
<file path=[Content_Types].xml><?xml version="1.0" encoding="utf-8"?>
<Types xmlns="http://schemas.openxmlformats.org/package/2006/content-types">
  <Override PartName="/ppt/slides/slide94.xml" ContentType="application/vnd.openxmlformats-officedocument.presentationml.slide+xml"/>
  <Override PartName="/ppt/slides/slide142.xml" ContentType="application/vnd.openxmlformats-officedocument.presentationml.slide+xml"/>
  <Override PartName="/ppt/slides/slide473.xml" ContentType="application/vnd.openxmlformats-officedocument.presentationml.slide+xml"/>
  <Override PartName="/ppt/slides/slide820.xml" ContentType="application/vnd.openxmlformats-officedocument.presentationml.slide+xml"/>
  <Override PartName="/ppt/slides/slide218.xml" ContentType="application/vnd.openxmlformats-officedocument.presentationml.slide+xml"/>
  <Override PartName="/ppt/slides/slide549.xml" ContentType="application/vnd.openxmlformats-officedocument.presentationml.slide+xml"/>
  <Override PartName="/ppt/slides/slide990.xml" ContentType="application/vnd.openxmlformats-officedocument.presentationml.slide+xml"/>
  <Override PartName="/ppt/slides/slide25.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735.xml" ContentType="application/vnd.openxmlformats-officedocument.presentationml.slide+xml"/>
  <Override PartName="/ppt/slides/slide92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574.xml" ContentType="application/vnd.openxmlformats-officedocument.presentationml.slide+xml"/>
  <Override PartName="/ppt/slides/slide760.xml" ContentType="application/vnd.openxmlformats-officedocument.presentationml.slide+xml"/>
  <Override PartName="/ppt/slides/slide319.xml" ContentType="application/vnd.openxmlformats-officedocument.presentationml.slide+xml"/>
  <Override PartName="/ppt/slides/slide505.xml" ContentType="application/vnd.openxmlformats-officedocument.presentationml.slide+xml"/>
  <Override PartName="/ppt/slides/slide83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489.xml" ContentType="application/vnd.openxmlformats-officedocument.presentationml.slide+xml"/>
  <Override PartName="/ppt/slides/slide675.xml" ContentType="application/vnd.openxmlformats-officedocument.presentationml.slide+xml"/>
  <Override PartName="/ppt/slides/slide183.xml" ContentType="application/vnd.openxmlformats-officedocument.presentationml.slide+xml"/>
  <Override PartName="/ppt/slides/slide530.xml" ContentType="application/vnd.openxmlformats-officedocument.presentationml.slide+xml"/>
  <Override PartName="/ppt/slides/slide861.xml" ContentType="application/vnd.openxmlformats-officedocument.presentationml.slide+xml"/>
  <Override PartName="/ppt/slides/slide259.xml" ContentType="application/vnd.openxmlformats-officedocument.presentationml.slide+xml"/>
  <Override PartName="/ppt/slides/slide606.xml" ContentType="application/vnd.openxmlformats-officedocument.presentationml.slide+xml"/>
  <Override PartName="/ppt/slides/slide937.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631.xml" ContentType="application/vnd.openxmlformats-officedocument.presentationml.slide+xml"/>
  <Override PartName="/ppt/slides/slide776.xml" ContentType="application/vnd.openxmlformats-officedocument.presentationml.slide+xml"/>
  <Default Extension="png" ContentType="image/png"/>
  <Override PartName="/ppt/slides/slide284.xml" ContentType="application/vnd.openxmlformats-officedocument.presentationml.slide+xml"/>
  <Override PartName="/ppt/slides/slide470.xml" ContentType="application/vnd.openxmlformats-officedocument.presentationml.slide+xml"/>
  <Override PartName="/ppt/slides/slide962.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707.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732.xml" ContentType="application/vnd.openxmlformats-officedocument.presentationml.slide+xml"/>
  <Override PartName="/ppt/slides/slide877.xml" ContentType="application/vnd.openxmlformats-officedocument.presentationml.slide+xml"/>
  <Override PartName="/ppt/slides/slide240.xml" ContentType="application/vnd.openxmlformats-officedocument.presentationml.slide+xml"/>
  <Override PartName="/ppt/slides/slide385.xml" ContentType="application/vnd.openxmlformats-officedocument.presentationml.slide+xml"/>
  <Override PartName="/ppt/slides/slide571.xml" ContentType="application/vnd.openxmlformats-officedocument.presentationml.slide+xml"/>
  <Override PartName="/ppt/slides/slide808.xml" ContentType="application/vnd.openxmlformats-officedocument.presentationml.slide+xml"/>
  <Override PartName="/ppt/slides/slide316.xml" ContentType="application/vnd.openxmlformats-officedocument.presentationml.slide+xml"/>
  <Override PartName="/ppt/slides/slide647.xml" ContentType="application/vnd.openxmlformats-officedocument.presentationml.slide+xml"/>
  <Override PartName="/ppt/slides/slide155.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833.xml" ContentType="application/vnd.openxmlformats-officedocument.presentationml.slide+xml"/>
  <Override PartName="/ppt/slides/slide978.xml" ContentType="application/vnd.openxmlformats-officedocument.presentationml.slide+xml"/>
  <Override PartName="/ppt/slides/slide341.xml" ContentType="application/vnd.openxmlformats-officedocument.presentationml.slide+xml"/>
  <Override PartName="/ppt/slides/slide672.xml" ContentType="application/vnd.openxmlformats-officedocument.presentationml.slide+xml"/>
  <Override PartName="/ppt/slides/slide909.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603.xml" ContentType="application/vnd.openxmlformats-officedocument.presentationml.slide+xml"/>
  <Override PartName="/ppt/slides/slide748.xml" ContentType="application/vnd.openxmlformats-officedocument.presentationml.slide+xml"/>
  <Override PartName="/ppt/slides/slide111.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587.xml" ContentType="application/vnd.openxmlformats-officedocument.presentationml.slide+xml"/>
  <Override PartName="/ppt/slides/slide934.xml" ContentType="application/vnd.openxmlformats-officedocument.presentationml.slide+xml"/>
  <Override PartName="/ppt/slides/slide63.xml" ContentType="application/vnd.openxmlformats-officedocument.presentationml.slide+xml"/>
  <Override PartName="/ppt/slides/slide281.xml" ContentType="application/vnd.openxmlformats-officedocument.presentationml.slide+xml"/>
  <Override PartName="/ppt/slides/slide773.xml" ContentType="application/vnd.openxmlformats-officedocument.presentationml.slide+xml"/>
  <Override PartName="/ppt/slides/slide357.xml" ContentType="application/vnd.openxmlformats-officedocument.presentationml.slide+xml"/>
  <Override PartName="/ppt/slides/slide518.xml" ContentType="application/vnd.openxmlformats-officedocument.presentationml.slide+xml"/>
  <Override PartName="/ppt/slides/slide704.xml" ContentType="application/vnd.openxmlformats-officedocument.presentationml.slide+xml"/>
  <Override PartName="/ppt/slides/slide8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688.xml" ContentType="application/vnd.openxmlformats-officedocument.presentationml.slide+xml"/>
  <Override PartName="/ppt/slides/slide874.xml" ContentType="application/vnd.openxmlformats-officedocument.presentationml.slide+xml"/>
  <Override PartName="/ppt/slides/slide382.xml" ContentType="application/vnd.openxmlformats-officedocument.presentationml.slide+xml"/>
  <Override PartName="/ppt/slides/slide619.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458.xml" ContentType="application/vnd.openxmlformats-officedocument.presentationml.slide+xml"/>
  <Override PartName="/ppt/slides/slide789.xml" ContentType="application/vnd.openxmlformats-officedocument.presentationml.slide+xml"/>
  <Override PartName="/ppt/slides/slide805.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644.xml" ContentType="application/vnd.openxmlformats-officedocument.presentationml.slide+xml"/>
  <Override PartName="/ppt/slides/slide830.xml" ContentType="application/vnd.openxmlformats-officedocument.presentationml.slide+xml"/>
  <Override PartName="/ppt/slides/slide975.xml" ContentType="application/vnd.openxmlformats-officedocument.presentationml.slide+xml"/>
  <Override PartName="/ppt/slides/slide152.xml" ContentType="application/vnd.openxmlformats-officedocument.presentationml.slide+xml"/>
  <Override PartName="/ppt/slides/slide483.xml" ContentType="application/vnd.openxmlformats-officedocument.presentationml.slide+xml"/>
  <Override PartName="/ppt/slides/slide906.xml" ContentType="application/vnd.openxmlformats-officedocument.presentationml.slide+xml"/>
  <Override PartName="/ppt/notesSlides/notesSlide1.xml" ContentType="application/vnd.openxmlformats-officedocument.presentationml.notesSlide+xml"/>
  <Override PartName="/ppt/slides/slide228.xml" ContentType="application/vnd.openxmlformats-officedocument.presentationml.slide+xml"/>
  <Override PartName="/ppt/slides/slide414.xml" ContentType="application/vnd.openxmlformats-officedocument.presentationml.slide+xml"/>
  <Override PartName="/ppt/slides/slide559.xml" ContentType="application/vnd.openxmlformats-officedocument.presentationml.slide+xml"/>
  <Override PartName="/ppt/slides/slide745.xml" ContentType="application/vnd.openxmlformats-officedocument.presentationml.slide+xml"/>
  <Override PartName="/ppt/slides/slide35.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84.xml" ContentType="application/vnd.openxmlformats-officedocument.presentationml.slide+xml"/>
  <Override PartName="/ppt/slides/slide600.xml" ContentType="application/vnd.openxmlformats-officedocument.presentationml.slide+xml"/>
  <Override PartName="/ppt/slides/slide931.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770.xml" ContentType="application/vnd.openxmlformats-officedocument.presentationml.slide+xml"/>
  <Override PartName="/ppt/slides/slide168.xml" ContentType="application/vnd.openxmlformats-officedocument.presentationml.slide+xml"/>
  <Override PartName="/ppt/slides/slide515.xml" ContentType="application/vnd.openxmlformats-officedocument.presentationml.slide+xml"/>
  <Override PartName="/ppt/slides/slide701.xml" ContentType="application/vnd.openxmlformats-officedocument.presentationml.slide+xml"/>
  <Override PartName="/ppt/slides/slide846.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685.xml" ContentType="application/vnd.openxmlformats-officedocument.presentationml.slide+xml"/>
  <Override PartName="/ppt/slides/slide193.xml" ContentType="application/vnd.openxmlformats-officedocument.presentationml.slide+xml"/>
  <Override PartName="/ppt/slides/slide871.xml" ContentType="application/vnd.openxmlformats-officedocument.presentationml.slide+xml"/>
  <Override PartName="/ppt/slides/slide124.xml" ContentType="application/vnd.openxmlformats-officedocument.presentationml.slide+xml"/>
  <Override PartName="/ppt/slides/slide269.xml" ContentType="application/vnd.openxmlformats-officedocument.presentationml.slide+xml"/>
  <Override PartName="/ppt/slides/slide616.xml" ContentType="application/vnd.openxmlformats-officedocument.presentationml.slide+xml"/>
  <Override PartName="/ppt/slides/slide802.xml" ContentType="application/vnd.openxmlformats-officedocument.presentationml.slide+xml"/>
  <Override PartName="/ppt/slides/slide947.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55.xml" ContentType="application/vnd.openxmlformats-officedocument.presentationml.slide+xml"/>
  <Override PartName="/ppt/slides/slide641.xml" ContentType="application/vnd.openxmlformats-officedocument.presentationml.slide+xml"/>
  <Override PartName="/ppt/slides/slide786.xml" ContentType="application/vnd.openxmlformats-officedocument.presentationml.slide+xml"/>
  <Override PartName="/ppt/slides/slide972.xml" ContentType="application/vnd.openxmlformats-officedocument.presentationml.slide+xml"/>
  <Override PartName="/ppt/slides/slide294.xml" ContentType="application/vnd.openxmlformats-officedocument.presentationml.slide+xml"/>
  <Override PartName="/ppt/slides/slide480.xml" ContentType="application/vnd.openxmlformats-officedocument.presentationml.slide+xml"/>
  <Override PartName="/ppt/slides/slide717.xml" ContentType="application/vnd.openxmlformats-officedocument.presentationml.slide+xml"/>
  <Override PartName="/ppt/slides/slide225.xml" ContentType="application/vnd.openxmlformats-officedocument.presentationml.slide+xml"/>
  <Override PartName="/ppt/slides/slide556.xml" ContentType="application/vnd.openxmlformats-officedocument.presentationml.slide+xml"/>
  <Override PartName="/ppt/slides/slide903.xml" ContentType="application/vnd.openxmlformats-officedocument.presentationml.slide+xml"/>
  <Override PartName="/ppt/slides/slide32.xml" ContentType="application/vnd.openxmlformats-officedocument.presentationml.slide+xml"/>
  <Override PartName="/ppt/slides/slide395.xml" ContentType="application/vnd.openxmlformats-officedocument.presentationml.slide+xml"/>
  <Override PartName="/ppt/slides/slide411.xml" ContentType="application/vnd.openxmlformats-officedocument.presentationml.slide+xml"/>
  <Override PartName="/ppt/slides/slide742.xml" ContentType="application/vnd.openxmlformats-officedocument.presentationml.slide+xml"/>
  <Override PartName="/ppt/slides/slide887.xml" ContentType="application/vnd.openxmlformats-officedocument.presentationml.slide+xml"/>
  <Override PartName="/ppt/slides/slide250.xml" ContentType="application/vnd.openxmlformats-officedocument.presentationml.slide+xml"/>
  <Override PartName="/ppt/slides/slide581.xml" ContentType="application/vnd.openxmlformats-officedocument.presentationml.slide+xml"/>
  <Override PartName="/ppt/slides/slide818.xml" ContentType="application/vnd.openxmlformats-officedocument.presentationml.slide+xml"/>
  <Override PartName="/ppt/slides/slide326.xml" ContentType="application/vnd.openxmlformats-officedocument.presentationml.slide+xml"/>
  <Override PartName="/ppt/slides/slide512.xml" ContentType="application/vnd.openxmlformats-officedocument.presentationml.slide+xml"/>
  <Override PartName="/ppt/slides/slide657.xml" ContentType="application/vnd.openxmlformats-officedocument.presentationml.slide+xml"/>
  <Override PartName="/ppt/slides/slide988.xml" ContentType="application/vnd.openxmlformats-officedocument.presentationml.slide+xml"/>
  <Override PartName="/ppt/slides/slide165.xml" ContentType="application/vnd.openxmlformats-officedocument.presentationml.slide+xml"/>
  <Override PartName="/ppt/slides/slide351.xml" ContentType="application/vnd.openxmlformats-officedocument.presentationml.slide+xml"/>
  <Override PartName="/ppt/slides/slide496.xml" ContentType="application/vnd.openxmlformats-officedocument.presentationml.slide+xml"/>
  <Override PartName="/ppt/slides/slide843.xml" ContentType="application/vnd.openxmlformats-officedocument.presentationml.slide+xml"/>
  <Override PartName="/ppt/slides/slide190.xml" ContentType="application/vnd.openxmlformats-officedocument.presentationml.slide+xml"/>
  <Override PartName="/ppt/slides/slide682.xml" ContentType="application/vnd.openxmlformats-officedocument.presentationml.slide+xml"/>
  <Override PartName="/ppt/slides/slide919.xml" ContentType="application/vnd.openxmlformats-officedocument.presentationml.slide+xml"/>
  <Override PartName="/ppt/slides/slide48.xml" ContentType="application/vnd.openxmlformats-officedocument.presentationml.slide+xml"/>
  <Override PartName="/ppt/slides/slide427.xml" ContentType="application/vnd.openxmlformats-officedocument.presentationml.slide+xml"/>
  <Override PartName="/ppt/slides/slide613.xml" ContentType="application/vnd.openxmlformats-officedocument.presentationml.slide+xml"/>
  <Override PartName="/ppt/slides/slide758.xml" ContentType="application/vnd.openxmlformats-officedocument.presentationml.slide+xml"/>
  <Override PartName="/ppt/slides/slide944.xml" ContentType="application/vnd.openxmlformats-officedocument.presentationml.slide+xml"/>
  <Override PartName="/ppt/slides/slide73.xml" ContentType="application/vnd.openxmlformats-officedocument.presentationml.slide+xml"/>
  <Override PartName="/ppt/slides/slide121.xml" ContentType="application/vnd.openxmlformats-officedocument.presentationml.slide+xml"/>
  <Override PartName="/ppt/slides/slide266.xml" ContentType="application/vnd.openxmlformats-officedocument.presentationml.slide+xml"/>
  <Override PartName="/ppt/slides/slide452.xml" ContentType="application/vnd.openxmlformats-officedocument.presentationml.slide+xml"/>
  <Override PartName="/ppt/slides/slide597.xml" ContentType="application/vnd.openxmlformats-officedocument.presentationml.slide+xml"/>
  <Override PartName="/ppt/slides/slide783.xml" ContentType="application/vnd.openxmlformats-officedocument.presentationml.slide+xml"/>
  <Override PartName="/ppt/slides/slide291.xml" ContentType="application/vnd.openxmlformats-officedocument.presentationml.slide+xml"/>
  <Override PartName="/ppt/slides/slide528.xml" ContentType="application/vnd.openxmlformats-officedocument.presentationml.slide+xml"/>
  <Override PartName="/ppt/slides/slide859.xml" ContentType="application/vnd.openxmlformats-officedocument.presentationml.slide+xml"/>
  <Override PartName="/ppt/slides/slide367.xml" ContentType="application/vnd.openxmlformats-officedocument.presentationml.slide+xml"/>
  <Override PartName="/ppt/slides/slide698.xml" ContentType="application/vnd.openxmlformats-officedocument.presentationml.slide+xml"/>
  <Override PartName="/ppt/slides/slide714.xml" ContentType="application/vnd.openxmlformats-officedocument.presentationml.slide+xml"/>
  <Override PartName="/ppt/slides/slide900.xml" ContentType="application/vnd.openxmlformats-officedocument.presentationml.slide+xml"/>
  <Override PartName="/ppt/slides/slide159.xml" ContentType="application/vnd.openxmlformats-officedocument.presentationml.slide+xml"/>
  <Override PartName="/ppt/slides/slide222.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837.xml" ContentType="application/vnd.openxmlformats-officedocument.presentationml.slide+xml"/>
  <Override PartName="/ppt/slides/slide884.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531.xml" ContentType="application/vnd.openxmlformats-officedocument.presentationml.slide+xml"/>
  <Override PartName="/ppt/slides/slide629.xml" ContentType="application/vnd.openxmlformats-officedocument.presentationml.slide+xml"/>
  <Override PartName="/ppt/slides/slide676.xml" ContentType="application/vnd.openxmlformats-officedocument.presentationml.slide+xml"/>
  <Override PartName="/ppt/slides/slide815.xml" ContentType="application/vnd.openxmlformats-officedocument.presentationml.slide+xml"/>
  <Override PartName="/ppt/slides/slide862.xml" ContentType="application/vnd.openxmlformats-officedocument.presentationml.slide+xml"/>
  <Override PartName="/ppt/slides/slide89.xml" ContentType="application/vnd.openxmlformats-officedocument.presentationml.slide+xml"/>
  <Override PartName="/ppt/slides/slide137.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70.xml" ContentType="application/vnd.openxmlformats-officedocument.presentationml.slide+xml"/>
  <Override PartName="/ppt/slides/slide468.xml" ContentType="application/vnd.openxmlformats-officedocument.presentationml.slide+xml"/>
  <Override PartName="/ppt/slides/slide607.xml" ContentType="application/vnd.openxmlformats-officedocument.presentationml.slide+xml"/>
  <Override PartName="/ppt/slides/slide654.xml" ContentType="application/vnd.openxmlformats-officedocument.presentationml.slide+xml"/>
  <Override PartName="/ppt/slides/slide799.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446.xml" ContentType="application/vnd.openxmlformats-officedocument.presentationml.slide+xml"/>
  <Override PartName="/ppt/slides/slide493.xml" ContentType="application/vnd.openxmlformats-officedocument.presentationml.slide+xml"/>
  <Override PartName="/ppt/slides/slide840.xml" ContentType="application/vnd.openxmlformats-officedocument.presentationml.slide+xml"/>
  <Override PartName="/ppt/slides/slide938.xml" ContentType="application/vnd.openxmlformats-officedocument.presentationml.slide+xml"/>
  <Override PartName="/ppt/slides/slide985.xml" ContentType="application/vnd.openxmlformats-officedocument.presentationml.slide+xml"/>
  <Override PartName="/ppt/slides/slide67.xml" ContentType="application/vnd.openxmlformats-officedocument.presentationml.slide+xml"/>
  <Override PartName="/ppt/slides/slide238.xml" ContentType="application/vnd.openxmlformats-officedocument.presentationml.slide+xml"/>
  <Override PartName="/ppt/slides/slide285.xml" ContentType="application/vnd.openxmlformats-officedocument.presentationml.slide+xml"/>
  <Override PartName="/ppt/slides/slide301.xml" ContentType="application/vnd.openxmlformats-officedocument.presentationml.slide+xml"/>
  <Override PartName="/ppt/slides/slide632.xml" ContentType="application/vnd.openxmlformats-officedocument.presentationml.slide+xml"/>
  <Override PartName="/ppt/slides/slide777.xml" ContentType="application/vnd.openxmlformats-officedocument.presentationml.slide+xml"/>
  <Override PartName="/ppt/slides/slide916.xml" ContentType="application/vnd.openxmlformats-officedocument.presentationml.slide+xml"/>
  <Override PartName="/ppt/slides/slide963.xml" ContentType="application/vnd.openxmlformats-officedocument.presentationml.slide+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569.xml" ContentType="application/vnd.openxmlformats-officedocument.presentationml.slide+xml"/>
  <Override PartName="/ppt/slides/slide708.xml" ContentType="application/vnd.openxmlformats-officedocument.presentationml.slide+xml"/>
  <Override PartName="/ppt/slides/slide755.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402.xml" ContentType="application/vnd.openxmlformats-officedocument.presentationml.slide+xml"/>
  <Override PartName="/ppt/slides/slide547.xml" ContentType="application/vnd.openxmlformats-officedocument.presentationml.slide+xml"/>
  <Override PartName="/ppt/slides/slide594.xml" ContentType="application/vnd.openxmlformats-officedocument.presentationml.slide+xml"/>
  <Override PartName="/ppt/slides/slide610.xml" ContentType="application/vnd.openxmlformats-officedocument.presentationml.slide+xml"/>
  <Override PartName="/ppt/slides/slide878.xml" ContentType="application/vnd.openxmlformats-officedocument.presentationml.slide+xml"/>
  <Override PartName="/ppt/slides/slide941.xml" ContentType="application/vnd.openxmlformats-officedocument.presentationml.slide+xml"/>
  <Override PartName="/ppt/slides/slide23.xml" ContentType="application/vnd.openxmlformats-officedocument.presentationml.slide+xml"/>
  <Override PartName="/ppt/slides/slide70.xml" ContentType="application/vnd.openxmlformats-officedocument.presentationml.slide+xml"/>
  <Override PartName="/ppt/slides/slide241.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733.xml" ContentType="application/vnd.openxmlformats-officedocument.presentationml.slide+xml"/>
  <Override PartName="/ppt/slides/slide780.xml" ContentType="application/vnd.openxmlformats-officedocument.presentationml.slide+xml"/>
  <Override PartName="/ppt/slides/slide178.xml" ContentType="application/vnd.openxmlformats-officedocument.presentationml.slide+xml"/>
  <Override PartName="/ppt/slides/slide525.xml" ContentType="application/vnd.openxmlformats-officedocument.presentationml.slide+xml"/>
  <Override PartName="/ppt/slides/slide572.xml" ContentType="application/vnd.openxmlformats-officedocument.presentationml.slide+xml"/>
  <Override PartName="/ppt/slides/slide711.xml" ContentType="application/vnd.openxmlformats-officedocument.presentationml.slide+xml"/>
  <Override PartName="/ppt/slides/slide809.xml" ContentType="application/vnd.openxmlformats-officedocument.presentationml.slide+xml"/>
  <Override PartName="/ppt/slides/slide856.xml" ContentType="application/vnd.openxmlformats-officedocument.presentationml.slide+xml"/>
  <Override PartName="/ppt/slides/slide317.xml" ContentType="application/vnd.openxmlformats-officedocument.presentationml.slide+xml"/>
  <Override PartName="/ppt/slides/slide364.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slides/slide648.xml" ContentType="application/vnd.openxmlformats-officedocument.presentationml.slide+xml"/>
  <Override PartName="/ppt/slides/slide695.xml" ContentType="application/vnd.openxmlformats-officedocument.presentationml.slide+xml"/>
  <Override PartName="/ppt/slides/slide834.xml" ContentType="application/vnd.openxmlformats-officedocument.presentationml.slide+xml"/>
  <Override PartName="/ppt/slides/slide881.xml" ContentType="application/vnd.openxmlformats-officedocument.presentationml.slide+xml"/>
  <Override PartName="/ppt/slides/slide979.xml" ContentType="application/vnd.openxmlformats-officedocument.presentationml.slide+xml"/>
  <Override PartName="/ppt/slides/slide109.xml" ContentType="application/vnd.openxmlformats-officedocument.presentationml.slide+xml"/>
  <Override PartName="/ppt/slides/slide156.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626.xml" ContentType="application/vnd.openxmlformats-officedocument.presentationml.slide+xml"/>
  <Override PartName="/ppt/slides/slide673.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418.xml" ContentType="application/vnd.openxmlformats-officedocument.presentationml.slide+xml"/>
  <Override PartName="/ppt/slides/slide465.xml" ContentType="application/vnd.openxmlformats-officedocument.presentationml.slide+xml"/>
  <Override PartName="/ppt/slides/slide812.xml" ContentType="application/vnd.openxmlformats-officedocument.presentationml.slide+xml"/>
  <Override PartName="/ppt/slides/slide957.xml" ContentType="application/vnd.openxmlformats-officedocument.presentationml.slide+xml"/>
  <Override PartName="/ppt/notesSlides/notesSlide5.xml" ContentType="application/vnd.openxmlformats-officedocument.presentationml.notesSlide+xml"/>
  <Override PartName="/ppt/slides/slide39.xml" ContentType="application/vnd.openxmlformats-officedocument.presentationml.slide+xml"/>
  <Override PartName="/ppt/slides/slide86.xml" ContentType="application/vnd.openxmlformats-officedocument.presentationml.slide+xml"/>
  <Override PartName="/ppt/slides/slide257.xml" ContentType="application/vnd.openxmlformats-officedocument.presentationml.slide+xml"/>
  <Override PartName="/ppt/slides/slide320.xml" ContentType="application/vnd.openxmlformats-officedocument.presentationml.slide+xml"/>
  <Override PartName="/ppt/slides/slide604.xml" ContentType="application/vnd.openxmlformats-officedocument.presentationml.slide+xml"/>
  <Override PartName="/ppt/slides/slide651.xml" ContentType="application/vnd.openxmlformats-officedocument.presentationml.slide+xml"/>
  <Override PartName="/ppt/slides/slide749.xml" ContentType="application/vnd.openxmlformats-officedocument.presentationml.slide+xml"/>
  <Override PartName="/ppt/slides/slide796.xml" ContentType="application/vnd.openxmlformats-officedocument.presentationml.slide+xml"/>
  <Override PartName="/ppt/slides/slide935.xml" ContentType="application/vnd.openxmlformats-officedocument.presentationml.slide+xml"/>
  <Override PartName="/ppt/slides/slide982.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12.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s/slide588.xml" ContentType="application/vnd.openxmlformats-officedocument.presentationml.slide+xml"/>
  <Override PartName="/ppt/slides/slide727.xml" ContentType="application/vnd.openxmlformats-officedocument.presentationml.slide+xml"/>
  <Override PartName="/ppt/slides/slide774.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421.xml" ContentType="application/vnd.openxmlformats-officedocument.presentationml.slide+xml"/>
  <Override PartName="/ppt/slides/slide519.xml" ContentType="application/vnd.openxmlformats-officedocument.presentationml.slide+xml"/>
  <Override PartName="/ppt/slides/slide566.xml" ContentType="application/vnd.openxmlformats-officedocument.presentationml.slide+xml"/>
  <Override PartName="/ppt/slides/slide897.xml" ContentType="application/vnd.openxmlformats-officedocument.presentationml.slide+xml"/>
  <Override PartName="/ppt/slides/slide913.xml" ContentType="application/vnd.openxmlformats-officedocument.presentationml.slide+xml"/>
  <Override PartName="/ppt/slides/slide960.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60.xml" ContentType="application/vnd.openxmlformats-officedocument.presentationml.slide+xml"/>
  <Override PartName="/ppt/slides/slide358.xml" ContentType="application/vnd.openxmlformats-officedocument.presentationml.slide+xml"/>
  <Override PartName="/ppt/slides/slide689.xml" ContentType="application/vnd.openxmlformats-officedocument.presentationml.slide+xml"/>
  <Override PartName="/ppt/slides/slide705.xml" ContentType="application/vnd.openxmlformats-officedocument.presentationml.slide+xml"/>
  <Override PartName="/ppt/slides/slide752.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544.xml" ContentType="application/vnd.openxmlformats-officedocument.presentationml.slide+xml"/>
  <Override PartName="/ppt/slides/slide591.xml" ContentType="application/vnd.openxmlformats-officedocument.presentationml.slide+xml"/>
  <Override PartName="/ppt/slides/slide730.xml" ContentType="application/vnd.openxmlformats-officedocument.presentationml.slide+xml"/>
  <Override PartName="/ppt/slides/slide828.xml" ContentType="application/vnd.openxmlformats-officedocument.presentationml.slide+xml"/>
  <Override PartName="/ppt/slides/slide875.xml" ContentType="application/vnd.openxmlformats-officedocument.presentationml.slide+xml"/>
  <Override PartName="/ppt/slides/slide336.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667.xml" ContentType="application/vnd.openxmlformats-officedocument.presentationml.slide+xml"/>
  <Override PartName="/ppt/slides/slide806.xml" ContentType="application/vnd.openxmlformats-officedocument.presentationml.slide+xml"/>
  <Override PartName="/ppt/slides/slide853.xml" ContentType="application/vnd.openxmlformats-officedocument.presentationml.slide+xml"/>
  <Override PartName="/ppt/slides/slide128.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59.xml" ContentType="application/vnd.openxmlformats-officedocument.presentationml.slide+xml"/>
  <Override PartName="/ppt/slides/slide645.xml" ContentType="application/vnd.openxmlformats-officedocument.presentationml.slide+xml"/>
  <Override PartName="/ppt/slides/slide692.xml" ContentType="application/vnd.openxmlformats-officedocument.presentationml.slide+xml"/>
  <Override PartName="/ppt/slides/slide929.xml" ContentType="application/vnd.openxmlformats-officedocument.presentationml.slide+xml"/>
  <Override PartName="/ppt/slides/slide976.xml" ContentType="application/vnd.openxmlformats-officedocument.presentationml.slide+xml"/>
  <Override PartName="/ppt/slides/slide8.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98.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768.xml" ContentType="application/vnd.openxmlformats-officedocument.presentationml.slide+xml"/>
  <Override PartName="/ppt/slides/slide831.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slides/slide623.xml" ContentType="application/vnd.openxmlformats-officedocument.presentationml.slide+xml"/>
  <Override PartName="/ppt/slides/slide670.xml" ContentType="application/vnd.openxmlformats-officedocument.presentationml.slide+xml"/>
  <Override PartName="/ppt/slides/slide907.xml" ContentType="application/vnd.openxmlformats-officedocument.presentationml.slide+xml"/>
  <Override PartName="/ppt/slides/slide95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601.xml" ContentType="application/vnd.openxmlformats-officedocument.presentationml.slide+xml"/>
  <Override PartName="/ppt/slides/slide746.xml" ContentType="application/vnd.openxmlformats-officedocument.presentationml.slide+xml"/>
  <Override PartName="/ppt/slides/slide793.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585.xml" ContentType="application/vnd.openxmlformats-officedocument.presentationml.slide+xml"/>
  <Override PartName="/ppt/slides/slide724.xml" ContentType="application/vnd.openxmlformats-officedocument.presentationml.slide+xml"/>
  <Override PartName="/ppt/slides/slide771.xml" ContentType="application/vnd.openxmlformats-officedocument.presentationml.slide+xml"/>
  <Override PartName="/ppt/slides/slide869.xml" ContentType="application/vnd.openxmlformats-officedocument.presentationml.slide+xml"/>
  <Override PartName="/ppt/slides/slide932.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slides/slide563.xml" ContentType="application/vnd.openxmlformats-officedocument.presentationml.slide+xml"/>
  <Override PartName="/ppt/slides/slide910.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slides/slide702.xml" ContentType="application/vnd.openxmlformats-officedocument.presentationml.slide+xml"/>
  <Override PartName="/ppt/slides/slide847.xml" ContentType="application/vnd.openxmlformats-officedocument.presentationml.slide+xml"/>
  <Override PartName="/ppt/slides/slide894.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slides/slide639.xml" ContentType="application/vnd.openxmlformats-officedocument.presentationml.slide+xml"/>
  <Override PartName="/ppt/slides/slide686.xml" ContentType="application/vnd.openxmlformats-officedocument.presentationml.slide+xml"/>
  <Override PartName="/ppt/slides/slide825.xml" ContentType="application/vnd.openxmlformats-officedocument.presentationml.slide+xml"/>
  <Override PartName="/ppt/slides/slide872.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617.xml" ContentType="application/vnd.openxmlformats-officedocument.presentationml.slide+xml"/>
  <Override PartName="/ppt/slides/slide664.xml" ContentType="application/vnd.openxmlformats-officedocument.presentationml.slide+xml"/>
  <Override PartName="/ppt/slides/slide948.xml" ContentType="application/vnd.openxmlformats-officedocument.presentationml.slide+xml"/>
  <Override PartName="/ppt/slides/slide995.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787.xml" ContentType="application/vnd.openxmlformats-officedocument.presentationml.slide+xml"/>
  <Override PartName="/ppt/slides/slide803.xml" ContentType="application/vnd.openxmlformats-officedocument.presentationml.slide+xml"/>
  <Override PartName="/ppt/slides/slide850.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s/slide579.xml" ContentType="application/vnd.openxmlformats-officedocument.presentationml.slide+xml"/>
  <Override PartName="/ppt/slides/slide642.xml" ContentType="application/vnd.openxmlformats-officedocument.presentationml.slide+xml"/>
  <Override PartName="/ppt/slides/slide926.xml" ContentType="application/vnd.openxmlformats-officedocument.presentationml.slide+xml"/>
  <Override PartName="/ppt/slides/slide973.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620.xml" ContentType="application/vnd.openxmlformats-officedocument.presentationml.slide+xml"/>
  <Override PartName="/ppt/slides/slide718.xml" ContentType="application/vnd.openxmlformats-officedocument.presentationml.slide+xml"/>
  <Override PartName="/ppt/slides/slide765.xml" ContentType="application/vnd.openxmlformats-officedocument.presentationml.slide+xml"/>
  <Override PartName="/ppt/slides/slide904.xml" ContentType="application/vnd.openxmlformats-officedocument.presentationml.slide+xml"/>
  <Override PartName="/ppt/slides/slide95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slides/slide557.xml" ContentType="application/vnd.openxmlformats-officedocument.presentationml.slide+xml"/>
  <Override PartName="/ppt/slides/slide743.xml" ContentType="application/vnd.openxmlformats-officedocument.presentationml.slide+xml"/>
  <Override PartName="/ppt/slides/slide790.xml" ContentType="application/vnd.openxmlformats-officedocument.presentationml.slide+xml"/>
  <Override PartName="/ppt/slides/slide888.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ppt/slides/slide582.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721.xml" ContentType="application/vnd.openxmlformats-officedocument.presentationml.slide+xml"/>
  <Override PartName="/ppt/slides/slide819.xml" ContentType="application/vnd.openxmlformats-officedocument.presentationml.slide+xml"/>
  <Override PartName="/ppt/slides/slide866.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s/slide560.xml" ContentType="application/vnd.openxmlformats-officedocument.presentationml.slide+xml"/>
  <Override PartName="/ppt/slides/slide658.xml" ContentType="application/vnd.openxmlformats-officedocument.presentationml.slide+xml"/>
  <Override PartName="/ppt/slides/slide844.xml" ContentType="application/vnd.openxmlformats-officedocument.presentationml.slide+xml"/>
  <Override PartName="/ppt/slides/slide891.xml" ContentType="application/vnd.openxmlformats-officedocument.presentationml.slide+xml"/>
  <Override PartName="/ppt/slides/slide989.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636.xml" ContentType="application/vnd.openxmlformats-officedocument.presentationml.slide+xml"/>
  <Override PartName="/ppt/slides/slide683.xml" ContentType="application/vnd.openxmlformats-officedocument.presentationml.slide+xml"/>
  <Override PartName="/ppt/slides/slide96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759.xml" ContentType="application/vnd.openxmlformats-officedocument.presentationml.slide+xml"/>
  <Override PartName="/ppt/slides/slide822.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598.xml" ContentType="application/vnd.openxmlformats-officedocument.presentationml.slide+xml"/>
  <Override PartName="/ppt/slides/slide614.xml" ContentType="application/vnd.openxmlformats-officedocument.presentationml.slide+xml"/>
  <Override PartName="/ppt/slides/slide661.xml" ContentType="application/vnd.openxmlformats-officedocument.presentationml.slide+xml"/>
  <Override PartName="/ppt/slides/slide800.xml" ContentType="application/vnd.openxmlformats-officedocument.presentationml.slide+xml"/>
  <Override PartName="/ppt/slides/slide945.xml" ContentType="application/vnd.openxmlformats-officedocument.presentationml.slide+xml"/>
  <Override PartName="/ppt/slides/slide992.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s/slide737.xml" ContentType="application/vnd.openxmlformats-officedocument.presentationml.slide+xml"/>
  <Override PartName="/ppt/slides/slide784.xml" ContentType="application/vnd.openxmlformats-officedocument.presentationml.slide+xml"/>
  <Override PartName="/ppt/slides/slide923.xml" ContentType="application/vnd.openxmlformats-officedocument.presentationml.slide+xml"/>
  <Override PartName="/ppt/slides/slide97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576.xml" ContentType="application/vnd.openxmlformats-officedocument.presentationml.slide+xml"/>
  <Override PartName="/ppt/slides/slide715.xml" ContentType="application/vnd.openxmlformats-officedocument.presentationml.slide+xml"/>
  <Override PartName="/ppt/slides/slide762.xml" ContentType="application/vnd.openxmlformats-officedocument.presentationml.slide+xml"/>
  <Default Extension="wmf" ContentType="image/x-wmf"/>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699.xml" ContentType="application/vnd.openxmlformats-officedocument.presentationml.slide+xml"/>
  <Override PartName="/ppt/slides/slide838.xml" ContentType="application/vnd.openxmlformats-officedocument.presentationml.slide+xml"/>
  <Override PartName="/ppt/slides/slide885.xml" ContentType="application/vnd.openxmlformats-officedocument.presentationml.slide+xml"/>
  <Override PartName="/ppt/slides/slide901.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677.xml" ContentType="application/vnd.openxmlformats-officedocument.presentationml.slide+xml"/>
  <Override PartName="/ppt/slides/slide740.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slides/slide816.xml" ContentType="application/vnd.openxmlformats-officedocument.presentationml.slide+xml"/>
  <Override PartName="/ppt/slides/slide863.xml" ContentType="application/vnd.openxmlformats-officedocument.presentationml.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08.xml" ContentType="application/vnd.openxmlformats-officedocument.presentationml.slide+xml"/>
  <Override PartName="/ppt/slides/slide655.xml" ContentType="application/vnd.openxmlformats-officedocument.presentationml.slide+xml"/>
  <Override PartName="/ppt/slides/slide939.xml" ContentType="application/vnd.openxmlformats-officedocument.presentationml.slide+xml"/>
  <Override PartName="/ppt/slides/slide986.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778.xml" ContentType="application/vnd.openxmlformats-officedocument.presentationml.slide+xml"/>
  <Override PartName="/ppt/slides/slide841.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633.xml" ContentType="application/vnd.openxmlformats-officedocument.presentationml.slide+xml"/>
  <Override PartName="/ppt/slides/slide680.xml" ContentType="application/vnd.openxmlformats-officedocument.presentationml.slide+xml"/>
  <Override PartName="/ppt/slides/slide917.xml" ContentType="application/vnd.openxmlformats-officedocument.presentationml.slide+xml"/>
  <Override PartName="/ppt/slides/slide964.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611.xml" ContentType="application/vnd.openxmlformats-officedocument.presentationml.slide+xml"/>
  <Override PartName="/ppt/slides/slide709.xml" ContentType="application/vnd.openxmlformats-officedocument.presentationml.slide+xml"/>
  <Override PartName="/ppt/slides/slide756.xml" ContentType="application/vnd.openxmlformats-officedocument.presentationml.slide+xml"/>
  <Override PartName="/ppt/slides/slide942.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595.xml" ContentType="application/vnd.openxmlformats-officedocument.presentationml.slide+xml"/>
  <Override PartName="/ppt/slides/slide734.xml" ContentType="application/vnd.openxmlformats-officedocument.presentationml.slide+xml"/>
  <Override PartName="/ppt/slides/slide781.xml" ContentType="application/vnd.openxmlformats-officedocument.presentationml.slide+xml"/>
  <Override PartName="/ppt/slides/slide879.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s/slide573.xml" ContentType="application/vnd.openxmlformats-officedocument.presentationml.slide+xml"/>
  <Override PartName="/ppt/slides/slide857.xml" ContentType="application/vnd.openxmlformats-officedocument.presentationml.slide+xml"/>
  <Override PartName="/ppt/slides/slide920.xml" ContentType="application/vnd.openxmlformats-officedocument.presentationml.slide+xml"/>
  <Override PartName="/ppt/slideLayouts/slideLayout1.xml" ContentType="application/vnd.openxmlformats-officedocument.presentationml.slideLayout+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649.xml" ContentType="application/vnd.openxmlformats-officedocument.presentationml.slide+xml"/>
  <Override PartName="/ppt/slides/slide696.xml" ContentType="application/vnd.openxmlformats-officedocument.presentationml.slide+xml"/>
  <Override PartName="/ppt/slides/slide712.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835.xml" ContentType="application/vnd.openxmlformats-officedocument.presentationml.slide+xml"/>
  <Override PartName="/ppt/slides/slide88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627.xml" ContentType="application/vnd.openxmlformats-officedocument.presentationml.slide+xml"/>
  <Override PartName="/ppt/slides/slide674.xml" ContentType="application/vnd.openxmlformats-officedocument.presentationml.slide+xml"/>
  <Override PartName="/ppt/slides/slide813.xml" ContentType="application/vnd.openxmlformats-officedocument.presentationml.slide+xml"/>
  <Override PartName="/ppt/slides/slide860.xml" ContentType="application/vnd.openxmlformats-officedocument.presentationml.slide+xml"/>
  <Override PartName="/ppt/slides/slide958.xml" ContentType="application/vnd.openxmlformats-officedocument.presentationml.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605.xml" ContentType="application/vnd.openxmlformats-officedocument.presentationml.slide+xml"/>
  <Override PartName="/ppt/slides/slide652.xml" ContentType="application/vnd.openxmlformats-officedocument.presentationml.slide+xml"/>
  <Override PartName="/ppt/slides/slide797.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589.xml" ContentType="application/vnd.openxmlformats-officedocument.presentationml.slide+xml"/>
  <Override PartName="/ppt/slides/slide936.xml" ContentType="application/vnd.openxmlformats-officedocument.presentationml.slide+xml"/>
  <Override PartName="/ppt/slides/slide983.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630.xml" ContentType="application/vnd.openxmlformats-officedocument.presentationml.slide+xml"/>
  <Override PartName="/ppt/slides/slide728.xml" ContentType="application/vnd.openxmlformats-officedocument.presentationml.slide+xml"/>
  <Override PartName="/ppt/slides/slide775.xml" ContentType="application/vnd.openxmlformats-officedocument.presentationml.slide+xml"/>
  <Override PartName="/ppt/slides/slide914.xml" ContentType="application/vnd.openxmlformats-officedocument.presentationml.slide+xml"/>
  <Override PartName="/ppt/slides/slide961.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slides/slide567.xml" ContentType="application/vnd.openxmlformats-officedocument.presentationml.slide+xml"/>
  <Override PartName="/ppt/slides/slide706.xml" ContentType="application/vnd.openxmlformats-officedocument.presentationml.slide+xml"/>
  <Override PartName="/ppt/slides/slide753.xml" ContentType="application/vnd.openxmlformats-officedocument.presentationml.slide+xml"/>
  <Override PartName="/ppt/slides/slide898.xml" ContentType="application/vnd.openxmlformats-officedocument.presentationml.slide+xml"/>
  <Override PartName="/ppt/theme/theme1.xml" ContentType="application/vnd.openxmlformats-officedocument.them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slides/slide400.xml" ContentType="application/vnd.openxmlformats-officedocument.presentationml.slide+xml"/>
  <Override PartName="/ppt/slides/slide545.xml" ContentType="application/vnd.openxmlformats-officedocument.presentationml.slide+xml"/>
  <Override PartName="/ppt/slides/slide592.xml" ContentType="application/vnd.openxmlformats-officedocument.presentationml.slide+xml"/>
  <Override PartName="/ppt/slides/slide829.xml" ContentType="application/vnd.openxmlformats-officedocument.presentationml.slide+xml"/>
  <Override PartName="/ppt/slides/slide876.xml" ContentType="application/vnd.openxmlformats-officedocument.presentationml.slide+xml"/>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668.xml" ContentType="application/vnd.openxmlformats-officedocument.presentationml.slide+xml"/>
  <Override PartName="/ppt/slides/slide731.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523.xml" ContentType="application/vnd.openxmlformats-officedocument.presentationml.slide+xml"/>
  <Override PartName="/ppt/slides/slide570.xml" ContentType="application/vnd.openxmlformats-officedocument.presentationml.slide+xml"/>
  <Override PartName="/ppt/slides/slide807.xml" ContentType="application/vnd.openxmlformats-officedocument.presentationml.slide+xml"/>
  <Override PartName="/ppt/slides/slide854.xml" ContentType="application/vnd.openxmlformats-officedocument.presentationml.slide+xml"/>
  <Override PartName="/ppt/slides/slide299.xml" ContentType="application/vnd.openxmlformats-officedocument.presentationml.slide+xml"/>
  <Override PartName="/ppt/slides/slide315.xml" ContentType="application/vnd.openxmlformats-officedocument.presentationml.slide+xml"/>
  <Override PartName="/ppt/slides/slide362.xml" ContentType="application/vnd.openxmlformats-officedocument.presentationml.slide+xml"/>
  <Override PartName="/ppt/slides/slide501.xml" ContentType="application/vnd.openxmlformats-officedocument.presentationml.slide+xml"/>
  <Override PartName="/ppt/slides/slide646.xml" ContentType="application/vnd.openxmlformats-officedocument.presentationml.slide+xml"/>
  <Override PartName="/ppt/slides/slide693.xml" ContentType="application/vnd.openxmlformats-officedocument.presentationml.slide+xml"/>
  <Override PartName="/ppt/slides/slide832.xml" ContentType="application/vnd.openxmlformats-officedocument.presentationml.slide+xml"/>
  <Override PartName="/ppt/slides/slide97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slides/slide624.xml" ContentType="application/vnd.openxmlformats-officedocument.presentationml.slide+xml"/>
  <Override PartName="/ppt/slides/slide671.xml" ContentType="application/vnd.openxmlformats-officedocument.presentationml.slide+xml"/>
  <Override PartName="/ppt/slides/slide769.xml" ContentType="application/vnd.openxmlformats-officedocument.presentationml.slide+xml"/>
  <Override PartName="/ppt/viewProps.xml" ContentType="application/vnd.openxmlformats-officedocument.presentationml.viewProps+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63.xml" ContentType="application/vnd.openxmlformats-officedocument.presentationml.slide+xml"/>
  <Override PartName="/ppt/slides/slide747.xml" ContentType="application/vnd.openxmlformats-officedocument.presentationml.slide+xml"/>
  <Override PartName="/ppt/slides/slide794.xml" ContentType="application/vnd.openxmlformats-officedocument.presentationml.slide+xml"/>
  <Override PartName="/ppt/slides/slide810.xml" ContentType="application/vnd.openxmlformats-officedocument.presentationml.slide+xml"/>
  <Override PartName="/ppt/slides/slide908.xml" ContentType="application/vnd.openxmlformats-officedocument.presentationml.slide+xml"/>
  <Override PartName="/ppt/slides/slide955.xml" ContentType="application/vnd.openxmlformats-officedocument.presentationml.slide+xml"/>
  <Override PartName="/ppt/notesSlides/notesSlide3.xml" ContentType="application/vnd.openxmlformats-officedocument.presentationml.notesSlide+xml"/>
  <Override PartName="/ppt/slides/slide37.xml" ContentType="application/vnd.openxmlformats-officedocument.presentationml.slide+xml"/>
  <Override PartName="/ppt/slides/slide84.xml" ContentType="application/vnd.openxmlformats-officedocument.presentationml.slide+xml"/>
  <Override PartName="/ppt/slides/slide208.xml" ContentType="application/vnd.openxmlformats-officedocument.presentationml.slide+xml"/>
  <Override PartName="/ppt/slides/slide255.xml" ContentType="application/vnd.openxmlformats-officedocument.presentationml.slide+xml"/>
  <Override PartName="/ppt/slides/slide539.xml" ContentType="application/vnd.openxmlformats-officedocument.presentationml.slide+xml"/>
  <Override PartName="/ppt/slides/slide586.xml" ContentType="application/vnd.openxmlformats-officedocument.presentationml.slide+xml"/>
  <Override PartName="/ppt/slides/slide602.xml" ContentType="application/vnd.openxmlformats-officedocument.presentationml.slide+xml"/>
  <Override PartName="/ppt/slides/slide933.xml" ContentType="application/vnd.openxmlformats-officedocument.presentationml.slide+xml"/>
  <Override PartName="/ppt/slides/slide980.xml" ContentType="application/vnd.openxmlformats-officedocument.presentationml.slide+xml"/>
  <Override PartName="/ppt/presProps.xml" ContentType="application/vnd.openxmlformats-officedocument.presentationml.presProps+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378.xml" ContentType="application/vnd.openxmlformats-officedocument.presentationml.slide+xml"/>
  <Override PartName="/ppt/slides/slide441.xml" ContentType="application/vnd.openxmlformats-officedocument.presentationml.slide+xml"/>
  <Override PartName="/ppt/slides/slide725.xml" ContentType="application/vnd.openxmlformats-officedocument.presentationml.slide+xml"/>
  <Override PartName="/ppt/slides/slide772.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517.xml" ContentType="application/vnd.openxmlformats-officedocument.presentationml.slide+xml"/>
  <Override PartName="/ppt/slides/slide564.xml" ContentType="application/vnd.openxmlformats-officedocument.presentationml.slide+xml"/>
  <Override PartName="/ppt/slides/slide848.xml" ContentType="application/vnd.openxmlformats-officedocument.presentationml.slide+xml"/>
  <Override PartName="/ppt/slides/slide895.xml" ContentType="application/vnd.openxmlformats-officedocument.presentationml.slide+xml"/>
  <Override PartName="/ppt/slides/slide911.xml" ContentType="application/vnd.openxmlformats-officedocument.presentationml.slide+xml"/>
  <Override PartName="/ppt/theme/themeOverride2.xml" ContentType="application/vnd.openxmlformats-officedocument.themeOverride+xml"/>
  <Override PartName="/ppt/slides/slide40.xml" ContentType="application/vnd.openxmlformats-officedocument.presentationml.slide+xml"/>
  <Override PartName="/ppt/slides/slide211.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687.xml" ContentType="application/vnd.openxmlformats-officedocument.presentationml.slide+xml"/>
  <Override PartName="/ppt/slides/slide703.xml" ContentType="application/vnd.openxmlformats-officedocument.presentationml.slide+xml"/>
  <Override PartName="/ppt/slides/slide750.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479.xml" ContentType="application/vnd.openxmlformats-officedocument.presentationml.slide+xml"/>
  <Override PartName="/ppt/slides/slide542.xml" ContentType="application/vnd.openxmlformats-officedocument.presentationml.slide+xml"/>
  <Override PartName="/ppt/slides/slide826.xml" ContentType="application/vnd.openxmlformats-officedocument.presentationml.slide+xml"/>
  <Override PartName="/ppt/slides/slide873.xml" ContentType="application/vnd.openxmlformats-officedocument.presentationml.slide+xml"/>
  <Default Extension="vml" ContentType="application/vnd.openxmlformats-officedocument.vmlDrawing"/>
  <Override PartName="/ppt/slides/slide126.xml" ContentType="application/vnd.openxmlformats-officedocument.presentationml.slide+xml"/>
  <Override PartName="/ppt/slides/slide173.xml" ContentType="application/vnd.openxmlformats-officedocument.presentationml.slide+xml"/>
  <Override PartName="/ppt/slides/slide334.xml" ContentType="application/vnd.openxmlformats-officedocument.presentationml.slide+xml"/>
  <Override PartName="/ppt/slides/slide381.xml" ContentType="application/vnd.openxmlformats-officedocument.presentationml.slide+xml"/>
  <Override PartName="/ppt/slides/slide520.xml" ContentType="application/vnd.openxmlformats-officedocument.presentationml.slide+xml"/>
  <Override PartName="/ppt/slides/slide618.xml" ContentType="application/vnd.openxmlformats-officedocument.presentationml.slide+xml"/>
  <Override PartName="/ppt/slides/slide665.xml" ContentType="application/vnd.openxmlformats-officedocument.presentationml.slide+xml"/>
  <Override PartName="/ppt/slides/slide804.xml" ContentType="application/vnd.openxmlformats-officedocument.presentationml.slide+xml"/>
  <Override PartName="/ppt/slides/slide851.xml" ContentType="application/vnd.openxmlformats-officedocument.presentationml.slide+xml"/>
  <Override PartName="/ppt/slides/slide949.xml" ContentType="application/vnd.openxmlformats-officedocument.presentationml.slide+xml"/>
  <Override PartName="/ppt/slides/slide996.xml" ContentType="application/vnd.openxmlformats-officedocument.presentationml.slide+xml"/>
  <Override PartName="/ppt/slides/slide78.xml" ContentType="application/vnd.openxmlformats-officedocument.presentationml.slide+xml"/>
  <Override PartName="/ppt/slides/slide312.xml" ContentType="application/vnd.openxmlformats-officedocument.presentationml.slide+xml"/>
  <Override PartName="/ppt/slides/slide457.xml" ContentType="application/vnd.openxmlformats-officedocument.presentationml.slide+xml"/>
  <Override PartName="/ppt/slides/slide643.xml" ContentType="application/vnd.openxmlformats-officedocument.presentationml.slide+xml"/>
  <Override PartName="/ppt/slides/slide690.xml" ContentType="application/vnd.openxmlformats-officedocument.presentationml.slide+xml"/>
  <Override PartName="/ppt/slides/slide788.xml" ContentType="application/vnd.openxmlformats-officedocument.presentationml.slide+xml"/>
  <Override PartName="/ppt/slides/slide927.xml" ContentType="application/vnd.openxmlformats-officedocument.presentationml.slide+xml"/>
  <Override PartName="/ppt/slides/slide974.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49.xml" ContentType="application/vnd.openxmlformats-officedocument.presentationml.slide+xml"/>
  <Override PartName="/ppt/slides/slide296.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s/slide719.xml" ContentType="application/vnd.openxmlformats-officedocument.presentationml.slide+xml"/>
  <Override PartName="/ppt/slides/slide76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27.xml" ContentType="application/vnd.openxmlformats-officedocument.presentationml.slide+xml"/>
  <Override PartName="/ppt/slides/slide274.xml" ContentType="application/vnd.openxmlformats-officedocument.presentationml.slide+xml"/>
  <Override PartName="/ppt/slides/slide558.xml" ContentType="application/vnd.openxmlformats-officedocument.presentationml.slide+xml"/>
  <Override PartName="/ppt/slides/slide621.xml" ContentType="application/vnd.openxmlformats-officedocument.presentationml.slide+xml"/>
  <Override PartName="/ppt/slides/slide905.xml" ContentType="application/vnd.openxmlformats-officedocument.presentationml.slide+xml"/>
  <Override PartName="/ppt/slides/slide952.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397.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Override PartName="/ppt/slides/slide744.xml" ContentType="application/vnd.openxmlformats-officedocument.presentationml.slide+xml"/>
  <Override PartName="/ppt/slides/slide791.xml" ContentType="application/vnd.openxmlformats-officedocument.presentationml.slide+xml"/>
  <Override PartName="/ppt/slides/slide889.xml" ContentType="application/vnd.openxmlformats-officedocument.presentationml.slide+xml"/>
  <Override PartName="/ppt/slides/slide930.xml" ContentType="application/vnd.openxmlformats-officedocument.presentationml.slide+xml"/>
  <Default Extension="rels" ContentType="application/vnd.openxmlformats-package.relationships+xml"/>
  <Override PartName="/ppt/slides/slide189.xml" ContentType="application/vnd.openxmlformats-officedocument.presentationml.slide+xml"/>
  <Override PartName="/ppt/slides/slide205.xml" ContentType="application/vnd.openxmlformats-officedocument.presentationml.slide+xml"/>
  <Override PartName="/ppt/slides/slide252.xml" ContentType="application/vnd.openxmlformats-officedocument.presentationml.slide+xml"/>
  <Override PartName="/ppt/slides/slide536.xml" ContentType="application/vnd.openxmlformats-officedocument.presentationml.slide+xml"/>
  <Override PartName="/ppt/slides/slide583.xml" ContentType="application/vnd.openxmlformats-officedocument.presentationml.slide+xml"/>
  <Override PartName="/ppt/slides/slide722.xml" ContentType="application/vnd.openxmlformats-officedocument.presentationml.slide+xml"/>
  <Override PartName="/ppt/slides/slide867.xml" ContentType="application/vnd.openxmlformats-officedocument.presentationml.slide+xml"/>
  <Override PartName="/ppt/slides/slide12.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61.xml" ContentType="application/vnd.openxmlformats-officedocument.presentationml.slide+xml"/>
  <Override PartName="/ppt/slides/slide659.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53.xml" ContentType="application/vnd.openxmlformats-officedocument.presentationml.slide+xml"/>
  <Override PartName="/ppt/slides/slide498.xml" ContentType="application/vnd.openxmlformats-officedocument.presentationml.slide+xml"/>
  <Override PartName="/ppt/slides/slide700.xml" ContentType="application/vnd.openxmlformats-officedocument.presentationml.slide+xml"/>
  <Override PartName="/ppt/slides/slide845.xml" ContentType="application/vnd.openxmlformats-officedocument.presentationml.slide+xml"/>
  <Override PartName="/ppt/slides/slide892.xml" ContentType="application/vnd.openxmlformats-officedocument.presentationml.slide+xml"/>
  <Override PartName="/ppt/slides/slide145.xml" ContentType="application/vnd.openxmlformats-officedocument.presentationml.slide+xml"/>
  <Override PartName="/ppt/slides/slide192.xml" ContentType="application/vnd.openxmlformats-officedocument.presentationml.slide+xml"/>
  <Override PartName="/ppt/slides/slide637.xml" ContentType="application/vnd.openxmlformats-officedocument.presentationml.slide+xml"/>
  <Override PartName="/ppt/slides/slide684.xml" ContentType="application/vnd.openxmlformats-officedocument.presentationml.slide+xml"/>
  <Override PartName="/ppt/slides/slide823.xml" ContentType="application/vnd.openxmlformats-officedocument.presentationml.slide+xml"/>
  <Override PartName="/ppt/slides/slide870.xml" ContentType="application/vnd.openxmlformats-officedocument.presentationml.slide+xml"/>
  <Override PartName="/ppt/slides/slide968.xml" ContentType="application/vnd.openxmlformats-officedocument.presentationml.slide+xml"/>
  <Override PartName="/ppt/slides/slide97.xml" ContentType="application/vnd.openxmlformats-officedocument.presentationml.slide+xml"/>
  <Override PartName="/ppt/slides/slide331.xml" ContentType="application/vnd.openxmlformats-officedocument.presentationml.slide+xml"/>
  <Override PartName="/ppt/slides/slide429.xml" ContentType="application/vnd.openxmlformats-officedocument.presentationml.slide+xml"/>
  <Override PartName="/ppt/slides/slide476.xml" ContentType="application/vnd.openxmlformats-officedocument.presentationml.slide+xml"/>
  <Override PartName="/ppt/slides/slide615.xml" ContentType="application/vnd.openxmlformats-officedocument.presentationml.slide+xml"/>
  <Override PartName="/ppt/slides/slide662.xml" ContentType="application/vnd.openxmlformats-officedocument.presentationml.slide+xml"/>
  <Override PartName="/ppt/slides/slide946.xml" ContentType="application/vnd.openxmlformats-officedocument.presentationml.slide+xml"/>
  <Override PartName="/ppt/slides/slide993.xml" ContentType="application/vnd.openxmlformats-officedocument.presentationml.slide+xml"/>
  <Override PartName="/ppt/slides/slide28.xml" ContentType="application/vnd.openxmlformats-officedocument.presentationml.slide+xml"/>
  <Override PartName="/ppt/slides/slide75.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68.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599.xml" ContentType="application/vnd.openxmlformats-officedocument.presentationml.slide+xml"/>
  <Override PartName="/ppt/slides/slide738.xml" ContentType="application/vnd.openxmlformats-officedocument.presentationml.slide+xml"/>
  <Override PartName="/ppt/slides/slide785.xml" ContentType="application/vnd.openxmlformats-officedocument.presentationml.slide+xml"/>
  <Override PartName="/ppt/slides/slide801.xml" ContentType="application/vnd.openxmlformats-officedocument.presentationml.slide+xml"/>
  <Override PartName="/ppt/slides/slide3.xml" ContentType="application/vnd.openxmlformats-officedocument.presentationml.slide+xml"/>
  <Override PartName="/ppt/slides/slide101.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577.xml" ContentType="application/vnd.openxmlformats-officedocument.presentationml.slide+xml"/>
  <Override PartName="/ppt/slides/slide640.xml" ContentType="application/vnd.openxmlformats-officedocument.presentationml.slide+xml"/>
  <Override PartName="/ppt/slides/slide924.xml" ContentType="application/vnd.openxmlformats-officedocument.presentationml.slide+xml"/>
  <Override PartName="/ppt/slides/slide971.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369.xml" ContentType="application/vnd.openxmlformats-officedocument.presentationml.slide+xml"/>
  <Override PartName="/ppt/slides/slide432.xml" ContentType="application/vnd.openxmlformats-officedocument.presentationml.slide+xml"/>
  <Override PartName="/ppt/slides/slide716.xml" ContentType="application/vnd.openxmlformats-officedocument.presentationml.slide+xml"/>
  <Override PartName="/ppt/slides/slide763.xml" ContentType="application/vnd.openxmlformats-officedocument.presentationml.slide+xml"/>
  <Override PartName="/ppt/slides/slide902.xml" ContentType="application/vnd.openxmlformats-officedocument.presentationml.slide+xml"/>
  <Default Extension="jpeg" ContentType="image/jpeg"/>
  <Override PartName="/ppt/slides/slide31.xml" ContentType="application/vnd.openxmlformats-officedocument.presentationml.slide+xml"/>
  <Override PartName="/ppt/slides/slide224.xml" ContentType="application/vnd.openxmlformats-officedocument.presentationml.slide+xml"/>
  <Override PartName="/ppt/slides/slide271.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741.xml" ContentType="application/vnd.openxmlformats-officedocument.presentationml.slide+xml"/>
  <Override PartName="/ppt/slides/slide839.xml" ContentType="application/vnd.openxmlformats-officedocument.presentationml.slide+xml"/>
  <Override PartName="/ppt/slides/slide886.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80.xml" ContentType="application/vnd.openxmlformats-officedocument.presentationml.slide+xml"/>
  <Override PartName="/ppt/slides/slide678.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72.xml" ContentType="application/vnd.openxmlformats-officedocument.presentationml.slide+xml"/>
  <Override PartName="/ppt/slides/slide609.xml" ContentType="application/vnd.openxmlformats-officedocument.presentationml.slide+xml"/>
  <Override PartName="/ppt/slides/slide817.xml" ContentType="application/vnd.openxmlformats-officedocument.presentationml.slide+xml"/>
  <Override PartName="/ppt/slides/slide864.xml" ContentType="application/vnd.openxmlformats-officedocument.presentationml.slide+xml"/>
  <Override PartName="/ppt/slides/slide117.xml" ContentType="application/vnd.openxmlformats-officedocument.presentationml.slide+xml"/>
  <Override PartName="/ppt/slides/slide164.xml" ContentType="application/vnd.openxmlformats-officedocument.presentationml.slide+xml"/>
  <Override PartName="/ppt/slides/slide448.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656.xml" ContentType="application/vnd.openxmlformats-officedocument.presentationml.slide+xml"/>
  <Override PartName="/ppt/slides/slide842.xml" ContentType="application/vnd.openxmlformats-officedocument.presentationml.slide+xml"/>
  <Override PartName="/ppt/slides/slide987.xml" ContentType="application/vnd.openxmlformats-officedocument.presentationml.slide+xml"/>
  <Override PartName="/ppt/slides/slide69.xml" ContentType="application/vnd.openxmlformats-officedocument.presentationml.slide+xml"/>
  <Override PartName="/ppt/slides/slide287.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634.xml" ContentType="application/vnd.openxmlformats-officedocument.presentationml.slide+xml"/>
  <Override PartName="/ppt/slides/slide681.xml" ContentType="application/vnd.openxmlformats-officedocument.presentationml.slide+xml"/>
  <Override PartName="/ppt/slides/slide779.xml" ContentType="application/vnd.openxmlformats-officedocument.presentationml.slide+xml"/>
  <Override PartName="/ppt/slides/slide918.xml" ContentType="application/vnd.openxmlformats-officedocument.presentationml.slide+xml"/>
  <Override PartName="/ppt/slides/slide965.xml" ContentType="application/vnd.openxmlformats-officedocument.presentationml.slide+xml"/>
  <Override PartName="/ppt/slides/slide47.xml" ContentType="application/vnd.openxmlformats-officedocument.presentationml.slide+xml"/>
  <Override PartName="/ppt/slides/slide426.xml" ContentType="application/vnd.openxmlformats-officedocument.presentationml.slide+xml"/>
  <Override PartName="/ppt/slides/slide757.xml" ContentType="application/vnd.openxmlformats-officedocument.presentationml.slide+xml"/>
  <Override PartName="/ppt/slides/slide120.xml" ContentType="application/vnd.openxmlformats-officedocument.presentationml.slide+xml"/>
  <Override PartName="/ppt/slides/slide265.xml" ContentType="application/vnd.openxmlformats-officedocument.presentationml.slide+xml"/>
  <Override PartName="/ppt/slides/slide596.xml" ContentType="application/vnd.openxmlformats-officedocument.presentationml.slide+xml"/>
  <Override PartName="/ppt/slides/slide612.xml" ContentType="application/vnd.openxmlformats-officedocument.presentationml.slide+xml"/>
  <Override PartName="/ppt/slides/slide943.xml" ContentType="application/vnd.openxmlformats-officedocument.presentationml.slide+xml"/>
  <Override PartName="/ppt/slides/slide72.xml" ContentType="application/vnd.openxmlformats-officedocument.presentationml.slide+xml"/>
  <Override PartName="/ppt/slides/slide451.xml" ContentType="application/vnd.openxmlformats-officedocument.presentationml.slide+xml"/>
  <Override PartName="/ppt/slides/slide782.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713.xml" ContentType="application/vnd.openxmlformats-officedocument.presentationml.slide+xml"/>
  <Override PartName="/ppt/slides/slide858.xml" ContentType="application/vnd.openxmlformats-officedocument.presentationml.slide+xml"/>
  <Override PartName="/ppt/slides/slide221.xml" ContentType="application/vnd.openxmlformats-officedocument.presentationml.slide+xml"/>
  <Override PartName="/ppt/slides/slide366.xml" ContentType="application/vnd.openxmlformats-officedocument.presentationml.slide+xml"/>
  <Override PartName="/ppt/slides/slide552.xml" ContentType="application/vnd.openxmlformats-officedocument.presentationml.slide+xml"/>
  <Override PartName="/ppt/slides/slide697.xml" ContentType="application/vnd.openxmlformats-officedocument.presentationml.slide+xml"/>
  <Override PartName="/ppt/slides/slide883.xml" ContentType="application/vnd.openxmlformats-officedocument.presentationml.slide+xml"/>
  <Override PartName="/ppt/slides/slide391.xml" ContentType="application/vnd.openxmlformats-officedocument.presentationml.slide+xml"/>
  <Override PartName="/ppt/slides/slide628.xml" ContentType="application/vnd.openxmlformats-officedocument.presentationml.slide+xml"/>
  <Override PartName="/ppt/slides/slide136.xml" ContentType="application/vnd.openxmlformats-officedocument.presentationml.slide+xml"/>
  <Override PartName="/ppt/slides/slide467.xml" ContentType="application/vnd.openxmlformats-officedocument.presentationml.slide+xml"/>
  <Override PartName="/ppt/slides/slide814.xml" ContentType="application/vnd.openxmlformats-officedocument.presentationml.slide+xml"/>
  <Override PartName="/ppt/slides/slide959.xml" ContentType="application/vnd.openxmlformats-officedocument.presentationml.slide+xml"/>
  <Override PartName="/ppt/slides/slide88.xml" ContentType="application/vnd.openxmlformats-officedocument.presentationml.slide+xml"/>
  <Override PartName="/ppt/slides/slide322.xml" ContentType="application/vnd.openxmlformats-officedocument.presentationml.slide+xml"/>
  <Override PartName="/ppt/slides/slide653.xml" ContentType="application/vnd.openxmlformats-officedocument.presentationml.slide+xml"/>
  <Override PartName="/ppt/slides/slide798.xml" ContentType="application/vnd.openxmlformats-officedocument.presentationml.slide+xml"/>
  <Override PartName="/ppt/slides/slide984.xml" ContentType="application/vnd.openxmlformats-officedocument.presentationml.slide+xml"/>
  <Override PartName="/ppt/slides/slide19.xml" ContentType="application/vnd.openxmlformats-officedocument.presentationml.slide+xml"/>
  <Override PartName="/ppt/slides/slide161.xml" ContentType="application/vnd.openxmlformats-officedocument.presentationml.slide+xml"/>
  <Override PartName="/ppt/slides/slide492.xml" ContentType="application/vnd.openxmlformats-officedocument.presentationml.slide+xml"/>
  <Override PartName="/ppt/slides/slide729.xml" ContentType="application/vnd.openxmlformats-officedocument.presentationml.slide+xml"/>
  <Override PartName="/ppt/slides/slide237.xml" ContentType="application/vnd.openxmlformats-officedocument.presentationml.slide+xml"/>
  <Override PartName="/ppt/slides/slide423.xml" ContentType="application/vnd.openxmlformats-officedocument.presentationml.slide+xml"/>
  <Override PartName="/ppt/slides/slide568.xml" ContentType="application/vnd.openxmlformats-officedocument.presentationml.slide+xml"/>
  <Override PartName="/ppt/slides/slide899.xml" ContentType="application/vnd.openxmlformats-officedocument.presentationml.slide+xml"/>
  <Override PartName="/ppt/slides/slide915.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262.xml" ContentType="application/vnd.openxmlformats-officedocument.presentationml.slide+xml"/>
  <Override PartName="/ppt/slides/slide754.xml" ContentType="application/vnd.openxmlformats-officedocument.presentationml.slide+xml"/>
  <Override PartName="/ppt/slides/slide940.xml" ContentType="application/vnd.openxmlformats-officedocument.presentationml.slide+xml"/>
  <Override PartName="/ppt/slides/slide593.xml" ContentType="application/vnd.openxmlformats-officedocument.presentationml.slide+xml"/>
  <Override PartName="/ppt/slides/slide338.xml" ContentType="application/vnd.openxmlformats-officedocument.presentationml.slide+xml"/>
  <Override PartName="/ppt/slides/slide524.xml" ContentType="application/vnd.openxmlformats-officedocument.presentationml.slide+xml"/>
  <Override PartName="/ppt/slides/slide669.xml" ContentType="application/vnd.openxmlformats-officedocument.presentationml.slide+xml"/>
  <Override PartName="/ppt/slides/slide855.xml" ContentType="application/vnd.openxmlformats-officedocument.presentationml.slide+xml"/>
  <Override PartName="/ppt/slides/slide177.xml" ContentType="application/vnd.openxmlformats-officedocument.presentationml.slide+xml"/>
  <Override PartName="/ppt/slides/slide363.xml" ContentType="application/vnd.openxmlformats-officedocument.presentationml.slide+xml"/>
  <Override PartName="/ppt/slides/slide694.xml" ContentType="application/vnd.openxmlformats-officedocument.presentationml.slide+xml"/>
  <Override PartName="/ppt/slides/slide710.xml" ContentType="application/vnd.openxmlformats-officedocument.presentationml.slide+xml"/>
  <Override PartName="/ppt/slides/slide108.xml" ContentType="application/vnd.openxmlformats-officedocument.presentationml.slide+xml"/>
  <Override PartName="/ppt/slides/slide439.xml" ContentType="application/vnd.openxmlformats-officedocument.presentationml.slide+xml"/>
  <Override PartName="/ppt/slides/slide880.xml" ContentType="application/vnd.openxmlformats-officedocument.presentationml.slide+xml"/>
  <Override PartName="/ppt/slides/slide278.xml" ContentType="application/vnd.openxmlformats-officedocument.presentationml.slide+xml"/>
  <Override PartName="/ppt/slides/slide625.xml" ContentType="application/vnd.openxmlformats-officedocument.presentationml.slide+xml"/>
  <Override PartName="/ppt/slides/slide811.xml" ContentType="application/vnd.openxmlformats-officedocument.presentationml.slide+xml"/>
  <Override PartName="/ppt/slides/slide956.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464.xml" ContentType="application/vnd.openxmlformats-officedocument.presentationml.slide+xml"/>
  <Override PartName="/ppt/slides/slide650.xml" ContentType="application/vnd.openxmlformats-officedocument.presentationml.slide+xml"/>
  <Override PartName="/ppt/slides/slide795.xml" ContentType="application/vnd.openxmlformats-officedocument.presentationml.slide+xml"/>
  <Override PartName="/ppt/slides/slide209.xml" ContentType="application/vnd.openxmlformats-officedocument.presentationml.slide+xml"/>
  <Override PartName="/ppt/slides/slide981.xml" ContentType="application/vnd.openxmlformats-officedocument.presentationml.slide+xml"/>
  <Override PartName="/ppt/slides/slide16.xml" ContentType="application/vnd.openxmlformats-officedocument.presentationml.slide+xml"/>
  <Override PartName="/ppt/slides/slide234.xml" ContentType="application/vnd.openxmlformats-officedocument.presentationml.slide+xml"/>
  <Override PartName="/ppt/slides/slide379.xml" ContentType="application/vnd.openxmlformats-officedocument.presentationml.slide+xml"/>
  <Override PartName="/ppt/slides/slide726.xml" ContentType="application/vnd.openxmlformats-officedocument.presentationml.slide+xml"/>
  <Override PartName="/ppt/slides/slide912.xml" ContentType="application/vnd.openxmlformats-officedocument.presentationml.slide+xml"/>
  <Override PartName="/ppt/slides/slide41.xml" ContentType="application/vnd.openxmlformats-officedocument.presentationml.slide+xml"/>
  <Override PartName="/ppt/slides/slide420.xml" ContentType="application/vnd.openxmlformats-officedocument.presentationml.slide+xml"/>
  <Override PartName="/ppt/slides/slide565.xml" ContentType="application/vnd.openxmlformats-officedocument.presentationml.slide+xml"/>
  <Override PartName="/ppt/slides/slide751.xml" ContentType="application/vnd.openxmlformats-officedocument.presentationml.slide+xml"/>
  <Override PartName="/ppt/slides/slide896.xml" ContentType="application/vnd.openxmlformats-officedocument.presentationml.slide+xml"/>
  <Override PartName="/ppt/slides/slide149.xml" ContentType="application/vnd.openxmlformats-officedocument.presentationml.slide+xml"/>
  <Override PartName="/ppt/slides/slide590.xml" ContentType="application/vnd.openxmlformats-officedocument.presentationml.slide+xml"/>
  <Override PartName="/ppt/slides/slide827.xml" ContentType="application/vnd.openxmlformats-officedocument.presentationml.slide+xml"/>
  <Override PartName="/ppt/slides/slide335.xml" ContentType="application/vnd.openxmlformats-officedocument.presentationml.slide+xml"/>
  <Override PartName="/ppt/slides/slide666.xml" ContentType="application/vnd.openxmlformats-officedocument.presentationml.slide+xml"/>
  <Override PartName="/ppt/slides/slide997.xml" ContentType="application/vnd.openxmlformats-officedocument.presentationml.slide+xml"/>
  <Override PartName="/ppt/slides/slide174.xml" ContentType="application/vnd.openxmlformats-officedocument.presentationml.slide+xml"/>
  <Override PartName="/ppt/slides/slide521.xml" ContentType="application/vnd.openxmlformats-officedocument.presentationml.slide+xml"/>
  <Override PartName="/ppt/slides/slide852.xml" ContentType="application/vnd.openxmlformats-officedocument.presentationml.slide+xml"/>
  <Override PartName="/ppt/slides/slide7.xml" ContentType="application/vnd.openxmlformats-officedocument.presentationml.slide+xml"/>
  <Override PartName="/ppt/slides/slide360.xml" ContentType="application/vnd.openxmlformats-officedocument.presentationml.slide+xml"/>
  <Override PartName="/ppt/slides/slide691.xml" ContentType="application/vnd.openxmlformats-officedocument.presentationml.slide+xml"/>
  <Override PartName="/ppt/slides/slide928.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436.xml" ContentType="application/vnd.openxmlformats-officedocument.presentationml.slide+xml"/>
  <Override PartName="/ppt/slides/slide622.xml" ContentType="application/vnd.openxmlformats-officedocument.presentationml.slide+xml"/>
  <Override PartName="/ppt/slides/slide767.xml" ContentType="application/vnd.openxmlformats-officedocument.presentationml.slide+xml"/>
  <Override PartName="/ppt/slides/slide953.xml" ContentType="application/vnd.openxmlformats-officedocument.presentationml.slide+xml"/>
  <Override PartName="/ppt/slides/slide130.xml" ContentType="application/vnd.openxmlformats-officedocument.presentationml.slide+xml"/>
  <Override PartName="/ppt/slides/slide275.xml" ContentType="application/vnd.openxmlformats-officedocument.presentationml.slide+xml"/>
  <Override PartName="/ppt/slides/slide461.xml" ContentType="application/vnd.openxmlformats-officedocument.presentationml.slide+xml"/>
  <Override PartName="/ppt/slides/slide792.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537.xml" ContentType="application/vnd.openxmlformats-officedocument.presentationml.slide+xml"/>
  <Override PartName="/ppt/slides/slide13.xml" ContentType="application/vnd.openxmlformats-officedocument.presentationml.slide+xml"/>
  <Override PartName="/ppt/slides/slide376.xml" ContentType="application/vnd.openxmlformats-officedocument.presentationml.slide+xml"/>
  <Override PartName="/ppt/slides/slide723.xml" ContentType="application/vnd.openxmlformats-officedocument.presentationml.slide+xml"/>
  <Override PartName="/ppt/slides/slide868.xml" ContentType="application/vnd.openxmlformats-officedocument.presentationml.slide+xml"/>
  <Override PartName="/ppt/slides/slide231.xml" ContentType="application/vnd.openxmlformats-officedocument.presentationml.slide+xml"/>
  <Override PartName="/ppt/slides/slide562.xml" ContentType="application/vnd.openxmlformats-officedocument.presentationml.slide+xml"/>
  <Override PartName="/ppt/slides/slide893.xml" ContentType="application/vnd.openxmlformats-officedocument.presentationml.slide+xml"/>
  <Override PartName="/ppt/slides/slide307.xml" ContentType="application/vnd.openxmlformats-officedocument.presentationml.slide+xml"/>
  <Override PartName="/ppt/slides/slide638.xml" ContentType="application/vnd.openxmlformats-officedocument.presentationml.slide+xml"/>
  <Override PartName="/ppt/slides/slide969.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824.xml" ContentType="application/vnd.openxmlformats-officedocument.presentationml.slide+xml"/>
  <Override PartName="/ppt/slides/slide171.xml" ContentType="application/vnd.openxmlformats-officedocument.presentationml.slide+xml"/>
  <Override PartName="/ppt/slides/slide663.xml" ContentType="application/vnd.openxmlformats-officedocument.presentationml.slide+xml"/>
  <Override PartName="/ppt/slides/slide994.xml" ContentType="application/vnd.openxmlformats-officedocument.presentationml.slide+xml"/>
  <Override PartName="/ppt/slides/slide29.xml" ContentType="application/vnd.openxmlformats-officedocument.presentationml.slide+xml"/>
  <Override PartName="/ppt/slides/slide408.xml" ContentType="application/vnd.openxmlformats-officedocument.presentationml.slide+xml"/>
  <Override PartName="/ppt/slides/slide739.xml" ContentType="application/vnd.openxmlformats-officedocument.presentationml.slide+xml"/>
  <Override PartName="/ppt/slides/slide92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433.xml" ContentType="application/vnd.openxmlformats-officedocument.presentationml.slide+xml"/>
  <Override PartName="/ppt/slides/slide578.xml" ContentType="application/vnd.openxmlformats-officedocument.presentationml.slide+xml"/>
  <Override PartName="/ppt/slides/slide764.xml" ContentType="application/vnd.openxmlformats-officedocument.presentationml.slide+xml"/>
  <Override PartName="/ppt/slideLayouts/slideLayout6.xml" ContentType="application/vnd.openxmlformats-officedocument.presentationml.slideLayout+xml"/>
  <Override PartName="/ppt/slides/slide272.xml" ContentType="application/vnd.openxmlformats-officedocument.presentationml.slide+xml"/>
  <Override PartName="/ppt/slides/slide509.xml" ContentType="application/vnd.openxmlformats-officedocument.presentationml.slide+xml"/>
  <Override PartName="/ppt/slides/slide950.xml" ContentType="application/vnd.openxmlformats-officedocument.presentationml.slide+xml"/>
  <Override PartName="/ppt/slides/slide348.xml" ContentType="application/vnd.openxmlformats-officedocument.presentationml.slide+xml"/>
  <Override PartName="/ppt/slides/slide679.xml" ContentType="application/vnd.openxmlformats-officedocument.presentationml.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534.xml" ContentType="application/vnd.openxmlformats-officedocument.presentationml.slide+xml"/>
  <Override PartName="/ppt/slides/slide720.xml" ContentType="application/vnd.openxmlformats-officedocument.presentationml.slide+xml"/>
  <Override PartName="/ppt/slides/slide865.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304.xml" ContentType="application/vnd.openxmlformats-officedocument.presentationml.slide+xml"/>
  <Override PartName="/ppt/slides/slide449.xml" ContentType="application/vnd.openxmlformats-officedocument.presentationml.slide+xml"/>
  <Override PartName="/ppt/slides/slide890.xml" ContentType="application/vnd.openxmlformats-officedocument.presentationml.slide+xml"/>
  <Override PartName="/ppt/slides/slide143.xml" ContentType="application/vnd.openxmlformats-officedocument.presentationml.slide+xml"/>
  <Override PartName="/ppt/slides/slide288.xml" ContentType="application/vnd.openxmlformats-officedocument.presentationml.slide+xml"/>
  <Override PartName="/ppt/slides/slide635.xml" ContentType="application/vnd.openxmlformats-officedocument.presentationml.slide+xml"/>
  <Override PartName="/ppt/slides/slide821.xml" ContentType="application/vnd.openxmlformats-officedocument.presentationml.slide+xml"/>
  <Override PartName="/ppt/slides/slide966.xml" ContentType="application/vnd.openxmlformats-officedocument.presentationml.slide+xml"/>
  <Override PartName="/ppt/slides/slide95.xml" ContentType="application/vnd.openxmlformats-officedocument.presentationml.slide+xml"/>
  <Override PartName="/ppt/slides/slide474.xml" ContentType="application/vnd.openxmlformats-officedocument.presentationml.slide+xml"/>
  <Override PartName="/ppt/slides/slide660.xml" ContentType="application/vnd.openxmlformats-officedocument.presentationml.slide+xml"/>
  <Override PartName="/ppt/slides/slide991.xml" ContentType="application/vnd.openxmlformats-officedocument.presentationml.slide+xml"/>
  <Default Extension="bin" ContentType="application/vnd.openxmlformats-officedocument.oleObject"/>
  <Override PartName="/ppt/slides/slide26.xml" ContentType="application/vnd.openxmlformats-officedocument.presentationml.slide+xml"/>
  <Override PartName="/ppt/slides/slide219.xml" ContentType="application/vnd.openxmlformats-officedocument.presentationml.slide+xml"/>
  <Override PartName="/ppt/slides/slide405.xml" ContentType="application/vnd.openxmlformats-officedocument.presentationml.slide+xml"/>
  <Override PartName="/ppt/slides/slide736.xml" ContentType="application/vnd.openxmlformats-officedocument.presentationml.slide+xml"/>
  <Override PartName="/ppt/slides/slide1.xml" ContentType="application/vnd.openxmlformats-officedocument.presentationml.slide+xml"/>
  <Override PartName="/ppt/slides/slide244.xml" ContentType="application/vnd.openxmlformats-officedocument.presentationml.slide+xml"/>
  <Override PartName="/ppt/slides/slide389.xml" ContentType="application/vnd.openxmlformats-officedocument.presentationml.slide+xml"/>
  <Override PartName="/ppt/slides/slide575.xml" ContentType="application/vnd.openxmlformats-officedocument.presentationml.slide+xml"/>
  <Override PartName="/ppt/slides/slide922.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430.xml" ContentType="application/vnd.openxmlformats-officedocument.presentationml.slide+xml"/>
  <Override PartName="/ppt/slides/slide761.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99"/>
  </p:notesMasterIdLst>
  <p:sldIdLst>
    <p:sldId id="771" r:id="rId2"/>
    <p:sldId id="772" r:id="rId3"/>
    <p:sldId id="773" r:id="rId4"/>
    <p:sldId id="2045" r:id="rId5"/>
    <p:sldId id="774" r:id="rId6"/>
    <p:sldId id="775" r:id="rId7"/>
    <p:sldId id="776" r:id="rId8"/>
    <p:sldId id="777" r:id="rId9"/>
    <p:sldId id="1147" r:id="rId10"/>
    <p:sldId id="778" r:id="rId11"/>
    <p:sldId id="779" r:id="rId12"/>
    <p:sldId id="1236" r:id="rId13"/>
    <p:sldId id="780" r:id="rId14"/>
    <p:sldId id="1148" r:id="rId15"/>
    <p:sldId id="782" r:id="rId16"/>
    <p:sldId id="1149" r:id="rId17"/>
    <p:sldId id="784" r:id="rId18"/>
    <p:sldId id="1150" r:id="rId19"/>
    <p:sldId id="1151" r:id="rId20"/>
    <p:sldId id="1152" r:id="rId21"/>
    <p:sldId id="1153" r:id="rId22"/>
    <p:sldId id="786" r:id="rId23"/>
    <p:sldId id="787" r:id="rId24"/>
    <p:sldId id="788" r:id="rId25"/>
    <p:sldId id="789" r:id="rId26"/>
    <p:sldId id="1237" r:id="rId27"/>
    <p:sldId id="790" r:id="rId28"/>
    <p:sldId id="791" r:id="rId29"/>
    <p:sldId id="792" r:id="rId30"/>
    <p:sldId id="793" r:id="rId31"/>
    <p:sldId id="794" r:id="rId32"/>
    <p:sldId id="795" r:id="rId33"/>
    <p:sldId id="796" r:id="rId34"/>
    <p:sldId id="797" r:id="rId35"/>
    <p:sldId id="798" r:id="rId36"/>
    <p:sldId id="799" r:id="rId37"/>
    <p:sldId id="801" r:id="rId38"/>
    <p:sldId id="802" r:id="rId39"/>
    <p:sldId id="1154" r:id="rId40"/>
    <p:sldId id="804" r:id="rId41"/>
    <p:sldId id="805" r:id="rId42"/>
    <p:sldId id="806" r:id="rId43"/>
    <p:sldId id="807" r:id="rId44"/>
    <p:sldId id="808" r:id="rId45"/>
    <p:sldId id="809" r:id="rId46"/>
    <p:sldId id="810" r:id="rId47"/>
    <p:sldId id="811" r:id="rId48"/>
    <p:sldId id="812" r:id="rId49"/>
    <p:sldId id="1155" r:id="rId50"/>
    <p:sldId id="814" r:id="rId51"/>
    <p:sldId id="1193" r:id="rId52"/>
    <p:sldId id="815" r:id="rId53"/>
    <p:sldId id="816" r:id="rId54"/>
    <p:sldId id="817" r:id="rId55"/>
    <p:sldId id="818" r:id="rId56"/>
    <p:sldId id="1156" r:id="rId57"/>
    <p:sldId id="821" r:id="rId58"/>
    <p:sldId id="1157" r:id="rId59"/>
    <p:sldId id="822" r:id="rId60"/>
    <p:sldId id="823" r:id="rId61"/>
    <p:sldId id="824" r:id="rId62"/>
    <p:sldId id="825" r:id="rId63"/>
    <p:sldId id="1158" r:id="rId64"/>
    <p:sldId id="827" r:id="rId65"/>
    <p:sldId id="1159" r:id="rId66"/>
    <p:sldId id="828" r:id="rId67"/>
    <p:sldId id="829" r:id="rId68"/>
    <p:sldId id="830" r:id="rId69"/>
    <p:sldId id="831" r:id="rId70"/>
    <p:sldId id="832" r:id="rId71"/>
    <p:sldId id="1160" r:id="rId72"/>
    <p:sldId id="834" r:id="rId73"/>
    <p:sldId id="1238" r:id="rId74"/>
    <p:sldId id="835" r:id="rId75"/>
    <p:sldId id="836" r:id="rId76"/>
    <p:sldId id="1161" r:id="rId77"/>
    <p:sldId id="838" r:id="rId78"/>
    <p:sldId id="1239" r:id="rId79"/>
    <p:sldId id="839" r:id="rId80"/>
    <p:sldId id="840" r:id="rId81"/>
    <p:sldId id="1162" r:id="rId82"/>
    <p:sldId id="1163" r:id="rId83"/>
    <p:sldId id="1164" r:id="rId84"/>
    <p:sldId id="846" r:id="rId85"/>
    <p:sldId id="1165" r:id="rId86"/>
    <p:sldId id="848" r:id="rId87"/>
    <p:sldId id="849" r:id="rId88"/>
    <p:sldId id="850" r:id="rId89"/>
    <p:sldId id="851" r:id="rId90"/>
    <p:sldId id="852" r:id="rId91"/>
    <p:sldId id="1166" r:id="rId92"/>
    <p:sldId id="1167" r:id="rId93"/>
    <p:sldId id="1168" r:id="rId94"/>
    <p:sldId id="856" r:id="rId95"/>
    <p:sldId id="1170" r:id="rId96"/>
    <p:sldId id="1194" r:id="rId97"/>
    <p:sldId id="1171" r:id="rId98"/>
    <p:sldId id="859" r:id="rId99"/>
    <p:sldId id="860" r:id="rId100"/>
    <p:sldId id="861" r:id="rId101"/>
    <p:sldId id="862" r:id="rId102"/>
    <p:sldId id="863" r:id="rId103"/>
    <p:sldId id="864" r:id="rId104"/>
    <p:sldId id="1172" r:id="rId105"/>
    <p:sldId id="1173" r:id="rId106"/>
    <p:sldId id="867" r:id="rId107"/>
    <p:sldId id="1174" r:id="rId108"/>
    <p:sldId id="1175" r:id="rId109"/>
    <p:sldId id="870" r:id="rId110"/>
    <p:sldId id="871" r:id="rId111"/>
    <p:sldId id="872" r:id="rId112"/>
    <p:sldId id="873" r:id="rId113"/>
    <p:sldId id="874" r:id="rId114"/>
    <p:sldId id="875" r:id="rId115"/>
    <p:sldId id="876" r:id="rId116"/>
    <p:sldId id="877" r:id="rId117"/>
    <p:sldId id="1176" r:id="rId118"/>
    <p:sldId id="1177" r:id="rId119"/>
    <p:sldId id="880" r:id="rId120"/>
    <p:sldId id="1178" r:id="rId121"/>
    <p:sldId id="1195" r:id="rId122"/>
    <p:sldId id="882" r:id="rId123"/>
    <p:sldId id="883" r:id="rId124"/>
    <p:sldId id="884" r:id="rId125"/>
    <p:sldId id="885" r:id="rId126"/>
    <p:sldId id="886" r:id="rId127"/>
    <p:sldId id="887" r:id="rId128"/>
    <p:sldId id="888" r:id="rId129"/>
    <p:sldId id="889" r:id="rId130"/>
    <p:sldId id="1179" r:id="rId131"/>
    <p:sldId id="1180" r:id="rId132"/>
    <p:sldId id="892" r:id="rId133"/>
    <p:sldId id="1181" r:id="rId134"/>
    <p:sldId id="894" r:id="rId135"/>
    <p:sldId id="895" r:id="rId136"/>
    <p:sldId id="896" r:id="rId137"/>
    <p:sldId id="897" r:id="rId138"/>
    <p:sldId id="898" r:id="rId139"/>
    <p:sldId id="899" r:id="rId140"/>
    <p:sldId id="1182" r:id="rId141"/>
    <p:sldId id="1183" r:id="rId142"/>
    <p:sldId id="1196" r:id="rId143"/>
    <p:sldId id="902" r:id="rId144"/>
    <p:sldId id="1184" r:id="rId145"/>
    <p:sldId id="904" r:id="rId146"/>
    <p:sldId id="905" r:id="rId147"/>
    <p:sldId id="906" r:id="rId148"/>
    <p:sldId id="907" r:id="rId149"/>
    <p:sldId id="1185" r:id="rId150"/>
    <p:sldId id="1186" r:id="rId151"/>
    <p:sldId id="1187" r:id="rId152"/>
    <p:sldId id="1188" r:id="rId153"/>
    <p:sldId id="1189" r:id="rId154"/>
    <p:sldId id="1190" r:id="rId155"/>
    <p:sldId id="1191" r:id="rId156"/>
    <p:sldId id="914" r:id="rId157"/>
    <p:sldId id="915" r:id="rId158"/>
    <p:sldId id="918" r:id="rId159"/>
    <p:sldId id="1197" r:id="rId160"/>
    <p:sldId id="1198" r:id="rId161"/>
    <p:sldId id="1199" r:id="rId162"/>
    <p:sldId id="1200" r:id="rId163"/>
    <p:sldId id="1201" r:id="rId164"/>
    <p:sldId id="1202" r:id="rId165"/>
    <p:sldId id="1203" r:id="rId166"/>
    <p:sldId id="1204" r:id="rId167"/>
    <p:sldId id="1205" r:id="rId168"/>
    <p:sldId id="1206" r:id="rId169"/>
    <p:sldId id="1207" r:id="rId170"/>
    <p:sldId id="920" r:id="rId171"/>
    <p:sldId id="1208" r:id="rId172"/>
    <p:sldId id="921" r:id="rId173"/>
    <p:sldId id="1209" r:id="rId174"/>
    <p:sldId id="1210" r:id="rId175"/>
    <p:sldId id="1211" r:id="rId176"/>
    <p:sldId id="1212" r:id="rId177"/>
    <p:sldId id="1213" r:id="rId178"/>
    <p:sldId id="1214" r:id="rId179"/>
    <p:sldId id="1216" r:id="rId180"/>
    <p:sldId id="1217" r:id="rId181"/>
    <p:sldId id="1218" r:id="rId182"/>
    <p:sldId id="1219" r:id="rId183"/>
    <p:sldId id="1221" r:id="rId184"/>
    <p:sldId id="1222" r:id="rId185"/>
    <p:sldId id="1223" r:id="rId186"/>
    <p:sldId id="1224" r:id="rId187"/>
    <p:sldId id="1225" r:id="rId188"/>
    <p:sldId id="1226" r:id="rId189"/>
    <p:sldId id="1227" r:id="rId190"/>
    <p:sldId id="1228" r:id="rId191"/>
    <p:sldId id="1229" r:id="rId192"/>
    <p:sldId id="1230" r:id="rId193"/>
    <p:sldId id="1231" r:id="rId194"/>
    <p:sldId id="1232" r:id="rId195"/>
    <p:sldId id="1233" r:id="rId196"/>
    <p:sldId id="941" r:id="rId197"/>
    <p:sldId id="1234" r:id="rId198"/>
    <p:sldId id="1235" r:id="rId199"/>
    <p:sldId id="944" r:id="rId200"/>
    <p:sldId id="1242" r:id="rId201"/>
    <p:sldId id="1243" r:id="rId202"/>
    <p:sldId id="1244" r:id="rId203"/>
    <p:sldId id="1245" r:id="rId204"/>
    <p:sldId id="946" r:id="rId205"/>
    <p:sldId id="1246" r:id="rId206"/>
    <p:sldId id="1248" r:id="rId207"/>
    <p:sldId id="1249" r:id="rId208"/>
    <p:sldId id="1250" r:id="rId209"/>
    <p:sldId id="1251" r:id="rId210"/>
    <p:sldId id="1252" r:id="rId211"/>
    <p:sldId id="1253" r:id="rId212"/>
    <p:sldId id="1254" r:id="rId213"/>
    <p:sldId id="1255" r:id="rId214"/>
    <p:sldId id="1256" r:id="rId215"/>
    <p:sldId id="1257" r:id="rId216"/>
    <p:sldId id="1258" r:id="rId217"/>
    <p:sldId id="1259" r:id="rId218"/>
    <p:sldId id="1260" r:id="rId219"/>
    <p:sldId id="1261" r:id="rId220"/>
    <p:sldId id="1262" r:id="rId221"/>
    <p:sldId id="1263" r:id="rId222"/>
    <p:sldId id="1264" r:id="rId223"/>
    <p:sldId id="1265" r:id="rId224"/>
    <p:sldId id="1266" r:id="rId225"/>
    <p:sldId id="1267" r:id="rId226"/>
    <p:sldId id="1268" r:id="rId227"/>
    <p:sldId id="1269" r:id="rId228"/>
    <p:sldId id="1270" r:id="rId229"/>
    <p:sldId id="1271" r:id="rId230"/>
    <p:sldId id="1272" r:id="rId231"/>
    <p:sldId id="1273" r:id="rId232"/>
    <p:sldId id="1274" r:id="rId233"/>
    <p:sldId id="1275" r:id="rId234"/>
    <p:sldId id="1276" r:id="rId235"/>
    <p:sldId id="1277" r:id="rId236"/>
    <p:sldId id="1278" r:id="rId237"/>
    <p:sldId id="1279" r:id="rId238"/>
    <p:sldId id="1280" r:id="rId239"/>
    <p:sldId id="1281" r:id="rId240"/>
    <p:sldId id="1282" r:id="rId241"/>
    <p:sldId id="1283" r:id="rId242"/>
    <p:sldId id="1284" r:id="rId243"/>
    <p:sldId id="1285" r:id="rId244"/>
    <p:sldId id="1286" r:id="rId245"/>
    <p:sldId id="1287" r:id="rId246"/>
    <p:sldId id="1288" r:id="rId247"/>
    <p:sldId id="1289" r:id="rId248"/>
    <p:sldId id="1290" r:id="rId249"/>
    <p:sldId id="1291" r:id="rId250"/>
    <p:sldId id="1292" r:id="rId251"/>
    <p:sldId id="1293" r:id="rId252"/>
    <p:sldId id="1294" r:id="rId253"/>
    <p:sldId id="1295" r:id="rId254"/>
    <p:sldId id="1296" r:id="rId255"/>
    <p:sldId id="1297" r:id="rId256"/>
    <p:sldId id="1298" r:id="rId257"/>
    <p:sldId id="1299" r:id="rId258"/>
    <p:sldId id="1300" r:id="rId259"/>
    <p:sldId id="1301" r:id="rId260"/>
    <p:sldId id="1302" r:id="rId261"/>
    <p:sldId id="1303" r:id="rId262"/>
    <p:sldId id="1304" r:id="rId263"/>
    <p:sldId id="1305" r:id="rId264"/>
    <p:sldId id="1306" r:id="rId265"/>
    <p:sldId id="1307" r:id="rId266"/>
    <p:sldId id="1308" r:id="rId267"/>
    <p:sldId id="1309" r:id="rId268"/>
    <p:sldId id="1310" r:id="rId269"/>
    <p:sldId id="1311" r:id="rId270"/>
    <p:sldId id="1312" r:id="rId271"/>
    <p:sldId id="1313" r:id="rId272"/>
    <p:sldId id="1314" r:id="rId273"/>
    <p:sldId id="1315" r:id="rId274"/>
    <p:sldId id="1316" r:id="rId275"/>
    <p:sldId id="1317" r:id="rId276"/>
    <p:sldId id="1318" r:id="rId277"/>
    <p:sldId id="1319" r:id="rId278"/>
    <p:sldId id="1320" r:id="rId279"/>
    <p:sldId id="1321" r:id="rId280"/>
    <p:sldId id="1322" r:id="rId281"/>
    <p:sldId id="1323" r:id="rId282"/>
    <p:sldId id="1324" r:id="rId283"/>
    <p:sldId id="1325" r:id="rId284"/>
    <p:sldId id="1326" r:id="rId285"/>
    <p:sldId id="1327" r:id="rId286"/>
    <p:sldId id="1328" r:id="rId287"/>
    <p:sldId id="1329" r:id="rId288"/>
    <p:sldId id="1330" r:id="rId289"/>
    <p:sldId id="1331" r:id="rId290"/>
    <p:sldId id="1332" r:id="rId291"/>
    <p:sldId id="1333" r:id="rId292"/>
    <p:sldId id="1334" r:id="rId293"/>
    <p:sldId id="1335" r:id="rId294"/>
    <p:sldId id="1336" r:id="rId295"/>
    <p:sldId id="1337" r:id="rId296"/>
    <p:sldId id="1339" r:id="rId297"/>
    <p:sldId id="1340" r:id="rId298"/>
    <p:sldId id="1341" r:id="rId299"/>
    <p:sldId id="1342" r:id="rId300"/>
    <p:sldId id="1343" r:id="rId301"/>
    <p:sldId id="1344" r:id="rId302"/>
    <p:sldId id="1345" r:id="rId303"/>
    <p:sldId id="1346" r:id="rId304"/>
    <p:sldId id="1347" r:id="rId305"/>
    <p:sldId id="1348" r:id="rId306"/>
    <p:sldId id="1349" r:id="rId307"/>
    <p:sldId id="1414" r:id="rId308"/>
    <p:sldId id="1350" r:id="rId309"/>
    <p:sldId id="1351" r:id="rId310"/>
    <p:sldId id="1352" r:id="rId311"/>
    <p:sldId id="1353" r:id="rId312"/>
    <p:sldId id="1354" r:id="rId313"/>
    <p:sldId id="1355" r:id="rId314"/>
    <p:sldId id="1356" r:id="rId315"/>
    <p:sldId id="1357" r:id="rId316"/>
    <p:sldId id="1358" r:id="rId317"/>
    <p:sldId id="1359" r:id="rId318"/>
    <p:sldId id="1360" r:id="rId319"/>
    <p:sldId id="1361" r:id="rId320"/>
    <p:sldId id="1362" r:id="rId321"/>
    <p:sldId id="1363" r:id="rId322"/>
    <p:sldId id="1364" r:id="rId323"/>
    <p:sldId id="1365" r:id="rId324"/>
    <p:sldId id="1366" r:id="rId325"/>
    <p:sldId id="1367" r:id="rId326"/>
    <p:sldId id="1368" r:id="rId327"/>
    <p:sldId id="1369" r:id="rId328"/>
    <p:sldId id="1370" r:id="rId329"/>
    <p:sldId id="1371" r:id="rId330"/>
    <p:sldId id="1372" r:id="rId331"/>
    <p:sldId id="1373" r:id="rId332"/>
    <p:sldId id="1374" r:id="rId333"/>
    <p:sldId id="1375" r:id="rId334"/>
    <p:sldId id="1376" r:id="rId335"/>
    <p:sldId id="1377" r:id="rId336"/>
    <p:sldId id="1378" r:id="rId337"/>
    <p:sldId id="1379" r:id="rId338"/>
    <p:sldId id="1380" r:id="rId339"/>
    <p:sldId id="1381" r:id="rId340"/>
    <p:sldId id="1382" r:id="rId341"/>
    <p:sldId id="1383" r:id="rId342"/>
    <p:sldId id="1384" r:id="rId343"/>
    <p:sldId id="1385" r:id="rId344"/>
    <p:sldId id="1386" r:id="rId345"/>
    <p:sldId id="1387" r:id="rId346"/>
    <p:sldId id="1388" r:id="rId347"/>
    <p:sldId id="1389" r:id="rId348"/>
    <p:sldId id="1390" r:id="rId349"/>
    <p:sldId id="1391" r:id="rId350"/>
    <p:sldId id="1392" r:id="rId351"/>
    <p:sldId id="1393" r:id="rId352"/>
    <p:sldId id="1394" r:id="rId353"/>
    <p:sldId id="1395" r:id="rId354"/>
    <p:sldId id="1396" r:id="rId355"/>
    <p:sldId id="1397" r:id="rId356"/>
    <p:sldId id="1398" r:id="rId357"/>
    <p:sldId id="1399" r:id="rId358"/>
    <p:sldId id="1400" r:id="rId359"/>
    <p:sldId id="1401" r:id="rId360"/>
    <p:sldId id="1402" r:id="rId361"/>
    <p:sldId id="1403" r:id="rId362"/>
    <p:sldId id="1404" r:id="rId363"/>
    <p:sldId id="1405" r:id="rId364"/>
    <p:sldId id="1406" r:id="rId365"/>
    <p:sldId id="1407" r:id="rId366"/>
    <p:sldId id="1408" r:id="rId367"/>
    <p:sldId id="1409" r:id="rId368"/>
    <p:sldId id="1411" r:id="rId369"/>
    <p:sldId id="1413" r:id="rId370"/>
    <p:sldId id="1415" r:id="rId371"/>
    <p:sldId id="1416" r:id="rId372"/>
    <p:sldId id="1417" r:id="rId373"/>
    <p:sldId id="1796" r:id="rId374"/>
    <p:sldId id="1419" r:id="rId375"/>
    <p:sldId id="1420" r:id="rId376"/>
    <p:sldId id="1421" r:id="rId377"/>
    <p:sldId id="1422" r:id="rId378"/>
    <p:sldId id="1423" r:id="rId379"/>
    <p:sldId id="1424" r:id="rId380"/>
    <p:sldId id="1425" r:id="rId381"/>
    <p:sldId id="1426" r:id="rId382"/>
    <p:sldId id="1427" r:id="rId383"/>
    <p:sldId id="1428" r:id="rId384"/>
    <p:sldId id="1429" r:id="rId385"/>
    <p:sldId id="1430" r:id="rId386"/>
    <p:sldId id="1431" r:id="rId387"/>
    <p:sldId id="1432" r:id="rId388"/>
    <p:sldId id="1433" r:id="rId389"/>
    <p:sldId id="1434" r:id="rId390"/>
    <p:sldId id="1435" r:id="rId391"/>
    <p:sldId id="1436" r:id="rId392"/>
    <p:sldId id="1437" r:id="rId393"/>
    <p:sldId id="1438" r:id="rId394"/>
    <p:sldId id="1439" r:id="rId395"/>
    <p:sldId id="1440" r:id="rId396"/>
    <p:sldId id="1441" r:id="rId397"/>
    <p:sldId id="1442" r:id="rId398"/>
    <p:sldId id="1443" r:id="rId399"/>
    <p:sldId id="1444" r:id="rId400"/>
    <p:sldId id="1445" r:id="rId401"/>
    <p:sldId id="1446" r:id="rId402"/>
    <p:sldId id="1447" r:id="rId403"/>
    <p:sldId id="1448" r:id="rId404"/>
    <p:sldId id="1449" r:id="rId405"/>
    <p:sldId id="1450" r:id="rId406"/>
    <p:sldId id="1451" r:id="rId407"/>
    <p:sldId id="1452" r:id="rId408"/>
    <p:sldId id="1453" r:id="rId409"/>
    <p:sldId id="1454" r:id="rId410"/>
    <p:sldId id="1455" r:id="rId411"/>
    <p:sldId id="1456" r:id="rId412"/>
    <p:sldId id="1457" r:id="rId413"/>
    <p:sldId id="1458" r:id="rId414"/>
    <p:sldId id="1459" r:id="rId415"/>
    <p:sldId id="1460" r:id="rId416"/>
    <p:sldId id="1461" r:id="rId417"/>
    <p:sldId id="1462" r:id="rId418"/>
    <p:sldId id="1463" r:id="rId419"/>
    <p:sldId id="1464" r:id="rId420"/>
    <p:sldId id="1465" r:id="rId421"/>
    <p:sldId id="1466" r:id="rId422"/>
    <p:sldId id="1467" r:id="rId423"/>
    <p:sldId id="1468" r:id="rId424"/>
    <p:sldId id="1469" r:id="rId425"/>
    <p:sldId id="1470" r:id="rId426"/>
    <p:sldId id="1471" r:id="rId427"/>
    <p:sldId id="1472" r:id="rId428"/>
    <p:sldId id="1473" r:id="rId429"/>
    <p:sldId id="1474" r:id="rId430"/>
    <p:sldId id="1475" r:id="rId431"/>
    <p:sldId id="1476" r:id="rId432"/>
    <p:sldId id="1477" r:id="rId433"/>
    <p:sldId id="1478" r:id="rId434"/>
    <p:sldId id="1479" r:id="rId435"/>
    <p:sldId id="1480" r:id="rId436"/>
    <p:sldId id="1481" r:id="rId437"/>
    <p:sldId id="1482" r:id="rId438"/>
    <p:sldId id="1483" r:id="rId439"/>
    <p:sldId id="1484" r:id="rId440"/>
    <p:sldId id="1485" r:id="rId441"/>
    <p:sldId id="1486" r:id="rId442"/>
    <p:sldId id="1487" r:id="rId443"/>
    <p:sldId id="1488" r:id="rId444"/>
    <p:sldId id="1489" r:id="rId445"/>
    <p:sldId id="1490" r:id="rId446"/>
    <p:sldId id="1491" r:id="rId447"/>
    <p:sldId id="1492" r:id="rId448"/>
    <p:sldId id="1493" r:id="rId449"/>
    <p:sldId id="1494" r:id="rId450"/>
    <p:sldId id="1495" r:id="rId451"/>
    <p:sldId id="1496" r:id="rId452"/>
    <p:sldId id="1497" r:id="rId453"/>
    <p:sldId id="1498" r:id="rId454"/>
    <p:sldId id="1499" r:id="rId455"/>
    <p:sldId id="1500" r:id="rId456"/>
    <p:sldId id="1501" r:id="rId457"/>
    <p:sldId id="1502" r:id="rId458"/>
    <p:sldId id="1503" r:id="rId459"/>
    <p:sldId id="1504" r:id="rId460"/>
    <p:sldId id="1505" r:id="rId461"/>
    <p:sldId id="1506" r:id="rId462"/>
    <p:sldId id="1507" r:id="rId463"/>
    <p:sldId id="1508" r:id="rId464"/>
    <p:sldId id="1509" r:id="rId465"/>
    <p:sldId id="1510" r:id="rId466"/>
    <p:sldId id="1511" r:id="rId467"/>
    <p:sldId id="1512" r:id="rId468"/>
    <p:sldId id="1513" r:id="rId469"/>
    <p:sldId id="1514" r:id="rId470"/>
    <p:sldId id="1515" r:id="rId471"/>
    <p:sldId id="1516" r:id="rId472"/>
    <p:sldId id="1517" r:id="rId473"/>
    <p:sldId id="1518" r:id="rId474"/>
    <p:sldId id="1519" r:id="rId475"/>
    <p:sldId id="1520" r:id="rId476"/>
    <p:sldId id="1521" r:id="rId477"/>
    <p:sldId id="1522" r:id="rId478"/>
    <p:sldId id="1523" r:id="rId479"/>
    <p:sldId id="1524" r:id="rId480"/>
    <p:sldId id="1525" r:id="rId481"/>
    <p:sldId id="1526" r:id="rId482"/>
    <p:sldId id="1527" r:id="rId483"/>
    <p:sldId id="1528" r:id="rId484"/>
    <p:sldId id="1529" r:id="rId485"/>
    <p:sldId id="1530" r:id="rId486"/>
    <p:sldId id="1531" r:id="rId487"/>
    <p:sldId id="1532" r:id="rId488"/>
    <p:sldId id="1533" r:id="rId489"/>
    <p:sldId id="1534" r:id="rId490"/>
    <p:sldId id="1535" r:id="rId491"/>
    <p:sldId id="1536" r:id="rId492"/>
    <p:sldId id="1537" r:id="rId493"/>
    <p:sldId id="1538" r:id="rId494"/>
    <p:sldId id="1539" r:id="rId495"/>
    <p:sldId id="1540" r:id="rId496"/>
    <p:sldId id="1541" r:id="rId497"/>
    <p:sldId id="1542" r:id="rId498"/>
    <p:sldId id="1543" r:id="rId499"/>
    <p:sldId id="1544" r:id="rId500"/>
    <p:sldId id="1545" r:id="rId501"/>
    <p:sldId id="1546" r:id="rId502"/>
    <p:sldId id="1547" r:id="rId503"/>
    <p:sldId id="1548" r:id="rId504"/>
    <p:sldId id="1549" r:id="rId505"/>
    <p:sldId id="1550" r:id="rId506"/>
    <p:sldId id="1551" r:id="rId507"/>
    <p:sldId id="1552" r:id="rId508"/>
    <p:sldId id="1553" r:id="rId509"/>
    <p:sldId id="1554" r:id="rId510"/>
    <p:sldId id="1555" r:id="rId511"/>
    <p:sldId id="1556" r:id="rId512"/>
    <p:sldId id="1557" r:id="rId513"/>
    <p:sldId id="1558" r:id="rId514"/>
    <p:sldId id="1559" r:id="rId515"/>
    <p:sldId id="1560" r:id="rId516"/>
    <p:sldId id="1561" r:id="rId517"/>
    <p:sldId id="1562" r:id="rId518"/>
    <p:sldId id="1563" r:id="rId519"/>
    <p:sldId id="1564" r:id="rId520"/>
    <p:sldId id="1565" r:id="rId521"/>
    <p:sldId id="1566" r:id="rId522"/>
    <p:sldId id="1567" r:id="rId523"/>
    <p:sldId id="1568" r:id="rId524"/>
    <p:sldId id="1569" r:id="rId525"/>
    <p:sldId id="1570" r:id="rId526"/>
    <p:sldId id="1571" r:id="rId527"/>
    <p:sldId id="1572" r:id="rId528"/>
    <p:sldId id="1573" r:id="rId529"/>
    <p:sldId id="1574" r:id="rId530"/>
    <p:sldId id="1575" r:id="rId531"/>
    <p:sldId id="1576" r:id="rId532"/>
    <p:sldId id="1577" r:id="rId533"/>
    <p:sldId id="1578" r:id="rId534"/>
    <p:sldId id="1579" r:id="rId535"/>
    <p:sldId id="1580" r:id="rId536"/>
    <p:sldId id="1581" r:id="rId537"/>
    <p:sldId id="1582" r:id="rId538"/>
    <p:sldId id="1583" r:id="rId539"/>
    <p:sldId id="1584" r:id="rId540"/>
    <p:sldId id="1585" r:id="rId541"/>
    <p:sldId id="1586" r:id="rId542"/>
    <p:sldId id="1587" r:id="rId543"/>
    <p:sldId id="1588" r:id="rId544"/>
    <p:sldId id="1589" r:id="rId545"/>
    <p:sldId id="1590" r:id="rId546"/>
    <p:sldId id="1591" r:id="rId547"/>
    <p:sldId id="1592" r:id="rId548"/>
    <p:sldId id="1593" r:id="rId549"/>
    <p:sldId id="1594" r:id="rId550"/>
    <p:sldId id="1595" r:id="rId551"/>
    <p:sldId id="1596" r:id="rId552"/>
    <p:sldId id="1597" r:id="rId553"/>
    <p:sldId id="1598" r:id="rId554"/>
    <p:sldId id="1599" r:id="rId555"/>
    <p:sldId id="1600" r:id="rId556"/>
    <p:sldId id="1601" r:id="rId557"/>
    <p:sldId id="1602" r:id="rId558"/>
    <p:sldId id="1603" r:id="rId559"/>
    <p:sldId id="1604" r:id="rId560"/>
    <p:sldId id="1605" r:id="rId561"/>
    <p:sldId id="1606" r:id="rId562"/>
    <p:sldId id="1607" r:id="rId563"/>
    <p:sldId id="1608" r:id="rId564"/>
    <p:sldId id="1609" r:id="rId565"/>
    <p:sldId id="1610" r:id="rId566"/>
    <p:sldId id="1611" r:id="rId567"/>
    <p:sldId id="1612" r:id="rId568"/>
    <p:sldId id="1613" r:id="rId569"/>
    <p:sldId id="1614" r:id="rId570"/>
    <p:sldId id="1615" r:id="rId571"/>
    <p:sldId id="1616" r:id="rId572"/>
    <p:sldId id="1617" r:id="rId573"/>
    <p:sldId id="1618" r:id="rId574"/>
    <p:sldId id="1619" r:id="rId575"/>
    <p:sldId id="1620" r:id="rId576"/>
    <p:sldId id="1621" r:id="rId577"/>
    <p:sldId id="1622" r:id="rId578"/>
    <p:sldId id="1623" r:id="rId579"/>
    <p:sldId id="1624" r:id="rId580"/>
    <p:sldId id="1625" r:id="rId581"/>
    <p:sldId id="1626" r:id="rId582"/>
    <p:sldId id="1627" r:id="rId583"/>
    <p:sldId id="1628" r:id="rId584"/>
    <p:sldId id="1629" r:id="rId585"/>
    <p:sldId id="1630" r:id="rId586"/>
    <p:sldId id="1631" r:id="rId587"/>
    <p:sldId id="1632" r:id="rId588"/>
    <p:sldId id="1633" r:id="rId589"/>
    <p:sldId id="1634" r:id="rId590"/>
    <p:sldId id="1635" r:id="rId591"/>
    <p:sldId id="1636" r:id="rId592"/>
    <p:sldId id="1637" r:id="rId593"/>
    <p:sldId id="1638" r:id="rId594"/>
    <p:sldId id="1639" r:id="rId595"/>
    <p:sldId id="1640" r:id="rId596"/>
    <p:sldId id="1641" r:id="rId597"/>
    <p:sldId id="1642" r:id="rId598"/>
    <p:sldId id="1643" r:id="rId599"/>
    <p:sldId id="1644" r:id="rId600"/>
    <p:sldId id="1645" r:id="rId601"/>
    <p:sldId id="1646" r:id="rId602"/>
    <p:sldId id="1647" r:id="rId603"/>
    <p:sldId id="1648" r:id="rId604"/>
    <p:sldId id="1649" r:id="rId605"/>
    <p:sldId id="1650" r:id="rId606"/>
    <p:sldId id="1651" r:id="rId607"/>
    <p:sldId id="1652" r:id="rId608"/>
    <p:sldId id="1653" r:id="rId609"/>
    <p:sldId id="1654" r:id="rId610"/>
    <p:sldId id="1655" r:id="rId611"/>
    <p:sldId id="1656" r:id="rId612"/>
    <p:sldId id="1657" r:id="rId613"/>
    <p:sldId id="1658" r:id="rId614"/>
    <p:sldId id="1659" r:id="rId615"/>
    <p:sldId id="1660" r:id="rId616"/>
    <p:sldId id="1661" r:id="rId617"/>
    <p:sldId id="1662" r:id="rId618"/>
    <p:sldId id="1663" r:id="rId619"/>
    <p:sldId id="1664" r:id="rId620"/>
    <p:sldId id="1665" r:id="rId621"/>
    <p:sldId id="1666" r:id="rId622"/>
    <p:sldId id="1667" r:id="rId623"/>
    <p:sldId id="1668" r:id="rId624"/>
    <p:sldId id="1669" r:id="rId625"/>
    <p:sldId id="1670" r:id="rId626"/>
    <p:sldId id="1671" r:id="rId627"/>
    <p:sldId id="1672" r:id="rId628"/>
    <p:sldId id="1673" r:id="rId629"/>
    <p:sldId id="1674" r:id="rId630"/>
    <p:sldId id="1675" r:id="rId631"/>
    <p:sldId id="1676" r:id="rId632"/>
    <p:sldId id="1677" r:id="rId633"/>
    <p:sldId id="1678" r:id="rId634"/>
    <p:sldId id="1679" r:id="rId635"/>
    <p:sldId id="1680" r:id="rId636"/>
    <p:sldId id="1681" r:id="rId637"/>
    <p:sldId id="1682" r:id="rId638"/>
    <p:sldId id="1683" r:id="rId639"/>
    <p:sldId id="1684" r:id="rId640"/>
    <p:sldId id="1685" r:id="rId641"/>
    <p:sldId id="1686" r:id="rId642"/>
    <p:sldId id="1687" r:id="rId643"/>
    <p:sldId id="1688" r:id="rId644"/>
    <p:sldId id="1689" r:id="rId645"/>
    <p:sldId id="1797" r:id="rId646"/>
    <p:sldId id="1691" r:id="rId647"/>
    <p:sldId id="1692" r:id="rId648"/>
    <p:sldId id="1693" r:id="rId649"/>
    <p:sldId id="1694" r:id="rId650"/>
    <p:sldId id="1695" r:id="rId651"/>
    <p:sldId id="1696" r:id="rId652"/>
    <p:sldId id="1697" r:id="rId653"/>
    <p:sldId id="1698" r:id="rId654"/>
    <p:sldId id="1699" r:id="rId655"/>
    <p:sldId id="1700" r:id="rId656"/>
    <p:sldId id="1701" r:id="rId657"/>
    <p:sldId id="1702" r:id="rId658"/>
    <p:sldId id="1703" r:id="rId659"/>
    <p:sldId id="1704" r:id="rId660"/>
    <p:sldId id="1705" r:id="rId661"/>
    <p:sldId id="1706" r:id="rId662"/>
    <p:sldId id="1707" r:id="rId663"/>
    <p:sldId id="1708" r:id="rId664"/>
    <p:sldId id="1709" r:id="rId665"/>
    <p:sldId id="1710" r:id="rId666"/>
    <p:sldId id="1711" r:id="rId667"/>
    <p:sldId id="1712" r:id="rId668"/>
    <p:sldId id="1713" r:id="rId669"/>
    <p:sldId id="1714" r:id="rId670"/>
    <p:sldId id="1715" r:id="rId671"/>
    <p:sldId id="1716" r:id="rId672"/>
    <p:sldId id="1717" r:id="rId673"/>
    <p:sldId id="1718" r:id="rId674"/>
    <p:sldId id="1719" r:id="rId675"/>
    <p:sldId id="1720" r:id="rId676"/>
    <p:sldId id="1721" r:id="rId677"/>
    <p:sldId id="1722" r:id="rId678"/>
    <p:sldId id="1723" r:id="rId679"/>
    <p:sldId id="1724" r:id="rId680"/>
    <p:sldId id="1725" r:id="rId681"/>
    <p:sldId id="1726" r:id="rId682"/>
    <p:sldId id="1727" r:id="rId683"/>
    <p:sldId id="1728" r:id="rId684"/>
    <p:sldId id="1729" r:id="rId685"/>
    <p:sldId id="1730" r:id="rId686"/>
    <p:sldId id="1731" r:id="rId687"/>
    <p:sldId id="1732" r:id="rId688"/>
    <p:sldId id="1733" r:id="rId689"/>
    <p:sldId id="1734" r:id="rId690"/>
    <p:sldId id="1735" r:id="rId691"/>
    <p:sldId id="1736" r:id="rId692"/>
    <p:sldId id="1737" r:id="rId693"/>
    <p:sldId id="1738" r:id="rId694"/>
    <p:sldId id="1739" r:id="rId695"/>
    <p:sldId id="1740" r:id="rId696"/>
    <p:sldId id="1741" r:id="rId697"/>
    <p:sldId id="1742" r:id="rId698"/>
    <p:sldId id="1743" r:id="rId699"/>
    <p:sldId id="1744" r:id="rId700"/>
    <p:sldId id="1745" r:id="rId701"/>
    <p:sldId id="1746" r:id="rId702"/>
    <p:sldId id="1747" r:id="rId703"/>
    <p:sldId id="1748" r:id="rId704"/>
    <p:sldId id="1749" r:id="rId705"/>
    <p:sldId id="1750" r:id="rId706"/>
    <p:sldId id="1751" r:id="rId707"/>
    <p:sldId id="1752" r:id="rId708"/>
    <p:sldId id="1753" r:id="rId709"/>
    <p:sldId id="1754" r:id="rId710"/>
    <p:sldId id="1755" r:id="rId711"/>
    <p:sldId id="1756" r:id="rId712"/>
    <p:sldId id="1757" r:id="rId713"/>
    <p:sldId id="1758" r:id="rId714"/>
    <p:sldId id="1759" r:id="rId715"/>
    <p:sldId id="1760" r:id="rId716"/>
    <p:sldId id="1761" r:id="rId717"/>
    <p:sldId id="1762" r:id="rId718"/>
    <p:sldId id="1763" r:id="rId719"/>
    <p:sldId id="1764" r:id="rId720"/>
    <p:sldId id="1765" r:id="rId721"/>
    <p:sldId id="1766" r:id="rId722"/>
    <p:sldId id="1767" r:id="rId723"/>
    <p:sldId id="1768" r:id="rId724"/>
    <p:sldId id="1769" r:id="rId725"/>
    <p:sldId id="1770" r:id="rId726"/>
    <p:sldId id="1771" r:id="rId727"/>
    <p:sldId id="1772" r:id="rId728"/>
    <p:sldId id="1773" r:id="rId729"/>
    <p:sldId id="1774" r:id="rId730"/>
    <p:sldId id="1775" r:id="rId731"/>
    <p:sldId id="1776" r:id="rId732"/>
    <p:sldId id="1777" r:id="rId733"/>
    <p:sldId id="1778" r:id="rId734"/>
    <p:sldId id="1779" r:id="rId735"/>
    <p:sldId id="1780" r:id="rId736"/>
    <p:sldId id="1781" r:id="rId737"/>
    <p:sldId id="1782" r:id="rId738"/>
    <p:sldId id="1783" r:id="rId739"/>
    <p:sldId id="1784" r:id="rId740"/>
    <p:sldId id="1785" r:id="rId741"/>
    <p:sldId id="1786" r:id="rId742"/>
    <p:sldId id="1787" r:id="rId743"/>
    <p:sldId id="1788" r:id="rId744"/>
    <p:sldId id="1789" r:id="rId745"/>
    <p:sldId id="1790" r:id="rId746"/>
    <p:sldId id="1791" r:id="rId747"/>
    <p:sldId id="1792" r:id="rId748"/>
    <p:sldId id="1793" r:id="rId749"/>
    <p:sldId id="1794" r:id="rId750"/>
    <p:sldId id="1795" r:id="rId751"/>
    <p:sldId id="1798" r:id="rId752"/>
    <p:sldId id="1799" r:id="rId753"/>
    <p:sldId id="1800" r:id="rId754"/>
    <p:sldId id="1801" r:id="rId755"/>
    <p:sldId id="1802" r:id="rId756"/>
    <p:sldId id="1803" r:id="rId757"/>
    <p:sldId id="1804" r:id="rId758"/>
    <p:sldId id="1805" r:id="rId759"/>
    <p:sldId id="1806" r:id="rId760"/>
    <p:sldId id="1807" r:id="rId761"/>
    <p:sldId id="1808" r:id="rId762"/>
    <p:sldId id="1809" r:id="rId763"/>
    <p:sldId id="1810" r:id="rId764"/>
    <p:sldId id="1811" r:id="rId765"/>
    <p:sldId id="1812" r:id="rId766"/>
    <p:sldId id="1813" r:id="rId767"/>
    <p:sldId id="1814" r:id="rId768"/>
    <p:sldId id="1815" r:id="rId769"/>
    <p:sldId id="1816" r:id="rId770"/>
    <p:sldId id="1817" r:id="rId771"/>
    <p:sldId id="1818" r:id="rId772"/>
    <p:sldId id="1819" r:id="rId773"/>
    <p:sldId id="1820" r:id="rId774"/>
    <p:sldId id="1821" r:id="rId775"/>
    <p:sldId id="1822" r:id="rId776"/>
    <p:sldId id="1823" r:id="rId777"/>
    <p:sldId id="1824" r:id="rId778"/>
    <p:sldId id="1825" r:id="rId779"/>
    <p:sldId id="1826" r:id="rId780"/>
    <p:sldId id="1827" r:id="rId781"/>
    <p:sldId id="1828" r:id="rId782"/>
    <p:sldId id="1829" r:id="rId783"/>
    <p:sldId id="1830" r:id="rId784"/>
    <p:sldId id="1831" r:id="rId785"/>
    <p:sldId id="1832" r:id="rId786"/>
    <p:sldId id="1833" r:id="rId787"/>
    <p:sldId id="1834" r:id="rId788"/>
    <p:sldId id="1835" r:id="rId789"/>
    <p:sldId id="1836" r:id="rId790"/>
    <p:sldId id="1837" r:id="rId791"/>
    <p:sldId id="1838" r:id="rId792"/>
    <p:sldId id="1839" r:id="rId793"/>
    <p:sldId id="1840" r:id="rId794"/>
    <p:sldId id="1841" r:id="rId795"/>
    <p:sldId id="1842" r:id="rId796"/>
    <p:sldId id="1843" r:id="rId797"/>
    <p:sldId id="1844" r:id="rId798"/>
    <p:sldId id="1845" r:id="rId799"/>
    <p:sldId id="1846" r:id="rId800"/>
    <p:sldId id="1847" r:id="rId801"/>
    <p:sldId id="1848" r:id="rId802"/>
    <p:sldId id="1849" r:id="rId803"/>
    <p:sldId id="1850" r:id="rId804"/>
    <p:sldId id="1851" r:id="rId805"/>
    <p:sldId id="1852" r:id="rId806"/>
    <p:sldId id="1853" r:id="rId807"/>
    <p:sldId id="1854" r:id="rId808"/>
    <p:sldId id="1855" r:id="rId809"/>
    <p:sldId id="1856" r:id="rId810"/>
    <p:sldId id="1857" r:id="rId811"/>
    <p:sldId id="1858" r:id="rId812"/>
    <p:sldId id="1859" r:id="rId813"/>
    <p:sldId id="1860" r:id="rId814"/>
    <p:sldId id="1861" r:id="rId815"/>
    <p:sldId id="1862" r:id="rId816"/>
    <p:sldId id="1863" r:id="rId817"/>
    <p:sldId id="1864" r:id="rId818"/>
    <p:sldId id="1865" r:id="rId819"/>
    <p:sldId id="1866" r:id="rId820"/>
    <p:sldId id="1867" r:id="rId821"/>
    <p:sldId id="1868" r:id="rId822"/>
    <p:sldId id="1869" r:id="rId823"/>
    <p:sldId id="1870" r:id="rId824"/>
    <p:sldId id="1871" r:id="rId825"/>
    <p:sldId id="1872" r:id="rId826"/>
    <p:sldId id="1873" r:id="rId827"/>
    <p:sldId id="1874" r:id="rId828"/>
    <p:sldId id="1875" r:id="rId829"/>
    <p:sldId id="1876" r:id="rId830"/>
    <p:sldId id="1877" r:id="rId831"/>
    <p:sldId id="1878" r:id="rId832"/>
    <p:sldId id="1879" r:id="rId833"/>
    <p:sldId id="1880" r:id="rId834"/>
    <p:sldId id="1881" r:id="rId835"/>
    <p:sldId id="1882" r:id="rId836"/>
    <p:sldId id="1883" r:id="rId837"/>
    <p:sldId id="1884" r:id="rId838"/>
    <p:sldId id="1885" r:id="rId839"/>
    <p:sldId id="1886" r:id="rId840"/>
    <p:sldId id="1887" r:id="rId841"/>
    <p:sldId id="1888" r:id="rId842"/>
    <p:sldId id="1889" r:id="rId843"/>
    <p:sldId id="1890" r:id="rId844"/>
    <p:sldId id="1891" r:id="rId845"/>
    <p:sldId id="1892" r:id="rId846"/>
    <p:sldId id="1893" r:id="rId847"/>
    <p:sldId id="1894" r:id="rId848"/>
    <p:sldId id="1895" r:id="rId849"/>
    <p:sldId id="1896" r:id="rId850"/>
    <p:sldId id="1897" r:id="rId851"/>
    <p:sldId id="1898" r:id="rId852"/>
    <p:sldId id="1899" r:id="rId853"/>
    <p:sldId id="1900" r:id="rId854"/>
    <p:sldId id="1901" r:id="rId855"/>
    <p:sldId id="1902" r:id="rId856"/>
    <p:sldId id="1903" r:id="rId857"/>
    <p:sldId id="1904" r:id="rId858"/>
    <p:sldId id="1905" r:id="rId859"/>
    <p:sldId id="1906" r:id="rId860"/>
    <p:sldId id="1907" r:id="rId861"/>
    <p:sldId id="1908" r:id="rId862"/>
    <p:sldId id="1909" r:id="rId863"/>
    <p:sldId id="1910" r:id="rId864"/>
    <p:sldId id="1911" r:id="rId865"/>
    <p:sldId id="1912" r:id="rId866"/>
    <p:sldId id="1913" r:id="rId867"/>
    <p:sldId id="1914" r:id="rId868"/>
    <p:sldId id="1915" r:id="rId869"/>
    <p:sldId id="1916" r:id="rId870"/>
    <p:sldId id="1917" r:id="rId871"/>
    <p:sldId id="1918" r:id="rId872"/>
    <p:sldId id="1919" r:id="rId873"/>
    <p:sldId id="1920" r:id="rId874"/>
    <p:sldId id="1921" r:id="rId875"/>
    <p:sldId id="1922" r:id="rId876"/>
    <p:sldId id="1923" r:id="rId877"/>
    <p:sldId id="1924" r:id="rId878"/>
    <p:sldId id="1925" r:id="rId879"/>
    <p:sldId id="1926" r:id="rId880"/>
    <p:sldId id="1927" r:id="rId881"/>
    <p:sldId id="1928" r:id="rId882"/>
    <p:sldId id="1929" r:id="rId883"/>
    <p:sldId id="1930" r:id="rId884"/>
    <p:sldId id="1931" r:id="rId885"/>
    <p:sldId id="1932" r:id="rId886"/>
    <p:sldId id="1933" r:id="rId887"/>
    <p:sldId id="1934" r:id="rId888"/>
    <p:sldId id="1935" r:id="rId889"/>
    <p:sldId id="1936" r:id="rId890"/>
    <p:sldId id="1937" r:id="rId891"/>
    <p:sldId id="1938" r:id="rId892"/>
    <p:sldId id="1939" r:id="rId893"/>
    <p:sldId id="1940" r:id="rId894"/>
    <p:sldId id="1941" r:id="rId895"/>
    <p:sldId id="1942" r:id="rId896"/>
    <p:sldId id="1943" r:id="rId897"/>
    <p:sldId id="1944" r:id="rId898"/>
    <p:sldId id="1945" r:id="rId899"/>
    <p:sldId id="1946" r:id="rId900"/>
    <p:sldId id="1947" r:id="rId901"/>
    <p:sldId id="1948" r:id="rId902"/>
    <p:sldId id="1949" r:id="rId903"/>
    <p:sldId id="1950" r:id="rId904"/>
    <p:sldId id="1951" r:id="rId905"/>
    <p:sldId id="1952" r:id="rId906"/>
    <p:sldId id="1953" r:id="rId907"/>
    <p:sldId id="1954" r:id="rId908"/>
    <p:sldId id="1955" r:id="rId909"/>
    <p:sldId id="1956" r:id="rId910"/>
    <p:sldId id="1957" r:id="rId911"/>
    <p:sldId id="1958" r:id="rId912"/>
    <p:sldId id="1959" r:id="rId913"/>
    <p:sldId id="1960" r:id="rId914"/>
    <p:sldId id="1961" r:id="rId915"/>
    <p:sldId id="1962" r:id="rId916"/>
    <p:sldId id="1963" r:id="rId917"/>
    <p:sldId id="1964" r:id="rId918"/>
    <p:sldId id="1965" r:id="rId919"/>
    <p:sldId id="1966" r:id="rId920"/>
    <p:sldId id="1967" r:id="rId921"/>
    <p:sldId id="1968" r:id="rId922"/>
    <p:sldId id="1969" r:id="rId923"/>
    <p:sldId id="1970" r:id="rId924"/>
    <p:sldId id="1971" r:id="rId925"/>
    <p:sldId id="1972" r:id="rId926"/>
    <p:sldId id="1973" r:id="rId927"/>
    <p:sldId id="1974" r:id="rId928"/>
    <p:sldId id="1975" r:id="rId929"/>
    <p:sldId id="1976" r:id="rId930"/>
    <p:sldId id="1977" r:id="rId931"/>
    <p:sldId id="1978" r:id="rId932"/>
    <p:sldId id="1979" r:id="rId933"/>
    <p:sldId id="1980" r:id="rId934"/>
    <p:sldId id="1981" r:id="rId935"/>
    <p:sldId id="1982" r:id="rId936"/>
    <p:sldId id="1983" r:id="rId937"/>
    <p:sldId id="1984" r:id="rId938"/>
    <p:sldId id="1985" r:id="rId939"/>
    <p:sldId id="1986" r:id="rId940"/>
    <p:sldId id="1987" r:id="rId941"/>
    <p:sldId id="1988" r:id="rId942"/>
    <p:sldId id="1989" r:id="rId943"/>
    <p:sldId id="1990" r:id="rId944"/>
    <p:sldId id="1991" r:id="rId945"/>
    <p:sldId id="1992" r:id="rId946"/>
    <p:sldId id="1993" r:id="rId947"/>
    <p:sldId id="1994" r:id="rId948"/>
    <p:sldId id="1995" r:id="rId949"/>
    <p:sldId id="1996" r:id="rId950"/>
    <p:sldId id="1997" r:id="rId951"/>
    <p:sldId id="1998" r:id="rId952"/>
    <p:sldId id="1999" r:id="rId953"/>
    <p:sldId id="2000" r:id="rId954"/>
    <p:sldId id="2001" r:id="rId955"/>
    <p:sldId id="2002" r:id="rId956"/>
    <p:sldId id="2003" r:id="rId957"/>
    <p:sldId id="2004" r:id="rId958"/>
    <p:sldId id="2005" r:id="rId959"/>
    <p:sldId id="2006" r:id="rId960"/>
    <p:sldId id="2007" r:id="rId961"/>
    <p:sldId id="2008" r:id="rId962"/>
    <p:sldId id="2009" r:id="rId963"/>
    <p:sldId id="2010" r:id="rId964"/>
    <p:sldId id="2011" r:id="rId965"/>
    <p:sldId id="2012" r:id="rId966"/>
    <p:sldId id="2013" r:id="rId967"/>
    <p:sldId id="2014" r:id="rId968"/>
    <p:sldId id="2015" r:id="rId969"/>
    <p:sldId id="2016" r:id="rId970"/>
    <p:sldId id="2017" r:id="rId971"/>
    <p:sldId id="2018" r:id="rId972"/>
    <p:sldId id="2019" r:id="rId973"/>
    <p:sldId id="2020" r:id="rId974"/>
    <p:sldId id="2021" r:id="rId975"/>
    <p:sldId id="2022" r:id="rId976"/>
    <p:sldId id="2023" r:id="rId977"/>
    <p:sldId id="2024" r:id="rId978"/>
    <p:sldId id="2025" r:id="rId979"/>
    <p:sldId id="2026" r:id="rId980"/>
    <p:sldId id="2027" r:id="rId981"/>
    <p:sldId id="2028" r:id="rId982"/>
    <p:sldId id="2029" r:id="rId983"/>
    <p:sldId id="2030" r:id="rId984"/>
    <p:sldId id="2031" r:id="rId985"/>
    <p:sldId id="2032" r:id="rId986"/>
    <p:sldId id="2033" r:id="rId987"/>
    <p:sldId id="2034" r:id="rId988"/>
    <p:sldId id="2035" r:id="rId989"/>
    <p:sldId id="2036" r:id="rId990"/>
    <p:sldId id="2037" r:id="rId991"/>
    <p:sldId id="2038" r:id="rId992"/>
    <p:sldId id="2039" r:id="rId993"/>
    <p:sldId id="2040" r:id="rId994"/>
    <p:sldId id="2041" r:id="rId995"/>
    <p:sldId id="2042" r:id="rId996"/>
    <p:sldId id="2043" r:id="rId997"/>
    <p:sldId id="2044" r:id="rId99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89535" autoAdjust="0"/>
  </p:normalViewPr>
  <p:slideViewPr>
    <p:cSldViewPr>
      <p:cViewPr varScale="1">
        <p:scale>
          <a:sx n="71" d="100"/>
          <a:sy n="71" d="100"/>
        </p:scale>
        <p:origin x="-1866" y="-10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976" Type="http://schemas.openxmlformats.org/officeDocument/2006/relationships/slide" Target="slides/slide975.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903" Type="http://schemas.openxmlformats.org/officeDocument/2006/relationships/slide" Target="slides/slide902.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987" Type="http://schemas.openxmlformats.org/officeDocument/2006/relationships/slide" Target="slides/slide986.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914" Type="http://schemas.openxmlformats.org/officeDocument/2006/relationships/slide" Target="slides/slide913.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998" Type="http://schemas.openxmlformats.org/officeDocument/2006/relationships/slide" Target="slides/slide997.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925" Type="http://schemas.openxmlformats.org/officeDocument/2006/relationships/slide" Target="slides/slide924.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936" Type="http://schemas.openxmlformats.org/officeDocument/2006/relationships/slide" Target="slides/slide93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947" Type="http://schemas.openxmlformats.org/officeDocument/2006/relationships/slide" Target="slides/slide946.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958" Type="http://schemas.openxmlformats.org/officeDocument/2006/relationships/slide" Target="slides/slide957.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1003" Type="http://schemas.openxmlformats.org/officeDocument/2006/relationships/tableStyles" Target="tableStyles.xml"/><Relationship Id="rId664" Type="http://schemas.openxmlformats.org/officeDocument/2006/relationships/slide" Target="slides/slide663.xml"/><Relationship Id="rId871" Type="http://schemas.openxmlformats.org/officeDocument/2006/relationships/slide" Target="slides/slide870.xml"/><Relationship Id="rId969" Type="http://schemas.openxmlformats.org/officeDocument/2006/relationships/slide" Target="slides/slide968.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slide" Target="slides/slide892.xml"/><Relationship Id="rId907" Type="http://schemas.openxmlformats.org/officeDocument/2006/relationships/slide" Target="slides/slide906.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960" Type="http://schemas.openxmlformats.org/officeDocument/2006/relationships/slide" Target="slides/slide959.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918" Type="http://schemas.openxmlformats.org/officeDocument/2006/relationships/slide" Target="slides/slide917.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971" Type="http://schemas.openxmlformats.org/officeDocument/2006/relationships/slide" Target="slides/slide970.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929" Type="http://schemas.openxmlformats.org/officeDocument/2006/relationships/slide" Target="slides/slide92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982" Type="http://schemas.openxmlformats.org/officeDocument/2006/relationships/slide" Target="slides/slide981.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993" Type="http://schemas.openxmlformats.org/officeDocument/2006/relationships/slide" Target="slides/slide992.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895" Type="http://schemas.openxmlformats.org/officeDocument/2006/relationships/slide" Target="slides/slide894.xml"/><Relationship Id="rId909" Type="http://schemas.openxmlformats.org/officeDocument/2006/relationships/slide" Target="slides/slide908.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20" Type="http://schemas.openxmlformats.org/officeDocument/2006/relationships/slide" Target="slides/slide919.xml"/><Relationship Id="rId962" Type="http://schemas.openxmlformats.org/officeDocument/2006/relationships/slide" Target="slides/slide96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931" Type="http://schemas.openxmlformats.org/officeDocument/2006/relationships/slide" Target="slides/slide930.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973" Type="http://schemas.openxmlformats.org/officeDocument/2006/relationships/slide" Target="slides/slide972.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900" Type="http://schemas.openxmlformats.org/officeDocument/2006/relationships/slide" Target="slides/slide899.xml"/><Relationship Id="rId942" Type="http://schemas.openxmlformats.org/officeDocument/2006/relationships/slide" Target="slides/slide94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984" Type="http://schemas.openxmlformats.org/officeDocument/2006/relationships/slide" Target="slides/slide983.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911" Type="http://schemas.openxmlformats.org/officeDocument/2006/relationships/slide" Target="slides/slide910.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953" Type="http://schemas.openxmlformats.org/officeDocument/2006/relationships/slide" Target="slides/slide952.xml"/><Relationship Id="rId995" Type="http://schemas.openxmlformats.org/officeDocument/2006/relationships/slide" Target="slides/slide994.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897" Type="http://schemas.openxmlformats.org/officeDocument/2006/relationships/slide" Target="slides/slide896.xml"/><Relationship Id="rId922" Type="http://schemas.openxmlformats.org/officeDocument/2006/relationships/slide" Target="slides/slide92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964" Type="http://schemas.openxmlformats.org/officeDocument/2006/relationships/slide" Target="slides/slide96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933" Type="http://schemas.openxmlformats.org/officeDocument/2006/relationships/slide" Target="slides/slide932.xml"/><Relationship Id="rId975" Type="http://schemas.openxmlformats.org/officeDocument/2006/relationships/slide" Target="slides/slide974.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902" Type="http://schemas.openxmlformats.org/officeDocument/2006/relationships/slide" Target="slides/slide901.xml"/><Relationship Id="rId944" Type="http://schemas.openxmlformats.org/officeDocument/2006/relationships/slide" Target="slides/slide943.xml"/><Relationship Id="rId986" Type="http://schemas.openxmlformats.org/officeDocument/2006/relationships/slide" Target="slides/slide985.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888" Type="http://schemas.openxmlformats.org/officeDocument/2006/relationships/slide" Target="slides/slide887.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913" Type="http://schemas.openxmlformats.org/officeDocument/2006/relationships/slide" Target="slides/slide912.xml"/><Relationship Id="rId955" Type="http://schemas.openxmlformats.org/officeDocument/2006/relationships/slide" Target="slides/slide95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997" Type="http://schemas.openxmlformats.org/officeDocument/2006/relationships/slide" Target="slides/slide99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899" Type="http://schemas.openxmlformats.org/officeDocument/2006/relationships/slide" Target="slides/slide898.xml"/><Relationship Id="rId1000" Type="http://schemas.openxmlformats.org/officeDocument/2006/relationships/presProps" Target="presProps.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924" Type="http://schemas.openxmlformats.org/officeDocument/2006/relationships/slide" Target="slides/slide923.xml"/><Relationship Id="rId966" Type="http://schemas.openxmlformats.org/officeDocument/2006/relationships/slide" Target="slides/slide96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935" Type="http://schemas.openxmlformats.org/officeDocument/2006/relationships/slide" Target="slides/slide93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977" Type="http://schemas.openxmlformats.org/officeDocument/2006/relationships/slide" Target="slides/slide976.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slide" Target="slides/slide878.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890" Type="http://schemas.openxmlformats.org/officeDocument/2006/relationships/slide" Target="slides/slide889.xml"/><Relationship Id="rId904" Type="http://schemas.openxmlformats.org/officeDocument/2006/relationships/slide" Target="slides/slide90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946" Type="http://schemas.openxmlformats.org/officeDocument/2006/relationships/slide" Target="slides/slide945.xml"/><Relationship Id="rId988" Type="http://schemas.openxmlformats.org/officeDocument/2006/relationships/slide" Target="slides/slide987.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915" Type="http://schemas.openxmlformats.org/officeDocument/2006/relationships/slide" Target="slides/slide91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957" Type="http://schemas.openxmlformats.org/officeDocument/2006/relationships/slide" Target="slides/slide956.xml"/><Relationship Id="rId999" Type="http://schemas.openxmlformats.org/officeDocument/2006/relationships/notesMaster" Target="notesMasters/notesMaster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002" Type="http://schemas.openxmlformats.org/officeDocument/2006/relationships/theme" Target="theme/theme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926" Type="http://schemas.openxmlformats.org/officeDocument/2006/relationships/slide" Target="slides/slide925.xml"/><Relationship Id="rId968" Type="http://schemas.openxmlformats.org/officeDocument/2006/relationships/slide" Target="slides/slide967.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slide" Target="slides/slide880.xml"/><Relationship Id="rId937" Type="http://schemas.openxmlformats.org/officeDocument/2006/relationships/slide" Target="slides/slide936.xml"/><Relationship Id="rId979" Type="http://schemas.openxmlformats.org/officeDocument/2006/relationships/slide" Target="slides/slide978.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990" Type="http://schemas.openxmlformats.org/officeDocument/2006/relationships/slide" Target="slides/slide989.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892" Type="http://schemas.openxmlformats.org/officeDocument/2006/relationships/slide" Target="slides/slide891.xml"/><Relationship Id="rId906" Type="http://schemas.openxmlformats.org/officeDocument/2006/relationships/slide" Target="slides/slide905.xml"/><Relationship Id="rId948" Type="http://schemas.openxmlformats.org/officeDocument/2006/relationships/slide" Target="slides/slide94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917" Type="http://schemas.openxmlformats.org/officeDocument/2006/relationships/slide" Target="slides/slide916.xml"/><Relationship Id="rId959" Type="http://schemas.openxmlformats.org/officeDocument/2006/relationships/slide" Target="slides/slide95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970" Type="http://schemas.openxmlformats.org/officeDocument/2006/relationships/slide" Target="slides/slide969.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928" Type="http://schemas.openxmlformats.org/officeDocument/2006/relationships/slide" Target="slides/slide92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981" Type="http://schemas.openxmlformats.org/officeDocument/2006/relationships/slide" Target="slides/slide98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939" Type="http://schemas.openxmlformats.org/officeDocument/2006/relationships/slide" Target="slides/slide93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950" Type="http://schemas.openxmlformats.org/officeDocument/2006/relationships/slide" Target="slides/slide949.xml"/><Relationship Id="rId992" Type="http://schemas.openxmlformats.org/officeDocument/2006/relationships/slide" Target="slides/slide991.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908" Type="http://schemas.openxmlformats.org/officeDocument/2006/relationships/slide" Target="slides/slide90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894" Type="http://schemas.openxmlformats.org/officeDocument/2006/relationships/slide" Target="slides/slide89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61" Type="http://schemas.openxmlformats.org/officeDocument/2006/relationships/slide" Target="slides/slide960.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919" Type="http://schemas.openxmlformats.org/officeDocument/2006/relationships/slide" Target="slides/slide91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930" Type="http://schemas.openxmlformats.org/officeDocument/2006/relationships/slide" Target="slides/slide929.xml"/><Relationship Id="rId972" Type="http://schemas.openxmlformats.org/officeDocument/2006/relationships/slide" Target="slides/slide971.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941" Type="http://schemas.openxmlformats.org/officeDocument/2006/relationships/slide" Target="slides/slide940.xml"/><Relationship Id="rId983" Type="http://schemas.openxmlformats.org/officeDocument/2006/relationships/slide" Target="slides/slide982.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910" Type="http://schemas.openxmlformats.org/officeDocument/2006/relationships/slide" Target="slides/slide909.xml"/><Relationship Id="rId952" Type="http://schemas.openxmlformats.org/officeDocument/2006/relationships/slide" Target="slides/slide95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994" Type="http://schemas.openxmlformats.org/officeDocument/2006/relationships/slide" Target="slides/slide993.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896" Type="http://schemas.openxmlformats.org/officeDocument/2006/relationships/slide" Target="slides/slide895.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921" Type="http://schemas.openxmlformats.org/officeDocument/2006/relationships/slide" Target="slides/slide920.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63" Type="http://schemas.openxmlformats.org/officeDocument/2006/relationships/slide" Target="slides/slide962.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932" Type="http://schemas.openxmlformats.org/officeDocument/2006/relationships/slide" Target="slides/slide93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974" Type="http://schemas.openxmlformats.org/officeDocument/2006/relationships/slide" Target="slides/slide97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901" Type="http://schemas.openxmlformats.org/officeDocument/2006/relationships/slide" Target="slides/slide900.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943" Type="http://schemas.openxmlformats.org/officeDocument/2006/relationships/slide" Target="slides/slide942.xml"/><Relationship Id="rId985" Type="http://schemas.openxmlformats.org/officeDocument/2006/relationships/slide" Target="slides/slide984.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912" Type="http://schemas.openxmlformats.org/officeDocument/2006/relationships/slide" Target="slides/slide911.xml"/><Relationship Id="rId954" Type="http://schemas.openxmlformats.org/officeDocument/2006/relationships/slide" Target="slides/slide953.xml"/><Relationship Id="rId996" Type="http://schemas.openxmlformats.org/officeDocument/2006/relationships/slide" Target="slides/slide995.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898" Type="http://schemas.openxmlformats.org/officeDocument/2006/relationships/slide" Target="slides/slide897.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923" Type="http://schemas.openxmlformats.org/officeDocument/2006/relationships/slide" Target="slides/slide922.xml"/><Relationship Id="rId965" Type="http://schemas.openxmlformats.org/officeDocument/2006/relationships/slide" Target="slides/slide96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934" Type="http://schemas.openxmlformats.org/officeDocument/2006/relationships/slide" Target="slides/slide933.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945" Type="http://schemas.openxmlformats.org/officeDocument/2006/relationships/slide" Target="slides/slide944.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956" Type="http://schemas.openxmlformats.org/officeDocument/2006/relationships/slide" Target="slides/slide955.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1001" Type="http://schemas.openxmlformats.org/officeDocument/2006/relationships/viewProps" Target="viewProps.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7" Type="http://schemas.openxmlformats.org/officeDocument/2006/relationships/slide" Target="slides/slide966.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978" Type="http://schemas.openxmlformats.org/officeDocument/2006/relationships/slide" Target="slides/slide977.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slide" Target="slides/slide890.xml"/><Relationship Id="rId905" Type="http://schemas.openxmlformats.org/officeDocument/2006/relationships/slide" Target="slides/slide904.xml"/><Relationship Id="rId989" Type="http://schemas.openxmlformats.org/officeDocument/2006/relationships/slide" Target="slides/slide988.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916" Type="http://schemas.openxmlformats.org/officeDocument/2006/relationships/slide" Target="slides/slide915.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927" Type="http://schemas.openxmlformats.org/officeDocument/2006/relationships/slide" Target="slides/slide926.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980" Type="http://schemas.openxmlformats.org/officeDocument/2006/relationships/slide" Target="slides/slide979.xml"/><Relationship Id="rId840" Type="http://schemas.openxmlformats.org/officeDocument/2006/relationships/slide" Target="slides/slide839.xml"/><Relationship Id="rId938" Type="http://schemas.openxmlformats.org/officeDocument/2006/relationships/slide" Target="slides/slide937.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991" Type="http://schemas.openxmlformats.org/officeDocument/2006/relationships/slide" Target="slides/slide990.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949" Type="http://schemas.openxmlformats.org/officeDocument/2006/relationships/slide" Target="slides/slide948.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940" Type="http://schemas.openxmlformats.org/officeDocument/2006/relationships/slide" Target="slides/slide939.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884" Type="http://schemas.openxmlformats.org/officeDocument/2006/relationships/slide" Target="slides/slide883.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951" Type="http://schemas.openxmlformats.org/officeDocument/2006/relationships/slide" Target="slides/slide95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B46636-31C5-46B8-B487-989488F1C5FD}" type="datetimeFigureOut">
              <a:rPr lang="zh-CN" altLang="en-US" smtClean="0"/>
              <a:pPr/>
              <a:t>2016-2-16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122C2B-58DD-497A-8067-F0E1BCE5A695}"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幻灯片图像占位符 1"/>
          <p:cNvSpPr>
            <a:spLocks noGrp="1" noRot="1" noChangeAspect="1" noTextEdit="1"/>
          </p:cNvSpPr>
          <p:nvPr>
            <p:ph type="sldImg"/>
          </p:nvPr>
        </p:nvSpPr>
        <p:spPr>
          <a:ln/>
        </p:spPr>
      </p:sp>
      <p:sp>
        <p:nvSpPr>
          <p:cNvPr id="860163" name="备注占位符 2"/>
          <p:cNvSpPr>
            <a:spLocks noGrp="1"/>
          </p:cNvSpPr>
          <p:nvPr>
            <p:ph type="body" idx="1"/>
          </p:nvPr>
        </p:nvSpPr>
        <p:spPr/>
        <p:txBody>
          <a:bodyPr/>
          <a:lstStyle/>
          <a:p>
            <a:pPr>
              <a:spcBef>
                <a:spcPct val="0"/>
              </a:spcBef>
            </a:pPr>
            <a:endParaRPr lang="zh-CN" altLang="en-US"/>
          </a:p>
        </p:txBody>
      </p:sp>
      <p:sp>
        <p:nvSpPr>
          <p:cNvPr id="860164"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lnSpc>
                <a:spcPct val="100000"/>
              </a:lnSpc>
              <a:spcBef>
                <a:spcPct val="0"/>
              </a:spcBef>
              <a:buFontTx/>
              <a:buNone/>
            </a:pPr>
            <a:fld id="{19E50988-CA6D-462E-AEF7-2D38305051BF}" type="slidenum">
              <a:rPr lang="zh-CN" altLang="en-US" sz="1200"/>
              <a:pPr algn="r" eaLnBrk="1" hangingPunct="1">
                <a:lnSpc>
                  <a:spcPct val="100000"/>
                </a:lnSpc>
                <a:spcBef>
                  <a:spcPct val="0"/>
                </a:spcBef>
                <a:buFontTx/>
                <a:buNone/>
              </a:pPr>
              <a:t>1</a:t>
            </a:fld>
            <a:endParaRPr lang="en-US" altLang="zh-CN"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2122C2B-58DD-497A-8067-F0E1BCE5A695}" type="slidenum">
              <a:rPr lang="zh-CN" altLang="en-US" smtClean="0"/>
              <a:pPr/>
              <a:t>150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2122C2B-58DD-497A-8067-F0E1BCE5A695}" type="slidenum">
              <a:rPr lang="zh-CN" altLang="en-US" smtClean="0"/>
              <a:pPr/>
              <a:t>151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92122C2B-58DD-497A-8067-F0E1BCE5A695}" type="slidenum">
              <a:rPr lang="zh-CN" altLang="en-US" smtClean="0"/>
              <a:pPr/>
              <a:t>572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2122C2B-58DD-497A-8067-F0E1BCE5A695}" type="slidenum">
              <a:rPr lang="zh-CN" altLang="en-US" smtClean="0"/>
              <a:pPr/>
              <a:t>849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2A097CC7-7415-43C4-B368-88EFA34FA81E}" type="datetimeFigureOut">
              <a:rPr lang="zh-CN" altLang="en-US"/>
              <a:pPr>
                <a:defRPr/>
              </a:pPr>
              <a:t>2016-2-16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F8F680E-13B6-4B0F-9E33-A187CA1B5379}" type="slidenum">
              <a:rPr lang="zh-CN" altLang="en-US"/>
              <a:pPr>
                <a:defRPr/>
              </a:pPr>
              <a:t>‹#›</a:t>
            </a:fld>
            <a:endParaRPr lang="zh-CN" altLang="en-US"/>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E550102-0E13-4415-AB77-42FFCCBC0DF8}" type="datetimeFigureOut">
              <a:rPr lang="zh-CN" altLang="en-US"/>
              <a:pPr>
                <a:defRPr/>
              </a:pPr>
              <a:t>2016-2-16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96C97F7-BB98-474E-B955-1621274F32E3}" type="slidenum">
              <a:rPr lang="zh-CN" altLang="en-US"/>
              <a:pPr>
                <a:defRPr/>
              </a:pPr>
              <a:t>‹#›</a:t>
            </a:fld>
            <a:endParaRPr lang="zh-CN" altLang="en-US"/>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6BBCADB-B47D-4699-A24B-C3BE2D1BFB50}" type="datetimeFigureOut">
              <a:rPr lang="zh-CN" altLang="en-US"/>
              <a:pPr>
                <a:defRPr/>
              </a:pPr>
              <a:t>2016-2-16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1FBF94F-7B55-4F1F-927B-D40EDAEC7E0E}" type="slidenum">
              <a:rPr lang="zh-CN" altLang="en-US"/>
              <a:pPr>
                <a:defRPr/>
              </a:pPr>
              <a:t>‹#›</a:t>
            </a:fld>
            <a:endParaRPr lang="zh-CN" altLang="en-US"/>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p:cNvSpPr/>
          <p:nvPr userDrawn="1"/>
        </p:nvSpPr>
        <p:spPr>
          <a:xfrm>
            <a:off x="611560"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buFontTx/>
              <a:buNone/>
              <a:defRPr/>
            </a:pPr>
            <a:endParaRPr lang="zh-CN" altLang="en-US" sz="1800"/>
          </a:p>
        </p:txBody>
      </p:sp>
      <p:pic>
        <p:nvPicPr>
          <p:cNvPr id="5" name="Picture 4"/>
          <p:cNvPicPr>
            <a:picLocks noChangeAspect="1" noChangeArrowheads="1"/>
          </p:cNvPicPr>
          <p:nvPr userDrawn="1"/>
        </p:nvPicPr>
        <p:blipFill>
          <a:blip r:embed="rId2" cstate="print"/>
          <a:srcRect/>
          <a:stretch>
            <a:fillRect/>
          </a:stretch>
        </p:blipFill>
        <p:spPr bwMode="auto">
          <a:xfrm>
            <a:off x="7380288" y="260350"/>
            <a:ext cx="1352550" cy="371475"/>
          </a:xfrm>
          <a:prstGeom prst="rect">
            <a:avLst/>
          </a:prstGeom>
          <a:noFill/>
          <a:ln w="9525">
            <a:noFill/>
            <a:miter lim="800000"/>
            <a:headEnd/>
            <a:tailEnd/>
          </a:ln>
        </p:spPr>
      </p:pic>
      <p:sp>
        <p:nvSpPr>
          <p:cNvPr id="2" name="标题 1"/>
          <p:cNvSpPr>
            <a:spLocks noGrp="1"/>
          </p:cNvSpPr>
          <p:nvPr>
            <p:ph type="title"/>
          </p:nvPr>
        </p:nvSpPr>
        <p:spPr>
          <a:xfrm>
            <a:off x="611560" y="165896"/>
            <a:ext cx="6696744" cy="476826"/>
          </a:xfrm>
        </p:spPr>
        <p:txBody>
          <a:bodyPr>
            <a:normAutofit/>
          </a:bodyPr>
          <a:lstStyle>
            <a:lvl1pPr algn="l">
              <a:defRPr sz="2200" b="1">
                <a:solidFill>
                  <a:srgbClr val="C00000"/>
                </a:solidFill>
                <a:latin typeface="幼圆" pitchFamily="49" charset="-122"/>
                <a:ea typeface="幼圆"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92000" y="936000"/>
            <a:ext cx="7920000" cy="5400000"/>
          </a:xfrm>
        </p:spPr>
        <p:txBody>
          <a:bodyPr>
            <a:normAutofit/>
          </a:bodyPr>
          <a:lstStyle>
            <a:lvl1pPr marL="0" indent="0">
              <a:lnSpc>
                <a:spcPts val="3500"/>
              </a:lnSpc>
              <a:spcBef>
                <a:spcPts val="0"/>
              </a:spcBef>
              <a:buNone/>
              <a:defRPr sz="2400" b="1"/>
            </a:lvl1pPr>
          </a:lstStyle>
          <a:p>
            <a:pPr lvl="0"/>
            <a:r>
              <a:rPr lang="zh-CN" altLang="en-US" dirty="0" smtClean="0"/>
              <a:t>单击此处编辑母版文本样式</a:t>
            </a:r>
          </a:p>
        </p:txBody>
      </p:sp>
      <p:sp>
        <p:nvSpPr>
          <p:cNvPr id="6" name="日期占位符 3"/>
          <p:cNvSpPr>
            <a:spLocks noGrp="1"/>
          </p:cNvSpPr>
          <p:nvPr>
            <p:ph type="dt" sz="half" idx="10"/>
          </p:nvPr>
        </p:nvSpPr>
        <p:spPr/>
        <p:txBody>
          <a:bodyPr/>
          <a:lstStyle>
            <a:lvl1pPr>
              <a:defRPr/>
            </a:lvl1pPr>
          </a:lstStyle>
          <a:p>
            <a:pPr>
              <a:defRPr/>
            </a:pPr>
            <a:fld id="{50A07018-89D4-4AE0-A307-F7C826DD4145}" type="datetimeFigureOut">
              <a:rPr lang="zh-CN" altLang="en-US"/>
              <a:pPr>
                <a:defRPr/>
              </a:pPr>
              <a:t>2016-2-16</a:t>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pPr>
              <a:defRPr/>
            </a:pPr>
            <a:fld id="{BDD557DB-840E-4E94-A0D2-54B9581902D7}" type="slidenum">
              <a:rPr lang="zh-CN" altLang="en-US"/>
              <a:pPr>
                <a:defRPr/>
              </a:pPr>
              <a:t>‹#›</a:t>
            </a:fld>
            <a:endParaRPr lang="zh-CN" alt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140A4EB9-59ED-44AE-97B3-0D634F760082}" type="datetimeFigureOut">
              <a:rPr lang="zh-CN" altLang="en-US"/>
              <a:pPr>
                <a:defRPr/>
              </a:pPr>
              <a:t>2016-2-16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B0871DC-FBCB-4A3B-B99D-79207AFAA6C4}" type="slidenum">
              <a:rPr lang="zh-CN" altLang="en-US"/>
              <a:pPr>
                <a:defRPr/>
              </a:pPr>
              <a:t>‹#›</a:t>
            </a:fld>
            <a:endParaRPr lang="zh-CN" alt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3FD7EE5A-58C0-4842-9AA7-867A6E0A738F}" type="datetimeFigureOut">
              <a:rPr lang="zh-CN" altLang="en-US"/>
              <a:pPr>
                <a:defRPr/>
              </a:pPr>
              <a:t>2016-2-16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0791E7E-3680-427F-AAE7-62FB90C902ED}" type="slidenum">
              <a:rPr lang="zh-CN" altLang="en-US"/>
              <a:pPr>
                <a:defRPr/>
              </a:pPr>
              <a:t>‹#›</a:t>
            </a:fld>
            <a:endParaRPr lang="zh-CN" alt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EBC2954D-4893-4A8A-BAEF-1E23E221CE79}" type="datetimeFigureOut">
              <a:rPr lang="zh-CN" altLang="en-US"/>
              <a:pPr>
                <a:defRPr/>
              </a:pPr>
              <a:t>2016-2-16</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830C4C7B-E80B-45E5-B823-63033AACE8BF}" type="slidenum">
              <a:rPr lang="zh-CN" altLang="en-US"/>
              <a:pPr>
                <a:defRPr/>
              </a:pPr>
              <a:t>‹#›</a:t>
            </a:fld>
            <a:endParaRPr lang="zh-CN" altLang="en-US"/>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BF4BDD5D-BD55-4C2E-8F05-49613F7949A4}" type="datetimeFigureOut">
              <a:rPr lang="zh-CN" altLang="en-US"/>
              <a:pPr>
                <a:defRPr/>
              </a:pPr>
              <a:t>2016-2-16</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94902FA7-6577-4352-8B56-53D6B462B1F7}" type="slidenum">
              <a:rPr lang="zh-CN" altLang="en-US"/>
              <a:pPr>
                <a:defRPr/>
              </a:pPr>
              <a:t>‹#›</a:t>
            </a:fld>
            <a:endParaRPr lang="zh-CN" alt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54298096-B031-450E-94AE-B686BC7BA69F}" type="datetimeFigureOut">
              <a:rPr lang="zh-CN" altLang="en-US"/>
              <a:pPr>
                <a:defRPr/>
              </a:pPr>
              <a:t>2016-2-16</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0BEB4349-181C-4FE7-9D4E-0EFF7FBA809A}" type="slidenum">
              <a:rPr lang="zh-CN" altLang="en-US"/>
              <a:pPr>
                <a:defRPr/>
              </a:pPr>
              <a:t>‹#›</a:t>
            </a:fld>
            <a:endParaRPr lang="zh-CN" alt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A1BF38B6-1269-4ED1-94D2-6CB947BAE1B1}" type="datetimeFigureOut">
              <a:rPr lang="zh-CN" altLang="en-US"/>
              <a:pPr>
                <a:defRPr/>
              </a:pPr>
              <a:t>2016-2-16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596D625-CD22-4882-B117-9F9036758DEA}" type="slidenum">
              <a:rPr lang="zh-CN" altLang="en-US"/>
              <a:pPr>
                <a:defRPr/>
              </a:pPr>
              <a:t>‹#›</a:t>
            </a:fld>
            <a:endParaRPr lang="zh-CN" alt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3335409-D031-4A2A-B4F6-0F5EB973935F}" type="datetimeFigureOut">
              <a:rPr lang="zh-CN" altLang="en-US"/>
              <a:pPr>
                <a:defRPr/>
              </a:pPr>
              <a:t>2016-2-16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3B632C5-AB85-414B-952E-2006F9776F95}" type="slidenum">
              <a:rPr lang="zh-CN" altLang="en-US"/>
              <a:pPr>
                <a:defRPr/>
              </a:pPr>
              <a:t>‹#›</a:t>
            </a:fld>
            <a:endParaRPr lang="zh-CN" altLang="en-US"/>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246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6246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lnSpc>
                <a:spcPct val="100000"/>
              </a:lnSpc>
              <a:spcBef>
                <a:spcPts val="0"/>
              </a:spcBef>
              <a:spcAft>
                <a:spcPts val="0"/>
              </a:spcAft>
              <a:buFontTx/>
              <a:buNone/>
              <a:defRPr sz="1200">
                <a:solidFill>
                  <a:schemeClr val="tx1">
                    <a:tint val="75000"/>
                  </a:schemeClr>
                </a:solidFill>
                <a:latin typeface="+mn-lt"/>
                <a:ea typeface="+mn-ea"/>
              </a:defRPr>
            </a:lvl1pPr>
          </a:lstStyle>
          <a:p>
            <a:pPr>
              <a:defRPr/>
            </a:pPr>
            <a:fld id="{3073E31E-ED6B-4A17-89C2-03409F824E53}" type="datetimeFigureOut">
              <a:rPr lang="zh-CN" altLang="en-US"/>
              <a:pPr>
                <a:defRPr/>
              </a:pPr>
              <a:t>2016-2-16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lnSpc>
                <a:spcPct val="100000"/>
              </a:lnSpc>
              <a:spcBef>
                <a:spcPts val="0"/>
              </a:spcBef>
              <a:spcAft>
                <a:spcPts val="0"/>
              </a:spcAft>
              <a:buFontTx/>
              <a:buNone/>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lnSpc>
                <a:spcPct val="100000"/>
              </a:lnSpc>
              <a:spcBef>
                <a:spcPts val="0"/>
              </a:spcBef>
              <a:spcAft>
                <a:spcPts val="0"/>
              </a:spcAft>
              <a:buFontTx/>
              <a:buNone/>
              <a:defRPr sz="1200">
                <a:solidFill>
                  <a:schemeClr val="tx1">
                    <a:tint val="75000"/>
                  </a:schemeClr>
                </a:solidFill>
                <a:latin typeface="+mn-lt"/>
                <a:ea typeface="+mn-ea"/>
              </a:defRPr>
            </a:lvl1pPr>
          </a:lstStyle>
          <a:p>
            <a:pPr>
              <a:defRPr/>
            </a:pPr>
            <a:fld id="{87ACE880-4252-4D4A-B991-82105441B85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med">
    <p:fade/>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1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slide" Target="slide3.xml"/></Relationships>
</file>

<file path=ppt/slides/_rels/slide1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8" Type="http://schemas.openxmlformats.org/officeDocument/2006/relationships/slide" Target="slide349.xm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217.xml"/><Relationship Id="rId5" Type="http://schemas.openxmlformats.org/officeDocument/2006/relationships/image" Target="../media/image5.png"/><Relationship Id="rId4" Type="http://schemas.openxmlformats.org/officeDocument/2006/relationships/slide" Target="slide199.xml"/></Relationships>
</file>

<file path=ppt/slides/_rels/slide19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196.xml"/><Relationship Id="rId7" Type="http://schemas.openxmlformats.org/officeDocument/2006/relationships/slide" Target="slide622.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513.xml"/><Relationship Id="rId5" Type="http://schemas.openxmlformats.org/officeDocument/2006/relationships/slide" Target="slide512.xml"/><Relationship Id="rId4" Type="http://schemas.openxmlformats.org/officeDocument/2006/relationships/slide" Target="slide370.xml"/></Relationships>
</file>

<file path=ppt/slides/_rels/slide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6.png"/></Relationships>
</file>

<file path=ppt/slides/_rels/slide36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slide" Target="slide3.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slide" Target="slide125.xml"/><Relationship Id="rId2" Type="http://schemas.openxmlformats.org/officeDocument/2006/relationships/slide" Target="slide373.xml"/><Relationship Id="rId1" Type="http://schemas.openxmlformats.org/officeDocument/2006/relationships/slideLayout" Target="../slideLayouts/slideLayout2.xml"/><Relationship Id="rId6" Type="http://schemas.openxmlformats.org/officeDocument/2006/relationships/slide" Target="slide384.xml"/><Relationship Id="rId5" Type="http://schemas.openxmlformats.org/officeDocument/2006/relationships/image" Target="../media/image5.png"/><Relationship Id="rId10" Type="http://schemas.openxmlformats.org/officeDocument/2006/relationships/slide" Target="slide3.xml"/><Relationship Id="rId4" Type="http://schemas.openxmlformats.org/officeDocument/2006/relationships/slide" Target="slide244.xml"/><Relationship Id="rId9" Type="http://schemas.openxmlformats.org/officeDocument/2006/relationships/slide" Target="slide490.xml"/></Relationships>
</file>

<file path=ppt/slides/_rels/slide37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slide" Target="slide3.xml"/></Relationships>
</file>

<file path=ppt/slides/_rels/slide37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3.wmf"/></Relationships>
</file>

<file path=ppt/slides/_rels/slide37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752.xml"/><Relationship Id="rId2" Type="http://schemas.openxmlformats.org/officeDocument/2006/relationships/slide" Target="slide751.xml"/><Relationship Id="rId1" Type="http://schemas.openxmlformats.org/officeDocument/2006/relationships/slideLayout" Target="../slideLayouts/slideLayout2.xml"/><Relationship Id="rId5" Type="http://schemas.openxmlformats.org/officeDocument/2006/relationships/slide" Target="slide917.xml"/><Relationship Id="rId4" Type="http://schemas.openxmlformats.org/officeDocument/2006/relationships/slide" Target="slide835.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 Target="slide8.xml"/><Relationship Id="rId7" Type="http://schemas.openxmlformats.org/officeDocument/2006/relationships/slide" Target="slide17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24.xml"/><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slide" Target="slide170.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8" Type="http://schemas.openxmlformats.org/officeDocument/2006/relationships/slide" Target="slide600.xm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slide" Target="slide151.xml"/><Relationship Id="rId1" Type="http://schemas.openxmlformats.org/officeDocument/2006/relationships/slideLayout" Target="../slideLayouts/slideLayout2.xml"/><Relationship Id="rId6" Type="http://schemas.openxmlformats.org/officeDocument/2006/relationships/slide" Target="slide527.xml"/><Relationship Id="rId5" Type="http://schemas.openxmlformats.org/officeDocument/2006/relationships/image" Target="../media/image5.png"/><Relationship Id="rId4" Type="http://schemas.openxmlformats.org/officeDocument/2006/relationships/slide" Target="slide516.xml"/><Relationship Id="rId9" Type="http://schemas.openxmlformats.org/officeDocument/2006/relationships/slide" Target="slide3.xml"/></Relationships>
</file>

<file path=ppt/slides/_rels/slide51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57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slide" Target="slide3.xml"/></Relationships>
</file>

<file path=ppt/slides/_rels/slide59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8" Type="http://schemas.openxmlformats.org/officeDocument/2006/relationships/slide" Target="slide734.xm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slide" Target="slide1.xml"/><Relationship Id="rId1" Type="http://schemas.openxmlformats.org/officeDocument/2006/relationships/slideLayout" Target="../slideLayouts/slideLayout2.xml"/><Relationship Id="rId6" Type="http://schemas.openxmlformats.org/officeDocument/2006/relationships/slide" Target="slide637.xml"/><Relationship Id="rId5" Type="http://schemas.openxmlformats.org/officeDocument/2006/relationships/image" Target="../media/image5.png"/><Relationship Id="rId4" Type="http://schemas.openxmlformats.org/officeDocument/2006/relationships/slide" Target="slide625.xml"/><Relationship Id="rId9" Type="http://schemas.openxmlformats.org/officeDocument/2006/relationships/slide" Target="slide3.xml"/></Relationships>
</file>

<file path=ppt/slides/_rels/slide62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7.png"/></Relationships>
</file>

<file path=ppt/slides/_rels/slide64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4.png"/><Relationship Id="rId7" Type="http://schemas.openxmlformats.org/officeDocument/2006/relationships/slide" Target="slide815.xml"/><Relationship Id="rId2" Type="http://schemas.openxmlformats.org/officeDocument/2006/relationships/slide" Target="slide75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slide" Target="slide771.xml"/></Relationships>
</file>

<file path=ppt/slides/_rels/slide75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8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838.xml"/><Relationship Id="rId7" Type="http://schemas.openxmlformats.org/officeDocument/2006/relationships/slide" Target="slide898.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851.xml"/><Relationship Id="rId4" Type="http://schemas.openxmlformats.org/officeDocument/2006/relationships/image" Target="../media/image5.png"/></Relationships>
</file>

<file path=ppt/slides/_rels/slide83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7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7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88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8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8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8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8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8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8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8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8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8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9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9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9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9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9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9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9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9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9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9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17.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920.xml"/><Relationship Id="rId7" Type="http://schemas.openxmlformats.org/officeDocument/2006/relationships/slide" Target="slide98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934.xml"/><Relationship Id="rId4" Type="http://schemas.openxmlformats.org/officeDocument/2006/relationships/image" Target="../media/image5.png"/></Relationships>
</file>

<file path=ppt/slides/_rels/slide91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91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0.wmf"/></Relationships>
</file>

<file path=ppt/slides/_rels/slide9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1.wmf"/></Relationships>
</file>

<file path=ppt/slides/_rels/slide9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9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3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3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3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3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4.wmf"/></Relationships>
</file>

<file path=ppt/slides/_rels/slide9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3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4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4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4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4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4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4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4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47.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image" Target="&#25105;&#30340;&#25554;&#22270;-3.EPS" TargetMode="External"/></Relationships>
</file>

<file path=ppt/slides/_rels/slide94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4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95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5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52.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image" Target="TT1.EPS" TargetMode="External"/></Relationships>
</file>

<file path=ppt/slides/_rels/slide95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5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5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5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5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5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5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96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6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6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6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6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6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6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6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6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6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7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7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7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7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97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7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97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7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7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7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9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8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8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4.wmf"/></Relationships>
</file>

<file path=ppt/slides/_rels/slide98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8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8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8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98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8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98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8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9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9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9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9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99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9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99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9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99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8114" name="Picture 2" descr="课件首页图（语文）-01"/>
          <p:cNvPicPr>
            <a:picLocks noChangeAspect="1" noChangeArrowheads="1"/>
          </p:cNvPicPr>
          <p:nvPr/>
        </p:nvPicPr>
        <p:blipFill>
          <a:blip r:embed="rId3" cstate="print"/>
          <a:srcRect/>
          <a:stretch>
            <a:fillRect/>
          </a:stretch>
        </p:blipFill>
        <p:spPr bwMode="auto">
          <a:xfrm>
            <a:off x="0" y="-12700"/>
            <a:ext cx="9156700" cy="6870700"/>
          </a:xfrm>
          <a:prstGeom prst="rect">
            <a:avLst/>
          </a:prstGeom>
          <a:noFill/>
        </p:spPr>
      </p:pic>
      <p:sp>
        <p:nvSpPr>
          <p:cNvPr id="858116" name="Text Box 4"/>
          <p:cNvSpPr txBox="1">
            <a:spLocks noChangeArrowheads="1"/>
          </p:cNvSpPr>
          <p:nvPr/>
        </p:nvSpPr>
        <p:spPr bwMode="auto">
          <a:xfrm>
            <a:off x="5435600" y="4941888"/>
            <a:ext cx="2249488" cy="274637"/>
          </a:xfrm>
          <a:prstGeom prst="rect">
            <a:avLst/>
          </a:prstGeom>
          <a:noFill/>
          <a:ln w="9525">
            <a:noFill/>
            <a:miter lim="800000"/>
            <a:headEnd/>
            <a:tailEnd/>
          </a:ln>
          <a:effectLst/>
        </p:spPr>
        <p:txBody>
          <a:bodyPr wrap="none">
            <a:spAutoFit/>
          </a:bodyPr>
          <a:lstStyle/>
          <a:p>
            <a:pPr algn="l" eaLnBrk="1" hangingPunct="1">
              <a:lnSpc>
                <a:spcPct val="100000"/>
              </a:lnSpc>
              <a:spcBef>
                <a:spcPct val="0"/>
              </a:spcBef>
              <a:buFontTx/>
              <a:buNone/>
            </a:pPr>
            <a:r>
              <a:rPr lang="zh-CN" altLang="en-US" sz="1200" b="1">
                <a:latin typeface="Arial" charset="0"/>
              </a:rPr>
              <a:t>新课标（</a:t>
            </a:r>
            <a:r>
              <a:rPr lang="en-US" altLang="zh-CN" sz="1200" b="1">
                <a:latin typeface="Arial" charset="0"/>
              </a:rPr>
              <a:t>RJ</a:t>
            </a:r>
            <a:r>
              <a:rPr lang="zh-CN" altLang="en-US" sz="1200" b="1">
                <a:latin typeface="Arial" charset="0"/>
              </a:rPr>
              <a:t>）</a:t>
            </a:r>
            <a:r>
              <a:rPr lang="en-US" altLang="zh-CN" sz="1200" b="1">
                <a:latin typeface="Arial" charset="0"/>
              </a:rPr>
              <a:t>·</a:t>
            </a:r>
            <a:r>
              <a:rPr lang="zh-CN" altLang="en-US" sz="1200" b="1">
                <a:latin typeface="Arial" charset="0"/>
              </a:rPr>
              <a:t>全国卷地区专用</a:t>
            </a:r>
          </a:p>
        </p:txBody>
      </p:sp>
      <p:pic>
        <p:nvPicPr>
          <p:cNvPr id="1026" name="Picture 2" descr="C:\Documents and Settings\Administrator\桌面\17一轮PPT首页图\课件首页图（语文）-01.jpg"/>
          <p:cNvPicPr>
            <a:picLocks noChangeAspect="1" noChangeArrowheads="1"/>
          </p:cNvPicPr>
          <p:nvPr/>
        </p:nvPicPr>
        <p:blipFill>
          <a:blip r:embed="rId4"/>
          <a:srcRect/>
          <a:stretch>
            <a:fillRect/>
          </a:stretch>
        </p:blipFill>
        <p:spPr bwMode="auto">
          <a:xfrm>
            <a:off x="-6350" y="-6350"/>
            <a:ext cx="9156700" cy="6870700"/>
          </a:xfrm>
          <a:prstGeom prst="rect">
            <a:avLst/>
          </a:prstGeom>
          <a:noFill/>
        </p:spPr>
      </p:pic>
      <p:sp>
        <p:nvSpPr>
          <p:cNvPr id="6" name="Text Box 4"/>
          <p:cNvSpPr txBox="1">
            <a:spLocks noChangeArrowheads="1"/>
          </p:cNvSpPr>
          <p:nvPr/>
        </p:nvSpPr>
        <p:spPr bwMode="auto">
          <a:xfrm>
            <a:off x="5500694" y="4929198"/>
            <a:ext cx="2029723" cy="307777"/>
          </a:xfrm>
          <a:prstGeom prst="rect">
            <a:avLst/>
          </a:prstGeom>
          <a:noFill/>
          <a:ln w="9525">
            <a:noFill/>
            <a:miter lim="800000"/>
            <a:headEnd/>
            <a:tailEnd/>
          </a:ln>
          <a:effectLst/>
        </p:spPr>
        <p:txBody>
          <a:bodyPr wrap="none">
            <a:spAutoFit/>
          </a:bodyPr>
          <a:lstStyle/>
          <a:p>
            <a:pPr fontAlgn="base">
              <a:spcBef>
                <a:spcPct val="0"/>
              </a:spcBef>
              <a:spcAft>
                <a:spcPct val="0"/>
              </a:spcAft>
            </a:pPr>
            <a:r>
              <a:rPr lang="zh-CN" altLang="en-US" sz="1400" b="1" dirty="0" smtClean="0">
                <a:solidFill>
                  <a:prstClr val="black"/>
                </a:solidFill>
                <a:latin typeface="Arial" charset="0"/>
              </a:rPr>
              <a:t>新课</a:t>
            </a:r>
            <a:r>
              <a:rPr lang="zh-CN" altLang="en-US" sz="1400" b="1" dirty="0" smtClean="0">
                <a:solidFill>
                  <a:prstClr val="black"/>
                </a:solidFill>
                <a:latin typeface="Arial" charset="0"/>
              </a:rPr>
              <a:t>标</a:t>
            </a:r>
            <a:r>
              <a:rPr lang="en-US" altLang="zh-CN" sz="1400" b="1" dirty="0" smtClean="0">
                <a:solidFill>
                  <a:prstClr val="black"/>
                </a:solidFill>
                <a:latin typeface="Arial" charset="0"/>
              </a:rPr>
              <a:t>·</a:t>
            </a:r>
            <a:r>
              <a:rPr lang="zh-CN" altLang="en-US" sz="1400" b="1" dirty="0" smtClean="0">
                <a:solidFill>
                  <a:prstClr val="black"/>
                </a:solidFill>
                <a:latin typeface="Arial" charset="0"/>
              </a:rPr>
              <a:t>全</a:t>
            </a:r>
            <a:r>
              <a:rPr lang="zh-CN" altLang="en-US" sz="1400" b="1" dirty="0" smtClean="0">
                <a:solidFill>
                  <a:prstClr val="black"/>
                </a:solidFill>
                <a:latin typeface="Arial" charset="0"/>
              </a:rPr>
              <a:t>国卷地区专用</a:t>
            </a:r>
          </a:p>
        </p:txBody>
      </p:sp>
    </p:spTree>
  </p:cSld>
  <p:clrMapOvr>
    <a:masterClrMapping/>
  </p:clrMapOvr>
  <p:transition spd="med" advClick="0">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10258" name="Rectangle 18"/>
          <p:cNvSpPr>
            <a:spLocks noChangeArrowheads="1"/>
          </p:cNvSpPr>
          <p:nvPr/>
        </p:nvSpPr>
        <p:spPr bwMode="auto">
          <a:xfrm>
            <a:off x="683568" y="980728"/>
            <a:ext cx="6985000" cy="480901"/>
          </a:xfrm>
          <a:prstGeom prst="rect">
            <a:avLst/>
          </a:prstGeom>
          <a:noFill/>
          <a:ln w="9525">
            <a:noFill/>
            <a:miter lim="800000"/>
            <a:headEnd/>
            <a:tailEnd/>
          </a:ln>
        </p:spPr>
        <p:txBody>
          <a:bodyPr>
            <a:spAutoFit/>
          </a:bodyPr>
          <a:lstStyle/>
          <a:p>
            <a:pPr>
              <a:lnSpc>
                <a:spcPts val="3500"/>
              </a:lnSpc>
              <a:spcBef>
                <a:spcPct val="0"/>
              </a:spcBef>
            </a:pPr>
            <a:r>
              <a:rPr lang="en-US" altLang="zh-CN" sz="2400" b="1" dirty="0">
                <a:solidFill>
                  <a:srgbClr val="990033"/>
                </a:solidFill>
                <a:latin typeface="+mn-ea"/>
              </a:rPr>
              <a:t>1</a:t>
            </a:r>
            <a:r>
              <a:rPr lang="en-US" altLang="zh-CN" sz="2400" b="1" dirty="0" smtClean="0">
                <a:solidFill>
                  <a:srgbClr val="990033"/>
                </a:solidFill>
                <a:latin typeface="+mn-ea"/>
              </a:rPr>
              <a:t>.</a:t>
            </a:r>
            <a:r>
              <a:rPr lang="zh-CN" altLang="en-US" sz="2400" b="1" dirty="0" smtClean="0">
                <a:solidFill>
                  <a:srgbClr val="990033"/>
                </a:solidFill>
                <a:latin typeface="+mn-ea"/>
              </a:rPr>
              <a:t> “答案”及“解析”见本专题“现场指导”。</a:t>
            </a:r>
            <a:r>
              <a:rPr lang="zh-CN" altLang="en-US" sz="2400" dirty="0" smtClean="0">
                <a:latin typeface="+mn-ea"/>
              </a:rPr>
              <a:t> </a:t>
            </a:r>
            <a:endParaRPr lang="zh-CN" altLang="en-US" sz="2400" dirty="0">
              <a:latin typeface="+mn-ea"/>
            </a:endParaRPr>
          </a:p>
        </p:txBody>
      </p:sp>
      <p:grpSp>
        <p:nvGrpSpPr>
          <p:cNvPr id="2" name="Group 3"/>
          <p:cNvGrpSpPr>
            <a:grpSpLocks/>
          </p:cNvGrpSpPr>
          <p:nvPr/>
        </p:nvGrpSpPr>
        <p:grpSpPr bwMode="auto">
          <a:xfrm>
            <a:off x="1588" y="777875"/>
            <a:ext cx="609600" cy="2219325"/>
            <a:chOff x="1" y="490"/>
            <a:chExt cx="384" cy="1262"/>
          </a:xfrm>
        </p:grpSpPr>
        <p:pic>
          <p:nvPicPr>
            <p:cNvPr id="874501" name="Picture 4"/>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874502"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258"/>
                                        </p:tgtEl>
                                        <p:attrNameLst>
                                          <p:attrName>style.visibility</p:attrName>
                                        </p:attrNameLst>
                                      </p:cBhvr>
                                      <p:to>
                                        <p:strVal val="visible"/>
                                      </p:to>
                                    </p:set>
                                    <p:anim calcmode="lin" valueType="num">
                                      <p:cBhvr additive="base">
                                        <p:cTn id="7" dur="500" fill="hold"/>
                                        <p:tgtEl>
                                          <p:spTgt spid="10258"/>
                                        </p:tgtEl>
                                        <p:attrNameLst>
                                          <p:attrName>ppt_x</p:attrName>
                                        </p:attrNameLst>
                                      </p:cBhvr>
                                      <p:tavLst>
                                        <p:tav tm="0">
                                          <p:val>
                                            <p:strVal val="#ppt_x"/>
                                          </p:val>
                                        </p:tav>
                                        <p:tav tm="100000">
                                          <p:val>
                                            <p:strVal val="#ppt_x"/>
                                          </p:val>
                                        </p:tav>
                                      </p:tavLst>
                                    </p:anim>
                                    <p:anim calcmode="lin" valueType="num">
                                      <p:cBhvr additive="base">
                                        <p:cTn id="8" dur="500" fill="hold"/>
                                        <p:tgtEl>
                                          <p:spTgt spid="102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836613"/>
            <a:ext cx="8208962" cy="5545137"/>
          </a:xfrm>
        </p:spPr>
        <p:txBody>
          <a:bodyPr/>
          <a:lstStyle/>
          <a:p>
            <a:pPr marL="0" indent="0" eaLnBrk="1" hangingPunct="1">
              <a:lnSpc>
                <a:spcPct val="122000"/>
              </a:lnSpc>
              <a:spcBef>
                <a:spcPct val="0"/>
              </a:spcBef>
              <a:buFont typeface="Arial" charset="0"/>
              <a:buNone/>
            </a:pPr>
            <a:r>
              <a:rPr lang="en-US" altLang="zh-CN" sz="2400" b="1" dirty="0" smtClean="0">
                <a:latin typeface="+mn-ea"/>
              </a:rPr>
              <a:t>    12. </a:t>
            </a:r>
            <a:r>
              <a:rPr lang="zh-CN" altLang="en-US" sz="2400" b="1" dirty="0" smtClean="0">
                <a:latin typeface="+mn-ea"/>
              </a:rPr>
              <a:t>一团和气：本指态度和蔼可亲。现多指互相之间只讲和气，不讲原则（含贬义）。</a:t>
            </a:r>
          </a:p>
          <a:p>
            <a:pPr marL="0" indent="0" eaLnBrk="1" hangingPunct="1">
              <a:lnSpc>
                <a:spcPct val="122000"/>
              </a:lnSpc>
              <a:spcBef>
                <a:spcPct val="0"/>
              </a:spcBef>
              <a:buFont typeface="Arial" charset="0"/>
              <a:buNone/>
            </a:pPr>
            <a:r>
              <a:rPr lang="en-US" altLang="zh-CN" sz="2400" b="1" dirty="0" smtClean="0">
                <a:latin typeface="+mn-ea"/>
              </a:rPr>
              <a:t>    13. </a:t>
            </a:r>
            <a:r>
              <a:rPr lang="zh-CN" altLang="en-US" sz="2400" b="1" dirty="0" smtClean="0">
                <a:latin typeface="+mn-ea"/>
              </a:rPr>
              <a:t>道貌岸然：指神态严肃，一本正经的样子。 用于嘲讽人。</a:t>
            </a:r>
          </a:p>
          <a:p>
            <a:pPr marL="0" indent="0" eaLnBrk="1" hangingPunct="1">
              <a:lnSpc>
                <a:spcPct val="122000"/>
              </a:lnSpc>
              <a:spcBef>
                <a:spcPct val="0"/>
              </a:spcBef>
              <a:buNone/>
            </a:pPr>
            <a:r>
              <a:rPr lang="en-US" altLang="zh-CN" sz="2400" b="1" dirty="0" smtClean="0">
                <a:latin typeface="+mn-ea"/>
              </a:rPr>
              <a:t>    14. </a:t>
            </a:r>
            <a:r>
              <a:rPr lang="zh-CN" altLang="en-US" sz="2400" b="1" dirty="0" smtClean="0">
                <a:latin typeface="+mn-ea"/>
              </a:rPr>
              <a:t>满城风雨：形容事情传遍各处，到处议论纷纷</a:t>
            </a:r>
            <a:r>
              <a:rPr lang="en-US" altLang="zh-CN" sz="2400" b="1" dirty="0" smtClean="0">
                <a:latin typeface="+mn-ea"/>
              </a:rPr>
              <a:t>(</a:t>
            </a:r>
            <a:r>
              <a:rPr lang="zh-CN" altLang="en-US" sz="2400" b="1" dirty="0" smtClean="0">
                <a:latin typeface="+mn-ea"/>
              </a:rPr>
              <a:t>多指坏事</a:t>
            </a:r>
            <a:r>
              <a:rPr lang="en-US" altLang="zh-CN" sz="2400" b="1" dirty="0" smtClean="0">
                <a:latin typeface="+mn-ea"/>
              </a:rPr>
              <a:t>)</a:t>
            </a:r>
            <a:r>
              <a:rPr lang="zh-CN" altLang="en-US" sz="2400" b="1" dirty="0" smtClean="0">
                <a:latin typeface="+mn-ea"/>
              </a:rPr>
              <a:t>。</a:t>
            </a:r>
          </a:p>
          <a:p>
            <a:pPr marL="0" indent="0" eaLnBrk="1" hangingPunct="1">
              <a:lnSpc>
                <a:spcPct val="122000"/>
              </a:lnSpc>
              <a:spcBef>
                <a:spcPct val="0"/>
              </a:spcBef>
              <a:buFont typeface="Arial" charset="0"/>
              <a:buNone/>
            </a:pPr>
            <a:r>
              <a:rPr lang="en-US" altLang="zh-CN" sz="2400" b="1" dirty="0" smtClean="0">
                <a:latin typeface="+mn-ea"/>
              </a:rPr>
              <a:t>    15. </a:t>
            </a:r>
            <a:r>
              <a:rPr lang="zh-CN" altLang="en-US" sz="2400" b="1" dirty="0" smtClean="0">
                <a:latin typeface="+mn-ea"/>
              </a:rPr>
              <a:t>亦步亦趋：比喻由于缺乏主张，或为了讨好，事事模仿或追随别人。 </a:t>
            </a:r>
          </a:p>
          <a:p>
            <a:pPr marL="0" indent="0" eaLnBrk="1" hangingPunct="1">
              <a:lnSpc>
                <a:spcPct val="122000"/>
              </a:lnSpc>
              <a:spcBef>
                <a:spcPct val="0"/>
              </a:spcBef>
              <a:buFont typeface="Arial" charset="0"/>
              <a:buNone/>
            </a:pPr>
            <a:r>
              <a:rPr lang="en-US" altLang="zh-CN" sz="2400" b="1" dirty="0" smtClean="0">
                <a:latin typeface="+mn-ea"/>
              </a:rPr>
              <a:t>    16. </a:t>
            </a:r>
            <a:r>
              <a:rPr lang="zh-CN" altLang="en-US" sz="2400" b="1" dirty="0" smtClean="0">
                <a:latin typeface="+mn-ea"/>
              </a:rPr>
              <a:t>拾人牙慧：拾取人家的只言片语当作自己的话。拾：拾取。牙慧：比喻别人说过的话。</a:t>
            </a:r>
          </a:p>
        </p:txBody>
      </p:sp>
      <p:grpSp>
        <p:nvGrpSpPr>
          <p:cNvPr id="2" name="Group 5"/>
          <p:cNvGrpSpPr>
            <a:grpSpLocks/>
          </p:cNvGrpSpPr>
          <p:nvPr/>
        </p:nvGrpSpPr>
        <p:grpSpPr bwMode="auto">
          <a:xfrm>
            <a:off x="1588" y="2674938"/>
            <a:ext cx="609600" cy="1978025"/>
            <a:chOff x="1" y="1685"/>
            <a:chExt cx="384" cy="1246"/>
          </a:xfrm>
        </p:grpSpPr>
        <p:pic>
          <p:nvPicPr>
            <p:cNvPr id="959493"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5949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836613"/>
            <a:ext cx="8208962" cy="5545137"/>
          </a:xfrm>
        </p:spPr>
        <p:txBody>
          <a:bodyPr/>
          <a:lstStyle/>
          <a:p>
            <a:pPr marL="0" indent="0" eaLnBrk="1" hangingPunct="1">
              <a:lnSpc>
                <a:spcPct val="122000"/>
              </a:lnSpc>
              <a:spcBef>
                <a:spcPct val="0"/>
              </a:spcBef>
              <a:buFont typeface="Arial" charset="0"/>
              <a:buNone/>
            </a:pPr>
            <a:r>
              <a:rPr lang="en-US" altLang="zh-CN" sz="2400" b="1" dirty="0" smtClean="0">
                <a:latin typeface="黑体" pitchFamily="2" charset="-122"/>
                <a:ea typeface="黑体" pitchFamily="2" charset="-122"/>
              </a:rPr>
              <a:t>                  </a:t>
            </a:r>
            <a:r>
              <a:rPr lang="en-US" altLang="en-US" sz="2400" b="1" dirty="0" smtClean="0">
                <a:latin typeface="黑体" pitchFamily="2" charset="-122"/>
                <a:ea typeface="黑体" pitchFamily="2" charset="-122"/>
              </a:rPr>
              <a:t>(二)</a:t>
            </a:r>
            <a:r>
              <a:rPr lang="en-US" altLang="en-US" sz="2400" b="1" dirty="0" err="1" smtClean="0">
                <a:latin typeface="黑体" pitchFamily="2" charset="-122"/>
                <a:ea typeface="黑体" pitchFamily="2" charset="-122"/>
              </a:rPr>
              <a:t>褒义成语</a:t>
            </a: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r>
              <a:rPr lang="en-US" altLang="zh-CN" sz="2400" b="1" dirty="0" smtClean="0">
                <a:latin typeface="+mn-ea"/>
              </a:rPr>
              <a:t>    1. </a:t>
            </a:r>
            <a:r>
              <a:rPr lang="en-US" altLang="zh-CN" sz="2400" b="1" dirty="0" err="1" smtClean="0">
                <a:latin typeface="+mn-ea"/>
              </a:rPr>
              <a:t>凤毛麟角：凤凰的羽毛，麒麟的角</a:t>
            </a:r>
            <a:r>
              <a:rPr lang="en-US" altLang="zh-CN" sz="2400" b="1" dirty="0" smtClean="0">
                <a:latin typeface="+mn-ea"/>
              </a:rPr>
              <a:t>。</a:t>
            </a:r>
            <a:r>
              <a:rPr lang="en-US" altLang="zh-CN" sz="2400" b="1" dirty="0" err="1" smtClean="0">
                <a:latin typeface="+mn-ea"/>
              </a:rPr>
              <a:t>比喻珍贵而稀少的人或物</a:t>
            </a:r>
            <a:r>
              <a:rPr lang="en-US" altLang="zh-CN" sz="2400" b="1" dirty="0" smtClean="0">
                <a:latin typeface="+mn-ea"/>
              </a:rPr>
              <a:t>。</a:t>
            </a:r>
          </a:p>
          <a:p>
            <a:pPr marL="0" indent="0" eaLnBrk="1" hangingPunct="1">
              <a:lnSpc>
                <a:spcPct val="122000"/>
              </a:lnSpc>
              <a:spcBef>
                <a:spcPct val="0"/>
              </a:spcBef>
              <a:buNone/>
            </a:pPr>
            <a:r>
              <a:rPr lang="en-US" altLang="zh-CN" sz="2400" b="1" dirty="0" smtClean="0">
                <a:latin typeface="+mn-ea"/>
              </a:rPr>
              <a:t>    2. </a:t>
            </a:r>
            <a:r>
              <a:rPr lang="en-US" altLang="zh-CN" sz="2400" b="1" dirty="0" err="1" smtClean="0">
                <a:latin typeface="+mn-ea"/>
              </a:rPr>
              <a:t>重整旗鼓：比喻遭受挫折或失败之后，重新聚积力量，准备再干</a:t>
            </a:r>
            <a:r>
              <a:rPr lang="en-US" altLang="zh-CN" sz="2400" b="1" dirty="0" smtClean="0">
                <a:latin typeface="+mn-ea"/>
              </a:rPr>
              <a:t>。</a:t>
            </a:r>
          </a:p>
          <a:p>
            <a:pPr marL="0" indent="0" eaLnBrk="1" hangingPunct="1">
              <a:lnSpc>
                <a:spcPct val="122000"/>
              </a:lnSpc>
              <a:spcBef>
                <a:spcPct val="0"/>
              </a:spcBef>
              <a:buNone/>
            </a:pPr>
            <a:r>
              <a:rPr lang="en-US" altLang="zh-CN" sz="2400" b="1" dirty="0" smtClean="0">
                <a:latin typeface="+mn-ea"/>
              </a:rPr>
              <a:t>    3. </a:t>
            </a:r>
            <a:r>
              <a:rPr lang="en-US" altLang="zh-CN" sz="2400" b="1" dirty="0" err="1" smtClean="0">
                <a:latin typeface="+mn-ea"/>
              </a:rPr>
              <a:t>蔚然成风：指一件事情逐渐发展、盛行，形成一种风气</a:t>
            </a:r>
            <a:r>
              <a:rPr lang="en-US" altLang="zh-CN" sz="2400" b="1" dirty="0" smtClean="0">
                <a:latin typeface="+mn-ea"/>
              </a:rPr>
              <a:t>。</a:t>
            </a:r>
            <a:r>
              <a:rPr lang="en-US" altLang="zh-CN" sz="2400" b="1" dirty="0" err="1" smtClean="0">
                <a:latin typeface="+mn-ea"/>
              </a:rPr>
              <a:t>用于褒义</a:t>
            </a:r>
            <a:r>
              <a:rPr lang="en-US" altLang="zh-CN" sz="2400" b="1" dirty="0" smtClean="0">
                <a:latin typeface="+mn-ea"/>
              </a:rPr>
              <a:t>。</a:t>
            </a:r>
          </a:p>
          <a:p>
            <a:pPr marL="0" indent="0" eaLnBrk="1" hangingPunct="1">
              <a:lnSpc>
                <a:spcPct val="122000"/>
              </a:lnSpc>
              <a:spcBef>
                <a:spcPct val="0"/>
              </a:spcBef>
              <a:buNone/>
            </a:pPr>
            <a:r>
              <a:rPr lang="en-US" altLang="zh-CN" sz="2400" b="1" dirty="0" smtClean="0">
                <a:latin typeface="+mn-ea"/>
              </a:rPr>
              <a:t>    4. </a:t>
            </a:r>
            <a:r>
              <a:rPr lang="en-US" altLang="zh-CN" sz="2400" b="1" dirty="0" err="1" smtClean="0">
                <a:latin typeface="+mn-ea"/>
              </a:rPr>
              <a:t>雨后春笋：比喻新生事物大量地涌现出来</a:t>
            </a:r>
            <a:r>
              <a:rPr lang="en-US" altLang="zh-CN" sz="2400" b="1" dirty="0" smtClean="0">
                <a:latin typeface="+mn-ea"/>
              </a:rPr>
              <a:t>。</a:t>
            </a:r>
          </a:p>
          <a:p>
            <a:pPr marL="0" indent="0" eaLnBrk="1" hangingPunct="1">
              <a:lnSpc>
                <a:spcPct val="122000"/>
              </a:lnSpc>
              <a:spcBef>
                <a:spcPct val="0"/>
              </a:spcBef>
              <a:buNone/>
            </a:pPr>
            <a:r>
              <a:rPr lang="en-US" altLang="zh-CN" sz="2400" b="1" dirty="0" smtClean="0">
                <a:latin typeface="+mn-ea"/>
              </a:rPr>
              <a:t>    5. </a:t>
            </a:r>
            <a:r>
              <a:rPr lang="en-US" altLang="zh-CN" sz="2400" b="1" dirty="0" err="1" smtClean="0">
                <a:latin typeface="+mn-ea"/>
              </a:rPr>
              <a:t>苦心孤诣</a:t>
            </a:r>
            <a:r>
              <a:rPr lang="en-US" altLang="zh-CN" sz="2400" b="1" dirty="0" smtClean="0">
                <a:latin typeface="+mn-ea"/>
              </a:rPr>
              <a:t>：</a:t>
            </a:r>
            <a:r>
              <a:rPr lang="zh-CN" altLang="en-US" sz="2400" b="1" dirty="0" smtClean="0">
                <a:latin typeface="+mn-ea"/>
              </a:rPr>
              <a:t>指费尽心思钻研或经营，达到别人所达不到的境地。</a:t>
            </a:r>
            <a:endParaRPr lang="en-US" altLang="zh-CN" sz="2400" b="1" dirty="0" smtClean="0">
              <a:latin typeface="+mn-ea"/>
            </a:endParaRPr>
          </a:p>
          <a:p>
            <a:pPr marL="0" indent="0" eaLnBrk="1" hangingPunct="1">
              <a:lnSpc>
                <a:spcPct val="122000"/>
              </a:lnSpc>
              <a:spcBef>
                <a:spcPct val="0"/>
              </a:spcBef>
              <a:buNone/>
            </a:pPr>
            <a:r>
              <a:rPr lang="en-US" altLang="zh-CN" sz="2400" b="1" dirty="0" smtClean="0">
                <a:latin typeface="+mn-ea"/>
              </a:rPr>
              <a:t>    6. </a:t>
            </a:r>
            <a:r>
              <a:rPr lang="en-US" altLang="zh-CN" sz="2400" b="1" dirty="0" err="1" smtClean="0">
                <a:latin typeface="+mn-ea"/>
              </a:rPr>
              <a:t>叹为观止：指赞美所见到的事物好到了极点</a:t>
            </a:r>
            <a:r>
              <a:rPr lang="en-US" altLang="zh-CN" sz="2400" b="1" dirty="0" smtClean="0">
                <a:latin typeface="+mn-ea"/>
              </a:rPr>
              <a:t>。</a:t>
            </a:r>
          </a:p>
        </p:txBody>
      </p:sp>
      <p:grpSp>
        <p:nvGrpSpPr>
          <p:cNvPr id="2" name="Group 5"/>
          <p:cNvGrpSpPr>
            <a:grpSpLocks/>
          </p:cNvGrpSpPr>
          <p:nvPr/>
        </p:nvGrpSpPr>
        <p:grpSpPr bwMode="auto">
          <a:xfrm>
            <a:off x="1588" y="2674938"/>
            <a:ext cx="609600" cy="1978025"/>
            <a:chOff x="1" y="1685"/>
            <a:chExt cx="384" cy="1246"/>
          </a:xfrm>
        </p:grpSpPr>
        <p:pic>
          <p:nvPicPr>
            <p:cNvPr id="960517"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6051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765175"/>
            <a:ext cx="8208962" cy="5616575"/>
          </a:xfrm>
        </p:spPr>
        <p:txBody>
          <a:bodyPr/>
          <a:lstStyle/>
          <a:p>
            <a:pPr marL="0" indent="0" eaLnBrk="1" hangingPunct="1">
              <a:lnSpc>
                <a:spcPct val="122000"/>
              </a:lnSpc>
              <a:spcBef>
                <a:spcPct val="0"/>
              </a:spcBef>
              <a:buFont typeface="Arial" charset="0"/>
              <a:buNone/>
            </a:pPr>
            <a:r>
              <a:rPr lang="en-US" altLang="zh-CN" sz="2400" b="1" dirty="0" smtClean="0">
                <a:latin typeface="宋体" pitchFamily="2" charset="-122"/>
              </a:rPr>
              <a:t>    7. </a:t>
            </a:r>
            <a:r>
              <a:rPr lang="zh-CN" altLang="en-US" sz="2400" b="1" dirty="0" smtClean="0">
                <a:latin typeface="宋体" pitchFamily="2" charset="-122"/>
              </a:rPr>
              <a:t>破釜沉舟：比喻下决心不顾一切地干到底，形容做事的决心很大。</a:t>
            </a:r>
          </a:p>
          <a:p>
            <a:pPr marL="0" indent="0" eaLnBrk="1" hangingPunct="1">
              <a:lnSpc>
                <a:spcPct val="122000"/>
              </a:lnSpc>
              <a:spcBef>
                <a:spcPct val="0"/>
              </a:spcBef>
              <a:buFont typeface="Arial" charset="0"/>
              <a:buNone/>
            </a:pPr>
            <a:r>
              <a:rPr lang="en-US" altLang="zh-CN" sz="2400" b="1" dirty="0" smtClean="0">
                <a:latin typeface="宋体" pitchFamily="2" charset="-122"/>
              </a:rPr>
              <a:t>    8. </a:t>
            </a:r>
            <a:r>
              <a:rPr lang="zh-CN" altLang="en-US" sz="2400" b="1" dirty="0" smtClean="0">
                <a:latin typeface="宋体" pitchFamily="2" charset="-122"/>
              </a:rPr>
              <a:t>细大不捐：小的大的都不抛弃。指全部齐备，无遗漏。</a:t>
            </a:r>
          </a:p>
          <a:p>
            <a:pPr marL="0" indent="0" eaLnBrk="1" hangingPunct="1">
              <a:lnSpc>
                <a:spcPct val="122000"/>
              </a:lnSpc>
              <a:spcBef>
                <a:spcPct val="0"/>
              </a:spcBef>
              <a:buNone/>
            </a:pPr>
            <a:r>
              <a:rPr lang="en-US" altLang="zh-CN" sz="2400" b="1" dirty="0" smtClean="0">
                <a:latin typeface="宋体" pitchFamily="2" charset="-122"/>
              </a:rPr>
              <a:t>    9. </a:t>
            </a:r>
            <a:r>
              <a:rPr lang="zh-CN" altLang="en-US" sz="2400" b="1" dirty="0" smtClean="0">
                <a:latin typeface="宋体" pitchFamily="2" charset="-122"/>
              </a:rPr>
              <a:t>目无全牛：形容技艺已经达到十分纯熟的地步。</a:t>
            </a:r>
          </a:p>
          <a:p>
            <a:pPr marL="0" indent="0" eaLnBrk="1" hangingPunct="1">
              <a:lnSpc>
                <a:spcPct val="122000"/>
              </a:lnSpc>
              <a:spcBef>
                <a:spcPct val="0"/>
              </a:spcBef>
              <a:buFont typeface="Arial" charset="0"/>
              <a:buNone/>
            </a:pPr>
            <a:r>
              <a:rPr lang="en-US" altLang="zh-CN" sz="2400" b="1" dirty="0" smtClean="0">
                <a:latin typeface="宋体" pitchFamily="2" charset="-122"/>
              </a:rPr>
              <a:t>    10. </a:t>
            </a:r>
            <a:r>
              <a:rPr lang="zh-CN" altLang="en-US" sz="2400" b="1" dirty="0" smtClean="0">
                <a:latin typeface="宋体" pitchFamily="2" charset="-122"/>
              </a:rPr>
              <a:t>彪炳史册：形容某个人的功绩、名声很高，照耀了史书。</a:t>
            </a:r>
          </a:p>
          <a:p>
            <a:pPr marL="0" indent="0" eaLnBrk="1" hangingPunct="1">
              <a:lnSpc>
                <a:spcPct val="122000"/>
              </a:lnSpc>
              <a:spcBef>
                <a:spcPct val="0"/>
              </a:spcBef>
              <a:buFont typeface="Arial" charset="0"/>
              <a:buNone/>
            </a:pPr>
            <a:r>
              <a:rPr lang="en-US" altLang="zh-CN" sz="2400" b="1" dirty="0" smtClean="0">
                <a:latin typeface="宋体" pitchFamily="2" charset="-122"/>
              </a:rPr>
              <a:t>    11. </a:t>
            </a:r>
            <a:r>
              <a:rPr lang="zh-CN" altLang="en-US" sz="2400" b="1" dirty="0" smtClean="0">
                <a:latin typeface="宋体" pitchFamily="2" charset="-122"/>
              </a:rPr>
              <a:t>无微不至：形容关怀、照顾得非常细心周到。 </a:t>
            </a:r>
          </a:p>
          <a:p>
            <a:pPr marL="0" indent="0" eaLnBrk="1" hangingPunct="1">
              <a:lnSpc>
                <a:spcPct val="122000"/>
              </a:lnSpc>
              <a:spcBef>
                <a:spcPct val="0"/>
              </a:spcBef>
              <a:buNone/>
            </a:pPr>
            <a:r>
              <a:rPr lang="en-US" altLang="zh-CN" sz="2400" b="1" dirty="0" smtClean="0">
                <a:latin typeface="宋体" pitchFamily="2" charset="-122"/>
              </a:rPr>
              <a:t>    12. </a:t>
            </a:r>
            <a:r>
              <a:rPr lang="zh-CN" altLang="en-US" sz="2400" b="1" dirty="0" smtClean="0">
                <a:latin typeface="宋体" pitchFamily="2" charset="-122"/>
              </a:rPr>
              <a:t>毁家纾难：捐献所有家产，帮助国家缓解危难。 指大公无私。纾：缓和，解除。</a:t>
            </a:r>
          </a:p>
        </p:txBody>
      </p:sp>
      <p:grpSp>
        <p:nvGrpSpPr>
          <p:cNvPr id="2" name="Group 5"/>
          <p:cNvGrpSpPr>
            <a:grpSpLocks/>
          </p:cNvGrpSpPr>
          <p:nvPr/>
        </p:nvGrpSpPr>
        <p:grpSpPr bwMode="auto">
          <a:xfrm>
            <a:off x="1588" y="2674938"/>
            <a:ext cx="609600" cy="1978025"/>
            <a:chOff x="1" y="1685"/>
            <a:chExt cx="384" cy="1246"/>
          </a:xfrm>
        </p:grpSpPr>
        <p:pic>
          <p:nvPicPr>
            <p:cNvPr id="96154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6154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765175"/>
            <a:ext cx="8208962" cy="5616575"/>
          </a:xfrm>
        </p:spPr>
        <p:txBody>
          <a:bodyPr/>
          <a:lstStyle/>
          <a:p>
            <a:pPr marL="0" indent="0" eaLnBrk="1" hangingPunct="1">
              <a:lnSpc>
                <a:spcPct val="122000"/>
              </a:lnSpc>
              <a:spcBef>
                <a:spcPct val="0"/>
              </a:spcBef>
              <a:buNone/>
            </a:pPr>
            <a:r>
              <a:rPr lang="en-US" altLang="zh-CN" sz="2400" b="1" dirty="0" smtClean="0">
                <a:latin typeface="宋体" pitchFamily="2" charset="-122"/>
              </a:rPr>
              <a:t>    13. </a:t>
            </a:r>
            <a:r>
              <a:rPr lang="en-US" altLang="zh-CN" sz="2400" b="1" dirty="0" err="1" smtClean="0">
                <a:latin typeface="宋体" pitchFamily="2" charset="-122"/>
              </a:rPr>
              <a:t>胸无城府</a:t>
            </a:r>
            <a:r>
              <a:rPr lang="en-US" altLang="zh-CN" sz="2400" b="1" dirty="0" smtClean="0">
                <a:latin typeface="宋体" pitchFamily="2" charset="-122"/>
              </a:rPr>
              <a:t>：</a:t>
            </a:r>
            <a:r>
              <a:rPr lang="zh-CN" altLang="en-US" sz="2400" b="1" dirty="0" smtClean="0">
                <a:latin typeface="宋体" pitchFamily="2" charset="-122"/>
              </a:rPr>
              <a:t>形容待人接物坦率真诚，不用心机。城府：城池和府库，比喻难于揣测的深远用心。</a:t>
            </a:r>
            <a:endParaRPr lang="en-US" altLang="zh-CN" sz="2400" b="1" dirty="0" smtClean="0">
              <a:latin typeface="宋体" pitchFamily="2" charset="-122"/>
            </a:endParaRPr>
          </a:p>
          <a:p>
            <a:pPr marL="0" indent="0" eaLnBrk="1" hangingPunct="1">
              <a:lnSpc>
                <a:spcPct val="122000"/>
              </a:lnSpc>
              <a:spcBef>
                <a:spcPct val="0"/>
              </a:spcBef>
              <a:buNone/>
            </a:pPr>
            <a:r>
              <a:rPr lang="en-US" altLang="zh-CN" sz="2400" b="1" dirty="0" smtClean="0">
                <a:latin typeface="宋体" pitchFamily="2" charset="-122"/>
              </a:rPr>
              <a:t>    14. </a:t>
            </a:r>
            <a:r>
              <a:rPr lang="en-US" altLang="zh-CN" sz="2400" b="1" dirty="0" err="1" smtClean="0">
                <a:latin typeface="宋体" pitchFamily="2" charset="-122"/>
              </a:rPr>
              <a:t>高山景行</a:t>
            </a:r>
            <a:r>
              <a:rPr lang="en-US" altLang="zh-CN" sz="2400" b="1" dirty="0" smtClean="0">
                <a:latin typeface="宋体" pitchFamily="2" charset="-122"/>
              </a:rPr>
              <a:t>：</a:t>
            </a:r>
            <a:r>
              <a:rPr lang="zh-CN" altLang="en-US" sz="2400" b="1" dirty="0" smtClean="0">
                <a:latin typeface="宋体" pitchFamily="2" charset="-122"/>
              </a:rPr>
              <a:t>崇高的德行。高山：比喻高尚的道德。景行：大路，比喻正大光明的行为。</a:t>
            </a:r>
            <a:endParaRPr lang="en-US" altLang="zh-CN" sz="2400" b="1" dirty="0" smtClean="0">
              <a:latin typeface="宋体" pitchFamily="2" charset="-122"/>
            </a:endParaRPr>
          </a:p>
          <a:p>
            <a:pPr marL="0" indent="0" eaLnBrk="1" hangingPunct="1">
              <a:lnSpc>
                <a:spcPct val="122000"/>
              </a:lnSpc>
              <a:spcBef>
                <a:spcPct val="0"/>
              </a:spcBef>
              <a:buFont typeface="Arial" charset="0"/>
              <a:buNone/>
            </a:pPr>
            <a:r>
              <a:rPr lang="en-US" altLang="zh-CN" sz="2400" b="1" dirty="0" smtClean="0">
                <a:latin typeface="宋体" pitchFamily="2" charset="-122"/>
              </a:rPr>
              <a:t>    15. </a:t>
            </a:r>
            <a:r>
              <a:rPr lang="en-US" altLang="zh-CN" sz="2400" b="1" dirty="0" err="1" smtClean="0">
                <a:latin typeface="宋体" pitchFamily="2" charset="-122"/>
              </a:rPr>
              <a:t>怀瑾握瑜：比喻人具有纯洁高尚的品德</a:t>
            </a:r>
            <a:r>
              <a:rPr lang="en-US" altLang="zh-CN" sz="2400" b="1" dirty="0" smtClean="0">
                <a:latin typeface="宋体" pitchFamily="2" charset="-122"/>
              </a:rPr>
              <a:t>。</a:t>
            </a:r>
            <a:r>
              <a:rPr lang="en-US" altLang="zh-CN" sz="2400" b="1" dirty="0" err="1" smtClean="0">
                <a:latin typeface="宋体" pitchFamily="2" charset="-122"/>
              </a:rPr>
              <a:t>瑾、瑜：美玉，比喻美德</a:t>
            </a:r>
            <a:r>
              <a:rPr lang="en-US" altLang="zh-CN" sz="2400" b="1" dirty="0" smtClean="0">
                <a:latin typeface="宋体" pitchFamily="2" charset="-122"/>
              </a:rPr>
              <a:t>。</a:t>
            </a:r>
          </a:p>
          <a:p>
            <a:pPr marL="0" indent="0" eaLnBrk="1" hangingPunct="1">
              <a:lnSpc>
                <a:spcPct val="122000"/>
              </a:lnSpc>
              <a:spcBef>
                <a:spcPct val="0"/>
              </a:spcBef>
              <a:buNone/>
            </a:pPr>
            <a:r>
              <a:rPr lang="en-US" altLang="zh-CN" sz="2400" b="1" dirty="0" smtClean="0">
                <a:latin typeface="宋体" pitchFamily="2" charset="-122"/>
              </a:rPr>
              <a:t>    16. </a:t>
            </a:r>
            <a:r>
              <a:rPr lang="en-US" altLang="zh-CN" sz="2400" b="1" dirty="0" err="1" smtClean="0">
                <a:latin typeface="宋体" pitchFamily="2" charset="-122"/>
              </a:rPr>
              <a:t>光风霁月</a:t>
            </a:r>
            <a:r>
              <a:rPr lang="en-US" altLang="zh-CN" sz="2400" b="1" dirty="0" smtClean="0">
                <a:latin typeface="宋体" pitchFamily="2" charset="-122"/>
              </a:rPr>
              <a:t>：</a:t>
            </a:r>
            <a:r>
              <a:rPr lang="zh-CN" altLang="en-US" sz="2400" b="1" dirty="0" smtClean="0">
                <a:latin typeface="宋体" pitchFamily="2" charset="-122"/>
              </a:rPr>
              <a:t>形容雨过天晴时风清月明的景象，比喻开阔的胸襟和坦白的心地，也比喻太平清明的政治局面。光风：雨后初晴时的风。霁：雨雪停止。</a:t>
            </a:r>
          </a:p>
          <a:p>
            <a:pPr marL="0" indent="0" eaLnBrk="1" hangingPunct="1">
              <a:lnSpc>
                <a:spcPct val="122000"/>
              </a:lnSpc>
              <a:spcBef>
                <a:spcPct val="0"/>
              </a:spcBef>
              <a:buNone/>
            </a:pPr>
            <a:endParaRPr lang="en-US" altLang="zh-CN" sz="2400" b="1" dirty="0" smtClean="0">
              <a:latin typeface="宋体" pitchFamily="2" charset="-122"/>
            </a:endParaRPr>
          </a:p>
        </p:txBody>
      </p:sp>
      <p:grpSp>
        <p:nvGrpSpPr>
          <p:cNvPr id="2" name="Group 5"/>
          <p:cNvGrpSpPr>
            <a:grpSpLocks/>
          </p:cNvGrpSpPr>
          <p:nvPr/>
        </p:nvGrpSpPr>
        <p:grpSpPr bwMode="auto">
          <a:xfrm>
            <a:off x="1588" y="2674938"/>
            <a:ext cx="609600" cy="1978025"/>
            <a:chOff x="1" y="1685"/>
            <a:chExt cx="384" cy="1246"/>
          </a:xfrm>
        </p:grpSpPr>
        <p:pic>
          <p:nvPicPr>
            <p:cNvPr id="962565"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62566"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14348" y="714356"/>
            <a:ext cx="7920037" cy="5399088"/>
          </a:xfrm>
        </p:spPr>
        <p:txBody>
          <a:bodyPr>
            <a:noAutofit/>
          </a:bodyPr>
          <a:lstStyle/>
          <a:p>
            <a:pPr marL="0" indent="0" algn="just" eaLnBrk="1" hangingPunct="1">
              <a:lnSpc>
                <a:spcPct val="122000"/>
              </a:lnSpc>
              <a:spcBef>
                <a:spcPct val="0"/>
              </a:spcBef>
              <a:buFont typeface="Arial" charset="0"/>
              <a:buNone/>
            </a:pPr>
            <a:r>
              <a:rPr lang="zh-CN" altLang="zh-CN" sz="2200" b="1" dirty="0" smtClean="0">
                <a:latin typeface="黑体" pitchFamily="2" charset="-122"/>
                <a:ea typeface="黑体" pitchFamily="2" charset="-122"/>
              </a:rPr>
              <a:t>►</a:t>
            </a:r>
            <a:r>
              <a:rPr lang="zh-CN" altLang="en-US" sz="2400" b="1" dirty="0" smtClean="0">
                <a:latin typeface="黑体" pitchFamily="2" charset="-122"/>
                <a:ea typeface="黑体" pitchFamily="2" charset="-122"/>
              </a:rPr>
              <a:t>角度三　 用错对象</a:t>
            </a: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714348" y="1285860"/>
          <a:ext cx="7704138" cy="4790354"/>
        </p:xfrm>
        <a:graphic>
          <a:graphicData uri="http://schemas.openxmlformats.org/drawingml/2006/table">
            <a:tbl>
              <a:tblPr/>
              <a:tblGrid>
                <a:gridCol w="785818"/>
                <a:gridCol w="6918320"/>
              </a:tblGrid>
              <a:tr h="1643074">
                <a:tc>
                  <a:txBody>
                    <a:bodyPr/>
                    <a:lstStyle/>
                    <a:p>
                      <a:pPr algn="ctr"/>
                      <a:r>
                        <a:rPr lang="zh-CN" altLang="en-US" sz="2000" b="1" kern="1200" baseline="0" dirty="0" smtClean="0">
                          <a:solidFill>
                            <a:schemeClr val="tx1"/>
                          </a:solidFill>
                          <a:latin typeface="+mn-ea"/>
                          <a:ea typeface="+mn-ea"/>
                          <a:cs typeface="+mn-cs"/>
                        </a:rPr>
                        <a:t>释义</a:t>
                      </a: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baseline="0" dirty="0" smtClean="0">
                          <a:solidFill>
                            <a:schemeClr val="tx1"/>
                          </a:solidFill>
                          <a:latin typeface="+mn-ea"/>
                          <a:ea typeface="+mn-ea"/>
                        </a:rPr>
                        <a:t>  有些熟语因词义有所侧重，其适用的对象也有限制。词义不同，其特定的适用对象也有差别：比如有的只适用于人，有的只适用于物；有的只能用于群体，有的只能用于个体；有的专用于特定的情景</a:t>
                      </a:r>
                      <a:r>
                        <a:rPr lang="en-US" altLang="zh-CN" sz="2000" b="1" baseline="0" dirty="0" smtClean="0">
                          <a:solidFill>
                            <a:schemeClr val="tx1"/>
                          </a:solidFill>
                          <a:latin typeface="+mn-ea"/>
                          <a:ea typeface="+mn-ea"/>
                        </a:rPr>
                        <a:t>(</a:t>
                      </a:r>
                      <a:r>
                        <a:rPr lang="zh-CN" altLang="en-US" sz="2000" b="1" baseline="0" dirty="0" smtClean="0">
                          <a:solidFill>
                            <a:schemeClr val="tx1"/>
                          </a:solidFill>
                          <a:latin typeface="+mn-ea"/>
                          <a:ea typeface="+mn-ea"/>
                        </a:rPr>
                        <a:t>如只能用于男女或夫妻之间</a:t>
                      </a:r>
                      <a:r>
                        <a:rPr lang="en-US" altLang="zh-CN" sz="2000" b="1" baseline="0" dirty="0" smtClean="0">
                          <a:solidFill>
                            <a:schemeClr val="tx1"/>
                          </a:solidFill>
                          <a:latin typeface="+mn-ea"/>
                          <a:ea typeface="+mn-ea"/>
                        </a:rPr>
                        <a:t>)</a:t>
                      </a:r>
                      <a:r>
                        <a:rPr lang="zh-CN" altLang="en-US" sz="2000" b="1" baseline="0" dirty="0" smtClean="0">
                          <a:solidFill>
                            <a:schemeClr val="tx1"/>
                          </a:solidFill>
                          <a:latin typeface="+mn-ea"/>
                          <a:ea typeface="+mn-ea"/>
                        </a:rPr>
                        <a:t>，有的专用于特定的范围</a:t>
                      </a:r>
                      <a:r>
                        <a:rPr lang="en-US" altLang="zh-CN" sz="2000" b="1" baseline="0" dirty="0" smtClean="0">
                          <a:solidFill>
                            <a:schemeClr val="tx1"/>
                          </a:solidFill>
                          <a:latin typeface="+mn-ea"/>
                          <a:ea typeface="+mn-ea"/>
                        </a:rPr>
                        <a:t>(</a:t>
                      </a:r>
                      <a:r>
                        <a:rPr lang="zh-CN" altLang="en-US" sz="2000" b="1" baseline="0" dirty="0" smtClean="0">
                          <a:solidFill>
                            <a:schemeClr val="tx1"/>
                          </a:solidFill>
                          <a:latin typeface="+mn-ea"/>
                          <a:ea typeface="+mn-ea"/>
                        </a:rPr>
                        <a:t>如只能用于写文章或文学艺术</a:t>
                      </a:r>
                      <a:r>
                        <a:rPr lang="en-US" altLang="zh-CN" sz="2000" b="1" baseline="0" dirty="0" smtClean="0">
                          <a:solidFill>
                            <a:schemeClr val="tx1"/>
                          </a:solidFill>
                          <a:latin typeface="+mn-ea"/>
                          <a:ea typeface="+mn-ea"/>
                        </a:rPr>
                        <a:t>)</a:t>
                      </a:r>
                      <a:r>
                        <a:rPr lang="zh-CN" altLang="en-US" sz="2000" b="1" baseline="0" dirty="0" smtClean="0">
                          <a:solidFill>
                            <a:schemeClr val="tx1"/>
                          </a:solidFill>
                          <a:latin typeface="+mn-ea"/>
                          <a:ea typeface="+mn-ea"/>
                        </a:rPr>
                        <a:t>；等等</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71129">
                <a:tc>
                  <a:txBody>
                    <a:bodyPr/>
                    <a:lstStyle/>
                    <a:p>
                      <a:pPr algn="ctr"/>
                      <a:r>
                        <a:rPr lang="zh-CN" altLang="en-US" sz="2000" b="1" baseline="0" dirty="0" smtClean="0">
                          <a:solidFill>
                            <a:schemeClr val="tx1"/>
                          </a:solidFill>
                          <a:latin typeface="+mn-ea"/>
                          <a:ea typeface="+mn-ea"/>
                        </a:rPr>
                        <a:t>示例</a:t>
                      </a: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dirty="0" smtClean="0">
                          <a:solidFill>
                            <a:schemeClr val="dk1"/>
                          </a:solidFill>
                          <a:latin typeface="+mn-ea"/>
                          <a:ea typeface="+mn-ea"/>
                          <a:cs typeface="+mn-cs"/>
                        </a:rPr>
                        <a:t>    “</a:t>
                      </a:r>
                      <a:r>
                        <a:rPr lang="zh-CN" altLang="en-US" sz="2000" b="1" kern="1200" dirty="0" smtClean="0">
                          <a:solidFill>
                            <a:schemeClr val="dk1"/>
                          </a:solidFill>
                          <a:latin typeface="+mn-ea"/>
                          <a:ea typeface="+mn-ea"/>
                          <a:cs typeface="+mn-cs"/>
                        </a:rPr>
                        <a:t>两小无猜</a:t>
                      </a:r>
                      <a:r>
                        <a:rPr lang="en-US"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用于男女小时候</a:t>
                      </a:r>
                      <a:r>
                        <a:rPr lang="en-US"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a:t>
                      </a:r>
                      <a:r>
                        <a:rPr lang="en-US"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鬼斧神工</a:t>
                      </a:r>
                      <a:r>
                        <a:rPr lang="en-US"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用于建筑、雕塑等</a:t>
                      </a:r>
                      <a:r>
                        <a:rPr lang="en-US"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、石破天惊</a:t>
                      </a:r>
                      <a:r>
                        <a:rPr lang="en-US"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用于事情、文章、议论</a:t>
                      </a:r>
                      <a:r>
                        <a:rPr lang="en-US"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、雨后春笋</a:t>
                      </a:r>
                      <a:r>
                        <a:rPr lang="en-US"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用于新生事物</a:t>
                      </a:r>
                      <a:r>
                        <a:rPr lang="en-US"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、悬壶济世</a:t>
                      </a:r>
                      <a:r>
                        <a:rPr lang="en-US"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用于行医</a:t>
                      </a:r>
                      <a:r>
                        <a:rPr lang="en-US" sz="2000" b="1" kern="1200" dirty="0" smtClean="0">
                          <a:solidFill>
                            <a:schemeClr val="dk1"/>
                          </a:solidFill>
                          <a:latin typeface="+mn-ea"/>
                          <a:ea typeface="+mn-ea"/>
                          <a:cs typeface="+mn-cs"/>
                        </a:rPr>
                        <a:t>) </a:t>
                      </a:r>
                      <a:endParaRPr lang="zh-CN" altLang="en-US" sz="2000" b="1" baseline="0" dirty="0">
                        <a:solidFill>
                          <a:schemeClr val="tx1"/>
                        </a:solidFill>
                        <a:latin typeface="+mn-ea"/>
                        <a:ea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976151">
                <a:tc>
                  <a:txBody>
                    <a:bodyPr/>
                    <a:lstStyle/>
                    <a:p>
                      <a:r>
                        <a:rPr lang="zh-CN" altLang="en-US" sz="2000" b="1" dirty="0" smtClean="0"/>
                        <a:t>如何避免用错对象</a:t>
                      </a:r>
                      <a:endParaRPr lang="zh-CN" altLang="en-US" sz="2000" b="1"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2000" b="1" dirty="0">
                        <a:latin typeface="+mn-ea"/>
                        <a:ea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984066" name="Picture 2"/>
          <p:cNvPicPr>
            <a:picLocks noChangeAspect="1" noChangeArrowheads="1"/>
          </p:cNvPicPr>
          <p:nvPr/>
        </p:nvPicPr>
        <p:blipFill>
          <a:blip r:embed="rId4" cstate="print"/>
          <a:srcRect/>
          <a:stretch>
            <a:fillRect/>
          </a:stretch>
        </p:blipFill>
        <p:spPr bwMode="auto">
          <a:xfrm>
            <a:off x="1928793" y="4214818"/>
            <a:ext cx="6162023" cy="1785949"/>
          </a:xfrm>
          <a:prstGeom prst="rect">
            <a:avLst/>
          </a:prstGeom>
          <a:noFill/>
          <a:ln w="9525">
            <a:noFill/>
            <a:miter lim="800000"/>
            <a:headEnd/>
            <a:tailEnd/>
          </a:ln>
          <a:effectLst/>
        </p:spPr>
      </p:pic>
      <p:sp>
        <p:nvSpPr>
          <p:cNvPr id="11"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ox(in)">
                                      <p:cBhvr>
                                        <p:cTn id="11" dur="500"/>
                                        <p:tgtEl>
                                          <p:spTgt spid="8"/>
                                        </p:tgtEl>
                                      </p:cBhvr>
                                    </p:animEffect>
                                  </p:childTnLst>
                                </p:cTn>
                              </p:par>
                              <p:par>
                                <p:cTn id="12" presetID="2" presetClass="entr" presetSubtype="4" fill="hold" nodeType="withEffect">
                                  <p:stCondLst>
                                    <p:cond delay="0"/>
                                  </p:stCondLst>
                                  <p:childTnLst>
                                    <p:set>
                                      <p:cBhvr>
                                        <p:cTn id="13" dur="1" fill="hold">
                                          <p:stCondLst>
                                            <p:cond delay="0"/>
                                          </p:stCondLst>
                                        </p:cTn>
                                        <p:tgtEl>
                                          <p:spTgt spid="984066"/>
                                        </p:tgtEl>
                                        <p:attrNameLst>
                                          <p:attrName>style.visibility</p:attrName>
                                        </p:attrNameLst>
                                      </p:cBhvr>
                                      <p:to>
                                        <p:strVal val="visible"/>
                                      </p:to>
                                    </p:set>
                                    <p:anim calcmode="lin" valueType="num">
                                      <p:cBhvr additive="base">
                                        <p:cTn id="14" dur="500" fill="hold"/>
                                        <p:tgtEl>
                                          <p:spTgt spid="984066"/>
                                        </p:tgtEl>
                                        <p:attrNameLst>
                                          <p:attrName>ppt_x</p:attrName>
                                        </p:attrNameLst>
                                      </p:cBhvr>
                                      <p:tavLst>
                                        <p:tav tm="0">
                                          <p:val>
                                            <p:strVal val="#ppt_x"/>
                                          </p:val>
                                        </p:tav>
                                        <p:tav tm="100000">
                                          <p:val>
                                            <p:strVal val="#ppt_x"/>
                                          </p:val>
                                        </p:tav>
                                      </p:tavLst>
                                    </p:anim>
                                    <p:anim calcmode="lin" valueType="num">
                                      <p:cBhvr additive="base">
                                        <p:cTn id="15" dur="500" fill="hold"/>
                                        <p:tgtEl>
                                          <p:spTgt spid="9840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642918"/>
            <a:ext cx="8176992" cy="5880122"/>
          </a:xfrm>
        </p:spPr>
        <p:txBody>
          <a:bodyPr>
            <a:noAutofit/>
          </a:bodyPr>
          <a:lstStyle/>
          <a:p>
            <a:pPr marL="0" indent="0" eaLnBrk="1" hangingPunct="1">
              <a:lnSpc>
                <a:spcPts val="3500"/>
              </a:lnSpc>
              <a:spcBef>
                <a:spcPct val="0"/>
              </a:spcBef>
              <a:buFont typeface="Arial" charset="0"/>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eaLnBrk="1" hangingPunct="1">
              <a:lnSpc>
                <a:spcPts val="3500"/>
              </a:lnSpc>
              <a:spcBef>
                <a:spcPct val="0"/>
              </a:spcBef>
              <a:buNone/>
            </a:pPr>
            <a:r>
              <a:rPr lang="en-US" altLang="zh-CN" sz="2400" b="1" dirty="0" smtClean="0">
                <a:latin typeface="+mn-ea"/>
              </a:rPr>
              <a:t>13.</a:t>
            </a:r>
            <a:r>
              <a:rPr lang="zh-CN" altLang="en-US" sz="2400" b="1" dirty="0" smtClean="0">
                <a:latin typeface="+mn-ea"/>
              </a:rPr>
              <a:t>下列各句中，加点的成语使用恰当的一句是</a:t>
            </a:r>
            <a:r>
              <a:rPr lang="en-US" altLang="zh-CN" sz="2400" b="1" dirty="0" smtClean="0">
                <a:latin typeface="+mn-ea"/>
              </a:rPr>
              <a:t>(</a:t>
            </a:r>
            <a:r>
              <a:rPr lang="zh-CN" altLang="en-US" sz="2400" b="1" dirty="0" smtClean="0">
                <a:latin typeface="+mn-ea"/>
              </a:rPr>
              <a:t>　　</a:t>
            </a:r>
            <a:r>
              <a:rPr lang="en-US" altLang="zh-CN" sz="2400" b="1" dirty="0" smtClean="0">
                <a:latin typeface="+mn-ea"/>
              </a:rPr>
              <a:t>)</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A. </a:t>
            </a:r>
            <a:r>
              <a:rPr lang="zh-CN" altLang="en-US" sz="2400" b="1" dirty="0" smtClean="0">
                <a:latin typeface="Times New Roman" pitchFamily="18" charset="0"/>
                <a:cs typeface="Times New Roman" pitchFamily="18" charset="0"/>
              </a:rPr>
              <a:t>俄罗斯巨富、切尔西足球俱乐部老板罗曼</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阿布拉莫维奇和流亡英国的俄罗斯寡头鲍里斯</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别列佐夫斯基狭路相逢，两人又是握手，又是拥抱，很是亲热。</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B. </a:t>
            </a:r>
            <a:r>
              <a:rPr lang="zh-CN" altLang="en-US" sz="2400" b="1" dirty="0" smtClean="0">
                <a:latin typeface="Times New Roman" pitchFamily="18" charset="0"/>
                <a:cs typeface="Times New Roman" pitchFamily="18" charset="0"/>
              </a:rPr>
              <a:t>看到果农家里汗牛充栋的黄灿灿的橙子，我深感欣慰，因为这说明我们研发的新品种产量高、品质好。</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C. </a:t>
            </a:r>
            <a:r>
              <a:rPr lang="zh-CN" altLang="en-US" sz="2400" b="1" dirty="0" smtClean="0">
                <a:latin typeface="Times New Roman" pitchFamily="18" charset="0"/>
                <a:cs typeface="Times New Roman" pitchFamily="18" charset="0"/>
              </a:rPr>
              <a:t>满耳的阵阵蛙鼓，激昂亢奋地噪闹着，将静夜和旷野喧嚣得如同这季候一般，热情洋溢，生机勃勃。</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D. </a:t>
            </a:r>
            <a:r>
              <a:rPr lang="zh-CN" altLang="en-US" sz="2400" b="1" dirty="0" smtClean="0">
                <a:latin typeface="Times New Roman" pitchFamily="18" charset="0"/>
                <a:cs typeface="Times New Roman" pitchFamily="18" charset="0"/>
              </a:rPr>
              <a:t>野花肆意开放，花丛间常可见一对对小而伶俐的麻褐色野兔在那里追逐嬉戏，天真烂漫，活灵活现。</a:t>
            </a:r>
          </a:p>
          <a:p>
            <a:pPr marL="0" indent="0" eaLnBrk="1" hangingPunct="1">
              <a:lnSpc>
                <a:spcPts val="3500"/>
              </a:lnSpc>
              <a:spcBef>
                <a:spcPct val="0"/>
              </a:spcBef>
              <a:buNone/>
            </a:pPr>
            <a:endParaRPr lang="zh-CN" altLang="en-US" sz="2400" b="1" dirty="0" smtClean="0">
              <a:latin typeface="+mn-ea"/>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31846"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3184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0" name="TextBox 9"/>
          <p:cNvSpPr txBox="1"/>
          <p:nvPr/>
        </p:nvSpPr>
        <p:spPr>
          <a:xfrm>
            <a:off x="2914531" y="3108367"/>
            <a:ext cx="1193885" cy="369332"/>
          </a:xfrm>
          <a:prstGeom prst="rect">
            <a:avLst/>
          </a:prstGeom>
          <a:noFill/>
        </p:spPr>
        <p:txBody>
          <a:bodyPr wrap="square" rtlCol="0">
            <a:spAutoFit/>
          </a:bodyPr>
          <a:lstStyle/>
          <a:p>
            <a:r>
              <a:rPr lang="en-US" altLang="zh-CN" b="1" dirty="0" smtClean="0"/>
              <a:t>.     .     .     .</a:t>
            </a:r>
            <a:endParaRPr lang="zh-CN" altLang="en-US" b="1" dirty="0"/>
          </a:p>
        </p:txBody>
      </p:sp>
      <p:sp>
        <p:nvSpPr>
          <p:cNvPr id="11" name="TextBox 10"/>
          <p:cNvSpPr txBox="1"/>
          <p:nvPr/>
        </p:nvSpPr>
        <p:spPr>
          <a:xfrm>
            <a:off x="5390365" y="4478296"/>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2" name="TextBox 11"/>
          <p:cNvSpPr txBox="1"/>
          <p:nvPr/>
        </p:nvSpPr>
        <p:spPr>
          <a:xfrm>
            <a:off x="5357480" y="5354539"/>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4" name="TextBox 13"/>
          <p:cNvSpPr txBox="1"/>
          <p:nvPr/>
        </p:nvSpPr>
        <p:spPr>
          <a:xfrm>
            <a:off x="6956344" y="2228567"/>
            <a:ext cx="1193885" cy="369332"/>
          </a:xfrm>
          <a:prstGeom prst="rect">
            <a:avLst/>
          </a:prstGeom>
          <a:noFill/>
        </p:spPr>
        <p:txBody>
          <a:bodyPr wrap="square" rtlCol="0">
            <a:spAutoFit/>
          </a:bodyPr>
          <a:lstStyle/>
          <a:p>
            <a:r>
              <a:rPr lang="en-US" altLang="zh-CN" b="1" dirty="0" smtClean="0"/>
              <a:t>.     .     .     .</a:t>
            </a:r>
            <a:endParaRPr lang="zh-CN" altLang="en-US" b="1" dirty="0"/>
          </a:p>
        </p:txBody>
      </p:sp>
      <p:sp>
        <p:nvSpPr>
          <p:cNvPr id="13"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55650" y="908050"/>
            <a:ext cx="7920038" cy="4708525"/>
          </a:xfrm>
        </p:spPr>
        <p:txBody>
          <a:bodyPr/>
          <a:lstStyle/>
          <a:p>
            <a:pPr marL="0" indent="0" algn="just" eaLnBrk="1" hangingPunct="1">
              <a:lnSpc>
                <a:spcPct val="122000"/>
              </a:lnSpc>
              <a:spcBef>
                <a:spcPct val="0"/>
              </a:spcBef>
              <a:buNone/>
            </a:pPr>
            <a:r>
              <a:rPr lang="en-US" altLang="zh-CN" sz="2400" b="1" dirty="0" smtClean="0">
                <a:solidFill>
                  <a:srgbClr val="990033"/>
                </a:solidFill>
                <a:latin typeface="宋体" pitchFamily="2" charset="-122"/>
              </a:rPr>
              <a:t>13. </a:t>
            </a:r>
            <a:r>
              <a:rPr lang="en-US" altLang="zh-CN" sz="2400" b="1" dirty="0" smtClean="0">
                <a:solidFill>
                  <a:srgbClr val="990033"/>
                </a:solidFill>
                <a:latin typeface="Times New Roman" pitchFamily="18" charset="0"/>
                <a:cs typeface="Times New Roman" pitchFamily="18" charset="0"/>
              </a:rPr>
              <a:t>C　[</a:t>
            </a:r>
            <a:r>
              <a:rPr lang="en-US" altLang="zh-CN" sz="2400" b="1" dirty="0" err="1" smtClean="0">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t>
            </a:r>
            <a:r>
              <a:rPr lang="zh-CN" altLang="en-US" sz="2400" b="1" dirty="0" smtClean="0">
                <a:solidFill>
                  <a:srgbClr val="990033"/>
                </a:solidFill>
                <a:latin typeface="Times New Roman" pitchFamily="18" charset="0"/>
                <a:cs typeface="Times New Roman" pitchFamily="18" charset="0"/>
              </a:rPr>
              <a:t>本题重点辨析错用熟语类型中的用错对象。</a:t>
            </a:r>
            <a:r>
              <a:rPr lang="en-US" altLang="zh-CN" sz="2400" b="1" dirty="0" smtClean="0">
                <a:solidFill>
                  <a:srgbClr val="990033"/>
                </a:solidFill>
                <a:latin typeface="Times New Roman" pitchFamily="18" charset="0"/>
                <a:cs typeface="Times New Roman" pitchFamily="18" charset="0"/>
              </a:rPr>
              <a:t>A</a:t>
            </a:r>
            <a:r>
              <a:rPr lang="zh-CN" altLang="en-US" sz="2400" b="1" dirty="0" smtClean="0">
                <a:solidFill>
                  <a:srgbClr val="990033"/>
                </a:solidFill>
                <a:latin typeface="Times New Roman" pitchFamily="18" charset="0"/>
                <a:cs typeface="Times New Roman" pitchFamily="18" charset="0"/>
              </a:rPr>
              <a:t>项，“狭路相逢”指在很窄的路上遇见了，不容易让开，多指仇人相遇，难以相容。用错对象，可改为“久别重逢”。</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项，“汗牛充栋”指书运输时将牛累得出汗，存放时可堆至屋顶。意为藏书非常多，适用的对象应该是书籍。此处用于橙子，用错对象。</a:t>
            </a: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Times New Roman" pitchFamily="18" charset="0"/>
                <a:cs typeface="Times New Roman" pitchFamily="18" charset="0"/>
              </a:rPr>
              <a:t>项，“生机勃勃”形容自然界充满生命力，或社会生活活跃。成语运用正确。</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项，“活灵活现”形容描述或模仿的人或事物生动逼真，指一种非现实呈现的情况。句子前面说野兔在追逐嬉戏，是真实的现状，用错对象。</a:t>
            </a:r>
          </a:p>
          <a:p>
            <a:pPr marL="0" indent="0" algn="just" eaLnBrk="1" hangingPunct="1">
              <a:lnSpc>
                <a:spcPct val="122000"/>
              </a:lnSpc>
              <a:spcBef>
                <a:spcPct val="0"/>
              </a:spcBef>
              <a:buFont typeface="Arial" charset="0"/>
              <a:buNone/>
            </a:pPr>
            <a:endParaRPr lang="zh-CN" altLang="en-US" sz="2400" b="1" dirty="0" smtClean="0">
              <a:solidFill>
                <a:srgbClr val="990033"/>
              </a:solidFill>
              <a:latin typeface="宋体" pitchFamily="2" charset="-122"/>
            </a:endParaRPr>
          </a:p>
        </p:txBody>
      </p:sp>
      <p:grpSp>
        <p:nvGrpSpPr>
          <p:cNvPr id="2" name="Group 5"/>
          <p:cNvGrpSpPr>
            <a:grpSpLocks/>
          </p:cNvGrpSpPr>
          <p:nvPr/>
        </p:nvGrpSpPr>
        <p:grpSpPr bwMode="auto">
          <a:xfrm>
            <a:off x="1588" y="2674938"/>
            <a:ext cx="609600" cy="1978025"/>
            <a:chOff x="1" y="1685"/>
            <a:chExt cx="384" cy="1246"/>
          </a:xfrm>
        </p:grpSpPr>
        <p:pic>
          <p:nvPicPr>
            <p:cNvPr id="965637"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6563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642918"/>
            <a:ext cx="7858180" cy="5880122"/>
          </a:xfrm>
        </p:spPr>
        <p:txBody>
          <a:bodyPr>
            <a:noAutofit/>
          </a:bodyPr>
          <a:lstStyle/>
          <a:p>
            <a:pPr marL="0" indent="0" eaLnBrk="1" hangingPunct="1">
              <a:lnSpc>
                <a:spcPts val="3500"/>
              </a:lnSpc>
              <a:spcBef>
                <a:spcPct val="0"/>
              </a:spcBef>
              <a:buFont typeface="Arial" charset="0"/>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eaLnBrk="1" hangingPunct="1">
              <a:lnSpc>
                <a:spcPts val="3500"/>
              </a:lnSpc>
              <a:spcBef>
                <a:spcPct val="0"/>
              </a:spcBef>
              <a:buNone/>
            </a:pPr>
            <a:r>
              <a:rPr lang="en-US" altLang="zh-CN" sz="2400" b="1" dirty="0" smtClean="0">
                <a:latin typeface="+mn-ea"/>
              </a:rPr>
              <a:t>14.</a:t>
            </a:r>
            <a:r>
              <a:rPr lang="zh-CN" altLang="en-US" sz="2400" b="1" dirty="0" smtClean="0">
                <a:latin typeface="+mn-ea"/>
              </a:rPr>
              <a:t>下列各句中，加点的成语使用恰当的一句是</a:t>
            </a:r>
            <a:r>
              <a:rPr lang="en-US" altLang="zh-CN" sz="2400" b="1" dirty="0" smtClean="0">
                <a:latin typeface="+mn-ea"/>
              </a:rPr>
              <a:t>(</a:t>
            </a:r>
            <a:r>
              <a:rPr lang="zh-CN" altLang="en-US" sz="2400" b="1" dirty="0" smtClean="0">
                <a:latin typeface="+mn-ea"/>
              </a:rPr>
              <a:t>　　</a:t>
            </a:r>
            <a:r>
              <a:rPr lang="en-US" altLang="zh-CN" sz="2400" b="1" dirty="0" smtClean="0">
                <a:latin typeface="+mn-ea"/>
              </a:rPr>
              <a:t>)</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A. </a:t>
            </a:r>
            <a:r>
              <a:rPr lang="zh-CN" altLang="en-US" sz="2400" b="1" dirty="0" smtClean="0">
                <a:latin typeface="Times New Roman" pitchFamily="18" charset="0"/>
                <a:cs typeface="Times New Roman" pitchFamily="18" charset="0"/>
              </a:rPr>
              <a:t>奚羽先生指导弟子写论文时强调，学术论文要有的放矢，论证严密，语言准确而简洁，不能模棱两可，也不能有那些繁文缛节。</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B. </a:t>
            </a:r>
            <a:r>
              <a:rPr lang="zh-CN" altLang="en-US" sz="2400" b="1" dirty="0" smtClean="0">
                <a:latin typeface="Times New Roman" pitchFamily="18" charset="0"/>
                <a:cs typeface="Times New Roman" pitchFamily="18" charset="0"/>
              </a:rPr>
              <a:t>虽然已经是晚上了，但候车大厅里依然人来人往，热闹非凡，大喇叭的广播声、商贩的叫卖声、孩子的哭泣声不绝如缕。</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C. </a:t>
            </a:r>
            <a:r>
              <a:rPr lang="zh-CN" altLang="en-US" sz="2400" b="1" dirty="0" smtClean="0">
                <a:latin typeface="Times New Roman" pitchFamily="18" charset="0"/>
                <a:cs typeface="Times New Roman" pitchFamily="18" charset="0"/>
              </a:rPr>
              <a:t>由于有关部门的严肃查处，摩托车非法运营现象暂时消失，但要避免其东山再起，必须有制度化的举措。</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D. </a:t>
            </a:r>
            <a:r>
              <a:rPr lang="zh-CN" altLang="en-US" sz="2400" b="1" dirty="0" smtClean="0">
                <a:latin typeface="Times New Roman" pitchFamily="18" charset="0"/>
                <a:cs typeface="Times New Roman" pitchFamily="18" charset="0"/>
              </a:rPr>
              <a:t>爸爸工资不高，妈妈没有稳定的工作，生活拮据，但他们兄弟二人都很懂事，让枣推梨，关系融洽，很受邻居们喜爱。</a:t>
            </a:r>
          </a:p>
          <a:p>
            <a:pPr marL="0" indent="0" eaLnBrk="1" hangingPunct="1">
              <a:lnSpc>
                <a:spcPts val="3500"/>
              </a:lnSpc>
              <a:spcBef>
                <a:spcPct val="0"/>
              </a:spcBef>
              <a:buNone/>
            </a:pPr>
            <a:endParaRPr lang="zh-CN" altLang="en-US" sz="2400" b="1" dirty="0" smtClean="0">
              <a:latin typeface="+mn-ea"/>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31846"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3184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 name="TextBox 7"/>
          <p:cNvSpPr txBox="1"/>
          <p:nvPr/>
        </p:nvSpPr>
        <p:spPr>
          <a:xfrm>
            <a:off x="1593802" y="2681757"/>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0" name="TextBox 9"/>
          <p:cNvSpPr txBox="1"/>
          <p:nvPr/>
        </p:nvSpPr>
        <p:spPr>
          <a:xfrm>
            <a:off x="708103" y="3969066"/>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1" name="TextBox 10"/>
          <p:cNvSpPr txBox="1"/>
          <p:nvPr/>
        </p:nvSpPr>
        <p:spPr>
          <a:xfrm>
            <a:off x="3194880" y="4886074"/>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2" name="TextBox 11"/>
          <p:cNvSpPr txBox="1"/>
          <p:nvPr/>
        </p:nvSpPr>
        <p:spPr>
          <a:xfrm>
            <a:off x="4106507" y="5817590"/>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3"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55650" y="908050"/>
            <a:ext cx="7920038" cy="4708525"/>
          </a:xfrm>
        </p:spPr>
        <p:txBody>
          <a:bodyPr/>
          <a:lstStyle/>
          <a:p>
            <a:pPr marL="0" indent="0" algn="just" eaLnBrk="1" hangingPunct="1">
              <a:lnSpc>
                <a:spcPct val="122000"/>
              </a:lnSpc>
              <a:spcBef>
                <a:spcPct val="0"/>
              </a:spcBef>
              <a:buNone/>
            </a:pPr>
            <a:r>
              <a:rPr lang="en-US" altLang="zh-CN" sz="2400" b="1" dirty="0" smtClean="0">
                <a:solidFill>
                  <a:srgbClr val="990033"/>
                </a:solidFill>
                <a:latin typeface="宋体" pitchFamily="2" charset="-122"/>
              </a:rPr>
              <a:t>14. </a:t>
            </a:r>
            <a:r>
              <a:rPr lang="en-US" altLang="zh-CN" sz="2400" b="1" dirty="0" smtClean="0">
                <a:solidFill>
                  <a:srgbClr val="990033"/>
                </a:solidFill>
                <a:latin typeface="Times New Roman" pitchFamily="18" charset="0"/>
                <a:cs typeface="Times New Roman" pitchFamily="18" charset="0"/>
              </a:rPr>
              <a:t>D　[</a:t>
            </a:r>
            <a:r>
              <a:rPr lang="en-US" altLang="zh-CN" sz="2400" b="1" dirty="0" err="1" smtClean="0">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t>
            </a:r>
            <a:r>
              <a:rPr lang="zh-CN" altLang="en-US" sz="2400" b="1" dirty="0" smtClean="0">
                <a:solidFill>
                  <a:srgbClr val="990033"/>
                </a:solidFill>
                <a:latin typeface="Times New Roman" pitchFamily="18" charset="0"/>
                <a:cs typeface="Times New Roman" pitchFamily="18" charset="0"/>
              </a:rPr>
              <a:t>本题重点辨析错用熟语类型中的用错对象。</a:t>
            </a:r>
            <a:r>
              <a:rPr lang="en-US" altLang="zh-CN" sz="2400" b="1" dirty="0" smtClean="0">
                <a:solidFill>
                  <a:srgbClr val="990033"/>
                </a:solidFill>
                <a:latin typeface="Times New Roman" pitchFamily="18" charset="0"/>
                <a:cs typeface="Times New Roman" pitchFamily="18" charset="0"/>
              </a:rPr>
              <a:t>A</a:t>
            </a:r>
            <a:r>
              <a:rPr lang="zh-CN" altLang="en-US" sz="2400" b="1" dirty="0" smtClean="0">
                <a:solidFill>
                  <a:srgbClr val="990033"/>
                </a:solidFill>
                <a:latin typeface="Times New Roman" pitchFamily="18" charset="0"/>
                <a:cs typeface="Times New Roman" pitchFamily="18" charset="0"/>
              </a:rPr>
              <a:t>项，“繁文缛节”指烦琐而不必要的礼节，也泛指烦琐多余的事项。此处用于撰写学术论文，用错对象。</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项，“不绝如缕”指像细线一样连着，差点儿就要断了，多形容局势危急或声音细微悠长。选项中的声音是嘈杂的，显然不具有细微悠长的特点，故“不绝如缕”用在此处不恰当。</a:t>
            </a: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Times New Roman" pitchFamily="18" charset="0"/>
                <a:cs typeface="Times New Roman" pitchFamily="18" charset="0"/>
              </a:rPr>
              <a:t>项，“东山再起”指再度出任要职，也比喻失势之后又重新得势。对象应该是人。此处用于“摩托车非法运营现象”，用错对象。</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项，“让枣推梨”指小儿推让食物的典故，比喻兄弟友爱。符合语境，使用正确。</a:t>
            </a: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p:txBody>
      </p:sp>
      <p:grpSp>
        <p:nvGrpSpPr>
          <p:cNvPr id="2" name="Group 5"/>
          <p:cNvGrpSpPr>
            <a:grpSpLocks/>
          </p:cNvGrpSpPr>
          <p:nvPr/>
        </p:nvGrpSpPr>
        <p:grpSpPr bwMode="auto">
          <a:xfrm>
            <a:off x="1588" y="2674938"/>
            <a:ext cx="609600" cy="1978025"/>
            <a:chOff x="1" y="1685"/>
            <a:chExt cx="384" cy="1246"/>
          </a:xfrm>
        </p:grpSpPr>
        <p:pic>
          <p:nvPicPr>
            <p:cNvPr id="965637"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6563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765175"/>
            <a:ext cx="8208962" cy="5570538"/>
          </a:xfrm>
        </p:spPr>
        <p:txBody>
          <a:bodyPr/>
          <a:lstStyle/>
          <a:p>
            <a:pPr marL="0" indent="0" eaLnBrk="1" hangingPunct="1">
              <a:lnSpc>
                <a:spcPct val="122000"/>
              </a:lnSpc>
              <a:spcBef>
                <a:spcPct val="0"/>
              </a:spcBef>
              <a:buFont typeface="Arial" charset="0"/>
              <a:buNone/>
            </a:pPr>
            <a:r>
              <a:rPr lang="zh-CN" altLang="zh-CN" sz="2400" b="1" dirty="0" smtClean="0">
                <a:latin typeface="黑体" pitchFamily="2" charset="-122"/>
                <a:ea typeface="黑体" pitchFamily="2" charset="-122"/>
              </a:rPr>
              <a:t>【成语小贴士】</a:t>
            </a:r>
          </a:p>
          <a:p>
            <a:pPr marL="0" indent="0" eaLnBrk="1" hangingPunct="1">
              <a:lnSpc>
                <a:spcPct val="122000"/>
              </a:lnSpc>
              <a:spcBef>
                <a:spcPct val="0"/>
              </a:spcBef>
              <a:buFont typeface="Arial" charset="0"/>
              <a:buNone/>
            </a:pPr>
            <a:r>
              <a:rPr lang="zh-CN" altLang="en-US" sz="2400" b="1" dirty="0" smtClean="0">
                <a:latin typeface="黑体" pitchFamily="2" charset="-122"/>
                <a:ea typeface="黑体" pitchFamily="2" charset="-122"/>
              </a:rPr>
              <a:t>            </a:t>
            </a:r>
            <a:r>
              <a:rPr lang="zh-CN" altLang="zh-CN" sz="2400" b="1" dirty="0" smtClean="0">
                <a:latin typeface="黑体" pitchFamily="2" charset="-122"/>
                <a:ea typeface="黑体" pitchFamily="2" charset="-122"/>
              </a:rPr>
              <a:t>常见易用错对象的成语集锦</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1. 相敬如宾：指夫妻互相尊敬，如同对待客人一样。【顺口溜总结】相敬如宾夫妻敬。</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2. 破镜重圆：比喻夫妻失散或决裂后重新团聚。【顺口溜总结】破镜重圆夫妻圆。</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3. 举案齐眉：形容夫妻互敬互爱。【顺口溜总结】举案齐眉夫妻敬。</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4. 严阵以待：指摆好严整的阵势，等待来犯之敌。【顺口溜总结】严阵以待待敌人。</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5. 青梅竹马：指男女幼年时亲密无间。【顺口溜总结】青梅竹马幼男女。</a:t>
            </a:r>
          </a:p>
        </p:txBody>
      </p:sp>
      <p:grpSp>
        <p:nvGrpSpPr>
          <p:cNvPr id="2" name="Group 5"/>
          <p:cNvGrpSpPr>
            <a:grpSpLocks/>
          </p:cNvGrpSpPr>
          <p:nvPr/>
        </p:nvGrpSpPr>
        <p:grpSpPr bwMode="auto">
          <a:xfrm>
            <a:off x="1588" y="2674938"/>
            <a:ext cx="609600" cy="1978025"/>
            <a:chOff x="1" y="1685"/>
            <a:chExt cx="384" cy="1246"/>
          </a:xfrm>
        </p:grpSpPr>
        <p:pic>
          <p:nvPicPr>
            <p:cNvPr id="968709"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68710"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arn(inVertical)">
                                      <p:cBhvr>
                                        <p:cTn id="11" dur="500"/>
                                        <p:tgtEl>
                                          <p:spTgt spid="3">
                                            <p:txEl>
                                              <p:pRg st="1" end="1"/>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875523" name="内容占位符 2"/>
          <p:cNvSpPr>
            <a:spLocks/>
          </p:cNvSpPr>
          <p:nvPr/>
        </p:nvSpPr>
        <p:spPr bwMode="auto">
          <a:xfrm>
            <a:off x="611188" y="908050"/>
            <a:ext cx="8135937" cy="5688013"/>
          </a:xfrm>
          <a:prstGeom prst="rect">
            <a:avLst/>
          </a:prstGeom>
          <a:noFill/>
          <a:ln w="9525">
            <a:noFill/>
            <a:miter lim="800000"/>
            <a:headEnd/>
            <a:tailEnd/>
          </a:ln>
        </p:spPr>
        <p:txBody>
          <a:bodyPr/>
          <a:lstStyle/>
          <a:p>
            <a:pPr>
              <a:lnSpc>
                <a:spcPts val="3500"/>
              </a:lnSpc>
            </a:pPr>
            <a:r>
              <a:rPr lang="en-US" altLang="zh-CN" sz="2400" b="1" dirty="0" smtClean="0">
                <a:latin typeface="+mn-ea"/>
              </a:rPr>
              <a:t>2.[2015·</a:t>
            </a:r>
            <a:r>
              <a:rPr lang="zh-CN" altLang="en-US" sz="2400" b="1" dirty="0" smtClean="0">
                <a:latin typeface="+mn-ea"/>
              </a:rPr>
              <a:t>全国卷</a:t>
            </a:r>
            <a:r>
              <a:rPr lang="en-US" altLang="zh-CN" sz="2400" b="1" dirty="0" smtClean="0">
                <a:latin typeface="+mn-ea"/>
              </a:rPr>
              <a:t>Ⅱ] </a:t>
            </a:r>
            <a:r>
              <a:rPr lang="zh-CN" altLang="en-US" sz="2400" b="1" dirty="0" smtClean="0">
                <a:latin typeface="+mn-ea"/>
              </a:rPr>
              <a:t>依次填入下列各句横线处的成语，最恰当的一组是</a:t>
            </a:r>
            <a:r>
              <a:rPr lang="en-US" altLang="zh-CN" sz="2400" b="1" dirty="0" smtClean="0">
                <a:latin typeface="+mn-ea"/>
              </a:rPr>
              <a:t>(</a:t>
            </a:r>
            <a:r>
              <a:rPr lang="zh-CN" altLang="en-US" sz="2400" b="1" dirty="0" smtClean="0">
                <a:latin typeface="+mn-ea"/>
              </a:rPr>
              <a:t>　　</a:t>
            </a:r>
            <a:r>
              <a:rPr lang="en-US" altLang="zh-CN" sz="2400" b="1" dirty="0" smtClean="0">
                <a:latin typeface="+mn-ea"/>
              </a:rPr>
              <a:t>)</a:t>
            </a:r>
          </a:p>
          <a:p>
            <a:pPr>
              <a:lnSpc>
                <a:spcPts val="3500"/>
              </a:lnSpc>
            </a:pPr>
            <a:r>
              <a:rPr lang="en-US" altLang="zh-CN" sz="2400" b="1" dirty="0" smtClean="0">
                <a:latin typeface="+mn-ea"/>
              </a:rPr>
              <a:t>①</a:t>
            </a:r>
            <a:r>
              <a:rPr lang="zh-CN" altLang="en-US" sz="2400" b="1" dirty="0" smtClean="0">
                <a:latin typeface="+mn-ea"/>
              </a:rPr>
              <a:t>他是一个心地善良的人，但性格懦弱、谨小慎微，做起事来总是</a:t>
            </a:r>
            <a:r>
              <a:rPr lang="en-US" altLang="zh-CN" sz="2400" b="1" dirty="0" smtClean="0">
                <a:latin typeface="+mn-ea"/>
              </a:rPr>
              <a:t>________</a:t>
            </a:r>
            <a:r>
              <a:rPr lang="zh-CN" altLang="en-US" sz="2400" b="1" dirty="0" smtClean="0">
                <a:latin typeface="+mn-ea"/>
              </a:rPr>
              <a:t>，从来不敢越雷池一步。</a:t>
            </a:r>
          </a:p>
          <a:p>
            <a:pPr>
              <a:lnSpc>
                <a:spcPts val="3500"/>
              </a:lnSpc>
            </a:pPr>
            <a:r>
              <a:rPr lang="zh-CN" altLang="en-US" sz="2400" b="1" dirty="0" smtClean="0">
                <a:latin typeface="+mn-ea"/>
              </a:rPr>
              <a:t>②当今世界科技突飞猛进，我们更要勇于开拓，不断进取，如果</a:t>
            </a:r>
            <a:r>
              <a:rPr lang="en-US" altLang="zh-CN" sz="2400" b="1" dirty="0" smtClean="0">
                <a:latin typeface="+mn-ea"/>
              </a:rPr>
              <a:t>________</a:t>
            </a:r>
            <a:r>
              <a:rPr lang="zh-CN" altLang="en-US" sz="2400" b="1" dirty="0" smtClean="0">
                <a:latin typeface="+mn-ea"/>
              </a:rPr>
              <a:t>，就会落后甚至被时代潮流所淘汰。</a:t>
            </a:r>
            <a:endParaRPr lang="en-US" altLang="zh-CN" sz="2400" b="1" dirty="0" smtClean="0">
              <a:latin typeface="+mn-ea"/>
            </a:endParaRPr>
          </a:p>
          <a:p>
            <a:pPr>
              <a:lnSpc>
                <a:spcPts val="3500"/>
              </a:lnSpc>
            </a:pPr>
            <a:r>
              <a:rPr lang="zh-CN" altLang="en-US" sz="2400" b="1" dirty="0" smtClean="0">
                <a:latin typeface="+mn-ea"/>
              </a:rPr>
              <a:t>③要想让中国传统戏曲焕发出新的生命力，决不能满足于现状，</a:t>
            </a:r>
            <a:r>
              <a:rPr lang="en-US" altLang="zh-CN" sz="2400" b="1" dirty="0" smtClean="0">
                <a:latin typeface="+mn-ea"/>
              </a:rPr>
              <a:t>________</a:t>
            </a:r>
            <a:r>
              <a:rPr lang="zh-CN" altLang="en-US" sz="2400" b="1" dirty="0" smtClean="0">
                <a:latin typeface="+mn-ea"/>
              </a:rPr>
              <a:t>，唯有创新才是弘扬戏曲文化的康庄大道。</a:t>
            </a:r>
          </a:p>
        </p:txBody>
      </p:sp>
      <p:grpSp>
        <p:nvGrpSpPr>
          <p:cNvPr id="3" name="Group 3"/>
          <p:cNvGrpSpPr>
            <a:grpSpLocks/>
          </p:cNvGrpSpPr>
          <p:nvPr/>
        </p:nvGrpSpPr>
        <p:grpSpPr bwMode="auto">
          <a:xfrm>
            <a:off x="1588" y="777875"/>
            <a:ext cx="609600" cy="2219325"/>
            <a:chOff x="1" y="490"/>
            <a:chExt cx="384" cy="1262"/>
          </a:xfrm>
        </p:grpSpPr>
        <p:pic>
          <p:nvPicPr>
            <p:cNvPr id="875525" name="Picture 4"/>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875526"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75523"/>
                                        </p:tgtEl>
                                        <p:attrNameLst>
                                          <p:attrName>style.visibility</p:attrName>
                                        </p:attrNameLst>
                                      </p:cBhvr>
                                      <p:to>
                                        <p:strVal val="visible"/>
                                      </p:to>
                                    </p:set>
                                    <p:anim calcmode="lin" valueType="num">
                                      <p:cBhvr additive="base">
                                        <p:cTn id="7" dur="500" fill="hold"/>
                                        <p:tgtEl>
                                          <p:spTgt spid="875523"/>
                                        </p:tgtEl>
                                        <p:attrNameLst>
                                          <p:attrName>ppt_x</p:attrName>
                                        </p:attrNameLst>
                                      </p:cBhvr>
                                      <p:tavLst>
                                        <p:tav tm="0">
                                          <p:val>
                                            <p:strVal val="#ppt_x"/>
                                          </p:val>
                                        </p:tav>
                                        <p:tav tm="100000">
                                          <p:val>
                                            <p:strVal val="#ppt_x"/>
                                          </p:val>
                                        </p:tav>
                                      </p:tavLst>
                                    </p:anim>
                                    <p:anim calcmode="lin" valueType="num">
                                      <p:cBhvr additive="base">
                                        <p:cTn id="8" dur="500" fill="hold"/>
                                        <p:tgtEl>
                                          <p:spTgt spid="8755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552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84213" y="908050"/>
            <a:ext cx="8027987" cy="5570538"/>
          </a:xfrm>
        </p:spPr>
        <p:txBody>
          <a:bodyPr/>
          <a:lstStyle/>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6. 休戚相关：忧喜、福祸彼此相关联，形容关系密切，利害相关。褒义词。其对象只能是有祸福可言的人或以人为主体的集团、国家等，不能是无祸福可言的一般事物。【顺口溜总结】休戚相关人相关。</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7. 空谷足音： 在寂静的山谷里听到人的脚步声。比喻难得的事物、音信或言论。【顺口溜总结】空谷足音非足音。</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8. 筚路蓝缕：形容创业的艰苦。【顺口溜总结】筚路蓝缕创业艰。</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9. 汗牛充栋：形容藏书非常多。【顺口溜总结】汗牛充栋藏书多。</a:t>
            </a:r>
          </a:p>
        </p:txBody>
      </p:sp>
      <p:grpSp>
        <p:nvGrpSpPr>
          <p:cNvPr id="2" name="Group 5"/>
          <p:cNvGrpSpPr>
            <a:grpSpLocks/>
          </p:cNvGrpSpPr>
          <p:nvPr/>
        </p:nvGrpSpPr>
        <p:grpSpPr bwMode="auto">
          <a:xfrm>
            <a:off x="1588" y="2674938"/>
            <a:ext cx="609600" cy="1978025"/>
            <a:chOff x="1" y="1685"/>
            <a:chExt cx="384" cy="1246"/>
          </a:xfrm>
        </p:grpSpPr>
        <p:pic>
          <p:nvPicPr>
            <p:cNvPr id="969733"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6973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84213" y="765175"/>
            <a:ext cx="8027987" cy="5713413"/>
          </a:xfrm>
        </p:spPr>
        <p:txBody>
          <a:bodyPr/>
          <a:lstStyle/>
          <a:p>
            <a:pPr marL="0" indent="0" eaLnBrk="1" hangingPunct="1">
              <a:lnSpc>
                <a:spcPct val="122000"/>
              </a:lnSpc>
              <a:spcBef>
                <a:spcPct val="0"/>
              </a:spcBef>
              <a:buNone/>
            </a:pPr>
            <a:r>
              <a:rPr lang="zh-CN" altLang="en-US" sz="2400" b="1" dirty="0" smtClean="0">
                <a:latin typeface="宋体" pitchFamily="2" charset="-122"/>
              </a:rPr>
              <a:t>    </a:t>
            </a:r>
            <a:r>
              <a:rPr lang="zh-CN" altLang="zh-CN" sz="2400" b="1" dirty="0" smtClean="0">
                <a:latin typeface="宋体" pitchFamily="2" charset="-122"/>
              </a:rPr>
              <a:t>10. 耳提面命：</a:t>
            </a:r>
            <a:r>
              <a:rPr lang="zh-CN" altLang="en-US" sz="2400" b="1" dirty="0" smtClean="0">
                <a:latin typeface="宋体" pitchFamily="2" charset="-122"/>
              </a:rPr>
              <a:t>形容恳切地教导。多用于长辈对晚辈。</a:t>
            </a:r>
            <a:r>
              <a:rPr lang="zh-CN" altLang="zh-CN" sz="2400" b="1" dirty="0" smtClean="0">
                <a:latin typeface="宋体" pitchFamily="2" charset="-122"/>
              </a:rPr>
              <a:t>【顺口溜总结】耳提面命长对晚。</a:t>
            </a:r>
          </a:p>
          <a:p>
            <a:pPr marL="0" indent="0" eaLnBrk="1" hangingPunct="1">
              <a:lnSpc>
                <a:spcPct val="122000"/>
              </a:lnSpc>
              <a:spcBef>
                <a:spcPct val="0"/>
              </a:spcBef>
              <a:buNone/>
            </a:pPr>
            <a:r>
              <a:rPr lang="zh-CN" altLang="en-US" sz="2400" b="1" dirty="0" smtClean="0">
                <a:latin typeface="宋体" pitchFamily="2" charset="-122"/>
              </a:rPr>
              <a:t>    </a:t>
            </a:r>
            <a:r>
              <a:rPr lang="zh-CN" altLang="zh-CN" sz="2400" b="1" dirty="0" smtClean="0">
                <a:latin typeface="宋体" pitchFamily="2" charset="-122"/>
              </a:rPr>
              <a:t>11. 三令五申：</a:t>
            </a:r>
            <a:r>
              <a:rPr lang="zh-CN" altLang="en-US" sz="2400" b="1" dirty="0" smtClean="0">
                <a:latin typeface="宋体" pitchFamily="2" charset="-122"/>
              </a:rPr>
              <a:t>多次命令和告诫。用于上级对下级、领导对群众。</a:t>
            </a:r>
            <a:r>
              <a:rPr lang="zh-CN" altLang="zh-CN" sz="2400" b="1" dirty="0" smtClean="0">
                <a:latin typeface="宋体" pitchFamily="2" charset="-122"/>
              </a:rPr>
              <a:t>【顺口溜总结】三令五申上对下。</a:t>
            </a:r>
          </a:p>
          <a:p>
            <a:pPr marL="0" indent="0" eaLnBrk="1" hangingPunct="1">
              <a:lnSpc>
                <a:spcPct val="122000"/>
              </a:lnSpc>
              <a:spcBef>
                <a:spcPct val="0"/>
              </a:spcBef>
              <a:buNone/>
            </a:pPr>
            <a:r>
              <a:rPr lang="zh-CN" altLang="en-US" sz="2400" b="1" dirty="0" smtClean="0">
                <a:latin typeface="宋体" pitchFamily="2" charset="-122"/>
              </a:rPr>
              <a:t>    </a:t>
            </a:r>
            <a:r>
              <a:rPr lang="zh-CN" altLang="zh-CN" sz="2400" b="1" dirty="0" smtClean="0">
                <a:latin typeface="宋体" pitchFamily="2" charset="-122"/>
              </a:rPr>
              <a:t>12. 人老珠黄：</a:t>
            </a:r>
            <a:r>
              <a:rPr lang="zh-CN" altLang="en-US" sz="2400" b="1" dirty="0" smtClean="0">
                <a:latin typeface="宋体" pitchFamily="2" charset="-122"/>
              </a:rPr>
              <a:t>指妇女年老失去青春容颜，就像珍珠年代久了变黄不值钱一样。</a:t>
            </a:r>
            <a:r>
              <a:rPr lang="zh-CN" altLang="zh-CN" sz="2400" b="1" dirty="0" smtClean="0">
                <a:latin typeface="宋体" pitchFamily="2" charset="-122"/>
              </a:rPr>
              <a:t>【顺口溜总结】人老珠黄老妇女。</a:t>
            </a:r>
          </a:p>
          <a:p>
            <a:pPr marL="0" indent="0" eaLnBrk="1" hangingPunct="1">
              <a:lnSpc>
                <a:spcPct val="122000"/>
              </a:lnSpc>
              <a:spcBef>
                <a:spcPct val="0"/>
              </a:spcBef>
              <a:buNone/>
            </a:pPr>
            <a:r>
              <a:rPr lang="zh-CN" altLang="en-US" sz="2400" b="1" dirty="0" smtClean="0">
                <a:latin typeface="宋体" pitchFamily="2" charset="-122"/>
              </a:rPr>
              <a:t>    </a:t>
            </a:r>
            <a:r>
              <a:rPr lang="zh-CN" altLang="zh-CN" sz="2400" b="1" dirty="0" smtClean="0">
                <a:latin typeface="宋体" pitchFamily="2" charset="-122"/>
              </a:rPr>
              <a:t>13. 巧夺天工：</a:t>
            </a:r>
            <a:r>
              <a:rPr lang="zh-CN" altLang="en-US" sz="2400" b="1" dirty="0" smtClean="0">
                <a:latin typeface="宋体" pitchFamily="2" charset="-122"/>
              </a:rPr>
              <a:t>精巧的人工胜过天然，形容技艺极其精巧。夺：胜过。不能用于“自然本身”。</a:t>
            </a:r>
            <a:r>
              <a:rPr lang="zh-CN" altLang="zh-CN" sz="2400" b="1" dirty="0" smtClean="0">
                <a:latin typeface="宋体" pitchFamily="2" charset="-122"/>
              </a:rPr>
              <a:t>【顺口溜总结】巧夺天工言人工。</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14. 楚楚动人：形容女子姿容神态娇柔美好，使人动心。【顺口溜总结】楚楚动人女娇美。</a:t>
            </a:r>
          </a:p>
        </p:txBody>
      </p:sp>
      <p:grpSp>
        <p:nvGrpSpPr>
          <p:cNvPr id="2" name="Group 5"/>
          <p:cNvGrpSpPr>
            <a:grpSpLocks/>
          </p:cNvGrpSpPr>
          <p:nvPr/>
        </p:nvGrpSpPr>
        <p:grpSpPr bwMode="auto">
          <a:xfrm>
            <a:off x="1588" y="2674938"/>
            <a:ext cx="609600" cy="1978025"/>
            <a:chOff x="1" y="1685"/>
            <a:chExt cx="384" cy="1246"/>
          </a:xfrm>
        </p:grpSpPr>
        <p:pic>
          <p:nvPicPr>
            <p:cNvPr id="970757"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7075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84213" y="765175"/>
            <a:ext cx="8027987" cy="5713413"/>
          </a:xfrm>
        </p:spPr>
        <p:txBody>
          <a:bodyPr/>
          <a:lstStyle/>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15. 浩如烟海：形容文献、资料等非常丰富。【顺口溜总结】浩如烟海文献多。</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16. 不同凡响：形容事物不</a:t>
            </a:r>
            <a:r>
              <a:rPr lang="zh-CN" altLang="en-US" sz="2400" b="1" dirty="0" smtClean="0">
                <a:latin typeface="宋体" pitchFamily="2" charset="-122"/>
              </a:rPr>
              <a:t>平凡</a:t>
            </a:r>
            <a:r>
              <a:rPr lang="zh-CN" altLang="zh-CN" sz="2400" b="1" dirty="0" smtClean="0">
                <a:latin typeface="宋体" pitchFamily="2" charset="-122"/>
              </a:rPr>
              <a:t>，十分出色，多指文艺作品。【顺口溜总结】不同凡响指作品。</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17. 崭露头角：比喻突出地显露出才能和本领，多指青少年。【顺口溜总结】崭露头角青少年。</a:t>
            </a:r>
          </a:p>
          <a:p>
            <a:pPr marL="0" indent="0" eaLnBrk="1" hangingPunct="1">
              <a:lnSpc>
                <a:spcPct val="122000"/>
              </a:lnSpc>
              <a:spcBef>
                <a:spcPct val="0"/>
              </a:spcBef>
              <a:buNone/>
            </a:pPr>
            <a:r>
              <a:rPr lang="zh-CN" altLang="en-US" sz="2400" b="1" dirty="0" smtClean="0">
                <a:latin typeface="宋体" pitchFamily="2" charset="-122"/>
              </a:rPr>
              <a:t>    </a:t>
            </a:r>
            <a:r>
              <a:rPr lang="zh-CN" altLang="zh-CN" sz="2400" b="1" dirty="0" smtClean="0">
                <a:latin typeface="宋体" pitchFamily="2" charset="-122"/>
              </a:rPr>
              <a:t>18. 十室九空：</a:t>
            </a:r>
            <a:r>
              <a:rPr lang="zh-CN" altLang="en-US" sz="2400" b="1" dirty="0" smtClean="0">
                <a:latin typeface="宋体" pitchFamily="2" charset="-122"/>
              </a:rPr>
              <a:t>形容天灾人祸使得人民流离失所的悲惨景象。不能用于形容售楼等情况。</a:t>
            </a:r>
            <a:r>
              <a:rPr lang="zh-CN" altLang="zh-CN" sz="2400" b="1" dirty="0" smtClean="0">
                <a:latin typeface="宋体" pitchFamily="2" charset="-122"/>
              </a:rPr>
              <a:t>【顺口溜总结】十室九空指灾祸。</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19. 信手拈来：用来形容写文章时词汇或材料丰富，不费思索就能写出来。【顺口溜总结】信手拈来文思敏。</a:t>
            </a:r>
          </a:p>
        </p:txBody>
      </p:sp>
      <p:grpSp>
        <p:nvGrpSpPr>
          <p:cNvPr id="2" name="Group 5"/>
          <p:cNvGrpSpPr>
            <a:grpSpLocks/>
          </p:cNvGrpSpPr>
          <p:nvPr/>
        </p:nvGrpSpPr>
        <p:grpSpPr bwMode="auto">
          <a:xfrm>
            <a:off x="1588" y="2674938"/>
            <a:ext cx="609600" cy="1978025"/>
            <a:chOff x="1" y="1685"/>
            <a:chExt cx="384" cy="1246"/>
          </a:xfrm>
        </p:grpSpPr>
        <p:pic>
          <p:nvPicPr>
            <p:cNvPr id="97178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7178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692150"/>
            <a:ext cx="8027987" cy="5713413"/>
          </a:xfrm>
        </p:spPr>
        <p:txBody>
          <a:bodyPr/>
          <a:lstStyle/>
          <a:p>
            <a:pPr marL="0" indent="0" eaLnBrk="1" hangingPunct="1">
              <a:lnSpc>
                <a:spcPct val="120000"/>
              </a:lnSpc>
              <a:spcBef>
                <a:spcPct val="0"/>
              </a:spcBef>
              <a:buNone/>
            </a:pPr>
            <a:r>
              <a:rPr lang="zh-CN" altLang="en-US" sz="2400" b="1" dirty="0" smtClean="0">
                <a:latin typeface="宋体" pitchFamily="2" charset="-122"/>
              </a:rPr>
              <a:t>    </a:t>
            </a:r>
            <a:r>
              <a:rPr lang="zh-CN" altLang="zh-CN" sz="2400" b="1" dirty="0" smtClean="0">
                <a:latin typeface="宋体" pitchFamily="2" charset="-122"/>
              </a:rPr>
              <a:t>20. 休养生息：</a:t>
            </a:r>
            <a:r>
              <a:rPr lang="zh-CN" altLang="en-US" sz="2400" b="1" dirty="0" smtClean="0">
                <a:latin typeface="宋体" pitchFamily="2" charset="-122"/>
              </a:rPr>
              <a:t>指在国家大动荡或大变革之后，减轻人民负担，安定生活，发展生产，恢复元气。</a:t>
            </a:r>
            <a:r>
              <a:rPr lang="zh-CN" altLang="zh-CN" sz="2400" b="1" dirty="0" smtClean="0">
                <a:latin typeface="宋体" pitchFamily="2" charset="-122"/>
              </a:rPr>
              <a:t>【顺口溜总结】休养生息</a:t>
            </a:r>
            <a:r>
              <a:rPr lang="zh-CN" altLang="en-US" sz="2400" b="1" dirty="0" smtClean="0">
                <a:latin typeface="宋体" pitchFamily="2" charset="-122"/>
              </a:rPr>
              <a:t>动荡</a:t>
            </a:r>
            <a:r>
              <a:rPr lang="zh-CN" altLang="zh-CN" sz="2400" b="1" dirty="0" smtClean="0">
                <a:latin typeface="宋体" pitchFamily="2" charset="-122"/>
              </a:rPr>
              <a:t>后。</a:t>
            </a:r>
          </a:p>
          <a:p>
            <a:pPr marL="0" indent="0" eaLnBrk="1" hangingPunct="1">
              <a:lnSpc>
                <a:spcPct val="120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21. 倚马可待：意思是站在即将出发的战马前起草文件，可以等着完稿。特指人的文思敏捷，写文章快。【顺口溜总结】倚马可待文思敏。</a:t>
            </a:r>
          </a:p>
          <a:p>
            <a:pPr marL="0" indent="0" eaLnBrk="1" hangingPunct="1">
              <a:lnSpc>
                <a:spcPct val="120000"/>
              </a:lnSpc>
              <a:spcBef>
                <a:spcPct val="0"/>
              </a:spcBef>
              <a:buNone/>
            </a:pPr>
            <a:r>
              <a:rPr lang="zh-CN" altLang="en-US" sz="2400" b="1" dirty="0" smtClean="0">
                <a:latin typeface="宋体" pitchFamily="2" charset="-122"/>
              </a:rPr>
              <a:t>    </a:t>
            </a:r>
            <a:r>
              <a:rPr lang="zh-CN" altLang="zh-CN" sz="2400" b="1" dirty="0" smtClean="0">
                <a:latin typeface="宋体" pitchFamily="2" charset="-122"/>
              </a:rPr>
              <a:t>22. 含英咀华：</a:t>
            </a:r>
            <a:r>
              <a:rPr lang="zh-CN" altLang="en-US" sz="2400" b="1" dirty="0" smtClean="0">
                <a:latin typeface="宋体" pitchFamily="2" charset="-122"/>
              </a:rPr>
              <a:t>嘴里含着花朵，品味花的芬芳。比喻琢麿和领会诗文的要点和精神。</a:t>
            </a:r>
            <a:r>
              <a:rPr lang="zh-CN" altLang="zh-CN" sz="2400" b="1" dirty="0" smtClean="0">
                <a:latin typeface="宋体" pitchFamily="2" charset="-122"/>
              </a:rPr>
              <a:t>【顺口溜总结】含英咀华品诗文。</a:t>
            </a:r>
          </a:p>
          <a:p>
            <a:pPr marL="0" indent="0" eaLnBrk="1" hangingPunct="1">
              <a:lnSpc>
                <a:spcPct val="120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23. 风姿绰约：形容女子姿态优美。【顺口溜总结】风姿绰约女姿美。</a:t>
            </a:r>
          </a:p>
          <a:p>
            <a:pPr marL="0" indent="0" eaLnBrk="1" hangingPunct="1">
              <a:lnSpc>
                <a:spcPct val="120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24. 瓜田李下：泛指容易引起嫌疑的地方。易误用为形容田园生活。【顺口溜总结】瓜田李下招嫌疑。</a:t>
            </a:r>
          </a:p>
        </p:txBody>
      </p:sp>
      <p:grpSp>
        <p:nvGrpSpPr>
          <p:cNvPr id="2" name="Group 5"/>
          <p:cNvGrpSpPr>
            <a:grpSpLocks/>
          </p:cNvGrpSpPr>
          <p:nvPr/>
        </p:nvGrpSpPr>
        <p:grpSpPr bwMode="auto">
          <a:xfrm>
            <a:off x="1588" y="2674938"/>
            <a:ext cx="609600" cy="1978025"/>
            <a:chOff x="1" y="1685"/>
            <a:chExt cx="384" cy="1246"/>
          </a:xfrm>
        </p:grpSpPr>
        <p:pic>
          <p:nvPicPr>
            <p:cNvPr id="972805"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72806"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642918"/>
            <a:ext cx="8027987" cy="5713413"/>
          </a:xfrm>
        </p:spPr>
        <p:txBody>
          <a:bodyPr/>
          <a:lstStyle/>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25. 鼎力相助：敬辞，指别人对自己的帮助。常误用为表示自己对他人的帮助。【顺口溜总结】鼎力相助人助我。</a:t>
            </a:r>
          </a:p>
          <a:p>
            <a:pPr marL="0" indent="0" eaLnBrk="1" hangingPunct="1">
              <a:lnSpc>
                <a:spcPct val="122000"/>
              </a:lnSpc>
              <a:spcBef>
                <a:spcPct val="0"/>
              </a:spcBef>
              <a:buNone/>
            </a:pPr>
            <a:r>
              <a:rPr lang="zh-CN" altLang="en-US" sz="2400" b="1" dirty="0" smtClean="0">
                <a:latin typeface="宋体" pitchFamily="2" charset="-122"/>
              </a:rPr>
              <a:t>    </a:t>
            </a:r>
            <a:r>
              <a:rPr lang="zh-CN" altLang="zh-CN" sz="2400" b="1" dirty="0" smtClean="0">
                <a:latin typeface="宋体" pitchFamily="2" charset="-122"/>
              </a:rPr>
              <a:t>26. 不绝如缕：</a:t>
            </a:r>
            <a:r>
              <a:rPr lang="zh-CN" altLang="en-US" sz="2400" b="1" dirty="0" smtClean="0">
                <a:latin typeface="宋体" pitchFamily="2" charset="-122"/>
              </a:rPr>
              <a:t>像细线一样连着，差点儿就要断了，多形容局势危急或声音细微悠长。绝：断。缕：丝线。不同于“络绎不绝”。</a:t>
            </a:r>
            <a:r>
              <a:rPr lang="zh-CN" altLang="zh-CN" sz="2400" b="1" dirty="0" smtClean="0">
                <a:latin typeface="宋体" pitchFamily="2" charset="-122"/>
              </a:rPr>
              <a:t>【顺口溜总结】不绝如缕形势危、声音低。</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27. 珠圆玉润：形容歌声</a:t>
            </a:r>
            <a:r>
              <a:rPr lang="zh-CN" altLang="en-US" sz="2400" b="1" dirty="0" smtClean="0">
                <a:latin typeface="宋体" pitchFamily="2" charset="-122"/>
              </a:rPr>
              <a:t>婉转</a:t>
            </a:r>
            <a:r>
              <a:rPr lang="zh-CN" altLang="zh-CN" sz="2400" b="1" dirty="0" smtClean="0">
                <a:latin typeface="宋体" pitchFamily="2" charset="-122"/>
              </a:rPr>
              <a:t>优美或文字流畅。【顺口溜总结】珠圆玉润歌声美、文流畅。</a:t>
            </a:r>
          </a:p>
          <a:p>
            <a:pPr marL="0" indent="0" eaLnBrk="1" hangingPunct="1">
              <a:lnSpc>
                <a:spcPct val="122000"/>
              </a:lnSpc>
              <a:spcBef>
                <a:spcPct val="0"/>
              </a:spcBef>
              <a:buNone/>
            </a:pPr>
            <a:r>
              <a:rPr lang="zh-CN" altLang="en-US" sz="2400" b="1" dirty="0" smtClean="0">
                <a:latin typeface="宋体" pitchFamily="2" charset="-122"/>
              </a:rPr>
              <a:t>    </a:t>
            </a:r>
            <a:r>
              <a:rPr lang="zh-CN" altLang="zh-CN" sz="2400" b="1" dirty="0" smtClean="0">
                <a:latin typeface="宋体" pitchFamily="2" charset="-122"/>
              </a:rPr>
              <a:t>28. 感同身受：</a:t>
            </a:r>
            <a:r>
              <a:rPr lang="zh-CN" altLang="en-US" sz="2400" b="1" dirty="0" smtClean="0">
                <a:latin typeface="宋体" pitchFamily="2" charset="-122"/>
              </a:rPr>
              <a:t>原指感激的心情如同亲身受到对方的恩惠一样</a:t>
            </a:r>
            <a:r>
              <a:rPr lang="en-US" altLang="zh-CN" sz="2400" b="1" dirty="0" smtClean="0">
                <a:latin typeface="宋体" pitchFamily="2" charset="-122"/>
              </a:rPr>
              <a:t>(</a:t>
            </a:r>
            <a:r>
              <a:rPr lang="zh-CN" altLang="en-US" sz="2400" b="1" dirty="0" smtClean="0">
                <a:latin typeface="宋体" pitchFamily="2" charset="-122"/>
              </a:rPr>
              <a:t>一般用于代替别人向对方表示感激和谢意</a:t>
            </a:r>
            <a:r>
              <a:rPr lang="en-US" altLang="zh-CN" sz="2400" b="1" dirty="0" smtClean="0">
                <a:latin typeface="宋体" pitchFamily="2" charset="-122"/>
              </a:rPr>
              <a:t>)</a:t>
            </a:r>
            <a:r>
              <a:rPr lang="zh-CN" altLang="en-US" sz="2400" b="1" dirty="0" smtClean="0">
                <a:latin typeface="宋体" pitchFamily="2" charset="-122"/>
              </a:rPr>
              <a:t>，现多指虽未亲身经历，但感受就同亲身经历过一样。</a:t>
            </a:r>
            <a:r>
              <a:rPr lang="en-US" altLang="zh-CN" sz="2400" b="1" dirty="0" smtClean="0">
                <a:latin typeface="宋体" pitchFamily="2" charset="-122"/>
              </a:rPr>
              <a:t>【</a:t>
            </a:r>
            <a:r>
              <a:rPr lang="zh-CN" altLang="en-US" sz="2400" b="1" dirty="0" smtClean="0">
                <a:latin typeface="宋体" pitchFamily="2" charset="-122"/>
              </a:rPr>
              <a:t>顺口溜总结</a:t>
            </a:r>
            <a:r>
              <a:rPr lang="en-US" altLang="zh-CN" sz="2400" b="1" dirty="0" smtClean="0">
                <a:latin typeface="宋体" pitchFamily="2" charset="-122"/>
              </a:rPr>
              <a:t>】</a:t>
            </a:r>
            <a:r>
              <a:rPr lang="zh-CN" altLang="en-US" sz="2400" b="1" dirty="0" smtClean="0">
                <a:latin typeface="宋体" pitchFamily="2" charset="-122"/>
              </a:rPr>
              <a:t>感同身受代人言、如亲历。</a:t>
            </a:r>
          </a:p>
          <a:p>
            <a:pPr marL="0" indent="0" eaLnBrk="1" hangingPunct="1">
              <a:lnSpc>
                <a:spcPct val="122000"/>
              </a:lnSpc>
              <a:spcBef>
                <a:spcPct val="0"/>
              </a:spcBef>
              <a:buNone/>
            </a:pPr>
            <a:endParaRPr lang="zh-CN" altLang="zh-CN" sz="2400" b="1" dirty="0" smtClean="0">
              <a:latin typeface="宋体" pitchFamily="2" charset="-122"/>
            </a:endParaRPr>
          </a:p>
        </p:txBody>
      </p:sp>
      <p:grpSp>
        <p:nvGrpSpPr>
          <p:cNvPr id="2" name="Group 5"/>
          <p:cNvGrpSpPr>
            <a:grpSpLocks/>
          </p:cNvGrpSpPr>
          <p:nvPr/>
        </p:nvGrpSpPr>
        <p:grpSpPr bwMode="auto">
          <a:xfrm>
            <a:off x="1588" y="2674938"/>
            <a:ext cx="609600" cy="1978025"/>
            <a:chOff x="1" y="1685"/>
            <a:chExt cx="384" cy="1246"/>
          </a:xfrm>
        </p:grpSpPr>
        <p:pic>
          <p:nvPicPr>
            <p:cNvPr id="973829"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73830"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39750" y="765175"/>
            <a:ext cx="8027988" cy="5713413"/>
          </a:xfrm>
        </p:spPr>
        <p:txBody>
          <a:bodyPr/>
          <a:lstStyle/>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29. 鬼斧神工：形容技艺的精巧。对象为建筑、雕塑</a:t>
            </a:r>
            <a:r>
              <a:rPr lang="zh-CN" altLang="en-US" sz="2400" b="1" dirty="0" smtClean="0">
                <a:latin typeface="宋体" pitchFamily="2" charset="-122"/>
              </a:rPr>
              <a:t>等</a:t>
            </a:r>
            <a:r>
              <a:rPr lang="zh-CN" altLang="zh-CN" sz="2400" b="1" dirty="0" smtClean="0">
                <a:latin typeface="宋体" pitchFamily="2" charset="-122"/>
              </a:rPr>
              <a:t>。【顺口溜总结】鬼斧神工建筑、雕塑。</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30. 擢发难数：形容罪恶多得像头发那样，数也数不清。【顺口溜总结】擢发难数罪恶多。</a:t>
            </a:r>
          </a:p>
          <a:p>
            <a:pPr marL="0" indent="0" eaLnBrk="1" hangingPunct="1">
              <a:lnSpc>
                <a:spcPct val="122000"/>
              </a:lnSpc>
              <a:spcBef>
                <a:spcPct val="0"/>
              </a:spcBef>
              <a:buNone/>
            </a:pPr>
            <a:r>
              <a:rPr lang="zh-CN" altLang="en-US" sz="2400" b="1" dirty="0" smtClean="0">
                <a:latin typeface="宋体" pitchFamily="2" charset="-122"/>
              </a:rPr>
              <a:t>    </a:t>
            </a:r>
            <a:r>
              <a:rPr lang="zh-CN" altLang="zh-CN" sz="2400" b="1" dirty="0" smtClean="0">
                <a:latin typeface="宋体" pitchFamily="2" charset="-122"/>
              </a:rPr>
              <a:t>31. 星罗棋布：</a:t>
            </a:r>
            <a:r>
              <a:rPr lang="zh-CN" altLang="en-US" sz="2400" b="1" dirty="0" smtClean="0">
                <a:latin typeface="宋体" pitchFamily="2" charset="-122"/>
              </a:rPr>
              <a:t>像星星似的罗列着，像棋子一样分布着，形容多而密集。适用于空间范围较大的地方。</a:t>
            </a:r>
            <a:r>
              <a:rPr lang="zh-CN" altLang="zh-CN" sz="2400" b="1" dirty="0" smtClean="0">
                <a:latin typeface="宋体" pitchFamily="2" charset="-122"/>
              </a:rPr>
              <a:t>【顺口溜总结】星罗棋布空间大。</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32. 莘莘学子：形容众多学子，不能指一人。【顺口溜总结】莘莘学子学子多。</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33. 牝鸡司晨：母鸡报晓。旧时比喻妇女专权乱政。【顺口溜总结】牝鸡司晨女掌权。</a:t>
            </a:r>
          </a:p>
          <a:p>
            <a:pPr marL="0" indent="0" eaLnBrk="1" hangingPunct="1">
              <a:lnSpc>
                <a:spcPct val="122000"/>
              </a:lnSpc>
              <a:spcBef>
                <a:spcPct val="0"/>
              </a:spcBef>
              <a:buFont typeface="Arial" charset="0"/>
              <a:buNone/>
            </a:pPr>
            <a:r>
              <a:rPr lang="zh-CN" altLang="en-US" sz="2400" b="1" dirty="0" smtClean="0">
                <a:latin typeface="宋体" pitchFamily="2" charset="-122"/>
              </a:rPr>
              <a:t>    </a:t>
            </a:r>
            <a:endParaRPr lang="zh-CN" altLang="zh-CN" sz="2400" b="1" dirty="0" smtClean="0">
              <a:latin typeface="宋体" pitchFamily="2" charset="-122"/>
            </a:endParaRPr>
          </a:p>
        </p:txBody>
      </p:sp>
      <p:grpSp>
        <p:nvGrpSpPr>
          <p:cNvPr id="2" name="Group 5"/>
          <p:cNvGrpSpPr>
            <a:grpSpLocks/>
          </p:cNvGrpSpPr>
          <p:nvPr/>
        </p:nvGrpSpPr>
        <p:grpSpPr bwMode="auto">
          <a:xfrm>
            <a:off x="1588" y="2674938"/>
            <a:ext cx="609600" cy="1978025"/>
            <a:chOff x="1" y="1685"/>
            <a:chExt cx="384" cy="1246"/>
          </a:xfrm>
        </p:grpSpPr>
        <p:pic>
          <p:nvPicPr>
            <p:cNvPr id="974853"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7485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84213" y="692150"/>
            <a:ext cx="8027987" cy="5713413"/>
          </a:xfrm>
        </p:spPr>
        <p:txBody>
          <a:bodyPr/>
          <a:lstStyle/>
          <a:p>
            <a:pPr marL="0" indent="0" eaLnBrk="1" hangingPunct="1">
              <a:lnSpc>
                <a:spcPct val="120000"/>
              </a:lnSpc>
              <a:spcBef>
                <a:spcPct val="0"/>
              </a:spcBef>
              <a:buNone/>
            </a:pPr>
            <a:r>
              <a:rPr lang="zh-CN" altLang="en-US" sz="2400" b="1" dirty="0" smtClean="0">
                <a:latin typeface="宋体" pitchFamily="2" charset="-122"/>
              </a:rPr>
              <a:t>    </a:t>
            </a:r>
            <a:r>
              <a:rPr lang="zh-CN" altLang="zh-CN" sz="2400" b="1" dirty="0" smtClean="0">
                <a:latin typeface="宋体" pitchFamily="2" charset="-122"/>
              </a:rPr>
              <a:t>34. 半青半黄：</a:t>
            </a:r>
            <a:r>
              <a:rPr lang="zh-CN" altLang="en-US" sz="2400" b="1" dirty="0" smtClean="0">
                <a:latin typeface="宋体" pitchFamily="2" charset="-122"/>
              </a:rPr>
              <a:t>指庄稼半熟半不熟，也可以比喻其他事物或思想未达到成熟阶段。不能用来形容脸色。</a:t>
            </a:r>
            <a:r>
              <a:rPr lang="zh-CN" altLang="zh-CN" sz="2400" b="1" dirty="0" smtClean="0">
                <a:latin typeface="宋体" pitchFamily="2" charset="-122"/>
              </a:rPr>
              <a:t>【顺口溜总结】半青半黄非脸色。</a:t>
            </a:r>
          </a:p>
          <a:p>
            <a:pPr marL="0" indent="0" eaLnBrk="1" hangingPunct="1">
              <a:lnSpc>
                <a:spcPct val="120000"/>
              </a:lnSpc>
              <a:spcBef>
                <a:spcPct val="0"/>
              </a:spcBef>
              <a:buNone/>
            </a:pPr>
            <a:r>
              <a:rPr lang="zh-CN" altLang="en-US" sz="2400" b="1" dirty="0" smtClean="0">
                <a:latin typeface="宋体" pitchFamily="2" charset="-122"/>
              </a:rPr>
              <a:t>    </a:t>
            </a:r>
            <a:r>
              <a:rPr lang="zh-CN" altLang="zh-CN" sz="2400" b="1" dirty="0" smtClean="0">
                <a:latin typeface="宋体" pitchFamily="2" charset="-122"/>
              </a:rPr>
              <a:t>35. 祸起萧墙：</a:t>
            </a:r>
            <a:r>
              <a:rPr lang="zh-CN" altLang="en-US" sz="2400" b="1" dirty="0" smtClean="0">
                <a:latin typeface="宋体" pitchFamily="2" charset="-122"/>
              </a:rPr>
              <a:t>祸乱发生在家里，泛指内部发生祸乱。萧墙：古代宫室内当门的小墙</a:t>
            </a:r>
            <a:r>
              <a:rPr lang="en-US" altLang="zh-CN" sz="2400" b="1" dirty="0" smtClean="0">
                <a:latin typeface="宋体" pitchFamily="2" charset="-122"/>
              </a:rPr>
              <a:t>(</a:t>
            </a:r>
            <a:r>
              <a:rPr lang="zh-CN" altLang="en-US" sz="2400" b="1" dirty="0" smtClean="0">
                <a:latin typeface="宋体" pitchFamily="2" charset="-122"/>
              </a:rPr>
              <a:t>屏风</a:t>
            </a:r>
            <a:r>
              <a:rPr lang="en-US" altLang="zh-CN" sz="2400" b="1" dirty="0" smtClean="0">
                <a:latin typeface="宋体" pitchFamily="2" charset="-122"/>
              </a:rPr>
              <a:t>)</a:t>
            </a:r>
            <a:r>
              <a:rPr lang="zh-CN" altLang="en-US" sz="2400" b="1" dirty="0" smtClean="0">
                <a:latin typeface="宋体" pitchFamily="2" charset="-122"/>
              </a:rPr>
              <a:t>。</a:t>
            </a:r>
            <a:r>
              <a:rPr lang="zh-CN" altLang="zh-CN" sz="2400" b="1" dirty="0" smtClean="0">
                <a:latin typeface="宋体" pitchFamily="2" charset="-122"/>
              </a:rPr>
              <a:t>【顺口溜总结】祸起萧墙内乱生。</a:t>
            </a:r>
          </a:p>
          <a:p>
            <a:pPr marL="0" indent="0" eaLnBrk="1" hangingPunct="1">
              <a:lnSpc>
                <a:spcPct val="120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36. 鼎足之势：三方面对峙的局势。【顺口溜总结】鼎足之势指三方。</a:t>
            </a:r>
          </a:p>
          <a:p>
            <a:pPr marL="0" indent="0" eaLnBrk="1" hangingPunct="1">
              <a:lnSpc>
                <a:spcPct val="120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37. 疏而不漏：法网虽宽大，但决不放走一个坏人。后指坏人终于受到惩罚。主要用于法律方面。【顺口溜总结】疏而不漏指法律。</a:t>
            </a:r>
          </a:p>
          <a:p>
            <a:pPr marL="0" indent="0" eaLnBrk="1" hangingPunct="1">
              <a:lnSpc>
                <a:spcPct val="120000"/>
              </a:lnSpc>
              <a:spcBef>
                <a:spcPct val="0"/>
              </a:spcBef>
              <a:buNone/>
            </a:pPr>
            <a:r>
              <a:rPr lang="zh-CN" altLang="en-US" sz="2400" b="1" dirty="0" smtClean="0">
                <a:latin typeface="宋体" pitchFamily="2" charset="-122"/>
              </a:rPr>
              <a:t>    </a:t>
            </a:r>
            <a:r>
              <a:rPr lang="zh-CN" altLang="zh-CN" sz="2400" b="1" dirty="0" smtClean="0">
                <a:latin typeface="宋体" pitchFamily="2" charset="-122"/>
              </a:rPr>
              <a:t>38. 不翼而飞：</a:t>
            </a:r>
            <a:r>
              <a:rPr lang="zh-CN" altLang="en-US" sz="2400" b="1" dirty="0" smtClean="0">
                <a:latin typeface="宋体" pitchFamily="2" charset="-122"/>
              </a:rPr>
              <a:t>比喻东西突然不见了，也形容消息传得极快。</a:t>
            </a:r>
            <a:r>
              <a:rPr lang="zh-CN" altLang="zh-CN" sz="2400" b="1" dirty="0" smtClean="0">
                <a:latin typeface="宋体" pitchFamily="2" charset="-122"/>
              </a:rPr>
              <a:t>【顺口溜总结】不翼而飞东西丢、消息快。</a:t>
            </a:r>
          </a:p>
        </p:txBody>
      </p:sp>
      <p:grpSp>
        <p:nvGrpSpPr>
          <p:cNvPr id="2" name="Group 5"/>
          <p:cNvGrpSpPr>
            <a:grpSpLocks/>
          </p:cNvGrpSpPr>
          <p:nvPr/>
        </p:nvGrpSpPr>
        <p:grpSpPr bwMode="auto">
          <a:xfrm>
            <a:off x="1588" y="2674938"/>
            <a:ext cx="609600" cy="1978025"/>
            <a:chOff x="1" y="1685"/>
            <a:chExt cx="384" cy="1246"/>
          </a:xfrm>
        </p:grpSpPr>
        <p:pic>
          <p:nvPicPr>
            <p:cNvPr id="975877"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7587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14348" y="714356"/>
            <a:ext cx="7920037" cy="5399088"/>
          </a:xfrm>
        </p:spPr>
        <p:txBody>
          <a:bodyPr>
            <a:noAutofit/>
          </a:bodyPr>
          <a:lstStyle/>
          <a:p>
            <a:pPr marL="0" indent="0" algn="just" eaLnBrk="1" hangingPunct="1">
              <a:lnSpc>
                <a:spcPct val="122000"/>
              </a:lnSpc>
              <a:spcBef>
                <a:spcPct val="0"/>
              </a:spcBef>
              <a:buFont typeface="Arial" charset="0"/>
              <a:buNone/>
            </a:pPr>
            <a:r>
              <a:rPr lang="zh-CN" altLang="zh-CN" sz="2200" b="1" dirty="0" smtClean="0">
                <a:latin typeface="黑体" pitchFamily="2" charset="-122"/>
                <a:ea typeface="黑体" pitchFamily="2" charset="-122"/>
              </a:rPr>
              <a:t>►</a:t>
            </a:r>
            <a:r>
              <a:rPr lang="zh-CN" altLang="en-US" sz="2400" b="1" dirty="0" smtClean="0">
                <a:latin typeface="黑体" pitchFamily="2" charset="-122"/>
                <a:ea typeface="黑体" pitchFamily="2" charset="-122"/>
              </a:rPr>
              <a:t>角度四　 重复矛盾</a:t>
            </a: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714348" y="1285860"/>
          <a:ext cx="7704138" cy="4647478"/>
        </p:xfrm>
        <a:graphic>
          <a:graphicData uri="http://schemas.openxmlformats.org/drawingml/2006/table">
            <a:tbl>
              <a:tblPr/>
              <a:tblGrid>
                <a:gridCol w="714380"/>
                <a:gridCol w="6989758"/>
              </a:tblGrid>
              <a:tr h="1500198">
                <a:tc>
                  <a:txBody>
                    <a:bodyPr/>
                    <a:lstStyle/>
                    <a:p>
                      <a:pPr algn="ctr"/>
                      <a:r>
                        <a:rPr lang="zh-CN" altLang="en-US" sz="2000" b="1" kern="1200" baseline="0" dirty="0" smtClean="0">
                          <a:solidFill>
                            <a:schemeClr val="tx1"/>
                          </a:solidFill>
                          <a:latin typeface="+mn-ea"/>
                          <a:ea typeface="+mn-ea"/>
                          <a:cs typeface="+mn-cs"/>
                        </a:rPr>
                        <a:t>释义</a:t>
                      </a: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kern="1200" dirty="0" smtClean="0">
                          <a:solidFill>
                            <a:schemeClr val="dk1"/>
                          </a:solidFill>
                          <a:latin typeface="+mn-ea"/>
                          <a:ea typeface="+mn-ea"/>
                          <a:cs typeface="+mn-cs"/>
                        </a:rPr>
                        <a:t>  在语言表达的过程中使用某个熟语时，熟语的语意可能与句子语境中的某些词语意义重复，造成语言表达中的重复或赘余；还有一些熟语，由于我们没有准确而全面地掌握其意义，在使用过程中造成熟语的意义与其他部分语意相矛盾</a:t>
                      </a:r>
                      <a:endParaRPr lang="zh-CN" altLang="en-US" sz="2000" b="1" baseline="0" dirty="0" smtClean="0">
                        <a:solidFill>
                          <a:schemeClr val="tx1"/>
                        </a:solidFill>
                        <a:latin typeface="+mn-ea"/>
                        <a:ea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71129">
                <a:tc>
                  <a:txBody>
                    <a:bodyPr/>
                    <a:lstStyle/>
                    <a:p>
                      <a:pPr algn="ctr"/>
                      <a:r>
                        <a:rPr lang="zh-CN" altLang="en-US" sz="2000" b="1" baseline="0" dirty="0" smtClean="0">
                          <a:solidFill>
                            <a:schemeClr val="tx1"/>
                          </a:solidFill>
                          <a:latin typeface="+mn-ea"/>
                          <a:ea typeface="+mn-ea"/>
                        </a:rPr>
                        <a:t>示例</a:t>
                      </a: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baseline="0" dirty="0" smtClean="0">
                          <a:solidFill>
                            <a:schemeClr val="tx1"/>
                          </a:solidFill>
                          <a:latin typeface="+mn-ea"/>
                          <a:ea typeface="+mn-ea"/>
                        </a:rPr>
                        <a:t> “看到他这种滑稽的表情，坐在身旁的一名外国记者忍俊不禁扑哧一声笑起来。”“忍俊不禁”是忍不住笑的意思，与句中“扑哧一声笑起来”语意重复</a:t>
                      </a:r>
                      <a:endParaRPr lang="zh-CN" altLang="en-US" sz="2000" b="1" baseline="0" dirty="0">
                        <a:solidFill>
                          <a:schemeClr val="tx1"/>
                        </a:solidFill>
                        <a:latin typeface="+mn-ea"/>
                        <a:ea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976151">
                <a:tc>
                  <a:txBody>
                    <a:bodyPr/>
                    <a:lstStyle/>
                    <a:p>
                      <a:r>
                        <a:rPr lang="zh-CN" altLang="en-US" sz="2000" b="1" dirty="0" smtClean="0"/>
                        <a:t>如何避免重复矛盾</a:t>
                      </a:r>
                      <a:endParaRPr lang="zh-CN" altLang="en-US" sz="2000" b="1"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r>
                        <a:rPr lang="en-US" sz="2000" b="1" kern="1200" dirty="0" smtClean="0">
                          <a:solidFill>
                            <a:schemeClr val="dk1"/>
                          </a:solidFill>
                          <a:latin typeface="+mn-ea"/>
                          <a:ea typeface="+mn-ea"/>
                          <a:cs typeface="+mn-cs"/>
                        </a:rPr>
                        <a:t>    1. </a:t>
                      </a:r>
                      <a:r>
                        <a:rPr lang="zh-CN" altLang="en-US" sz="2000" b="1" kern="1200" dirty="0" smtClean="0">
                          <a:solidFill>
                            <a:schemeClr val="dk1"/>
                          </a:solidFill>
                          <a:latin typeface="+mn-ea"/>
                          <a:ea typeface="+mn-ea"/>
                          <a:cs typeface="+mn-cs"/>
                        </a:rPr>
                        <a:t>细研成语本身。审读时除了细读前后文句，更要细研成语本身的意思，如</a:t>
                      </a:r>
                      <a:r>
                        <a:rPr lang="en-US"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耿耿于怀</a:t>
                      </a:r>
                      <a:r>
                        <a:rPr lang="en-US"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中的</a:t>
                      </a:r>
                      <a:r>
                        <a:rPr lang="en-US"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于怀</a:t>
                      </a:r>
                      <a:r>
                        <a:rPr lang="en-US"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就是</a:t>
                      </a:r>
                      <a:r>
                        <a:rPr lang="en-US"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在心里</a:t>
                      </a:r>
                      <a:r>
                        <a:rPr lang="en-US"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的意思，所以不能用作</a:t>
                      </a:r>
                      <a:r>
                        <a:rPr lang="en-US"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心里一直耿耿于怀</a:t>
                      </a:r>
                      <a:r>
                        <a:rPr lang="en-US"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a:t>
                      </a:r>
                    </a:p>
                    <a:p>
                      <a:r>
                        <a:rPr lang="zh-CN" altLang="en-US" sz="2000" b="1" kern="1200" dirty="0" smtClean="0">
                          <a:solidFill>
                            <a:schemeClr val="dk1"/>
                          </a:solidFill>
                          <a:latin typeface="+mn-ea"/>
                          <a:ea typeface="+mn-ea"/>
                          <a:cs typeface="+mn-cs"/>
                        </a:rPr>
                        <a:t>　</a:t>
                      </a:r>
                      <a:r>
                        <a:rPr lang="en-US" sz="2000" b="1" kern="1200" dirty="0" smtClean="0">
                          <a:solidFill>
                            <a:schemeClr val="dk1"/>
                          </a:solidFill>
                          <a:latin typeface="+mn-ea"/>
                          <a:ea typeface="+mn-ea"/>
                          <a:cs typeface="+mn-cs"/>
                        </a:rPr>
                        <a:t>2. </a:t>
                      </a:r>
                      <a:r>
                        <a:rPr lang="zh-CN" altLang="en-US" sz="2000" b="1" kern="1200" dirty="0" smtClean="0">
                          <a:solidFill>
                            <a:schemeClr val="dk1"/>
                          </a:solidFill>
                          <a:latin typeface="+mn-ea"/>
                          <a:ea typeface="+mn-ea"/>
                          <a:cs typeface="+mn-cs"/>
                        </a:rPr>
                        <a:t>思考语言习惯。除了了解成语的意思，还要注意语感。如</a:t>
                      </a:r>
                      <a:r>
                        <a:rPr lang="en-US"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感激涕零得流下了眼泪</a:t>
                      </a:r>
                      <a:r>
                        <a:rPr lang="en-US"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中</a:t>
                      </a:r>
                      <a:r>
                        <a:rPr lang="en-US"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涕零</a:t>
                      </a:r>
                      <a:r>
                        <a:rPr lang="en-US"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感觉不合语感。</a:t>
                      </a:r>
                      <a:r>
                        <a:rPr lang="en-US"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涕</a:t>
                      </a:r>
                      <a:r>
                        <a:rPr lang="en-US"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，泪；</a:t>
                      </a:r>
                      <a:r>
                        <a:rPr lang="en-US"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零</a:t>
                      </a:r>
                      <a:r>
                        <a:rPr lang="en-US"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，落。所以这里的</a:t>
                      </a:r>
                      <a:r>
                        <a:rPr lang="en-US"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涕零</a:t>
                      </a:r>
                      <a:r>
                        <a:rPr lang="en-US"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和</a:t>
                      </a:r>
                      <a:r>
                        <a:rPr lang="en-US"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流下了眼泪</a:t>
                      </a:r>
                      <a:r>
                        <a:rPr lang="en-US"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重复</a:t>
                      </a:r>
                      <a:endParaRPr lang="zh-CN" altLang="en-US" sz="2000" b="1" baseline="0" dirty="0">
                        <a:solidFill>
                          <a:schemeClr val="tx1"/>
                        </a:solidFill>
                        <a:latin typeface="+mn-ea"/>
                        <a:ea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1"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ox(in)">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642918"/>
            <a:ext cx="8064500" cy="5880122"/>
          </a:xfrm>
        </p:spPr>
        <p:txBody>
          <a:bodyPr>
            <a:noAutofit/>
          </a:bodyPr>
          <a:lstStyle/>
          <a:p>
            <a:pPr marL="0" indent="0" eaLnBrk="1" hangingPunct="1">
              <a:lnSpc>
                <a:spcPts val="3500"/>
              </a:lnSpc>
              <a:spcBef>
                <a:spcPct val="0"/>
              </a:spcBef>
              <a:buFont typeface="Arial" charset="0"/>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eaLnBrk="1" hangingPunct="1">
              <a:lnSpc>
                <a:spcPts val="3500"/>
              </a:lnSpc>
              <a:spcBef>
                <a:spcPct val="0"/>
              </a:spcBef>
              <a:buNone/>
            </a:pPr>
            <a:r>
              <a:rPr lang="en-US" altLang="zh-CN" sz="2400" b="1" dirty="0" smtClean="0">
                <a:latin typeface="+mn-ea"/>
              </a:rPr>
              <a:t>15.</a:t>
            </a:r>
            <a:r>
              <a:rPr lang="zh-CN" altLang="en-US" sz="2400" b="1" dirty="0" smtClean="0">
                <a:latin typeface="+mn-ea"/>
              </a:rPr>
              <a:t>下列各句中，加点的成语使用恰当的一句是</a:t>
            </a:r>
            <a:r>
              <a:rPr lang="en-US" altLang="zh-CN" sz="2400" b="1" dirty="0" smtClean="0">
                <a:latin typeface="+mn-ea"/>
              </a:rPr>
              <a:t>(</a:t>
            </a:r>
            <a:r>
              <a:rPr lang="zh-CN" altLang="en-US" sz="2400" b="1" dirty="0" smtClean="0">
                <a:latin typeface="+mn-ea"/>
              </a:rPr>
              <a:t>　　</a:t>
            </a:r>
            <a:r>
              <a:rPr lang="en-US" altLang="zh-CN" sz="2400" b="1" dirty="0" smtClean="0">
                <a:latin typeface="+mn-ea"/>
              </a:rPr>
              <a:t>)</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A. </a:t>
            </a:r>
            <a:r>
              <a:rPr lang="zh-CN" altLang="en-US" sz="2400" b="1" dirty="0" smtClean="0">
                <a:latin typeface="Times New Roman" pitchFamily="18" charset="0"/>
                <a:cs typeface="Times New Roman" pitchFamily="18" charset="0"/>
              </a:rPr>
              <a:t>要解决愈演愈烈的医患矛盾，既需要运用法律武器制止违法行为，更需要从根本上釜底抽薪，进一步推进医药卫生体制改革。</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B. </a:t>
            </a:r>
            <a:r>
              <a:rPr lang="zh-CN" altLang="en-US" sz="2400" b="1" dirty="0" smtClean="0">
                <a:latin typeface="Times New Roman" pitchFamily="18" charset="0"/>
                <a:cs typeface="Times New Roman" pitchFamily="18" charset="0"/>
              </a:rPr>
              <a:t>在中华大地的沃土之上，众志成城，因人成事，中国人民靠自己的力量建立了新的国家。</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C. </a:t>
            </a:r>
            <a:r>
              <a:rPr lang="zh-CN" altLang="en-US" sz="2400" b="1" dirty="0" smtClean="0">
                <a:latin typeface="Times New Roman" pitchFamily="18" charset="0"/>
                <a:cs typeface="Times New Roman" pitchFamily="18" charset="0"/>
              </a:rPr>
              <a:t>在飞驰的高速列车上，人们津津乐道地谈论着乘坐高铁出行带来的快捷与方便。</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D. </a:t>
            </a:r>
            <a:r>
              <a:rPr lang="zh-CN" altLang="en-US" sz="2400" b="1" dirty="0" smtClean="0">
                <a:latin typeface="Times New Roman" pitchFamily="18" charset="0"/>
                <a:cs typeface="Times New Roman" pitchFamily="18" charset="0"/>
              </a:rPr>
              <a:t>小李考虑问题总是出于公心，勇担责任，从不患得患失，所以在这个有着十年奋斗历程的团队中威望很高。</a:t>
            </a:r>
          </a:p>
          <a:p>
            <a:pPr marL="0" indent="0" eaLnBrk="1" hangingPunct="1">
              <a:lnSpc>
                <a:spcPts val="3500"/>
              </a:lnSpc>
              <a:spcBef>
                <a:spcPct val="0"/>
              </a:spcBef>
              <a:buNone/>
            </a:pPr>
            <a:endParaRPr lang="zh-CN" altLang="en-US" sz="2400" b="1" dirty="0" smtClean="0">
              <a:latin typeface="+mn-ea"/>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31846"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3184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 name="TextBox 7"/>
          <p:cNvSpPr txBox="1"/>
          <p:nvPr/>
        </p:nvSpPr>
        <p:spPr>
          <a:xfrm>
            <a:off x="4432248" y="2234234"/>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0" name="TextBox 9"/>
          <p:cNvSpPr txBox="1"/>
          <p:nvPr/>
        </p:nvSpPr>
        <p:spPr>
          <a:xfrm>
            <a:off x="6019009" y="3111274"/>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1" name="TextBox 10"/>
          <p:cNvSpPr txBox="1"/>
          <p:nvPr/>
        </p:nvSpPr>
        <p:spPr>
          <a:xfrm>
            <a:off x="4808370" y="3972550"/>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4" name="TextBox 13"/>
          <p:cNvSpPr txBox="1"/>
          <p:nvPr/>
        </p:nvSpPr>
        <p:spPr>
          <a:xfrm>
            <a:off x="7238659" y="4902091"/>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2"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55650" y="908050"/>
            <a:ext cx="7920038" cy="4708525"/>
          </a:xfrm>
        </p:spPr>
        <p:txBody>
          <a:bodyPr/>
          <a:lstStyle/>
          <a:p>
            <a:pPr marL="0" indent="0" algn="just" eaLnBrk="1" hangingPunct="1">
              <a:lnSpc>
                <a:spcPct val="122000"/>
              </a:lnSpc>
              <a:spcBef>
                <a:spcPct val="0"/>
              </a:spcBef>
              <a:buNone/>
            </a:pPr>
            <a:r>
              <a:rPr lang="en-US" altLang="zh-CN" sz="2400" b="1" dirty="0" smtClean="0">
                <a:solidFill>
                  <a:srgbClr val="990033"/>
                </a:solidFill>
                <a:latin typeface="宋体" pitchFamily="2" charset="-122"/>
              </a:rPr>
              <a:t>15. </a:t>
            </a:r>
            <a:r>
              <a:rPr lang="en-US" altLang="zh-CN" sz="2400" b="1" dirty="0" smtClean="0">
                <a:solidFill>
                  <a:srgbClr val="990033"/>
                </a:solidFill>
                <a:latin typeface="Times New Roman" pitchFamily="18" charset="0"/>
                <a:cs typeface="Times New Roman" pitchFamily="18" charset="0"/>
              </a:rPr>
              <a:t>D　[</a:t>
            </a:r>
            <a:r>
              <a:rPr lang="en-US" altLang="zh-CN" sz="2400" b="1" dirty="0" err="1" smtClean="0">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t>
            </a:r>
            <a:r>
              <a:rPr lang="zh-CN" altLang="en-US" sz="2400" b="1" dirty="0" smtClean="0">
                <a:solidFill>
                  <a:srgbClr val="990033"/>
                </a:solidFill>
                <a:latin typeface="Times New Roman" pitchFamily="18" charset="0"/>
                <a:cs typeface="Times New Roman" pitchFamily="18" charset="0"/>
              </a:rPr>
              <a:t>本题重点辨析错用熟语类型中的重复矛盾。</a:t>
            </a:r>
            <a:r>
              <a:rPr lang="en-US" altLang="zh-CN" sz="2400" b="1" dirty="0" smtClean="0">
                <a:solidFill>
                  <a:srgbClr val="990033"/>
                </a:solidFill>
                <a:latin typeface="Times New Roman" pitchFamily="18" charset="0"/>
                <a:cs typeface="Times New Roman" pitchFamily="18" charset="0"/>
              </a:rPr>
              <a:t>A</a:t>
            </a:r>
            <a:r>
              <a:rPr lang="zh-CN" altLang="en-US" sz="2400" b="1" dirty="0" smtClean="0">
                <a:solidFill>
                  <a:srgbClr val="990033"/>
                </a:solidFill>
                <a:latin typeface="Times New Roman" pitchFamily="18" charset="0"/>
                <a:cs typeface="Times New Roman" pitchFamily="18" charset="0"/>
              </a:rPr>
              <a:t>项，“釜底抽薪”比喻从根本上解决问题，而句子里成语的前面已有“从根本上”，语意重复。</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项，“因人成事”意思是依赖别人的力量办成事情，与句中“中国人民靠自己的力量建立了新的国家”矛盾。</a:t>
            </a: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Times New Roman" pitchFamily="18" charset="0"/>
                <a:cs typeface="Times New Roman" pitchFamily="18" charset="0"/>
              </a:rPr>
              <a:t>项，“津津乐道”指很感兴趣地谈论，而句子里成语的后面有“谈论着”，语意重复。</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项，“患得患失”指担心得不到，得到了又担心失掉，形容对于个人的利害得失斤斤计较，看得很重，也比喻一个人做事不果断，缺乏魄力。成语运用正确。</a:t>
            </a:r>
          </a:p>
        </p:txBody>
      </p:sp>
      <p:grpSp>
        <p:nvGrpSpPr>
          <p:cNvPr id="2" name="Group 5"/>
          <p:cNvGrpSpPr>
            <a:grpSpLocks/>
          </p:cNvGrpSpPr>
          <p:nvPr/>
        </p:nvGrpSpPr>
        <p:grpSpPr bwMode="auto">
          <a:xfrm>
            <a:off x="1588" y="2674938"/>
            <a:ext cx="609600" cy="1978025"/>
            <a:chOff x="1" y="1685"/>
            <a:chExt cx="384" cy="1246"/>
          </a:xfrm>
        </p:grpSpPr>
        <p:pic>
          <p:nvPicPr>
            <p:cNvPr id="978949"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78950"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875523" name="内容占位符 2"/>
          <p:cNvSpPr>
            <a:spLocks/>
          </p:cNvSpPr>
          <p:nvPr/>
        </p:nvSpPr>
        <p:spPr bwMode="auto">
          <a:xfrm>
            <a:off x="611188" y="908050"/>
            <a:ext cx="8135937" cy="5688013"/>
          </a:xfrm>
          <a:prstGeom prst="rect">
            <a:avLst/>
          </a:prstGeom>
          <a:noFill/>
          <a:ln w="9525">
            <a:noFill/>
            <a:miter lim="800000"/>
            <a:headEnd/>
            <a:tailEnd/>
          </a:ln>
        </p:spPr>
        <p:txBody>
          <a:bodyPr/>
          <a:lstStyle/>
          <a:p>
            <a:pPr>
              <a:lnSpc>
                <a:spcPts val="3500"/>
              </a:lnSpc>
            </a:pPr>
            <a:r>
              <a:rPr lang="en-US" altLang="zh-CN" sz="2400" b="1" dirty="0" smtClean="0">
                <a:latin typeface="Times New Roman" pitchFamily="18" charset="0"/>
                <a:cs typeface="Times New Roman" pitchFamily="18" charset="0"/>
              </a:rPr>
              <a:t>A</a:t>
            </a:r>
            <a:r>
              <a:rPr lang="zh-CN" altLang="en-US" sz="2400" b="1" dirty="0" smtClean="0">
                <a:latin typeface="Times New Roman" pitchFamily="18" charset="0"/>
                <a:cs typeface="Times New Roman" pitchFamily="18" charset="0"/>
              </a:rPr>
              <a:t>．故步自封   墨守成规   抱残守缺　</a:t>
            </a:r>
          </a:p>
          <a:p>
            <a:pPr>
              <a:lnSpc>
                <a:spcPts val="3500"/>
              </a:lnSpc>
            </a:pPr>
            <a:r>
              <a:rPr lang="en-US" altLang="zh-CN" sz="2400" b="1" dirty="0" smtClean="0">
                <a:latin typeface="Times New Roman" pitchFamily="18" charset="0"/>
                <a:cs typeface="Times New Roman" pitchFamily="18" charset="0"/>
              </a:rPr>
              <a:t>B</a:t>
            </a:r>
            <a:r>
              <a:rPr lang="zh-CN" altLang="en-US" sz="2400" b="1" dirty="0" smtClean="0">
                <a:latin typeface="Times New Roman" pitchFamily="18" charset="0"/>
                <a:cs typeface="Times New Roman" pitchFamily="18" charset="0"/>
              </a:rPr>
              <a:t>．墨守成规   故步自封   抱残守缺</a:t>
            </a:r>
          </a:p>
          <a:p>
            <a:pPr>
              <a:lnSpc>
                <a:spcPts val="3500"/>
              </a:lnSpc>
            </a:pPr>
            <a:r>
              <a:rPr lang="en-US" altLang="zh-CN" sz="2400" b="1" dirty="0" smtClean="0">
                <a:latin typeface="Times New Roman" pitchFamily="18" charset="0"/>
                <a:cs typeface="Times New Roman" pitchFamily="18" charset="0"/>
              </a:rPr>
              <a:t>C</a:t>
            </a:r>
            <a:r>
              <a:rPr lang="zh-CN" altLang="en-US" sz="2400" b="1" dirty="0" smtClean="0">
                <a:latin typeface="Times New Roman" pitchFamily="18" charset="0"/>
                <a:cs typeface="Times New Roman" pitchFamily="18" charset="0"/>
              </a:rPr>
              <a:t>．抱残守缺   故步自封   墨守成规</a:t>
            </a:r>
          </a:p>
          <a:p>
            <a:pPr>
              <a:lnSpc>
                <a:spcPts val="3500"/>
              </a:lnSpc>
            </a:pPr>
            <a:r>
              <a:rPr lang="en-US" altLang="zh-CN" sz="2400" b="1" dirty="0" smtClean="0">
                <a:latin typeface="Times New Roman" pitchFamily="18" charset="0"/>
                <a:cs typeface="Times New Roman" pitchFamily="18" charset="0"/>
              </a:rPr>
              <a:t>D</a:t>
            </a:r>
            <a:r>
              <a:rPr lang="zh-CN" altLang="en-US" sz="2400" b="1" dirty="0" smtClean="0">
                <a:latin typeface="Times New Roman" pitchFamily="18" charset="0"/>
                <a:cs typeface="Times New Roman" pitchFamily="18" charset="0"/>
              </a:rPr>
              <a:t>．墨守成规   抱残守缺   故步自封</a:t>
            </a:r>
            <a:endParaRPr lang="zh-CN" altLang="en-US" sz="2400" b="1" dirty="0">
              <a:latin typeface="Times New Roman" pitchFamily="18" charset="0"/>
              <a:cs typeface="Times New Roman" pitchFamily="18" charset="0"/>
            </a:endParaRPr>
          </a:p>
        </p:txBody>
      </p:sp>
      <p:grpSp>
        <p:nvGrpSpPr>
          <p:cNvPr id="3" name="Group 3"/>
          <p:cNvGrpSpPr>
            <a:grpSpLocks/>
          </p:cNvGrpSpPr>
          <p:nvPr/>
        </p:nvGrpSpPr>
        <p:grpSpPr bwMode="auto">
          <a:xfrm>
            <a:off x="1588" y="777875"/>
            <a:ext cx="609600" cy="2219325"/>
            <a:chOff x="1" y="490"/>
            <a:chExt cx="384" cy="1262"/>
          </a:xfrm>
        </p:grpSpPr>
        <p:pic>
          <p:nvPicPr>
            <p:cNvPr id="875525" name="Picture 4"/>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875526"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75523"/>
                                        </p:tgtEl>
                                        <p:attrNameLst>
                                          <p:attrName>style.visibility</p:attrName>
                                        </p:attrNameLst>
                                      </p:cBhvr>
                                      <p:to>
                                        <p:strVal val="visible"/>
                                      </p:to>
                                    </p:set>
                                    <p:anim calcmode="lin" valueType="num">
                                      <p:cBhvr additive="base">
                                        <p:cTn id="7" dur="500" fill="hold"/>
                                        <p:tgtEl>
                                          <p:spTgt spid="875523"/>
                                        </p:tgtEl>
                                        <p:attrNameLst>
                                          <p:attrName>ppt_x</p:attrName>
                                        </p:attrNameLst>
                                      </p:cBhvr>
                                      <p:tavLst>
                                        <p:tav tm="0">
                                          <p:val>
                                            <p:strVal val="#ppt_x"/>
                                          </p:val>
                                        </p:tav>
                                        <p:tav tm="100000">
                                          <p:val>
                                            <p:strVal val="#ppt_x"/>
                                          </p:val>
                                        </p:tav>
                                      </p:tavLst>
                                    </p:anim>
                                    <p:anim calcmode="lin" valueType="num">
                                      <p:cBhvr additive="base">
                                        <p:cTn id="8" dur="500" fill="hold"/>
                                        <p:tgtEl>
                                          <p:spTgt spid="8755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552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642918"/>
            <a:ext cx="7858180" cy="5880122"/>
          </a:xfrm>
        </p:spPr>
        <p:txBody>
          <a:bodyPr>
            <a:noAutofit/>
          </a:bodyPr>
          <a:lstStyle/>
          <a:p>
            <a:pPr marL="0" indent="0" eaLnBrk="1" hangingPunct="1">
              <a:lnSpc>
                <a:spcPts val="3500"/>
              </a:lnSpc>
              <a:spcBef>
                <a:spcPct val="0"/>
              </a:spcBef>
              <a:buFont typeface="Arial" charset="0"/>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eaLnBrk="1" hangingPunct="1">
              <a:lnSpc>
                <a:spcPts val="3500"/>
              </a:lnSpc>
              <a:spcBef>
                <a:spcPct val="0"/>
              </a:spcBef>
              <a:buNone/>
            </a:pPr>
            <a:r>
              <a:rPr lang="en-US" altLang="zh-CN" sz="2400" b="1" dirty="0" smtClean="0">
                <a:latin typeface="+mn-ea"/>
              </a:rPr>
              <a:t>16.</a:t>
            </a:r>
            <a:r>
              <a:rPr lang="zh-CN" altLang="en-US" sz="2400" b="1" dirty="0" smtClean="0">
                <a:latin typeface="+mn-ea"/>
              </a:rPr>
              <a:t>下列各句中，加点的成语使用恰当的一项是</a:t>
            </a:r>
            <a:r>
              <a:rPr lang="en-US" altLang="zh-CN" sz="2400" b="1" dirty="0" smtClean="0">
                <a:latin typeface="+mn-ea"/>
              </a:rPr>
              <a:t>(</a:t>
            </a:r>
            <a:r>
              <a:rPr lang="zh-CN" altLang="en-US" sz="2400" b="1" dirty="0" smtClean="0">
                <a:latin typeface="+mn-ea"/>
              </a:rPr>
              <a:t>　　</a:t>
            </a:r>
            <a:r>
              <a:rPr lang="en-US" altLang="zh-CN" sz="2400" b="1" dirty="0" smtClean="0">
                <a:latin typeface="+mn-ea"/>
              </a:rPr>
              <a:t>)</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A. </a:t>
            </a:r>
            <a:r>
              <a:rPr lang="zh-CN" altLang="en-US" sz="2400" b="1" dirty="0" smtClean="0">
                <a:latin typeface="Times New Roman" pitchFamily="18" charset="0"/>
                <a:cs typeface="Times New Roman" pitchFamily="18" charset="0"/>
              </a:rPr>
              <a:t>为了在</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百家讲坛</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讲述</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清十二帝疑案</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，阎崇年翻阅了大量历史资料，精心研究，可谓沙里淘金，最终赢得了观众的认可。</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B. </a:t>
            </a:r>
            <a:r>
              <a:rPr lang="zh-CN" altLang="en-US" sz="2400" b="1" dirty="0" smtClean="0">
                <a:latin typeface="Times New Roman" pitchFamily="18" charset="0"/>
                <a:cs typeface="Times New Roman" pitchFamily="18" charset="0"/>
              </a:rPr>
              <a:t>名人故居纳入文物保护序列需要综合考虑建筑本身和名人影响等因素，眼下的当务之急是制定名人故居保护办法，合理确定名人故居标准。</a:t>
            </a:r>
          </a:p>
          <a:p>
            <a:pPr marL="0" indent="0" eaLnBrk="1" hangingPunct="1">
              <a:lnSpc>
                <a:spcPts val="3500"/>
              </a:lnSpc>
              <a:spcBef>
                <a:spcPct val="0"/>
              </a:spcBef>
              <a:buNone/>
            </a:pPr>
            <a:endParaRPr lang="zh-CN" altLang="en-US" sz="2400" b="1" dirty="0" smtClean="0">
              <a:latin typeface="+mn-ea"/>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31846"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3184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 name="TextBox 7"/>
          <p:cNvSpPr txBox="1"/>
          <p:nvPr/>
        </p:nvSpPr>
        <p:spPr>
          <a:xfrm>
            <a:off x="5942460" y="2255952"/>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0" name="TextBox 9"/>
          <p:cNvSpPr txBox="1"/>
          <p:nvPr/>
        </p:nvSpPr>
        <p:spPr>
          <a:xfrm>
            <a:off x="4088523" y="3565459"/>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1"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642918"/>
            <a:ext cx="7786742" cy="5880122"/>
          </a:xfrm>
        </p:spPr>
        <p:txBody>
          <a:bodyPr>
            <a:noAutofit/>
          </a:bodyPr>
          <a:lstStyle/>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C. </a:t>
            </a:r>
            <a:r>
              <a:rPr lang="zh-CN" altLang="en-US" sz="2400" b="1" dirty="0" smtClean="0">
                <a:latin typeface="Times New Roman" pitchFamily="18" charset="0"/>
                <a:cs typeface="Times New Roman" pitchFamily="18" charset="0"/>
              </a:rPr>
              <a:t>又是一年三月三，虽然今年温度偏低，但丝毫没有影响人们的出游兴致，大家从城市、乡村赶来，庙会上人们熙熙攘攘地走来走去。</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D. </a:t>
            </a:r>
            <a:r>
              <a:rPr lang="zh-CN" altLang="en-US" sz="2400" b="1" dirty="0" smtClean="0">
                <a:latin typeface="Times New Roman" pitchFamily="18" charset="0"/>
                <a:cs typeface="Times New Roman" pitchFamily="18" charset="0"/>
              </a:rPr>
              <a:t>近两三年来，某市大型商场新增营业面积相当于过去十年所增营业面积的三倍，但前往购物的消费者却寥寥无几，出现了僧多粥少的局面。</a:t>
            </a:r>
          </a:p>
          <a:p>
            <a:pPr marL="0" indent="0" eaLnBrk="1" hangingPunct="1">
              <a:lnSpc>
                <a:spcPts val="3500"/>
              </a:lnSpc>
              <a:spcBef>
                <a:spcPct val="0"/>
              </a:spcBef>
              <a:buNone/>
            </a:pPr>
            <a:endParaRPr lang="zh-CN" altLang="en-US" sz="2400" b="1" dirty="0" smtClean="0">
              <a:latin typeface="+mn-ea"/>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31846"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3184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 name="TextBox 7"/>
          <p:cNvSpPr txBox="1"/>
          <p:nvPr/>
        </p:nvSpPr>
        <p:spPr>
          <a:xfrm>
            <a:off x="1011698" y="1791692"/>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0" name="TextBox 9"/>
          <p:cNvSpPr txBox="1"/>
          <p:nvPr/>
        </p:nvSpPr>
        <p:spPr>
          <a:xfrm>
            <a:off x="2566354" y="3138078"/>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1"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55650" y="908050"/>
            <a:ext cx="7920038" cy="4708525"/>
          </a:xfrm>
        </p:spPr>
        <p:txBody>
          <a:bodyPr>
            <a:normAutofit/>
          </a:bodyPr>
          <a:lstStyle/>
          <a:p>
            <a:pPr marL="0" indent="0" algn="just" eaLnBrk="1" hangingPunct="1">
              <a:lnSpc>
                <a:spcPct val="122000"/>
              </a:lnSpc>
              <a:spcBef>
                <a:spcPct val="0"/>
              </a:spcBef>
              <a:buNone/>
            </a:pPr>
            <a:r>
              <a:rPr lang="en-US" altLang="zh-CN" sz="2400" b="1" dirty="0" smtClean="0">
                <a:solidFill>
                  <a:srgbClr val="990033"/>
                </a:solidFill>
                <a:latin typeface="宋体" pitchFamily="2" charset="-122"/>
              </a:rPr>
              <a:t>16. </a:t>
            </a:r>
            <a:r>
              <a:rPr lang="en-US" altLang="zh-CN" sz="2400" b="1" dirty="0" smtClean="0">
                <a:solidFill>
                  <a:srgbClr val="990033"/>
                </a:solidFill>
                <a:latin typeface="Times New Roman" pitchFamily="18" charset="0"/>
                <a:cs typeface="Times New Roman" pitchFamily="18" charset="0"/>
              </a:rPr>
              <a:t>A　[</a:t>
            </a:r>
            <a:r>
              <a:rPr lang="en-US" altLang="zh-CN" sz="2400" b="1" dirty="0" err="1" smtClean="0">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t>
            </a:r>
            <a:r>
              <a:rPr lang="zh-CN" altLang="en-US" sz="2400" b="1" dirty="0" smtClean="0">
                <a:solidFill>
                  <a:srgbClr val="990033"/>
                </a:solidFill>
                <a:latin typeface="Times New Roman" pitchFamily="18" charset="0"/>
                <a:cs typeface="Times New Roman" pitchFamily="18" charset="0"/>
              </a:rPr>
              <a:t>本题重点辨析错用熟语类型中的重复矛盾。</a:t>
            </a:r>
            <a:r>
              <a:rPr lang="en-US" altLang="zh-CN" sz="2400" b="1" dirty="0" smtClean="0">
                <a:solidFill>
                  <a:srgbClr val="990033"/>
                </a:solidFill>
                <a:latin typeface="Times New Roman" pitchFamily="18" charset="0"/>
                <a:cs typeface="Times New Roman" pitchFamily="18" charset="0"/>
              </a:rPr>
              <a:t>A</a:t>
            </a:r>
            <a:r>
              <a:rPr lang="zh-CN" altLang="en-US" sz="2400" b="1" dirty="0" smtClean="0">
                <a:solidFill>
                  <a:srgbClr val="990033"/>
                </a:solidFill>
                <a:latin typeface="Times New Roman" pitchFamily="18" charset="0"/>
                <a:cs typeface="Times New Roman" pitchFamily="18" charset="0"/>
              </a:rPr>
              <a:t>项，“沙里淘金”指从沙子里淘出黄金，比喻费力大而成效少，也比喻从大量的材料中选择精华。成语运用正确。</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项，“当务之急”指当前</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目前、眼下</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任务中最急切要办的事。而句子里成语的前面已有“眼下的”，语意重复。</a:t>
            </a: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Times New Roman" pitchFamily="18" charset="0"/>
                <a:cs typeface="Times New Roman" pitchFamily="18" charset="0"/>
              </a:rPr>
              <a:t>项， “熙熙攘攘”形容人来人往，非常热闹。用在此处与成语后面的“走来走去”重复。</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项，“僧多粥少”比喻人多东西少，不够分配。成语意思与语境要表达的意思相反。</a:t>
            </a:r>
          </a:p>
        </p:txBody>
      </p:sp>
      <p:grpSp>
        <p:nvGrpSpPr>
          <p:cNvPr id="2" name="Group 5"/>
          <p:cNvGrpSpPr>
            <a:grpSpLocks/>
          </p:cNvGrpSpPr>
          <p:nvPr/>
        </p:nvGrpSpPr>
        <p:grpSpPr bwMode="auto">
          <a:xfrm>
            <a:off x="1588" y="2674938"/>
            <a:ext cx="609600" cy="1978025"/>
            <a:chOff x="1" y="1685"/>
            <a:chExt cx="384" cy="1246"/>
          </a:xfrm>
        </p:grpSpPr>
        <p:pic>
          <p:nvPicPr>
            <p:cNvPr id="980997"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8099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714356"/>
            <a:ext cx="7920037" cy="5643601"/>
          </a:xfrm>
        </p:spPr>
        <p:txBody>
          <a:bodyPr>
            <a:noAutofit/>
          </a:bodyPr>
          <a:lstStyle/>
          <a:p>
            <a:pPr marL="0" indent="0" eaLnBrk="1" hangingPunct="1">
              <a:lnSpc>
                <a:spcPct val="122000"/>
              </a:lnSpc>
              <a:spcBef>
                <a:spcPct val="0"/>
              </a:spcBef>
              <a:buFont typeface="Arial" charset="0"/>
              <a:buNone/>
            </a:pPr>
            <a:r>
              <a:rPr lang="zh-CN" altLang="zh-CN" sz="2400" b="1" dirty="0" smtClean="0">
                <a:ea typeface="黑体" pitchFamily="2" charset="-122"/>
              </a:rPr>
              <a:t>【成语小贴士】</a:t>
            </a:r>
          </a:p>
          <a:p>
            <a:pPr marL="0" indent="0" algn="ctr" eaLnBrk="1" hangingPunct="1">
              <a:lnSpc>
                <a:spcPct val="122000"/>
              </a:lnSpc>
              <a:spcBef>
                <a:spcPct val="0"/>
              </a:spcBef>
              <a:buFont typeface="Arial" charset="0"/>
              <a:buNone/>
            </a:pPr>
            <a:r>
              <a:rPr lang="zh-CN" altLang="zh-CN" sz="2400" b="1" dirty="0" smtClean="0">
                <a:ea typeface="黑体" pitchFamily="2" charset="-122"/>
              </a:rPr>
              <a:t>常见易造成重复的成语集锦</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1. 忍俊不禁：忍俊，含笑。不禁，禁不住，抑制不住。原指热衷于某事而不能克制自己。后多指忍不住要发笑。不能用作“忍俊不禁地笑了”。</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2. 难言之隐：隐，隐情。深藏于内心的话或事。难以说出口的隐情。 不能用作“难言之隐的苦衷”。</a:t>
            </a:r>
          </a:p>
          <a:p>
            <a:pPr marL="0" indent="0" eaLnBrk="1" hangingPunct="1">
              <a:lnSpc>
                <a:spcPct val="122000"/>
              </a:lnSpc>
              <a:spcBef>
                <a:spcPct val="0"/>
              </a:spcBef>
              <a:buNone/>
            </a:pPr>
            <a:r>
              <a:rPr lang="zh-CN" altLang="en-US" sz="2400" b="1" dirty="0" smtClean="0">
                <a:latin typeface="宋体" pitchFamily="2" charset="-122"/>
              </a:rPr>
              <a:t>    </a:t>
            </a:r>
            <a:r>
              <a:rPr lang="zh-CN" altLang="zh-CN" sz="2400" b="1" dirty="0" smtClean="0">
                <a:latin typeface="宋体" pitchFamily="2" charset="-122"/>
              </a:rPr>
              <a:t>3. 南柯一梦：</a:t>
            </a:r>
            <a:r>
              <a:rPr lang="zh-CN" altLang="en-US" sz="2400" b="1" dirty="0" smtClean="0">
                <a:latin typeface="宋体" pitchFamily="2" charset="-122"/>
              </a:rPr>
              <a:t>南柯，指梦境中的南柯郡。泛指一场美梦，或比喻一场空欢喜。不能用作“一场南柯一梦”。</a:t>
            </a:r>
            <a:endParaRPr lang="zh-CN" altLang="zh-CN" sz="2400" b="1" dirty="0" smtClean="0">
              <a:latin typeface="宋体" pitchFamily="2" charset="-122"/>
            </a:endParaRP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4. 相形见绌：相形，互相比较。绌，缺陷，不足。相比之下，显出一方非常逊色。不能用作“显得相形见绌”。</a:t>
            </a:r>
          </a:p>
        </p:txBody>
      </p:sp>
      <p:grpSp>
        <p:nvGrpSpPr>
          <p:cNvPr id="2" name="Group 5"/>
          <p:cNvGrpSpPr>
            <a:grpSpLocks/>
          </p:cNvGrpSpPr>
          <p:nvPr/>
        </p:nvGrpSpPr>
        <p:grpSpPr bwMode="auto">
          <a:xfrm>
            <a:off x="1588" y="2674938"/>
            <a:ext cx="609600" cy="1978025"/>
            <a:chOff x="1" y="1685"/>
            <a:chExt cx="384" cy="1246"/>
          </a:xfrm>
        </p:grpSpPr>
        <p:pic>
          <p:nvPicPr>
            <p:cNvPr id="98202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8202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arn(inVertical)">
                                      <p:cBhvr>
                                        <p:cTn id="11" dur="500"/>
                                        <p:tgtEl>
                                          <p:spTgt spid="3">
                                            <p:txEl>
                                              <p:pRg st="1" end="1"/>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84213" y="765175"/>
            <a:ext cx="8208962" cy="5570538"/>
          </a:xfrm>
        </p:spPr>
        <p:txBody>
          <a:bodyPr>
            <a:normAutofit lnSpcReduction="10000"/>
          </a:bodyPr>
          <a:lstStyle/>
          <a:p>
            <a:pPr marL="0" indent="0" eaLnBrk="1" hangingPunct="1">
              <a:lnSpc>
                <a:spcPct val="122000"/>
              </a:lnSpc>
              <a:spcBef>
                <a:spcPct val="0"/>
              </a:spcBef>
              <a:buNone/>
            </a:pPr>
            <a:r>
              <a:rPr lang="zh-CN" altLang="en-US" sz="2400" b="1" dirty="0" smtClean="0">
                <a:latin typeface="宋体" pitchFamily="2" charset="-122"/>
              </a:rPr>
              <a:t>    </a:t>
            </a:r>
            <a:r>
              <a:rPr lang="zh-CN" altLang="zh-CN" sz="2400" b="1" dirty="0" smtClean="0">
                <a:latin typeface="宋体" pitchFamily="2" charset="-122"/>
              </a:rPr>
              <a:t>5. 如芒刺背：</a:t>
            </a:r>
            <a:r>
              <a:rPr lang="zh-CN" altLang="en-US" sz="2400" b="1" dirty="0" smtClean="0">
                <a:latin typeface="宋体" pitchFamily="2" charset="-122"/>
              </a:rPr>
              <a:t>芒，芒刺。好像芒刺扎在背上。比喻极度不安。不能用作“好像如芒刺背”。</a:t>
            </a:r>
            <a:endParaRPr lang="zh-CN" altLang="zh-CN" sz="2400" b="1" dirty="0" smtClean="0">
              <a:latin typeface="宋体" pitchFamily="2" charset="-122"/>
            </a:endParaRP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6. 遍体鳞伤：遍，全部。鳞，鱼鳞。全身都是像鱼鳞一样密的创伤</a:t>
            </a:r>
            <a:r>
              <a:rPr lang="zh-CN" altLang="en-US" sz="2400" b="1" dirty="0" smtClean="0">
                <a:latin typeface="宋体" pitchFamily="2" charset="-122"/>
              </a:rPr>
              <a:t>，</a:t>
            </a:r>
            <a:r>
              <a:rPr lang="zh-CN" altLang="zh-CN" sz="2400" b="1" dirty="0" smtClean="0">
                <a:latin typeface="宋体" pitchFamily="2" charset="-122"/>
              </a:rPr>
              <a:t>形容伤势非常重。不能用作“浑身被打得遍体鳞伤”。</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7. 当务之急：当务，当前应办理的事情。原指应当做的事情才是最紧要的。后指当前应做之事中最急需要办的事。不能用作“目前的当务之急”。</a:t>
            </a:r>
          </a:p>
          <a:p>
            <a:pPr marL="0" indent="0" eaLnBrk="1" hangingPunct="1">
              <a:lnSpc>
                <a:spcPct val="122000"/>
              </a:lnSpc>
              <a:spcBef>
                <a:spcPct val="0"/>
              </a:spcBef>
              <a:buNone/>
            </a:pPr>
            <a:r>
              <a:rPr lang="zh-CN" altLang="en-US" sz="2400" b="1" dirty="0" smtClean="0">
                <a:latin typeface="宋体" pitchFamily="2" charset="-122"/>
              </a:rPr>
              <a:t>    </a:t>
            </a:r>
            <a:r>
              <a:rPr lang="zh-CN" altLang="zh-CN" sz="2400" b="1" dirty="0" smtClean="0">
                <a:latin typeface="宋体" pitchFamily="2" charset="-122"/>
              </a:rPr>
              <a:t>8. 接踵而至：</a:t>
            </a:r>
            <a:r>
              <a:rPr lang="zh-CN" altLang="en-US" sz="2400" b="1" dirty="0" smtClean="0">
                <a:latin typeface="宋体" pitchFamily="2" charset="-122"/>
              </a:rPr>
              <a:t>踵，脚后跟。形容人或事物一个跟着一个地到来。形容很多人或事物接连而来。不能用作“接踵而至地到来”。</a:t>
            </a:r>
            <a:endParaRPr lang="zh-CN" altLang="zh-CN" sz="2400" b="1" dirty="0" smtClean="0">
              <a:latin typeface="宋体" pitchFamily="2" charset="-122"/>
            </a:endParaRP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9. 津津乐道：津津，兴味浓厚的样子。乐道，乐于谈论。指饶有兴味地谈论。不能用作“津津乐道地说”。</a:t>
            </a:r>
          </a:p>
        </p:txBody>
      </p:sp>
      <p:grpSp>
        <p:nvGrpSpPr>
          <p:cNvPr id="2" name="Group 5"/>
          <p:cNvGrpSpPr>
            <a:grpSpLocks/>
          </p:cNvGrpSpPr>
          <p:nvPr/>
        </p:nvGrpSpPr>
        <p:grpSpPr bwMode="auto">
          <a:xfrm>
            <a:off x="1588" y="2674938"/>
            <a:ext cx="609600" cy="1978025"/>
            <a:chOff x="1" y="1685"/>
            <a:chExt cx="384" cy="1246"/>
          </a:xfrm>
        </p:grpSpPr>
        <p:pic>
          <p:nvPicPr>
            <p:cNvPr id="983045"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83046"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84213" y="765175"/>
            <a:ext cx="8208962" cy="5570538"/>
          </a:xfrm>
        </p:spPr>
        <p:txBody>
          <a:bodyPr>
            <a:normAutofit lnSpcReduction="10000"/>
          </a:bodyPr>
          <a:lstStyle/>
          <a:p>
            <a:pPr marL="0" indent="0" eaLnBrk="1" hangingPunct="1">
              <a:lnSpc>
                <a:spcPct val="122000"/>
              </a:lnSpc>
              <a:spcBef>
                <a:spcPct val="0"/>
              </a:spcBef>
              <a:buNone/>
            </a:pPr>
            <a:r>
              <a:rPr lang="zh-CN" altLang="en-US" sz="2400" b="1" dirty="0" smtClean="0">
                <a:latin typeface="宋体" pitchFamily="2" charset="-122"/>
              </a:rPr>
              <a:t>    </a:t>
            </a:r>
            <a:r>
              <a:rPr lang="en-US" altLang="zh-CN" sz="2400" b="1" dirty="0" smtClean="0">
                <a:latin typeface="宋体" pitchFamily="2" charset="-122"/>
              </a:rPr>
              <a:t>10</a:t>
            </a:r>
            <a:r>
              <a:rPr lang="zh-CN" altLang="en-US" sz="2400" b="1" dirty="0" smtClean="0">
                <a:latin typeface="宋体" pitchFamily="2" charset="-122"/>
              </a:rPr>
              <a:t>．闻名遐迩：遐，远。迩，近。远近都闻名。形容名声很大。不能用作“海内外闻名遐迩”。</a:t>
            </a:r>
          </a:p>
          <a:p>
            <a:pPr marL="0" indent="0" eaLnBrk="1" hangingPunct="1">
              <a:lnSpc>
                <a:spcPct val="122000"/>
              </a:lnSpc>
              <a:spcBef>
                <a:spcPct val="0"/>
              </a:spcBef>
              <a:buNone/>
            </a:pPr>
            <a:r>
              <a:rPr lang="en-US" altLang="zh-CN" sz="2400" b="1" dirty="0" smtClean="0">
                <a:latin typeface="宋体" pitchFamily="2" charset="-122"/>
              </a:rPr>
              <a:t>    11</a:t>
            </a:r>
            <a:r>
              <a:rPr lang="zh-CN" altLang="en-US" sz="2400" b="1" dirty="0" smtClean="0">
                <a:latin typeface="宋体" pitchFamily="2" charset="-122"/>
              </a:rPr>
              <a:t>．责无旁贷：责，责任。贷，推卸。自身负有的责任，不能推卸给别人。不能用作“责无旁贷的责任”。</a:t>
            </a:r>
          </a:p>
          <a:p>
            <a:pPr marL="0" indent="0" eaLnBrk="1" hangingPunct="1">
              <a:lnSpc>
                <a:spcPct val="122000"/>
              </a:lnSpc>
              <a:spcBef>
                <a:spcPct val="0"/>
              </a:spcBef>
              <a:buNone/>
            </a:pPr>
            <a:r>
              <a:rPr lang="en-US" altLang="zh-CN" sz="2400" b="1" dirty="0" smtClean="0">
                <a:latin typeface="宋体" pitchFamily="2" charset="-122"/>
              </a:rPr>
              <a:t>    12</a:t>
            </a:r>
            <a:r>
              <a:rPr lang="zh-CN" altLang="en-US" sz="2400" b="1" dirty="0" smtClean="0">
                <a:latin typeface="宋体" pitchFamily="2" charset="-122"/>
              </a:rPr>
              <a:t>．生灵涂炭：生灵，指百姓。涂炭，烂泥和炭火，比喻困苦的境地。指百姓像掉在烂泥和炭火中一样，形容政治混乱时期人民处于极端困苦的环境中。不能用作“使人民生灵涂炭”。</a:t>
            </a:r>
          </a:p>
          <a:p>
            <a:pPr marL="0" indent="0" eaLnBrk="1" hangingPunct="1">
              <a:lnSpc>
                <a:spcPct val="122000"/>
              </a:lnSpc>
              <a:spcBef>
                <a:spcPct val="0"/>
              </a:spcBef>
              <a:buNone/>
            </a:pPr>
            <a:r>
              <a:rPr lang="en-US" altLang="zh-CN" sz="2400" b="1" dirty="0" smtClean="0">
                <a:latin typeface="宋体" pitchFamily="2" charset="-122"/>
              </a:rPr>
              <a:t>    13</a:t>
            </a:r>
            <a:r>
              <a:rPr lang="zh-CN" altLang="en-US" sz="2400" b="1" dirty="0" smtClean="0">
                <a:latin typeface="宋体" pitchFamily="2" charset="-122"/>
              </a:rPr>
              <a:t>．安居乐业：安定地生活，愉快地工作。不能用作“人民的生活安居乐业”。</a:t>
            </a:r>
          </a:p>
          <a:p>
            <a:pPr marL="0" indent="0" eaLnBrk="1" hangingPunct="1">
              <a:lnSpc>
                <a:spcPct val="122000"/>
              </a:lnSpc>
              <a:spcBef>
                <a:spcPct val="0"/>
              </a:spcBef>
              <a:buNone/>
            </a:pPr>
            <a:r>
              <a:rPr lang="en-US" altLang="zh-CN" sz="2400" b="1" dirty="0" smtClean="0">
                <a:latin typeface="宋体" pitchFamily="2" charset="-122"/>
              </a:rPr>
              <a:t>    14</a:t>
            </a:r>
            <a:r>
              <a:rPr lang="zh-CN" altLang="en-US" sz="2400" b="1" dirty="0" smtClean="0">
                <a:latin typeface="宋体" pitchFamily="2" charset="-122"/>
              </a:rPr>
              <a:t>．见</a:t>
            </a:r>
            <a:r>
              <a:rPr lang="en-US" altLang="zh-CN" sz="2400" b="1" dirty="0" smtClean="0">
                <a:latin typeface="宋体" pitchFamily="2" charset="-122"/>
              </a:rPr>
              <a:t>(</a:t>
            </a:r>
            <a:r>
              <a:rPr lang="zh-CN" altLang="en-US" sz="2400" b="1" dirty="0" smtClean="0">
                <a:latin typeface="宋体" pitchFamily="2" charset="-122"/>
              </a:rPr>
              <a:t>贻</a:t>
            </a:r>
            <a:r>
              <a:rPr lang="en-US" altLang="zh-CN" sz="2400" b="1" dirty="0" smtClean="0">
                <a:latin typeface="宋体" pitchFamily="2" charset="-122"/>
              </a:rPr>
              <a:t>)</a:t>
            </a:r>
            <a:r>
              <a:rPr lang="zh-CN" altLang="en-US" sz="2400" b="1" dirty="0" smtClean="0">
                <a:latin typeface="宋体" pitchFamily="2" charset="-122"/>
              </a:rPr>
              <a:t>笑大方：见，被。大方，内行或有见识的人。被内行或有见识的人笑话。不能用作“让人见</a:t>
            </a:r>
            <a:r>
              <a:rPr lang="en-US" altLang="zh-CN" sz="2400" b="1" dirty="0" smtClean="0">
                <a:latin typeface="宋体" pitchFamily="2" charset="-122"/>
              </a:rPr>
              <a:t>(</a:t>
            </a:r>
            <a:r>
              <a:rPr lang="zh-CN" altLang="en-US" sz="2400" b="1" dirty="0" smtClean="0">
                <a:latin typeface="宋体" pitchFamily="2" charset="-122"/>
              </a:rPr>
              <a:t>贻</a:t>
            </a:r>
            <a:r>
              <a:rPr lang="en-US" altLang="zh-CN" sz="2400" b="1" dirty="0" smtClean="0">
                <a:latin typeface="宋体" pitchFamily="2" charset="-122"/>
              </a:rPr>
              <a:t>)</a:t>
            </a:r>
            <a:r>
              <a:rPr lang="zh-CN" altLang="en-US" sz="2400" b="1" dirty="0" smtClean="0">
                <a:latin typeface="宋体" pitchFamily="2" charset="-122"/>
              </a:rPr>
              <a:t>笑大方”等。</a:t>
            </a:r>
          </a:p>
        </p:txBody>
      </p:sp>
      <p:grpSp>
        <p:nvGrpSpPr>
          <p:cNvPr id="2" name="Group 5"/>
          <p:cNvGrpSpPr>
            <a:grpSpLocks/>
          </p:cNvGrpSpPr>
          <p:nvPr/>
        </p:nvGrpSpPr>
        <p:grpSpPr bwMode="auto">
          <a:xfrm>
            <a:off x="1588" y="2674938"/>
            <a:ext cx="609600" cy="1978025"/>
            <a:chOff x="1" y="1685"/>
            <a:chExt cx="384" cy="1246"/>
          </a:xfrm>
        </p:grpSpPr>
        <p:pic>
          <p:nvPicPr>
            <p:cNvPr id="984069"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84070"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692150"/>
            <a:ext cx="8208962" cy="5761038"/>
          </a:xfrm>
        </p:spPr>
        <p:txBody>
          <a:bodyPr>
            <a:normAutofit/>
          </a:bodyPr>
          <a:lstStyle/>
          <a:p>
            <a:pPr marL="0" indent="0" eaLnBrk="1" hangingPunct="1">
              <a:lnSpc>
                <a:spcPct val="122000"/>
              </a:lnSpc>
              <a:spcBef>
                <a:spcPct val="0"/>
              </a:spcBef>
              <a:buNone/>
            </a:pPr>
            <a:r>
              <a:rPr lang="zh-CN" altLang="en-US" sz="2400" b="1" dirty="0" smtClean="0">
                <a:latin typeface="宋体" pitchFamily="2" charset="-122"/>
              </a:rPr>
              <a:t>    </a:t>
            </a:r>
            <a:r>
              <a:rPr lang="en-US" altLang="zh-CN" sz="2400" b="1" dirty="0" smtClean="0">
                <a:latin typeface="宋体" pitchFamily="2" charset="-122"/>
              </a:rPr>
              <a:t>15</a:t>
            </a:r>
            <a:r>
              <a:rPr lang="zh-CN" altLang="en-US" sz="2400" b="1" dirty="0" smtClean="0">
                <a:latin typeface="宋体" pitchFamily="2" charset="-122"/>
              </a:rPr>
              <a:t>．自惭形秽：惭，惭愧。秽，丑陋。原指因自己的容貌举止不如别人而感到惭愧，后泛指自愧不如别人。不能用作“感到自惭形秽”。</a:t>
            </a:r>
          </a:p>
          <a:p>
            <a:pPr marL="0" indent="0" eaLnBrk="1" hangingPunct="1">
              <a:lnSpc>
                <a:spcPct val="122000"/>
              </a:lnSpc>
              <a:spcBef>
                <a:spcPct val="0"/>
              </a:spcBef>
              <a:buNone/>
            </a:pPr>
            <a:r>
              <a:rPr lang="en-US" altLang="zh-CN" sz="2400" b="1" dirty="0" smtClean="0">
                <a:latin typeface="宋体" pitchFamily="2" charset="-122"/>
              </a:rPr>
              <a:t>    16</a:t>
            </a:r>
            <a:r>
              <a:rPr lang="zh-CN" altLang="en-US" sz="2400" b="1" dirty="0" smtClean="0">
                <a:latin typeface="宋体" pitchFamily="2" charset="-122"/>
              </a:rPr>
              <a:t>．莘莘学子：莘莘，众多的样子。泛指众多的读书人。不能用作“众多的莘莘学子”。</a:t>
            </a:r>
          </a:p>
          <a:p>
            <a:pPr marL="0" indent="0" eaLnBrk="1" hangingPunct="1">
              <a:lnSpc>
                <a:spcPct val="122000"/>
              </a:lnSpc>
              <a:spcBef>
                <a:spcPct val="0"/>
              </a:spcBef>
              <a:buNone/>
            </a:pPr>
            <a:r>
              <a:rPr lang="en-US" altLang="zh-CN" sz="2400" b="1" dirty="0" smtClean="0">
                <a:latin typeface="宋体" pitchFamily="2" charset="-122"/>
              </a:rPr>
              <a:t>    17</a:t>
            </a:r>
            <a:r>
              <a:rPr lang="zh-CN" altLang="en-US" sz="2400" b="1" dirty="0" smtClean="0">
                <a:latin typeface="宋体" pitchFamily="2" charset="-122"/>
              </a:rPr>
              <a:t>．扪心自问：扪，摸。摸着胸口自问。指反省自己的行为。不能用作“扪心自问地自责”。</a:t>
            </a:r>
          </a:p>
          <a:p>
            <a:pPr marL="0" indent="0" eaLnBrk="1" hangingPunct="1">
              <a:lnSpc>
                <a:spcPct val="122000"/>
              </a:lnSpc>
              <a:spcBef>
                <a:spcPct val="0"/>
              </a:spcBef>
              <a:buNone/>
            </a:pPr>
            <a:r>
              <a:rPr lang="en-US" altLang="zh-CN" sz="2400" b="1" dirty="0" smtClean="0">
                <a:latin typeface="宋体" pitchFamily="2" charset="-122"/>
              </a:rPr>
              <a:t>    18</a:t>
            </a:r>
            <a:r>
              <a:rPr lang="zh-CN" altLang="en-US" sz="2400" b="1" dirty="0" smtClean="0">
                <a:latin typeface="宋体" pitchFamily="2" charset="-122"/>
              </a:rPr>
              <a:t>．真知灼见：灼，明亮、透彻。指正确而透彻的认识和见解。不能用作“提出真知灼见的意见”。</a:t>
            </a:r>
          </a:p>
          <a:p>
            <a:pPr marL="0" indent="0" eaLnBrk="1" hangingPunct="1">
              <a:lnSpc>
                <a:spcPct val="122000"/>
              </a:lnSpc>
              <a:spcBef>
                <a:spcPct val="0"/>
              </a:spcBef>
              <a:buNone/>
            </a:pPr>
            <a:r>
              <a:rPr lang="en-US" altLang="zh-CN" sz="2400" b="1" dirty="0" smtClean="0">
                <a:latin typeface="宋体" pitchFamily="2" charset="-122"/>
              </a:rPr>
              <a:t>    19</a:t>
            </a:r>
            <a:r>
              <a:rPr lang="zh-CN" altLang="en-US" sz="2400" b="1" dirty="0" smtClean="0">
                <a:latin typeface="宋体" pitchFamily="2" charset="-122"/>
              </a:rPr>
              <a:t>．刻骨铭心：铭，镂刻，记载。镂刻在骨头上或心里。形容感受深刻，永不忘记。不能用作“令人难忘的教训刻骨铭心”。</a:t>
            </a:r>
          </a:p>
        </p:txBody>
      </p:sp>
      <p:grpSp>
        <p:nvGrpSpPr>
          <p:cNvPr id="2" name="Group 5"/>
          <p:cNvGrpSpPr>
            <a:grpSpLocks/>
          </p:cNvGrpSpPr>
          <p:nvPr/>
        </p:nvGrpSpPr>
        <p:grpSpPr bwMode="auto">
          <a:xfrm>
            <a:off x="1588" y="2674938"/>
            <a:ext cx="609600" cy="1978025"/>
            <a:chOff x="1" y="1685"/>
            <a:chExt cx="384" cy="1246"/>
          </a:xfrm>
        </p:grpSpPr>
        <p:pic>
          <p:nvPicPr>
            <p:cNvPr id="985093"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8509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692150"/>
            <a:ext cx="8208962" cy="5761038"/>
          </a:xfrm>
        </p:spPr>
        <p:txBody>
          <a:bodyPr>
            <a:noAutofit/>
          </a:bodyPr>
          <a:lstStyle/>
          <a:p>
            <a:pPr marL="0" indent="0" eaLnBrk="1" hangingPunct="1">
              <a:lnSpc>
                <a:spcPts val="3500"/>
              </a:lnSpc>
              <a:spcBef>
                <a:spcPct val="0"/>
              </a:spcBef>
              <a:buNone/>
            </a:pPr>
            <a:r>
              <a:rPr lang="zh-CN" altLang="en-US" sz="2400" b="1" dirty="0" smtClean="0">
                <a:latin typeface="宋体" pitchFamily="2" charset="-122"/>
              </a:rPr>
              <a:t>    </a:t>
            </a:r>
            <a:r>
              <a:rPr lang="en-US" altLang="zh-CN" sz="2400" b="1" dirty="0" smtClean="0">
                <a:latin typeface="宋体" pitchFamily="2" charset="-122"/>
              </a:rPr>
              <a:t>20</a:t>
            </a:r>
            <a:r>
              <a:rPr lang="zh-CN" altLang="en-US" sz="2400" b="1" dirty="0" smtClean="0">
                <a:latin typeface="宋体" pitchFamily="2" charset="-122"/>
              </a:rPr>
              <a:t>．众所周知：周，普遍、全。大家都知道。不能用作“这是大家众所周知的”。</a:t>
            </a:r>
          </a:p>
          <a:p>
            <a:pPr marL="0" indent="0" eaLnBrk="1" hangingPunct="1">
              <a:lnSpc>
                <a:spcPts val="3500"/>
              </a:lnSpc>
              <a:spcBef>
                <a:spcPct val="0"/>
              </a:spcBef>
              <a:buNone/>
            </a:pPr>
            <a:r>
              <a:rPr lang="en-US" altLang="zh-CN" sz="2400" b="1" dirty="0" smtClean="0">
                <a:latin typeface="宋体" pitchFamily="2" charset="-122"/>
              </a:rPr>
              <a:t>    21</a:t>
            </a:r>
            <a:r>
              <a:rPr lang="zh-CN" altLang="en-US" sz="2400" b="1" dirty="0" smtClean="0">
                <a:latin typeface="宋体" pitchFamily="2" charset="-122"/>
              </a:rPr>
              <a:t>．妄自菲薄：妄，过分的。菲薄，轻视。过分地瞧不起自己。指自轻自贱，自暴自弃。不能用作“妄自菲薄自己”。</a:t>
            </a:r>
          </a:p>
          <a:p>
            <a:pPr marL="0" indent="0" eaLnBrk="1" hangingPunct="1">
              <a:lnSpc>
                <a:spcPts val="3500"/>
              </a:lnSpc>
              <a:spcBef>
                <a:spcPct val="0"/>
              </a:spcBef>
              <a:buNone/>
            </a:pPr>
            <a:r>
              <a:rPr lang="en-US" altLang="zh-CN" sz="2400" b="1" dirty="0" smtClean="0">
                <a:latin typeface="宋体" pitchFamily="2" charset="-122"/>
              </a:rPr>
              <a:t>    22</a:t>
            </a:r>
            <a:r>
              <a:rPr lang="zh-CN" altLang="en-US" sz="2400" b="1" dirty="0" smtClean="0">
                <a:latin typeface="宋体" pitchFamily="2" charset="-122"/>
              </a:rPr>
              <a:t>．不虞之誉：虞，预料。出乎意料的称赞。不能用作“没有想到却受到了不虞之誉”。</a:t>
            </a:r>
          </a:p>
          <a:p>
            <a:pPr marL="0" indent="0" eaLnBrk="1" hangingPunct="1">
              <a:lnSpc>
                <a:spcPts val="3500"/>
              </a:lnSpc>
              <a:spcBef>
                <a:spcPct val="0"/>
              </a:spcBef>
              <a:buNone/>
            </a:pPr>
            <a:r>
              <a:rPr lang="en-US" altLang="zh-CN" sz="2400" b="1" dirty="0" smtClean="0">
                <a:latin typeface="宋体" pitchFamily="2" charset="-122"/>
              </a:rPr>
              <a:t>    23</a:t>
            </a:r>
            <a:r>
              <a:rPr lang="zh-CN" altLang="en-US" sz="2400" b="1" dirty="0" smtClean="0">
                <a:latin typeface="宋体" pitchFamily="2" charset="-122"/>
              </a:rPr>
              <a:t>．日理万机：理，处理。机，事务。每天处理大量要务，形容政务繁忙</a:t>
            </a:r>
            <a:r>
              <a:rPr lang="en-US" altLang="zh-CN" sz="2400" b="1" dirty="0" smtClean="0">
                <a:latin typeface="宋体" pitchFamily="2" charset="-122"/>
              </a:rPr>
              <a:t>(</a:t>
            </a:r>
            <a:r>
              <a:rPr lang="zh-CN" altLang="en-US" sz="2400" b="1" dirty="0" smtClean="0">
                <a:latin typeface="宋体" pitchFamily="2" charset="-122"/>
              </a:rPr>
              <a:t>多指高级领导人</a:t>
            </a:r>
            <a:r>
              <a:rPr lang="en-US" altLang="zh-CN" sz="2400" b="1" dirty="0" smtClean="0">
                <a:latin typeface="宋体" pitchFamily="2" charset="-122"/>
              </a:rPr>
              <a:t>)</a:t>
            </a:r>
            <a:r>
              <a:rPr lang="zh-CN" altLang="en-US" sz="2400" b="1" dirty="0" smtClean="0">
                <a:latin typeface="宋体" pitchFamily="2" charset="-122"/>
              </a:rPr>
              <a:t>。不能用作“每天都要日理万机”。</a:t>
            </a:r>
          </a:p>
          <a:p>
            <a:pPr marL="0" indent="0" eaLnBrk="1" hangingPunct="1">
              <a:lnSpc>
                <a:spcPts val="3500"/>
              </a:lnSpc>
              <a:spcBef>
                <a:spcPct val="0"/>
              </a:spcBef>
              <a:buNone/>
            </a:pPr>
            <a:r>
              <a:rPr lang="en-US" altLang="zh-CN" sz="2400" b="1" dirty="0" smtClean="0">
                <a:latin typeface="宋体" pitchFamily="2" charset="-122"/>
              </a:rPr>
              <a:t>    24</a:t>
            </a:r>
            <a:r>
              <a:rPr lang="zh-CN" altLang="en-US" sz="2400" b="1" dirty="0" smtClean="0">
                <a:latin typeface="宋体" pitchFamily="2" charset="-122"/>
              </a:rPr>
              <a:t>．历历在目：历历，一个一个清清楚楚的。清清楚楚地呈现在眼前。不能用作“往事历历在目地出现在眼前”。</a:t>
            </a:r>
          </a:p>
          <a:p>
            <a:pPr marL="0" indent="0" eaLnBrk="1" hangingPunct="1">
              <a:lnSpc>
                <a:spcPts val="3500"/>
              </a:lnSpc>
              <a:spcBef>
                <a:spcPct val="0"/>
              </a:spcBef>
              <a:buFont typeface="Arial" charset="0"/>
              <a:buNone/>
            </a:pPr>
            <a:r>
              <a:rPr lang="zh-CN" altLang="en-US" sz="2400" b="1" dirty="0" smtClean="0">
                <a:latin typeface="宋体" pitchFamily="2" charset="-122"/>
              </a:rPr>
              <a:t>    </a:t>
            </a:r>
            <a:endParaRPr lang="zh-CN" altLang="zh-CN" sz="2400" b="1" dirty="0" smtClean="0">
              <a:latin typeface="宋体" pitchFamily="2" charset="-122"/>
            </a:endParaRPr>
          </a:p>
        </p:txBody>
      </p:sp>
      <p:grpSp>
        <p:nvGrpSpPr>
          <p:cNvPr id="2" name="Group 5"/>
          <p:cNvGrpSpPr>
            <a:grpSpLocks/>
          </p:cNvGrpSpPr>
          <p:nvPr/>
        </p:nvGrpSpPr>
        <p:grpSpPr bwMode="auto">
          <a:xfrm>
            <a:off x="1588" y="2674938"/>
            <a:ext cx="609600" cy="1978025"/>
            <a:chOff x="1" y="1685"/>
            <a:chExt cx="384" cy="1246"/>
          </a:xfrm>
        </p:grpSpPr>
        <p:pic>
          <p:nvPicPr>
            <p:cNvPr id="986117"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8611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692150"/>
            <a:ext cx="8208962" cy="5761038"/>
          </a:xfrm>
        </p:spPr>
        <p:txBody>
          <a:bodyPr>
            <a:normAutofit/>
          </a:bodyPr>
          <a:lstStyle/>
          <a:p>
            <a:pPr marL="0" indent="0" eaLnBrk="1" hangingPunct="1">
              <a:lnSpc>
                <a:spcPct val="122000"/>
              </a:lnSpc>
              <a:spcBef>
                <a:spcPct val="0"/>
              </a:spcBef>
              <a:buNone/>
            </a:pPr>
            <a:r>
              <a:rPr lang="en-US" altLang="zh-CN" sz="2400" b="1" dirty="0" smtClean="0">
                <a:latin typeface="宋体" pitchFamily="2" charset="-122"/>
              </a:rPr>
              <a:t>    25</a:t>
            </a:r>
            <a:r>
              <a:rPr lang="zh-CN" altLang="en-US" sz="2400" b="1" dirty="0" smtClean="0">
                <a:latin typeface="宋体" pitchFamily="2" charset="-122"/>
              </a:rPr>
              <a:t>．恍然大悟：恍然，猛然醒悟的样子。悟，明白，觉醒。忽然间醒悟过来。不能用作“我心里突然觉得恍然大悟了”。</a:t>
            </a:r>
          </a:p>
          <a:p>
            <a:pPr marL="0" indent="0" eaLnBrk="1" hangingPunct="1">
              <a:lnSpc>
                <a:spcPct val="122000"/>
              </a:lnSpc>
              <a:spcBef>
                <a:spcPct val="0"/>
              </a:spcBef>
              <a:buNone/>
            </a:pPr>
            <a:r>
              <a:rPr lang="en-US" altLang="zh-CN" sz="2400" b="1" dirty="0" smtClean="0">
                <a:latin typeface="宋体" pitchFamily="2" charset="-122"/>
              </a:rPr>
              <a:t>    26</a:t>
            </a:r>
            <a:r>
              <a:rPr lang="zh-CN" altLang="en-US" sz="2400" b="1" dirty="0" smtClean="0">
                <a:latin typeface="宋体" pitchFamily="2" charset="-122"/>
              </a:rPr>
              <a:t>．任重道远：任，负担。担子很重，路程又长。比喻责任重大，需要长期艰苦奋斗。不能用作“任重道远的责任”。</a:t>
            </a:r>
          </a:p>
          <a:p>
            <a:pPr marL="0" indent="0" eaLnBrk="1" hangingPunct="1">
              <a:lnSpc>
                <a:spcPct val="122000"/>
              </a:lnSpc>
              <a:spcBef>
                <a:spcPct val="0"/>
              </a:spcBef>
              <a:buNone/>
            </a:pPr>
            <a:r>
              <a:rPr lang="en-US" altLang="zh-CN" sz="2400" b="1" dirty="0" smtClean="0">
                <a:latin typeface="宋体" pitchFamily="2" charset="-122"/>
              </a:rPr>
              <a:t>    27</a:t>
            </a:r>
            <a:r>
              <a:rPr lang="zh-CN" altLang="en-US" sz="2400" b="1" dirty="0" smtClean="0">
                <a:latin typeface="宋体" pitchFamily="2" charset="-122"/>
              </a:rPr>
              <a:t>．眼花缭乱：缭乱，纷乱。眼睛看到纷繁复杂的东西而感到迷乱。不能用作“让人看得眼花缭乱”。</a:t>
            </a:r>
          </a:p>
          <a:p>
            <a:pPr marL="0" indent="0" eaLnBrk="1" hangingPunct="1">
              <a:lnSpc>
                <a:spcPct val="122000"/>
              </a:lnSpc>
              <a:spcBef>
                <a:spcPct val="0"/>
              </a:spcBef>
              <a:buNone/>
            </a:pPr>
            <a:r>
              <a:rPr lang="en-US" altLang="zh-CN" sz="2400" b="1" dirty="0" smtClean="0">
                <a:latin typeface="宋体" pitchFamily="2" charset="-122"/>
              </a:rPr>
              <a:t>    28</a:t>
            </a:r>
            <a:r>
              <a:rPr lang="zh-CN" altLang="en-US" sz="2400" b="1" dirty="0" smtClean="0">
                <a:latin typeface="宋体" pitchFamily="2" charset="-122"/>
              </a:rPr>
              <a:t>．破天荒：天荒，从未开垦过的土地。比喻从未有过，第一次出现。不能用作“破天荒的第一次”。</a:t>
            </a:r>
          </a:p>
          <a:p>
            <a:pPr marL="0" indent="0" eaLnBrk="1" hangingPunct="1">
              <a:lnSpc>
                <a:spcPct val="122000"/>
              </a:lnSpc>
              <a:spcBef>
                <a:spcPct val="0"/>
              </a:spcBef>
              <a:buFont typeface="Arial" charset="0"/>
              <a:buNone/>
            </a:pPr>
            <a:r>
              <a:rPr lang="zh-CN" altLang="en-US" sz="2400" b="1" dirty="0" smtClean="0">
                <a:latin typeface="宋体" pitchFamily="2" charset="-122"/>
              </a:rPr>
              <a:t>    </a:t>
            </a:r>
            <a:endParaRPr lang="zh-CN" altLang="zh-CN" sz="2400" b="1" dirty="0" smtClean="0">
              <a:latin typeface="宋体" pitchFamily="2" charset="-122"/>
            </a:endParaRPr>
          </a:p>
        </p:txBody>
      </p:sp>
      <p:grpSp>
        <p:nvGrpSpPr>
          <p:cNvPr id="2" name="Group 5"/>
          <p:cNvGrpSpPr>
            <a:grpSpLocks/>
          </p:cNvGrpSpPr>
          <p:nvPr/>
        </p:nvGrpSpPr>
        <p:grpSpPr bwMode="auto">
          <a:xfrm>
            <a:off x="1588" y="2674938"/>
            <a:ext cx="609600" cy="1978025"/>
            <a:chOff x="1" y="1685"/>
            <a:chExt cx="384" cy="1246"/>
          </a:xfrm>
        </p:grpSpPr>
        <p:pic>
          <p:nvPicPr>
            <p:cNvPr id="98714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8714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692150"/>
            <a:ext cx="8208962" cy="5761038"/>
          </a:xfrm>
        </p:spPr>
        <p:txBody>
          <a:bodyPr>
            <a:normAutofit/>
          </a:bodyPr>
          <a:lstStyle/>
          <a:p>
            <a:pPr marL="0" indent="0" eaLnBrk="1" hangingPunct="1">
              <a:lnSpc>
                <a:spcPct val="122000"/>
              </a:lnSpc>
              <a:spcBef>
                <a:spcPct val="0"/>
              </a:spcBef>
              <a:buNone/>
            </a:pPr>
            <a:r>
              <a:rPr lang="en-US" altLang="zh-CN" sz="2400" b="1" dirty="0" smtClean="0">
                <a:latin typeface="宋体" pitchFamily="2" charset="-122"/>
              </a:rPr>
              <a:t>    29</a:t>
            </a:r>
            <a:r>
              <a:rPr lang="zh-CN" altLang="en-US" sz="2400" b="1" dirty="0" smtClean="0">
                <a:latin typeface="宋体" pitchFamily="2" charset="-122"/>
              </a:rPr>
              <a:t>．方兴未艾：方，正在。兴，兴起。艾，停止。形容事物正在蓬勃发展，势头并未停止。不能用作“正方兴未艾”。</a:t>
            </a:r>
          </a:p>
          <a:p>
            <a:pPr marL="0" indent="0" eaLnBrk="1" hangingPunct="1">
              <a:lnSpc>
                <a:spcPct val="122000"/>
              </a:lnSpc>
              <a:spcBef>
                <a:spcPct val="0"/>
              </a:spcBef>
              <a:buNone/>
            </a:pPr>
            <a:r>
              <a:rPr lang="en-US" altLang="zh-CN" sz="2400" b="1" dirty="0" smtClean="0">
                <a:latin typeface="宋体" pitchFamily="2" charset="-122"/>
              </a:rPr>
              <a:t>    30</a:t>
            </a:r>
            <a:r>
              <a:rPr lang="zh-CN" altLang="en-US" sz="2400" b="1" dirty="0" smtClean="0">
                <a:latin typeface="宋体" pitchFamily="2" charset="-122"/>
              </a:rPr>
              <a:t>．芸芸众生：芸芸，众多的样子。众生，梵语指一切生物。原为佛教用语。指一切有生命的东西。后用以指众多的平常人。不能用作“众多的芸芸众生”。</a:t>
            </a:r>
          </a:p>
        </p:txBody>
      </p:sp>
      <p:grpSp>
        <p:nvGrpSpPr>
          <p:cNvPr id="2" name="Group 5"/>
          <p:cNvGrpSpPr>
            <a:grpSpLocks/>
          </p:cNvGrpSpPr>
          <p:nvPr/>
        </p:nvGrpSpPr>
        <p:grpSpPr bwMode="auto">
          <a:xfrm>
            <a:off x="1588" y="2674938"/>
            <a:ext cx="609600" cy="1978025"/>
            <a:chOff x="1" y="1685"/>
            <a:chExt cx="384" cy="1246"/>
          </a:xfrm>
        </p:grpSpPr>
        <p:pic>
          <p:nvPicPr>
            <p:cNvPr id="988165"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88166"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2263047" name="Rectangle 7"/>
          <p:cNvSpPr>
            <a:spLocks noChangeArrowheads="1"/>
          </p:cNvSpPr>
          <p:nvPr/>
        </p:nvSpPr>
        <p:spPr bwMode="auto">
          <a:xfrm>
            <a:off x="611188" y="765175"/>
            <a:ext cx="7986712" cy="3683060"/>
          </a:xfrm>
          <a:prstGeom prst="rect">
            <a:avLst/>
          </a:prstGeom>
          <a:noFill/>
          <a:ln w="9525">
            <a:noFill/>
            <a:miter lim="800000"/>
            <a:headEnd/>
            <a:tailEnd/>
          </a:ln>
        </p:spPr>
        <p:txBody>
          <a:bodyPr>
            <a:spAutoFit/>
          </a:bodyPr>
          <a:lstStyle/>
          <a:p>
            <a:pPr>
              <a:lnSpc>
                <a:spcPts val="3500"/>
              </a:lnSpc>
              <a:spcBef>
                <a:spcPct val="0"/>
              </a:spcBef>
            </a:pPr>
            <a:r>
              <a:rPr lang="en-US" altLang="zh-CN" sz="2400" b="1" dirty="0" smtClean="0">
                <a:solidFill>
                  <a:srgbClr val="990033"/>
                </a:solidFill>
                <a:latin typeface="+mn-ea"/>
              </a:rPr>
              <a:t>2. </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mn-ea"/>
              </a:rPr>
              <a:t>　</a:t>
            </a:r>
            <a:r>
              <a:rPr lang="en-US" altLang="zh-CN" sz="2400" b="1" dirty="0" smtClean="0">
                <a:solidFill>
                  <a:srgbClr val="990033"/>
                </a:solidFill>
                <a:latin typeface="+mn-ea"/>
              </a:rPr>
              <a:t>[</a:t>
            </a:r>
            <a:r>
              <a:rPr lang="zh-CN" altLang="en-US" sz="2400" b="1" dirty="0" smtClean="0">
                <a:solidFill>
                  <a:srgbClr val="990033"/>
                </a:solidFill>
                <a:latin typeface="+mn-ea"/>
              </a:rPr>
              <a:t>解析</a:t>
            </a:r>
            <a:r>
              <a:rPr lang="en-US" altLang="zh-CN" sz="2400" b="1" dirty="0" smtClean="0">
                <a:solidFill>
                  <a:srgbClr val="990033"/>
                </a:solidFill>
                <a:latin typeface="+mn-ea"/>
              </a:rPr>
              <a:t>] </a:t>
            </a:r>
            <a:r>
              <a:rPr lang="zh-CN" altLang="en-US" sz="2400" b="1" dirty="0" smtClean="0">
                <a:solidFill>
                  <a:srgbClr val="990033"/>
                </a:solidFill>
                <a:latin typeface="+mn-ea"/>
              </a:rPr>
              <a:t>“墨守成规”的意思是因循守旧，不肯改进。第①句根据“不敢越雷池一步”可知，侧重点是“规”。 “故步自封”比喻安于现状，不求进步。第②句根据前面“要勇于开拓，不断进取”可知，侧重点是不能“封”。 “抱残守缺”形容思想保守，不知改进。第③句根据“决不能满足于现状”可知，侧重点应是不能守“残缺”。</a:t>
            </a:r>
          </a:p>
          <a:p>
            <a:pPr>
              <a:lnSpc>
                <a:spcPts val="3500"/>
              </a:lnSpc>
              <a:spcBef>
                <a:spcPct val="0"/>
              </a:spcBef>
            </a:pPr>
            <a:endParaRPr lang="zh-CN" altLang="en-US" sz="2400" b="1" dirty="0" smtClean="0">
              <a:solidFill>
                <a:srgbClr val="990033"/>
              </a:solidFill>
              <a:latin typeface="+mn-ea"/>
            </a:endParaRPr>
          </a:p>
        </p:txBody>
      </p:sp>
      <p:grpSp>
        <p:nvGrpSpPr>
          <p:cNvPr id="2" name="Group 3"/>
          <p:cNvGrpSpPr>
            <a:grpSpLocks/>
          </p:cNvGrpSpPr>
          <p:nvPr/>
        </p:nvGrpSpPr>
        <p:grpSpPr bwMode="auto">
          <a:xfrm>
            <a:off x="1588" y="777875"/>
            <a:ext cx="609600" cy="2219325"/>
            <a:chOff x="1" y="490"/>
            <a:chExt cx="384" cy="1262"/>
          </a:xfrm>
        </p:grpSpPr>
        <p:pic>
          <p:nvPicPr>
            <p:cNvPr id="876549" name="Picture 4"/>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876550"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263047"/>
                                        </p:tgtEl>
                                        <p:attrNameLst>
                                          <p:attrName>style.visibility</p:attrName>
                                        </p:attrNameLst>
                                      </p:cBhvr>
                                      <p:to>
                                        <p:strVal val="visible"/>
                                      </p:to>
                                    </p:set>
                                    <p:anim calcmode="lin" valueType="num">
                                      <p:cBhvr additive="base">
                                        <p:cTn id="7" dur="500" fill="hold"/>
                                        <p:tgtEl>
                                          <p:spTgt spid="2263047"/>
                                        </p:tgtEl>
                                        <p:attrNameLst>
                                          <p:attrName>ppt_x</p:attrName>
                                        </p:attrNameLst>
                                      </p:cBhvr>
                                      <p:tavLst>
                                        <p:tav tm="0">
                                          <p:val>
                                            <p:strVal val="#ppt_x"/>
                                          </p:val>
                                        </p:tav>
                                        <p:tav tm="100000">
                                          <p:val>
                                            <p:strVal val="#ppt_x"/>
                                          </p:val>
                                        </p:tav>
                                      </p:tavLst>
                                    </p:anim>
                                    <p:anim calcmode="lin" valueType="num">
                                      <p:cBhvr additive="base">
                                        <p:cTn id="8" dur="500" fill="hold"/>
                                        <p:tgtEl>
                                          <p:spTgt spid="22630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4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14348" y="714356"/>
            <a:ext cx="7920037" cy="5399088"/>
          </a:xfrm>
        </p:spPr>
        <p:txBody>
          <a:bodyPr>
            <a:noAutofit/>
          </a:bodyPr>
          <a:lstStyle/>
          <a:p>
            <a:pPr marL="0" indent="0" algn="just" eaLnBrk="1" hangingPunct="1">
              <a:lnSpc>
                <a:spcPct val="122000"/>
              </a:lnSpc>
              <a:spcBef>
                <a:spcPct val="0"/>
              </a:spcBef>
              <a:buNone/>
            </a:pPr>
            <a:r>
              <a:rPr lang="zh-CN" altLang="zh-CN" sz="2200" b="1" dirty="0" smtClean="0">
                <a:latin typeface="黑体" pitchFamily="2" charset="-122"/>
                <a:ea typeface="黑体" pitchFamily="2" charset="-122"/>
              </a:rPr>
              <a:t>►</a:t>
            </a:r>
            <a:r>
              <a:rPr lang="zh-CN" altLang="en-US" sz="2400" b="1" dirty="0" smtClean="0">
                <a:latin typeface="黑体" pitchFamily="2" charset="-122"/>
                <a:ea typeface="黑体" pitchFamily="2" charset="-122"/>
              </a:rPr>
              <a:t>角度五　谦敬错位</a:t>
            </a: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714348" y="1285860"/>
          <a:ext cx="7704138" cy="5379451"/>
        </p:xfrm>
        <a:graphic>
          <a:graphicData uri="http://schemas.openxmlformats.org/drawingml/2006/table">
            <a:tbl>
              <a:tblPr/>
              <a:tblGrid>
                <a:gridCol w="714380"/>
                <a:gridCol w="6989758"/>
              </a:tblGrid>
              <a:tr h="1631091">
                <a:tc>
                  <a:txBody>
                    <a:bodyPr/>
                    <a:lstStyle/>
                    <a:p>
                      <a:pPr algn="ctr"/>
                      <a:r>
                        <a:rPr lang="zh-CN" altLang="en-US" sz="2000" b="1" kern="1200" baseline="0" dirty="0" smtClean="0">
                          <a:solidFill>
                            <a:schemeClr val="tx1"/>
                          </a:solidFill>
                          <a:latin typeface="+mn-ea"/>
                          <a:ea typeface="+mn-ea"/>
                          <a:cs typeface="+mn-cs"/>
                        </a:rPr>
                        <a:t>释义</a:t>
                      </a: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kern="1200" dirty="0" smtClean="0">
                          <a:solidFill>
                            <a:schemeClr val="dk1"/>
                          </a:solidFill>
                          <a:latin typeface="+mn-lt"/>
                          <a:ea typeface="+mn-ea"/>
                          <a:cs typeface="+mn-cs"/>
                        </a:rPr>
                        <a:t>     谦辞，就是表示谦虚的言辞，中国人喜欢谦逊，所以谦辞在人们日常交际和书信往来中是不可或缺的；敬辞，用于对他人表示敬意的言辞中。由于熟语约定俗成，某些熟语的使用有一定的场合，有的还需要区别尊卑、长幼、主客、男女等，这就要求我们在使用时注意场合，做到自谦或者敬人，得体适度，不能错位</a:t>
                      </a:r>
                      <a:endParaRPr lang="zh-CN" altLang="en-US" sz="2000" b="1" baseline="0" dirty="0" smtClean="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54991">
                <a:tc>
                  <a:txBody>
                    <a:bodyPr/>
                    <a:lstStyle/>
                    <a:p>
                      <a:pPr algn="ctr"/>
                      <a:r>
                        <a:rPr lang="zh-CN" altLang="en-US" sz="2000" b="1" baseline="0" dirty="0" smtClean="0">
                          <a:solidFill>
                            <a:schemeClr val="tx1"/>
                          </a:solidFill>
                          <a:latin typeface="+mn-ea"/>
                          <a:ea typeface="+mn-ea"/>
                        </a:rPr>
                        <a:t>示例</a:t>
                      </a: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r>
                        <a:rPr lang="en-US" sz="2000" b="1" kern="1200" dirty="0" smtClean="0">
                          <a:solidFill>
                            <a:schemeClr val="dk1"/>
                          </a:solidFill>
                          <a:latin typeface="+mn-lt"/>
                          <a:ea typeface="+mn-ea"/>
                          <a:cs typeface="+mn-cs"/>
                        </a:rPr>
                        <a:t>    “</a:t>
                      </a:r>
                      <a:r>
                        <a:rPr lang="zh-CN" altLang="en-US" sz="2000" b="1" kern="1200" dirty="0" smtClean="0">
                          <a:solidFill>
                            <a:schemeClr val="dk1"/>
                          </a:solidFill>
                          <a:latin typeface="+mn-lt"/>
                          <a:ea typeface="+mn-ea"/>
                          <a:cs typeface="+mn-cs"/>
                        </a:rPr>
                        <a:t>我总结自己的成功经验，最重要的一条就是做到了海纳百川、虚怀若谷。</a:t>
                      </a:r>
                      <a:r>
                        <a:rPr lang="en-US" sz="2000" b="1" kern="1200" dirty="0" smtClean="0">
                          <a:solidFill>
                            <a:schemeClr val="dk1"/>
                          </a:solidFill>
                          <a:latin typeface="+mn-lt"/>
                          <a:ea typeface="+mn-ea"/>
                          <a:cs typeface="+mn-cs"/>
                        </a:rPr>
                        <a:t>”</a:t>
                      </a:r>
                      <a:endParaRPr lang="zh-CN" altLang="en-US" sz="2000" b="1" kern="1200" dirty="0" smtClean="0">
                        <a:solidFill>
                          <a:schemeClr val="dk1"/>
                        </a:solidFill>
                        <a:latin typeface="+mn-lt"/>
                        <a:ea typeface="+mn-ea"/>
                        <a:cs typeface="+mn-cs"/>
                      </a:endParaRPr>
                    </a:p>
                    <a:p>
                      <a:r>
                        <a:rPr lang="zh-CN" altLang="en-US" sz="2000" b="1" kern="1200" dirty="0" smtClean="0">
                          <a:solidFill>
                            <a:schemeClr val="dk1"/>
                          </a:solidFill>
                          <a:latin typeface="+mn-lt"/>
                          <a:ea typeface="+mn-ea"/>
                          <a:cs typeface="+mn-cs"/>
                        </a:rPr>
                        <a:t>　句中的</a:t>
                      </a:r>
                      <a:r>
                        <a:rPr lang="en-US" sz="2000" b="1" kern="1200" dirty="0" smtClean="0">
                          <a:solidFill>
                            <a:schemeClr val="dk1"/>
                          </a:solidFill>
                          <a:latin typeface="+mn-lt"/>
                          <a:ea typeface="+mn-ea"/>
                          <a:cs typeface="+mn-cs"/>
                        </a:rPr>
                        <a:t>“</a:t>
                      </a:r>
                      <a:r>
                        <a:rPr lang="zh-CN" altLang="en-US" sz="2000" b="1" kern="1200" dirty="0" smtClean="0">
                          <a:solidFill>
                            <a:schemeClr val="dk1"/>
                          </a:solidFill>
                          <a:latin typeface="+mn-lt"/>
                          <a:ea typeface="+mn-ea"/>
                          <a:cs typeface="+mn-cs"/>
                        </a:rPr>
                        <a:t>虚怀若谷</a:t>
                      </a:r>
                      <a:r>
                        <a:rPr lang="en-US" sz="2000" b="1" kern="1200" dirty="0" smtClean="0">
                          <a:solidFill>
                            <a:schemeClr val="dk1"/>
                          </a:solidFill>
                          <a:latin typeface="+mn-lt"/>
                          <a:ea typeface="+mn-ea"/>
                          <a:cs typeface="+mn-cs"/>
                        </a:rPr>
                        <a:t>”</a:t>
                      </a:r>
                      <a:r>
                        <a:rPr lang="zh-CN" altLang="en-US" sz="2000" b="1" kern="1200" dirty="0" smtClean="0">
                          <a:solidFill>
                            <a:schemeClr val="dk1"/>
                          </a:solidFill>
                          <a:latin typeface="+mn-lt"/>
                          <a:ea typeface="+mn-ea"/>
                          <a:cs typeface="+mn-cs"/>
                        </a:rPr>
                        <a:t>是敬辞，形容非常谦虚，表示对人的敬意，不能用于自己，故这里运用错误</a:t>
                      </a:r>
                      <a:endParaRPr lang="zh-CN" altLang="en-US" sz="2000" b="1" baseline="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148571">
                <a:tc>
                  <a:txBody>
                    <a:bodyPr/>
                    <a:lstStyle/>
                    <a:p>
                      <a:r>
                        <a:rPr lang="zh-CN" altLang="en-US" sz="2000" b="1" dirty="0" smtClean="0"/>
                        <a:t>如何避免谦敬错位</a:t>
                      </a:r>
                      <a:endParaRPr lang="zh-CN" altLang="en-US" sz="2000" b="1"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zh-CN" altLang="en-US" sz="2000" b="1" baseline="0" dirty="0">
                        <a:solidFill>
                          <a:schemeClr val="tx1"/>
                        </a:solidFill>
                        <a:latin typeface="+mn-ea"/>
                        <a:ea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985090" name="Picture 2"/>
          <p:cNvPicPr>
            <a:picLocks noChangeAspect="1" noChangeArrowheads="1"/>
          </p:cNvPicPr>
          <p:nvPr/>
        </p:nvPicPr>
        <p:blipFill>
          <a:blip r:embed="rId4" cstate="print"/>
          <a:srcRect/>
          <a:stretch>
            <a:fillRect/>
          </a:stretch>
        </p:blipFill>
        <p:spPr bwMode="auto">
          <a:xfrm>
            <a:off x="2051720" y="4653136"/>
            <a:ext cx="5020040" cy="1647482"/>
          </a:xfrm>
          <a:prstGeom prst="rect">
            <a:avLst/>
          </a:prstGeom>
          <a:noFill/>
          <a:ln w="9525">
            <a:noFill/>
            <a:miter lim="800000"/>
            <a:headEnd/>
            <a:tailEnd/>
          </a:ln>
          <a:effectLst/>
        </p:spPr>
      </p:pic>
      <p:sp>
        <p:nvSpPr>
          <p:cNvPr id="10"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ox(in)">
                                      <p:cBhvr>
                                        <p:cTn id="11" dur="500"/>
                                        <p:tgtEl>
                                          <p:spTgt spid="8"/>
                                        </p:tgtEl>
                                      </p:cBhvr>
                                    </p:animEffect>
                                  </p:childTnLst>
                                </p:cTn>
                              </p:par>
                              <p:par>
                                <p:cTn id="12" presetID="2" presetClass="entr" presetSubtype="4" fill="hold" nodeType="withEffect">
                                  <p:stCondLst>
                                    <p:cond delay="0"/>
                                  </p:stCondLst>
                                  <p:childTnLst>
                                    <p:set>
                                      <p:cBhvr>
                                        <p:cTn id="13" dur="1" fill="hold">
                                          <p:stCondLst>
                                            <p:cond delay="0"/>
                                          </p:stCondLst>
                                        </p:cTn>
                                        <p:tgtEl>
                                          <p:spTgt spid="985090"/>
                                        </p:tgtEl>
                                        <p:attrNameLst>
                                          <p:attrName>style.visibility</p:attrName>
                                        </p:attrNameLst>
                                      </p:cBhvr>
                                      <p:to>
                                        <p:strVal val="visible"/>
                                      </p:to>
                                    </p:set>
                                    <p:anim calcmode="lin" valueType="num">
                                      <p:cBhvr additive="base">
                                        <p:cTn id="14" dur="500" fill="hold"/>
                                        <p:tgtEl>
                                          <p:spTgt spid="985090"/>
                                        </p:tgtEl>
                                        <p:attrNameLst>
                                          <p:attrName>ppt_x</p:attrName>
                                        </p:attrNameLst>
                                      </p:cBhvr>
                                      <p:tavLst>
                                        <p:tav tm="0">
                                          <p:val>
                                            <p:strVal val="#ppt_x"/>
                                          </p:val>
                                        </p:tav>
                                        <p:tav tm="100000">
                                          <p:val>
                                            <p:strVal val="#ppt_x"/>
                                          </p:val>
                                        </p:tav>
                                      </p:tavLst>
                                    </p:anim>
                                    <p:anim calcmode="lin" valueType="num">
                                      <p:cBhvr additive="base">
                                        <p:cTn id="15" dur="500" fill="hold"/>
                                        <p:tgtEl>
                                          <p:spTgt spid="9850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1" y="642918"/>
            <a:ext cx="8326343" cy="5880122"/>
          </a:xfrm>
        </p:spPr>
        <p:txBody>
          <a:bodyPr>
            <a:noAutofit/>
          </a:bodyPr>
          <a:lstStyle/>
          <a:p>
            <a:pPr marL="0" indent="0" eaLnBrk="1" hangingPunct="1">
              <a:lnSpc>
                <a:spcPts val="3500"/>
              </a:lnSpc>
              <a:spcBef>
                <a:spcPct val="0"/>
              </a:spcBef>
              <a:buFont typeface="Arial" charset="0"/>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eaLnBrk="1" hangingPunct="1">
              <a:lnSpc>
                <a:spcPts val="3500"/>
              </a:lnSpc>
              <a:spcBef>
                <a:spcPct val="0"/>
              </a:spcBef>
              <a:buNone/>
            </a:pPr>
            <a:r>
              <a:rPr lang="en-US" altLang="zh-CN" sz="2400" b="1" dirty="0" smtClean="0">
                <a:latin typeface="+mn-ea"/>
              </a:rPr>
              <a:t>17.</a:t>
            </a:r>
            <a:r>
              <a:rPr lang="zh-CN" altLang="en-US" sz="2400" b="1" dirty="0" smtClean="0">
                <a:latin typeface="+mn-ea"/>
              </a:rPr>
              <a:t>下列各句中，加点的成语使用恰当的一项是</a:t>
            </a:r>
            <a:r>
              <a:rPr lang="en-US" altLang="zh-CN" sz="2400" b="1" dirty="0" smtClean="0">
                <a:latin typeface="+mn-ea"/>
              </a:rPr>
              <a:t>(</a:t>
            </a:r>
            <a:r>
              <a:rPr lang="zh-CN" altLang="en-US" sz="2400" b="1" dirty="0" smtClean="0">
                <a:latin typeface="+mn-ea"/>
              </a:rPr>
              <a:t>　　</a:t>
            </a:r>
            <a:r>
              <a:rPr lang="en-US" altLang="zh-CN" sz="2400" b="1" dirty="0" smtClean="0">
                <a:latin typeface="+mn-ea"/>
              </a:rPr>
              <a:t>)</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A. </a:t>
            </a:r>
            <a:r>
              <a:rPr lang="zh-CN" altLang="en-US" sz="2400" b="1" dirty="0" smtClean="0">
                <a:latin typeface="Times New Roman" pitchFamily="18" charset="0"/>
                <a:cs typeface="Times New Roman" pitchFamily="18" charset="0"/>
              </a:rPr>
              <a:t>由于该企业职工不了解相关的政策法规，在经济补偿、养老保险、医疗保险等方面要求过高，拒绝了许多不情之请，导致企业的破产清算工作进展缓慢。</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B. </a:t>
            </a:r>
            <a:r>
              <a:rPr lang="zh-CN" altLang="en-US" sz="2400" b="1" dirty="0" smtClean="0">
                <a:latin typeface="Times New Roman" pitchFamily="18" charset="0"/>
                <a:cs typeface="Times New Roman" pitchFamily="18" charset="0"/>
              </a:rPr>
              <a:t>在座的各位都是本领域的顶尖专家，我们请大家来，就是想听听各位的高见，大家不必客气，就姑妄言之吧。</a:t>
            </a:r>
            <a:endParaRPr lang="en-US" altLang="zh-CN" sz="2400" b="1" dirty="0" smtClean="0">
              <a:latin typeface="Times New Roman" pitchFamily="18" charset="0"/>
              <a:cs typeface="Times New Roman" pitchFamily="18" charset="0"/>
            </a:endParaRP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C. </a:t>
            </a:r>
            <a:r>
              <a:rPr lang="zh-CN" altLang="en-US" sz="2400" b="1" dirty="0" smtClean="0">
                <a:latin typeface="Times New Roman" pitchFamily="18" charset="0"/>
                <a:cs typeface="Times New Roman" pitchFamily="18" charset="0"/>
              </a:rPr>
              <a:t>装修工小王见到一位电影明星后，激动兴奋地说：“你今天能到这里来，我非常高兴，改日我到你家，也会蓬荜生辉的。”</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D. </a:t>
            </a:r>
            <a:r>
              <a:rPr lang="zh-CN" altLang="en-US" sz="2400" b="1" dirty="0" smtClean="0">
                <a:latin typeface="Times New Roman" pitchFamily="18" charset="0"/>
                <a:cs typeface="Times New Roman" pitchFamily="18" charset="0"/>
              </a:rPr>
              <a:t>新视招聘火热进行中，待遇高、工作环境好、条件优越，</a:t>
            </a:r>
            <a:r>
              <a:rPr lang="en-US" altLang="zh-CN" sz="2400" b="1" dirty="0" smtClean="0">
                <a:latin typeface="+mn-ea"/>
                <a:cs typeface="Times New Roman" pitchFamily="18" charset="0"/>
              </a:rPr>
              <a:t>16</a:t>
            </a:r>
            <a:r>
              <a:rPr lang="zh-CN" altLang="en-US" sz="2400" b="1" dirty="0" smtClean="0">
                <a:latin typeface="Times New Roman" pitchFamily="18" charset="0"/>
                <a:cs typeface="Times New Roman" pitchFamily="18" charset="0"/>
              </a:rPr>
              <a:t>个职位虚左以待，新视传媒期待你的加入！</a:t>
            </a:r>
          </a:p>
          <a:p>
            <a:pPr marL="0" indent="0" eaLnBrk="1" hangingPunct="1">
              <a:lnSpc>
                <a:spcPts val="3500"/>
              </a:lnSpc>
              <a:spcBef>
                <a:spcPct val="0"/>
              </a:spcBef>
              <a:buNone/>
            </a:pPr>
            <a:endParaRPr lang="zh-CN" altLang="en-US" sz="2400" b="1" dirty="0" smtClean="0">
              <a:latin typeface="+mn-ea"/>
            </a:endParaRPr>
          </a:p>
          <a:p>
            <a:pPr marL="0" indent="0" eaLnBrk="1" hangingPunct="1">
              <a:lnSpc>
                <a:spcPts val="3500"/>
              </a:lnSpc>
              <a:spcBef>
                <a:spcPct val="0"/>
              </a:spcBef>
              <a:buNone/>
            </a:pPr>
            <a:endParaRPr lang="zh-CN" altLang="en-US" sz="2400" b="1" dirty="0" smtClean="0">
              <a:latin typeface="+mn-ea"/>
            </a:endParaRPr>
          </a:p>
          <a:p>
            <a:pPr marL="0" indent="0" eaLnBrk="1" hangingPunct="1">
              <a:lnSpc>
                <a:spcPts val="3500"/>
              </a:lnSpc>
              <a:spcBef>
                <a:spcPct val="0"/>
              </a:spcBef>
              <a:buNone/>
            </a:pPr>
            <a:endParaRPr lang="zh-CN" altLang="en-US" sz="2400" b="1" dirty="0" smtClean="0">
              <a:latin typeface="+mn-ea"/>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31846"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3184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 name="TextBox 7"/>
          <p:cNvSpPr txBox="1"/>
          <p:nvPr/>
        </p:nvSpPr>
        <p:spPr>
          <a:xfrm>
            <a:off x="7166385" y="2205391"/>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1" name="TextBox 10"/>
          <p:cNvSpPr txBox="1"/>
          <p:nvPr/>
        </p:nvSpPr>
        <p:spPr>
          <a:xfrm>
            <a:off x="5990872" y="3554292"/>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2" name="TextBox 11"/>
          <p:cNvSpPr txBox="1"/>
          <p:nvPr/>
        </p:nvSpPr>
        <p:spPr>
          <a:xfrm>
            <a:off x="7488888" y="4464718"/>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4" name="TextBox 13"/>
          <p:cNvSpPr txBox="1"/>
          <p:nvPr/>
        </p:nvSpPr>
        <p:spPr>
          <a:xfrm>
            <a:off x="1972775" y="5760041"/>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3"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714356"/>
            <a:ext cx="8208962" cy="5616575"/>
          </a:xfrm>
        </p:spPr>
        <p:txBody>
          <a:bodyPr/>
          <a:lstStyle/>
          <a:p>
            <a:pPr marL="0" indent="0" algn="just" eaLnBrk="1" hangingPunct="1">
              <a:lnSpc>
                <a:spcPct val="122000"/>
              </a:lnSpc>
              <a:spcBef>
                <a:spcPct val="0"/>
              </a:spcBef>
              <a:buNone/>
            </a:pPr>
            <a:r>
              <a:rPr lang="en-US" altLang="zh-CN" sz="2400" b="1" dirty="0" smtClean="0">
                <a:solidFill>
                  <a:srgbClr val="990033"/>
                </a:solidFill>
                <a:latin typeface="宋体" pitchFamily="2" charset="-122"/>
              </a:rPr>
              <a:t>17. </a:t>
            </a:r>
            <a:r>
              <a:rPr lang="en-US" altLang="zh-CN" sz="2400" b="1" dirty="0" smtClean="0">
                <a:solidFill>
                  <a:srgbClr val="990033"/>
                </a:solidFill>
                <a:latin typeface="Times New Roman" pitchFamily="18" charset="0"/>
                <a:cs typeface="Times New Roman" pitchFamily="18" charset="0"/>
              </a:rPr>
              <a:t>D　[</a:t>
            </a:r>
            <a:r>
              <a:rPr lang="en-US" altLang="zh-CN" sz="2400" b="1" dirty="0" err="1" smtClean="0">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t>
            </a:r>
            <a:r>
              <a:rPr lang="zh-CN" altLang="en-US" sz="2400" b="1" dirty="0" smtClean="0">
                <a:solidFill>
                  <a:srgbClr val="990033"/>
                </a:solidFill>
                <a:latin typeface="Times New Roman" pitchFamily="18" charset="0"/>
                <a:cs typeface="Times New Roman" pitchFamily="18" charset="0"/>
              </a:rPr>
              <a:t>本题重点辨析错用熟语类型中的谦敬错位。</a:t>
            </a:r>
            <a:r>
              <a:rPr lang="en-US" altLang="zh-CN" sz="2400" b="1" dirty="0" smtClean="0">
                <a:solidFill>
                  <a:srgbClr val="990033"/>
                </a:solidFill>
                <a:latin typeface="Times New Roman" pitchFamily="18" charset="0"/>
                <a:cs typeface="Times New Roman" pitchFamily="18" charset="0"/>
              </a:rPr>
              <a:t>A</a:t>
            </a:r>
            <a:r>
              <a:rPr lang="zh-CN" altLang="en-US" sz="2400" b="1" dirty="0" smtClean="0">
                <a:solidFill>
                  <a:srgbClr val="990033"/>
                </a:solidFill>
                <a:latin typeface="Times New Roman" pitchFamily="18" charset="0"/>
                <a:cs typeface="Times New Roman" pitchFamily="18" charset="0"/>
              </a:rPr>
              <a:t>项，“不情之请”是客套话，指不合情理的请求，多用于向人求助时称自己的请求，谦辞与敬辞使用错位。</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项，“姑妄言之”指姑且随便说说，不一定有什么道理，多用作自谦，句中用于“大家”，谦辞与敬辞使用错位。</a:t>
            </a: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Times New Roman" pitchFamily="18" charset="0"/>
                <a:cs typeface="Times New Roman" pitchFamily="18" charset="0"/>
              </a:rPr>
              <a:t>项，“蓬荜生辉”指由于宾客来到家里，或张挂别人赠送的字画等而使自己非常光荣。“蓬荜”是“蓬门荜户”的略语，指用草、树枝等做成的门户，形容穷人的家。这个成语也说“蓬荜增辉”，谦辞，只能用于自己，句中用于“你家”，谦辞与敬辞使用错位。</a:t>
            </a:r>
            <a:r>
              <a:rPr lang="en-US" altLang="zh-CN" sz="2400" b="1" dirty="0" smtClean="0">
                <a:solidFill>
                  <a:srgbClr val="990033"/>
                </a:solidFill>
                <a:latin typeface="Times New Roman" pitchFamily="18" charset="0"/>
                <a:cs typeface="Times New Roman" pitchFamily="18" charset="0"/>
              </a:rPr>
              <a:t>A</a:t>
            </a:r>
            <a:r>
              <a:rPr lang="zh-CN" altLang="en-US" sz="2400" b="1" dirty="0" smtClean="0">
                <a:solidFill>
                  <a:srgbClr val="990033"/>
                </a:solidFill>
                <a:latin typeface="Times New Roman" pitchFamily="18" charset="0"/>
                <a:cs typeface="Times New Roman" pitchFamily="18" charset="0"/>
              </a:rPr>
              <a:t>、</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a:t>
            </a: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Times New Roman" pitchFamily="18" charset="0"/>
                <a:cs typeface="Times New Roman" pitchFamily="18" charset="0"/>
              </a:rPr>
              <a:t>三项都可以采用“知晓谦敬、懂得尊卑”的方法进行辨析。</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项，“虚左以待”指空着座位等候宾客、贵人，也泛指留出位置恭候他人。成语运用正确。</a:t>
            </a:r>
          </a:p>
        </p:txBody>
      </p:sp>
      <p:grpSp>
        <p:nvGrpSpPr>
          <p:cNvPr id="2" name="Group 5"/>
          <p:cNvGrpSpPr>
            <a:grpSpLocks/>
          </p:cNvGrpSpPr>
          <p:nvPr/>
        </p:nvGrpSpPr>
        <p:grpSpPr bwMode="auto">
          <a:xfrm>
            <a:off x="1588" y="2674938"/>
            <a:ext cx="609600" cy="1978025"/>
            <a:chOff x="1" y="1685"/>
            <a:chExt cx="384" cy="1246"/>
          </a:xfrm>
        </p:grpSpPr>
        <p:pic>
          <p:nvPicPr>
            <p:cNvPr id="991237"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9123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Bottom)">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642918"/>
            <a:ext cx="8064500" cy="5880122"/>
          </a:xfrm>
        </p:spPr>
        <p:txBody>
          <a:bodyPr>
            <a:noAutofit/>
          </a:bodyPr>
          <a:lstStyle/>
          <a:p>
            <a:pPr marL="0" indent="0" eaLnBrk="1" hangingPunct="1">
              <a:lnSpc>
                <a:spcPts val="3500"/>
              </a:lnSpc>
              <a:spcBef>
                <a:spcPct val="0"/>
              </a:spcBef>
              <a:buFont typeface="Arial" charset="0"/>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eaLnBrk="1" hangingPunct="1">
              <a:lnSpc>
                <a:spcPts val="3500"/>
              </a:lnSpc>
              <a:spcBef>
                <a:spcPct val="0"/>
              </a:spcBef>
              <a:buNone/>
            </a:pPr>
            <a:r>
              <a:rPr lang="en-US" altLang="zh-CN" sz="2400" b="1" dirty="0" smtClean="0">
                <a:latin typeface="+mn-ea"/>
              </a:rPr>
              <a:t>18.</a:t>
            </a:r>
            <a:r>
              <a:rPr lang="zh-CN" altLang="en-US" sz="2400" b="1" dirty="0" smtClean="0">
                <a:latin typeface="+mn-ea"/>
              </a:rPr>
              <a:t>下列各句中，加点的成语使用恰当的一项是</a:t>
            </a:r>
            <a:r>
              <a:rPr lang="en-US" altLang="zh-CN" sz="2400" b="1" dirty="0" smtClean="0">
                <a:latin typeface="+mn-ea"/>
              </a:rPr>
              <a:t>(</a:t>
            </a:r>
            <a:r>
              <a:rPr lang="zh-CN" altLang="en-US" sz="2400" b="1" dirty="0" smtClean="0">
                <a:latin typeface="+mn-ea"/>
              </a:rPr>
              <a:t>　　</a:t>
            </a:r>
            <a:r>
              <a:rPr lang="en-US" altLang="zh-CN" sz="2400" b="1" dirty="0" smtClean="0">
                <a:latin typeface="+mn-ea"/>
              </a:rPr>
              <a:t>)</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A. </a:t>
            </a:r>
            <a:r>
              <a:rPr lang="zh-CN" altLang="en-US" sz="2400" b="1" dirty="0" smtClean="0">
                <a:latin typeface="Times New Roman" pitchFamily="18" charset="0"/>
                <a:cs typeface="Times New Roman" pitchFamily="18" charset="0"/>
              </a:rPr>
              <a:t>你尽管放心，你的困难就是我的困难，无论在工作中遇到什么阻力，生活中遇到什么困难，我一定鼎力相助。</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B. </a:t>
            </a:r>
            <a:r>
              <a:rPr lang="zh-CN" altLang="en-US" sz="2400" b="1" dirty="0" smtClean="0">
                <a:latin typeface="Times New Roman" pitchFamily="18" charset="0"/>
                <a:cs typeface="Times New Roman" pitchFamily="18" charset="0"/>
              </a:rPr>
              <a:t>两会成为思想碰撞的平台：既有领导干部们高屋建瓴的深谋远虑，也有来自最基层的代表委员的心声；既有专家学者的权威观点，也有平头百姓的一得之愚。</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C. </a:t>
            </a:r>
            <a:r>
              <a:rPr lang="zh-CN" altLang="en-US" sz="2400" b="1" dirty="0" smtClean="0">
                <a:latin typeface="Times New Roman" pitchFamily="18" charset="0"/>
                <a:cs typeface="Times New Roman" pitchFamily="18" charset="0"/>
              </a:rPr>
              <a:t>假设我们要拿着“一个主义”的尺度来衡量人才，那我就敬谢不敏了；实在连一打也找不到。</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D. </a:t>
            </a:r>
            <a:r>
              <a:rPr lang="zh-CN" altLang="en-US" sz="2400" b="1" dirty="0" smtClean="0">
                <a:latin typeface="Times New Roman" pitchFamily="18" charset="0"/>
                <a:cs typeface="Times New Roman" pitchFamily="18" charset="0"/>
              </a:rPr>
              <a:t>王厂长的话起到了抛砖引玉的作用，我们广大职工代表受到了启发，于是想出了很多好点子来缓解经济亏损的状况。</a:t>
            </a:r>
          </a:p>
          <a:p>
            <a:pPr marL="0" indent="0" eaLnBrk="1" hangingPunct="1">
              <a:lnSpc>
                <a:spcPts val="3500"/>
              </a:lnSpc>
              <a:spcBef>
                <a:spcPct val="0"/>
              </a:spcBef>
              <a:buNone/>
            </a:pPr>
            <a:endParaRPr lang="zh-CN" altLang="en-US" sz="2400" b="1" dirty="0" smtClean="0">
              <a:latin typeface="+mn-ea"/>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31846"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3184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 name="TextBox 7"/>
          <p:cNvSpPr txBox="1"/>
          <p:nvPr/>
        </p:nvSpPr>
        <p:spPr>
          <a:xfrm>
            <a:off x="3589089" y="4879320"/>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0" name="TextBox 9"/>
          <p:cNvSpPr txBox="1"/>
          <p:nvPr/>
        </p:nvSpPr>
        <p:spPr>
          <a:xfrm>
            <a:off x="6558432" y="2220246"/>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1" name="TextBox 10"/>
          <p:cNvSpPr txBox="1"/>
          <p:nvPr/>
        </p:nvSpPr>
        <p:spPr>
          <a:xfrm>
            <a:off x="5373132" y="3563517"/>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2" name="TextBox 11"/>
          <p:cNvSpPr txBox="1"/>
          <p:nvPr/>
        </p:nvSpPr>
        <p:spPr>
          <a:xfrm>
            <a:off x="1018637" y="4422071"/>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3"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55650" y="908050"/>
            <a:ext cx="7920038" cy="4708525"/>
          </a:xfrm>
        </p:spPr>
        <p:txBody>
          <a:bodyPr>
            <a:normAutofit/>
          </a:bodyPr>
          <a:lstStyle/>
          <a:p>
            <a:pPr marL="0" indent="0" eaLnBrk="1" hangingPunct="1">
              <a:lnSpc>
                <a:spcPct val="122000"/>
              </a:lnSpc>
              <a:spcBef>
                <a:spcPct val="0"/>
              </a:spcBef>
              <a:buNone/>
            </a:pPr>
            <a:r>
              <a:rPr lang="en-US" altLang="zh-CN" sz="2400" b="1" dirty="0" smtClean="0">
                <a:solidFill>
                  <a:srgbClr val="990033"/>
                </a:solidFill>
                <a:latin typeface="宋体" pitchFamily="2" charset="-122"/>
              </a:rPr>
              <a:t>18. </a:t>
            </a:r>
            <a:r>
              <a:rPr lang="en-US" altLang="zh-CN" sz="2400" b="1" dirty="0" smtClean="0">
                <a:solidFill>
                  <a:srgbClr val="990033"/>
                </a:solidFill>
                <a:latin typeface="Times New Roman" pitchFamily="18" charset="0"/>
                <a:cs typeface="Times New Roman" pitchFamily="18" charset="0"/>
              </a:rPr>
              <a:t>C　[</a:t>
            </a:r>
            <a:r>
              <a:rPr lang="en-US" altLang="zh-CN" sz="2400" b="1" dirty="0" err="1" smtClean="0">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t>
            </a:r>
            <a:r>
              <a:rPr lang="zh-CN" altLang="en-US" sz="2400" b="1" dirty="0" smtClean="0">
                <a:solidFill>
                  <a:srgbClr val="990033"/>
                </a:solidFill>
                <a:latin typeface="Times New Roman" pitchFamily="18" charset="0"/>
                <a:cs typeface="Times New Roman" pitchFamily="18" charset="0"/>
              </a:rPr>
              <a:t>本题重点辨析错用熟语类型中的谦敬错位。</a:t>
            </a:r>
            <a:r>
              <a:rPr lang="en-US" altLang="zh-CN" sz="2400" b="1" dirty="0" smtClean="0">
                <a:solidFill>
                  <a:srgbClr val="990033"/>
                </a:solidFill>
                <a:latin typeface="Times New Roman" pitchFamily="18" charset="0"/>
                <a:cs typeface="Times New Roman" pitchFamily="18" charset="0"/>
              </a:rPr>
              <a:t>A</a:t>
            </a:r>
            <a:r>
              <a:rPr lang="zh-CN" altLang="en-US" sz="2400" b="1" dirty="0" smtClean="0">
                <a:solidFill>
                  <a:srgbClr val="990033"/>
                </a:solidFill>
                <a:latin typeface="Times New Roman" pitchFamily="18" charset="0"/>
                <a:cs typeface="Times New Roman" pitchFamily="18" charset="0"/>
              </a:rPr>
              <a:t>项，“鼎力相助”是大力相助，指别人对自己的大力帮助，是敬辞，句中用在自己身上，谦敬错位。</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项，“一得之愚”是谦虚的说法，指自己对某个问题的一点浅薄的见解，句中是说“平头百姓”，也就是说是第三者的陈述，谦敬错位。</a:t>
            </a: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Times New Roman" pitchFamily="18" charset="0"/>
                <a:cs typeface="Times New Roman" pitchFamily="18" charset="0"/>
              </a:rPr>
              <a:t>项，“敬谢不敏”指恭敬地表示能力不够或不能接受，多用作推辞做某事的婉辞，成语使用正确。</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项，“抛砖引玉”的意思是抛出砖去，引回玉来，比喻以粗浅的见解引出别人的高见，是谦辞，不宜用于对方，而句中说的却是“王厂长”，谦敬错位。</a:t>
            </a:r>
          </a:p>
          <a:p>
            <a:pPr marL="0" indent="0" eaLnBrk="1" hangingPunct="1">
              <a:lnSpc>
                <a:spcPct val="122000"/>
              </a:lnSpc>
              <a:spcBef>
                <a:spcPct val="0"/>
              </a:spcBef>
              <a:buNone/>
            </a:pPr>
            <a:endParaRPr lang="zh-CN" altLang="en-US" sz="2400" b="1" dirty="0" smtClean="0">
              <a:solidFill>
                <a:srgbClr val="990033"/>
              </a:solidFill>
              <a:latin typeface="宋体" pitchFamily="2" charset="-122"/>
            </a:endParaRPr>
          </a:p>
        </p:txBody>
      </p:sp>
      <p:grpSp>
        <p:nvGrpSpPr>
          <p:cNvPr id="2" name="Group 5"/>
          <p:cNvGrpSpPr>
            <a:grpSpLocks/>
          </p:cNvGrpSpPr>
          <p:nvPr/>
        </p:nvGrpSpPr>
        <p:grpSpPr bwMode="auto">
          <a:xfrm>
            <a:off x="1588" y="2674938"/>
            <a:ext cx="609600" cy="1978025"/>
            <a:chOff x="1" y="1685"/>
            <a:chExt cx="384" cy="1246"/>
          </a:xfrm>
        </p:grpSpPr>
        <p:pic>
          <p:nvPicPr>
            <p:cNvPr id="993285"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93286"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Bottom)">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84213" y="765175"/>
            <a:ext cx="8135937" cy="5570538"/>
          </a:xfrm>
        </p:spPr>
        <p:txBody>
          <a:bodyPr/>
          <a:lstStyle/>
          <a:p>
            <a:pPr marL="0" indent="0" eaLnBrk="1" hangingPunct="1">
              <a:lnSpc>
                <a:spcPct val="122000"/>
              </a:lnSpc>
              <a:spcBef>
                <a:spcPct val="0"/>
              </a:spcBef>
              <a:buFont typeface="Arial" charset="0"/>
              <a:buNone/>
            </a:pPr>
            <a:r>
              <a:rPr lang="zh-CN" altLang="zh-CN" sz="2400" b="1" dirty="0" smtClean="0">
                <a:latin typeface="黑体" pitchFamily="2" charset="-122"/>
                <a:ea typeface="黑体" pitchFamily="2" charset="-122"/>
              </a:rPr>
              <a:t>【成语小贴士】</a:t>
            </a:r>
          </a:p>
          <a:p>
            <a:pPr marL="0" indent="0" algn="ctr" eaLnBrk="1" hangingPunct="1">
              <a:lnSpc>
                <a:spcPct val="122000"/>
              </a:lnSpc>
              <a:spcBef>
                <a:spcPct val="0"/>
              </a:spcBef>
              <a:buFont typeface="Arial" charset="0"/>
              <a:buNone/>
            </a:pPr>
            <a:r>
              <a:rPr lang="zh-CN" altLang="zh-CN" sz="2400" b="1" dirty="0" smtClean="0">
                <a:latin typeface="黑体" pitchFamily="2" charset="-122"/>
                <a:ea typeface="黑体" pitchFamily="2" charset="-122"/>
              </a:rPr>
              <a:t>常见易谦敬错位的成语集锦</a:t>
            </a:r>
          </a:p>
          <a:p>
            <a:pPr marL="0" indent="0" algn="ctr" eaLnBrk="1" hangingPunct="1">
              <a:lnSpc>
                <a:spcPct val="122000"/>
              </a:lnSpc>
              <a:spcBef>
                <a:spcPct val="0"/>
              </a:spcBef>
              <a:buFont typeface="Arial" charset="0"/>
              <a:buNone/>
            </a:pPr>
            <a:r>
              <a:rPr lang="zh-CN" altLang="zh-CN" sz="2400" b="1" dirty="0" smtClean="0">
                <a:latin typeface="黑体" pitchFamily="2" charset="-122"/>
                <a:ea typeface="黑体" pitchFamily="2" charset="-122"/>
              </a:rPr>
              <a:t>(一)常见敬辞成语</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1. 高抬贵手：客套话，多用于请求对方饶恕或通融。</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2. 不吝赐教：敬辞，用于自己向别人征求意见或请教问题。</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3. 鼎力相助：敬辞，大力相助(表示请托或感谢时用)。</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4. 洗耳恭听：洗净耳朵，恭敬地听讲。形容恭敬而认真地听人讲话(多用于请人讲话时说的客气话)。</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5. 高朋满座：高贵的朋友坐满了席位，形容宾客很多。</a:t>
            </a:r>
          </a:p>
        </p:txBody>
      </p:sp>
      <p:grpSp>
        <p:nvGrpSpPr>
          <p:cNvPr id="2" name="Group 5"/>
          <p:cNvGrpSpPr>
            <a:grpSpLocks/>
          </p:cNvGrpSpPr>
          <p:nvPr/>
        </p:nvGrpSpPr>
        <p:grpSpPr bwMode="auto">
          <a:xfrm>
            <a:off x="1588" y="2674938"/>
            <a:ext cx="609600" cy="1978025"/>
            <a:chOff x="1" y="1685"/>
            <a:chExt cx="384" cy="1246"/>
          </a:xfrm>
        </p:grpSpPr>
        <p:pic>
          <p:nvPicPr>
            <p:cNvPr id="994309"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94310"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arn(inVertical)">
                                      <p:cBhvr>
                                        <p:cTn id="11" dur="500"/>
                                        <p:tgtEl>
                                          <p:spTgt spid="3">
                                            <p:txEl>
                                              <p:pRg st="1" end="1"/>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6. 大材小用：把大的材料用在小处。比喻才能很高的人屈就于低下职位，不能充分发挥其才能。</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7. 率先垂范：带头给下级或晚辈做示范。</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8. 虚怀若谷：谦虚的胸怀像山谷一样空旷深广，形容非常谦虚。</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9. 虚左以待：虚，空着。左，古时以左位为尊。空着左边的位置等待客人，表示尊敬。也泛指留出位置恭候他人。</a:t>
            </a:r>
          </a:p>
        </p:txBody>
      </p:sp>
      <p:grpSp>
        <p:nvGrpSpPr>
          <p:cNvPr id="2" name="Group 5"/>
          <p:cNvGrpSpPr>
            <a:grpSpLocks/>
          </p:cNvGrpSpPr>
          <p:nvPr/>
        </p:nvGrpSpPr>
        <p:grpSpPr bwMode="auto">
          <a:xfrm>
            <a:off x="1588" y="2674938"/>
            <a:ext cx="609600" cy="1978025"/>
            <a:chOff x="1" y="1685"/>
            <a:chExt cx="384" cy="1246"/>
          </a:xfrm>
        </p:grpSpPr>
        <p:pic>
          <p:nvPicPr>
            <p:cNvPr id="995333"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9533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97217" y="694219"/>
            <a:ext cx="8135937" cy="5570538"/>
          </a:xfrm>
        </p:spPr>
        <p:txBody>
          <a:bodyPr/>
          <a:lstStyle/>
          <a:p>
            <a:pPr marL="0" indent="0" algn="ctr" eaLnBrk="1" hangingPunct="1">
              <a:lnSpc>
                <a:spcPct val="122000"/>
              </a:lnSpc>
              <a:spcBef>
                <a:spcPct val="0"/>
              </a:spcBef>
              <a:buFont typeface="Arial" charset="0"/>
              <a:buNone/>
            </a:pPr>
            <a:r>
              <a:rPr lang="zh-CN" altLang="zh-CN" sz="2400" b="1" dirty="0" smtClean="0">
                <a:latin typeface="黑体" pitchFamily="2" charset="-122"/>
                <a:ea typeface="黑体" pitchFamily="2" charset="-122"/>
              </a:rPr>
              <a:t>(二)常见谦辞成语</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1. 蓬荜生辉：表示由于别人到自己家里来或张挂别人给自己题赠的字画等而使自己非常光荣。</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2. 敝帚自珍：一个破扫帚，自己也十分珍惜。比喻东西虽不好，可是自己珍视。</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3. 抛砖引玉：抛出砖去，引回玉来。比喻用粗浅的、不成熟的意见，引出别人高明的、成熟的意见。</a:t>
            </a:r>
          </a:p>
          <a:p>
            <a:pPr marL="0" indent="0" eaLnBrk="1" hangingPunct="1">
              <a:lnSpc>
                <a:spcPct val="122000"/>
              </a:lnSpc>
              <a:spcBef>
                <a:spcPct val="0"/>
              </a:spcBef>
              <a:buNone/>
            </a:pPr>
            <a:r>
              <a:rPr lang="zh-CN" altLang="en-US" sz="2400" b="1" dirty="0" smtClean="0">
                <a:latin typeface="宋体" pitchFamily="2" charset="-122"/>
              </a:rPr>
              <a:t>    </a:t>
            </a:r>
            <a:r>
              <a:rPr lang="zh-CN" altLang="zh-CN" sz="2400" b="1" dirty="0" smtClean="0">
                <a:latin typeface="宋体" pitchFamily="2" charset="-122"/>
              </a:rPr>
              <a:t>4. 无功受禄：</a:t>
            </a:r>
            <a:r>
              <a:rPr lang="zh-CN" altLang="en-US" sz="2400" b="1" dirty="0" smtClean="0">
                <a:latin typeface="宋体" pitchFamily="2" charset="-122"/>
              </a:rPr>
              <a:t>指没有功劳而得到俸禄，泛指没出力而接受报酬。</a:t>
            </a:r>
            <a:endParaRPr lang="zh-CN" altLang="zh-CN" sz="2400" b="1" dirty="0" smtClean="0">
              <a:latin typeface="宋体" pitchFamily="2" charset="-122"/>
            </a:endParaRP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5. 敬谢不敏：恭敬地表示没有能力或不能接受(表示推辞做某事的客气话)。</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6. 忝列门墙：忝，表示辱没他人，自己有愧。表示自己愧在师门。</a:t>
            </a:r>
          </a:p>
        </p:txBody>
      </p:sp>
      <p:grpSp>
        <p:nvGrpSpPr>
          <p:cNvPr id="2" name="Group 5"/>
          <p:cNvGrpSpPr>
            <a:grpSpLocks/>
          </p:cNvGrpSpPr>
          <p:nvPr/>
        </p:nvGrpSpPr>
        <p:grpSpPr bwMode="auto">
          <a:xfrm>
            <a:off x="1588" y="2674938"/>
            <a:ext cx="609600" cy="1978025"/>
            <a:chOff x="1" y="1685"/>
            <a:chExt cx="384" cy="1246"/>
          </a:xfrm>
        </p:grpSpPr>
        <p:pic>
          <p:nvPicPr>
            <p:cNvPr id="996357"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9635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765175"/>
            <a:ext cx="7920037" cy="5399088"/>
          </a:xfrm>
        </p:spPr>
        <p:txBody>
          <a:bodyPr/>
          <a:lstStyle/>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7. 信笔涂鸦：形容书法拙劣或胡乱写作。</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8. 一孔之见：比喻狭隘片面的见解。</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9. 才疏学浅：形容见识不广，学问不深。</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10. 德薄才疏：薄，浅。疏，空虚。品行和才能都很差。</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11. 德薄能鲜：形容德行浅薄，才能低下。</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12. 不情之请：客套话，不合情理的请求(向人求助时称自己的请求)。</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13. 笨鸟先飞：表示自己能力差，恐怕落后，比别人先</a:t>
            </a:r>
            <a:r>
              <a:rPr lang="zh-CN" altLang="en-US" sz="2400" b="1" dirty="0" smtClean="0">
                <a:latin typeface="宋体" pitchFamily="2" charset="-122"/>
              </a:rPr>
              <a:t>行动</a:t>
            </a:r>
            <a:r>
              <a:rPr lang="zh-CN" altLang="zh-CN" sz="2400" b="1" dirty="0" smtClean="0">
                <a:latin typeface="宋体" pitchFamily="2" charset="-122"/>
              </a:rPr>
              <a:t>。</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14. 一枝之栖：只求得到一个藏身的地方，是自谦不存奢望的求职用语。</a:t>
            </a:r>
          </a:p>
        </p:txBody>
      </p:sp>
      <p:grpSp>
        <p:nvGrpSpPr>
          <p:cNvPr id="2" name="Group 5"/>
          <p:cNvGrpSpPr>
            <a:grpSpLocks/>
          </p:cNvGrpSpPr>
          <p:nvPr/>
        </p:nvGrpSpPr>
        <p:grpSpPr bwMode="auto">
          <a:xfrm>
            <a:off x="1588" y="2674938"/>
            <a:ext cx="609600" cy="1978025"/>
            <a:chOff x="1" y="1685"/>
            <a:chExt cx="384" cy="1246"/>
          </a:xfrm>
        </p:grpSpPr>
        <p:pic>
          <p:nvPicPr>
            <p:cNvPr id="99738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9738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765175"/>
            <a:ext cx="8208962" cy="5688013"/>
          </a:xfrm>
        </p:spPr>
        <p:txBody>
          <a:bodyPr/>
          <a:lstStyle/>
          <a:p>
            <a:pPr marL="0" indent="0" eaLnBrk="1" hangingPunct="1">
              <a:lnSpc>
                <a:spcPct val="122000"/>
              </a:lnSpc>
              <a:spcBef>
                <a:spcPct val="0"/>
              </a:spcBef>
              <a:buNone/>
            </a:pPr>
            <a:r>
              <a:rPr lang="zh-CN" altLang="en-US" sz="2400" b="1" dirty="0" smtClean="0">
                <a:latin typeface="宋体" pitchFamily="2" charset="-122"/>
              </a:rPr>
              <a:t>    </a:t>
            </a:r>
            <a:r>
              <a:rPr lang="zh-CN" altLang="zh-CN" sz="2400" b="1" dirty="0" smtClean="0">
                <a:latin typeface="宋体" pitchFamily="2" charset="-122"/>
              </a:rPr>
              <a:t>15. 一得之愚：</a:t>
            </a:r>
            <a:r>
              <a:rPr lang="zh-CN" altLang="en-US" sz="2400" b="1" dirty="0" smtClean="0">
                <a:latin typeface="宋体" pitchFamily="2" charset="-122"/>
              </a:rPr>
              <a:t>一得，一点心得。愚，愚见。谦称自己的一点浅薄的见解。</a:t>
            </a:r>
            <a:endParaRPr lang="zh-CN" altLang="zh-CN" sz="2400" b="1" dirty="0" smtClean="0">
              <a:latin typeface="宋体" pitchFamily="2" charset="-122"/>
            </a:endParaRPr>
          </a:p>
          <a:p>
            <a:pPr marL="0" indent="0" eaLnBrk="1" hangingPunct="1">
              <a:lnSpc>
                <a:spcPct val="122000"/>
              </a:lnSpc>
              <a:spcBef>
                <a:spcPct val="0"/>
              </a:spcBef>
              <a:buFont typeface="Arial" charset="0"/>
              <a:buNone/>
            </a:pPr>
            <a:r>
              <a:rPr lang="en-US" altLang="zh-CN" sz="2400" b="1" dirty="0" smtClean="0">
                <a:latin typeface="宋体" pitchFamily="2" charset="-122"/>
              </a:rPr>
              <a:t>    16</a:t>
            </a:r>
            <a:r>
              <a:rPr lang="zh-CN" altLang="zh-CN" sz="2400" b="1" dirty="0" smtClean="0">
                <a:latin typeface="宋体" pitchFamily="2" charset="-122"/>
              </a:rPr>
              <a:t>. 聊表寸心：聊，略微。寸心，微薄的心意。略微表示一下心意。</a:t>
            </a:r>
          </a:p>
          <a:p>
            <a:pPr marL="0" indent="0" eaLnBrk="1" hangingPunct="1">
              <a:lnSpc>
                <a:spcPct val="122000"/>
              </a:lnSpc>
              <a:spcBef>
                <a:spcPct val="0"/>
              </a:spcBef>
              <a:buNone/>
            </a:pPr>
            <a:r>
              <a:rPr lang="zh-CN" altLang="en-US" sz="2400" b="1" dirty="0" smtClean="0">
                <a:latin typeface="宋体" pitchFamily="2" charset="-122"/>
              </a:rPr>
              <a:t>    </a:t>
            </a:r>
            <a:r>
              <a:rPr lang="en-US" altLang="zh-CN" sz="2400" b="1" dirty="0" smtClean="0">
                <a:latin typeface="宋体" pitchFamily="2" charset="-122"/>
              </a:rPr>
              <a:t>17</a:t>
            </a:r>
            <a:r>
              <a:rPr lang="zh-CN" altLang="zh-CN" sz="2400" b="1" dirty="0" smtClean="0">
                <a:latin typeface="宋体" pitchFamily="2" charset="-122"/>
              </a:rPr>
              <a:t>. 恭敬不如从命：</a:t>
            </a:r>
            <a:r>
              <a:rPr lang="zh-CN" altLang="en-US" sz="2400" b="1" dirty="0" smtClean="0">
                <a:latin typeface="宋体" pitchFamily="2" charset="-122"/>
              </a:rPr>
              <a:t>客套话。多用在对方对自己客气，虽不敢当，但不好违命。</a:t>
            </a:r>
            <a:endParaRPr lang="zh-CN" altLang="zh-CN" sz="2400" b="1" dirty="0" smtClean="0">
              <a:latin typeface="宋体" pitchFamily="2" charset="-122"/>
            </a:endParaRPr>
          </a:p>
        </p:txBody>
      </p:sp>
      <p:grpSp>
        <p:nvGrpSpPr>
          <p:cNvPr id="2" name="Group 5"/>
          <p:cNvGrpSpPr>
            <a:grpSpLocks/>
          </p:cNvGrpSpPr>
          <p:nvPr/>
        </p:nvGrpSpPr>
        <p:grpSpPr bwMode="auto">
          <a:xfrm>
            <a:off x="1588" y="2674938"/>
            <a:ext cx="609600" cy="1978025"/>
            <a:chOff x="1" y="1685"/>
            <a:chExt cx="384" cy="1246"/>
          </a:xfrm>
        </p:grpSpPr>
        <p:pic>
          <p:nvPicPr>
            <p:cNvPr id="998405"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98406"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875523" name="内容占位符 2"/>
          <p:cNvSpPr>
            <a:spLocks/>
          </p:cNvSpPr>
          <p:nvPr/>
        </p:nvSpPr>
        <p:spPr bwMode="auto">
          <a:xfrm>
            <a:off x="611188" y="908050"/>
            <a:ext cx="8135937" cy="5688013"/>
          </a:xfrm>
          <a:prstGeom prst="rect">
            <a:avLst/>
          </a:prstGeom>
          <a:noFill/>
          <a:ln w="9525">
            <a:noFill/>
            <a:miter lim="800000"/>
            <a:headEnd/>
            <a:tailEnd/>
          </a:ln>
        </p:spPr>
        <p:txBody>
          <a:bodyPr/>
          <a:lstStyle/>
          <a:p>
            <a:pPr>
              <a:lnSpc>
                <a:spcPts val="3500"/>
              </a:lnSpc>
            </a:pPr>
            <a:r>
              <a:rPr lang="en-US" sz="2400" b="1" dirty="0" smtClean="0">
                <a:latin typeface="+mn-ea"/>
              </a:rPr>
              <a:t>3.  [</a:t>
            </a:r>
            <a:r>
              <a:rPr lang="en-US" altLang="zh-CN" sz="2400" b="1" dirty="0" smtClean="0">
                <a:latin typeface="+mn-ea"/>
              </a:rPr>
              <a:t>2014•</a:t>
            </a:r>
            <a:r>
              <a:rPr lang="zh-CN" altLang="en-US" sz="2400" b="1" dirty="0" smtClean="0">
                <a:latin typeface="+mn-ea"/>
              </a:rPr>
              <a:t>新课标全国卷</a:t>
            </a:r>
            <a:r>
              <a:rPr lang="en-US" altLang="zh-CN" sz="2400" b="1" dirty="0" smtClean="0">
                <a:latin typeface="+mn-ea"/>
              </a:rPr>
              <a:t>Ⅰ</a:t>
            </a:r>
            <a:r>
              <a:rPr lang="en-US" sz="2400" b="1" dirty="0" smtClean="0">
                <a:latin typeface="+mn-ea"/>
              </a:rPr>
              <a:t>]  </a:t>
            </a:r>
            <a:r>
              <a:rPr lang="zh-CN" altLang="en-US" sz="2400" b="1" dirty="0" smtClean="0">
                <a:latin typeface="+mn-ea"/>
              </a:rPr>
              <a:t>依次填入下列各句横线处的成语，最恰当的一组是</a:t>
            </a:r>
            <a:r>
              <a:rPr lang="en-US" sz="2400" b="1" dirty="0" smtClean="0">
                <a:latin typeface="+mn-ea"/>
              </a:rPr>
              <a:t>(</a:t>
            </a:r>
            <a:r>
              <a:rPr lang="zh-CN" altLang="en-US" sz="2400" b="1" dirty="0" smtClean="0">
                <a:latin typeface="+mn-ea"/>
              </a:rPr>
              <a:t>　　</a:t>
            </a:r>
            <a:r>
              <a:rPr lang="en-US" sz="2400" b="1" dirty="0" smtClean="0">
                <a:latin typeface="+mn-ea"/>
              </a:rPr>
              <a:t>)</a:t>
            </a:r>
            <a:endParaRPr lang="zh-CN" altLang="en-US" sz="2400" b="1" dirty="0" smtClean="0">
              <a:latin typeface="+mn-ea"/>
            </a:endParaRPr>
          </a:p>
          <a:p>
            <a:pPr>
              <a:lnSpc>
                <a:spcPts val="3500"/>
              </a:lnSpc>
            </a:pPr>
            <a:r>
              <a:rPr lang="zh-CN" altLang="en-US" sz="2400" b="1" dirty="0" smtClean="0">
                <a:latin typeface="+mn-ea"/>
              </a:rPr>
              <a:t>①医疗质量是关系到病人生命安危的大事，救死扶伤是医务人员</a:t>
            </a:r>
            <a:r>
              <a:rPr lang="en-US" sz="2400" b="1" dirty="0" smtClean="0">
                <a:latin typeface="+mn-ea"/>
              </a:rPr>
              <a:t>________</a:t>
            </a:r>
            <a:r>
              <a:rPr lang="zh-CN" altLang="en-US" sz="2400" b="1" dirty="0" smtClean="0">
                <a:latin typeface="+mn-ea"/>
              </a:rPr>
              <a:t>的天职。</a:t>
            </a:r>
          </a:p>
          <a:p>
            <a:pPr>
              <a:lnSpc>
                <a:spcPts val="3500"/>
              </a:lnSpc>
            </a:pPr>
            <a:r>
              <a:rPr lang="zh-CN" altLang="en-US" sz="2400" b="1" dirty="0" smtClean="0">
                <a:latin typeface="+mn-ea"/>
              </a:rPr>
              <a:t>②中国传统的严父慈母型的家庭关系，常令父亲们</a:t>
            </a:r>
            <a:r>
              <a:rPr lang="en-US" sz="2400" b="1" dirty="0" smtClean="0">
                <a:latin typeface="+mn-ea"/>
              </a:rPr>
              <a:t>________</a:t>
            </a:r>
            <a:r>
              <a:rPr lang="zh-CN" altLang="en-US" sz="2400" b="1" dirty="0" smtClean="0">
                <a:latin typeface="+mn-ea"/>
              </a:rPr>
              <a:t>地承担起教育子女的义务。</a:t>
            </a:r>
          </a:p>
          <a:p>
            <a:pPr>
              <a:lnSpc>
                <a:spcPts val="3500"/>
              </a:lnSpc>
            </a:pPr>
            <a:r>
              <a:rPr lang="zh-CN" altLang="en-US" sz="2400" b="1" dirty="0" smtClean="0">
                <a:latin typeface="+mn-ea"/>
              </a:rPr>
              <a:t>③在全国比赛中屡获金奖的我省杂技团，</a:t>
            </a:r>
            <a:r>
              <a:rPr lang="en-US" sz="2400" b="1" dirty="0" smtClean="0">
                <a:latin typeface="+mn-ea"/>
              </a:rPr>
              <a:t>________</a:t>
            </a:r>
            <a:r>
              <a:rPr lang="zh-CN" altLang="en-US" sz="2400" b="1" dirty="0" smtClean="0">
                <a:latin typeface="+mn-ea"/>
              </a:rPr>
              <a:t>地承担了这次出国演出任务。</a:t>
            </a:r>
          </a:p>
          <a:p>
            <a:pPr>
              <a:lnSpc>
                <a:spcPts val="3500"/>
              </a:lnSpc>
            </a:pPr>
            <a:r>
              <a:rPr lang="en-US" sz="2400" b="1" dirty="0" smtClean="0">
                <a:latin typeface="Times New Roman" pitchFamily="18" charset="0"/>
                <a:cs typeface="Times New Roman" pitchFamily="18" charset="0"/>
              </a:rPr>
              <a:t>A</a:t>
            </a:r>
            <a:r>
              <a:rPr lang="zh-CN" altLang="en-US" sz="2400" b="1" dirty="0" smtClean="0">
                <a:latin typeface="Times New Roman" pitchFamily="18" charset="0"/>
                <a:cs typeface="Times New Roman" pitchFamily="18" charset="0"/>
              </a:rPr>
              <a:t>．当仁不让</a:t>
            </a:r>
            <a:r>
              <a:rPr lang="en-US" sz="2400" b="1" dirty="0" smtClean="0">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责无旁贷</a:t>
            </a:r>
            <a:r>
              <a:rPr lang="en-US" sz="2400" b="1" dirty="0" smtClean="0">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义不容辞</a:t>
            </a:r>
          </a:p>
          <a:p>
            <a:pPr>
              <a:lnSpc>
                <a:spcPts val="3500"/>
              </a:lnSpc>
            </a:pPr>
            <a:r>
              <a:rPr lang="en-US" sz="2400" b="1" dirty="0" smtClean="0">
                <a:latin typeface="Times New Roman" pitchFamily="18" charset="0"/>
                <a:cs typeface="Times New Roman" pitchFamily="18" charset="0"/>
              </a:rPr>
              <a:t>B</a:t>
            </a:r>
            <a:r>
              <a:rPr lang="zh-CN" altLang="en-US" sz="2400" b="1" dirty="0" smtClean="0">
                <a:latin typeface="Times New Roman" pitchFamily="18" charset="0"/>
                <a:cs typeface="Times New Roman" pitchFamily="18" charset="0"/>
              </a:rPr>
              <a:t>．责无旁贷</a:t>
            </a:r>
            <a:r>
              <a:rPr lang="en-US" sz="2400" b="1" dirty="0" smtClean="0">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义不容辞</a:t>
            </a:r>
            <a:r>
              <a:rPr lang="en-US" sz="2400" b="1" dirty="0" smtClean="0">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当仁不让</a:t>
            </a:r>
          </a:p>
          <a:p>
            <a:pPr>
              <a:lnSpc>
                <a:spcPts val="3500"/>
              </a:lnSpc>
            </a:pPr>
            <a:r>
              <a:rPr lang="en-US" sz="2400" b="1" dirty="0" smtClean="0">
                <a:latin typeface="Times New Roman" pitchFamily="18" charset="0"/>
                <a:cs typeface="Times New Roman" pitchFamily="18" charset="0"/>
              </a:rPr>
              <a:t>C</a:t>
            </a:r>
            <a:r>
              <a:rPr lang="zh-CN" altLang="en-US" sz="2400" b="1" dirty="0" smtClean="0">
                <a:latin typeface="Times New Roman" pitchFamily="18" charset="0"/>
                <a:cs typeface="Times New Roman" pitchFamily="18" charset="0"/>
              </a:rPr>
              <a:t>．义不容辞</a:t>
            </a:r>
            <a:r>
              <a:rPr lang="en-US" sz="2400" b="1" dirty="0" smtClean="0">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责无旁贷</a:t>
            </a:r>
            <a:r>
              <a:rPr lang="en-US" sz="2400" b="1" dirty="0" smtClean="0">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当仁不让</a:t>
            </a:r>
          </a:p>
          <a:p>
            <a:pPr>
              <a:lnSpc>
                <a:spcPts val="3500"/>
              </a:lnSpc>
            </a:pPr>
            <a:r>
              <a:rPr lang="en-US" sz="2400" b="1" dirty="0" smtClean="0">
                <a:latin typeface="Times New Roman" pitchFamily="18" charset="0"/>
                <a:cs typeface="Times New Roman" pitchFamily="18" charset="0"/>
              </a:rPr>
              <a:t>D</a:t>
            </a:r>
            <a:r>
              <a:rPr lang="zh-CN" altLang="en-US" sz="2400" b="1" dirty="0" smtClean="0">
                <a:latin typeface="Times New Roman" pitchFamily="18" charset="0"/>
                <a:cs typeface="Times New Roman" pitchFamily="18" charset="0"/>
              </a:rPr>
              <a:t>．义不容辞</a:t>
            </a:r>
            <a:r>
              <a:rPr lang="en-US" sz="2400" b="1" dirty="0" smtClean="0">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当仁不让</a:t>
            </a:r>
            <a:r>
              <a:rPr lang="en-US" sz="2400" b="1" dirty="0" smtClean="0">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责无旁贷</a:t>
            </a:r>
            <a:endParaRPr lang="zh-CN" altLang="en-US" sz="2400" b="1" dirty="0">
              <a:latin typeface="Times New Roman" pitchFamily="18" charset="0"/>
              <a:cs typeface="Times New Roman" pitchFamily="18" charset="0"/>
            </a:endParaRPr>
          </a:p>
        </p:txBody>
      </p:sp>
      <p:grpSp>
        <p:nvGrpSpPr>
          <p:cNvPr id="3" name="Group 3"/>
          <p:cNvGrpSpPr>
            <a:grpSpLocks/>
          </p:cNvGrpSpPr>
          <p:nvPr/>
        </p:nvGrpSpPr>
        <p:grpSpPr bwMode="auto">
          <a:xfrm>
            <a:off x="1588" y="777875"/>
            <a:ext cx="609600" cy="2219325"/>
            <a:chOff x="1" y="490"/>
            <a:chExt cx="384" cy="1262"/>
          </a:xfrm>
        </p:grpSpPr>
        <p:pic>
          <p:nvPicPr>
            <p:cNvPr id="875525" name="Picture 4"/>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875526"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75523"/>
                                        </p:tgtEl>
                                        <p:attrNameLst>
                                          <p:attrName>style.visibility</p:attrName>
                                        </p:attrNameLst>
                                      </p:cBhvr>
                                      <p:to>
                                        <p:strVal val="visible"/>
                                      </p:to>
                                    </p:set>
                                    <p:anim calcmode="lin" valueType="num">
                                      <p:cBhvr additive="base">
                                        <p:cTn id="7" dur="500" fill="hold"/>
                                        <p:tgtEl>
                                          <p:spTgt spid="875523"/>
                                        </p:tgtEl>
                                        <p:attrNameLst>
                                          <p:attrName>ppt_x</p:attrName>
                                        </p:attrNameLst>
                                      </p:cBhvr>
                                      <p:tavLst>
                                        <p:tav tm="0">
                                          <p:val>
                                            <p:strVal val="#ppt_x"/>
                                          </p:val>
                                        </p:tav>
                                        <p:tav tm="100000">
                                          <p:val>
                                            <p:strVal val="#ppt_x"/>
                                          </p:val>
                                        </p:tav>
                                      </p:tavLst>
                                    </p:anim>
                                    <p:anim calcmode="lin" valueType="num">
                                      <p:cBhvr additive="base">
                                        <p:cTn id="8" dur="500" fill="hold"/>
                                        <p:tgtEl>
                                          <p:spTgt spid="8755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5523"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14348" y="714356"/>
            <a:ext cx="7920037" cy="5399088"/>
          </a:xfrm>
        </p:spPr>
        <p:txBody>
          <a:bodyPr>
            <a:noAutofit/>
          </a:bodyPr>
          <a:lstStyle/>
          <a:p>
            <a:pPr marL="0" indent="0" algn="just" eaLnBrk="1" hangingPunct="1">
              <a:lnSpc>
                <a:spcPct val="122000"/>
              </a:lnSpc>
              <a:spcBef>
                <a:spcPct val="0"/>
              </a:spcBef>
              <a:buFont typeface="Arial" charset="0"/>
              <a:buNone/>
            </a:pPr>
            <a:r>
              <a:rPr lang="zh-CN" altLang="en-US" sz="2400" b="1" dirty="0" smtClean="0">
                <a:latin typeface="黑体" pitchFamily="2" charset="-122"/>
                <a:ea typeface="黑体" pitchFamily="2" charset="-122"/>
              </a:rPr>
              <a:t> </a:t>
            </a: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zh-CN" sz="2200" b="1" dirty="0" smtClean="0">
                <a:latin typeface="黑体" pitchFamily="2" charset="-122"/>
                <a:ea typeface="黑体" pitchFamily="2" charset="-122"/>
              </a:rPr>
              <a:t>►</a:t>
            </a:r>
            <a:r>
              <a:rPr lang="zh-CN" altLang="en-US" sz="2400" b="1" dirty="0" smtClean="0">
                <a:latin typeface="黑体" pitchFamily="2" charset="-122"/>
                <a:ea typeface="黑体" pitchFamily="2" charset="-122"/>
              </a:rPr>
              <a:t>角度六　 不合语境</a:t>
            </a: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785786" y="1857364"/>
          <a:ext cx="7704138" cy="4145280"/>
        </p:xfrm>
        <a:graphic>
          <a:graphicData uri="http://schemas.openxmlformats.org/drawingml/2006/table">
            <a:tbl>
              <a:tblPr/>
              <a:tblGrid>
                <a:gridCol w="500066"/>
                <a:gridCol w="7204072"/>
              </a:tblGrid>
              <a:tr h="982273">
                <a:tc>
                  <a:txBody>
                    <a:bodyPr/>
                    <a:lstStyle/>
                    <a:p>
                      <a:pPr algn="ctr"/>
                      <a:r>
                        <a:rPr lang="zh-CN" altLang="en-US" sz="2000" b="1" kern="1200" baseline="0" dirty="0" smtClean="0">
                          <a:solidFill>
                            <a:schemeClr val="tx1"/>
                          </a:solidFill>
                          <a:latin typeface="+mn-ea"/>
                          <a:ea typeface="+mn-ea"/>
                          <a:cs typeface="+mn-cs"/>
                        </a:rPr>
                        <a:t>释义</a:t>
                      </a: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r>
                        <a:rPr lang="zh-CN" altLang="en-US" sz="2000" b="1" baseline="0" dirty="0" smtClean="0">
                          <a:solidFill>
                            <a:schemeClr val="tx1"/>
                          </a:solidFill>
                        </a:rPr>
                        <a:t>     成语运用是否正确，标准是看是否符合语境。熟语和整个句子的氛围吻合，和人称相应，和句意一致等，使用就是正确的。忽视语境，会导致用词不当</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27948">
                <a:tc>
                  <a:txBody>
                    <a:bodyPr/>
                    <a:lstStyle/>
                    <a:p>
                      <a:pPr algn="ctr"/>
                      <a:r>
                        <a:rPr lang="zh-CN" altLang="en-US" sz="2000" b="1" kern="1200" baseline="0" dirty="0" smtClean="0">
                          <a:solidFill>
                            <a:schemeClr val="tx1"/>
                          </a:solidFill>
                          <a:latin typeface="+mn-ea"/>
                          <a:ea typeface="+mn-ea"/>
                          <a:cs typeface="+mn-cs"/>
                        </a:rPr>
                        <a:t>示例</a:t>
                      </a: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r>
                        <a:rPr lang="zh-CN" altLang="en-US" sz="2000" b="1" kern="1200" dirty="0" smtClean="0">
                          <a:solidFill>
                            <a:schemeClr val="dk1"/>
                          </a:solidFill>
                          <a:latin typeface="+mn-lt"/>
                          <a:ea typeface="+mn-ea"/>
                          <a:cs typeface="+mn-cs"/>
                        </a:rPr>
                        <a:t>   “只要你设身处地，到抗洪抢险第一线去，你就不能不为我们子弟兵那种舍己为人的精神所感动。”</a:t>
                      </a:r>
                    </a:p>
                    <a:p>
                      <a:pPr algn="l"/>
                      <a:r>
                        <a:rPr lang="zh-CN" altLang="en-US" sz="2000" b="1" kern="1200" dirty="0" smtClean="0">
                          <a:solidFill>
                            <a:schemeClr val="dk1"/>
                          </a:solidFill>
                          <a:latin typeface="+mn-lt"/>
                          <a:ea typeface="+mn-ea"/>
                          <a:cs typeface="+mn-cs"/>
                        </a:rPr>
                        <a:t>　 句中“设身处地”的意思是设想自己处在别人的地位或境遇中，而句子的语境是“到抗洪抢险第一线去”，不是设想，因此此处“设身处地”用得不合语境，应该用“身临其境”。</a:t>
                      </a:r>
                    </a:p>
                    <a:p>
                      <a:pPr algn="l"/>
                      <a:r>
                        <a:rPr lang="zh-CN" altLang="en-US" sz="2000" b="1" kern="1200" baseline="0" dirty="0" smtClean="0">
                          <a:solidFill>
                            <a:schemeClr val="dk1"/>
                          </a:solidFill>
                          <a:latin typeface="+mn-lt"/>
                          <a:ea typeface="+mn-ea"/>
                          <a:cs typeface="+mn-cs"/>
                        </a:rPr>
                        <a:t>  </a:t>
                      </a:r>
                      <a:r>
                        <a:rPr lang="zh-CN" altLang="en-US" sz="2000" b="1" kern="1200" dirty="0" smtClean="0">
                          <a:solidFill>
                            <a:schemeClr val="dk1"/>
                          </a:solidFill>
                          <a:latin typeface="+mn-lt"/>
                          <a:ea typeface="+mn-ea"/>
                          <a:cs typeface="+mn-cs"/>
                        </a:rPr>
                        <a:t>“在足球赛中，传球技术再高，控球能力再强，若缺乏临门一脚的射门技术，也会功败垂成。”</a:t>
                      </a:r>
                    </a:p>
                    <a:p>
                      <a:pPr algn="l"/>
                      <a:r>
                        <a:rPr lang="zh-CN" altLang="en-US" sz="2000" b="1" kern="1200" dirty="0" smtClean="0">
                          <a:solidFill>
                            <a:schemeClr val="dk1"/>
                          </a:solidFill>
                          <a:latin typeface="+mn-lt"/>
                          <a:ea typeface="+mn-ea"/>
                          <a:cs typeface="+mn-cs"/>
                        </a:rPr>
                        <a:t>　句中“功败垂成”是指事情在将要成功的时候遭到了失败，而语境中并没有“事情在将要成功的时候”的意思，成语意义与语境不一致</a:t>
                      </a:r>
                      <a:endParaRPr lang="zh-CN" altLang="en-US" sz="2000" b="1" baseline="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4" presetClass="entr" presetSubtype="16"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ox(i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642918"/>
            <a:ext cx="7143800" cy="5880122"/>
          </a:xfrm>
        </p:spPr>
        <p:txBody>
          <a:bodyPr>
            <a:noAutofit/>
          </a:bodyPr>
          <a:lstStyle/>
          <a:p>
            <a:pPr marL="0" indent="0" eaLnBrk="1" hangingPunct="1">
              <a:lnSpc>
                <a:spcPts val="3500"/>
              </a:lnSpc>
              <a:spcBef>
                <a:spcPct val="0"/>
              </a:spcBef>
              <a:buFont typeface="Arial" charset="0"/>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eaLnBrk="1" hangingPunct="1">
              <a:lnSpc>
                <a:spcPts val="3500"/>
              </a:lnSpc>
              <a:spcBef>
                <a:spcPct val="0"/>
              </a:spcBef>
              <a:buNone/>
            </a:pPr>
            <a:r>
              <a:rPr lang="en-US" altLang="zh-CN" sz="2400" b="1" dirty="0" smtClean="0">
                <a:latin typeface="+mn-ea"/>
              </a:rPr>
              <a:t>19.</a:t>
            </a:r>
            <a:r>
              <a:rPr lang="zh-CN" altLang="en-US" sz="2400" b="1" dirty="0" smtClean="0">
                <a:latin typeface="+mn-ea"/>
              </a:rPr>
              <a:t>下列各句中，加点的成语使用恰当的一项是</a:t>
            </a:r>
            <a:r>
              <a:rPr lang="en-US" altLang="zh-CN" sz="2400" b="1" dirty="0" smtClean="0">
                <a:latin typeface="+mn-ea"/>
              </a:rPr>
              <a:t>(</a:t>
            </a:r>
            <a:r>
              <a:rPr lang="zh-CN" altLang="en-US" sz="2400" b="1" dirty="0" smtClean="0">
                <a:latin typeface="+mn-ea"/>
              </a:rPr>
              <a:t>　　</a:t>
            </a:r>
            <a:r>
              <a:rPr lang="en-US" altLang="zh-CN" sz="2400" b="1" dirty="0" smtClean="0">
                <a:latin typeface="+mn-ea"/>
              </a:rPr>
              <a:t>)</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A. </a:t>
            </a:r>
            <a:r>
              <a:rPr lang="zh-CN" altLang="en-US" sz="2400" b="1" dirty="0" smtClean="0">
                <a:latin typeface="Times New Roman" pitchFamily="18" charset="0"/>
                <a:cs typeface="Times New Roman" pitchFamily="18" charset="0"/>
              </a:rPr>
              <a:t>该产品的试用效果非常好，相信它大量投产后将不孚众望，公司一定会凭借产品的优异品质在激烈的市场竞争中取得骄人业绩。</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B. </a:t>
            </a:r>
            <a:r>
              <a:rPr lang="zh-CN" altLang="en-US" sz="2400" b="1" dirty="0" smtClean="0">
                <a:latin typeface="Times New Roman" pitchFamily="18" charset="0"/>
                <a:cs typeface="Times New Roman" pitchFamily="18" charset="0"/>
              </a:rPr>
              <a:t>面对突如其来的全球经济危机，我们只有以冷静的心态沉着应对，等闲视之，才能开拓创新，化危机为机遇，找到一条新的发展之路。</a:t>
            </a:r>
          </a:p>
          <a:p>
            <a:pPr marL="0" indent="0" eaLnBrk="1" hangingPunct="1">
              <a:lnSpc>
                <a:spcPts val="3500"/>
              </a:lnSpc>
              <a:spcBef>
                <a:spcPct val="0"/>
              </a:spcBef>
              <a:buNone/>
            </a:pPr>
            <a:endParaRPr lang="zh-CN" altLang="en-US" sz="2400" b="1" dirty="0" smtClean="0">
              <a:latin typeface="+mn-ea"/>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31846"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3184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 name="TextBox 7"/>
          <p:cNvSpPr txBox="1"/>
          <p:nvPr/>
        </p:nvSpPr>
        <p:spPr>
          <a:xfrm>
            <a:off x="3194184" y="3973075"/>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0" name="TextBox 9"/>
          <p:cNvSpPr txBox="1"/>
          <p:nvPr/>
        </p:nvSpPr>
        <p:spPr>
          <a:xfrm>
            <a:off x="714585" y="2682126"/>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1"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642918"/>
            <a:ext cx="7429552" cy="5880122"/>
          </a:xfrm>
        </p:spPr>
        <p:txBody>
          <a:bodyPr>
            <a:noAutofit/>
          </a:bodyPr>
          <a:lstStyle/>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C. </a:t>
            </a:r>
            <a:r>
              <a:rPr lang="zh-CN" altLang="en-US" sz="2400" b="1" dirty="0" smtClean="0">
                <a:latin typeface="Times New Roman" pitchFamily="18" charset="0"/>
                <a:cs typeface="Times New Roman" pitchFamily="18" charset="0"/>
              </a:rPr>
              <a:t>有人认为天才之作总是合天地之灵气，妙手偶得，据说</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蓝色多瑙河</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就是作者在用餐时灵感一来随手写在袖口上的。</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D. </a:t>
            </a:r>
            <a:r>
              <a:rPr lang="zh-CN" altLang="en-US" sz="2400" b="1" dirty="0" smtClean="0">
                <a:latin typeface="Times New Roman" pitchFamily="18" charset="0"/>
                <a:cs typeface="Times New Roman" pitchFamily="18" charset="0"/>
              </a:rPr>
              <a:t>现实空间与网络世界已互相涵盖，身体与机器已经水乳交融，哪个才是生活的主场已模糊不清。“电子人”的生活是躯体走再远，心也在终端。</a:t>
            </a:r>
          </a:p>
          <a:p>
            <a:pPr marL="0" indent="0" eaLnBrk="1" hangingPunct="1">
              <a:lnSpc>
                <a:spcPts val="3500"/>
              </a:lnSpc>
              <a:spcBef>
                <a:spcPct val="0"/>
              </a:spcBef>
              <a:buNone/>
            </a:pPr>
            <a:endParaRPr lang="zh-CN" altLang="en-US" sz="2400" b="1" dirty="0" smtClean="0">
              <a:latin typeface="+mn-ea"/>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31846"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3184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 name="TextBox 7"/>
          <p:cNvSpPr txBox="1"/>
          <p:nvPr/>
        </p:nvSpPr>
        <p:spPr>
          <a:xfrm>
            <a:off x="676192" y="2669319"/>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0" name="TextBox 9"/>
          <p:cNvSpPr txBox="1"/>
          <p:nvPr/>
        </p:nvSpPr>
        <p:spPr>
          <a:xfrm>
            <a:off x="6350160" y="880667"/>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1"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836613"/>
            <a:ext cx="8135937" cy="5545137"/>
          </a:xfrm>
        </p:spPr>
        <p:txBody>
          <a:bodyPr>
            <a:normAutofit/>
          </a:bodyPr>
          <a:lstStyle/>
          <a:p>
            <a:pPr marL="0" indent="0" algn="just" eaLnBrk="1" hangingPunct="1">
              <a:lnSpc>
                <a:spcPct val="122000"/>
              </a:lnSpc>
              <a:spcBef>
                <a:spcPct val="0"/>
              </a:spcBef>
              <a:buNone/>
            </a:pPr>
            <a:r>
              <a:rPr lang="en-US" altLang="zh-CN" sz="2400" b="1" dirty="0" smtClean="0">
                <a:solidFill>
                  <a:srgbClr val="990033"/>
                </a:solidFill>
                <a:latin typeface="宋体" pitchFamily="2" charset="-122"/>
              </a:rPr>
              <a:t>19. </a:t>
            </a:r>
            <a:r>
              <a:rPr lang="en-US" altLang="zh-CN" sz="2400" b="1" dirty="0" smtClean="0">
                <a:solidFill>
                  <a:srgbClr val="990033"/>
                </a:solidFill>
                <a:latin typeface="Times New Roman" pitchFamily="18" charset="0"/>
                <a:cs typeface="Times New Roman" pitchFamily="18" charset="0"/>
              </a:rPr>
              <a:t>C　[</a:t>
            </a:r>
            <a:r>
              <a:rPr lang="en-US" altLang="zh-CN" sz="2400" b="1" dirty="0" err="1" smtClean="0">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t>
            </a:r>
            <a:r>
              <a:rPr lang="zh-CN" altLang="en-US" sz="2400" b="1" dirty="0" smtClean="0">
                <a:solidFill>
                  <a:srgbClr val="990033"/>
                </a:solidFill>
                <a:latin typeface="Times New Roman" pitchFamily="18" charset="0"/>
                <a:cs typeface="Times New Roman" pitchFamily="18" charset="0"/>
              </a:rPr>
              <a:t>本题重点辨析错用熟语类型中的不合语境。</a:t>
            </a:r>
            <a:r>
              <a:rPr lang="en-US" altLang="zh-CN" sz="2400" b="1" dirty="0" smtClean="0">
                <a:solidFill>
                  <a:srgbClr val="990033"/>
                </a:solidFill>
                <a:latin typeface="Times New Roman" pitchFamily="18" charset="0"/>
                <a:cs typeface="Times New Roman" pitchFamily="18" charset="0"/>
              </a:rPr>
              <a:t>A</a:t>
            </a:r>
            <a:r>
              <a:rPr lang="zh-CN" altLang="en-US" sz="2400" b="1" dirty="0" smtClean="0">
                <a:solidFill>
                  <a:srgbClr val="990033"/>
                </a:solidFill>
                <a:latin typeface="Times New Roman" pitchFamily="18" charset="0"/>
                <a:cs typeface="Times New Roman" pitchFamily="18" charset="0"/>
              </a:rPr>
              <a:t>项，“不孚众望”指不能使大家信服。不合语境。应改为“不负众望”。</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项，“等闲视之”指把它看成平常事，不加重视。用在此处不合语境。</a:t>
            </a: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Times New Roman" pitchFamily="18" charset="0"/>
                <a:cs typeface="Times New Roman" pitchFamily="18" charset="0"/>
              </a:rPr>
              <a:t>项，“妙手偶得”指技艺高超的人，偶然间即可得到；也用来形容文学素养很高的人，出于灵感，即可偶然间得到妙语佳作。成语运用正确。</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项，“水乳交融”形容关系非常融洽或结合十分紧密。用在此处不合语境。</a:t>
            </a:r>
          </a:p>
        </p:txBody>
      </p:sp>
      <p:grpSp>
        <p:nvGrpSpPr>
          <p:cNvPr id="2" name="Group 5"/>
          <p:cNvGrpSpPr>
            <a:grpSpLocks/>
          </p:cNvGrpSpPr>
          <p:nvPr/>
        </p:nvGrpSpPr>
        <p:grpSpPr bwMode="auto">
          <a:xfrm>
            <a:off x="1588" y="2674938"/>
            <a:ext cx="609600" cy="1978025"/>
            <a:chOff x="1" y="1685"/>
            <a:chExt cx="384" cy="1246"/>
          </a:xfrm>
        </p:grpSpPr>
        <p:pic>
          <p:nvPicPr>
            <p:cNvPr id="1001477"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0147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642918"/>
            <a:ext cx="8064500" cy="5880122"/>
          </a:xfrm>
        </p:spPr>
        <p:txBody>
          <a:bodyPr>
            <a:noAutofit/>
          </a:bodyPr>
          <a:lstStyle/>
          <a:p>
            <a:pPr marL="0" indent="0" eaLnBrk="1" hangingPunct="1">
              <a:lnSpc>
                <a:spcPts val="3500"/>
              </a:lnSpc>
              <a:spcBef>
                <a:spcPct val="0"/>
              </a:spcBef>
              <a:buFont typeface="Arial" charset="0"/>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eaLnBrk="1" hangingPunct="1">
              <a:lnSpc>
                <a:spcPts val="3500"/>
              </a:lnSpc>
              <a:spcBef>
                <a:spcPct val="0"/>
              </a:spcBef>
              <a:buNone/>
            </a:pPr>
            <a:r>
              <a:rPr lang="en-US" altLang="zh-CN" sz="2400" b="1" dirty="0" smtClean="0">
                <a:latin typeface="+mn-ea"/>
              </a:rPr>
              <a:t>20.</a:t>
            </a:r>
            <a:r>
              <a:rPr lang="zh-CN" altLang="en-US" sz="2400" b="1" dirty="0" smtClean="0">
                <a:latin typeface="+mn-ea"/>
              </a:rPr>
              <a:t>下列各句中，加点的成语使用恰当的一项是</a:t>
            </a:r>
            <a:r>
              <a:rPr lang="en-US" altLang="zh-CN" sz="2400" b="1" dirty="0" smtClean="0">
                <a:latin typeface="+mn-ea"/>
              </a:rPr>
              <a:t>(</a:t>
            </a:r>
            <a:r>
              <a:rPr lang="zh-CN" altLang="en-US" sz="2400" b="1" dirty="0" smtClean="0">
                <a:latin typeface="+mn-ea"/>
              </a:rPr>
              <a:t>　　</a:t>
            </a:r>
            <a:r>
              <a:rPr lang="en-US" altLang="zh-CN" sz="2400" b="1" dirty="0" smtClean="0">
                <a:latin typeface="+mn-ea"/>
              </a:rPr>
              <a:t>)</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A. </a:t>
            </a:r>
            <a:r>
              <a:rPr lang="zh-CN" altLang="en-US" sz="2400" b="1" dirty="0" smtClean="0">
                <a:latin typeface="Times New Roman" pitchFamily="18" charset="0"/>
                <a:cs typeface="Times New Roman" pitchFamily="18" charset="0"/>
              </a:rPr>
              <a:t>在演讲比赛中，他口若悬河，滔滔不绝，但所讲内容与事先定下的主旨并不相关，显得小题大做，榜上无名也就理所当然了。</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B. </a:t>
            </a:r>
            <a:r>
              <a:rPr lang="zh-CN" altLang="en-US" sz="2400" b="1" dirty="0" smtClean="0">
                <a:latin typeface="Times New Roman" pitchFamily="18" charset="0"/>
                <a:cs typeface="Times New Roman" pitchFamily="18" charset="0"/>
              </a:rPr>
              <a:t>某集团高层领导因涉嫌严重违纪被调查。对其被调查的原因，人们议论纷纷，莫衷一是。</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C. </a:t>
            </a:r>
            <a:r>
              <a:rPr lang="zh-CN" altLang="en-US" sz="2400" b="1" dirty="0" smtClean="0">
                <a:latin typeface="Times New Roman" pitchFamily="18" charset="0"/>
                <a:cs typeface="Times New Roman" pitchFamily="18" charset="0"/>
              </a:rPr>
              <a:t>我们在技术革新时遇到了一个大难题，大家提出了种种解决方案，可屡试不爽，多亏陈总指点，才渡过了难关。</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D. </a:t>
            </a:r>
            <a:r>
              <a:rPr lang="zh-CN" altLang="en-US" sz="2400" b="1" dirty="0" smtClean="0">
                <a:latin typeface="Times New Roman" pitchFamily="18" charset="0"/>
                <a:cs typeface="Times New Roman" pitchFamily="18" charset="0"/>
              </a:rPr>
              <a:t>新闻发布会上，他讲话仅用了八分钟，简洁明了，新闻性、针对性强，没有一句穿靴戴帽的空话套话。</a:t>
            </a:r>
          </a:p>
          <a:p>
            <a:pPr marL="0" indent="0" eaLnBrk="1" hangingPunct="1">
              <a:lnSpc>
                <a:spcPts val="3500"/>
              </a:lnSpc>
              <a:spcBef>
                <a:spcPct val="0"/>
              </a:spcBef>
              <a:buNone/>
            </a:pPr>
            <a:endParaRPr lang="zh-CN" altLang="en-US" sz="2400" b="1" dirty="0" smtClean="0">
              <a:latin typeface="+mn-ea"/>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31846"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3184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 name="TextBox 7"/>
          <p:cNvSpPr txBox="1"/>
          <p:nvPr/>
        </p:nvSpPr>
        <p:spPr>
          <a:xfrm>
            <a:off x="4067193" y="5346593"/>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0" name="TextBox 9"/>
          <p:cNvSpPr txBox="1"/>
          <p:nvPr/>
        </p:nvSpPr>
        <p:spPr>
          <a:xfrm>
            <a:off x="5008885" y="2247140"/>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1" name="TextBox 10"/>
          <p:cNvSpPr txBox="1"/>
          <p:nvPr/>
        </p:nvSpPr>
        <p:spPr>
          <a:xfrm>
            <a:off x="3818620" y="3574353"/>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2" name="TextBox 11"/>
          <p:cNvSpPr txBox="1"/>
          <p:nvPr/>
        </p:nvSpPr>
        <p:spPr>
          <a:xfrm>
            <a:off x="2601430" y="4443687"/>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3"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55650" y="908050"/>
            <a:ext cx="7920038" cy="4708525"/>
          </a:xfrm>
        </p:spPr>
        <p:txBody>
          <a:bodyPr/>
          <a:lstStyle/>
          <a:p>
            <a:pPr marL="0" indent="0" algn="just" eaLnBrk="1" hangingPunct="1">
              <a:lnSpc>
                <a:spcPct val="122000"/>
              </a:lnSpc>
              <a:spcBef>
                <a:spcPct val="0"/>
              </a:spcBef>
              <a:buNone/>
            </a:pPr>
            <a:r>
              <a:rPr lang="en-US" altLang="zh-CN" sz="2400" b="1" dirty="0" smtClean="0">
                <a:solidFill>
                  <a:srgbClr val="990033"/>
                </a:solidFill>
                <a:latin typeface="宋体" pitchFamily="2" charset="-122"/>
              </a:rPr>
              <a:t>20. </a:t>
            </a:r>
            <a:r>
              <a:rPr lang="en-US" altLang="zh-CN" sz="2400" b="1" dirty="0" smtClean="0">
                <a:solidFill>
                  <a:srgbClr val="990033"/>
                </a:solidFill>
                <a:latin typeface="Times New Roman" pitchFamily="18" charset="0"/>
                <a:cs typeface="Times New Roman" pitchFamily="18" charset="0"/>
              </a:rPr>
              <a:t>D　[</a:t>
            </a:r>
            <a:r>
              <a:rPr lang="en-US" altLang="zh-CN" sz="2400" b="1" dirty="0" err="1" smtClean="0">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t>
            </a:r>
            <a:r>
              <a:rPr lang="zh-CN" altLang="en-US" sz="2400" b="1" dirty="0" smtClean="0">
                <a:solidFill>
                  <a:srgbClr val="990033"/>
                </a:solidFill>
                <a:latin typeface="Times New Roman" pitchFamily="18" charset="0"/>
                <a:cs typeface="Times New Roman" pitchFamily="18" charset="0"/>
              </a:rPr>
              <a:t>本题重点辨析错用熟语类型中的不合语境。</a:t>
            </a:r>
            <a:r>
              <a:rPr lang="en-US" altLang="zh-CN" sz="2400" b="1" dirty="0" smtClean="0">
                <a:solidFill>
                  <a:srgbClr val="990033"/>
                </a:solidFill>
                <a:latin typeface="Times New Roman" pitchFamily="18" charset="0"/>
                <a:cs typeface="Times New Roman" pitchFamily="18" charset="0"/>
              </a:rPr>
              <a:t>A</a:t>
            </a:r>
            <a:r>
              <a:rPr lang="zh-CN" altLang="en-US" sz="2400" b="1" dirty="0" smtClean="0">
                <a:solidFill>
                  <a:srgbClr val="990033"/>
                </a:solidFill>
                <a:latin typeface="Times New Roman" pitchFamily="18" charset="0"/>
                <a:cs typeface="Times New Roman" pitchFamily="18" charset="0"/>
              </a:rPr>
              <a:t>项，“小题大做”比喻把小事当作大事来办，有不值得这样做或有意扩大事态的意思，与句中“所讲内容与事先定下的主旨并不相关”语境不合。</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项，“莫衷一是”指不能得出一致的结论，与句中“因涉嫌严重违纪被调查”语境不合。</a:t>
            </a:r>
            <a:r>
              <a:rPr lang="en-US" altLang="zh-CN" sz="2400" b="1" dirty="0" smtClean="0">
                <a:solidFill>
                  <a:srgbClr val="990033"/>
                </a:solidFill>
                <a:latin typeface="Times New Roman" pitchFamily="18" charset="0"/>
                <a:cs typeface="Times New Roman" pitchFamily="18" charset="0"/>
              </a:rPr>
              <a:t>C. “</a:t>
            </a:r>
            <a:r>
              <a:rPr lang="zh-CN" altLang="en-US" sz="2400" b="1" dirty="0" smtClean="0">
                <a:solidFill>
                  <a:srgbClr val="990033"/>
                </a:solidFill>
                <a:latin typeface="Times New Roman" pitchFamily="18" charset="0"/>
                <a:cs typeface="Times New Roman" pitchFamily="18" charset="0"/>
              </a:rPr>
              <a:t>屡试不爽”指屡次试验都没有差错。爽：差错。不可误解为“没有成功”。</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项，“穿靴戴帽”比喻写文章或讲话中套用一些空洞说教。使用恰当。</a:t>
            </a:r>
          </a:p>
        </p:txBody>
      </p:sp>
      <p:grpSp>
        <p:nvGrpSpPr>
          <p:cNvPr id="2" name="Group 5"/>
          <p:cNvGrpSpPr>
            <a:grpSpLocks/>
          </p:cNvGrpSpPr>
          <p:nvPr/>
        </p:nvGrpSpPr>
        <p:grpSpPr bwMode="auto">
          <a:xfrm>
            <a:off x="1588" y="2674938"/>
            <a:ext cx="609600" cy="1978025"/>
            <a:chOff x="1" y="1685"/>
            <a:chExt cx="384" cy="1246"/>
          </a:xfrm>
        </p:grpSpPr>
        <p:pic>
          <p:nvPicPr>
            <p:cNvPr id="1003525"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03526"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ct val="122000"/>
              </a:lnSpc>
              <a:spcBef>
                <a:spcPct val="0"/>
              </a:spcBef>
              <a:buFont typeface="Arial" charset="0"/>
              <a:buNone/>
            </a:pPr>
            <a:r>
              <a:rPr lang="zh-CN" altLang="zh-CN" sz="2400" b="1" dirty="0" smtClean="0">
                <a:ea typeface="黑体" pitchFamily="2" charset="-122"/>
              </a:rPr>
              <a:t>【成语小贴士】</a:t>
            </a:r>
          </a:p>
          <a:p>
            <a:pPr marL="0" indent="0" algn="ctr" eaLnBrk="1" hangingPunct="1">
              <a:lnSpc>
                <a:spcPct val="122000"/>
              </a:lnSpc>
              <a:spcBef>
                <a:spcPct val="0"/>
              </a:spcBef>
              <a:buFont typeface="Arial" charset="0"/>
              <a:buNone/>
            </a:pPr>
            <a:r>
              <a:rPr lang="zh-CN" altLang="zh-CN" sz="2400" b="1" dirty="0" smtClean="0">
                <a:ea typeface="黑体" pitchFamily="2" charset="-122"/>
              </a:rPr>
              <a:t>常见易不合语境的成语集锦</a:t>
            </a:r>
          </a:p>
          <a:p>
            <a:pPr marL="0" indent="0" eaLnBrk="1" hangingPunct="1">
              <a:lnSpc>
                <a:spcPct val="122000"/>
              </a:lnSpc>
              <a:spcBef>
                <a:spcPct val="0"/>
              </a:spcBef>
              <a:buNone/>
            </a:pPr>
            <a:r>
              <a:rPr lang="zh-CN" altLang="en-US" sz="2400" b="1" dirty="0" smtClean="0">
                <a:latin typeface="宋体" pitchFamily="2" charset="-122"/>
              </a:rPr>
              <a:t>    </a:t>
            </a:r>
            <a:r>
              <a:rPr lang="en-US" altLang="zh-CN" sz="2400" b="1" dirty="0" smtClean="0">
                <a:latin typeface="宋体" pitchFamily="2" charset="-122"/>
              </a:rPr>
              <a:t>1</a:t>
            </a:r>
            <a:r>
              <a:rPr lang="zh-CN" altLang="en-US" sz="2400" b="1" dirty="0" smtClean="0">
                <a:latin typeface="宋体" pitchFamily="2" charset="-122"/>
              </a:rPr>
              <a:t>．身临其境：亲自到了那个境地。</a:t>
            </a:r>
          </a:p>
          <a:p>
            <a:pPr marL="0" indent="0" eaLnBrk="1" hangingPunct="1">
              <a:lnSpc>
                <a:spcPct val="122000"/>
              </a:lnSpc>
              <a:spcBef>
                <a:spcPct val="0"/>
              </a:spcBef>
              <a:buNone/>
            </a:pPr>
            <a:r>
              <a:rPr lang="zh-CN" altLang="en-US" sz="2400" b="1" dirty="0" smtClean="0">
                <a:latin typeface="宋体" pitchFamily="2" charset="-122"/>
              </a:rPr>
              <a:t>    设身处地：设想自己处在别人的地位或境遇中。 </a:t>
            </a:r>
          </a:p>
          <a:p>
            <a:pPr marL="0" indent="0" eaLnBrk="1" hangingPunct="1">
              <a:lnSpc>
                <a:spcPct val="122000"/>
              </a:lnSpc>
              <a:spcBef>
                <a:spcPct val="0"/>
              </a:spcBef>
              <a:buNone/>
            </a:pPr>
            <a:r>
              <a:rPr lang="en-US" altLang="zh-CN" sz="2400" b="1" dirty="0" smtClean="0">
                <a:latin typeface="宋体" pitchFamily="2" charset="-122"/>
              </a:rPr>
              <a:t>    2</a:t>
            </a:r>
            <a:r>
              <a:rPr lang="zh-CN" altLang="en-US" sz="2400" b="1" dirty="0" smtClean="0">
                <a:latin typeface="宋体" pitchFamily="2" charset="-122"/>
              </a:rPr>
              <a:t>．望其项背：能够望见别人的颈项和脊背，表示赶得上或比得上</a:t>
            </a:r>
            <a:r>
              <a:rPr lang="en-US" altLang="zh-CN" sz="2400" b="1" dirty="0" smtClean="0">
                <a:latin typeface="宋体" pitchFamily="2" charset="-122"/>
              </a:rPr>
              <a:t>(</a:t>
            </a:r>
            <a:r>
              <a:rPr lang="zh-CN" altLang="en-US" sz="2400" b="1" dirty="0" smtClean="0">
                <a:latin typeface="宋体" pitchFamily="2" charset="-122"/>
              </a:rPr>
              <a:t>多用于否定式</a:t>
            </a:r>
            <a:r>
              <a:rPr lang="en-US" altLang="zh-CN" sz="2400" b="1" dirty="0" smtClean="0">
                <a:latin typeface="宋体" pitchFamily="2" charset="-122"/>
              </a:rPr>
              <a:t>)</a:t>
            </a:r>
            <a:r>
              <a:rPr lang="zh-CN" altLang="en-US" sz="2400" b="1" dirty="0" smtClean="0">
                <a:latin typeface="宋体" pitchFamily="2" charset="-122"/>
              </a:rPr>
              <a:t>。 </a:t>
            </a:r>
          </a:p>
          <a:p>
            <a:pPr marL="0" indent="0" eaLnBrk="1" hangingPunct="1">
              <a:lnSpc>
                <a:spcPct val="122000"/>
              </a:lnSpc>
              <a:spcBef>
                <a:spcPct val="0"/>
              </a:spcBef>
              <a:buNone/>
            </a:pPr>
            <a:r>
              <a:rPr lang="zh-CN" altLang="en-US" sz="2400" b="1" dirty="0" smtClean="0">
                <a:latin typeface="宋体" pitchFamily="2" charset="-122"/>
              </a:rPr>
              <a:t>    望尘莫及：比喻远远落后。 </a:t>
            </a:r>
          </a:p>
          <a:p>
            <a:pPr marL="0" indent="0" eaLnBrk="1" hangingPunct="1">
              <a:lnSpc>
                <a:spcPct val="122000"/>
              </a:lnSpc>
              <a:spcBef>
                <a:spcPct val="0"/>
              </a:spcBef>
              <a:buNone/>
            </a:pPr>
            <a:r>
              <a:rPr lang="en-US" altLang="zh-CN" sz="2400" b="1" dirty="0" smtClean="0">
                <a:latin typeface="宋体" pitchFamily="2" charset="-122"/>
              </a:rPr>
              <a:t>    3</a:t>
            </a:r>
            <a:r>
              <a:rPr lang="zh-CN" altLang="en-US" sz="2400" b="1" dirty="0" smtClean="0">
                <a:latin typeface="宋体" pitchFamily="2" charset="-122"/>
              </a:rPr>
              <a:t>．舍本逐末：舍弃事物的根本的、主要的部分，而去追求细枝末节，指轻重倒置。 </a:t>
            </a:r>
          </a:p>
          <a:p>
            <a:pPr marL="0" indent="0" eaLnBrk="1" hangingPunct="1">
              <a:lnSpc>
                <a:spcPct val="122000"/>
              </a:lnSpc>
              <a:spcBef>
                <a:spcPct val="0"/>
              </a:spcBef>
              <a:buNone/>
            </a:pPr>
            <a:r>
              <a:rPr lang="zh-CN" altLang="en-US" sz="2400" b="1" dirty="0" smtClean="0">
                <a:latin typeface="宋体" pitchFamily="2" charset="-122"/>
              </a:rPr>
              <a:t>    本末倒置：比喻把主要事物和次要事物或事物的主要方面和次要方面弄颠倒了。 </a:t>
            </a:r>
          </a:p>
        </p:txBody>
      </p:sp>
      <p:grpSp>
        <p:nvGrpSpPr>
          <p:cNvPr id="2" name="Group 5"/>
          <p:cNvGrpSpPr>
            <a:grpSpLocks/>
          </p:cNvGrpSpPr>
          <p:nvPr/>
        </p:nvGrpSpPr>
        <p:grpSpPr bwMode="auto">
          <a:xfrm>
            <a:off x="1588" y="2674938"/>
            <a:ext cx="609600" cy="1978025"/>
            <a:chOff x="1" y="1685"/>
            <a:chExt cx="384" cy="1246"/>
          </a:xfrm>
        </p:grpSpPr>
        <p:pic>
          <p:nvPicPr>
            <p:cNvPr id="1004549"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04550"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arn(inVertical)">
                                      <p:cBhvr>
                                        <p:cTn id="11" dur="500"/>
                                        <p:tgtEl>
                                          <p:spTgt spid="3">
                                            <p:txEl>
                                              <p:pRg st="1" end="1"/>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84213" y="765175"/>
            <a:ext cx="8135937" cy="5616575"/>
          </a:xfrm>
        </p:spPr>
        <p:txBody>
          <a:bodyPr/>
          <a:lstStyle/>
          <a:p>
            <a:pPr marL="0" indent="0" eaLnBrk="1" hangingPunct="1">
              <a:lnSpc>
                <a:spcPct val="122000"/>
              </a:lnSpc>
              <a:spcBef>
                <a:spcPct val="0"/>
              </a:spcBef>
              <a:buNone/>
            </a:pPr>
            <a:r>
              <a:rPr lang="en-US" altLang="zh-CN" sz="2400" b="1" dirty="0" smtClean="0">
                <a:latin typeface="宋体" pitchFamily="2" charset="-122"/>
              </a:rPr>
              <a:t>    4</a:t>
            </a:r>
            <a:r>
              <a:rPr lang="zh-CN" altLang="en-US" sz="2400" b="1" dirty="0" smtClean="0">
                <a:latin typeface="宋体" pitchFamily="2" charset="-122"/>
              </a:rPr>
              <a:t>．无与伦比：没有能比得上的</a:t>
            </a:r>
            <a:r>
              <a:rPr lang="en-US" altLang="zh-CN" sz="2400" b="1" dirty="0" smtClean="0">
                <a:latin typeface="宋体" pitchFamily="2" charset="-122"/>
              </a:rPr>
              <a:t>(</a:t>
            </a:r>
            <a:r>
              <a:rPr lang="zh-CN" altLang="en-US" sz="2400" b="1" dirty="0" smtClean="0">
                <a:latin typeface="宋体" pitchFamily="2" charset="-122"/>
              </a:rPr>
              <a:t>多含褒义</a:t>
            </a:r>
            <a:r>
              <a:rPr lang="en-US" altLang="zh-CN" sz="2400" b="1" dirty="0" smtClean="0">
                <a:latin typeface="宋体" pitchFamily="2" charset="-122"/>
              </a:rPr>
              <a:t>)</a:t>
            </a:r>
            <a:r>
              <a:rPr lang="zh-CN" altLang="en-US" sz="2400" b="1" dirty="0" smtClean="0">
                <a:latin typeface="宋体" pitchFamily="2" charset="-122"/>
              </a:rPr>
              <a:t>。 </a:t>
            </a:r>
          </a:p>
          <a:p>
            <a:pPr marL="0" indent="0" eaLnBrk="1" hangingPunct="1">
              <a:lnSpc>
                <a:spcPct val="122000"/>
              </a:lnSpc>
              <a:spcBef>
                <a:spcPct val="0"/>
              </a:spcBef>
              <a:buNone/>
            </a:pPr>
            <a:r>
              <a:rPr lang="zh-CN" altLang="en-US" sz="2400" b="1" dirty="0" smtClean="0">
                <a:latin typeface="宋体" pitchFamily="2" charset="-122"/>
              </a:rPr>
              <a:t>    不可同日而语：形容不能相比，不能相提并论。 </a:t>
            </a:r>
          </a:p>
          <a:p>
            <a:pPr marL="0" indent="0" eaLnBrk="1" hangingPunct="1">
              <a:lnSpc>
                <a:spcPct val="122000"/>
              </a:lnSpc>
              <a:spcBef>
                <a:spcPct val="0"/>
              </a:spcBef>
              <a:buNone/>
            </a:pPr>
            <a:r>
              <a:rPr lang="en-US" altLang="zh-CN" sz="2400" b="1" dirty="0" smtClean="0">
                <a:latin typeface="宋体" pitchFamily="2" charset="-122"/>
              </a:rPr>
              <a:t>    5</a:t>
            </a:r>
            <a:r>
              <a:rPr lang="zh-CN" altLang="en-US" sz="2400" b="1" dirty="0" smtClean="0">
                <a:latin typeface="宋体" pitchFamily="2" charset="-122"/>
              </a:rPr>
              <a:t>．形影相吊：形容孤独。 </a:t>
            </a:r>
          </a:p>
          <a:p>
            <a:pPr marL="0" indent="0" eaLnBrk="1" hangingPunct="1">
              <a:lnSpc>
                <a:spcPct val="122000"/>
              </a:lnSpc>
              <a:spcBef>
                <a:spcPct val="0"/>
              </a:spcBef>
              <a:buNone/>
            </a:pPr>
            <a:r>
              <a:rPr lang="zh-CN" altLang="en-US" sz="2400" b="1" dirty="0" smtClean="0">
                <a:latin typeface="宋体" pitchFamily="2" charset="-122"/>
              </a:rPr>
              <a:t>    形影不离：形容彼此关系密切。 </a:t>
            </a:r>
          </a:p>
          <a:p>
            <a:pPr marL="0" indent="0" eaLnBrk="1" hangingPunct="1">
              <a:lnSpc>
                <a:spcPct val="122000"/>
              </a:lnSpc>
              <a:spcBef>
                <a:spcPct val="0"/>
              </a:spcBef>
              <a:buNone/>
            </a:pPr>
            <a:r>
              <a:rPr lang="en-US" altLang="zh-CN" sz="2400" b="1" dirty="0" smtClean="0">
                <a:latin typeface="宋体" pitchFamily="2" charset="-122"/>
              </a:rPr>
              <a:t>    6</a:t>
            </a:r>
            <a:r>
              <a:rPr lang="zh-CN" altLang="en-US" sz="2400" b="1" dirty="0" smtClean="0">
                <a:latin typeface="宋体" pitchFamily="2" charset="-122"/>
              </a:rPr>
              <a:t>．一见如故：初次见面就很相投，像老朋友一样。 </a:t>
            </a:r>
          </a:p>
          <a:p>
            <a:pPr marL="0" indent="0" eaLnBrk="1" hangingPunct="1">
              <a:lnSpc>
                <a:spcPct val="122000"/>
              </a:lnSpc>
              <a:spcBef>
                <a:spcPct val="0"/>
              </a:spcBef>
              <a:buNone/>
            </a:pPr>
            <a:r>
              <a:rPr lang="zh-CN" altLang="en-US" sz="2400" b="1" dirty="0" smtClean="0">
                <a:latin typeface="宋体" pitchFamily="2" charset="-122"/>
              </a:rPr>
              <a:t>    一见钟情：男女间一见面就产生了爱情。 </a:t>
            </a:r>
          </a:p>
          <a:p>
            <a:pPr marL="0" indent="0" eaLnBrk="1" hangingPunct="1">
              <a:lnSpc>
                <a:spcPct val="122000"/>
              </a:lnSpc>
              <a:spcBef>
                <a:spcPct val="0"/>
              </a:spcBef>
              <a:buNone/>
            </a:pPr>
            <a:r>
              <a:rPr lang="en-US" altLang="zh-CN" sz="2400" b="1" dirty="0" smtClean="0">
                <a:latin typeface="宋体" pitchFamily="2" charset="-122"/>
              </a:rPr>
              <a:t>    7</a:t>
            </a:r>
            <a:r>
              <a:rPr lang="zh-CN" altLang="en-US" sz="2400" b="1" dirty="0" smtClean="0">
                <a:latin typeface="宋体" pitchFamily="2" charset="-122"/>
              </a:rPr>
              <a:t>．不拘一格：形容不局限于一种规格或方式。 </a:t>
            </a:r>
          </a:p>
          <a:p>
            <a:pPr marL="0" indent="0" eaLnBrk="1" hangingPunct="1">
              <a:lnSpc>
                <a:spcPct val="122000"/>
              </a:lnSpc>
              <a:spcBef>
                <a:spcPct val="0"/>
              </a:spcBef>
              <a:buNone/>
            </a:pPr>
            <a:r>
              <a:rPr lang="zh-CN" altLang="en-US" sz="2400" b="1" dirty="0" smtClean="0">
                <a:latin typeface="宋体" pitchFamily="2" charset="-122"/>
              </a:rPr>
              <a:t>    无拘无束：不受任何约束，形容自由自在。 </a:t>
            </a:r>
          </a:p>
          <a:p>
            <a:pPr marL="0" indent="0" eaLnBrk="1" hangingPunct="1">
              <a:lnSpc>
                <a:spcPct val="122000"/>
              </a:lnSpc>
              <a:spcBef>
                <a:spcPct val="0"/>
              </a:spcBef>
              <a:buNone/>
            </a:pPr>
            <a:r>
              <a:rPr lang="en-US" altLang="zh-CN" sz="2400" b="1" dirty="0" smtClean="0">
                <a:latin typeface="宋体" pitchFamily="2" charset="-122"/>
              </a:rPr>
              <a:t>    8</a:t>
            </a:r>
            <a:r>
              <a:rPr lang="zh-CN" altLang="en-US" sz="2400" b="1" dirty="0" smtClean="0">
                <a:latin typeface="宋体" pitchFamily="2" charset="-122"/>
              </a:rPr>
              <a:t>．乐不思蜀：泛指乐而忘返。 </a:t>
            </a:r>
          </a:p>
          <a:p>
            <a:pPr marL="0" indent="0" eaLnBrk="1" hangingPunct="1">
              <a:lnSpc>
                <a:spcPct val="122000"/>
              </a:lnSpc>
              <a:spcBef>
                <a:spcPct val="0"/>
              </a:spcBef>
              <a:buNone/>
            </a:pPr>
            <a:r>
              <a:rPr lang="zh-CN" altLang="en-US" sz="2400" b="1" dirty="0" smtClean="0">
                <a:latin typeface="宋体" pitchFamily="2" charset="-122"/>
              </a:rPr>
              <a:t>    乐不可支：形容快乐到了极点。</a:t>
            </a:r>
            <a:endParaRPr lang="zh-CN" altLang="zh-CN" sz="2400" b="1" dirty="0" smtClean="0">
              <a:latin typeface="宋体" pitchFamily="2" charset="-122"/>
            </a:endParaRPr>
          </a:p>
        </p:txBody>
      </p:sp>
      <p:grpSp>
        <p:nvGrpSpPr>
          <p:cNvPr id="2" name="Group 5"/>
          <p:cNvGrpSpPr>
            <a:grpSpLocks/>
          </p:cNvGrpSpPr>
          <p:nvPr/>
        </p:nvGrpSpPr>
        <p:grpSpPr bwMode="auto">
          <a:xfrm>
            <a:off x="1588" y="2674938"/>
            <a:ext cx="609600" cy="1978025"/>
            <a:chOff x="1" y="1685"/>
            <a:chExt cx="384" cy="1246"/>
          </a:xfrm>
        </p:grpSpPr>
        <p:pic>
          <p:nvPicPr>
            <p:cNvPr id="1005573"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0557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84213" y="765175"/>
            <a:ext cx="8135937" cy="5616575"/>
          </a:xfrm>
        </p:spPr>
        <p:txBody>
          <a:bodyPr/>
          <a:lstStyle/>
          <a:p>
            <a:pPr marL="0" indent="0" eaLnBrk="1" hangingPunct="1">
              <a:lnSpc>
                <a:spcPct val="122000"/>
              </a:lnSpc>
              <a:spcBef>
                <a:spcPct val="0"/>
              </a:spcBef>
              <a:buNone/>
            </a:pPr>
            <a:r>
              <a:rPr lang="en-US" altLang="zh-CN" sz="2400" b="1" dirty="0" smtClean="0">
                <a:latin typeface="宋体" pitchFamily="2" charset="-122"/>
              </a:rPr>
              <a:t>    9</a:t>
            </a:r>
            <a:r>
              <a:rPr lang="zh-CN" altLang="en-US" sz="2400" b="1" dirty="0" smtClean="0">
                <a:latin typeface="宋体" pitchFamily="2" charset="-122"/>
              </a:rPr>
              <a:t>．不以为然：不认为是对的，表示不同意</a:t>
            </a:r>
            <a:r>
              <a:rPr lang="en-US" altLang="zh-CN" sz="2400" b="1" dirty="0" smtClean="0">
                <a:latin typeface="宋体" pitchFamily="2" charset="-122"/>
              </a:rPr>
              <a:t>(</a:t>
            </a:r>
            <a:r>
              <a:rPr lang="zh-CN" altLang="en-US" sz="2400" b="1" dirty="0" smtClean="0">
                <a:latin typeface="宋体" pitchFamily="2" charset="-122"/>
              </a:rPr>
              <a:t>多含轻视意</a:t>
            </a:r>
            <a:r>
              <a:rPr lang="en-US" altLang="zh-CN" sz="2400" b="1" dirty="0" smtClean="0">
                <a:latin typeface="宋体" pitchFamily="2" charset="-122"/>
              </a:rPr>
              <a:t>)</a:t>
            </a:r>
            <a:r>
              <a:rPr lang="zh-CN" altLang="en-US" sz="2400" b="1" dirty="0" smtClean="0">
                <a:latin typeface="宋体" pitchFamily="2" charset="-122"/>
              </a:rPr>
              <a:t>。</a:t>
            </a:r>
          </a:p>
          <a:p>
            <a:pPr marL="0" indent="0" eaLnBrk="1" hangingPunct="1">
              <a:lnSpc>
                <a:spcPct val="122000"/>
              </a:lnSpc>
              <a:spcBef>
                <a:spcPct val="0"/>
              </a:spcBef>
              <a:buNone/>
            </a:pPr>
            <a:r>
              <a:rPr lang="zh-CN" altLang="en-US" sz="2400" b="1" dirty="0" smtClean="0">
                <a:latin typeface="宋体" pitchFamily="2" charset="-122"/>
              </a:rPr>
              <a:t>    不以为意：不把它放在心上，表示不重视，不认真对待。 </a:t>
            </a:r>
          </a:p>
          <a:p>
            <a:pPr marL="0" indent="0" eaLnBrk="1" hangingPunct="1">
              <a:lnSpc>
                <a:spcPct val="122000"/>
              </a:lnSpc>
              <a:spcBef>
                <a:spcPct val="0"/>
              </a:spcBef>
              <a:buNone/>
            </a:pPr>
            <a:r>
              <a:rPr lang="en-US" altLang="zh-CN" sz="2400" b="1" dirty="0" smtClean="0">
                <a:latin typeface="宋体" pitchFamily="2" charset="-122"/>
              </a:rPr>
              <a:t>    10</a:t>
            </a:r>
            <a:r>
              <a:rPr lang="zh-CN" altLang="en-US" sz="2400" b="1" dirty="0" smtClean="0">
                <a:latin typeface="宋体" pitchFamily="2" charset="-122"/>
              </a:rPr>
              <a:t>．不孚众望：不能使群众信服。 </a:t>
            </a:r>
          </a:p>
          <a:p>
            <a:pPr marL="0" indent="0" eaLnBrk="1" hangingPunct="1">
              <a:lnSpc>
                <a:spcPct val="122000"/>
              </a:lnSpc>
              <a:spcBef>
                <a:spcPct val="0"/>
              </a:spcBef>
              <a:buNone/>
            </a:pPr>
            <a:r>
              <a:rPr lang="zh-CN" altLang="en-US" sz="2400" b="1" dirty="0" smtClean="0">
                <a:latin typeface="宋体" pitchFamily="2" charset="-122"/>
              </a:rPr>
              <a:t>    不负众望： 不辜负群众的期望。 </a:t>
            </a:r>
          </a:p>
          <a:p>
            <a:pPr marL="0" indent="0" eaLnBrk="1" hangingPunct="1">
              <a:lnSpc>
                <a:spcPct val="122000"/>
              </a:lnSpc>
              <a:spcBef>
                <a:spcPct val="0"/>
              </a:spcBef>
              <a:buNone/>
            </a:pPr>
            <a:r>
              <a:rPr lang="en-US" altLang="zh-CN" sz="2400" b="1" dirty="0" smtClean="0">
                <a:latin typeface="宋体" pitchFamily="2" charset="-122"/>
              </a:rPr>
              <a:t>    11</a:t>
            </a:r>
            <a:r>
              <a:rPr lang="zh-CN" altLang="en-US" sz="2400" b="1" dirty="0" smtClean="0">
                <a:latin typeface="宋体" pitchFamily="2" charset="-122"/>
              </a:rPr>
              <a:t>．间不容发： 两物之间容不下一根头发，形容事物之间距离小，也形容与灾祸相距极近，情势极其危急。 </a:t>
            </a:r>
          </a:p>
          <a:p>
            <a:pPr marL="0" indent="0" eaLnBrk="1" hangingPunct="1">
              <a:lnSpc>
                <a:spcPct val="122000"/>
              </a:lnSpc>
              <a:spcBef>
                <a:spcPct val="0"/>
              </a:spcBef>
              <a:buNone/>
            </a:pPr>
            <a:r>
              <a:rPr lang="zh-CN" altLang="en-US" sz="2400" b="1" dirty="0" smtClean="0">
                <a:latin typeface="宋体" pitchFamily="2" charset="-122"/>
              </a:rPr>
              <a:t>    亲密无间： 形容非常亲密，没有任何隔阂。 </a:t>
            </a:r>
          </a:p>
        </p:txBody>
      </p:sp>
      <p:grpSp>
        <p:nvGrpSpPr>
          <p:cNvPr id="2" name="Group 5"/>
          <p:cNvGrpSpPr>
            <a:grpSpLocks/>
          </p:cNvGrpSpPr>
          <p:nvPr/>
        </p:nvGrpSpPr>
        <p:grpSpPr bwMode="auto">
          <a:xfrm>
            <a:off x="1588" y="2674938"/>
            <a:ext cx="609600" cy="1978025"/>
            <a:chOff x="1" y="1685"/>
            <a:chExt cx="384" cy="1246"/>
          </a:xfrm>
        </p:grpSpPr>
        <p:pic>
          <p:nvPicPr>
            <p:cNvPr id="1006597"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0659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14348" y="714356"/>
            <a:ext cx="7920037" cy="5399088"/>
          </a:xfrm>
        </p:spPr>
        <p:txBody>
          <a:bodyPr>
            <a:noAutofit/>
          </a:bodyPr>
          <a:lstStyle/>
          <a:p>
            <a:pPr marL="0" indent="0" algn="just" eaLnBrk="1" hangingPunct="1">
              <a:lnSpc>
                <a:spcPct val="122000"/>
              </a:lnSpc>
              <a:spcBef>
                <a:spcPct val="0"/>
              </a:spcBef>
              <a:buFont typeface="Arial" charset="0"/>
              <a:buNone/>
            </a:pPr>
            <a:r>
              <a:rPr lang="zh-CN" altLang="en-US" sz="2400" b="1" dirty="0" smtClean="0">
                <a:latin typeface="黑体" pitchFamily="2" charset="-122"/>
                <a:ea typeface="黑体" pitchFamily="2" charset="-122"/>
              </a:rPr>
              <a:t> </a:t>
            </a:r>
          </a:p>
          <a:p>
            <a:pPr marL="0" indent="0" algn="just" eaLnBrk="1" hangingPunct="1">
              <a:lnSpc>
                <a:spcPct val="122000"/>
              </a:lnSpc>
              <a:spcBef>
                <a:spcPct val="0"/>
              </a:spcBef>
              <a:buFont typeface="Arial" charset="0"/>
              <a:buNone/>
            </a:pPr>
            <a:r>
              <a:rPr lang="zh-CN" altLang="zh-CN" sz="2200" b="1" dirty="0" smtClean="0">
                <a:latin typeface="黑体" pitchFamily="2" charset="-122"/>
                <a:ea typeface="黑体" pitchFamily="2" charset="-122"/>
              </a:rPr>
              <a:t>►</a:t>
            </a:r>
            <a:r>
              <a:rPr lang="zh-CN" altLang="en-US" sz="2400" b="1" dirty="0" smtClean="0">
                <a:latin typeface="黑体" pitchFamily="2" charset="-122"/>
                <a:ea typeface="黑体" pitchFamily="2" charset="-122"/>
              </a:rPr>
              <a:t>角度七　 功能紊乱</a:t>
            </a: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642910" y="1714488"/>
          <a:ext cx="7715304" cy="1920240"/>
        </p:xfrm>
        <a:graphic>
          <a:graphicData uri="http://schemas.openxmlformats.org/drawingml/2006/table">
            <a:tbl>
              <a:tblPr/>
              <a:tblGrid>
                <a:gridCol w="785818"/>
                <a:gridCol w="6929486"/>
              </a:tblGrid>
              <a:tr h="1248064">
                <a:tc>
                  <a:txBody>
                    <a:bodyPr/>
                    <a:lstStyle/>
                    <a:p>
                      <a:pPr algn="ctr"/>
                      <a:r>
                        <a:rPr lang="zh-CN" altLang="en-US" sz="2000" b="1" kern="1200" baseline="0" dirty="0" smtClean="0">
                          <a:solidFill>
                            <a:schemeClr val="tx1"/>
                          </a:solidFill>
                          <a:latin typeface="+mn-ea"/>
                          <a:ea typeface="+mn-ea"/>
                          <a:cs typeface="+mn-cs"/>
                        </a:rPr>
                        <a:t>释义</a:t>
                      </a: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r>
                        <a:rPr lang="zh-CN" altLang="en-US" sz="2000" b="1" baseline="0" dirty="0" smtClean="0">
                          <a:solidFill>
                            <a:schemeClr val="tx1"/>
                          </a:solidFill>
                        </a:rPr>
                        <a:t>     熟语除了有较为固定的词义外，也有较为固定的词性。辨析熟语，除了必须清楚它在语境中形成的语意关系外，还必须关注和推敲它构成的语法关系。有些成语在实际的运用中，会有约定俗成的种种特殊搭配关系，如只能构成主谓关系、动宾关系、修饰语与中心词的搭配关系等。如果脱离了固定语法功能的搭配关系，就会造成搭配失当或功能紊乱</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2255880" name="Rectangle 8"/>
          <p:cNvSpPr>
            <a:spLocks noChangeArrowheads="1"/>
          </p:cNvSpPr>
          <p:nvPr/>
        </p:nvSpPr>
        <p:spPr bwMode="auto">
          <a:xfrm>
            <a:off x="684213" y="836613"/>
            <a:ext cx="7986712" cy="3683060"/>
          </a:xfrm>
          <a:prstGeom prst="rect">
            <a:avLst/>
          </a:prstGeom>
          <a:noFill/>
          <a:ln w="9525">
            <a:noFill/>
            <a:miter lim="800000"/>
            <a:headEnd/>
            <a:tailEnd/>
          </a:ln>
        </p:spPr>
        <p:txBody>
          <a:bodyPr>
            <a:spAutoFit/>
          </a:bodyPr>
          <a:lstStyle/>
          <a:p>
            <a:pPr>
              <a:lnSpc>
                <a:spcPts val="3500"/>
              </a:lnSpc>
              <a:spcBef>
                <a:spcPct val="0"/>
              </a:spcBef>
            </a:pPr>
            <a:r>
              <a:rPr lang="en-US" altLang="zh-CN" sz="2400" b="1" dirty="0">
                <a:solidFill>
                  <a:srgbClr val="990033"/>
                </a:solidFill>
                <a:latin typeface="+mn-ea"/>
              </a:rPr>
              <a:t>3. </a:t>
            </a:r>
            <a:r>
              <a:rPr lang="en-US" altLang="zh-CN" sz="2400" b="1" dirty="0" smtClean="0">
                <a:solidFill>
                  <a:srgbClr val="990033"/>
                </a:solidFill>
                <a:latin typeface="Times New Roman" pitchFamily="18" charset="0"/>
                <a:cs typeface="Times New Roman" pitchFamily="18" charset="0"/>
              </a:rPr>
              <a:t>C</a:t>
            </a:r>
            <a:r>
              <a:rPr lang="en-US" altLang="zh-CN" sz="2400" b="1" dirty="0" smtClean="0">
                <a:solidFill>
                  <a:srgbClr val="990033"/>
                </a:solidFill>
                <a:latin typeface="+mn-ea"/>
              </a:rPr>
              <a:t> </a:t>
            </a:r>
            <a:r>
              <a:rPr lang="en-US" altLang="zh-CN" sz="2400" b="1" dirty="0">
                <a:solidFill>
                  <a:srgbClr val="990033"/>
                </a:solidFill>
                <a:latin typeface="+mn-ea"/>
              </a:rPr>
              <a:t>[</a:t>
            </a:r>
            <a:r>
              <a:rPr lang="zh-CN" altLang="en-US" sz="2400" b="1" dirty="0">
                <a:solidFill>
                  <a:srgbClr val="990033"/>
                </a:solidFill>
                <a:latin typeface="+mn-ea"/>
              </a:rPr>
              <a:t>解析</a:t>
            </a:r>
            <a:r>
              <a:rPr lang="en-US" altLang="zh-CN" sz="2400" b="1" dirty="0" smtClean="0">
                <a:solidFill>
                  <a:srgbClr val="990033"/>
                </a:solidFill>
                <a:latin typeface="+mn-ea"/>
              </a:rPr>
              <a:t>] </a:t>
            </a:r>
            <a:r>
              <a:rPr lang="zh-CN" altLang="en-US" sz="2400" b="1" dirty="0" smtClean="0">
                <a:solidFill>
                  <a:srgbClr val="990033"/>
                </a:solidFill>
                <a:latin typeface="+mn-ea"/>
              </a:rPr>
              <a:t>所给的三个成语意思相近，但又有所不同，每个成语所偏向的重点是有区别的。“当仁不让”泛指遇到应该做的事，积极主动去做，不推让；“责无旁贷”指自己的责任，不能推卸给别人；“义不容辞”指道义上不允许推辞。①句中救死扶伤“是医务人员的天职”，很明显是从道义上来谈的，故应填“义不容辞”；②句主要说的是“父亲们所承担的义务”，故应填“责无旁贷”；③句主要强调的是“不推让”，应填“当仁不让”。</a:t>
            </a:r>
            <a:endParaRPr lang="zh-CN" altLang="en-US" sz="2400" b="1" dirty="0">
              <a:solidFill>
                <a:srgbClr val="990033"/>
              </a:solidFill>
              <a:latin typeface="+mn-ea"/>
            </a:endParaRPr>
          </a:p>
        </p:txBody>
      </p:sp>
      <p:grpSp>
        <p:nvGrpSpPr>
          <p:cNvPr id="2" name="Group 3"/>
          <p:cNvGrpSpPr>
            <a:grpSpLocks/>
          </p:cNvGrpSpPr>
          <p:nvPr/>
        </p:nvGrpSpPr>
        <p:grpSpPr bwMode="auto">
          <a:xfrm>
            <a:off x="1588" y="777875"/>
            <a:ext cx="609600" cy="2219325"/>
            <a:chOff x="1" y="490"/>
            <a:chExt cx="384" cy="1262"/>
          </a:xfrm>
        </p:grpSpPr>
        <p:pic>
          <p:nvPicPr>
            <p:cNvPr id="878597" name="Picture 4"/>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878598"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255880"/>
                                        </p:tgtEl>
                                        <p:attrNameLst>
                                          <p:attrName>style.visibility</p:attrName>
                                        </p:attrNameLst>
                                      </p:cBhvr>
                                      <p:to>
                                        <p:strVal val="visible"/>
                                      </p:to>
                                    </p:set>
                                    <p:anim calcmode="lin" valueType="num">
                                      <p:cBhvr additive="base">
                                        <p:cTn id="7" dur="500" fill="hold"/>
                                        <p:tgtEl>
                                          <p:spTgt spid="2255880"/>
                                        </p:tgtEl>
                                        <p:attrNameLst>
                                          <p:attrName>ppt_x</p:attrName>
                                        </p:attrNameLst>
                                      </p:cBhvr>
                                      <p:tavLst>
                                        <p:tav tm="0">
                                          <p:val>
                                            <p:strVal val="#ppt_x"/>
                                          </p:val>
                                        </p:tav>
                                        <p:tav tm="100000">
                                          <p:val>
                                            <p:strVal val="#ppt_x"/>
                                          </p:val>
                                        </p:tav>
                                      </p:tavLst>
                                    </p:anim>
                                    <p:anim calcmode="lin" valueType="num">
                                      <p:cBhvr additive="base">
                                        <p:cTn id="8" dur="500" fill="hold"/>
                                        <p:tgtEl>
                                          <p:spTgt spid="22558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5880"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14348" y="714356"/>
            <a:ext cx="7920037" cy="5399088"/>
          </a:xfrm>
        </p:spPr>
        <p:txBody>
          <a:bodyPr>
            <a:noAutofit/>
          </a:bodyPr>
          <a:lstStyle/>
          <a:p>
            <a:pPr marL="0" indent="0" algn="just" eaLnBrk="1" hangingPunct="1">
              <a:lnSpc>
                <a:spcPct val="122000"/>
              </a:lnSpc>
              <a:spcBef>
                <a:spcPct val="0"/>
              </a:spcBef>
              <a:buFont typeface="Arial" charset="0"/>
              <a:buNone/>
            </a:pPr>
            <a:r>
              <a:rPr lang="zh-CN" altLang="en-US" sz="2400" b="1" dirty="0" smtClean="0">
                <a:latin typeface="黑体" pitchFamily="2" charset="-122"/>
                <a:ea typeface="黑体" pitchFamily="2" charset="-122"/>
              </a:rPr>
              <a:t>                                        （</a:t>
            </a:r>
            <a:r>
              <a:rPr lang="zh-CN" altLang="en-US" sz="2400" b="1" dirty="0" smtClean="0">
                <a:latin typeface="+mn-ea"/>
              </a:rPr>
              <a:t>续表</a:t>
            </a:r>
            <a:r>
              <a:rPr lang="zh-CN" altLang="en-US" sz="2400" b="1" dirty="0" smtClean="0">
                <a:latin typeface="黑体" pitchFamily="2" charset="-122"/>
                <a:ea typeface="黑体" pitchFamily="2" charset="-122"/>
              </a:rPr>
              <a:t>）</a:t>
            </a: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9" name="动作按钮: 自定义 8">
            <a:hlinkClick r:id="rId4"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928662" y="1214422"/>
          <a:ext cx="7346948" cy="4663440"/>
        </p:xfrm>
        <a:graphic>
          <a:graphicData uri="http://schemas.openxmlformats.org/drawingml/2006/table">
            <a:tbl>
              <a:tblPr/>
              <a:tblGrid>
                <a:gridCol w="785818"/>
                <a:gridCol w="6561130"/>
              </a:tblGrid>
              <a:tr h="2752834">
                <a:tc>
                  <a:txBody>
                    <a:bodyPr/>
                    <a:lstStyle/>
                    <a:p>
                      <a:pPr algn="ctr"/>
                      <a:r>
                        <a:rPr lang="zh-CN" altLang="en-US" sz="2000" b="1" baseline="0" dirty="0" smtClean="0">
                          <a:solidFill>
                            <a:schemeClr val="tx1"/>
                          </a:solidFill>
                          <a:latin typeface="+mn-ea"/>
                          <a:ea typeface="+mn-ea"/>
                        </a:rPr>
                        <a:t>示例</a:t>
                      </a: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r>
                        <a:rPr lang="zh-CN" altLang="en-US" sz="2000" b="1" kern="1200" dirty="0" smtClean="0">
                          <a:solidFill>
                            <a:schemeClr val="dk1"/>
                          </a:solidFill>
                          <a:latin typeface="+mn-lt"/>
                          <a:ea typeface="+mn-ea"/>
                          <a:cs typeface="+mn-cs"/>
                        </a:rPr>
                        <a:t>     “著名的象牙雕刻家张民辉栩栩如生地创作了猛犸牙雕</a:t>
                      </a:r>
                      <a:r>
                        <a:rPr lang="en-US" altLang="zh-CN" sz="2000" b="1" kern="1200" dirty="0" smtClean="0">
                          <a:solidFill>
                            <a:schemeClr val="dk1"/>
                          </a:solidFill>
                          <a:latin typeface="+mn-lt"/>
                          <a:ea typeface="+mn-ea"/>
                          <a:cs typeface="+mn-cs"/>
                        </a:rPr>
                        <a:t>《</a:t>
                      </a:r>
                      <a:r>
                        <a:rPr lang="zh-CN" altLang="en-US" sz="2000" b="1" kern="1200" dirty="0" smtClean="0">
                          <a:solidFill>
                            <a:schemeClr val="dk1"/>
                          </a:solidFill>
                          <a:latin typeface="+mn-lt"/>
                          <a:ea typeface="+mn-ea"/>
                          <a:cs typeface="+mn-cs"/>
                        </a:rPr>
                        <a:t>吉星高照</a:t>
                      </a:r>
                      <a:r>
                        <a:rPr lang="en-US" altLang="zh-CN" sz="2000" b="1" kern="1200" dirty="0" smtClean="0">
                          <a:solidFill>
                            <a:schemeClr val="dk1"/>
                          </a:solidFill>
                          <a:latin typeface="+mn-lt"/>
                          <a:ea typeface="+mn-ea"/>
                          <a:cs typeface="+mn-cs"/>
                        </a:rPr>
                        <a:t>》</a:t>
                      </a:r>
                      <a:r>
                        <a:rPr lang="zh-CN" altLang="en-US" sz="2000" b="1" kern="1200" dirty="0" smtClean="0">
                          <a:solidFill>
                            <a:schemeClr val="dk1"/>
                          </a:solidFill>
                          <a:latin typeface="+mn-lt"/>
                          <a:ea typeface="+mn-ea"/>
                          <a:cs typeface="+mn-cs"/>
                        </a:rPr>
                        <a:t>、骨雕</a:t>
                      </a:r>
                      <a:r>
                        <a:rPr lang="en-US" altLang="zh-CN" sz="2000" b="1" kern="1200" dirty="0" smtClean="0">
                          <a:solidFill>
                            <a:schemeClr val="dk1"/>
                          </a:solidFill>
                          <a:latin typeface="+mn-lt"/>
                          <a:ea typeface="+mn-ea"/>
                          <a:cs typeface="+mn-cs"/>
                        </a:rPr>
                        <a:t>《</a:t>
                      </a:r>
                      <a:r>
                        <a:rPr lang="zh-CN" altLang="en-US" sz="2000" b="1" kern="1200" dirty="0" smtClean="0">
                          <a:solidFill>
                            <a:schemeClr val="dk1"/>
                          </a:solidFill>
                          <a:latin typeface="+mn-lt"/>
                          <a:ea typeface="+mn-ea"/>
                          <a:cs typeface="+mn-cs"/>
                        </a:rPr>
                        <a:t>福如东海</a:t>
                      </a:r>
                      <a:r>
                        <a:rPr lang="en-US" altLang="zh-CN" sz="2000" b="1" kern="1200" dirty="0" smtClean="0">
                          <a:solidFill>
                            <a:schemeClr val="dk1"/>
                          </a:solidFill>
                          <a:latin typeface="+mn-lt"/>
                          <a:ea typeface="+mn-ea"/>
                          <a:cs typeface="+mn-cs"/>
                        </a:rPr>
                        <a:t>》</a:t>
                      </a:r>
                      <a:r>
                        <a:rPr lang="zh-CN" altLang="en-US" sz="2000" b="1" kern="1200" dirty="0" smtClean="0">
                          <a:solidFill>
                            <a:schemeClr val="dk1"/>
                          </a:solidFill>
                          <a:latin typeface="+mn-lt"/>
                          <a:ea typeface="+mn-ea"/>
                          <a:cs typeface="+mn-cs"/>
                        </a:rPr>
                        <a:t>、骨雕</a:t>
                      </a:r>
                      <a:r>
                        <a:rPr lang="en-US" altLang="zh-CN" sz="2000" b="1" kern="1200" dirty="0" smtClean="0">
                          <a:solidFill>
                            <a:schemeClr val="dk1"/>
                          </a:solidFill>
                          <a:latin typeface="+mn-lt"/>
                          <a:ea typeface="+mn-ea"/>
                          <a:cs typeface="+mn-cs"/>
                        </a:rPr>
                        <a:t>《</a:t>
                      </a:r>
                      <a:r>
                        <a:rPr lang="zh-CN" altLang="en-US" sz="2000" b="1" kern="1200" dirty="0" smtClean="0">
                          <a:solidFill>
                            <a:schemeClr val="dk1"/>
                          </a:solidFill>
                          <a:latin typeface="+mn-lt"/>
                          <a:ea typeface="+mn-ea"/>
                          <a:cs typeface="+mn-cs"/>
                        </a:rPr>
                        <a:t>福寿双全</a:t>
                      </a:r>
                      <a:r>
                        <a:rPr lang="en-US" altLang="zh-CN" sz="2000" b="1" kern="1200" dirty="0" smtClean="0">
                          <a:solidFill>
                            <a:schemeClr val="dk1"/>
                          </a:solidFill>
                          <a:latin typeface="+mn-lt"/>
                          <a:ea typeface="+mn-ea"/>
                          <a:cs typeface="+mn-cs"/>
                        </a:rPr>
                        <a:t>》</a:t>
                      </a:r>
                      <a:r>
                        <a:rPr lang="zh-CN" altLang="en-US" sz="2000" b="1" kern="1200" dirty="0" smtClean="0">
                          <a:solidFill>
                            <a:schemeClr val="dk1"/>
                          </a:solidFill>
                          <a:latin typeface="+mn-lt"/>
                          <a:ea typeface="+mn-ea"/>
                          <a:cs typeface="+mn-cs"/>
                        </a:rPr>
                        <a:t>三件珍贵的作品。” </a:t>
                      </a:r>
                    </a:p>
                    <a:p>
                      <a:pPr algn="l"/>
                      <a:r>
                        <a:rPr lang="zh-CN" altLang="en-US" sz="2000" b="1" kern="1200" dirty="0" smtClean="0">
                          <a:solidFill>
                            <a:schemeClr val="dk1"/>
                          </a:solidFill>
                          <a:latin typeface="+mn-lt"/>
                          <a:ea typeface="+mn-ea"/>
                          <a:cs typeface="+mn-cs"/>
                        </a:rPr>
                        <a:t>　“栩栩如生”从其语法功能来看，一般可以做谓语，如“叶子和葫芦上刻画的各种昆虫栩栩如生”；也可以做定语，如“窗棂、门板上栩栩如生的雕花历经百年未曾变更”；还可以做补语，如“衣袖线条及莲花座的云字花边雕刻得栩栩如生”。但很少用来做状语，即使有，也要求整个句子的主语必须是事物，而不是人，例如：“文件夹是孩子学习中常用的工具，用文件夹反复开合的动作，加之芭蕾这一载体，栩栩如生地表现蝴蝶的飞舞，体现了孩子对未来的向往。”上一段的那个句子，其主语是人</a:t>
                      </a:r>
                      <a:r>
                        <a:rPr lang="en-US" altLang="zh-CN" sz="2000" b="1" kern="1200" dirty="0" smtClean="0">
                          <a:solidFill>
                            <a:schemeClr val="dk1"/>
                          </a:solidFill>
                          <a:latin typeface="+mn-lt"/>
                          <a:ea typeface="+mn-ea"/>
                          <a:cs typeface="+mn-cs"/>
                        </a:rPr>
                        <a:t>——“</a:t>
                      </a:r>
                      <a:r>
                        <a:rPr lang="zh-CN" altLang="en-US" sz="2000" b="1" kern="1200" dirty="0" smtClean="0">
                          <a:solidFill>
                            <a:schemeClr val="dk1"/>
                          </a:solidFill>
                          <a:latin typeface="+mn-lt"/>
                          <a:ea typeface="+mn-ea"/>
                          <a:cs typeface="+mn-cs"/>
                        </a:rPr>
                        <a:t>著名的象牙雕刻家张民辉”，而“栩栩如生”用在状语的位置上，就违反了“栩栩如生”一词的语法功能</a:t>
                      </a:r>
                      <a:endParaRPr lang="zh-CN" altLang="en-US" sz="2000" b="1" baseline="0" dirty="0" smtClean="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ox(in)">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14348" y="714356"/>
            <a:ext cx="7920037" cy="5399088"/>
          </a:xfrm>
        </p:spPr>
        <p:txBody>
          <a:bodyPr>
            <a:noAutofit/>
          </a:bodyPr>
          <a:lstStyle/>
          <a:p>
            <a:pPr marL="0" indent="0" algn="just" eaLnBrk="1" hangingPunct="1">
              <a:lnSpc>
                <a:spcPct val="122000"/>
              </a:lnSpc>
              <a:spcBef>
                <a:spcPct val="0"/>
              </a:spcBef>
              <a:buFont typeface="Arial" charset="0"/>
              <a:buNone/>
            </a:pPr>
            <a:r>
              <a:rPr lang="zh-CN" altLang="en-US" sz="2400" b="1" dirty="0" smtClean="0">
                <a:latin typeface="黑体" pitchFamily="2" charset="-122"/>
                <a:ea typeface="黑体" pitchFamily="2" charset="-122"/>
              </a:rPr>
              <a:t>                                        （</a:t>
            </a:r>
            <a:r>
              <a:rPr lang="zh-CN" altLang="en-US" sz="2400" b="1" dirty="0" smtClean="0">
                <a:latin typeface="+mn-ea"/>
              </a:rPr>
              <a:t>续表</a:t>
            </a:r>
            <a:r>
              <a:rPr lang="zh-CN" altLang="en-US" sz="2400" b="1" dirty="0" smtClean="0">
                <a:latin typeface="黑体" pitchFamily="2" charset="-122"/>
                <a:ea typeface="黑体" pitchFamily="2" charset="-122"/>
              </a:rPr>
              <a:t>）</a:t>
            </a: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9" name="动作按钮: 自定义 8">
            <a:hlinkClick r:id="rId4"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928662" y="1214422"/>
          <a:ext cx="7786742" cy="4643470"/>
        </p:xfrm>
        <a:graphic>
          <a:graphicData uri="http://schemas.openxmlformats.org/drawingml/2006/table">
            <a:tbl>
              <a:tblPr/>
              <a:tblGrid>
                <a:gridCol w="832858"/>
                <a:gridCol w="6953884"/>
              </a:tblGrid>
              <a:tr h="4643470">
                <a:tc>
                  <a:txBody>
                    <a:bodyPr/>
                    <a:lstStyle/>
                    <a:p>
                      <a:pPr algn="ctr"/>
                      <a:r>
                        <a:rPr lang="zh-CN" altLang="en-US" sz="2000" b="1" baseline="0" dirty="0" smtClean="0">
                          <a:solidFill>
                            <a:schemeClr val="tx1"/>
                          </a:solidFill>
                          <a:latin typeface="+mn-ea"/>
                          <a:ea typeface="+mn-ea"/>
                        </a:rPr>
                        <a:t>如何避免功能紊乱</a:t>
                      </a: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endParaRPr lang="zh-CN" altLang="en-US" sz="2000" b="1" baseline="0" dirty="0" smtClean="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988162" name="Picture 2"/>
          <p:cNvPicPr>
            <a:picLocks noChangeAspect="1" noChangeArrowheads="1"/>
          </p:cNvPicPr>
          <p:nvPr/>
        </p:nvPicPr>
        <p:blipFill>
          <a:blip r:embed="rId5" cstate="print"/>
          <a:srcRect/>
          <a:stretch>
            <a:fillRect/>
          </a:stretch>
        </p:blipFill>
        <p:spPr bwMode="auto">
          <a:xfrm>
            <a:off x="2000232" y="1571612"/>
            <a:ext cx="6234128" cy="3619500"/>
          </a:xfrm>
          <a:prstGeom prst="rect">
            <a:avLst/>
          </a:prstGeom>
          <a:noFill/>
          <a:ln w="9525">
            <a:noFill/>
            <a:miter lim="800000"/>
            <a:headEnd/>
            <a:tailEnd/>
          </a:ln>
          <a:effectLst/>
        </p:spPr>
      </p:pic>
      <p:sp>
        <p:nvSpPr>
          <p:cNvPr id="10"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ox(in)">
                                      <p:cBhvr>
                                        <p:cTn id="11" dur="500"/>
                                        <p:tgtEl>
                                          <p:spTgt spid="8"/>
                                        </p:tgtEl>
                                      </p:cBhvr>
                                    </p:animEffect>
                                  </p:childTnLst>
                                </p:cTn>
                              </p:par>
                              <p:par>
                                <p:cTn id="12" presetID="2" presetClass="entr" presetSubtype="4" fill="hold" nodeType="withEffect">
                                  <p:stCondLst>
                                    <p:cond delay="0"/>
                                  </p:stCondLst>
                                  <p:childTnLst>
                                    <p:set>
                                      <p:cBhvr>
                                        <p:cTn id="13" dur="1" fill="hold">
                                          <p:stCondLst>
                                            <p:cond delay="0"/>
                                          </p:stCondLst>
                                        </p:cTn>
                                        <p:tgtEl>
                                          <p:spTgt spid="988162"/>
                                        </p:tgtEl>
                                        <p:attrNameLst>
                                          <p:attrName>style.visibility</p:attrName>
                                        </p:attrNameLst>
                                      </p:cBhvr>
                                      <p:to>
                                        <p:strVal val="visible"/>
                                      </p:to>
                                    </p:set>
                                    <p:anim calcmode="lin" valueType="num">
                                      <p:cBhvr additive="base">
                                        <p:cTn id="14" dur="500" fill="hold"/>
                                        <p:tgtEl>
                                          <p:spTgt spid="988162"/>
                                        </p:tgtEl>
                                        <p:attrNameLst>
                                          <p:attrName>ppt_x</p:attrName>
                                        </p:attrNameLst>
                                      </p:cBhvr>
                                      <p:tavLst>
                                        <p:tav tm="0">
                                          <p:val>
                                            <p:strVal val="#ppt_x"/>
                                          </p:val>
                                        </p:tav>
                                        <p:tav tm="100000">
                                          <p:val>
                                            <p:strVal val="#ppt_x"/>
                                          </p:val>
                                        </p:tav>
                                      </p:tavLst>
                                    </p:anim>
                                    <p:anim calcmode="lin" valueType="num">
                                      <p:cBhvr additive="base">
                                        <p:cTn id="15" dur="500" fill="hold"/>
                                        <p:tgtEl>
                                          <p:spTgt spid="9881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642918"/>
            <a:ext cx="8064500" cy="5880122"/>
          </a:xfrm>
        </p:spPr>
        <p:txBody>
          <a:bodyPr>
            <a:noAutofit/>
          </a:bodyPr>
          <a:lstStyle/>
          <a:p>
            <a:pPr marL="0" indent="0" eaLnBrk="1" hangingPunct="1">
              <a:lnSpc>
                <a:spcPts val="3500"/>
              </a:lnSpc>
              <a:spcBef>
                <a:spcPct val="0"/>
              </a:spcBef>
              <a:buFont typeface="Arial" charset="0"/>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eaLnBrk="1" hangingPunct="1">
              <a:lnSpc>
                <a:spcPts val="3500"/>
              </a:lnSpc>
              <a:spcBef>
                <a:spcPct val="0"/>
              </a:spcBef>
              <a:buNone/>
            </a:pPr>
            <a:r>
              <a:rPr lang="en-US" altLang="zh-CN" sz="2400" b="1" dirty="0" smtClean="0">
                <a:latin typeface="+mn-ea"/>
              </a:rPr>
              <a:t>21.</a:t>
            </a:r>
            <a:r>
              <a:rPr lang="zh-CN" altLang="en-US" sz="2400" b="1" dirty="0" smtClean="0">
                <a:latin typeface="+mn-ea"/>
              </a:rPr>
              <a:t>下列各句中，加点的成语使用恰当的一项是</a:t>
            </a:r>
            <a:r>
              <a:rPr lang="en-US" altLang="zh-CN" sz="2400" b="1" dirty="0" smtClean="0">
                <a:latin typeface="+mn-ea"/>
              </a:rPr>
              <a:t>(</a:t>
            </a:r>
            <a:r>
              <a:rPr lang="zh-CN" altLang="en-US" sz="2400" b="1" dirty="0" smtClean="0">
                <a:latin typeface="+mn-ea"/>
              </a:rPr>
              <a:t>　　</a:t>
            </a:r>
            <a:r>
              <a:rPr lang="en-US" altLang="zh-CN" sz="2400" b="1" dirty="0" smtClean="0">
                <a:latin typeface="+mn-ea"/>
              </a:rPr>
              <a:t>)</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A. </a:t>
            </a:r>
            <a:r>
              <a:rPr lang="zh-CN" altLang="en-US" sz="2400" b="1" dirty="0" smtClean="0">
                <a:latin typeface="Times New Roman" pitchFamily="18" charset="0"/>
                <a:cs typeface="Times New Roman" pitchFamily="18" charset="0"/>
              </a:rPr>
              <a:t>他往四周一看，发现漫山遍野都是这种怪石，这时他心中就有了出奇制胜日军的妙计。</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B. </a:t>
            </a:r>
            <a:r>
              <a:rPr lang="zh-CN" altLang="en-US" sz="2400" b="1" dirty="0" smtClean="0">
                <a:latin typeface="Times New Roman" pitchFamily="18" charset="0"/>
                <a:cs typeface="Times New Roman" pitchFamily="18" charset="0"/>
              </a:rPr>
              <a:t>在我父亲的记忆里，那是一段极为特殊、不堪回首的岁月，人世的变迁如白云苍狗，谁也无法预料。</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C. </a:t>
            </a:r>
            <a:r>
              <a:rPr lang="zh-CN" altLang="en-US" sz="2400" b="1" dirty="0" smtClean="0">
                <a:latin typeface="Times New Roman" pitchFamily="18" charset="0"/>
                <a:cs typeface="Times New Roman" pitchFamily="18" charset="0"/>
              </a:rPr>
              <a:t>由人们早就耳濡目染的传统剧目</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天仙配</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女驸马</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，到让人耳目一新的现代佳作</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徽州女人</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雷雨</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，这一发展历程表现出黄梅戏艺术旺盛的生命力。</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D. </a:t>
            </a:r>
            <a:r>
              <a:rPr lang="zh-CN" altLang="en-US" sz="2400" b="1" dirty="0" smtClean="0">
                <a:latin typeface="Times New Roman" pitchFamily="18" charset="0"/>
                <a:cs typeface="Times New Roman" pitchFamily="18" charset="0"/>
              </a:rPr>
              <a:t>每天早晨，他都要一个人跑到公园里，指手画脚地练动作，抑扬顿挫地背台词。</a:t>
            </a:r>
          </a:p>
          <a:p>
            <a:pPr marL="0" indent="0" eaLnBrk="1" hangingPunct="1">
              <a:lnSpc>
                <a:spcPts val="3500"/>
              </a:lnSpc>
              <a:spcBef>
                <a:spcPct val="0"/>
              </a:spcBef>
              <a:buNone/>
            </a:pPr>
            <a:endParaRPr lang="zh-CN" altLang="en-US" sz="2400" b="1" dirty="0" smtClean="0">
              <a:latin typeface="+mn-ea"/>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31846"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3184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 name="TextBox 7"/>
          <p:cNvSpPr txBox="1"/>
          <p:nvPr/>
        </p:nvSpPr>
        <p:spPr>
          <a:xfrm>
            <a:off x="6297745" y="4902595"/>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0" name="TextBox 9"/>
          <p:cNvSpPr txBox="1"/>
          <p:nvPr/>
        </p:nvSpPr>
        <p:spPr>
          <a:xfrm>
            <a:off x="1956077" y="2220246"/>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1" name="TextBox 10"/>
          <p:cNvSpPr txBox="1"/>
          <p:nvPr/>
        </p:nvSpPr>
        <p:spPr>
          <a:xfrm>
            <a:off x="3220317" y="3113582"/>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2" name="TextBox 11"/>
          <p:cNvSpPr txBox="1"/>
          <p:nvPr/>
        </p:nvSpPr>
        <p:spPr>
          <a:xfrm>
            <a:off x="2589038" y="3582561"/>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3"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55650" y="908050"/>
            <a:ext cx="7920038" cy="5307032"/>
          </a:xfrm>
        </p:spPr>
        <p:txBody>
          <a:bodyPr/>
          <a:lstStyle/>
          <a:p>
            <a:pPr marL="0" indent="0" algn="just" eaLnBrk="1" hangingPunct="1">
              <a:lnSpc>
                <a:spcPct val="122000"/>
              </a:lnSpc>
              <a:spcBef>
                <a:spcPct val="0"/>
              </a:spcBef>
              <a:buNone/>
            </a:pPr>
            <a:r>
              <a:rPr lang="en-US" altLang="zh-CN" sz="2400" b="1" dirty="0" smtClean="0">
                <a:solidFill>
                  <a:srgbClr val="990033"/>
                </a:solidFill>
                <a:latin typeface="宋体" pitchFamily="2" charset="-122"/>
              </a:rPr>
              <a:t>21. </a:t>
            </a:r>
            <a:r>
              <a:rPr lang="en-US" altLang="zh-CN" sz="2400" b="1" dirty="0" smtClean="0">
                <a:solidFill>
                  <a:srgbClr val="990033"/>
                </a:solidFill>
                <a:latin typeface="Times New Roman" pitchFamily="18" charset="0"/>
                <a:cs typeface="Times New Roman" pitchFamily="18" charset="0"/>
              </a:rPr>
              <a:t>B　[</a:t>
            </a:r>
            <a:r>
              <a:rPr lang="en-US" altLang="zh-CN" sz="2400" b="1" dirty="0" err="1" smtClean="0">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t>
            </a:r>
            <a:r>
              <a:rPr lang="zh-CN" altLang="en-US" sz="2400" b="1" dirty="0" smtClean="0">
                <a:solidFill>
                  <a:srgbClr val="990033"/>
                </a:solidFill>
                <a:latin typeface="Times New Roman" pitchFamily="18" charset="0"/>
                <a:cs typeface="Times New Roman" pitchFamily="18" charset="0"/>
              </a:rPr>
              <a:t>本题重点辨析错用熟语类型中的功能紊乱。</a:t>
            </a:r>
            <a:r>
              <a:rPr lang="en-US" altLang="zh-CN" sz="2400" b="1" dirty="0" smtClean="0">
                <a:solidFill>
                  <a:srgbClr val="990033"/>
                </a:solidFill>
                <a:latin typeface="Times New Roman" pitchFamily="18" charset="0"/>
                <a:cs typeface="Times New Roman" pitchFamily="18" charset="0"/>
              </a:rPr>
              <a:t>A</a:t>
            </a:r>
            <a:r>
              <a:rPr lang="zh-CN" altLang="en-US" sz="2400" b="1" dirty="0" smtClean="0">
                <a:solidFill>
                  <a:srgbClr val="990033"/>
                </a:solidFill>
                <a:latin typeface="Times New Roman" pitchFamily="18" charset="0"/>
                <a:cs typeface="Times New Roman" pitchFamily="18" charset="0"/>
              </a:rPr>
              <a:t>项，“出奇制胜”指出奇兵战胜敌人，比喻用对方意料不到的方法取得胜利。可做谓语，其后不能带宾语，但句中却说成“出奇制胜日军”，属于语法功能错误。</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项，“白云苍狗”指浮云像白衣裳，顷刻又变得像苍狗，比喻世事变化不定，成语运用正确。</a:t>
            </a: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Times New Roman" pitchFamily="18" charset="0"/>
                <a:cs typeface="Times New Roman" pitchFamily="18" charset="0"/>
              </a:rPr>
              <a:t>项，“耳濡目染”形容见得多了听得多了之后，无形之中受到影响。不能充当定语，不能修饰“传统剧目”，属于语法功能错误。</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项，“指手画脚”形容说话时兼用手势示意，也形容轻率地指点、批评。不能做“练动作”的状语，属于修饰语与中心语搭配不当。</a:t>
            </a:r>
          </a:p>
        </p:txBody>
      </p:sp>
      <p:grpSp>
        <p:nvGrpSpPr>
          <p:cNvPr id="2" name="Group 5"/>
          <p:cNvGrpSpPr>
            <a:grpSpLocks/>
          </p:cNvGrpSpPr>
          <p:nvPr/>
        </p:nvGrpSpPr>
        <p:grpSpPr bwMode="auto">
          <a:xfrm>
            <a:off x="1588" y="2674938"/>
            <a:ext cx="609600" cy="1978025"/>
            <a:chOff x="1" y="1685"/>
            <a:chExt cx="384" cy="1246"/>
          </a:xfrm>
        </p:grpSpPr>
        <p:pic>
          <p:nvPicPr>
            <p:cNvPr id="1003525"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03526"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642918"/>
            <a:ext cx="7786742" cy="5880122"/>
          </a:xfrm>
        </p:spPr>
        <p:txBody>
          <a:bodyPr>
            <a:noAutofit/>
          </a:bodyPr>
          <a:lstStyle/>
          <a:p>
            <a:pPr marL="0" indent="0" eaLnBrk="1" hangingPunct="1">
              <a:lnSpc>
                <a:spcPts val="3500"/>
              </a:lnSpc>
              <a:spcBef>
                <a:spcPct val="0"/>
              </a:spcBef>
              <a:buFont typeface="Arial" charset="0"/>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eaLnBrk="1" hangingPunct="1">
              <a:lnSpc>
                <a:spcPts val="3500"/>
              </a:lnSpc>
              <a:spcBef>
                <a:spcPct val="0"/>
              </a:spcBef>
              <a:buNone/>
            </a:pPr>
            <a:r>
              <a:rPr lang="en-US" altLang="zh-CN" sz="2400" b="1" dirty="0" smtClean="0">
                <a:latin typeface="+mn-ea"/>
              </a:rPr>
              <a:t>22.</a:t>
            </a:r>
            <a:r>
              <a:rPr lang="zh-CN" altLang="en-US" sz="2400" b="1" dirty="0" smtClean="0">
                <a:latin typeface="+mn-ea"/>
              </a:rPr>
              <a:t>下列各句中，加点的成语使用恰当的一项是</a:t>
            </a:r>
            <a:r>
              <a:rPr lang="en-US" altLang="zh-CN" sz="2400" b="1" dirty="0" smtClean="0">
                <a:latin typeface="+mn-ea"/>
              </a:rPr>
              <a:t>(</a:t>
            </a:r>
            <a:r>
              <a:rPr lang="zh-CN" altLang="en-US" sz="2400" b="1" dirty="0" smtClean="0">
                <a:latin typeface="+mn-ea"/>
              </a:rPr>
              <a:t>　　</a:t>
            </a:r>
            <a:r>
              <a:rPr lang="en-US" altLang="zh-CN" sz="2400" b="1" dirty="0" smtClean="0">
                <a:latin typeface="+mn-ea"/>
              </a:rPr>
              <a:t>)</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A. </a:t>
            </a:r>
            <a:r>
              <a:rPr lang="zh-CN" altLang="en-US" sz="2400" b="1" dirty="0" smtClean="0">
                <a:latin typeface="Times New Roman" pitchFamily="18" charset="0"/>
                <a:cs typeface="Times New Roman" pitchFamily="18" charset="0"/>
              </a:rPr>
              <a:t>邻里之间的是非大多是由日常生活中的一些琐碎事引起的，不必寻根究底，你们还是大事化小、小事化了吧。</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B. </a:t>
            </a:r>
            <a:r>
              <a:rPr lang="zh-CN" altLang="en-US" sz="2400" b="1" dirty="0" smtClean="0">
                <a:latin typeface="Times New Roman" pitchFamily="18" charset="0"/>
                <a:cs typeface="Times New Roman" pitchFamily="18" charset="0"/>
              </a:rPr>
              <a:t>接到群众的举报，武警战士与市局公安干警组成的包围圈越来越小，这几个罪大恶极的歹徒已成了瓮中捉鳖。</a:t>
            </a:r>
            <a:endParaRPr lang="en-US" altLang="zh-CN" sz="2400" b="1" dirty="0" smtClean="0">
              <a:latin typeface="Times New Roman" pitchFamily="18" charset="0"/>
              <a:cs typeface="Times New Roman" pitchFamily="18" charset="0"/>
            </a:endParaRP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C. </a:t>
            </a:r>
            <a:r>
              <a:rPr lang="zh-CN" altLang="en-US" sz="2400" b="1" dirty="0" smtClean="0">
                <a:latin typeface="Times New Roman" pitchFamily="18" charset="0"/>
                <a:cs typeface="Times New Roman" pitchFamily="18" charset="0"/>
              </a:rPr>
              <a:t>每年全世界范围内会发生多起地震，以致有许多人在地震中失去亲人、失去家园，面对他们撕心裂肺的痛苦，我们不能无动于衷。</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D. “</a:t>
            </a:r>
            <a:r>
              <a:rPr lang="zh-CN" altLang="en-US" sz="2400" b="1" dirty="0" smtClean="0">
                <a:latin typeface="Times New Roman" pitchFamily="18" charset="0"/>
                <a:cs typeface="Times New Roman" pitchFamily="18" charset="0"/>
              </a:rPr>
              <a:t>杂文报杯”优秀杂文评选活动落下帷幕。此次活动评选的几篇杂文不仅有文学趣味，对社会时弊的议论更是惟妙惟肖。</a:t>
            </a:r>
          </a:p>
          <a:p>
            <a:pPr marL="0" indent="0" eaLnBrk="1" hangingPunct="1">
              <a:lnSpc>
                <a:spcPts val="3500"/>
              </a:lnSpc>
              <a:spcBef>
                <a:spcPct val="0"/>
              </a:spcBef>
              <a:buNone/>
            </a:pPr>
            <a:endParaRPr lang="zh-CN" altLang="en-US" sz="2400" b="1" dirty="0" smtClean="0">
              <a:latin typeface="+mn-ea"/>
            </a:endParaRPr>
          </a:p>
          <a:p>
            <a:pPr marL="0" indent="0" eaLnBrk="1" hangingPunct="1">
              <a:lnSpc>
                <a:spcPts val="3500"/>
              </a:lnSpc>
              <a:spcBef>
                <a:spcPct val="0"/>
              </a:spcBef>
              <a:buNone/>
            </a:pPr>
            <a:endParaRPr lang="zh-CN" altLang="en-US" sz="2400" b="1" dirty="0" smtClean="0">
              <a:latin typeface="+mn-ea"/>
            </a:endParaRPr>
          </a:p>
          <a:p>
            <a:pPr marL="0" indent="0" eaLnBrk="1" hangingPunct="1">
              <a:lnSpc>
                <a:spcPts val="3500"/>
              </a:lnSpc>
              <a:spcBef>
                <a:spcPct val="0"/>
              </a:spcBef>
              <a:buNone/>
            </a:pPr>
            <a:endParaRPr lang="zh-CN" altLang="en-US" sz="2400" b="1" dirty="0" smtClean="0">
              <a:latin typeface="+mn-ea"/>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31846"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3184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0" name="TextBox 9"/>
          <p:cNvSpPr txBox="1"/>
          <p:nvPr/>
        </p:nvSpPr>
        <p:spPr>
          <a:xfrm>
            <a:off x="2251937" y="2211688"/>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1" name="TextBox 10"/>
          <p:cNvSpPr txBox="1"/>
          <p:nvPr/>
        </p:nvSpPr>
        <p:spPr>
          <a:xfrm>
            <a:off x="6909617" y="3092415"/>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2" name="TextBox 11"/>
          <p:cNvSpPr txBox="1"/>
          <p:nvPr/>
        </p:nvSpPr>
        <p:spPr>
          <a:xfrm>
            <a:off x="1897244" y="4436373"/>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3" name="TextBox 12"/>
          <p:cNvSpPr txBox="1"/>
          <p:nvPr/>
        </p:nvSpPr>
        <p:spPr>
          <a:xfrm>
            <a:off x="714348" y="5786454"/>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4"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62235" y="665116"/>
            <a:ext cx="7920038" cy="5929354"/>
          </a:xfrm>
        </p:spPr>
        <p:txBody>
          <a:bodyPr/>
          <a:lstStyle/>
          <a:p>
            <a:pPr marL="0" indent="0" algn="just" eaLnBrk="1" hangingPunct="1">
              <a:lnSpc>
                <a:spcPct val="122000"/>
              </a:lnSpc>
              <a:spcBef>
                <a:spcPct val="0"/>
              </a:spcBef>
              <a:buNone/>
            </a:pPr>
            <a:r>
              <a:rPr lang="en-US" altLang="zh-CN" sz="2400" b="1" dirty="0" smtClean="0">
                <a:solidFill>
                  <a:srgbClr val="990033"/>
                </a:solidFill>
                <a:latin typeface="宋体" pitchFamily="2" charset="-122"/>
              </a:rPr>
              <a:t>22. </a:t>
            </a:r>
            <a:r>
              <a:rPr lang="en-US" altLang="zh-CN" sz="2400" b="1" dirty="0" smtClean="0">
                <a:solidFill>
                  <a:srgbClr val="990033"/>
                </a:solidFill>
                <a:latin typeface="Times New Roman" pitchFamily="18" charset="0"/>
                <a:cs typeface="Times New Roman" pitchFamily="18" charset="0"/>
              </a:rPr>
              <a:t>A　[</a:t>
            </a:r>
            <a:r>
              <a:rPr lang="en-US" altLang="zh-CN" sz="2400" b="1" dirty="0" err="1" smtClean="0">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t>
            </a:r>
            <a:r>
              <a:rPr lang="zh-CN" altLang="en-US" sz="2400" b="1" dirty="0" smtClean="0">
                <a:solidFill>
                  <a:srgbClr val="990033"/>
                </a:solidFill>
                <a:latin typeface="Times New Roman" pitchFamily="18" charset="0"/>
                <a:cs typeface="Times New Roman" pitchFamily="18" charset="0"/>
              </a:rPr>
              <a:t>本题重点辨析错用熟语类型中的功能紊乱。</a:t>
            </a:r>
            <a:r>
              <a:rPr lang="en-US" altLang="zh-CN" sz="2400" b="1" dirty="0" smtClean="0">
                <a:solidFill>
                  <a:srgbClr val="990033"/>
                </a:solidFill>
                <a:latin typeface="Times New Roman" pitchFamily="18" charset="0"/>
                <a:cs typeface="Times New Roman" pitchFamily="18" charset="0"/>
              </a:rPr>
              <a:t>A</a:t>
            </a:r>
            <a:r>
              <a:rPr lang="zh-CN" altLang="en-US" sz="2400" b="1" dirty="0" smtClean="0">
                <a:solidFill>
                  <a:srgbClr val="990033"/>
                </a:solidFill>
                <a:latin typeface="Times New Roman" pitchFamily="18" charset="0"/>
                <a:cs typeface="Times New Roman" pitchFamily="18" charset="0"/>
              </a:rPr>
              <a:t>项，“寻根究底”是指寻找根源，追究底细，弄清一件事的来龙去脉。使用正确。</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项，“瓮中捉鳖”比喻要捕捉的对象无处逃遁，下手即可捉到，很有把握。这是一个动词性成语，而在该句中误把它当作名词性成语，充当“成了”的宾语，属于动宾搭配不当，如改成名词性成语“瓮中之鳖”</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比喻已在掌握之中，指逃跑不了的人或东西</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搭配就恰当了。</a:t>
            </a: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Times New Roman" pitchFamily="18" charset="0"/>
                <a:cs typeface="Times New Roman" pitchFamily="18" charset="0"/>
              </a:rPr>
              <a:t>项，“撕心裂肺”指撕碎心，使肺裂，形容某事令人极度悲伤。“撕心裂肺”不能和“痛苦”搭配，多与“哭声”搭配。此处属于修饰语与中心词搭配不当。</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项，“惟妙惟肖”形容刻画或描摹得非常逼真。句中的主语是“议论”，与“惟妙惟肖”不能搭配，属于主谓搭配不当。</a:t>
            </a: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p:txBody>
      </p:sp>
      <p:grpSp>
        <p:nvGrpSpPr>
          <p:cNvPr id="2" name="Group 5"/>
          <p:cNvGrpSpPr>
            <a:grpSpLocks/>
          </p:cNvGrpSpPr>
          <p:nvPr/>
        </p:nvGrpSpPr>
        <p:grpSpPr bwMode="auto">
          <a:xfrm>
            <a:off x="1588" y="2674938"/>
            <a:ext cx="609600" cy="1978025"/>
            <a:chOff x="1" y="1685"/>
            <a:chExt cx="384" cy="1246"/>
          </a:xfrm>
        </p:grpSpPr>
        <p:pic>
          <p:nvPicPr>
            <p:cNvPr id="1003525"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03526"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84213" y="936625"/>
            <a:ext cx="8135937" cy="5399088"/>
          </a:xfrm>
        </p:spPr>
        <p:txBody>
          <a:bodyPr/>
          <a:lstStyle/>
          <a:p>
            <a:pPr marL="0" indent="0" eaLnBrk="1" hangingPunct="1">
              <a:lnSpc>
                <a:spcPct val="122000"/>
              </a:lnSpc>
              <a:spcBef>
                <a:spcPct val="0"/>
              </a:spcBef>
              <a:buFont typeface="Arial" charset="0"/>
              <a:buNone/>
            </a:pPr>
            <a:r>
              <a:rPr lang="zh-CN" altLang="zh-CN" sz="2400" b="1" dirty="0" smtClean="0">
                <a:ea typeface="黑体" pitchFamily="2" charset="-122"/>
              </a:rPr>
              <a:t>【成语小贴士】</a:t>
            </a:r>
          </a:p>
          <a:p>
            <a:pPr marL="0" indent="0" algn="ctr" eaLnBrk="1" hangingPunct="1">
              <a:lnSpc>
                <a:spcPct val="122000"/>
              </a:lnSpc>
              <a:spcBef>
                <a:spcPct val="0"/>
              </a:spcBef>
              <a:buFont typeface="Arial" charset="0"/>
              <a:buNone/>
            </a:pPr>
            <a:r>
              <a:rPr lang="zh-CN" altLang="zh-CN" sz="2400" b="1" dirty="0" smtClean="0">
                <a:latin typeface="黑体" pitchFamily="2" charset="-122"/>
                <a:ea typeface="黑体" pitchFamily="2" charset="-122"/>
              </a:rPr>
              <a:t>常见易功能紊乱的成语集锦</a:t>
            </a:r>
            <a:endParaRPr lang="zh-CN" altLang="en-US" sz="2400" b="1" dirty="0" smtClean="0">
              <a:latin typeface="黑体" pitchFamily="2" charset="-122"/>
              <a:ea typeface="黑体" pitchFamily="2" charset="-122"/>
            </a:endParaRPr>
          </a:p>
          <a:p>
            <a:pPr marL="0" indent="0" eaLnBrk="1" hangingPunct="1">
              <a:lnSpc>
                <a:spcPct val="122000"/>
              </a:lnSpc>
              <a:spcBef>
                <a:spcPct val="0"/>
              </a:spcBef>
              <a:buFont typeface="Arial" charset="0"/>
              <a:buNone/>
            </a:pPr>
            <a:r>
              <a:rPr lang="zh-CN" altLang="en-US" sz="2400" b="1" dirty="0" smtClean="0">
                <a:latin typeface="宋体" pitchFamily="2" charset="-122"/>
              </a:rPr>
              <a:t>    1</a:t>
            </a:r>
            <a:r>
              <a:rPr lang="en-US" altLang="zh-CN" sz="2400" b="1" dirty="0" smtClean="0">
                <a:latin typeface="宋体" pitchFamily="2" charset="-122"/>
              </a:rPr>
              <a:t>. </a:t>
            </a:r>
            <a:r>
              <a:rPr lang="zh-CN" altLang="zh-CN" sz="2400" b="1" dirty="0" smtClean="0">
                <a:latin typeface="宋体" pitchFamily="2" charset="-122"/>
              </a:rPr>
              <a:t>胡言乱语：没有根据，不符实际地瞎说，或说胡话。动词性成语，不能做宾语。</a:t>
            </a:r>
          </a:p>
          <a:p>
            <a:pPr marL="0" indent="0" algn="ctr" eaLnBrk="1" hangingPunct="1">
              <a:lnSpc>
                <a:spcPct val="122000"/>
              </a:lnSpc>
              <a:spcBef>
                <a:spcPct val="0"/>
              </a:spcBef>
              <a:buFont typeface="Arial" charset="0"/>
              <a:buNone/>
            </a:pPr>
            <a:r>
              <a:rPr lang="zh-CN" altLang="zh-CN" sz="2400" b="1" dirty="0" smtClean="0">
                <a:latin typeface="宋体" pitchFamily="2" charset="-122"/>
              </a:rPr>
              <a:t>2．何足挂齿：哪里值得一提。一般用于反诘句。</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3. 一语道破：形容一句话就把内容或真相说穿了。能带宾语。</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4. 一语中的：的，箭靶。一句话就说中了要害。不能带宾语。 </a:t>
            </a:r>
          </a:p>
          <a:p>
            <a:pPr marL="0" indent="0"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5. 等量齐观：指对有差别的事物同等看待。一般只用于否定句。类似的有：同日而语、无时无刻、一概而论、善罢甘休。均用于否定句。</a:t>
            </a:r>
          </a:p>
        </p:txBody>
      </p:sp>
      <p:grpSp>
        <p:nvGrpSpPr>
          <p:cNvPr id="2" name="Group 5"/>
          <p:cNvGrpSpPr>
            <a:grpSpLocks/>
          </p:cNvGrpSpPr>
          <p:nvPr/>
        </p:nvGrpSpPr>
        <p:grpSpPr bwMode="auto">
          <a:xfrm>
            <a:off x="1588" y="2674938"/>
            <a:ext cx="609600" cy="1978025"/>
            <a:chOff x="1" y="1685"/>
            <a:chExt cx="384" cy="1246"/>
          </a:xfrm>
        </p:grpSpPr>
        <p:pic>
          <p:nvPicPr>
            <p:cNvPr id="1013765"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13766"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836613"/>
            <a:ext cx="7920037" cy="5499100"/>
          </a:xfrm>
        </p:spPr>
        <p:txBody>
          <a:bodyPr/>
          <a:lstStyle/>
          <a:p>
            <a:pPr marL="0" indent="0" eaLnBrk="1" hangingPunct="1">
              <a:lnSpc>
                <a:spcPct val="122000"/>
              </a:lnSpc>
              <a:spcBef>
                <a:spcPct val="0"/>
              </a:spcBef>
              <a:buFont typeface="Arial" charset="0"/>
              <a:buNone/>
            </a:pPr>
            <a:r>
              <a:rPr lang="en-US" altLang="zh-CN" sz="2400" b="1" dirty="0" smtClean="0">
                <a:latin typeface="宋体" pitchFamily="2" charset="-122"/>
              </a:rPr>
              <a:t>    6. </a:t>
            </a:r>
            <a:r>
              <a:rPr lang="zh-CN" altLang="en-US" sz="2400" b="1" dirty="0" smtClean="0">
                <a:latin typeface="宋体" pitchFamily="2" charset="-122"/>
              </a:rPr>
              <a:t>司空见惯：形容经常看到，不足为奇。后面不能带宾语。 </a:t>
            </a:r>
          </a:p>
          <a:p>
            <a:pPr marL="0" indent="0" eaLnBrk="1" hangingPunct="1">
              <a:lnSpc>
                <a:spcPct val="122000"/>
              </a:lnSpc>
              <a:spcBef>
                <a:spcPct val="0"/>
              </a:spcBef>
              <a:buFont typeface="Arial" charset="0"/>
              <a:buNone/>
            </a:pPr>
            <a:r>
              <a:rPr lang="en-US" altLang="zh-CN" sz="2400" b="1" dirty="0" smtClean="0">
                <a:latin typeface="宋体" pitchFamily="2" charset="-122"/>
              </a:rPr>
              <a:t>    7. </a:t>
            </a:r>
            <a:r>
              <a:rPr lang="zh-CN" altLang="en-US" sz="2400" b="1" dirty="0" smtClean="0">
                <a:latin typeface="宋体" pitchFamily="2" charset="-122"/>
              </a:rPr>
              <a:t>燃眉之急：指非常紧迫的事情。名词性成语，不做定语，常充当宾语。 </a:t>
            </a:r>
          </a:p>
          <a:p>
            <a:pPr marL="0" indent="0" eaLnBrk="1" hangingPunct="1">
              <a:lnSpc>
                <a:spcPct val="122000"/>
              </a:lnSpc>
              <a:spcBef>
                <a:spcPct val="0"/>
              </a:spcBef>
              <a:buFont typeface="Arial" charset="0"/>
              <a:buNone/>
            </a:pPr>
            <a:r>
              <a:rPr lang="en-US" altLang="zh-CN" sz="2400" b="1" dirty="0" smtClean="0">
                <a:latin typeface="宋体" pitchFamily="2" charset="-122"/>
              </a:rPr>
              <a:t>    8. </a:t>
            </a:r>
            <a:r>
              <a:rPr lang="zh-CN" altLang="en-US" sz="2400" b="1" dirty="0" smtClean="0">
                <a:latin typeface="宋体" pitchFamily="2" charset="-122"/>
              </a:rPr>
              <a:t>翻天覆地：形容变化巨大而彻底。多用作定语。</a:t>
            </a:r>
          </a:p>
        </p:txBody>
      </p:sp>
      <p:grpSp>
        <p:nvGrpSpPr>
          <p:cNvPr id="2" name="Group 5"/>
          <p:cNvGrpSpPr>
            <a:grpSpLocks/>
          </p:cNvGrpSpPr>
          <p:nvPr/>
        </p:nvGrpSpPr>
        <p:grpSpPr bwMode="auto">
          <a:xfrm>
            <a:off x="1588" y="2674938"/>
            <a:ext cx="609600" cy="1978025"/>
            <a:chOff x="1" y="1685"/>
            <a:chExt cx="384" cy="1246"/>
          </a:xfrm>
        </p:grpSpPr>
        <p:pic>
          <p:nvPicPr>
            <p:cNvPr id="1014789"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14790"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642918"/>
            <a:ext cx="7920037" cy="5399088"/>
          </a:xfrm>
        </p:spPr>
        <p:txBody>
          <a:bodyPr>
            <a:noAutofit/>
          </a:bodyPr>
          <a:lstStyle/>
          <a:p>
            <a:pPr marL="0" indent="0" algn="ctr" eaLnBrk="1" hangingPunct="1">
              <a:lnSpc>
                <a:spcPts val="3500"/>
              </a:lnSpc>
              <a:spcBef>
                <a:spcPct val="0"/>
              </a:spcBef>
              <a:buFont typeface="Arial" charset="0"/>
              <a:buNone/>
            </a:pPr>
            <a:r>
              <a:rPr lang="en-US" altLang="zh-CN" sz="2400" b="1" dirty="0" smtClean="0">
                <a:solidFill>
                  <a:srgbClr val="0033CC"/>
                </a:solidFill>
                <a:effectLst>
                  <a:outerShdw blurRad="38100" dist="38100" dir="2700000" algn="tl">
                    <a:srgbClr val="C0C0C0"/>
                  </a:outerShdw>
                </a:effectLst>
                <a:latin typeface="宋体" pitchFamily="2" charset="-122"/>
              </a:rPr>
              <a:t>—— </a:t>
            </a:r>
            <a:r>
              <a:rPr lang="zh-CN" altLang="en-US" sz="2400" b="1" dirty="0" smtClean="0">
                <a:solidFill>
                  <a:srgbClr val="0033CC"/>
                </a:solidFill>
                <a:effectLst>
                  <a:outerShdw blurRad="38100" dist="38100" dir="2700000" algn="tl">
                    <a:srgbClr val="C0C0C0"/>
                  </a:outerShdw>
                </a:effectLst>
                <a:ea typeface="黑体" pitchFamily="2" charset="-122"/>
              </a:rPr>
              <a:t>技法点拨</a:t>
            </a:r>
            <a:r>
              <a:rPr lang="zh-CN" altLang="en-US" sz="2400" b="1" dirty="0" smtClean="0">
                <a:solidFill>
                  <a:srgbClr val="0033CC"/>
                </a:solidFill>
                <a:effectLst>
                  <a:outerShdw blurRad="38100" dist="38100" dir="2700000" algn="tl">
                    <a:srgbClr val="C0C0C0"/>
                  </a:outerShdw>
                </a:effectLst>
              </a:rPr>
              <a:t> </a:t>
            </a:r>
            <a:r>
              <a:rPr lang="en-US" altLang="zh-CN" sz="2400" b="1" dirty="0" smtClean="0">
                <a:solidFill>
                  <a:srgbClr val="0033CC"/>
                </a:solidFill>
                <a:effectLst>
                  <a:outerShdw blurRad="38100" dist="38100" dir="2700000" algn="tl">
                    <a:srgbClr val="C0C0C0"/>
                  </a:outerShdw>
                </a:effectLst>
                <a:latin typeface="宋体"/>
              </a:rPr>
              <a:t>——</a:t>
            </a:r>
            <a:endParaRPr lang="en-US" altLang="zh-CN" sz="2400" b="1" dirty="0" smtClean="0">
              <a:solidFill>
                <a:srgbClr val="0033CC"/>
              </a:solidFill>
              <a:effectLst>
                <a:outerShdw blurRad="38100" dist="38100" dir="2700000" algn="tl">
                  <a:srgbClr val="C0C0C0"/>
                </a:outerShdw>
              </a:effectLst>
            </a:endParaRPr>
          </a:p>
          <a:p>
            <a:pPr marL="0" indent="0" eaLnBrk="1" hangingPunct="1">
              <a:lnSpc>
                <a:spcPct val="122000"/>
              </a:lnSpc>
              <a:spcBef>
                <a:spcPct val="0"/>
              </a:spcBef>
              <a:buFont typeface="Arial" charset="0"/>
              <a:buNone/>
            </a:pPr>
            <a:r>
              <a:rPr lang="zh-CN" altLang="en-US" sz="2400" b="1" dirty="0" smtClean="0">
                <a:latin typeface="黑体" pitchFamily="2" charset="-122"/>
                <a:ea typeface="黑体" pitchFamily="2" charset="-122"/>
              </a:rPr>
              <a:t>技法</a:t>
            </a:r>
            <a:r>
              <a:rPr lang="en-US" altLang="zh-CN" sz="2400" b="1" dirty="0" smtClean="0">
                <a:latin typeface="黑体" pitchFamily="2" charset="-122"/>
                <a:ea typeface="黑体" pitchFamily="2" charset="-122"/>
              </a:rPr>
              <a:t>1</a:t>
            </a:r>
            <a:r>
              <a:rPr lang="zh-CN" altLang="en-US" sz="2400" b="1" dirty="0" smtClean="0">
                <a:latin typeface="黑体" pitchFamily="2" charset="-122"/>
                <a:ea typeface="黑体" pitchFamily="2" charset="-122"/>
              </a:rPr>
              <a:t>　熟语运用妙点睛</a:t>
            </a:r>
          </a:p>
          <a:p>
            <a:pPr marL="0" indent="0" eaLnBrk="1" hangingPunct="1">
              <a:lnSpc>
                <a:spcPct val="122000"/>
              </a:lnSpc>
              <a:spcBef>
                <a:spcPct val="0"/>
              </a:spcBef>
              <a:buNone/>
            </a:pPr>
            <a:r>
              <a:rPr lang="zh-CN" altLang="en-US" sz="2400" b="1" dirty="0" smtClean="0">
                <a:latin typeface="黑体" pitchFamily="2" charset="-122"/>
                <a:ea typeface="黑体" pitchFamily="2" charset="-122"/>
              </a:rPr>
              <a:t>一、近义成语辨析式</a:t>
            </a:r>
          </a:p>
          <a:p>
            <a:pPr marL="0" indent="0" eaLnBrk="1" hangingPunct="1">
              <a:lnSpc>
                <a:spcPct val="122000"/>
              </a:lnSpc>
              <a:spcBef>
                <a:spcPct val="0"/>
              </a:spcBef>
              <a:buNone/>
            </a:pPr>
            <a:r>
              <a:rPr lang="en-US" altLang="zh-CN" sz="2400" b="1" dirty="0" smtClean="0">
                <a:latin typeface="+mn-ea"/>
              </a:rPr>
              <a:t>1. </a:t>
            </a:r>
            <a:r>
              <a:rPr lang="zh-CN" altLang="en-US" sz="2400" b="1" dirty="0" smtClean="0">
                <a:latin typeface="黑体" pitchFamily="2" charset="-122"/>
                <a:ea typeface="黑体" pitchFamily="2" charset="-122"/>
              </a:rPr>
              <a:t>逐一排除，提高解题效率。</a:t>
            </a:r>
            <a:r>
              <a:rPr lang="zh-CN" altLang="en-US" sz="2400" b="1" dirty="0" smtClean="0">
                <a:latin typeface="+mn-ea"/>
              </a:rPr>
              <a:t>词语辨析题，命题人往往会给考生预留选择的空间，如果是三个近义成语，区别开两个就可得出答案。因此考生做题时，可以先选定自己最有把握的成语，排除两项，这样就可以降低试题的难度，提高解题的效率。</a:t>
            </a:r>
          </a:p>
          <a:p>
            <a:pPr marL="0" indent="0" eaLnBrk="1" hangingPunct="1">
              <a:lnSpc>
                <a:spcPct val="122000"/>
              </a:lnSpc>
              <a:spcBef>
                <a:spcPct val="0"/>
              </a:spcBef>
              <a:buNone/>
            </a:pPr>
            <a:r>
              <a:rPr lang="en-US" altLang="zh-CN" sz="2400" b="1" dirty="0" smtClean="0">
                <a:latin typeface="+mn-ea"/>
              </a:rPr>
              <a:t>2</a:t>
            </a:r>
            <a:r>
              <a:rPr lang="en-US" altLang="zh-CN" sz="2400" b="1" dirty="0" smtClean="0">
                <a:latin typeface="黑体" pitchFamily="2" charset="-122"/>
                <a:ea typeface="黑体" pitchFamily="2" charset="-122"/>
              </a:rPr>
              <a:t>. </a:t>
            </a:r>
            <a:r>
              <a:rPr lang="zh-CN" altLang="en-US" sz="2400" b="1" dirty="0" smtClean="0">
                <a:latin typeface="黑体" pitchFamily="2" charset="-122"/>
                <a:ea typeface="黑体" pitchFamily="2" charset="-122"/>
              </a:rPr>
              <a:t>存同求异，快捷辨析词语。</a:t>
            </a:r>
            <a:r>
              <a:rPr lang="zh-CN" altLang="en-US" sz="2400" b="1" dirty="0" smtClean="0">
                <a:latin typeface="+mn-ea"/>
              </a:rPr>
              <a:t>近义成语，有很多既有相同的语素，又有不同的语素，区别这样的近义成语，我们可以采用“存同求异”的方法，即相同的语素可置之不理，只区别不同的语素，这样就可以简便快捷地区分开近义成语</a:t>
            </a:r>
            <a:r>
              <a:rPr lang="zh-CN" altLang="en-US" sz="2400" b="1" dirty="0" smtClean="0"/>
              <a:t>。</a:t>
            </a:r>
          </a:p>
        </p:txBody>
      </p:sp>
      <p:grpSp>
        <p:nvGrpSpPr>
          <p:cNvPr id="2" name="Group 5"/>
          <p:cNvGrpSpPr>
            <a:grpSpLocks/>
          </p:cNvGrpSpPr>
          <p:nvPr/>
        </p:nvGrpSpPr>
        <p:grpSpPr bwMode="auto">
          <a:xfrm>
            <a:off x="1588" y="2674938"/>
            <a:ext cx="609600" cy="1978025"/>
            <a:chOff x="1" y="1685"/>
            <a:chExt cx="384" cy="1246"/>
          </a:xfrm>
        </p:grpSpPr>
        <p:pic>
          <p:nvPicPr>
            <p:cNvPr id="101786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1786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642918"/>
            <a:ext cx="7920037" cy="5399088"/>
          </a:xfrm>
        </p:spPr>
        <p:txBody>
          <a:bodyPr>
            <a:noAutofit/>
          </a:bodyPr>
          <a:lstStyle/>
          <a:p>
            <a:pPr marL="0" indent="0" eaLnBrk="1" hangingPunct="1">
              <a:lnSpc>
                <a:spcPts val="3500"/>
              </a:lnSpc>
              <a:spcBef>
                <a:spcPct val="0"/>
              </a:spcBef>
              <a:buNone/>
            </a:pPr>
            <a:r>
              <a:rPr lang="en-US" altLang="zh-CN" sz="2400" b="1" dirty="0" smtClean="0">
                <a:latin typeface="+mn-ea"/>
              </a:rPr>
              <a:t>3. </a:t>
            </a:r>
            <a:r>
              <a:rPr lang="zh-CN" altLang="en-US" sz="2400" b="1" dirty="0" smtClean="0">
                <a:latin typeface="黑体" pitchFamily="2" charset="-122"/>
                <a:ea typeface="黑体" pitchFamily="2" charset="-122"/>
              </a:rPr>
              <a:t>词不离句，注意语境限制。</a:t>
            </a:r>
            <a:r>
              <a:rPr lang="zh-CN" altLang="en-US" sz="2400" b="1" dirty="0" smtClean="0"/>
              <a:t>语境就是词语</a:t>
            </a:r>
            <a:r>
              <a:rPr lang="en-US" altLang="zh-CN" sz="2400" b="1" dirty="0" smtClean="0"/>
              <a:t>(</a:t>
            </a:r>
            <a:r>
              <a:rPr lang="zh-CN" altLang="en-US" sz="2400" b="1" dirty="0" smtClean="0"/>
              <a:t>熟语</a:t>
            </a:r>
            <a:r>
              <a:rPr lang="en-US" altLang="zh-CN" sz="2400" b="1" dirty="0" smtClean="0"/>
              <a:t>)</a:t>
            </a:r>
            <a:r>
              <a:rPr lang="zh-CN" altLang="en-US" sz="2400" b="1" dirty="0" smtClean="0"/>
              <a:t>所处的语言环境，也就是上下文。对于一句话来说，它所处的那个语段是它的语境；对于一个词来说，它所处的那句话是它的语境。要确定词语的意思，必须把它放在语境中考虑。成语是要放在句子中的，它必须要适合句子所营造的语言环境。分析语境的提示作用，是我们判定选词合适与否的重要方法。虽然汉语词语有许多是多义的，但是到了一个语境中，每个词语都只能有一个确定的意义</a:t>
            </a:r>
            <a:r>
              <a:rPr lang="en-US" altLang="zh-CN" sz="2400" b="1" dirty="0" smtClean="0"/>
              <a:t>(</a:t>
            </a:r>
            <a:r>
              <a:rPr lang="zh-CN" altLang="en-US" sz="2400" b="1" dirty="0" smtClean="0"/>
              <a:t>特定的双关修辞例外</a:t>
            </a:r>
            <a:r>
              <a:rPr lang="en-US" altLang="zh-CN" sz="2400" b="1" dirty="0" smtClean="0"/>
              <a:t>)</a:t>
            </a:r>
            <a:r>
              <a:rPr lang="zh-CN" altLang="en-US" sz="2400" b="1" dirty="0" smtClean="0"/>
              <a:t>。</a:t>
            </a:r>
          </a:p>
          <a:p>
            <a:pPr marL="0" indent="0" eaLnBrk="1" hangingPunct="1">
              <a:lnSpc>
                <a:spcPts val="3500"/>
              </a:lnSpc>
              <a:spcBef>
                <a:spcPct val="0"/>
              </a:spcBef>
              <a:buFont typeface="Arial" charset="0"/>
              <a:buNone/>
            </a:pPr>
            <a:endParaRPr lang="zh-CN" altLang="en-US" sz="2400" b="1" dirty="0" smtClean="0"/>
          </a:p>
        </p:txBody>
      </p:sp>
      <p:grpSp>
        <p:nvGrpSpPr>
          <p:cNvPr id="2" name="Group 5"/>
          <p:cNvGrpSpPr>
            <a:grpSpLocks/>
          </p:cNvGrpSpPr>
          <p:nvPr/>
        </p:nvGrpSpPr>
        <p:grpSpPr bwMode="auto">
          <a:xfrm>
            <a:off x="1588" y="2674938"/>
            <a:ext cx="609600" cy="1978025"/>
            <a:chOff x="1" y="1685"/>
            <a:chExt cx="384" cy="1246"/>
          </a:xfrm>
        </p:grpSpPr>
        <p:pic>
          <p:nvPicPr>
            <p:cNvPr id="101786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1786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875523" name="内容占位符 2"/>
          <p:cNvSpPr>
            <a:spLocks/>
          </p:cNvSpPr>
          <p:nvPr/>
        </p:nvSpPr>
        <p:spPr bwMode="auto">
          <a:xfrm>
            <a:off x="611188" y="908050"/>
            <a:ext cx="8135937" cy="5688013"/>
          </a:xfrm>
          <a:prstGeom prst="rect">
            <a:avLst/>
          </a:prstGeom>
          <a:noFill/>
          <a:ln w="9525">
            <a:noFill/>
            <a:miter lim="800000"/>
            <a:headEnd/>
            <a:tailEnd/>
          </a:ln>
        </p:spPr>
        <p:txBody>
          <a:bodyPr/>
          <a:lstStyle/>
          <a:p>
            <a:pPr>
              <a:lnSpc>
                <a:spcPts val="3500"/>
              </a:lnSpc>
            </a:pPr>
            <a:r>
              <a:rPr lang="en-US" sz="2400" b="1" dirty="0" smtClean="0">
                <a:latin typeface="+mn-ea"/>
              </a:rPr>
              <a:t>4. [</a:t>
            </a:r>
            <a:r>
              <a:rPr lang="en-US" altLang="zh-CN" sz="2400" b="1" dirty="0" smtClean="0">
                <a:latin typeface="宋体" pitchFamily="2" charset="-122"/>
              </a:rPr>
              <a:t>2014</a:t>
            </a:r>
            <a:r>
              <a:rPr lang="en-US" altLang="zh-CN" sz="2400" b="1" dirty="0" smtClean="0">
                <a:latin typeface="+mn-ea"/>
              </a:rPr>
              <a:t>•</a:t>
            </a:r>
            <a:r>
              <a:rPr lang="zh-CN" altLang="en-US" sz="2400" b="1" dirty="0" smtClean="0">
                <a:latin typeface="+mn-ea"/>
              </a:rPr>
              <a:t>新课标全国卷</a:t>
            </a:r>
            <a:r>
              <a:rPr lang="en-US" altLang="zh-CN" sz="2400" b="1" dirty="0" smtClean="0">
                <a:latin typeface="+mn-ea"/>
              </a:rPr>
              <a:t>Ⅱ</a:t>
            </a:r>
            <a:r>
              <a:rPr lang="en-US" sz="2400" b="1" dirty="0" smtClean="0">
                <a:latin typeface="+mn-ea"/>
              </a:rPr>
              <a:t>] </a:t>
            </a:r>
            <a:r>
              <a:rPr lang="zh-CN" altLang="en-US" sz="2400" b="1" dirty="0" smtClean="0">
                <a:latin typeface="+mn-ea"/>
              </a:rPr>
              <a:t>依次填入下列各句横线处的成语，最恰当的一组是</a:t>
            </a:r>
            <a:r>
              <a:rPr lang="en-US" sz="2400" b="1" dirty="0" smtClean="0">
                <a:latin typeface="+mn-ea"/>
              </a:rPr>
              <a:t>(</a:t>
            </a:r>
            <a:r>
              <a:rPr lang="zh-CN" altLang="en-US" sz="2400" b="1" dirty="0" smtClean="0">
                <a:latin typeface="+mn-ea"/>
              </a:rPr>
              <a:t>　　</a:t>
            </a:r>
            <a:r>
              <a:rPr lang="en-US" sz="2400" b="1" dirty="0" smtClean="0">
                <a:latin typeface="+mn-ea"/>
              </a:rPr>
              <a:t>)</a:t>
            </a:r>
            <a:endParaRPr lang="zh-CN" altLang="en-US" sz="2400" dirty="0" smtClean="0">
              <a:latin typeface="+mn-ea"/>
            </a:endParaRPr>
          </a:p>
          <a:p>
            <a:pPr>
              <a:lnSpc>
                <a:spcPts val="3500"/>
              </a:lnSpc>
            </a:pPr>
            <a:r>
              <a:rPr lang="zh-CN" altLang="en-US" sz="2400" b="1" dirty="0" smtClean="0">
                <a:latin typeface="+mn-ea"/>
              </a:rPr>
              <a:t>①消防工作必须立足于</a:t>
            </a:r>
            <a:r>
              <a:rPr lang="en-US" sz="2400" b="1" dirty="0" smtClean="0">
                <a:latin typeface="+mn-ea"/>
              </a:rPr>
              <a:t>________</a:t>
            </a:r>
            <a:r>
              <a:rPr lang="zh-CN" altLang="en-US" sz="2400" b="1" dirty="0" smtClean="0">
                <a:latin typeface="+mn-ea"/>
              </a:rPr>
              <a:t>，从提高公众的防火意识做起。</a:t>
            </a:r>
            <a:endParaRPr lang="zh-CN" altLang="en-US" sz="2400" dirty="0" smtClean="0">
              <a:latin typeface="+mn-ea"/>
            </a:endParaRPr>
          </a:p>
          <a:p>
            <a:pPr>
              <a:lnSpc>
                <a:spcPts val="3500"/>
              </a:lnSpc>
            </a:pPr>
            <a:r>
              <a:rPr lang="zh-CN" altLang="en-US" sz="2400" b="1" dirty="0" smtClean="0">
                <a:latin typeface="+mn-ea"/>
              </a:rPr>
              <a:t>②即使现有的产品畅销，也要</a:t>
            </a:r>
            <a:r>
              <a:rPr lang="en-US" sz="2400" b="1" dirty="0" smtClean="0">
                <a:latin typeface="+mn-ea"/>
              </a:rPr>
              <a:t>________</a:t>
            </a:r>
            <a:r>
              <a:rPr lang="zh-CN" altLang="en-US" sz="2400" b="1" dirty="0" smtClean="0">
                <a:latin typeface="+mn-ea"/>
              </a:rPr>
              <a:t>，抓紧技术储备与新产品开发。</a:t>
            </a:r>
            <a:endParaRPr lang="zh-CN" altLang="en-US" sz="2400" dirty="0" smtClean="0">
              <a:latin typeface="+mn-ea"/>
            </a:endParaRPr>
          </a:p>
          <a:p>
            <a:pPr>
              <a:lnSpc>
                <a:spcPts val="3500"/>
              </a:lnSpc>
            </a:pPr>
            <a:r>
              <a:rPr lang="zh-CN" altLang="en-US" sz="2400" b="1" dirty="0" smtClean="0">
                <a:latin typeface="+mn-ea"/>
              </a:rPr>
              <a:t>③如果我们不从小事做起，</a:t>
            </a:r>
            <a:r>
              <a:rPr lang="en-US" sz="2400" b="1" dirty="0" smtClean="0">
                <a:latin typeface="+mn-ea"/>
              </a:rPr>
              <a:t>________</a:t>
            </a:r>
            <a:r>
              <a:rPr lang="zh-CN" altLang="en-US" sz="2400" b="1" dirty="0" smtClean="0">
                <a:latin typeface="+mn-ea"/>
              </a:rPr>
              <a:t>，那些细小的苗头最终可能酿成大祸。</a:t>
            </a:r>
            <a:endParaRPr lang="zh-CN" altLang="en-US" sz="2400" dirty="0" smtClean="0">
              <a:latin typeface="+mn-ea"/>
            </a:endParaRPr>
          </a:p>
          <a:p>
            <a:pPr>
              <a:lnSpc>
                <a:spcPts val="3500"/>
              </a:lnSpc>
            </a:pPr>
            <a:r>
              <a:rPr lang="en-US" sz="2400" b="1" dirty="0" smtClean="0">
                <a:latin typeface="Times New Roman" pitchFamily="18" charset="0"/>
                <a:cs typeface="Times New Roman" pitchFamily="18" charset="0"/>
              </a:rPr>
              <a:t>A</a:t>
            </a:r>
            <a:r>
              <a:rPr lang="zh-CN" altLang="en-US" sz="2400" b="1" dirty="0" smtClean="0">
                <a:latin typeface="Times New Roman" pitchFamily="18" charset="0"/>
                <a:cs typeface="Times New Roman" pitchFamily="18" charset="0"/>
              </a:rPr>
              <a:t>．防患未然</a:t>
            </a:r>
            <a:r>
              <a:rPr lang="en-US" sz="2400" b="1" dirty="0" smtClean="0">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防微杜渐</a:t>
            </a:r>
            <a:r>
              <a:rPr lang="en-US" sz="2400" b="1" dirty="0" smtClean="0">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未雨绸缪</a:t>
            </a:r>
            <a:endParaRPr lang="zh-CN" altLang="en-US" sz="2400" dirty="0" smtClean="0">
              <a:latin typeface="Times New Roman" pitchFamily="18" charset="0"/>
              <a:cs typeface="Times New Roman" pitchFamily="18" charset="0"/>
            </a:endParaRPr>
          </a:p>
          <a:p>
            <a:pPr>
              <a:lnSpc>
                <a:spcPts val="3500"/>
              </a:lnSpc>
            </a:pPr>
            <a:r>
              <a:rPr lang="en-US" sz="2400" b="1" dirty="0" smtClean="0">
                <a:latin typeface="Times New Roman" pitchFamily="18" charset="0"/>
                <a:cs typeface="Times New Roman" pitchFamily="18" charset="0"/>
              </a:rPr>
              <a:t>B</a:t>
            </a:r>
            <a:r>
              <a:rPr lang="zh-CN" altLang="en-US" sz="2400" b="1" dirty="0" smtClean="0">
                <a:latin typeface="Times New Roman" pitchFamily="18" charset="0"/>
                <a:cs typeface="Times New Roman" pitchFamily="18" charset="0"/>
              </a:rPr>
              <a:t>．防患未然</a:t>
            </a:r>
            <a:r>
              <a:rPr lang="en-US" sz="2400" b="1" dirty="0" smtClean="0">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未雨绸缪</a:t>
            </a:r>
            <a:r>
              <a:rPr lang="en-US" sz="2400" b="1" dirty="0" smtClean="0">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防微杜渐</a:t>
            </a:r>
            <a:endParaRPr lang="zh-CN" altLang="en-US" sz="2400" dirty="0" smtClean="0">
              <a:latin typeface="Times New Roman" pitchFamily="18" charset="0"/>
              <a:cs typeface="Times New Roman" pitchFamily="18" charset="0"/>
            </a:endParaRPr>
          </a:p>
          <a:p>
            <a:pPr>
              <a:lnSpc>
                <a:spcPts val="3500"/>
              </a:lnSpc>
            </a:pPr>
            <a:r>
              <a:rPr lang="en-US" sz="2400" b="1" dirty="0" smtClean="0">
                <a:latin typeface="Times New Roman" pitchFamily="18" charset="0"/>
                <a:cs typeface="Times New Roman" pitchFamily="18" charset="0"/>
              </a:rPr>
              <a:t>C</a:t>
            </a:r>
            <a:r>
              <a:rPr lang="zh-CN" altLang="en-US" sz="2400" b="1" dirty="0" smtClean="0">
                <a:latin typeface="Times New Roman" pitchFamily="18" charset="0"/>
                <a:cs typeface="Times New Roman" pitchFamily="18" charset="0"/>
              </a:rPr>
              <a:t>．未雨绸缪</a:t>
            </a:r>
            <a:r>
              <a:rPr lang="en-US" sz="2400" b="1" dirty="0" smtClean="0">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防微杜渐</a:t>
            </a:r>
            <a:r>
              <a:rPr lang="en-US" sz="2400" b="1" dirty="0" smtClean="0">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防患未然</a:t>
            </a:r>
            <a:endParaRPr lang="zh-CN" altLang="en-US" sz="2400" dirty="0" smtClean="0">
              <a:latin typeface="Times New Roman" pitchFamily="18" charset="0"/>
              <a:cs typeface="Times New Roman" pitchFamily="18" charset="0"/>
            </a:endParaRPr>
          </a:p>
          <a:p>
            <a:pPr>
              <a:lnSpc>
                <a:spcPts val="3500"/>
              </a:lnSpc>
            </a:pPr>
            <a:r>
              <a:rPr lang="en-US" sz="2400" b="1" dirty="0" smtClean="0">
                <a:latin typeface="Times New Roman" pitchFamily="18" charset="0"/>
                <a:cs typeface="Times New Roman" pitchFamily="18" charset="0"/>
              </a:rPr>
              <a:t>D</a:t>
            </a:r>
            <a:r>
              <a:rPr lang="zh-CN" altLang="en-US" sz="2400" b="1" dirty="0" smtClean="0">
                <a:latin typeface="Times New Roman" pitchFamily="18" charset="0"/>
                <a:cs typeface="Times New Roman" pitchFamily="18" charset="0"/>
              </a:rPr>
              <a:t>．未雨绸缪</a:t>
            </a:r>
            <a:r>
              <a:rPr lang="en-US" sz="2400" b="1" dirty="0" smtClean="0">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防患未然</a:t>
            </a:r>
            <a:r>
              <a:rPr lang="en-US" sz="2400" b="1" dirty="0" smtClean="0">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防微杜渐</a:t>
            </a:r>
            <a:endParaRPr lang="zh-CN" altLang="en-US" sz="2400" dirty="0" smtClean="0">
              <a:latin typeface="Times New Roman" pitchFamily="18" charset="0"/>
              <a:cs typeface="Times New Roman" pitchFamily="18" charset="0"/>
            </a:endParaRPr>
          </a:p>
          <a:p>
            <a:pPr>
              <a:lnSpc>
                <a:spcPts val="3500"/>
              </a:lnSpc>
            </a:pPr>
            <a:endParaRPr lang="zh-CN" altLang="en-US" sz="2400" b="1" dirty="0">
              <a:latin typeface="+mn-ea"/>
            </a:endParaRPr>
          </a:p>
        </p:txBody>
      </p:sp>
      <p:grpSp>
        <p:nvGrpSpPr>
          <p:cNvPr id="3" name="Group 3"/>
          <p:cNvGrpSpPr>
            <a:grpSpLocks/>
          </p:cNvGrpSpPr>
          <p:nvPr/>
        </p:nvGrpSpPr>
        <p:grpSpPr bwMode="auto">
          <a:xfrm>
            <a:off x="1588" y="777875"/>
            <a:ext cx="609600" cy="2219325"/>
            <a:chOff x="1" y="490"/>
            <a:chExt cx="384" cy="1262"/>
          </a:xfrm>
        </p:grpSpPr>
        <p:pic>
          <p:nvPicPr>
            <p:cNvPr id="875525" name="Picture 4"/>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875526"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75523"/>
                                        </p:tgtEl>
                                        <p:attrNameLst>
                                          <p:attrName>style.visibility</p:attrName>
                                        </p:attrNameLst>
                                      </p:cBhvr>
                                      <p:to>
                                        <p:strVal val="visible"/>
                                      </p:to>
                                    </p:set>
                                    <p:anim calcmode="lin" valueType="num">
                                      <p:cBhvr additive="base">
                                        <p:cTn id="7" dur="500" fill="hold"/>
                                        <p:tgtEl>
                                          <p:spTgt spid="875523"/>
                                        </p:tgtEl>
                                        <p:attrNameLst>
                                          <p:attrName>ppt_x</p:attrName>
                                        </p:attrNameLst>
                                      </p:cBhvr>
                                      <p:tavLst>
                                        <p:tav tm="0">
                                          <p:val>
                                            <p:strVal val="#ppt_x"/>
                                          </p:val>
                                        </p:tav>
                                        <p:tav tm="100000">
                                          <p:val>
                                            <p:strVal val="#ppt_x"/>
                                          </p:val>
                                        </p:tav>
                                      </p:tavLst>
                                    </p:anim>
                                    <p:anim calcmode="lin" valueType="num">
                                      <p:cBhvr additive="base">
                                        <p:cTn id="8" dur="500" fill="hold"/>
                                        <p:tgtEl>
                                          <p:spTgt spid="8755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5523"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642918"/>
            <a:ext cx="7920037" cy="5399088"/>
          </a:xfrm>
        </p:spPr>
        <p:txBody>
          <a:bodyPr>
            <a:noAutofit/>
          </a:bodyPr>
          <a:lstStyle/>
          <a:p>
            <a:pPr marL="0" indent="0" eaLnBrk="1" hangingPunct="1">
              <a:lnSpc>
                <a:spcPts val="3500"/>
              </a:lnSpc>
              <a:spcBef>
                <a:spcPct val="0"/>
              </a:spcBef>
              <a:buNone/>
            </a:pPr>
            <a:r>
              <a:rPr lang="en-US" altLang="zh-CN" sz="2400" b="1" dirty="0" smtClean="0">
                <a:latin typeface="+mn-ea"/>
              </a:rPr>
              <a:t>【</a:t>
            </a:r>
            <a:r>
              <a:rPr lang="zh-CN" altLang="en-US" sz="2400" b="1" dirty="0" smtClean="0">
                <a:latin typeface="黑体" pitchFamily="2" charset="-122"/>
                <a:ea typeface="黑体" pitchFamily="2" charset="-122"/>
              </a:rPr>
              <a:t>技法小练</a:t>
            </a:r>
            <a:r>
              <a:rPr lang="en-US" altLang="zh-CN" sz="2400" b="1" dirty="0" smtClean="0">
                <a:latin typeface="+mn-ea"/>
              </a:rPr>
              <a:t>】</a:t>
            </a:r>
          </a:p>
          <a:p>
            <a:pPr marL="0" indent="0" eaLnBrk="1" hangingPunct="1">
              <a:lnSpc>
                <a:spcPts val="3500"/>
              </a:lnSpc>
              <a:spcBef>
                <a:spcPct val="0"/>
              </a:spcBef>
              <a:buNone/>
            </a:pPr>
            <a:r>
              <a:rPr lang="en-US" altLang="zh-CN" sz="2400" b="1" dirty="0" smtClean="0">
                <a:latin typeface="+mn-ea"/>
              </a:rPr>
              <a:t>1.</a:t>
            </a:r>
            <a:r>
              <a:rPr lang="zh-CN" altLang="en-US" sz="2400" b="1" dirty="0" smtClean="0">
                <a:latin typeface="+mn-ea"/>
              </a:rPr>
              <a:t>依次填入下列各句横线处的成语，最恰当的一组是</a:t>
            </a:r>
            <a:r>
              <a:rPr lang="en-US" altLang="zh-CN" sz="2400" b="1" dirty="0" smtClean="0">
                <a:latin typeface="+mn-ea"/>
              </a:rPr>
              <a:t>(</a:t>
            </a:r>
            <a:r>
              <a:rPr lang="zh-CN" altLang="en-US" sz="2400" b="1" dirty="0" smtClean="0">
                <a:latin typeface="+mn-ea"/>
              </a:rPr>
              <a:t>　　</a:t>
            </a:r>
            <a:r>
              <a:rPr lang="en-US" altLang="zh-CN" sz="2400" b="1" dirty="0" smtClean="0">
                <a:latin typeface="+mn-ea"/>
              </a:rPr>
              <a:t>)</a:t>
            </a:r>
          </a:p>
          <a:p>
            <a:pPr marL="0" indent="0" eaLnBrk="1" hangingPunct="1">
              <a:lnSpc>
                <a:spcPts val="3500"/>
              </a:lnSpc>
              <a:spcBef>
                <a:spcPct val="0"/>
              </a:spcBef>
              <a:buNone/>
            </a:pPr>
            <a:r>
              <a:rPr lang="en-US" altLang="zh-CN" sz="2400" b="1" dirty="0" smtClean="0">
                <a:latin typeface="+mn-ea"/>
              </a:rPr>
              <a:t>①</a:t>
            </a:r>
            <a:r>
              <a:rPr lang="zh-CN" altLang="en-US" sz="2400" b="1" dirty="0" smtClean="0">
                <a:latin typeface="+mn-ea"/>
              </a:rPr>
              <a:t>他再次强调，要注意发现违反党的组织原则、搞“一言堂”、</a:t>
            </a:r>
            <a:r>
              <a:rPr lang="en-US" altLang="zh-CN" sz="2400" b="1" dirty="0" smtClean="0">
                <a:latin typeface="+mn-ea"/>
              </a:rPr>
              <a:t>________</a:t>
            </a:r>
            <a:r>
              <a:rPr lang="zh-CN" altLang="en-US" sz="2400" b="1" dirty="0" smtClean="0">
                <a:latin typeface="+mn-ea"/>
              </a:rPr>
              <a:t>以及违规选人用人的不正之风和腐败问题。</a:t>
            </a:r>
          </a:p>
          <a:p>
            <a:pPr marL="0" indent="0" eaLnBrk="1" hangingPunct="1">
              <a:lnSpc>
                <a:spcPts val="3500"/>
              </a:lnSpc>
              <a:spcBef>
                <a:spcPct val="0"/>
              </a:spcBef>
              <a:buNone/>
            </a:pPr>
            <a:r>
              <a:rPr lang="zh-CN" altLang="en-US" sz="2400" b="1" dirty="0" smtClean="0">
                <a:latin typeface="+mn-ea"/>
              </a:rPr>
              <a:t>②父母无原则、无条件地满足孩子的各种各样的要求，就使得孩子变成</a:t>
            </a:r>
            <a:r>
              <a:rPr lang="en-US" altLang="zh-CN" sz="2400" b="1" dirty="0" smtClean="0">
                <a:latin typeface="+mn-ea"/>
              </a:rPr>
              <a:t>________</a:t>
            </a:r>
            <a:r>
              <a:rPr lang="zh-CN" altLang="en-US" sz="2400" b="1" dirty="0" smtClean="0">
                <a:latin typeface="+mn-ea"/>
              </a:rPr>
              <a:t>、为所欲为的人。</a:t>
            </a:r>
          </a:p>
          <a:p>
            <a:pPr marL="0" indent="0" eaLnBrk="1" hangingPunct="1">
              <a:lnSpc>
                <a:spcPts val="3500"/>
              </a:lnSpc>
              <a:spcBef>
                <a:spcPct val="0"/>
              </a:spcBef>
              <a:buNone/>
            </a:pPr>
            <a:r>
              <a:rPr lang="zh-CN" altLang="en-US" sz="2400" b="1" dirty="0" smtClean="0">
                <a:latin typeface="+mn-ea"/>
              </a:rPr>
              <a:t>③安倍“拜鬼”之举招致中韩两国的反对，他给外界留下了一个缺乏充分的外交策略、</a:t>
            </a:r>
            <a:r>
              <a:rPr lang="en-US" altLang="zh-CN" sz="2400" b="1" dirty="0" smtClean="0">
                <a:latin typeface="+mn-ea"/>
              </a:rPr>
              <a:t>________</a:t>
            </a:r>
            <a:r>
              <a:rPr lang="zh-CN" altLang="en-US" sz="2400" b="1" dirty="0" smtClean="0">
                <a:latin typeface="+mn-ea"/>
              </a:rPr>
              <a:t>的印象。</a:t>
            </a:r>
          </a:p>
          <a:p>
            <a:pPr marL="0" indent="0" eaLnBrk="1" hangingPunct="1">
              <a:lnSpc>
                <a:spcPts val="3500"/>
              </a:lnSpc>
              <a:spcBef>
                <a:spcPct val="0"/>
              </a:spcBef>
              <a:buFont typeface="Arial" charset="0"/>
              <a:buNone/>
            </a:pPr>
            <a:endParaRPr lang="zh-CN" altLang="en-US" sz="2400" b="1" dirty="0" smtClean="0"/>
          </a:p>
        </p:txBody>
      </p:sp>
      <p:grpSp>
        <p:nvGrpSpPr>
          <p:cNvPr id="2" name="Group 5"/>
          <p:cNvGrpSpPr>
            <a:grpSpLocks/>
          </p:cNvGrpSpPr>
          <p:nvPr/>
        </p:nvGrpSpPr>
        <p:grpSpPr bwMode="auto">
          <a:xfrm>
            <a:off x="1588" y="2674938"/>
            <a:ext cx="609600" cy="1978025"/>
            <a:chOff x="1" y="1685"/>
            <a:chExt cx="384" cy="1246"/>
          </a:xfrm>
        </p:grpSpPr>
        <p:pic>
          <p:nvPicPr>
            <p:cNvPr id="101786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1786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par>
                                <p:cTn id="12" presetID="22" presetClass="entr" presetSubtype="8"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wipe(left)">
                                      <p:cBhvr>
                                        <p:cTn id="14" dur="500"/>
                                        <p:tgtEl>
                                          <p:spTgt spid="3">
                                            <p:txEl>
                                              <p:pRg st="2" end="2"/>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wipe(left)">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642918"/>
            <a:ext cx="7920037" cy="5399088"/>
          </a:xfrm>
        </p:spPr>
        <p:txBody>
          <a:bodyPr>
            <a:noAutofit/>
          </a:bodyPr>
          <a:lstStyle/>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A. </a:t>
            </a:r>
            <a:r>
              <a:rPr lang="zh-CN" altLang="en-US" sz="2400" b="1" dirty="0" smtClean="0">
                <a:latin typeface="Times New Roman" pitchFamily="18" charset="0"/>
                <a:cs typeface="Times New Roman" pitchFamily="18" charset="0"/>
              </a:rPr>
              <a:t>专横跋扈　独断专行   一意孤行</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B. </a:t>
            </a:r>
            <a:r>
              <a:rPr lang="zh-CN" altLang="en-US" sz="2400" b="1" dirty="0" smtClean="0">
                <a:latin typeface="Times New Roman" pitchFamily="18" charset="0"/>
                <a:cs typeface="Times New Roman" pitchFamily="18" charset="0"/>
              </a:rPr>
              <a:t>专横跋扈   一意孤行    独断专行</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C. </a:t>
            </a:r>
            <a:r>
              <a:rPr lang="zh-CN" altLang="en-US" sz="2400" b="1" dirty="0" smtClean="0">
                <a:latin typeface="Times New Roman" pitchFamily="18" charset="0"/>
                <a:cs typeface="Times New Roman" pitchFamily="18" charset="0"/>
              </a:rPr>
              <a:t>独断专行   专横跋扈   一意孤行</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D. </a:t>
            </a:r>
            <a:r>
              <a:rPr lang="zh-CN" altLang="en-US" sz="2400" b="1" dirty="0" smtClean="0">
                <a:latin typeface="Times New Roman" pitchFamily="18" charset="0"/>
                <a:cs typeface="Times New Roman" pitchFamily="18" charset="0"/>
              </a:rPr>
              <a:t>独断专行   一意孤行   专横跋扈</a:t>
            </a:r>
          </a:p>
          <a:p>
            <a:pPr marL="0" indent="0" eaLnBrk="1" hangingPunct="1">
              <a:lnSpc>
                <a:spcPts val="3500"/>
              </a:lnSpc>
              <a:spcBef>
                <a:spcPct val="0"/>
              </a:spcBef>
              <a:buFont typeface="Arial" charset="0"/>
              <a:buNone/>
            </a:pPr>
            <a:endParaRPr lang="zh-CN" altLang="en-US" sz="2400" b="1" dirty="0" smtClean="0">
              <a:latin typeface="Times New Roman" pitchFamily="18" charset="0"/>
              <a:cs typeface="Times New Roman" pitchFamily="18" charset="0"/>
            </a:endParaRPr>
          </a:p>
        </p:txBody>
      </p:sp>
      <p:grpSp>
        <p:nvGrpSpPr>
          <p:cNvPr id="2" name="Group 5"/>
          <p:cNvGrpSpPr>
            <a:grpSpLocks/>
          </p:cNvGrpSpPr>
          <p:nvPr/>
        </p:nvGrpSpPr>
        <p:grpSpPr bwMode="auto">
          <a:xfrm>
            <a:off x="1588" y="2674938"/>
            <a:ext cx="609600" cy="1978025"/>
            <a:chOff x="1" y="1685"/>
            <a:chExt cx="384" cy="1246"/>
          </a:xfrm>
        </p:grpSpPr>
        <p:pic>
          <p:nvPicPr>
            <p:cNvPr id="101786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1786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785794"/>
            <a:ext cx="7920038" cy="5929354"/>
          </a:xfrm>
        </p:spPr>
        <p:txBody>
          <a:bodyPr/>
          <a:lstStyle/>
          <a:p>
            <a:pPr marL="0" indent="0" algn="just" eaLnBrk="1" hangingPunct="1">
              <a:lnSpc>
                <a:spcPct val="122000"/>
              </a:lnSpc>
              <a:spcBef>
                <a:spcPct val="0"/>
              </a:spcBef>
              <a:buNone/>
            </a:pPr>
            <a:r>
              <a:rPr lang="en-US" altLang="zh-CN" sz="2400" b="1" dirty="0" smtClean="0">
                <a:solidFill>
                  <a:srgbClr val="990033"/>
                </a:solidFill>
                <a:latin typeface="宋体" pitchFamily="2" charset="-122"/>
              </a:rPr>
              <a:t>1. </a:t>
            </a:r>
            <a:r>
              <a:rPr lang="en-US" altLang="zh-CN" sz="2400" b="1" dirty="0" smtClean="0">
                <a:solidFill>
                  <a:srgbClr val="990033"/>
                </a:solidFill>
                <a:latin typeface="Times New Roman" pitchFamily="18" charset="0"/>
                <a:cs typeface="Times New Roman" pitchFamily="18" charset="0"/>
              </a:rPr>
              <a:t>C</a:t>
            </a:r>
            <a:r>
              <a:rPr lang="en-US" altLang="zh-CN" sz="2400" b="1" dirty="0" smtClean="0">
                <a:solidFill>
                  <a:srgbClr val="990033"/>
                </a:solidFill>
                <a:latin typeface="宋体" pitchFamily="2" charset="-122"/>
              </a:rPr>
              <a:t>　[</a:t>
            </a:r>
            <a:r>
              <a:rPr lang="en-US" altLang="zh-CN" sz="2400" b="1" dirty="0" err="1" smtClean="0">
                <a:solidFill>
                  <a:srgbClr val="990033"/>
                </a:solidFill>
                <a:latin typeface="宋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独断专行：只凭自己的意志行事，不考虑他人的意见。专横跋扈：任意妄为，专断强横。一意孤行：不接受人家的劝告，顽固地坚持自己的意思去做。</a:t>
            </a: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p:txBody>
      </p:sp>
      <p:grpSp>
        <p:nvGrpSpPr>
          <p:cNvPr id="2" name="Group 5"/>
          <p:cNvGrpSpPr>
            <a:grpSpLocks/>
          </p:cNvGrpSpPr>
          <p:nvPr/>
        </p:nvGrpSpPr>
        <p:grpSpPr bwMode="auto">
          <a:xfrm>
            <a:off x="1588" y="2674938"/>
            <a:ext cx="609600" cy="1978025"/>
            <a:chOff x="1" y="1685"/>
            <a:chExt cx="384" cy="1246"/>
          </a:xfrm>
        </p:grpSpPr>
        <p:pic>
          <p:nvPicPr>
            <p:cNvPr id="1003525"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03526"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642918"/>
            <a:ext cx="7920037" cy="5399088"/>
          </a:xfrm>
        </p:spPr>
        <p:txBody>
          <a:bodyPr>
            <a:noAutofit/>
          </a:bodyPr>
          <a:lstStyle/>
          <a:p>
            <a:pPr marL="0" indent="0" eaLnBrk="1" hangingPunct="1">
              <a:lnSpc>
                <a:spcPct val="122000"/>
              </a:lnSpc>
              <a:spcBef>
                <a:spcPct val="0"/>
              </a:spcBef>
              <a:buNone/>
            </a:pPr>
            <a:r>
              <a:rPr lang="zh-CN" altLang="en-US" sz="2400" b="1" dirty="0" smtClean="0">
                <a:latin typeface="黑体" pitchFamily="2" charset="-122"/>
                <a:ea typeface="黑体" pitchFamily="2" charset="-122"/>
              </a:rPr>
              <a:t>二、情景运用正误式</a:t>
            </a:r>
          </a:p>
          <a:p>
            <a:pPr marL="0" indent="0" eaLnBrk="1" hangingPunct="1">
              <a:lnSpc>
                <a:spcPct val="122000"/>
              </a:lnSpc>
              <a:spcBef>
                <a:spcPct val="0"/>
              </a:spcBef>
              <a:buNone/>
            </a:pPr>
            <a:r>
              <a:rPr lang="en-US" altLang="zh-CN" sz="2400" b="1" dirty="0" smtClean="0">
                <a:latin typeface="+mn-ea"/>
              </a:rPr>
              <a:t>1</a:t>
            </a:r>
            <a:r>
              <a:rPr lang="en-US" altLang="zh-CN" sz="2400" b="1" dirty="0" smtClean="0">
                <a:latin typeface="黑体" pitchFamily="2" charset="-122"/>
                <a:ea typeface="黑体" pitchFamily="2" charset="-122"/>
              </a:rPr>
              <a:t>. </a:t>
            </a:r>
            <a:r>
              <a:rPr lang="zh-CN" altLang="en-US" sz="2400" b="1" dirty="0" smtClean="0">
                <a:latin typeface="黑体" pitchFamily="2" charset="-122"/>
                <a:ea typeface="黑体" pitchFamily="2" charset="-122"/>
              </a:rPr>
              <a:t>辨清试题指向。</a:t>
            </a:r>
            <a:r>
              <a:rPr lang="zh-CN" altLang="en-US" sz="2400" b="1" dirty="0" smtClean="0">
                <a:latin typeface="+mn-ea"/>
              </a:rPr>
              <a:t>看清题干，辨清试题指向：是选“恰当</a:t>
            </a:r>
            <a:r>
              <a:rPr lang="en-US" altLang="zh-CN" sz="2400" b="1" dirty="0" smtClean="0">
                <a:latin typeface="+mn-ea"/>
              </a:rPr>
              <a:t>(</a:t>
            </a:r>
            <a:r>
              <a:rPr lang="zh-CN" altLang="en-US" sz="2400" b="1" dirty="0" smtClean="0">
                <a:latin typeface="+mn-ea"/>
              </a:rPr>
              <a:t>正确</a:t>
            </a:r>
            <a:r>
              <a:rPr lang="en-US" altLang="zh-CN" sz="2400" b="1" dirty="0" smtClean="0">
                <a:latin typeface="+mn-ea"/>
              </a:rPr>
              <a:t>)</a:t>
            </a:r>
            <a:r>
              <a:rPr lang="zh-CN" altLang="en-US" sz="2400" b="1" dirty="0" smtClean="0">
                <a:latin typeface="+mn-ea"/>
              </a:rPr>
              <a:t>的”，还是选“不恰当</a:t>
            </a:r>
            <a:r>
              <a:rPr lang="en-US" altLang="zh-CN" sz="2400" b="1" dirty="0" smtClean="0">
                <a:latin typeface="+mn-ea"/>
              </a:rPr>
              <a:t>(</a:t>
            </a:r>
            <a:r>
              <a:rPr lang="zh-CN" altLang="en-US" sz="2400" b="1" dirty="0" smtClean="0">
                <a:latin typeface="+mn-ea"/>
              </a:rPr>
              <a:t>不正确</a:t>
            </a:r>
            <a:r>
              <a:rPr lang="en-US" altLang="zh-CN" sz="2400" b="1" dirty="0" smtClean="0">
                <a:latin typeface="+mn-ea"/>
              </a:rPr>
              <a:t>)</a:t>
            </a:r>
            <a:r>
              <a:rPr lang="zh-CN" altLang="en-US" sz="2400" b="1" dirty="0" smtClean="0">
                <a:latin typeface="+mn-ea"/>
              </a:rPr>
              <a:t>的”。</a:t>
            </a:r>
          </a:p>
          <a:p>
            <a:pPr marL="0" indent="0" eaLnBrk="1" hangingPunct="1">
              <a:lnSpc>
                <a:spcPct val="122000"/>
              </a:lnSpc>
              <a:spcBef>
                <a:spcPct val="0"/>
              </a:spcBef>
              <a:buNone/>
            </a:pPr>
            <a:r>
              <a:rPr lang="en-US" altLang="zh-CN" sz="2400" b="1" dirty="0" smtClean="0">
                <a:latin typeface="+mn-ea"/>
              </a:rPr>
              <a:t>2. </a:t>
            </a:r>
            <a:r>
              <a:rPr lang="zh-CN" altLang="en-US" sz="2400" b="1" dirty="0" smtClean="0">
                <a:latin typeface="黑体" pitchFamily="2" charset="-122"/>
                <a:ea typeface="黑体" pitchFamily="2" charset="-122"/>
              </a:rPr>
              <a:t>确定表达倾向。</a:t>
            </a:r>
            <a:r>
              <a:rPr lang="zh-CN" altLang="en-US" sz="2400" b="1" dirty="0" smtClean="0">
                <a:latin typeface="+mn-ea"/>
              </a:rPr>
              <a:t>句子要表达的意思是什么</a:t>
            </a:r>
            <a:r>
              <a:rPr lang="en-US" altLang="zh-CN" sz="2400" b="1" dirty="0" smtClean="0">
                <a:latin typeface="+mn-ea"/>
              </a:rPr>
              <a:t>(</a:t>
            </a:r>
            <a:r>
              <a:rPr lang="zh-CN" altLang="en-US" sz="2400" b="1" dirty="0" smtClean="0">
                <a:latin typeface="+mn-ea"/>
              </a:rPr>
              <a:t>谁，什么，是褒是贬，要突出什么</a:t>
            </a:r>
            <a:r>
              <a:rPr lang="en-US" altLang="zh-CN" sz="2400" b="1" dirty="0" smtClean="0">
                <a:latin typeface="+mn-ea"/>
              </a:rPr>
              <a:t>)</a:t>
            </a:r>
            <a:r>
              <a:rPr lang="zh-CN" altLang="en-US" sz="2400" b="1" dirty="0" smtClean="0">
                <a:latin typeface="+mn-ea"/>
              </a:rPr>
              <a:t>。</a:t>
            </a:r>
          </a:p>
          <a:p>
            <a:pPr marL="0" indent="0" eaLnBrk="1" hangingPunct="1">
              <a:lnSpc>
                <a:spcPct val="122000"/>
              </a:lnSpc>
              <a:spcBef>
                <a:spcPct val="0"/>
              </a:spcBef>
              <a:buNone/>
            </a:pPr>
            <a:r>
              <a:rPr lang="en-US" altLang="zh-CN" sz="2400" b="1" dirty="0" smtClean="0">
                <a:latin typeface="+mn-ea"/>
              </a:rPr>
              <a:t>3. </a:t>
            </a:r>
            <a:r>
              <a:rPr lang="zh-CN" altLang="en-US" sz="2400" b="1" dirty="0" smtClean="0">
                <a:latin typeface="黑体" pitchFamily="2" charset="-122"/>
                <a:ea typeface="黑体" pitchFamily="2" charset="-122"/>
              </a:rPr>
              <a:t>辨明误用类型。</a:t>
            </a:r>
            <a:r>
              <a:rPr lang="zh-CN" altLang="en-US" sz="2400" b="1" dirty="0" smtClean="0">
                <a:latin typeface="+mn-ea"/>
              </a:rPr>
              <a:t>凭语感初步选定词语使用的错误项，可通过明确其使用错误的原因</a:t>
            </a:r>
            <a:r>
              <a:rPr lang="en-US" altLang="zh-CN" sz="2400" b="1" dirty="0" smtClean="0">
                <a:latin typeface="+mn-ea"/>
              </a:rPr>
              <a:t>(</a:t>
            </a:r>
            <a:r>
              <a:rPr lang="zh-CN" altLang="en-US" sz="2400" b="1" dirty="0" smtClean="0">
                <a:latin typeface="+mn-ea"/>
              </a:rPr>
              <a:t>如成语误用的望文生义、褒贬失当、搭配不当、用错对象、重复累赘、谦敬错位、自相矛盾、不合语境等</a:t>
            </a:r>
            <a:r>
              <a:rPr lang="en-US" altLang="zh-CN" sz="2400" b="1" dirty="0" smtClean="0">
                <a:latin typeface="+mn-ea"/>
              </a:rPr>
              <a:t>)</a:t>
            </a:r>
            <a:r>
              <a:rPr lang="zh-CN" altLang="en-US" sz="2400" b="1" dirty="0" smtClean="0">
                <a:latin typeface="+mn-ea"/>
              </a:rPr>
              <a:t>进行最后确认。</a:t>
            </a:r>
            <a:endParaRPr lang="zh-CN" altLang="en-US" sz="2400" b="1" dirty="0" smtClean="0"/>
          </a:p>
        </p:txBody>
      </p:sp>
      <p:grpSp>
        <p:nvGrpSpPr>
          <p:cNvPr id="2" name="Group 5"/>
          <p:cNvGrpSpPr>
            <a:grpSpLocks/>
          </p:cNvGrpSpPr>
          <p:nvPr/>
        </p:nvGrpSpPr>
        <p:grpSpPr bwMode="auto">
          <a:xfrm>
            <a:off x="1588" y="2674938"/>
            <a:ext cx="609600" cy="1978025"/>
            <a:chOff x="1" y="1685"/>
            <a:chExt cx="384" cy="1246"/>
          </a:xfrm>
        </p:grpSpPr>
        <p:pic>
          <p:nvPicPr>
            <p:cNvPr id="101786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1786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642918"/>
            <a:ext cx="7920037" cy="5399088"/>
          </a:xfrm>
        </p:spPr>
        <p:txBody>
          <a:bodyPr>
            <a:noAutofit/>
          </a:bodyPr>
          <a:lstStyle/>
          <a:p>
            <a:pPr marL="0" indent="0" eaLnBrk="1" hangingPunct="1">
              <a:lnSpc>
                <a:spcPct val="122000"/>
              </a:lnSpc>
              <a:spcBef>
                <a:spcPct val="0"/>
              </a:spcBef>
              <a:buNone/>
            </a:pPr>
            <a:r>
              <a:rPr lang="en-US" altLang="zh-CN" sz="2400" b="1" dirty="0" smtClean="0">
                <a:latin typeface="+mn-ea"/>
              </a:rPr>
              <a:t>4. </a:t>
            </a:r>
            <a:r>
              <a:rPr lang="zh-CN" altLang="en-US" sz="2400" b="1" dirty="0" smtClean="0">
                <a:latin typeface="黑体" pitchFamily="2" charset="-122"/>
                <a:ea typeface="黑体" pitchFamily="2" charset="-122"/>
              </a:rPr>
              <a:t>灵活运用方法。</a:t>
            </a:r>
            <a:r>
              <a:rPr lang="zh-CN" altLang="en-US" sz="2400" b="1" dirty="0" smtClean="0">
                <a:latin typeface="+mn-ea"/>
              </a:rPr>
              <a:t>由于现代汉语词语数量庞大，我们在现实生活中不可能记住所有词语的意思，即使是常见的词语，要全都准确掌握其含义也是有困难的，这时我们可适当运用排除法应对那些一时拿不准的题目。排除法是一种解题技巧，是由已知推出未知的一种方法。一般而言，每道题都会有一些我们熟知的词语，由此出发，可以将答案范围一步步缩小，进而选出正确答案。有时，排除法亦可与直选法合用或相互验证，提高选对答案的概率。</a:t>
            </a:r>
          </a:p>
        </p:txBody>
      </p:sp>
      <p:grpSp>
        <p:nvGrpSpPr>
          <p:cNvPr id="2" name="Group 5"/>
          <p:cNvGrpSpPr>
            <a:grpSpLocks/>
          </p:cNvGrpSpPr>
          <p:nvPr/>
        </p:nvGrpSpPr>
        <p:grpSpPr bwMode="auto">
          <a:xfrm>
            <a:off x="1588" y="2674938"/>
            <a:ext cx="609600" cy="1978025"/>
            <a:chOff x="1" y="1685"/>
            <a:chExt cx="384" cy="1246"/>
          </a:xfrm>
        </p:grpSpPr>
        <p:pic>
          <p:nvPicPr>
            <p:cNvPr id="101786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1786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642918"/>
            <a:ext cx="7920037" cy="5399088"/>
          </a:xfrm>
        </p:spPr>
        <p:txBody>
          <a:bodyPr>
            <a:noAutofit/>
          </a:bodyPr>
          <a:lstStyle/>
          <a:p>
            <a:pPr marL="0" indent="0" eaLnBrk="1" hangingPunct="1">
              <a:lnSpc>
                <a:spcPct val="122000"/>
              </a:lnSpc>
              <a:spcBef>
                <a:spcPct val="0"/>
              </a:spcBef>
              <a:buNone/>
            </a:pPr>
            <a:r>
              <a:rPr lang="en-US" altLang="zh-CN" sz="2400" b="1" dirty="0" smtClean="0">
                <a:latin typeface="+mn-ea"/>
              </a:rPr>
              <a:t>5. </a:t>
            </a:r>
            <a:r>
              <a:rPr lang="zh-CN" altLang="en-US" sz="2400" b="1" dirty="0" smtClean="0">
                <a:latin typeface="黑体" pitchFamily="2" charset="-122"/>
                <a:ea typeface="黑体" pitchFamily="2" charset="-122"/>
              </a:rPr>
              <a:t>警惕常见陷阱。</a:t>
            </a:r>
            <a:r>
              <a:rPr lang="zh-CN" altLang="en-US" sz="2400" b="1" dirty="0" smtClean="0">
                <a:latin typeface="+mn-ea"/>
              </a:rPr>
              <a:t>在熟语运用题中，命题人常常布置各种陷阱来干扰考生答题，这就需要考生熟悉陷阱类型</a:t>
            </a:r>
            <a:r>
              <a:rPr lang="en-US" altLang="zh-CN" sz="2400" b="1" dirty="0" smtClean="0">
                <a:latin typeface="+mn-ea"/>
              </a:rPr>
              <a:t>(</a:t>
            </a:r>
            <a:r>
              <a:rPr lang="zh-CN" altLang="en-US" sz="2400" b="1" dirty="0" smtClean="0">
                <a:latin typeface="+mn-ea"/>
              </a:rPr>
              <a:t>如“望文生义”“褒贬误用”“重复矛盾”等</a:t>
            </a:r>
            <a:r>
              <a:rPr lang="en-US" altLang="zh-CN" sz="2400" b="1" dirty="0" smtClean="0">
                <a:latin typeface="+mn-ea"/>
              </a:rPr>
              <a:t>)</a:t>
            </a:r>
            <a:r>
              <a:rPr lang="zh-CN" altLang="en-US" sz="2400" b="1" dirty="0" smtClean="0">
                <a:latin typeface="+mn-ea"/>
              </a:rPr>
              <a:t>，以便答题时一眼就能识破。那么，怎样排除干扰，正确解答成语题呢？请熟记下面口诀：成语意思要分明，一词多义要记清。看到表意莫定论，望文生义容易生。词有情感牢记心，切莫褒贬任定性。它的对象较固定，张冠李戴笑话生。位置需应它功能，轻重范围合语境。</a:t>
            </a:r>
          </a:p>
          <a:p>
            <a:pPr marL="0" indent="0" eaLnBrk="1" hangingPunct="1">
              <a:lnSpc>
                <a:spcPct val="122000"/>
              </a:lnSpc>
              <a:spcBef>
                <a:spcPct val="0"/>
              </a:spcBef>
              <a:buNone/>
            </a:pPr>
            <a:endParaRPr lang="zh-CN" altLang="en-US" sz="2400" b="1" dirty="0" smtClean="0">
              <a:latin typeface="+mn-ea"/>
            </a:endParaRPr>
          </a:p>
        </p:txBody>
      </p:sp>
      <p:grpSp>
        <p:nvGrpSpPr>
          <p:cNvPr id="2" name="Group 5"/>
          <p:cNvGrpSpPr>
            <a:grpSpLocks/>
          </p:cNvGrpSpPr>
          <p:nvPr/>
        </p:nvGrpSpPr>
        <p:grpSpPr bwMode="auto">
          <a:xfrm>
            <a:off x="1588" y="2674938"/>
            <a:ext cx="609600" cy="1978025"/>
            <a:chOff x="1" y="1685"/>
            <a:chExt cx="384" cy="1246"/>
          </a:xfrm>
        </p:grpSpPr>
        <p:pic>
          <p:nvPicPr>
            <p:cNvPr id="101786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1786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642918"/>
            <a:ext cx="7920037" cy="5399088"/>
          </a:xfrm>
        </p:spPr>
        <p:txBody>
          <a:bodyPr>
            <a:noAutofit/>
          </a:bodyPr>
          <a:lstStyle/>
          <a:p>
            <a:pPr marL="0" indent="0" eaLnBrk="1" hangingPunct="1">
              <a:lnSpc>
                <a:spcPts val="3500"/>
              </a:lnSpc>
              <a:spcBef>
                <a:spcPct val="0"/>
              </a:spcBef>
              <a:buNone/>
            </a:pPr>
            <a:r>
              <a:rPr lang="en-US" altLang="zh-CN" sz="2400" b="1" dirty="0" smtClean="0">
                <a:latin typeface="+mn-ea"/>
              </a:rPr>
              <a:t>【</a:t>
            </a:r>
            <a:r>
              <a:rPr lang="zh-CN" altLang="en-US" sz="2400" b="1" dirty="0" smtClean="0">
                <a:latin typeface="黑体" pitchFamily="2" charset="-122"/>
                <a:ea typeface="黑体" pitchFamily="2" charset="-122"/>
              </a:rPr>
              <a:t>技法小练</a:t>
            </a:r>
            <a:r>
              <a:rPr lang="en-US" altLang="zh-CN" sz="2400" b="1" dirty="0" smtClean="0">
                <a:latin typeface="+mn-ea"/>
              </a:rPr>
              <a:t>】</a:t>
            </a:r>
          </a:p>
          <a:p>
            <a:pPr marL="0" indent="0" eaLnBrk="1" hangingPunct="1">
              <a:lnSpc>
                <a:spcPts val="3500"/>
              </a:lnSpc>
              <a:spcBef>
                <a:spcPct val="0"/>
              </a:spcBef>
              <a:buNone/>
            </a:pPr>
            <a:r>
              <a:rPr lang="en-US" altLang="zh-CN" sz="2400" b="1" dirty="0" smtClean="0">
                <a:latin typeface="+mn-ea"/>
              </a:rPr>
              <a:t>2.</a:t>
            </a:r>
            <a:r>
              <a:rPr lang="zh-CN" altLang="en-US" sz="2400" b="1" dirty="0" smtClean="0">
                <a:latin typeface="+mn-ea"/>
              </a:rPr>
              <a:t>下列各句中，加点的成语使用正确的一项是</a:t>
            </a:r>
            <a:r>
              <a:rPr lang="en-US" altLang="zh-CN" sz="2400" b="1" dirty="0" smtClean="0">
                <a:latin typeface="+mn-ea"/>
              </a:rPr>
              <a:t>(</a:t>
            </a:r>
            <a:r>
              <a:rPr lang="zh-CN" altLang="en-US" sz="2400" b="1" dirty="0" smtClean="0">
                <a:latin typeface="+mn-ea"/>
              </a:rPr>
              <a:t>　　</a:t>
            </a:r>
            <a:r>
              <a:rPr lang="en-US" altLang="zh-CN" sz="2400" b="1" dirty="0" smtClean="0">
                <a:latin typeface="+mn-ea"/>
              </a:rPr>
              <a:t>)</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A. </a:t>
            </a:r>
            <a:r>
              <a:rPr lang="zh-CN" altLang="en-US" sz="2400" b="1" dirty="0" smtClean="0">
                <a:latin typeface="Times New Roman" pitchFamily="18" charset="0"/>
                <a:cs typeface="Times New Roman" pitchFamily="18" charset="0"/>
              </a:rPr>
              <a:t>从互联网金融、互联网教育到互联网工业、互联网农业，“互联网＋”的发展如火如荼，已从第三产业渗透到第一、二产业。</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B. </a:t>
            </a:r>
            <a:r>
              <a:rPr lang="zh-CN" altLang="en-US" sz="2400" b="1" dirty="0" smtClean="0">
                <a:latin typeface="Times New Roman" pitchFamily="18" charset="0"/>
                <a:cs typeface="Times New Roman" pitchFamily="18" charset="0"/>
              </a:rPr>
              <a:t>信息技术在各学科中的应用虽已成为新常态，但不可操之过急，要做到循序渐进，亦步亦趋，让技术有机融合到日常教学中。</a:t>
            </a:r>
          </a:p>
          <a:p>
            <a:pPr marL="0" indent="0" eaLnBrk="1" hangingPunct="1">
              <a:lnSpc>
                <a:spcPts val="3500"/>
              </a:lnSpc>
              <a:spcBef>
                <a:spcPct val="0"/>
              </a:spcBef>
              <a:buFont typeface="Arial" charset="0"/>
              <a:buNone/>
            </a:pPr>
            <a:endParaRPr lang="zh-CN" altLang="en-US" sz="2400" b="1" dirty="0" smtClean="0"/>
          </a:p>
        </p:txBody>
      </p:sp>
      <p:grpSp>
        <p:nvGrpSpPr>
          <p:cNvPr id="2" name="Group 5"/>
          <p:cNvGrpSpPr>
            <a:grpSpLocks/>
          </p:cNvGrpSpPr>
          <p:nvPr/>
        </p:nvGrpSpPr>
        <p:grpSpPr bwMode="auto">
          <a:xfrm>
            <a:off x="1588" y="2674938"/>
            <a:ext cx="609600" cy="1978025"/>
            <a:chOff x="1" y="1685"/>
            <a:chExt cx="384" cy="1246"/>
          </a:xfrm>
        </p:grpSpPr>
        <p:pic>
          <p:nvPicPr>
            <p:cNvPr id="101786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1786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4668100" y="3598897"/>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0" name="TextBox 9"/>
          <p:cNvSpPr txBox="1"/>
          <p:nvPr/>
        </p:nvSpPr>
        <p:spPr>
          <a:xfrm>
            <a:off x="3639992" y="2225436"/>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1"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7" y="642918"/>
            <a:ext cx="7858179" cy="5399088"/>
          </a:xfrm>
        </p:spPr>
        <p:txBody>
          <a:bodyPr>
            <a:noAutofit/>
          </a:bodyPr>
          <a:lstStyle/>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C. </a:t>
            </a:r>
            <a:r>
              <a:rPr lang="zh-CN" altLang="en-US" sz="2400" b="1" dirty="0" smtClean="0">
                <a:latin typeface="Times New Roman" pitchFamily="18" charset="0"/>
                <a:cs typeface="Times New Roman" pitchFamily="18" charset="0"/>
              </a:rPr>
              <a:t>从高铁、核电到“一带一路”，中国的国家战略已从讳莫如深转变为“走出去”的负责任大国战略，中国正在为疲弱的世界经济贡献力量。</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D. </a:t>
            </a:r>
            <a:r>
              <a:rPr lang="zh-CN" altLang="en-US" sz="2400" b="1" dirty="0" smtClean="0">
                <a:latin typeface="Times New Roman" pitchFamily="18" charset="0"/>
                <a:cs typeface="Times New Roman" pitchFamily="18" charset="0"/>
              </a:rPr>
              <a:t>水污染会给公众的身体与健康带来威胁，造成某些慢性病，还会给社会带来极大的损失，其危害性是不可理喻的。</a:t>
            </a:r>
          </a:p>
          <a:p>
            <a:pPr marL="0" indent="0" eaLnBrk="1" hangingPunct="1">
              <a:lnSpc>
                <a:spcPts val="3500"/>
              </a:lnSpc>
              <a:spcBef>
                <a:spcPct val="0"/>
              </a:spcBef>
              <a:buFont typeface="Arial" charset="0"/>
              <a:buNone/>
            </a:pPr>
            <a:endParaRPr lang="zh-CN" altLang="en-US" sz="2400" b="1" dirty="0" smtClean="0">
              <a:latin typeface="Times New Roman" pitchFamily="18" charset="0"/>
              <a:cs typeface="Times New Roman" pitchFamily="18" charset="0"/>
            </a:endParaRPr>
          </a:p>
        </p:txBody>
      </p:sp>
      <p:grpSp>
        <p:nvGrpSpPr>
          <p:cNvPr id="2" name="Group 5"/>
          <p:cNvGrpSpPr>
            <a:grpSpLocks/>
          </p:cNvGrpSpPr>
          <p:nvPr/>
        </p:nvGrpSpPr>
        <p:grpSpPr bwMode="auto">
          <a:xfrm>
            <a:off x="1588" y="2674938"/>
            <a:ext cx="609600" cy="1978025"/>
            <a:chOff x="1" y="1685"/>
            <a:chExt cx="384" cy="1246"/>
          </a:xfrm>
        </p:grpSpPr>
        <p:pic>
          <p:nvPicPr>
            <p:cNvPr id="101786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1786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10" name="TextBox 9"/>
          <p:cNvSpPr txBox="1"/>
          <p:nvPr/>
        </p:nvSpPr>
        <p:spPr>
          <a:xfrm>
            <a:off x="933213" y="1356356"/>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2" name="TextBox 11"/>
          <p:cNvSpPr txBox="1"/>
          <p:nvPr/>
        </p:nvSpPr>
        <p:spPr>
          <a:xfrm>
            <a:off x="7358082" y="2643182"/>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1"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785794"/>
            <a:ext cx="7920038" cy="5929354"/>
          </a:xfrm>
        </p:spPr>
        <p:txBody>
          <a:bodyPr/>
          <a:lstStyle/>
          <a:p>
            <a:pPr marL="0" indent="0" algn="just" eaLnBrk="1" hangingPunct="1">
              <a:lnSpc>
                <a:spcPct val="122000"/>
              </a:lnSpc>
              <a:spcBef>
                <a:spcPct val="0"/>
              </a:spcBef>
              <a:buNone/>
            </a:pPr>
            <a:r>
              <a:rPr lang="en-US" altLang="zh-CN" sz="2400" b="1" dirty="0" smtClean="0">
                <a:solidFill>
                  <a:srgbClr val="990033"/>
                </a:solidFill>
                <a:latin typeface="宋体" pitchFamily="2" charset="-122"/>
              </a:rPr>
              <a:t>2. </a:t>
            </a:r>
            <a:r>
              <a:rPr lang="en-US" altLang="zh-CN" sz="2400" b="1" dirty="0" smtClean="0">
                <a:solidFill>
                  <a:srgbClr val="990033"/>
                </a:solidFill>
                <a:latin typeface="Times New Roman" pitchFamily="18" charset="0"/>
                <a:cs typeface="Times New Roman" pitchFamily="18" charset="0"/>
              </a:rPr>
              <a:t>A　[</a:t>
            </a:r>
            <a:r>
              <a:rPr lang="en-US" altLang="zh-CN" sz="2400" b="1" dirty="0" err="1" smtClean="0">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a:t>
            </a:r>
            <a:r>
              <a:rPr lang="zh-CN" altLang="en-US" sz="2400" b="1" dirty="0" smtClean="0">
                <a:solidFill>
                  <a:srgbClr val="990033"/>
                </a:solidFill>
                <a:latin typeface="Times New Roman" pitchFamily="18" charset="0"/>
                <a:cs typeface="Times New Roman" pitchFamily="18" charset="0"/>
              </a:rPr>
              <a:t>项，“如火如荼”原比喻军容之盛，现形容旺盛、热烈或激烈。</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项，“亦步亦趋”比喻自己没有主张，或为了讨好，每件事都效仿或依从别人，跟着人家行事。</a:t>
            </a: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Times New Roman" pitchFamily="18" charset="0"/>
                <a:cs typeface="Times New Roman" pitchFamily="18" charset="0"/>
              </a:rPr>
              <a:t>项，“讳莫如深”原意为事件重大，讳而不言。后指把事情隐瞒得很紧。不合语境，应该用“韬光养晦”。</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项，“不可理喻”指不能够用道理使他明白，形容固执或蛮横，不通情理。应该用“不言而喻”。</a:t>
            </a:r>
          </a:p>
          <a:p>
            <a:pPr marL="0" indent="0" algn="just" eaLnBrk="1" hangingPunct="1">
              <a:lnSpc>
                <a:spcPct val="122000"/>
              </a:lnSpc>
              <a:spcBef>
                <a:spcPct val="0"/>
              </a:spcBef>
              <a:buNone/>
            </a:pPr>
            <a:r>
              <a:rPr lang="zh-CN" altLang="en-US" sz="2400" b="1" dirty="0" smtClean="0">
                <a:solidFill>
                  <a:srgbClr val="990033"/>
                </a:solidFill>
                <a:latin typeface="宋体" pitchFamily="2" charset="-122"/>
              </a:rPr>
              <a:t>。</a:t>
            </a: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p:txBody>
      </p:sp>
      <p:grpSp>
        <p:nvGrpSpPr>
          <p:cNvPr id="2" name="Group 5"/>
          <p:cNvGrpSpPr>
            <a:grpSpLocks/>
          </p:cNvGrpSpPr>
          <p:nvPr/>
        </p:nvGrpSpPr>
        <p:grpSpPr bwMode="auto">
          <a:xfrm>
            <a:off x="1588" y="2674938"/>
            <a:ext cx="609600" cy="1978025"/>
            <a:chOff x="1" y="1685"/>
            <a:chExt cx="384" cy="1246"/>
          </a:xfrm>
        </p:grpSpPr>
        <p:pic>
          <p:nvPicPr>
            <p:cNvPr id="1003525"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03526"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642918"/>
            <a:ext cx="8143932" cy="5399088"/>
          </a:xfrm>
        </p:spPr>
        <p:txBody>
          <a:bodyPr>
            <a:noAutofit/>
          </a:bodyPr>
          <a:lstStyle/>
          <a:p>
            <a:pPr marL="0" indent="0" eaLnBrk="1" hangingPunct="1">
              <a:lnSpc>
                <a:spcPts val="3500"/>
              </a:lnSpc>
              <a:spcBef>
                <a:spcPct val="0"/>
              </a:spcBef>
              <a:buNone/>
            </a:pPr>
            <a:r>
              <a:rPr lang="zh-CN" altLang="en-US" sz="2400" b="1" dirty="0" smtClean="0">
                <a:latin typeface="+mn-ea"/>
              </a:rPr>
              <a:t>■ </a:t>
            </a:r>
            <a:r>
              <a:rPr lang="zh-CN" altLang="en-US" sz="2400" b="1" dirty="0" smtClean="0">
                <a:latin typeface="黑体" pitchFamily="2" charset="-122"/>
                <a:ea typeface="黑体" pitchFamily="2" charset="-122"/>
              </a:rPr>
              <a:t>温馨提示 </a:t>
            </a:r>
          </a:p>
          <a:p>
            <a:pPr marL="0" indent="0" eaLnBrk="1" hangingPunct="1">
              <a:lnSpc>
                <a:spcPts val="3500"/>
              </a:lnSpc>
              <a:spcBef>
                <a:spcPct val="0"/>
              </a:spcBef>
              <a:buNone/>
            </a:pPr>
            <a:r>
              <a:rPr lang="en-US" altLang="zh-CN" sz="2400" b="1" dirty="0" smtClean="0">
                <a:latin typeface="+mn-ea"/>
              </a:rPr>
              <a:t>[</a:t>
            </a:r>
            <a:r>
              <a:rPr lang="zh-CN" altLang="en-US" sz="2400" b="1" dirty="0" smtClean="0">
                <a:latin typeface="+mn-ea"/>
              </a:rPr>
              <a:t>一字之差、用法有异的近义成语辨析</a:t>
            </a:r>
            <a:r>
              <a:rPr lang="en-US" altLang="zh-CN" sz="2400" b="1" dirty="0" smtClean="0">
                <a:latin typeface="+mn-ea"/>
              </a:rPr>
              <a:t>] </a:t>
            </a:r>
            <a:r>
              <a:rPr lang="zh-CN" altLang="en-US" sz="2400" b="1" dirty="0" smtClean="0">
                <a:latin typeface="+mn-ea"/>
              </a:rPr>
              <a:t>请见速查速记</a:t>
            </a:r>
            <a:r>
              <a:rPr lang="en-US" altLang="zh-CN" sz="2400" b="1" dirty="0" smtClean="0">
                <a:latin typeface="+mn-ea"/>
              </a:rPr>
              <a:t>P001</a:t>
            </a:r>
            <a:r>
              <a:rPr lang="zh-CN" altLang="en-US" sz="2400" b="1" dirty="0" smtClean="0">
                <a:latin typeface="+mn-ea"/>
              </a:rPr>
              <a:t>。</a:t>
            </a:r>
          </a:p>
          <a:p>
            <a:pPr marL="0" indent="0" eaLnBrk="1" hangingPunct="1">
              <a:lnSpc>
                <a:spcPts val="3500"/>
              </a:lnSpc>
              <a:spcBef>
                <a:spcPct val="0"/>
              </a:spcBef>
              <a:buNone/>
            </a:pPr>
            <a:r>
              <a:rPr lang="en-US" altLang="zh-CN" sz="2400" b="1" dirty="0" smtClean="0">
                <a:latin typeface="+mn-ea"/>
              </a:rPr>
              <a:t>[</a:t>
            </a:r>
            <a:r>
              <a:rPr lang="zh-CN" altLang="en-US" sz="2400" b="1" dirty="0" smtClean="0">
                <a:latin typeface="+mn-ea"/>
              </a:rPr>
              <a:t>常见易混近义成语辨析</a:t>
            </a:r>
            <a:r>
              <a:rPr lang="en-US" altLang="zh-CN" sz="2400" b="1" dirty="0" smtClean="0">
                <a:latin typeface="+mn-ea"/>
              </a:rPr>
              <a:t>] </a:t>
            </a:r>
            <a:r>
              <a:rPr lang="zh-CN" altLang="en-US" sz="2400" b="1" dirty="0" smtClean="0">
                <a:latin typeface="+mn-ea"/>
              </a:rPr>
              <a:t>请见速查速记</a:t>
            </a:r>
            <a:r>
              <a:rPr lang="en-US" altLang="zh-CN" sz="2400" b="1" dirty="0" smtClean="0">
                <a:latin typeface="+mn-ea"/>
              </a:rPr>
              <a:t>P003</a:t>
            </a:r>
            <a:r>
              <a:rPr lang="zh-CN" altLang="en-US" sz="2400" b="1" dirty="0" smtClean="0">
                <a:latin typeface="+mn-ea"/>
              </a:rPr>
              <a:t>。</a:t>
            </a:r>
          </a:p>
          <a:p>
            <a:pPr marL="0" indent="0" eaLnBrk="1" hangingPunct="1">
              <a:lnSpc>
                <a:spcPts val="3500"/>
              </a:lnSpc>
              <a:spcBef>
                <a:spcPct val="0"/>
              </a:spcBef>
              <a:buNone/>
            </a:pPr>
            <a:r>
              <a:rPr lang="en-US" altLang="zh-CN" sz="2400" b="1" dirty="0" smtClean="0">
                <a:latin typeface="+mn-ea"/>
              </a:rPr>
              <a:t>[30</a:t>
            </a:r>
            <a:r>
              <a:rPr lang="zh-CN" altLang="en-US" sz="2400" b="1" dirty="0" smtClean="0">
                <a:latin typeface="+mn-ea"/>
              </a:rPr>
              <a:t>个最容易考到的两用成语例析</a:t>
            </a:r>
            <a:r>
              <a:rPr lang="en-US" altLang="zh-CN" sz="2400" b="1" dirty="0" smtClean="0">
                <a:latin typeface="+mn-ea"/>
              </a:rPr>
              <a:t>] </a:t>
            </a:r>
            <a:r>
              <a:rPr lang="zh-CN" altLang="en-US" sz="2400" b="1" dirty="0" smtClean="0">
                <a:latin typeface="+mn-ea"/>
              </a:rPr>
              <a:t>请见速查速记</a:t>
            </a:r>
            <a:r>
              <a:rPr lang="en-US" altLang="zh-CN" sz="2400" b="1" dirty="0" smtClean="0">
                <a:latin typeface="+mn-ea"/>
              </a:rPr>
              <a:t>P008</a:t>
            </a:r>
            <a:r>
              <a:rPr lang="zh-CN" altLang="en-US" sz="2400" b="1" dirty="0" smtClean="0">
                <a:latin typeface="+mn-ea"/>
              </a:rPr>
              <a:t>。</a:t>
            </a:r>
            <a:endParaRPr lang="zh-CN" altLang="en-US" sz="2400" b="1" dirty="0" smtClean="0"/>
          </a:p>
        </p:txBody>
      </p:sp>
      <p:grpSp>
        <p:nvGrpSpPr>
          <p:cNvPr id="2" name="Group 5"/>
          <p:cNvGrpSpPr>
            <a:grpSpLocks/>
          </p:cNvGrpSpPr>
          <p:nvPr/>
        </p:nvGrpSpPr>
        <p:grpSpPr bwMode="auto">
          <a:xfrm>
            <a:off x="1588" y="2674938"/>
            <a:ext cx="609600" cy="1978025"/>
            <a:chOff x="1" y="1685"/>
            <a:chExt cx="384" cy="1246"/>
          </a:xfrm>
        </p:grpSpPr>
        <p:pic>
          <p:nvPicPr>
            <p:cNvPr id="101786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1786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par>
                                <p:cTn id="12" presetID="22" presetClass="entr" presetSubtype="8"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wipe(left)">
                                      <p:cBhvr>
                                        <p:cTn id="14" dur="500"/>
                                        <p:tgtEl>
                                          <p:spTgt spid="3">
                                            <p:txEl>
                                              <p:pRg st="2" end="2"/>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880643" name="内容占位符 2"/>
          <p:cNvSpPr>
            <a:spLocks/>
          </p:cNvSpPr>
          <p:nvPr/>
        </p:nvSpPr>
        <p:spPr bwMode="auto">
          <a:xfrm>
            <a:off x="611188" y="765175"/>
            <a:ext cx="8208962" cy="5688013"/>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mn-ea"/>
              </a:rPr>
              <a:t>4. </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mn-ea"/>
              </a:rPr>
              <a:t>　</a:t>
            </a:r>
            <a:r>
              <a:rPr lang="en-US" altLang="zh-CN" sz="2400" b="1" dirty="0" smtClean="0">
                <a:solidFill>
                  <a:srgbClr val="990033"/>
                </a:solidFill>
                <a:latin typeface="+mn-ea"/>
              </a:rPr>
              <a:t>[</a:t>
            </a:r>
            <a:r>
              <a:rPr lang="zh-CN" altLang="en-US" sz="2400" b="1" dirty="0" smtClean="0">
                <a:solidFill>
                  <a:srgbClr val="990033"/>
                </a:solidFill>
                <a:latin typeface="+mn-ea"/>
              </a:rPr>
              <a:t>解析</a:t>
            </a:r>
            <a:r>
              <a:rPr lang="en-US" altLang="zh-CN" sz="2400" b="1" dirty="0" smtClean="0">
                <a:solidFill>
                  <a:srgbClr val="990033"/>
                </a:solidFill>
                <a:latin typeface="+mn-ea"/>
              </a:rPr>
              <a:t>] </a:t>
            </a:r>
            <a:r>
              <a:rPr lang="zh-CN" altLang="en-US" sz="2400" b="1" dirty="0" smtClean="0">
                <a:solidFill>
                  <a:srgbClr val="990033"/>
                </a:solidFill>
                <a:latin typeface="+mn-ea"/>
              </a:rPr>
              <a:t>本题考查正确使用成语的能力，能力层级为</a:t>
            </a:r>
            <a:r>
              <a:rPr lang="en-US" altLang="zh-CN" sz="2400" b="1" dirty="0" smtClean="0">
                <a:solidFill>
                  <a:srgbClr val="990033"/>
                </a:solidFill>
                <a:latin typeface="+mn-ea"/>
              </a:rPr>
              <a:t>E</a:t>
            </a:r>
            <a:r>
              <a:rPr lang="zh-CN" altLang="en-US" sz="2400" b="1" dirty="0" smtClean="0">
                <a:solidFill>
                  <a:srgbClr val="990033"/>
                </a:solidFill>
                <a:latin typeface="+mn-ea"/>
              </a:rPr>
              <a:t>级。本题考查的是近义词的辨析。首先要正确理解题中各成语的意义和用法，再根据语境辨析。“防患未然”指在事故或灾害尚未发生时采取预防措施；“防微杜渐”指在错误或坏事萌芽的时候及时制止，不让它发展；“未雨绸缪”指趁着天没下雨，先修缮房屋门窗，比喻事先做好准备。</a:t>
            </a:r>
          </a:p>
          <a:p>
            <a:pPr>
              <a:lnSpc>
                <a:spcPts val="3500"/>
              </a:lnSpc>
            </a:pPr>
            <a:endParaRPr lang="zh-CN" altLang="en-US" sz="2400" b="1" dirty="0">
              <a:solidFill>
                <a:srgbClr val="990033"/>
              </a:solidFill>
              <a:latin typeface="+mn-ea"/>
            </a:endParaRPr>
          </a:p>
        </p:txBody>
      </p:sp>
      <p:grpSp>
        <p:nvGrpSpPr>
          <p:cNvPr id="3" name="Group 3"/>
          <p:cNvGrpSpPr>
            <a:grpSpLocks/>
          </p:cNvGrpSpPr>
          <p:nvPr/>
        </p:nvGrpSpPr>
        <p:grpSpPr bwMode="auto">
          <a:xfrm>
            <a:off x="1588" y="777875"/>
            <a:ext cx="609600" cy="2219325"/>
            <a:chOff x="1" y="490"/>
            <a:chExt cx="384" cy="1262"/>
          </a:xfrm>
        </p:grpSpPr>
        <p:pic>
          <p:nvPicPr>
            <p:cNvPr id="880645" name="Picture 4"/>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880646"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80643"/>
                                        </p:tgtEl>
                                        <p:attrNameLst>
                                          <p:attrName>style.visibility</p:attrName>
                                        </p:attrNameLst>
                                      </p:cBhvr>
                                      <p:to>
                                        <p:strVal val="visible"/>
                                      </p:to>
                                    </p:set>
                                    <p:anim calcmode="lin" valueType="num">
                                      <p:cBhvr additive="base">
                                        <p:cTn id="7" dur="500" fill="hold"/>
                                        <p:tgtEl>
                                          <p:spTgt spid="880643"/>
                                        </p:tgtEl>
                                        <p:attrNameLst>
                                          <p:attrName>ppt_x</p:attrName>
                                        </p:attrNameLst>
                                      </p:cBhvr>
                                      <p:tavLst>
                                        <p:tav tm="0">
                                          <p:val>
                                            <p:strVal val="#ppt_x"/>
                                          </p:val>
                                        </p:tav>
                                        <p:tav tm="100000">
                                          <p:val>
                                            <p:strVal val="#ppt_x"/>
                                          </p:val>
                                        </p:tav>
                                      </p:tavLst>
                                    </p:anim>
                                    <p:anim calcmode="lin" valueType="num">
                                      <p:cBhvr additive="base">
                                        <p:cTn id="8" dur="500" fill="hold"/>
                                        <p:tgtEl>
                                          <p:spTgt spid="8806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43"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1588" y="4581525"/>
            <a:ext cx="609600" cy="2028825"/>
            <a:chOff x="1" y="2886"/>
            <a:chExt cx="384" cy="1278"/>
          </a:xfrm>
        </p:grpSpPr>
        <p:pic>
          <p:nvPicPr>
            <p:cNvPr id="1020931" name="Picture 12"/>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02093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 </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a:spLocks/>
          </p:cNvSpPr>
          <p:nvPr/>
        </p:nvSpPr>
        <p:spPr bwMode="auto">
          <a:xfrm>
            <a:off x="684213" y="836613"/>
            <a:ext cx="8062912" cy="5470525"/>
          </a:xfrm>
          <a:prstGeom prst="rect">
            <a:avLst/>
          </a:prstGeom>
          <a:noFill/>
          <a:ln w="9525">
            <a:noFill/>
            <a:miter lim="800000"/>
            <a:headEnd/>
            <a:tailEnd/>
          </a:ln>
        </p:spPr>
        <p:txBody>
          <a:bodyPr/>
          <a:lstStyle/>
          <a:p>
            <a:pPr algn="l" eaLnBrk="1" hangingPunct="1">
              <a:lnSpc>
                <a:spcPts val="3500"/>
              </a:lnSpc>
              <a:spcBef>
                <a:spcPct val="0"/>
              </a:spcBef>
            </a:pPr>
            <a:r>
              <a:rPr lang="en-US" altLang="zh-CN" sz="2400" b="1" dirty="0">
                <a:latin typeface="+mn-ea"/>
              </a:rPr>
              <a:t>1</a:t>
            </a:r>
            <a:r>
              <a:rPr lang="en-US" altLang="zh-CN" sz="2400" b="1" dirty="0" smtClean="0">
                <a:latin typeface="+mn-ea"/>
              </a:rPr>
              <a:t>.</a:t>
            </a:r>
            <a:r>
              <a:rPr lang="zh-CN" altLang="en-US" sz="2400" b="1" dirty="0" smtClean="0">
                <a:latin typeface="+mn-ea"/>
              </a:rPr>
              <a:t>依次</a:t>
            </a:r>
            <a:r>
              <a:rPr lang="zh-CN" altLang="en-US" sz="2400" b="1" dirty="0">
                <a:latin typeface="+mn-ea"/>
              </a:rPr>
              <a:t>填入下列各句横线处的成语，最恰当的一组是</a:t>
            </a:r>
            <a:r>
              <a:rPr lang="en-US" altLang="zh-CN" sz="2400" b="1" dirty="0">
                <a:latin typeface="+mn-ea"/>
              </a:rPr>
              <a:t>(</a:t>
            </a:r>
            <a:r>
              <a:rPr lang="zh-CN" altLang="en-US" sz="2400" b="1" dirty="0">
                <a:latin typeface="+mn-ea"/>
              </a:rPr>
              <a:t>　 </a:t>
            </a:r>
            <a:r>
              <a:rPr lang="en-US" altLang="zh-CN" sz="2400" b="1" dirty="0">
                <a:latin typeface="+mn-ea"/>
              </a:rPr>
              <a:t>) </a:t>
            </a:r>
          </a:p>
          <a:p>
            <a:pPr>
              <a:lnSpc>
                <a:spcPts val="3500"/>
              </a:lnSpc>
            </a:pPr>
            <a:r>
              <a:rPr lang="zh-CN" altLang="en-US" sz="2400" b="1" dirty="0" smtClean="0">
                <a:latin typeface="+mn-ea"/>
              </a:rPr>
              <a:t>①进入朋友圈才发现世界小得像一间客厅，如果还对人性的复杂和人心的微妙</a:t>
            </a:r>
            <a:r>
              <a:rPr lang="en-US" sz="2400" b="1" dirty="0" smtClean="0">
                <a:latin typeface="+mn-ea"/>
              </a:rPr>
              <a:t>______</a:t>
            </a:r>
            <a:r>
              <a:rPr lang="zh-CN" altLang="en-US" sz="2400" b="1" dirty="0" smtClean="0">
                <a:latin typeface="+mn-ea"/>
              </a:rPr>
              <a:t>的话，有时候可不是一件愉快的事。</a:t>
            </a:r>
          </a:p>
          <a:p>
            <a:pPr>
              <a:lnSpc>
                <a:spcPts val="3500"/>
              </a:lnSpc>
            </a:pPr>
            <a:r>
              <a:rPr lang="zh-CN" altLang="en-US" sz="2400" b="1" dirty="0" smtClean="0">
                <a:latin typeface="+mn-ea"/>
              </a:rPr>
              <a:t>②从层层伪饰中看到别人所看不到的真相，这就是柯南</a:t>
            </a:r>
            <a:r>
              <a:rPr lang="en-US" sz="2400" b="1" dirty="0" smtClean="0">
                <a:latin typeface="+mn-ea"/>
              </a:rPr>
              <a:t>·</a:t>
            </a:r>
            <a:r>
              <a:rPr lang="zh-CN" altLang="en-US" sz="2400" b="1" dirty="0" smtClean="0">
                <a:latin typeface="+mn-ea"/>
              </a:rPr>
              <a:t>道尔笔下所塑造的在迷雾重重中</a:t>
            </a:r>
            <a:r>
              <a:rPr lang="en-US" sz="2400" b="1" dirty="0" smtClean="0">
                <a:latin typeface="+mn-ea"/>
              </a:rPr>
              <a:t>______</a:t>
            </a:r>
            <a:r>
              <a:rPr lang="zh-CN" altLang="en-US" sz="2400" b="1" dirty="0" smtClean="0">
                <a:latin typeface="+mn-ea"/>
              </a:rPr>
              <a:t>的神探夏洛克</a:t>
            </a:r>
            <a:r>
              <a:rPr lang="en-US" sz="2400" b="1" dirty="0" smtClean="0">
                <a:latin typeface="+mn-ea"/>
              </a:rPr>
              <a:t>·</a:t>
            </a:r>
            <a:r>
              <a:rPr lang="zh-CN" altLang="en-US" sz="2400" b="1" dirty="0" smtClean="0">
                <a:latin typeface="+mn-ea"/>
              </a:rPr>
              <a:t>福尔摩斯。</a:t>
            </a:r>
          </a:p>
          <a:p>
            <a:pPr>
              <a:lnSpc>
                <a:spcPts val="3500"/>
              </a:lnSpc>
            </a:pPr>
            <a:r>
              <a:rPr lang="zh-CN" altLang="en-US" sz="2400" b="1" dirty="0" smtClean="0">
                <a:latin typeface="+mn-ea"/>
              </a:rPr>
              <a:t>③皮尔蒙特临近悉尼标志性的景点，在这里美丽的城市天际线可以</a:t>
            </a:r>
            <a:r>
              <a:rPr lang="en-US" sz="2400" b="1" dirty="0" smtClean="0">
                <a:latin typeface="+mn-ea"/>
              </a:rPr>
              <a:t>______</a:t>
            </a:r>
            <a:r>
              <a:rPr lang="zh-CN" altLang="en-US" sz="2400" b="1" dirty="0" smtClean="0">
                <a:latin typeface="+mn-ea"/>
              </a:rPr>
              <a:t>，游客还可以全方位地体验悉尼灯光音乐节。</a:t>
            </a:r>
            <a:endParaRPr lang="zh-CN" altLang="en-US" sz="2400" b="1" dirty="0">
              <a:latin typeface="+mn-ea"/>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1588" y="4581525"/>
            <a:ext cx="609600" cy="2028825"/>
            <a:chOff x="1" y="2886"/>
            <a:chExt cx="384" cy="1278"/>
          </a:xfrm>
        </p:grpSpPr>
        <p:pic>
          <p:nvPicPr>
            <p:cNvPr id="1020931" name="Picture 12"/>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02093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训练 </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检测</a:t>
              </a:r>
            </a:p>
          </p:txBody>
        </p:sp>
      </p:grpSp>
      <p:sp>
        <p:nvSpPr>
          <p:cNvPr id="3" name="内容占位符 2"/>
          <p:cNvSpPr>
            <a:spLocks/>
          </p:cNvSpPr>
          <p:nvPr/>
        </p:nvSpPr>
        <p:spPr bwMode="auto">
          <a:xfrm>
            <a:off x="684213" y="836613"/>
            <a:ext cx="8062912" cy="5470525"/>
          </a:xfrm>
          <a:prstGeom prst="rect">
            <a:avLst/>
          </a:prstGeom>
          <a:noFill/>
          <a:ln w="9525">
            <a:noFill/>
            <a:miter lim="800000"/>
            <a:headEnd/>
            <a:tailEnd/>
          </a:ln>
        </p:spPr>
        <p:txBody>
          <a:bodyPr/>
          <a:lstStyle/>
          <a:p>
            <a:pPr>
              <a:lnSpc>
                <a:spcPts val="3500"/>
              </a:lnSpc>
              <a:spcBef>
                <a:spcPct val="0"/>
              </a:spcBef>
            </a:pPr>
            <a:r>
              <a:rPr lang="en-US" altLang="zh-CN" sz="2400" b="1" dirty="0" smtClean="0">
                <a:latin typeface="Times New Roman" pitchFamily="18" charset="0"/>
                <a:cs typeface="Times New Roman" pitchFamily="18" charset="0"/>
              </a:rPr>
              <a:t>A</a:t>
            </a:r>
            <a:r>
              <a:rPr lang="zh-CN" altLang="en-US" sz="2400" b="1" dirty="0" smtClean="0">
                <a:latin typeface="Times New Roman" pitchFamily="18" charset="0"/>
                <a:cs typeface="Times New Roman" pitchFamily="18" charset="0"/>
              </a:rPr>
              <a:t>．洞若观火　明察秋毫　一览无余</a:t>
            </a:r>
          </a:p>
          <a:p>
            <a:pPr>
              <a:lnSpc>
                <a:spcPts val="3500"/>
              </a:lnSpc>
              <a:spcBef>
                <a:spcPct val="0"/>
              </a:spcBef>
            </a:pPr>
            <a:r>
              <a:rPr lang="en-US" altLang="zh-CN" sz="2400" b="1" dirty="0" smtClean="0">
                <a:latin typeface="Times New Roman" pitchFamily="18" charset="0"/>
                <a:cs typeface="Times New Roman" pitchFamily="18" charset="0"/>
              </a:rPr>
              <a:t>B</a:t>
            </a:r>
            <a:r>
              <a:rPr lang="zh-CN" altLang="en-US" sz="2400" b="1" dirty="0" smtClean="0">
                <a:latin typeface="Times New Roman" pitchFamily="18" charset="0"/>
                <a:cs typeface="Times New Roman" pitchFamily="18" charset="0"/>
              </a:rPr>
              <a:t>．洞若观火　一览无余　明察秋毫</a:t>
            </a:r>
          </a:p>
          <a:p>
            <a:pPr>
              <a:lnSpc>
                <a:spcPts val="3500"/>
              </a:lnSpc>
              <a:spcBef>
                <a:spcPct val="0"/>
              </a:spcBef>
            </a:pPr>
            <a:r>
              <a:rPr lang="en-US" altLang="zh-CN" sz="2400" b="1" dirty="0" smtClean="0">
                <a:latin typeface="Times New Roman" pitchFamily="18" charset="0"/>
                <a:cs typeface="Times New Roman" pitchFamily="18" charset="0"/>
              </a:rPr>
              <a:t>C</a:t>
            </a:r>
            <a:r>
              <a:rPr lang="zh-CN" altLang="en-US" sz="2400" b="1" dirty="0" smtClean="0">
                <a:latin typeface="Times New Roman" pitchFamily="18" charset="0"/>
                <a:cs typeface="Times New Roman" pitchFamily="18" charset="0"/>
              </a:rPr>
              <a:t>．一览无余　明察秋毫　洞若观火</a:t>
            </a:r>
          </a:p>
          <a:p>
            <a:pPr>
              <a:lnSpc>
                <a:spcPts val="3500"/>
              </a:lnSpc>
              <a:spcBef>
                <a:spcPct val="0"/>
              </a:spcBef>
            </a:pPr>
            <a:r>
              <a:rPr lang="en-US" altLang="zh-CN" sz="2400" b="1" dirty="0" smtClean="0">
                <a:latin typeface="Times New Roman" pitchFamily="18" charset="0"/>
                <a:cs typeface="Times New Roman" pitchFamily="18" charset="0"/>
              </a:rPr>
              <a:t>D</a:t>
            </a:r>
            <a:r>
              <a:rPr lang="zh-CN" altLang="en-US" sz="2400" b="1" dirty="0" smtClean="0">
                <a:latin typeface="Times New Roman" pitchFamily="18" charset="0"/>
                <a:cs typeface="Times New Roman" pitchFamily="18" charset="0"/>
              </a:rPr>
              <a:t>．明察秋毫　洞若观火　一览无余</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684213" y="836613"/>
            <a:ext cx="7920037" cy="5399087"/>
          </a:xfrm>
          <a:prstGeom prst="rect">
            <a:avLst/>
          </a:prstGeom>
          <a:noFill/>
          <a:ln w="9525">
            <a:noFill/>
            <a:miter lim="800000"/>
            <a:headEnd/>
            <a:tailEnd/>
          </a:ln>
        </p:spPr>
        <p:txBody>
          <a:bodyPr/>
          <a:lstStyle/>
          <a:p>
            <a:pPr>
              <a:lnSpc>
                <a:spcPts val="3500"/>
              </a:lnSpc>
              <a:spcBef>
                <a:spcPct val="0"/>
              </a:spcBef>
            </a:pPr>
            <a:r>
              <a:rPr lang="en-US" altLang="zh-CN" sz="2400" b="1" dirty="0" smtClean="0">
                <a:solidFill>
                  <a:srgbClr val="990033"/>
                </a:solidFill>
                <a:latin typeface="+mn-ea"/>
              </a:rPr>
              <a:t>1</a:t>
            </a:r>
            <a:r>
              <a:rPr lang="en-US" altLang="zh-CN" sz="2400" b="1" dirty="0">
                <a:solidFill>
                  <a:srgbClr val="990033"/>
                </a:solidFill>
                <a:latin typeface="+mn-ea"/>
              </a:rPr>
              <a:t>. </a:t>
            </a:r>
            <a:r>
              <a:rPr lang="en-US" altLang="zh-CN" sz="2400" b="1" dirty="0" smtClean="0">
                <a:solidFill>
                  <a:srgbClr val="990033"/>
                </a:solidFill>
                <a:latin typeface="Times New Roman" pitchFamily="18" charset="0"/>
                <a:cs typeface="Times New Roman" pitchFamily="18" charset="0"/>
              </a:rPr>
              <a:t>D</a:t>
            </a:r>
            <a:r>
              <a:rPr lang="en-US" altLang="zh-CN" sz="2400" b="1" dirty="0">
                <a:solidFill>
                  <a:srgbClr val="990033"/>
                </a:solidFill>
                <a:latin typeface="+mn-ea"/>
              </a:rPr>
              <a:t>　[</a:t>
            </a:r>
            <a:r>
              <a:rPr lang="en-US" altLang="zh-CN" sz="2400" b="1" dirty="0" err="1">
                <a:solidFill>
                  <a:srgbClr val="990033"/>
                </a:solidFill>
                <a:latin typeface="+mn-ea"/>
              </a:rPr>
              <a:t>解析</a:t>
            </a:r>
            <a:r>
              <a:rPr lang="en-US" altLang="zh-CN" sz="2400" b="1" dirty="0" smtClean="0">
                <a:solidFill>
                  <a:srgbClr val="990033"/>
                </a:solidFill>
                <a:latin typeface="+mn-ea"/>
              </a:rPr>
              <a:t>] </a:t>
            </a:r>
            <a:r>
              <a:rPr lang="zh-CN" altLang="en-US" sz="2400" b="1" dirty="0" smtClean="0">
                <a:solidFill>
                  <a:srgbClr val="990033"/>
                </a:solidFill>
                <a:latin typeface="+mn-ea"/>
              </a:rPr>
              <a:t>明察秋毫：形容为人非常精明，任何小问题都看得很清楚。洞若观火：清楚得就像看火一样，形容看得清楚明白。一览无余：一眼看去，所有的景物全看见了。形容视野广阔，没有阻碍，把事物或景象都看在眼里，没有遗漏。</a:t>
            </a:r>
          </a:p>
          <a:p>
            <a:pPr>
              <a:lnSpc>
                <a:spcPts val="3500"/>
              </a:lnSpc>
              <a:spcBef>
                <a:spcPct val="0"/>
              </a:spcBef>
            </a:pPr>
            <a:endParaRPr lang="zh-CN" altLang="en-US" sz="2400" b="1" dirty="0">
              <a:solidFill>
                <a:srgbClr val="990033"/>
              </a:solidFill>
              <a:latin typeface="+mn-ea"/>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4581525"/>
            <a:ext cx="609600" cy="2028825"/>
            <a:chOff x="1" y="2886"/>
            <a:chExt cx="384" cy="1278"/>
          </a:xfrm>
        </p:grpSpPr>
        <p:pic>
          <p:nvPicPr>
            <p:cNvPr id="1021958" name="Picture 6"/>
            <p:cNvPicPr>
              <a:picLocks noChangeAspect="1" noChangeArrowheads="1"/>
            </p:cNvPicPr>
            <p:nvPr/>
          </p:nvPicPr>
          <p:blipFill>
            <a:blip r:embed="rId3" cstate="print"/>
            <a:srcRect/>
            <a:stretch>
              <a:fillRect/>
            </a:stretch>
          </p:blipFill>
          <p:spPr bwMode="auto">
            <a:xfrm>
              <a:off x="1" y="2886"/>
              <a:ext cx="384" cy="1171"/>
            </a:xfrm>
            <a:prstGeom prst="rect">
              <a:avLst/>
            </a:prstGeom>
            <a:noFill/>
            <a:ln w="9525">
              <a:noFill/>
              <a:miter lim="800000"/>
              <a:headEnd/>
              <a:tailEnd/>
            </a:ln>
          </p:spPr>
        </p:pic>
        <p:sp>
          <p:nvSpPr>
            <p:cNvPr id="1021959"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1588" y="4581525"/>
            <a:ext cx="609600" cy="2028825"/>
            <a:chOff x="1" y="2886"/>
            <a:chExt cx="384" cy="1278"/>
          </a:xfrm>
        </p:grpSpPr>
        <p:pic>
          <p:nvPicPr>
            <p:cNvPr id="1020931" name="Picture 12"/>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02093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训练 </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检测</a:t>
              </a:r>
            </a:p>
          </p:txBody>
        </p:sp>
      </p:grpSp>
      <p:sp>
        <p:nvSpPr>
          <p:cNvPr id="3" name="内容占位符 2"/>
          <p:cNvSpPr>
            <a:spLocks/>
          </p:cNvSpPr>
          <p:nvPr/>
        </p:nvSpPr>
        <p:spPr bwMode="auto">
          <a:xfrm>
            <a:off x="684213" y="836613"/>
            <a:ext cx="8062912" cy="5470525"/>
          </a:xfrm>
          <a:prstGeom prst="rect">
            <a:avLst/>
          </a:prstGeom>
          <a:noFill/>
          <a:ln w="9525">
            <a:noFill/>
            <a:miter lim="800000"/>
            <a:headEnd/>
            <a:tailEnd/>
          </a:ln>
        </p:spPr>
        <p:txBody>
          <a:bodyPr/>
          <a:lstStyle/>
          <a:p>
            <a:pPr algn="l" eaLnBrk="1" hangingPunct="1">
              <a:lnSpc>
                <a:spcPts val="3500"/>
              </a:lnSpc>
              <a:spcBef>
                <a:spcPct val="0"/>
              </a:spcBef>
            </a:pPr>
            <a:r>
              <a:rPr lang="en-US" altLang="zh-CN" sz="2400" b="1" dirty="0">
                <a:latin typeface="+mn-ea"/>
              </a:rPr>
              <a:t>2</a:t>
            </a:r>
            <a:r>
              <a:rPr lang="en-US" altLang="zh-CN" sz="2400" b="1" dirty="0" smtClean="0">
                <a:latin typeface="+mn-ea"/>
              </a:rPr>
              <a:t>.</a:t>
            </a:r>
            <a:r>
              <a:rPr lang="zh-CN" altLang="en-US" sz="2400" b="1" dirty="0" smtClean="0">
                <a:latin typeface="+mn-ea"/>
              </a:rPr>
              <a:t>依次</a:t>
            </a:r>
            <a:r>
              <a:rPr lang="zh-CN" altLang="en-US" sz="2400" b="1" dirty="0">
                <a:latin typeface="+mn-ea"/>
              </a:rPr>
              <a:t>填入下列各句横线处的成语，最恰当的一组是</a:t>
            </a:r>
            <a:r>
              <a:rPr lang="en-US" altLang="zh-CN" sz="2400" b="1" dirty="0">
                <a:latin typeface="+mn-ea"/>
              </a:rPr>
              <a:t>(</a:t>
            </a:r>
            <a:r>
              <a:rPr lang="zh-CN" altLang="en-US" sz="2400" b="1" dirty="0">
                <a:latin typeface="+mn-ea"/>
              </a:rPr>
              <a:t>　 </a:t>
            </a:r>
            <a:r>
              <a:rPr lang="en-US" altLang="zh-CN" sz="2400" b="1" dirty="0">
                <a:latin typeface="+mn-ea"/>
              </a:rPr>
              <a:t>) </a:t>
            </a:r>
          </a:p>
          <a:p>
            <a:pPr>
              <a:lnSpc>
                <a:spcPts val="3500"/>
              </a:lnSpc>
            </a:pPr>
            <a:r>
              <a:rPr lang="zh-CN" altLang="en-US" sz="2400" b="1" dirty="0" smtClean="0">
                <a:latin typeface="+mn-ea"/>
              </a:rPr>
              <a:t>①近几年，国内的广告制作水平有了长足发展，但广告创意的水准相对偏低，广告“跟风”不减，似曾相识的广告</a:t>
            </a:r>
            <a:r>
              <a:rPr lang="en-US" altLang="zh-CN" sz="2400" b="1" dirty="0" smtClean="0">
                <a:latin typeface="+mn-ea"/>
              </a:rPr>
              <a:t>________</a:t>
            </a:r>
            <a:r>
              <a:rPr lang="zh-CN" altLang="en-US" sz="2400" b="1" dirty="0" smtClean="0">
                <a:latin typeface="+mn-ea"/>
              </a:rPr>
              <a:t>。</a:t>
            </a:r>
          </a:p>
          <a:p>
            <a:pPr>
              <a:lnSpc>
                <a:spcPts val="3500"/>
              </a:lnSpc>
            </a:pPr>
            <a:r>
              <a:rPr lang="zh-CN" altLang="en-US" sz="2400" b="1" dirty="0" smtClean="0">
                <a:latin typeface="+mn-ea"/>
              </a:rPr>
              <a:t>②天津由于其特殊的地理位置和人文环境，使得晚清以来的达官贵人、文人学士、下野政客的故居随处可见，</a:t>
            </a:r>
            <a:r>
              <a:rPr lang="en-US" altLang="zh-CN" sz="2400" b="1" dirty="0" smtClean="0">
                <a:latin typeface="+mn-ea"/>
              </a:rPr>
              <a:t>______</a:t>
            </a:r>
            <a:r>
              <a:rPr lang="zh-CN" altLang="en-US" sz="2400" b="1" dirty="0" smtClean="0">
                <a:latin typeface="+mn-ea"/>
              </a:rPr>
              <a:t>。</a:t>
            </a:r>
          </a:p>
          <a:p>
            <a:pPr>
              <a:lnSpc>
                <a:spcPts val="3500"/>
              </a:lnSpc>
            </a:pPr>
            <a:r>
              <a:rPr lang="zh-CN" altLang="en-US" sz="2400" b="1" dirty="0" smtClean="0">
                <a:latin typeface="+mn-ea"/>
              </a:rPr>
              <a:t>③记者在葡萄牙阿尔法玛旧城区看到，几乎整个街区都被烧烤烟雾笼罩，街边烤沙丁鱼的摊位</a:t>
            </a:r>
            <a:r>
              <a:rPr lang="en-US" altLang="zh-CN" sz="2400" b="1" dirty="0" smtClean="0">
                <a:latin typeface="+mn-ea"/>
              </a:rPr>
              <a:t>______</a:t>
            </a:r>
            <a:r>
              <a:rPr lang="zh-CN" altLang="en-US" sz="2400" b="1" dirty="0" smtClean="0">
                <a:latin typeface="+mn-ea"/>
              </a:rPr>
              <a:t>。</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1588" y="4581525"/>
            <a:ext cx="609600" cy="2028825"/>
            <a:chOff x="1" y="2886"/>
            <a:chExt cx="384" cy="1278"/>
          </a:xfrm>
        </p:grpSpPr>
        <p:pic>
          <p:nvPicPr>
            <p:cNvPr id="1020931" name="Picture 12"/>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02093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训练 </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检测</a:t>
              </a:r>
            </a:p>
          </p:txBody>
        </p:sp>
      </p:grpSp>
      <p:sp>
        <p:nvSpPr>
          <p:cNvPr id="3" name="内容占位符 2"/>
          <p:cNvSpPr>
            <a:spLocks/>
          </p:cNvSpPr>
          <p:nvPr/>
        </p:nvSpPr>
        <p:spPr bwMode="auto">
          <a:xfrm>
            <a:off x="684213" y="836613"/>
            <a:ext cx="8062912" cy="5470525"/>
          </a:xfrm>
          <a:prstGeom prst="rect">
            <a:avLst/>
          </a:prstGeom>
          <a:noFill/>
          <a:ln w="9525">
            <a:noFill/>
            <a:miter lim="800000"/>
            <a:headEnd/>
            <a:tailEnd/>
          </a:ln>
        </p:spPr>
        <p:txBody>
          <a:bodyPr/>
          <a:lstStyle/>
          <a:p>
            <a:pPr>
              <a:lnSpc>
                <a:spcPts val="3500"/>
              </a:lnSpc>
              <a:spcBef>
                <a:spcPct val="0"/>
              </a:spcBef>
            </a:pPr>
            <a:r>
              <a:rPr lang="en-US" altLang="zh-CN" sz="2400" b="1" dirty="0" smtClean="0">
                <a:latin typeface="Times New Roman" pitchFamily="18" charset="0"/>
                <a:cs typeface="Times New Roman" pitchFamily="18" charset="0"/>
              </a:rPr>
              <a:t>A</a:t>
            </a:r>
            <a:r>
              <a:rPr lang="zh-CN" altLang="en-US" sz="2400" b="1" dirty="0" smtClean="0">
                <a:latin typeface="Times New Roman" pitchFamily="18" charset="0"/>
                <a:cs typeface="Times New Roman" pitchFamily="18" charset="0"/>
              </a:rPr>
              <a:t>．触目皆是　比比皆是　俯拾即是</a:t>
            </a:r>
          </a:p>
          <a:p>
            <a:pPr>
              <a:lnSpc>
                <a:spcPts val="3500"/>
              </a:lnSpc>
              <a:spcBef>
                <a:spcPct val="0"/>
              </a:spcBef>
            </a:pPr>
            <a:r>
              <a:rPr lang="en-US" altLang="zh-CN" sz="2400" b="1" dirty="0" smtClean="0">
                <a:latin typeface="Times New Roman" pitchFamily="18" charset="0"/>
                <a:cs typeface="Times New Roman" pitchFamily="18" charset="0"/>
              </a:rPr>
              <a:t>B</a:t>
            </a:r>
            <a:r>
              <a:rPr lang="zh-CN" altLang="en-US" sz="2400" b="1" dirty="0" smtClean="0">
                <a:latin typeface="Times New Roman" pitchFamily="18" charset="0"/>
                <a:cs typeface="Times New Roman" pitchFamily="18" charset="0"/>
              </a:rPr>
              <a:t>．俯拾即是　比比皆是　触目皆是</a:t>
            </a:r>
          </a:p>
          <a:p>
            <a:pPr>
              <a:lnSpc>
                <a:spcPts val="3500"/>
              </a:lnSpc>
              <a:spcBef>
                <a:spcPct val="0"/>
              </a:spcBef>
            </a:pPr>
            <a:r>
              <a:rPr lang="en-US" altLang="zh-CN" sz="2400" b="1" dirty="0" smtClean="0">
                <a:latin typeface="Times New Roman" pitchFamily="18" charset="0"/>
                <a:cs typeface="Times New Roman" pitchFamily="18" charset="0"/>
              </a:rPr>
              <a:t>C</a:t>
            </a:r>
            <a:r>
              <a:rPr lang="zh-CN" altLang="en-US" sz="2400" b="1" dirty="0" smtClean="0">
                <a:latin typeface="Times New Roman" pitchFamily="18" charset="0"/>
                <a:cs typeface="Times New Roman" pitchFamily="18" charset="0"/>
              </a:rPr>
              <a:t>．比比皆是　俯拾即是　触目皆是</a:t>
            </a:r>
          </a:p>
          <a:p>
            <a:pPr>
              <a:lnSpc>
                <a:spcPts val="3500"/>
              </a:lnSpc>
              <a:spcBef>
                <a:spcPct val="0"/>
              </a:spcBef>
            </a:pPr>
            <a:r>
              <a:rPr lang="en-US" altLang="zh-CN" sz="2400" b="1" dirty="0" smtClean="0">
                <a:latin typeface="Times New Roman" pitchFamily="18" charset="0"/>
                <a:cs typeface="Times New Roman" pitchFamily="18" charset="0"/>
              </a:rPr>
              <a:t>D</a:t>
            </a:r>
            <a:r>
              <a:rPr lang="zh-CN" altLang="en-US" sz="2400" b="1" dirty="0" smtClean="0">
                <a:latin typeface="Times New Roman" pitchFamily="18" charset="0"/>
                <a:cs typeface="Times New Roman" pitchFamily="18" charset="0"/>
              </a:rPr>
              <a:t>．比比皆是　触目皆是　俯拾即是</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684213" y="836613"/>
            <a:ext cx="7920037" cy="5399087"/>
          </a:xfrm>
          <a:prstGeom prst="rect">
            <a:avLst/>
          </a:prstGeom>
          <a:noFill/>
          <a:ln w="9525">
            <a:noFill/>
            <a:miter lim="800000"/>
            <a:headEnd/>
            <a:tailEnd/>
          </a:ln>
        </p:spPr>
        <p:txBody>
          <a:bodyPr/>
          <a:lstStyle/>
          <a:p>
            <a:pPr>
              <a:lnSpc>
                <a:spcPts val="3500"/>
              </a:lnSpc>
              <a:spcBef>
                <a:spcPct val="0"/>
              </a:spcBef>
            </a:pPr>
            <a:r>
              <a:rPr lang="en-US" altLang="zh-CN" sz="2400" b="1" dirty="0" smtClean="0">
                <a:solidFill>
                  <a:srgbClr val="990033"/>
                </a:solidFill>
                <a:latin typeface="+mn-ea"/>
              </a:rPr>
              <a:t>2. </a:t>
            </a:r>
            <a:r>
              <a:rPr lang="en-US" altLang="zh-CN" sz="2400" b="1" dirty="0" smtClean="0">
                <a:solidFill>
                  <a:srgbClr val="990033"/>
                </a:solidFill>
                <a:latin typeface="Times New Roman" pitchFamily="18" charset="0"/>
                <a:cs typeface="Times New Roman" pitchFamily="18" charset="0"/>
              </a:rPr>
              <a:t>C</a:t>
            </a:r>
            <a:r>
              <a:rPr lang="en-US" altLang="zh-CN" sz="2400" b="1" dirty="0">
                <a:solidFill>
                  <a:srgbClr val="990033"/>
                </a:solidFill>
                <a:latin typeface="+mn-ea"/>
              </a:rPr>
              <a:t>　[</a:t>
            </a:r>
            <a:r>
              <a:rPr lang="en-US" altLang="zh-CN" sz="2400" b="1" dirty="0" err="1">
                <a:solidFill>
                  <a:srgbClr val="990033"/>
                </a:solidFill>
                <a:latin typeface="+mn-ea"/>
              </a:rPr>
              <a:t>解析</a:t>
            </a:r>
            <a:r>
              <a:rPr lang="en-US" altLang="zh-CN" sz="2400" b="1" dirty="0" smtClean="0">
                <a:solidFill>
                  <a:srgbClr val="990033"/>
                </a:solidFill>
                <a:latin typeface="+mn-ea"/>
              </a:rPr>
              <a:t>] </a:t>
            </a:r>
            <a:r>
              <a:rPr lang="zh-CN" altLang="en-US" sz="2400" b="1" dirty="0" smtClean="0">
                <a:solidFill>
                  <a:srgbClr val="990033"/>
                </a:solidFill>
                <a:latin typeface="+mn-ea"/>
              </a:rPr>
              <a:t>本题考查正确使用成语的能力。比比皆是：表示到处都是，形容极其常见。俯拾即是：只要低下头来捡取，到处都是。形容地上的某一类东西、要找的某一类例证、文章中的错别字等很多。触目皆是：眼睛所看到的地方，到处都是。</a:t>
            </a:r>
          </a:p>
          <a:p>
            <a:pPr>
              <a:lnSpc>
                <a:spcPts val="3500"/>
              </a:lnSpc>
              <a:spcBef>
                <a:spcPct val="0"/>
              </a:spcBef>
            </a:pPr>
            <a:endParaRPr lang="zh-CN" altLang="en-US" sz="2400" b="1" dirty="0">
              <a:solidFill>
                <a:srgbClr val="990033"/>
              </a:solidFill>
              <a:latin typeface="+mn-ea"/>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4581525"/>
            <a:ext cx="609600" cy="2028825"/>
            <a:chOff x="1" y="2886"/>
            <a:chExt cx="384" cy="1278"/>
          </a:xfrm>
        </p:grpSpPr>
        <p:pic>
          <p:nvPicPr>
            <p:cNvPr id="1021958" name="Picture 6"/>
            <p:cNvPicPr>
              <a:picLocks noChangeAspect="1" noChangeArrowheads="1"/>
            </p:cNvPicPr>
            <p:nvPr/>
          </p:nvPicPr>
          <p:blipFill>
            <a:blip r:embed="rId3" cstate="print"/>
            <a:srcRect/>
            <a:stretch>
              <a:fillRect/>
            </a:stretch>
          </p:blipFill>
          <p:spPr bwMode="auto">
            <a:xfrm>
              <a:off x="1" y="2886"/>
              <a:ext cx="384" cy="1171"/>
            </a:xfrm>
            <a:prstGeom prst="rect">
              <a:avLst/>
            </a:prstGeom>
            <a:noFill/>
            <a:ln w="9525">
              <a:noFill/>
              <a:miter lim="800000"/>
              <a:headEnd/>
              <a:tailEnd/>
            </a:ln>
          </p:spPr>
        </p:pic>
        <p:sp>
          <p:nvSpPr>
            <p:cNvPr id="1021959"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1588" y="4581525"/>
            <a:ext cx="609600" cy="2028825"/>
            <a:chOff x="1" y="2886"/>
            <a:chExt cx="384" cy="1278"/>
          </a:xfrm>
        </p:grpSpPr>
        <p:pic>
          <p:nvPicPr>
            <p:cNvPr id="1020931" name="Picture 12"/>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02093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训练 </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检测</a:t>
              </a:r>
            </a:p>
          </p:txBody>
        </p:sp>
      </p:grpSp>
      <p:sp>
        <p:nvSpPr>
          <p:cNvPr id="3" name="内容占位符 2"/>
          <p:cNvSpPr>
            <a:spLocks/>
          </p:cNvSpPr>
          <p:nvPr/>
        </p:nvSpPr>
        <p:spPr bwMode="auto">
          <a:xfrm>
            <a:off x="684213" y="836613"/>
            <a:ext cx="8062912" cy="5470525"/>
          </a:xfrm>
          <a:prstGeom prst="rect">
            <a:avLst/>
          </a:prstGeom>
          <a:noFill/>
          <a:ln w="9525">
            <a:noFill/>
            <a:miter lim="800000"/>
            <a:headEnd/>
            <a:tailEnd/>
          </a:ln>
        </p:spPr>
        <p:txBody>
          <a:bodyPr/>
          <a:lstStyle/>
          <a:p>
            <a:pPr algn="l" eaLnBrk="1" hangingPunct="1">
              <a:lnSpc>
                <a:spcPts val="3500"/>
              </a:lnSpc>
              <a:spcBef>
                <a:spcPct val="0"/>
              </a:spcBef>
            </a:pPr>
            <a:r>
              <a:rPr lang="en-US" altLang="zh-CN" sz="2400" b="1" dirty="0" smtClean="0">
                <a:latin typeface="+mn-ea"/>
              </a:rPr>
              <a:t>3.</a:t>
            </a:r>
            <a:r>
              <a:rPr lang="zh-CN" altLang="en-US" sz="2400" b="1" dirty="0" smtClean="0">
                <a:latin typeface="+mn-ea"/>
              </a:rPr>
              <a:t>依次</a:t>
            </a:r>
            <a:r>
              <a:rPr lang="zh-CN" altLang="en-US" sz="2400" b="1" dirty="0">
                <a:latin typeface="+mn-ea"/>
              </a:rPr>
              <a:t>填入下列各句横线处的成语，最恰当的一组是</a:t>
            </a:r>
            <a:r>
              <a:rPr lang="en-US" altLang="zh-CN" sz="2400" b="1" dirty="0">
                <a:latin typeface="+mn-ea"/>
              </a:rPr>
              <a:t>(</a:t>
            </a:r>
            <a:r>
              <a:rPr lang="zh-CN" altLang="en-US" sz="2400" b="1" dirty="0">
                <a:latin typeface="+mn-ea"/>
              </a:rPr>
              <a:t>　 </a:t>
            </a:r>
            <a:r>
              <a:rPr lang="en-US" altLang="zh-CN" sz="2400" b="1" dirty="0">
                <a:latin typeface="+mn-ea"/>
              </a:rPr>
              <a:t>) </a:t>
            </a:r>
          </a:p>
          <a:p>
            <a:pPr>
              <a:lnSpc>
                <a:spcPts val="3500"/>
              </a:lnSpc>
            </a:pPr>
            <a:r>
              <a:rPr lang="zh-CN" altLang="en-US" sz="2400" b="1" dirty="0" smtClean="0">
                <a:latin typeface="+mn-ea"/>
              </a:rPr>
              <a:t>①最令人诟病的无疑是斯科拉里在选择前锋时的</a:t>
            </a:r>
            <a:r>
              <a:rPr lang="en-US" altLang="zh-CN" sz="2400" b="1" dirty="0" smtClean="0">
                <a:latin typeface="+mn-ea"/>
              </a:rPr>
              <a:t>________</a:t>
            </a:r>
            <a:r>
              <a:rPr lang="zh-CN" altLang="en-US" sz="2400" b="1" dirty="0" smtClean="0">
                <a:latin typeface="+mn-ea"/>
              </a:rPr>
              <a:t>，不论专家如何反对，他都毫不犹豫地将弗雷德征召入队。</a:t>
            </a:r>
          </a:p>
          <a:p>
            <a:pPr>
              <a:lnSpc>
                <a:spcPts val="3500"/>
              </a:lnSpc>
            </a:pPr>
            <a:r>
              <a:rPr lang="zh-CN" altLang="en-US" sz="2400" b="1" dirty="0" smtClean="0">
                <a:latin typeface="+mn-ea"/>
              </a:rPr>
              <a:t>②他们在政治上看重民心向背，老子在这篇文章中所描述的拥有至高境界的“圣人”，并不</a:t>
            </a:r>
            <a:r>
              <a:rPr lang="en-US" altLang="zh-CN" sz="2400" b="1" dirty="0" smtClean="0">
                <a:latin typeface="+mn-ea"/>
              </a:rPr>
              <a:t>________</a:t>
            </a:r>
            <a:r>
              <a:rPr lang="zh-CN" altLang="en-US" sz="2400" b="1" dirty="0" smtClean="0">
                <a:latin typeface="+mn-ea"/>
              </a:rPr>
              <a:t>，而是以民心为己心。</a:t>
            </a:r>
          </a:p>
          <a:p>
            <a:pPr>
              <a:lnSpc>
                <a:spcPts val="3500"/>
              </a:lnSpc>
            </a:pPr>
            <a:r>
              <a:rPr lang="zh-CN" altLang="en-US" sz="2400" b="1" dirty="0" smtClean="0">
                <a:latin typeface="+mn-ea"/>
              </a:rPr>
              <a:t>③从十八大以来查处的案例看，反腐高压态势下</a:t>
            </a:r>
            <a:r>
              <a:rPr lang="en-US" altLang="zh-CN" sz="2400" b="1" dirty="0" smtClean="0">
                <a:latin typeface="+mn-ea"/>
              </a:rPr>
              <a:t>________</a:t>
            </a:r>
            <a:r>
              <a:rPr lang="zh-CN" altLang="en-US" sz="2400" b="1" dirty="0" smtClean="0">
                <a:latin typeface="+mn-ea"/>
              </a:rPr>
              <a:t>、依然故我的现象并非个别，这种情形就是顶风违纪、顶风作案。</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1588" y="4581525"/>
            <a:ext cx="609600" cy="2028825"/>
            <a:chOff x="1" y="2886"/>
            <a:chExt cx="384" cy="1278"/>
          </a:xfrm>
        </p:grpSpPr>
        <p:pic>
          <p:nvPicPr>
            <p:cNvPr id="1020931" name="Picture 12"/>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02093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 </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a:spLocks/>
          </p:cNvSpPr>
          <p:nvPr/>
        </p:nvSpPr>
        <p:spPr bwMode="auto">
          <a:xfrm>
            <a:off x="684213" y="836613"/>
            <a:ext cx="8062912" cy="5470525"/>
          </a:xfrm>
          <a:prstGeom prst="rect">
            <a:avLst/>
          </a:prstGeom>
          <a:noFill/>
          <a:ln w="9525">
            <a:noFill/>
            <a:miter lim="800000"/>
            <a:headEnd/>
            <a:tailEnd/>
          </a:ln>
        </p:spPr>
        <p:txBody>
          <a:bodyPr/>
          <a:lstStyle/>
          <a:p>
            <a:pPr>
              <a:lnSpc>
                <a:spcPts val="3500"/>
              </a:lnSpc>
              <a:spcBef>
                <a:spcPct val="0"/>
              </a:spcBef>
            </a:pPr>
            <a:r>
              <a:rPr lang="en-US" altLang="zh-CN" sz="2400" b="1" dirty="0" smtClean="0">
                <a:latin typeface="Times New Roman" pitchFamily="18" charset="0"/>
                <a:cs typeface="Times New Roman" pitchFamily="18" charset="0"/>
              </a:rPr>
              <a:t>A. </a:t>
            </a:r>
            <a:r>
              <a:rPr lang="zh-CN" altLang="en-US" sz="2400" b="1" dirty="0" smtClean="0">
                <a:latin typeface="Times New Roman" pitchFamily="18" charset="0"/>
                <a:cs typeface="Times New Roman" pitchFamily="18" charset="0"/>
              </a:rPr>
              <a:t>刚愎自用  我行我素  师心自用</a:t>
            </a:r>
          </a:p>
          <a:p>
            <a:pPr>
              <a:lnSpc>
                <a:spcPts val="3500"/>
              </a:lnSpc>
              <a:spcBef>
                <a:spcPct val="0"/>
              </a:spcBef>
            </a:pPr>
            <a:r>
              <a:rPr lang="en-US" altLang="zh-CN" sz="2400" b="1" dirty="0" smtClean="0">
                <a:latin typeface="Times New Roman" pitchFamily="18" charset="0"/>
                <a:cs typeface="Times New Roman" pitchFamily="18" charset="0"/>
              </a:rPr>
              <a:t>B. </a:t>
            </a:r>
            <a:r>
              <a:rPr lang="zh-CN" altLang="en-US" sz="2400" b="1" dirty="0" smtClean="0">
                <a:latin typeface="Times New Roman" pitchFamily="18" charset="0"/>
                <a:cs typeface="Times New Roman" pitchFamily="18" charset="0"/>
              </a:rPr>
              <a:t>我行我素  师心自用  刚愎自用</a:t>
            </a:r>
          </a:p>
          <a:p>
            <a:pPr>
              <a:lnSpc>
                <a:spcPts val="3500"/>
              </a:lnSpc>
              <a:spcBef>
                <a:spcPct val="0"/>
              </a:spcBef>
            </a:pPr>
            <a:r>
              <a:rPr lang="en-US" altLang="zh-CN" sz="2400" b="1" dirty="0" smtClean="0">
                <a:latin typeface="Times New Roman" pitchFamily="18" charset="0"/>
                <a:cs typeface="Times New Roman" pitchFamily="18" charset="0"/>
              </a:rPr>
              <a:t>C. </a:t>
            </a:r>
            <a:r>
              <a:rPr lang="zh-CN" altLang="en-US" sz="2400" b="1" dirty="0" smtClean="0">
                <a:latin typeface="Times New Roman" pitchFamily="18" charset="0"/>
                <a:cs typeface="Times New Roman" pitchFamily="18" charset="0"/>
              </a:rPr>
              <a:t>刚愎自用  师心自用  我行我素    </a:t>
            </a:r>
          </a:p>
          <a:p>
            <a:pPr>
              <a:lnSpc>
                <a:spcPts val="3500"/>
              </a:lnSpc>
              <a:spcBef>
                <a:spcPct val="0"/>
              </a:spcBef>
            </a:pPr>
            <a:r>
              <a:rPr lang="en-US" altLang="zh-CN" sz="2400" b="1" dirty="0" smtClean="0">
                <a:latin typeface="Times New Roman" pitchFamily="18" charset="0"/>
                <a:cs typeface="Times New Roman" pitchFamily="18" charset="0"/>
              </a:rPr>
              <a:t>D. </a:t>
            </a:r>
            <a:r>
              <a:rPr lang="zh-CN" altLang="en-US" sz="2400" b="1" dirty="0" smtClean="0">
                <a:latin typeface="Times New Roman" pitchFamily="18" charset="0"/>
                <a:cs typeface="Times New Roman" pitchFamily="18" charset="0"/>
              </a:rPr>
              <a:t>师心自用  刚愎自用  我行我素</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684213" y="836613"/>
            <a:ext cx="7920037" cy="5399087"/>
          </a:xfrm>
          <a:prstGeom prst="rect">
            <a:avLst/>
          </a:prstGeom>
          <a:noFill/>
          <a:ln w="9525">
            <a:noFill/>
            <a:miter lim="800000"/>
            <a:headEnd/>
            <a:tailEnd/>
          </a:ln>
        </p:spPr>
        <p:txBody>
          <a:bodyPr/>
          <a:lstStyle/>
          <a:p>
            <a:pPr>
              <a:lnSpc>
                <a:spcPts val="3500"/>
              </a:lnSpc>
              <a:spcBef>
                <a:spcPct val="0"/>
              </a:spcBef>
            </a:pPr>
            <a:r>
              <a:rPr lang="en-US" altLang="zh-CN" sz="2400" b="1" dirty="0" smtClean="0">
                <a:solidFill>
                  <a:srgbClr val="990033"/>
                </a:solidFill>
                <a:latin typeface="+mn-ea"/>
              </a:rPr>
              <a:t>3. </a:t>
            </a:r>
            <a:r>
              <a:rPr lang="en-US" altLang="zh-CN" sz="2400" b="1" dirty="0" smtClean="0">
                <a:solidFill>
                  <a:srgbClr val="990033"/>
                </a:solidFill>
                <a:latin typeface="Times New Roman" pitchFamily="18" charset="0"/>
                <a:cs typeface="Times New Roman" pitchFamily="18" charset="0"/>
              </a:rPr>
              <a:t>C</a:t>
            </a:r>
            <a:r>
              <a:rPr lang="en-US" altLang="zh-CN" sz="2400" b="1" dirty="0">
                <a:solidFill>
                  <a:srgbClr val="990033"/>
                </a:solidFill>
                <a:latin typeface="+mn-ea"/>
              </a:rPr>
              <a:t>　[</a:t>
            </a:r>
            <a:r>
              <a:rPr lang="en-US" altLang="zh-CN" sz="2400" b="1" dirty="0" err="1">
                <a:solidFill>
                  <a:srgbClr val="990033"/>
                </a:solidFill>
                <a:latin typeface="+mn-ea"/>
              </a:rPr>
              <a:t>解析</a:t>
            </a:r>
            <a:r>
              <a:rPr lang="en-US" altLang="zh-CN" sz="2400" b="1" dirty="0" smtClean="0">
                <a:solidFill>
                  <a:srgbClr val="990033"/>
                </a:solidFill>
                <a:latin typeface="+mn-ea"/>
              </a:rPr>
              <a:t>] </a:t>
            </a:r>
            <a:r>
              <a:rPr lang="zh-CN" altLang="en-US" sz="2400" b="1" dirty="0" smtClean="0">
                <a:solidFill>
                  <a:srgbClr val="990033"/>
                </a:solidFill>
                <a:latin typeface="+mn-ea"/>
              </a:rPr>
              <a:t>刚愎自用：倔强固执，自以为是。师心自用：固执己见，自以为是。我行我素：不管别人怎么说，我还是按照我本来的一套去做。</a:t>
            </a:r>
          </a:p>
          <a:p>
            <a:pPr>
              <a:lnSpc>
                <a:spcPts val="3500"/>
              </a:lnSpc>
              <a:spcBef>
                <a:spcPct val="0"/>
              </a:spcBef>
            </a:pPr>
            <a:endParaRPr lang="zh-CN" altLang="en-US" sz="2400" b="1" dirty="0" smtClean="0">
              <a:solidFill>
                <a:srgbClr val="990033"/>
              </a:solidFill>
              <a:latin typeface="+mn-ea"/>
            </a:endParaRPr>
          </a:p>
          <a:p>
            <a:pPr>
              <a:lnSpc>
                <a:spcPts val="3500"/>
              </a:lnSpc>
              <a:spcBef>
                <a:spcPct val="0"/>
              </a:spcBef>
            </a:pPr>
            <a:endParaRPr lang="zh-CN" altLang="en-US" sz="2400" b="1" dirty="0">
              <a:solidFill>
                <a:srgbClr val="990033"/>
              </a:solidFill>
              <a:latin typeface="+mn-ea"/>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4581525"/>
            <a:ext cx="609600" cy="2028825"/>
            <a:chOff x="1" y="2886"/>
            <a:chExt cx="384" cy="1278"/>
          </a:xfrm>
        </p:grpSpPr>
        <p:pic>
          <p:nvPicPr>
            <p:cNvPr id="1021958" name="Picture 6"/>
            <p:cNvPicPr>
              <a:picLocks noChangeAspect="1" noChangeArrowheads="1"/>
            </p:cNvPicPr>
            <p:nvPr/>
          </p:nvPicPr>
          <p:blipFill>
            <a:blip r:embed="rId3" cstate="print"/>
            <a:srcRect/>
            <a:stretch>
              <a:fillRect/>
            </a:stretch>
          </p:blipFill>
          <p:spPr bwMode="auto">
            <a:xfrm>
              <a:off x="1" y="2886"/>
              <a:ext cx="384" cy="1171"/>
            </a:xfrm>
            <a:prstGeom prst="rect">
              <a:avLst/>
            </a:prstGeom>
            <a:noFill/>
            <a:ln w="9525">
              <a:noFill/>
              <a:miter lim="800000"/>
              <a:headEnd/>
              <a:tailEnd/>
            </a:ln>
          </p:spPr>
        </p:pic>
        <p:sp>
          <p:nvSpPr>
            <p:cNvPr id="1021959"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1588" y="4581525"/>
            <a:ext cx="609600" cy="2028825"/>
            <a:chOff x="1" y="2886"/>
            <a:chExt cx="384" cy="1278"/>
          </a:xfrm>
        </p:grpSpPr>
        <p:pic>
          <p:nvPicPr>
            <p:cNvPr id="1020931" name="Picture 12"/>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02093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训练 </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检测</a:t>
              </a:r>
            </a:p>
          </p:txBody>
        </p:sp>
      </p:grpSp>
      <p:sp>
        <p:nvSpPr>
          <p:cNvPr id="3" name="内容占位符 2"/>
          <p:cNvSpPr>
            <a:spLocks/>
          </p:cNvSpPr>
          <p:nvPr/>
        </p:nvSpPr>
        <p:spPr bwMode="auto">
          <a:xfrm>
            <a:off x="684213" y="836613"/>
            <a:ext cx="8062912" cy="5470525"/>
          </a:xfrm>
          <a:prstGeom prst="rect">
            <a:avLst/>
          </a:prstGeom>
          <a:noFill/>
          <a:ln w="9525">
            <a:noFill/>
            <a:miter lim="800000"/>
            <a:headEnd/>
            <a:tailEnd/>
          </a:ln>
        </p:spPr>
        <p:txBody>
          <a:bodyPr/>
          <a:lstStyle/>
          <a:p>
            <a:pPr algn="l" eaLnBrk="1" hangingPunct="1">
              <a:lnSpc>
                <a:spcPts val="3500"/>
              </a:lnSpc>
              <a:spcBef>
                <a:spcPct val="0"/>
              </a:spcBef>
            </a:pPr>
            <a:r>
              <a:rPr lang="en-US" altLang="zh-CN" sz="2400" b="1" dirty="0" smtClean="0">
                <a:latin typeface="+mn-ea"/>
              </a:rPr>
              <a:t>4.</a:t>
            </a:r>
            <a:r>
              <a:rPr lang="zh-CN" altLang="en-US" sz="2400" b="1" dirty="0" smtClean="0">
                <a:latin typeface="+mn-ea"/>
              </a:rPr>
              <a:t>依次</a:t>
            </a:r>
            <a:r>
              <a:rPr lang="zh-CN" altLang="en-US" sz="2400" b="1" dirty="0">
                <a:latin typeface="+mn-ea"/>
              </a:rPr>
              <a:t>填入下列各句横线处的成语，最恰当的一组是</a:t>
            </a:r>
            <a:r>
              <a:rPr lang="en-US" altLang="zh-CN" sz="2400" b="1" dirty="0">
                <a:latin typeface="+mn-ea"/>
              </a:rPr>
              <a:t>(</a:t>
            </a:r>
            <a:r>
              <a:rPr lang="zh-CN" altLang="en-US" sz="2400" b="1" dirty="0">
                <a:latin typeface="+mn-ea"/>
              </a:rPr>
              <a:t>　 </a:t>
            </a:r>
            <a:r>
              <a:rPr lang="en-US" altLang="zh-CN" sz="2400" b="1" dirty="0">
                <a:latin typeface="+mn-ea"/>
              </a:rPr>
              <a:t>) </a:t>
            </a:r>
          </a:p>
          <a:p>
            <a:pPr>
              <a:lnSpc>
                <a:spcPts val="3500"/>
              </a:lnSpc>
            </a:pPr>
            <a:r>
              <a:rPr lang="zh-CN" altLang="en-US" sz="2400" b="1" dirty="0" smtClean="0">
                <a:latin typeface="+mn-ea"/>
              </a:rPr>
              <a:t>①人大代表们认为，政府工作报告对今年工作安排既正视困难，更看到我们面临的有利条件和机遇，强调</a:t>
            </a:r>
            <a:r>
              <a:rPr lang="en-US" altLang="zh-CN" sz="2400" b="1" dirty="0" smtClean="0">
                <a:latin typeface="+mn-ea"/>
              </a:rPr>
              <a:t>________</a:t>
            </a:r>
            <a:r>
              <a:rPr lang="zh-CN" altLang="en-US" sz="2400" b="1" dirty="0" smtClean="0">
                <a:latin typeface="+mn-ea"/>
              </a:rPr>
              <a:t>积极作为，工作重点突出，措施有力。</a:t>
            </a:r>
          </a:p>
          <a:p>
            <a:pPr>
              <a:lnSpc>
                <a:spcPts val="3500"/>
              </a:lnSpc>
            </a:pPr>
            <a:r>
              <a:rPr lang="zh-CN" altLang="en-US" sz="2400" b="1" dirty="0" smtClean="0">
                <a:latin typeface="+mn-ea"/>
              </a:rPr>
              <a:t>②赵德健通过大量走访调研，了解群众所思所想，充分掌握第一手资料，在</a:t>
            </a:r>
            <a:r>
              <a:rPr lang="en-US" altLang="zh-CN" sz="2400" b="1" dirty="0" smtClean="0">
                <a:latin typeface="+mn-ea"/>
              </a:rPr>
              <a:t>________</a:t>
            </a:r>
            <a:r>
              <a:rPr lang="zh-CN" altLang="en-US" sz="2400" b="1" dirty="0" smtClean="0">
                <a:latin typeface="+mn-ea"/>
              </a:rPr>
              <a:t>的基础上制定县域发展目标，他认为这样做才更能反映民情民意，切合本地实际。</a:t>
            </a:r>
          </a:p>
          <a:p>
            <a:pPr>
              <a:lnSpc>
                <a:spcPts val="3500"/>
              </a:lnSpc>
            </a:pPr>
            <a:r>
              <a:rPr lang="zh-CN" altLang="en-US" sz="2400" b="1" dirty="0" smtClean="0">
                <a:latin typeface="+mn-ea"/>
              </a:rPr>
              <a:t>③无论是传统媒体，还是新兴媒体，都有其长，亦有其短，关键是</a:t>
            </a:r>
            <a:r>
              <a:rPr lang="en-US" altLang="zh-CN" sz="2400" b="1" dirty="0" smtClean="0">
                <a:latin typeface="+mn-ea"/>
              </a:rPr>
              <a:t>________</a:t>
            </a:r>
            <a:r>
              <a:rPr lang="zh-CN" altLang="en-US" sz="2400" b="1" dirty="0" smtClean="0">
                <a:latin typeface="+mn-ea"/>
              </a:rPr>
              <a:t>。正是在这个意义上，融合发展是媒体转型的不竭动力。</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
        <p:nvSpPr>
          <p:cNvPr id="875523" name="内容占位符 2"/>
          <p:cNvSpPr>
            <a:spLocks/>
          </p:cNvSpPr>
          <p:nvPr/>
        </p:nvSpPr>
        <p:spPr bwMode="auto">
          <a:xfrm>
            <a:off x="611189" y="908050"/>
            <a:ext cx="8065267" cy="5688013"/>
          </a:xfrm>
          <a:prstGeom prst="rect">
            <a:avLst/>
          </a:prstGeom>
          <a:noFill/>
          <a:ln w="9525">
            <a:noFill/>
            <a:miter lim="800000"/>
            <a:headEnd/>
            <a:tailEnd/>
          </a:ln>
        </p:spPr>
        <p:txBody>
          <a:bodyPr/>
          <a:lstStyle/>
          <a:p>
            <a:pPr>
              <a:lnSpc>
                <a:spcPts val="3500"/>
              </a:lnSpc>
            </a:pPr>
            <a:r>
              <a:rPr lang="en-US" sz="2400" b="1" dirty="0" smtClean="0">
                <a:latin typeface="+mn-ea"/>
              </a:rPr>
              <a:t>5. </a:t>
            </a:r>
            <a:r>
              <a:rPr lang="en-US" altLang="zh-CN" sz="2400" b="1" dirty="0" smtClean="0">
                <a:latin typeface="+mn-ea"/>
              </a:rPr>
              <a:t>[2013·</a:t>
            </a:r>
            <a:r>
              <a:rPr lang="zh-CN" altLang="en-US" sz="2400" b="1" dirty="0" smtClean="0">
                <a:latin typeface="+mn-ea"/>
              </a:rPr>
              <a:t>新课标全国卷</a:t>
            </a:r>
            <a:r>
              <a:rPr lang="en-US" altLang="zh-CN" sz="2400" b="1" dirty="0" smtClean="0">
                <a:latin typeface="+mn-ea"/>
              </a:rPr>
              <a:t>Ⅰ] </a:t>
            </a:r>
            <a:r>
              <a:rPr lang="zh-CN" altLang="en-US" sz="2400" b="1" dirty="0" smtClean="0">
                <a:latin typeface="+mn-ea"/>
              </a:rPr>
              <a:t>下列各句中，加点的成语使用恰当的一项是</a:t>
            </a:r>
            <a:r>
              <a:rPr lang="en-US" altLang="zh-CN" sz="2400" b="1" dirty="0" smtClean="0">
                <a:latin typeface="+mn-ea"/>
              </a:rPr>
              <a:t>(</a:t>
            </a:r>
            <a:r>
              <a:rPr lang="zh-CN" altLang="en-US" sz="2400" b="1" dirty="0" smtClean="0">
                <a:latin typeface="+mn-ea"/>
              </a:rPr>
              <a:t>　　</a:t>
            </a:r>
            <a:r>
              <a:rPr lang="en-US" altLang="zh-CN" sz="2400" b="1" dirty="0" smtClean="0">
                <a:latin typeface="+mn-ea"/>
              </a:rPr>
              <a:t>)</a:t>
            </a:r>
          </a:p>
          <a:p>
            <a:pPr>
              <a:lnSpc>
                <a:spcPts val="3500"/>
              </a:lnSpc>
            </a:pPr>
            <a:r>
              <a:rPr lang="en-US" altLang="zh-CN" sz="2400" b="1" dirty="0" smtClean="0">
                <a:latin typeface="Times New Roman" pitchFamily="18" charset="0"/>
                <a:cs typeface="Times New Roman" pitchFamily="18" charset="0"/>
              </a:rPr>
              <a:t>A</a:t>
            </a:r>
            <a:r>
              <a:rPr lang="zh-CN" altLang="en-US" sz="2400" b="1" dirty="0" smtClean="0">
                <a:latin typeface="Times New Roman" pitchFamily="18" charset="0"/>
                <a:cs typeface="Times New Roman" pitchFamily="18" charset="0"/>
              </a:rPr>
              <a:t>．他性格比较内向，平时沉默寡言，但是一到课堂上就变得振振有词，滔滔不绝，所以他的课很受学生欢迎。</a:t>
            </a:r>
          </a:p>
          <a:p>
            <a:pPr>
              <a:lnSpc>
                <a:spcPts val="3500"/>
              </a:lnSpc>
            </a:pPr>
            <a:r>
              <a:rPr lang="en-US" altLang="zh-CN" sz="2400" b="1" dirty="0" smtClean="0">
                <a:latin typeface="Times New Roman" pitchFamily="18" charset="0"/>
                <a:cs typeface="Times New Roman" pitchFamily="18" charset="0"/>
              </a:rPr>
              <a:t>B</a:t>
            </a:r>
            <a:r>
              <a:rPr lang="zh-CN" altLang="en-US" sz="2400" b="1" dirty="0" smtClean="0">
                <a:latin typeface="Times New Roman" pitchFamily="18" charset="0"/>
                <a:cs typeface="Times New Roman" pitchFamily="18" charset="0"/>
              </a:rPr>
              <a:t>．泰山几千年来都是文人墨客们向往的圣地，在浩如烟海的中华典籍中，留下了众多颂扬泰山的诗词文章。</a:t>
            </a:r>
          </a:p>
          <a:p>
            <a:pPr>
              <a:lnSpc>
                <a:spcPts val="3500"/>
              </a:lnSpc>
            </a:pPr>
            <a:r>
              <a:rPr lang="en-US" altLang="zh-CN" sz="2400" b="1" dirty="0" smtClean="0">
                <a:latin typeface="Times New Roman" pitchFamily="18" charset="0"/>
                <a:cs typeface="Times New Roman" pitchFamily="18" charset="0"/>
              </a:rPr>
              <a:t>C</a:t>
            </a:r>
            <a:r>
              <a:rPr lang="zh-CN" altLang="en-US" sz="2400" b="1" dirty="0" smtClean="0">
                <a:latin typeface="Times New Roman" pitchFamily="18" charset="0"/>
                <a:cs typeface="Times New Roman" pitchFamily="18" charset="0"/>
              </a:rPr>
              <a:t>．张经理语重心长的一席话，如电光石火，让小余心头郁积的阴霾顿时消散，再次燃起争创销售佳绩的激情。</a:t>
            </a:r>
          </a:p>
          <a:p>
            <a:pPr>
              <a:lnSpc>
                <a:spcPts val="3500"/>
              </a:lnSpc>
            </a:pPr>
            <a:r>
              <a:rPr lang="en-US" altLang="zh-CN" sz="2400" b="1" dirty="0" smtClean="0">
                <a:latin typeface="Times New Roman" pitchFamily="18" charset="0"/>
                <a:cs typeface="Times New Roman" pitchFamily="18" charset="0"/>
              </a:rPr>
              <a:t>D</a:t>
            </a:r>
            <a:r>
              <a:rPr lang="zh-CN" altLang="en-US" sz="2400" b="1" dirty="0" smtClean="0">
                <a:latin typeface="Times New Roman" pitchFamily="18" charset="0"/>
                <a:cs typeface="Times New Roman" pitchFamily="18" charset="0"/>
              </a:rPr>
              <a:t>．迅速崛起的快递行业，经过几年的激烈竞争，大部分企业都已经转行或倒闭了，市场上只剩他们几家平分秋色。</a:t>
            </a:r>
          </a:p>
          <a:p>
            <a:pPr>
              <a:lnSpc>
                <a:spcPts val="3500"/>
              </a:lnSpc>
            </a:pPr>
            <a:endParaRPr lang="zh-CN" altLang="en-US" sz="2400" b="1" dirty="0">
              <a:latin typeface="+mn-ea"/>
            </a:endParaRPr>
          </a:p>
        </p:txBody>
      </p:sp>
      <p:grpSp>
        <p:nvGrpSpPr>
          <p:cNvPr id="3" name="Group 3"/>
          <p:cNvGrpSpPr>
            <a:grpSpLocks/>
          </p:cNvGrpSpPr>
          <p:nvPr/>
        </p:nvGrpSpPr>
        <p:grpSpPr bwMode="auto">
          <a:xfrm>
            <a:off x="1588" y="777875"/>
            <a:ext cx="609600" cy="2219325"/>
            <a:chOff x="1" y="490"/>
            <a:chExt cx="384" cy="1262"/>
          </a:xfrm>
        </p:grpSpPr>
        <p:pic>
          <p:nvPicPr>
            <p:cNvPr id="875525" name="Picture 4"/>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875526"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10" name="TextBox 9"/>
          <p:cNvSpPr txBox="1"/>
          <p:nvPr/>
        </p:nvSpPr>
        <p:spPr>
          <a:xfrm>
            <a:off x="1036006" y="2476025"/>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3" name="TextBox 12"/>
          <p:cNvSpPr txBox="1"/>
          <p:nvPr/>
        </p:nvSpPr>
        <p:spPr>
          <a:xfrm>
            <a:off x="5280396" y="3819158"/>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7" name="TextBox 16"/>
          <p:cNvSpPr txBox="1"/>
          <p:nvPr/>
        </p:nvSpPr>
        <p:spPr>
          <a:xfrm>
            <a:off x="7380312" y="2924944"/>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8" name="TextBox 17"/>
          <p:cNvSpPr txBox="1"/>
          <p:nvPr/>
        </p:nvSpPr>
        <p:spPr>
          <a:xfrm>
            <a:off x="6948264" y="5157192"/>
            <a:ext cx="1221286" cy="369332"/>
          </a:xfrm>
          <a:prstGeom prst="rect">
            <a:avLst/>
          </a:prstGeom>
          <a:noFill/>
        </p:spPr>
        <p:txBody>
          <a:bodyPr wrap="square" rtlCol="0">
            <a:spAutoFit/>
          </a:bodyPr>
          <a:lstStyle/>
          <a:p>
            <a:r>
              <a:rPr lang="en-US" altLang="zh-CN" b="1" dirty="0" smtClean="0"/>
              <a:t>.     .     .     .</a:t>
            </a:r>
            <a:endParaRPr lang="zh-CN" altLang="en-US" b="1"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75523"/>
                                        </p:tgtEl>
                                        <p:attrNameLst>
                                          <p:attrName>style.visibility</p:attrName>
                                        </p:attrNameLst>
                                      </p:cBhvr>
                                      <p:to>
                                        <p:strVal val="visible"/>
                                      </p:to>
                                    </p:set>
                                    <p:anim calcmode="lin" valueType="num">
                                      <p:cBhvr additive="base">
                                        <p:cTn id="7" dur="500" fill="hold"/>
                                        <p:tgtEl>
                                          <p:spTgt spid="875523"/>
                                        </p:tgtEl>
                                        <p:attrNameLst>
                                          <p:attrName>ppt_x</p:attrName>
                                        </p:attrNameLst>
                                      </p:cBhvr>
                                      <p:tavLst>
                                        <p:tav tm="0">
                                          <p:val>
                                            <p:strVal val="#ppt_x"/>
                                          </p:val>
                                        </p:tav>
                                        <p:tav tm="100000">
                                          <p:val>
                                            <p:strVal val="#ppt_x"/>
                                          </p:val>
                                        </p:tav>
                                      </p:tavLst>
                                    </p:anim>
                                    <p:anim calcmode="lin" valueType="num">
                                      <p:cBhvr additive="base">
                                        <p:cTn id="8" dur="500" fill="hold"/>
                                        <p:tgtEl>
                                          <p:spTgt spid="8755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5523" grpId="0"/>
      <p:bldP spid="10" grpId="0"/>
      <p:bldP spid="13" grpId="0"/>
      <p:bldP spid="17" grpId="0"/>
      <p:bldP spid="18"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1588" y="4581525"/>
            <a:ext cx="609600" cy="2028825"/>
            <a:chOff x="1" y="2886"/>
            <a:chExt cx="384" cy="1278"/>
          </a:xfrm>
        </p:grpSpPr>
        <p:pic>
          <p:nvPicPr>
            <p:cNvPr id="1020931" name="Picture 12"/>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02093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训练 </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检测</a:t>
              </a:r>
            </a:p>
          </p:txBody>
        </p:sp>
      </p:grpSp>
      <p:sp>
        <p:nvSpPr>
          <p:cNvPr id="3" name="内容占位符 2"/>
          <p:cNvSpPr>
            <a:spLocks/>
          </p:cNvSpPr>
          <p:nvPr/>
        </p:nvSpPr>
        <p:spPr bwMode="auto">
          <a:xfrm>
            <a:off x="684213" y="836613"/>
            <a:ext cx="8062912" cy="5470525"/>
          </a:xfrm>
          <a:prstGeom prst="rect">
            <a:avLst/>
          </a:prstGeom>
          <a:noFill/>
          <a:ln w="9525">
            <a:noFill/>
            <a:miter lim="800000"/>
            <a:headEnd/>
            <a:tailEnd/>
          </a:ln>
        </p:spPr>
        <p:txBody>
          <a:bodyPr/>
          <a:lstStyle/>
          <a:p>
            <a:pPr>
              <a:lnSpc>
                <a:spcPts val="3500"/>
              </a:lnSpc>
              <a:spcBef>
                <a:spcPct val="0"/>
              </a:spcBef>
            </a:pPr>
            <a:r>
              <a:rPr lang="en-US" altLang="zh-CN" sz="2400" b="1" dirty="0" smtClean="0">
                <a:latin typeface="Times New Roman" pitchFamily="18" charset="0"/>
                <a:cs typeface="Times New Roman" pitchFamily="18" charset="0"/>
              </a:rPr>
              <a:t>A. </a:t>
            </a:r>
            <a:r>
              <a:rPr lang="zh-CN" altLang="en-US" sz="2400" b="1" dirty="0" smtClean="0">
                <a:latin typeface="Times New Roman" pitchFamily="18" charset="0"/>
                <a:cs typeface="Times New Roman" pitchFamily="18" charset="0"/>
              </a:rPr>
              <a:t>扬长避短  取长补短  集思广益</a:t>
            </a:r>
          </a:p>
          <a:p>
            <a:pPr>
              <a:lnSpc>
                <a:spcPts val="3500"/>
              </a:lnSpc>
              <a:spcBef>
                <a:spcPct val="0"/>
              </a:spcBef>
            </a:pPr>
            <a:r>
              <a:rPr lang="en-US" altLang="zh-CN" sz="2400" b="1" dirty="0" smtClean="0">
                <a:latin typeface="Times New Roman" pitchFamily="18" charset="0"/>
                <a:cs typeface="Times New Roman" pitchFamily="18" charset="0"/>
              </a:rPr>
              <a:t>B. </a:t>
            </a:r>
            <a:r>
              <a:rPr lang="zh-CN" altLang="en-US" sz="2400" b="1" dirty="0" smtClean="0">
                <a:latin typeface="Times New Roman" pitchFamily="18" charset="0"/>
                <a:cs typeface="Times New Roman" pitchFamily="18" charset="0"/>
              </a:rPr>
              <a:t>扬长避短  集思广益  取长补短</a:t>
            </a:r>
          </a:p>
          <a:p>
            <a:pPr>
              <a:lnSpc>
                <a:spcPts val="3500"/>
              </a:lnSpc>
              <a:spcBef>
                <a:spcPct val="0"/>
              </a:spcBef>
            </a:pPr>
            <a:r>
              <a:rPr lang="en-US" altLang="zh-CN" sz="2400" b="1" dirty="0" smtClean="0">
                <a:latin typeface="Times New Roman" pitchFamily="18" charset="0"/>
                <a:cs typeface="Times New Roman" pitchFamily="18" charset="0"/>
              </a:rPr>
              <a:t>C. </a:t>
            </a:r>
            <a:r>
              <a:rPr lang="zh-CN" altLang="en-US" sz="2400" b="1" dirty="0" smtClean="0">
                <a:latin typeface="Times New Roman" pitchFamily="18" charset="0"/>
                <a:cs typeface="Times New Roman" pitchFamily="18" charset="0"/>
              </a:rPr>
              <a:t>取长补短  扬长避短  集思广益</a:t>
            </a:r>
          </a:p>
          <a:p>
            <a:pPr>
              <a:lnSpc>
                <a:spcPts val="3500"/>
              </a:lnSpc>
              <a:spcBef>
                <a:spcPct val="0"/>
              </a:spcBef>
            </a:pPr>
            <a:r>
              <a:rPr lang="en-US" altLang="zh-CN" sz="2400" b="1" dirty="0" smtClean="0">
                <a:latin typeface="Times New Roman" pitchFamily="18" charset="0"/>
                <a:cs typeface="Times New Roman" pitchFamily="18" charset="0"/>
              </a:rPr>
              <a:t>D. </a:t>
            </a:r>
            <a:r>
              <a:rPr lang="zh-CN" altLang="en-US" sz="2400" b="1" dirty="0" smtClean="0">
                <a:latin typeface="Times New Roman" pitchFamily="18" charset="0"/>
                <a:cs typeface="Times New Roman" pitchFamily="18" charset="0"/>
              </a:rPr>
              <a:t>取长补短  集思广益  扬长避短</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684213" y="836613"/>
            <a:ext cx="7920037" cy="5399087"/>
          </a:xfrm>
          <a:prstGeom prst="rect">
            <a:avLst/>
          </a:prstGeom>
          <a:noFill/>
          <a:ln w="9525">
            <a:noFill/>
            <a:miter lim="800000"/>
            <a:headEnd/>
            <a:tailEnd/>
          </a:ln>
        </p:spPr>
        <p:txBody>
          <a:bodyPr/>
          <a:lstStyle/>
          <a:p>
            <a:pPr>
              <a:lnSpc>
                <a:spcPts val="3500"/>
              </a:lnSpc>
              <a:spcBef>
                <a:spcPct val="0"/>
              </a:spcBef>
            </a:pPr>
            <a:r>
              <a:rPr lang="en-US" altLang="zh-CN" sz="2400" b="1" dirty="0" smtClean="0">
                <a:solidFill>
                  <a:srgbClr val="990033"/>
                </a:solidFill>
                <a:latin typeface="+mn-ea"/>
              </a:rPr>
              <a:t>4. </a:t>
            </a:r>
            <a:r>
              <a:rPr lang="en-US" altLang="zh-CN" sz="2400" b="1" dirty="0" smtClean="0">
                <a:solidFill>
                  <a:srgbClr val="990033"/>
                </a:solidFill>
                <a:latin typeface="Times New Roman" pitchFamily="18" charset="0"/>
                <a:cs typeface="Times New Roman" pitchFamily="18" charset="0"/>
              </a:rPr>
              <a:t>B</a:t>
            </a:r>
            <a:r>
              <a:rPr lang="en-US" altLang="zh-CN" sz="2400" b="1" dirty="0">
                <a:solidFill>
                  <a:srgbClr val="990033"/>
                </a:solidFill>
                <a:latin typeface="+mn-ea"/>
              </a:rPr>
              <a:t>　[</a:t>
            </a:r>
            <a:r>
              <a:rPr lang="en-US" altLang="zh-CN" sz="2400" b="1" dirty="0" err="1">
                <a:solidFill>
                  <a:srgbClr val="990033"/>
                </a:solidFill>
                <a:latin typeface="+mn-ea"/>
              </a:rPr>
              <a:t>解析</a:t>
            </a:r>
            <a:r>
              <a:rPr lang="en-US" altLang="zh-CN" sz="2400" b="1" dirty="0" smtClean="0">
                <a:solidFill>
                  <a:srgbClr val="990033"/>
                </a:solidFill>
                <a:latin typeface="+mn-ea"/>
              </a:rPr>
              <a:t>] </a:t>
            </a:r>
            <a:r>
              <a:rPr lang="zh-CN" altLang="en-US" sz="2400" b="1" dirty="0" smtClean="0">
                <a:solidFill>
                  <a:srgbClr val="990033"/>
                </a:solidFill>
                <a:latin typeface="+mn-ea"/>
              </a:rPr>
              <a:t>扬长避短：发扬长处，避开短处。重点在“避”。集思广益：集中众人的智慧，广泛吸收有益的意见。取长补短：吸取长处来弥补短处。重点在“补”。根据“更看到我们面临的有利条件和机遇”，第一空应填写“扬长避短”，强调发扬长处，避开短处，利用条件，抓住机遇，克服困难，取得发展；根据“了解群众所思所想”，第二空应填写“集思广益”，强调集中广大群众的智慧；根据“都有其长，亦有其短”“融合发展”，第三空应填写“取长补短”，强调用长处补短处。</a:t>
            </a:r>
          </a:p>
          <a:p>
            <a:pPr>
              <a:lnSpc>
                <a:spcPts val="3500"/>
              </a:lnSpc>
              <a:spcBef>
                <a:spcPct val="0"/>
              </a:spcBef>
            </a:pPr>
            <a:endParaRPr lang="zh-CN" altLang="en-US" sz="2400" b="1" dirty="0" smtClean="0">
              <a:solidFill>
                <a:srgbClr val="990033"/>
              </a:solidFill>
              <a:latin typeface="+mn-ea"/>
            </a:endParaRPr>
          </a:p>
          <a:p>
            <a:pPr>
              <a:lnSpc>
                <a:spcPts val="3500"/>
              </a:lnSpc>
              <a:spcBef>
                <a:spcPct val="0"/>
              </a:spcBef>
            </a:pPr>
            <a:endParaRPr lang="zh-CN" altLang="en-US" sz="2400" b="1" dirty="0">
              <a:solidFill>
                <a:srgbClr val="990033"/>
              </a:solidFill>
              <a:latin typeface="+mn-ea"/>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4581525"/>
            <a:ext cx="609600" cy="2028825"/>
            <a:chOff x="1" y="2886"/>
            <a:chExt cx="384" cy="1278"/>
          </a:xfrm>
        </p:grpSpPr>
        <p:pic>
          <p:nvPicPr>
            <p:cNvPr id="1021958" name="Picture 6"/>
            <p:cNvPicPr>
              <a:picLocks noChangeAspect="1" noChangeArrowheads="1"/>
            </p:cNvPicPr>
            <p:nvPr/>
          </p:nvPicPr>
          <p:blipFill>
            <a:blip r:embed="rId3" cstate="print"/>
            <a:srcRect/>
            <a:stretch>
              <a:fillRect/>
            </a:stretch>
          </p:blipFill>
          <p:spPr bwMode="auto">
            <a:xfrm>
              <a:off x="1" y="2886"/>
              <a:ext cx="384" cy="1171"/>
            </a:xfrm>
            <a:prstGeom prst="rect">
              <a:avLst/>
            </a:prstGeom>
            <a:noFill/>
            <a:ln w="9525">
              <a:noFill/>
              <a:miter lim="800000"/>
              <a:headEnd/>
              <a:tailEnd/>
            </a:ln>
          </p:spPr>
        </p:pic>
        <p:sp>
          <p:nvSpPr>
            <p:cNvPr id="1021959"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1588" y="4581525"/>
            <a:ext cx="609600" cy="2028825"/>
            <a:chOff x="1" y="2886"/>
            <a:chExt cx="384" cy="1278"/>
          </a:xfrm>
        </p:grpSpPr>
        <p:pic>
          <p:nvPicPr>
            <p:cNvPr id="1020931" name="Picture 12"/>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02093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训练 </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检测</a:t>
              </a:r>
            </a:p>
          </p:txBody>
        </p:sp>
      </p:grpSp>
      <p:sp>
        <p:nvSpPr>
          <p:cNvPr id="3" name="内容占位符 2"/>
          <p:cNvSpPr>
            <a:spLocks/>
          </p:cNvSpPr>
          <p:nvPr/>
        </p:nvSpPr>
        <p:spPr bwMode="auto">
          <a:xfrm>
            <a:off x="684213" y="836613"/>
            <a:ext cx="8062912" cy="5470525"/>
          </a:xfrm>
          <a:prstGeom prst="rect">
            <a:avLst/>
          </a:prstGeom>
          <a:noFill/>
          <a:ln w="9525">
            <a:noFill/>
            <a:miter lim="800000"/>
            <a:headEnd/>
            <a:tailEnd/>
          </a:ln>
        </p:spPr>
        <p:txBody>
          <a:bodyPr/>
          <a:lstStyle/>
          <a:p>
            <a:pPr algn="l" eaLnBrk="1" hangingPunct="1">
              <a:lnSpc>
                <a:spcPts val="3500"/>
              </a:lnSpc>
              <a:spcBef>
                <a:spcPct val="0"/>
              </a:spcBef>
            </a:pPr>
            <a:r>
              <a:rPr lang="en-US" altLang="zh-CN" sz="2400" b="1" dirty="0" smtClean="0">
                <a:latin typeface="+mn-ea"/>
              </a:rPr>
              <a:t>5.</a:t>
            </a:r>
            <a:r>
              <a:rPr lang="zh-CN" altLang="en-US" sz="2400" b="1" dirty="0" smtClean="0">
                <a:latin typeface="+mn-ea"/>
              </a:rPr>
              <a:t>依次</a:t>
            </a:r>
            <a:r>
              <a:rPr lang="zh-CN" altLang="en-US" sz="2400" b="1" dirty="0">
                <a:latin typeface="+mn-ea"/>
              </a:rPr>
              <a:t>填入下列各句横线处的成语，最恰当的一组是</a:t>
            </a:r>
            <a:r>
              <a:rPr lang="en-US" altLang="zh-CN" sz="2400" b="1" dirty="0">
                <a:latin typeface="+mn-ea"/>
              </a:rPr>
              <a:t>(</a:t>
            </a:r>
            <a:r>
              <a:rPr lang="zh-CN" altLang="en-US" sz="2400" b="1" dirty="0">
                <a:latin typeface="+mn-ea"/>
              </a:rPr>
              <a:t>　 </a:t>
            </a:r>
            <a:r>
              <a:rPr lang="en-US" altLang="zh-CN" sz="2400" b="1" dirty="0">
                <a:latin typeface="+mn-ea"/>
              </a:rPr>
              <a:t>) </a:t>
            </a:r>
          </a:p>
          <a:p>
            <a:pPr>
              <a:lnSpc>
                <a:spcPts val="3500"/>
              </a:lnSpc>
            </a:pPr>
            <a:r>
              <a:rPr lang="zh-CN" altLang="en-US" sz="2400" b="1" dirty="0" smtClean="0">
                <a:latin typeface="+mn-ea"/>
              </a:rPr>
              <a:t>①这样的反腐题材节目很难称得上是真正的反腐作品，讽刺得</a:t>
            </a:r>
            <a:r>
              <a:rPr lang="en-US" altLang="zh-CN" sz="2400" b="1" dirty="0" smtClean="0">
                <a:latin typeface="+mn-ea"/>
              </a:rPr>
              <a:t>______</a:t>
            </a:r>
            <a:r>
              <a:rPr lang="zh-CN" altLang="en-US" sz="2400" b="1" dirty="0" smtClean="0">
                <a:latin typeface="+mn-ea"/>
              </a:rPr>
              <a:t>，且有些不着调，实有避重就轻之嫌。</a:t>
            </a:r>
          </a:p>
          <a:p>
            <a:pPr>
              <a:lnSpc>
                <a:spcPts val="3500"/>
              </a:lnSpc>
            </a:pPr>
            <a:r>
              <a:rPr lang="zh-CN" altLang="en-US" sz="2400" b="1" dirty="0" smtClean="0">
                <a:latin typeface="+mn-ea"/>
              </a:rPr>
              <a:t>②她其实也知道这种短时间多景点的旅行往往都是</a:t>
            </a:r>
            <a:r>
              <a:rPr lang="en-US" altLang="zh-CN" sz="2400" b="1" dirty="0" smtClean="0">
                <a:latin typeface="+mn-ea"/>
              </a:rPr>
              <a:t>______</a:t>
            </a:r>
            <a:r>
              <a:rPr lang="zh-CN" altLang="en-US" sz="2400" b="1" dirty="0" smtClean="0">
                <a:latin typeface="+mn-ea"/>
              </a:rPr>
              <a:t>，只不过这样的旅行较为划算，能够花很少的钱去很多地方。</a:t>
            </a:r>
          </a:p>
          <a:p>
            <a:pPr>
              <a:lnSpc>
                <a:spcPts val="3500"/>
              </a:lnSpc>
            </a:pPr>
            <a:r>
              <a:rPr lang="zh-CN" altLang="en-US" sz="2400" b="1" dirty="0" smtClean="0">
                <a:latin typeface="+mn-ea"/>
              </a:rPr>
              <a:t>③如果读者读完了一本书，却不见书中写到这些问题，或虽触及，亦只</a:t>
            </a:r>
            <a:r>
              <a:rPr lang="en-US" altLang="zh-CN" sz="2400" b="1" dirty="0" smtClean="0">
                <a:latin typeface="+mn-ea"/>
              </a:rPr>
              <a:t>______</a:t>
            </a:r>
            <a:r>
              <a:rPr lang="zh-CN" altLang="en-US" sz="2400" b="1" dirty="0" smtClean="0">
                <a:latin typeface="+mn-ea"/>
              </a:rPr>
              <a:t>。</a:t>
            </a:r>
            <a:endParaRPr lang="en-US" altLang="zh-CN" sz="2400" b="1" dirty="0" smtClean="0">
              <a:latin typeface="+mn-ea"/>
            </a:endParaRPr>
          </a:p>
          <a:p>
            <a:pPr>
              <a:lnSpc>
                <a:spcPts val="3500"/>
              </a:lnSpc>
              <a:spcBef>
                <a:spcPct val="0"/>
              </a:spcBef>
            </a:pPr>
            <a:r>
              <a:rPr lang="en-US" altLang="zh-CN" sz="2400" b="1" dirty="0" smtClean="0">
                <a:latin typeface="Times New Roman" pitchFamily="18" charset="0"/>
                <a:cs typeface="Times New Roman" pitchFamily="18" charset="0"/>
              </a:rPr>
              <a:t>A</a:t>
            </a:r>
            <a:r>
              <a:rPr lang="zh-CN" altLang="en-US" sz="2400" b="1" dirty="0" smtClean="0">
                <a:latin typeface="Times New Roman" pitchFamily="18" charset="0"/>
                <a:cs typeface="Times New Roman" pitchFamily="18" charset="0"/>
              </a:rPr>
              <a:t>．浮光掠影　蜻蜓点水　走马观花</a:t>
            </a:r>
          </a:p>
          <a:p>
            <a:pPr>
              <a:lnSpc>
                <a:spcPts val="3500"/>
              </a:lnSpc>
              <a:spcBef>
                <a:spcPct val="0"/>
              </a:spcBef>
            </a:pPr>
            <a:r>
              <a:rPr lang="en-US" altLang="zh-CN" sz="2400" b="1" dirty="0" smtClean="0">
                <a:latin typeface="Times New Roman" pitchFamily="18" charset="0"/>
                <a:cs typeface="Times New Roman" pitchFamily="18" charset="0"/>
              </a:rPr>
              <a:t>B</a:t>
            </a:r>
            <a:r>
              <a:rPr lang="zh-CN" altLang="en-US" sz="2400" b="1" dirty="0" smtClean="0">
                <a:latin typeface="Times New Roman" pitchFamily="18" charset="0"/>
                <a:cs typeface="Times New Roman" pitchFamily="18" charset="0"/>
              </a:rPr>
              <a:t>．蜻蜓点水　走马观花　浮光掠影</a:t>
            </a:r>
          </a:p>
          <a:p>
            <a:pPr>
              <a:lnSpc>
                <a:spcPts val="3500"/>
              </a:lnSpc>
              <a:spcBef>
                <a:spcPct val="0"/>
              </a:spcBef>
            </a:pPr>
            <a:r>
              <a:rPr lang="en-US" altLang="zh-CN" sz="2400" b="1" dirty="0" smtClean="0">
                <a:latin typeface="Times New Roman" pitchFamily="18" charset="0"/>
                <a:cs typeface="Times New Roman" pitchFamily="18" charset="0"/>
              </a:rPr>
              <a:t>C</a:t>
            </a:r>
            <a:r>
              <a:rPr lang="zh-CN" altLang="en-US" sz="2400" b="1" dirty="0" smtClean="0">
                <a:latin typeface="Times New Roman" pitchFamily="18" charset="0"/>
                <a:cs typeface="Times New Roman" pitchFamily="18" charset="0"/>
              </a:rPr>
              <a:t>．走马观花　蜻蜓点水　浮光掠影</a:t>
            </a:r>
          </a:p>
          <a:p>
            <a:pPr>
              <a:lnSpc>
                <a:spcPts val="3500"/>
              </a:lnSpc>
              <a:spcBef>
                <a:spcPct val="0"/>
              </a:spcBef>
            </a:pPr>
            <a:r>
              <a:rPr lang="en-US" altLang="zh-CN" sz="2400" b="1" dirty="0" smtClean="0">
                <a:latin typeface="Times New Roman" pitchFamily="18" charset="0"/>
                <a:cs typeface="Times New Roman" pitchFamily="18" charset="0"/>
              </a:rPr>
              <a:t>D</a:t>
            </a:r>
            <a:r>
              <a:rPr lang="zh-CN" altLang="en-US" sz="2400" b="1" dirty="0" smtClean="0">
                <a:latin typeface="Times New Roman" pitchFamily="18" charset="0"/>
                <a:cs typeface="Times New Roman" pitchFamily="18" charset="0"/>
              </a:rPr>
              <a:t>．浮光掠影　走马观花　蜻蜓点水 </a:t>
            </a:r>
          </a:p>
          <a:p>
            <a:pPr>
              <a:lnSpc>
                <a:spcPts val="3500"/>
              </a:lnSpc>
            </a:pPr>
            <a:endParaRPr lang="zh-CN" altLang="en-US" sz="2400" b="1" dirty="0" smtClean="0">
              <a:latin typeface="+mn-ea"/>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684213" y="836613"/>
            <a:ext cx="7920037" cy="5399087"/>
          </a:xfrm>
          <a:prstGeom prst="rect">
            <a:avLst/>
          </a:prstGeom>
          <a:noFill/>
          <a:ln w="9525">
            <a:noFill/>
            <a:miter lim="800000"/>
            <a:headEnd/>
            <a:tailEnd/>
          </a:ln>
        </p:spPr>
        <p:txBody>
          <a:bodyPr/>
          <a:lstStyle/>
          <a:p>
            <a:pPr>
              <a:lnSpc>
                <a:spcPts val="3500"/>
              </a:lnSpc>
              <a:spcBef>
                <a:spcPct val="0"/>
              </a:spcBef>
            </a:pPr>
            <a:r>
              <a:rPr lang="en-US" altLang="zh-CN" sz="2400" b="1" dirty="0" smtClean="0">
                <a:solidFill>
                  <a:srgbClr val="990033"/>
                </a:solidFill>
                <a:latin typeface="+mn-ea"/>
              </a:rPr>
              <a:t>5. </a:t>
            </a:r>
            <a:r>
              <a:rPr lang="en-US" altLang="zh-CN" sz="2400" b="1" dirty="0" smtClean="0">
                <a:solidFill>
                  <a:srgbClr val="990033"/>
                </a:solidFill>
                <a:latin typeface="Times New Roman" pitchFamily="18" charset="0"/>
                <a:cs typeface="Times New Roman" pitchFamily="18" charset="0"/>
              </a:rPr>
              <a:t>B</a:t>
            </a:r>
            <a:r>
              <a:rPr lang="en-US" altLang="zh-CN" sz="2400" b="1" dirty="0">
                <a:solidFill>
                  <a:srgbClr val="990033"/>
                </a:solidFill>
                <a:latin typeface="+mn-ea"/>
              </a:rPr>
              <a:t>　[</a:t>
            </a:r>
            <a:r>
              <a:rPr lang="en-US" altLang="zh-CN" sz="2400" b="1" dirty="0" err="1">
                <a:solidFill>
                  <a:srgbClr val="990033"/>
                </a:solidFill>
                <a:latin typeface="+mn-ea"/>
              </a:rPr>
              <a:t>解析</a:t>
            </a:r>
            <a:r>
              <a:rPr lang="en-US" altLang="zh-CN" sz="2400" b="1" dirty="0" smtClean="0">
                <a:solidFill>
                  <a:srgbClr val="990033"/>
                </a:solidFill>
                <a:latin typeface="+mn-ea"/>
              </a:rPr>
              <a:t>] </a:t>
            </a:r>
            <a:r>
              <a:rPr lang="zh-CN" altLang="en-US" sz="2400" b="1" dirty="0" smtClean="0">
                <a:solidFill>
                  <a:srgbClr val="990033"/>
                </a:solidFill>
                <a:latin typeface="+mn-ea"/>
              </a:rPr>
              <a:t>蜻蜓点水：比喻做事肤浅不深入。走马观花：比喻粗略地观察事物。浮光掠影：比喻印象不深刻，好像水面的光和掠过的影子一样，一晃就消逝。</a:t>
            </a:r>
          </a:p>
          <a:p>
            <a:pPr>
              <a:lnSpc>
                <a:spcPts val="3500"/>
              </a:lnSpc>
              <a:spcBef>
                <a:spcPct val="0"/>
              </a:spcBef>
            </a:pPr>
            <a:endParaRPr lang="zh-CN" altLang="en-US" sz="2400" b="1" dirty="0" smtClean="0">
              <a:solidFill>
                <a:srgbClr val="990033"/>
              </a:solidFill>
              <a:latin typeface="+mn-ea"/>
            </a:endParaRPr>
          </a:p>
          <a:p>
            <a:pPr>
              <a:lnSpc>
                <a:spcPts val="3500"/>
              </a:lnSpc>
              <a:spcBef>
                <a:spcPct val="0"/>
              </a:spcBef>
            </a:pPr>
            <a:endParaRPr lang="zh-CN" altLang="en-US" sz="2400" b="1" dirty="0">
              <a:solidFill>
                <a:srgbClr val="990033"/>
              </a:solidFill>
              <a:latin typeface="+mn-ea"/>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4581525"/>
            <a:ext cx="609600" cy="2028825"/>
            <a:chOff x="1" y="2886"/>
            <a:chExt cx="384" cy="1278"/>
          </a:xfrm>
        </p:grpSpPr>
        <p:pic>
          <p:nvPicPr>
            <p:cNvPr id="1021958" name="Picture 6"/>
            <p:cNvPicPr>
              <a:picLocks noChangeAspect="1" noChangeArrowheads="1"/>
            </p:cNvPicPr>
            <p:nvPr/>
          </p:nvPicPr>
          <p:blipFill>
            <a:blip r:embed="rId3" cstate="print"/>
            <a:srcRect/>
            <a:stretch>
              <a:fillRect/>
            </a:stretch>
          </p:blipFill>
          <p:spPr bwMode="auto">
            <a:xfrm>
              <a:off x="1" y="2886"/>
              <a:ext cx="384" cy="1171"/>
            </a:xfrm>
            <a:prstGeom prst="rect">
              <a:avLst/>
            </a:prstGeom>
            <a:noFill/>
            <a:ln w="9525">
              <a:noFill/>
              <a:miter lim="800000"/>
              <a:headEnd/>
              <a:tailEnd/>
            </a:ln>
          </p:spPr>
        </p:pic>
        <p:sp>
          <p:nvSpPr>
            <p:cNvPr id="1021959"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1588" y="4581525"/>
            <a:ext cx="609600" cy="2028825"/>
            <a:chOff x="1" y="2886"/>
            <a:chExt cx="384" cy="1278"/>
          </a:xfrm>
        </p:grpSpPr>
        <p:pic>
          <p:nvPicPr>
            <p:cNvPr id="1020931" name="Picture 12"/>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02093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训练 </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检测</a:t>
              </a:r>
            </a:p>
          </p:txBody>
        </p:sp>
      </p:grpSp>
      <p:sp>
        <p:nvSpPr>
          <p:cNvPr id="3" name="内容占位符 2"/>
          <p:cNvSpPr>
            <a:spLocks/>
          </p:cNvSpPr>
          <p:nvPr/>
        </p:nvSpPr>
        <p:spPr bwMode="auto">
          <a:xfrm>
            <a:off x="684213" y="836613"/>
            <a:ext cx="8062912" cy="5470525"/>
          </a:xfrm>
          <a:prstGeom prst="rect">
            <a:avLst/>
          </a:prstGeom>
          <a:noFill/>
          <a:ln w="9525">
            <a:noFill/>
            <a:miter lim="800000"/>
            <a:headEnd/>
            <a:tailEnd/>
          </a:ln>
        </p:spPr>
        <p:txBody>
          <a:bodyPr/>
          <a:lstStyle/>
          <a:p>
            <a:pPr algn="l" eaLnBrk="1" hangingPunct="1">
              <a:lnSpc>
                <a:spcPts val="3500"/>
              </a:lnSpc>
              <a:spcBef>
                <a:spcPct val="0"/>
              </a:spcBef>
            </a:pPr>
            <a:r>
              <a:rPr lang="en-US" altLang="zh-CN" sz="2400" b="1" dirty="0" smtClean="0">
                <a:latin typeface="+mn-ea"/>
              </a:rPr>
              <a:t>6.</a:t>
            </a:r>
            <a:r>
              <a:rPr lang="zh-CN" altLang="en-US" sz="2400" b="1" dirty="0" smtClean="0">
                <a:latin typeface="+mn-ea"/>
              </a:rPr>
              <a:t>依次</a:t>
            </a:r>
            <a:r>
              <a:rPr lang="zh-CN" altLang="en-US" sz="2400" b="1" dirty="0">
                <a:latin typeface="+mn-ea"/>
              </a:rPr>
              <a:t>填入下列各句横线处的成语，最恰当的一组是</a:t>
            </a:r>
            <a:r>
              <a:rPr lang="en-US" altLang="zh-CN" sz="2400" b="1" dirty="0">
                <a:latin typeface="+mn-ea"/>
              </a:rPr>
              <a:t>(</a:t>
            </a:r>
            <a:r>
              <a:rPr lang="zh-CN" altLang="en-US" sz="2400" b="1" dirty="0">
                <a:latin typeface="+mn-ea"/>
              </a:rPr>
              <a:t>　 </a:t>
            </a:r>
            <a:r>
              <a:rPr lang="en-US" altLang="zh-CN" sz="2400" b="1" dirty="0">
                <a:latin typeface="+mn-ea"/>
              </a:rPr>
              <a:t>) </a:t>
            </a:r>
          </a:p>
          <a:p>
            <a:pPr>
              <a:lnSpc>
                <a:spcPts val="3500"/>
              </a:lnSpc>
            </a:pPr>
            <a:r>
              <a:rPr lang="zh-CN" altLang="en-US" sz="2400" b="1" dirty="0" smtClean="0">
                <a:latin typeface="+mn-ea"/>
              </a:rPr>
              <a:t>①</a:t>
            </a:r>
            <a:r>
              <a:rPr lang="en-US" altLang="zh-CN" sz="2400" b="1" dirty="0" smtClean="0">
                <a:latin typeface="+mn-ea"/>
              </a:rPr>
              <a:t>《</a:t>
            </a:r>
            <a:r>
              <a:rPr lang="zh-CN" altLang="en-US" sz="2400" b="1" dirty="0" smtClean="0">
                <a:latin typeface="+mn-ea"/>
              </a:rPr>
              <a:t>世界人权宣言</a:t>
            </a:r>
            <a:r>
              <a:rPr lang="en-US" altLang="zh-CN" sz="2400" b="1" dirty="0" smtClean="0">
                <a:latin typeface="+mn-ea"/>
              </a:rPr>
              <a:t>》</a:t>
            </a:r>
            <a:r>
              <a:rPr lang="zh-CN" altLang="en-US" sz="2400" b="1" dirty="0" smtClean="0">
                <a:latin typeface="+mn-ea"/>
              </a:rPr>
              <a:t>中讲“任何人的财产不得任意被剥夺”，那些弄虚作假、</a:t>
            </a:r>
            <a:r>
              <a:rPr lang="en-US" altLang="zh-CN" sz="2400" b="1" dirty="0" smtClean="0">
                <a:latin typeface="+mn-ea"/>
              </a:rPr>
              <a:t>______</a:t>
            </a:r>
            <a:r>
              <a:rPr lang="zh-CN" altLang="en-US" sz="2400" b="1" dirty="0" smtClean="0">
                <a:latin typeface="+mn-ea"/>
              </a:rPr>
              <a:t>和抄袭剽窃之徒无异于学术上侵吞国家财产和盗窃私人财产者。</a:t>
            </a:r>
          </a:p>
          <a:p>
            <a:pPr>
              <a:lnSpc>
                <a:spcPts val="3500"/>
              </a:lnSpc>
            </a:pPr>
            <a:r>
              <a:rPr lang="zh-CN" altLang="en-US" sz="2400" b="1" dirty="0" smtClean="0">
                <a:latin typeface="+mn-ea"/>
              </a:rPr>
              <a:t>②公务员爱好艺术本无可非议，但刻意跻身文艺圈，在</a:t>
            </a:r>
            <a:r>
              <a:rPr lang="en-US" altLang="zh-CN" sz="2400" b="1" dirty="0" smtClean="0">
                <a:latin typeface="+mn-ea"/>
              </a:rPr>
              <a:t>______</a:t>
            </a:r>
            <a:r>
              <a:rPr lang="zh-CN" altLang="en-US" sz="2400" b="1" dirty="0" smtClean="0">
                <a:latin typeface="+mn-ea"/>
              </a:rPr>
              <a:t>之外，其实还藏有不少借机收敛钱财、用权力实现寻租的行为。有关部门必须关掉这些腐败“暗门”。</a:t>
            </a:r>
          </a:p>
          <a:p>
            <a:pPr>
              <a:lnSpc>
                <a:spcPts val="3500"/>
              </a:lnSpc>
            </a:pPr>
            <a:r>
              <a:rPr lang="zh-CN" altLang="en-US" sz="2400" b="1" dirty="0" smtClean="0">
                <a:latin typeface="+mn-ea"/>
              </a:rPr>
              <a:t>③很长时间以来，车王阿姆斯特朗在很多人的心目中是英雄般的存在，但现在他却被曝出服用违禁药物的丑闻，他的环法“七冠王”究竟是</a:t>
            </a:r>
            <a:r>
              <a:rPr lang="en-US" altLang="zh-CN" sz="2400" b="1" dirty="0" smtClean="0">
                <a:latin typeface="+mn-ea"/>
              </a:rPr>
              <a:t>______</a:t>
            </a:r>
            <a:r>
              <a:rPr lang="zh-CN" altLang="en-US" sz="2400" b="1" dirty="0" smtClean="0">
                <a:latin typeface="+mn-ea"/>
              </a:rPr>
              <a:t>还是名副其实？</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1588" y="4581525"/>
            <a:ext cx="609600" cy="2028825"/>
            <a:chOff x="1" y="2886"/>
            <a:chExt cx="384" cy="1278"/>
          </a:xfrm>
        </p:grpSpPr>
        <p:pic>
          <p:nvPicPr>
            <p:cNvPr id="1020931" name="Picture 12"/>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02093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训练 </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检测</a:t>
              </a:r>
            </a:p>
          </p:txBody>
        </p:sp>
      </p:grpSp>
      <p:sp>
        <p:nvSpPr>
          <p:cNvPr id="3" name="内容占位符 2"/>
          <p:cNvSpPr>
            <a:spLocks/>
          </p:cNvSpPr>
          <p:nvPr/>
        </p:nvSpPr>
        <p:spPr bwMode="auto">
          <a:xfrm>
            <a:off x="684213" y="836613"/>
            <a:ext cx="8062912" cy="5470525"/>
          </a:xfrm>
          <a:prstGeom prst="rect">
            <a:avLst/>
          </a:prstGeom>
          <a:noFill/>
          <a:ln w="9525">
            <a:noFill/>
            <a:miter lim="800000"/>
            <a:headEnd/>
            <a:tailEnd/>
          </a:ln>
        </p:spPr>
        <p:txBody>
          <a:bodyPr/>
          <a:lstStyle/>
          <a:p>
            <a:pPr>
              <a:lnSpc>
                <a:spcPts val="3500"/>
              </a:lnSpc>
              <a:spcBef>
                <a:spcPct val="0"/>
              </a:spcBef>
            </a:pPr>
            <a:r>
              <a:rPr lang="en-US" altLang="zh-CN" sz="2400" b="1" dirty="0" smtClean="0">
                <a:latin typeface="Times New Roman" pitchFamily="18" charset="0"/>
                <a:cs typeface="Times New Roman" pitchFamily="18" charset="0"/>
              </a:rPr>
              <a:t>A</a:t>
            </a:r>
            <a:r>
              <a:rPr lang="zh-CN" altLang="en-US" sz="2400" b="1" dirty="0" smtClean="0">
                <a:latin typeface="Times New Roman" pitchFamily="18" charset="0"/>
                <a:cs typeface="Times New Roman" pitchFamily="18" charset="0"/>
              </a:rPr>
              <a:t>．欺世盗名  沽名钓誉  盗名窃誉</a:t>
            </a:r>
          </a:p>
          <a:p>
            <a:pPr>
              <a:lnSpc>
                <a:spcPts val="3500"/>
              </a:lnSpc>
              <a:spcBef>
                <a:spcPct val="0"/>
              </a:spcBef>
            </a:pPr>
            <a:r>
              <a:rPr lang="en-US" altLang="zh-CN" sz="2400" b="1" dirty="0" smtClean="0">
                <a:latin typeface="Times New Roman" pitchFamily="18" charset="0"/>
                <a:cs typeface="Times New Roman" pitchFamily="18" charset="0"/>
              </a:rPr>
              <a:t>B</a:t>
            </a:r>
            <a:r>
              <a:rPr lang="zh-CN" altLang="en-US" sz="2400" b="1" dirty="0" smtClean="0">
                <a:latin typeface="Times New Roman" pitchFamily="18" charset="0"/>
                <a:cs typeface="Times New Roman" pitchFamily="18" charset="0"/>
              </a:rPr>
              <a:t>．沽名钓誉  欺世盗名  盗名窃誉</a:t>
            </a:r>
          </a:p>
          <a:p>
            <a:pPr>
              <a:lnSpc>
                <a:spcPts val="3500"/>
              </a:lnSpc>
              <a:spcBef>
                <a:spcPct val="0"/>
              </a:spcBef>
            </a:pPr>
            <a:r>
              <a:rPr lang="en-US" altLang="zh-CN" sz="2400" b="1" dirty="0" smtClean="0">
                <a:latin typeface="Times New Roman" pitchFamily="18" charset="0"/>
                <a:cs typeface="Times New Roman" pitchFamily="18" charset="0"/>
              </a:rPr>
              <a:t>C</a:t>
            </a:r>
            <a:r>
              <a:rPr lang="zh-CN" altLang="en-US" sz="2400" b="1" dirty="0" smtClean="0">
                <a:latin typeface="Times New Roman" pitchFamily="18" charset="0"/>
                <a:cs typeface="Times New Roman" pitchFamily="18" charset="0"/>
              </a:rPr>
              <a:t>．盗名窃誉  沽名钓誉  欺世盗名</a:t>
            </a:r>
          </a:p>
          <a:p>
            <a:pPr>
              <a:lnSpc>
                <a:spcPts val="3500"/>
              </a:lnSpc>
              <a:spcBef>
                <a:spcPct val="0"/>
              </a:spcBef>
            </a:pPr>
            <a:r>
              <a:rPr lang="en-US" altLang="zh-CN" sz="2400" b="1" dirty="0" smtClean="0">
                <a:latin typeface="Times New Roman" pitchFamily="18" charset="0"/>
                <a:cs typeface="Times New Roman" pitchFamily="18" charset="0"/>
              </a:rPr>
              <a:t>D</a:t>
            </a:r>
            <a:r>
              <a:rPr lang="zh-CN" altLang="en-US" sz="2400" b="1" dirty="0" smtClean="0">
                <a:latin typeface="Times New Roman" pitchFamily="18" charset="0"/>
                <a:cs typeface="Times New Roman" pitchFamily="18" charset="0"/>
              </a:rPr>
              <a:t>．欺世盗名  盗名窃誉  沽名钓誉</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684213" y="836613"/>
            <a:ext cx="7920037" cy="5399087"/>
          </a:xfrm>
          <a:prstGeom prst="rect">
            <a:avLst/>
          </a:prstGeom>
          <a:noFill/>
          <a:ln w="9525">
            <a:noFill/>
            <a:miter lim="800000"/>
            <a:headEnd/>
            <a:tailEnd/>
          </a:ln>
        </p:spPr>
        <p:txBody>
          <a:bodyPr/>
          <a:lstStyle/>
          <a:p>
            <a:pPr>
              <a:lnSpc>
                <a:spcPts val="3500"/>
              </a:lnSpc>
              <a:spcBef>
                <a:spcPct val="0"/>
              </a:spcBef>
            </a:pPr>
            <a:r>
              <a:rPr lang="en-US" altLang="zh-CN" sz="2400" b="1" dirty="0" smtClean="0">
                <a:solidFill>
                  <a:srgbClr val="990033"/>
                </a:solidFill>
                <a:latin typeface="+mn-ea"/>
              </a:rPr>
              <a:t>6. </a:t>
            </a:r>
            <a:r>
              <a:rPr lang="en-US" altLang="zh-CN" sz="2400" b="1" dirty="0" smtClean="0">
                <a:solidFill>
                  <a:srgbClr val="990033"/>
                </a:solidFill>
                <a:latin typeface="Times New Roman" pitchFamily="18" charset="0"/>
                <a:cs typeface="Times New Roman" pitchFamily="18" charset="0"/>
              </a:rPr>
              <a:t>C</a:t>
            </a:r>
            <a:r>
              <a:rPr lang="en-US" altLang="zh-CN" sz="2400" b="1" dirty="0">
                <a:solidFill>
                  <a:srgbClr val="990033"/>
                </a:solidFill>
                <a:latin typeface="+mn-ea"/>
              </a:rPr>
              <a:t>　[</a:t>
            </a:r>
            <a:r>
              <a:rPr lang="en-US" altLang="zh-CN" sz="2400" b="1" dirty="0" err="1">
                <a:solidFill>
                  <a:srgbClr val="990033"/>
                </a:solidFill>
                <a:latin typeface="+mn-ea"/>
              </a:rPr>
              <a:t>解析</a:t>
            </a:r>
            <a:r>
              <a:rPr lang="en-US" altLang="zh-CN" sz="2400" b="1" dirty="0" smtClean="0">
                <a:solidFill>
                  <a:srgbClr val="990033"/>
                </a:solidFill>
                <a:latin typeface="+mn-ea"/>
              </a:rPr>
              <a:t>] </a:t>
            </a:r>
            <a:r>
              <a:rPr lang="zh-CN" altLang="en-US" sz="2400" b="1" dirty="0" smtClean="0">
                <a:solidFill>
                  <a:srgbClr val="990033"/>
                </a:solidFill>
                <a:latin typeface="+mn-ea"/>
              </a:rPr>
              <a:t>本题考查正确使用成语的能力。三个成语都含有“无耻地谋取名誉”的意思。从语意上区分，“欺世盗名”语意最重，“盗名窃誉”次之，“沽名钓誉”语意最轻。</a:t>
            </a:r>
          </a:p>
          <a:p>
            <a:pPr>
              <a:lnSpc>
                <a:spcPts val="3500"/>
              </a:lnSpc>
              <a:spcBef>
                <a:spcPct val="0"/>
              </a:spcBef>
            </a:pPr>
            <a:endParaRPr lang="zh-CN" altLang="en-US" sz="2400" b="1" dirty="0" smtClean="0">
              <a:solidFill>
                <a:srgbClr val="990033"/>
              </a:solidFill>
              <a:latin typeface="+mn-ea"/>
            </a:endParaRPr>
          </a:p>
          <a:p>
            <a:pPr>
              <a:lnSpc>
                <a:spcPts val="3500"/>
              </a:lnSpc>
              <a:spcBef>
                <a:spcPct val="0"/>
              </a:spcBef>
            </a:pPr>
            <a:endParaRPr lang="zh-CN" altLang="en-US" sz="2400" b="1" dirty="0">
              <a:solidFill>
                <a:srgbClr val="990033"/>
              </a:solidFill>
              <a:latin typeface="+mn-ea"/>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4581525"/>
            <a:ext cx="609600" cy="2028825"/>
            <a:chOff x="1" y="2886"/>
            <a:chExt cx="384" cy="1278"/>
          </a:xfrm>
        </p:grpSpPr>
        <p:pic>
          <p:nvPicPr>
            <p:cNvPr id="1021958" name="Picture 6"/>
            <p:cNvPicPr>
              <a:picLocks noChangeAspect="1" noChangeArrowheads="1"/>
            </p:cNvPicPr>
            <p:nvPr/>
          </p:nvPicPr>
          <p:blipFill>
            <a:blip r:embed="rId3" cstate="print"/>
            <a:srcRect/>
            <a:stretch>
              <a:fillRect/>
            </a:stretch>
          </p:blipFill>
          <p:spPr bwMode="auto">
            <a:xfrm>
              <a:off x="1" y="2886"/>
              <a:ext cx="384" cy="1171"/>
            </a:xfrm>
            <a:prstGeom prst="rect">
              <a:avLst/>
            </a:prstGeom>
            <a:noFill/>
            <a:ln w="9525">
              <a:noFill/>
              <a:miter lim="800000"/>
              <a:headEnd/>
              <a:tailEnd/>
            </a:ln>
          </p:spPr>
        </p:pic>
        <p:sp>
          <p:nvSpPr>
            <p:cNvPr id="1021959"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1588" y="4581525"/>
            <a:ext cx="609600" cy="2028825"/>
            <a:chOff x="1" y="2886"/>
            <a:chExt cx="384" cy="1278"/>
          </a:xfrm>
        </p:grpSpPr>
        <p:pic>
          <p:nvPicPr>
            <p:cNvPr id="1020931" name="Picture 12"/>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02093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训练 </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检测</a:t>
              </a:r>
            </a:p>
          </p:txBody>
        </p:sp>
      </p:grpSp>
      <p:sp>
        <p:nvSpPr>
          <p:cNvPr id="3" name="内容占位符 2"/>
          <p:cNvSpPr>
            <a:spLocks/>
          </p:cNvSpPr>
          <p:nvPr/>
        </p:nvSpPr>
        <p:spPr bwMode="auto">
          <a:xfrm>
            <a:off x="684213" y="836613"/>
            <a:ext cx="8062912" cy="5470525"/>
          </a:xfrm>
          <a:prstGeom prst="rect">
            <a:avLst/>
          </a:prstGeom>
          <a:noFill/>
          <a:ln w="9525">
            <a:noFill/>
            <a:miter lim="800000"/>
            <a:headEnd/>
            <a:tailEnd/>
          </a:ln>
        </p:spPr>
        <p:txBody>
          <a:bodyPr/>
          <a:lstStyle/>
          <a:p>
            <a:pPr algn="l" eaLnBrk="1" hangingPunct="1">
              <a:lnSpc>
                <a:spcPts val="3500"/>
              </a:lnSpc>
              <a:spcBef>
                <a:spcPct val="0"/>
              </a:spcBef>
            </a:pPr>
            <a:r>
              <a:rPr lang="en-US" altLang="zh-CN" sz="2400" b="1" dirty="0" smtClean="0">
                <a:latin typeface="+mn-ea"/>
              </a:rPr>
              <a:t>7.</a:t>
            </a:r>
            <a:r>
              <a:rPr lang="zh-CN" altLang="en-US" sz="2400" b="1" dirty="0" smtClean="0">
                <a:latin typeface="+mn-ea"/>
              </a:rPr>
              <a:t>依次</a:t>
            </a:r>
            <a:r>
              <a:rPr lang="zh-CN" altLang="en-US" sz="2400" b="1" dirty="0">
                <a:latin typeface="+mn-ea"/>
              </a:rPr>
              <a:t>填入下列各句横线处的成语，最恰当的一组是</a:t>
            </a:r>
            <a:r>
              <a:rPr lang="en-US" altLang="zh-CN" sz="2400" b="1" dirty="0">
                <a:latin typeface="+mn-ea"/>
              </a:rPr>
              <a:t>(</a:t>
            </a:r>
            <a:r>
              <a:rPr lang="zh-CN" altLang="en-US" sz="2400" b="1" dirty="0">
                <a:latin typeface="+mn-ea"/>
              </a:rPr>
              <a:t>　 </a:t>
            </a:r>
            <a:r>
              <a:rPr lang="en-US" altLang="zh-CN" sz="2400" b="1" dirty="0">
                <a:latin typeface="+mn-ea"/>
              </a:rPr>
              <a:t>) </a:t>
            </a:r>
          </a:p>
          <a:p>
            <a:pPr>
              <a:lnSpc>
                <a:spcPts val="3500"/>
              </a:lnSpc>
            </a:pPr>
            <a:r>
              <a:rPr lang="zh-CN" altLang="en-US" sz="2400" b="1" dirty="0" smtClean="0">
                <a:latin typeface="+mn-ea"/>
              </a:rPr>
              <a:t>①正因为李老师对学生的挚诚与关爱，学生才更愿意与她</a:t>
            </a:r>
            <a:r>
              <a:rPr lang="en-US" altLang="zh-CN" sz="2400" b="1" dirty="0" smtClean="0">
                <a:latin typeface="+mn-ea"/>
              </a:rPr>
              <a:t>______</a:t>
            </a:r>
            <a:r>
              <a:rPr lang="zh-CN" altLang="en-US" sz="2400" b="1" dirty="0" smtClean="0">
                <a:latin typeface="+mn-ea"/>
              </a:rPr>
              <a:t>地交谈，遇到困难时也主动向她寻求帮助。</a:t>
            </a:r>
          </a:p>
          <a:p>
            <a:pPr>
              <a:lnSpc>
                <a:spcPts val="3500"/>
              </a:lnSpc>
            </a:pPr>
            <a:r>
              <a:rPr lang="zh-CN" altLang="en-US" sz="2400" b="1" dirty="0" smtClean="0">
                <a:latin typeface="+mn-ea"/>
              </a:rPr>
              <a:t>②中美在大数据、云服务等多个方面都需要思想之间的碰撞，面对最为敏感的网络问题，</a:t>
            </a:r>
            <a:r>
              <a:rPr lang="en-US" altLang="zh-CN" sz="2400" b="1" dirty="0" smtClean="0">
                <a:latin typeface="+mn-ea"/>
              </a:rPr>
              <a:t>______</a:t>
            </a:r>
            <a:r>
              <a:rPr lang="zh-CN" altLang="en-US" sz="2400" b="1" dirty="0" smtClean="0">
                <a:latin typeface="+mn-ea"/>
              </a:rPr>
              <a:t>的探讨才是妥当地解决问题的方式。</a:t>
            </a:r>
          </a:p>
          <a:p>
            <a:pPr>
              <a:lnSpc>
                <a:spcPts val="3500"/>
              </a:lnSpc>
            </a:pPr>
            <a:r>
              <a:rPr lang="zh-CN" altLang="en-US" sz="2400" b="1" dirty="0" smtClean="0">
                <a:latin typeface="+mn-ea"/>
              </a:rPr>
              <a:t>③只有领导敢于把敏感的、实质性的问题摆在桌面上，不避重就轻，群众才会</a:t>
            </a:r>
            <a:r>
              <a:rPr lang="en-US" altLang="zh-CN" sz="2400" b="1" dirty="0" smtClean="0">
                <a:latin typeface="+mn-ea"/>
              </a:rPr>
              <a:t>______</a:t>
            </a:r>
            <a:r>
              <a:rPr lang="zh-CN" altLang="en-US" sz="2400" b="1" dirty="0" smtClean="0">
                <a:latin typeface="+mn-ea"/>
              </a:rPr>
              <a:t>，知无不言。</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1588" y="4581525"/>
            <a:ext cx="609600" cy="2028825"/>
            <a:chOff x="1" y="2886"/>
            <a:chExt cx="384" cy="1278"/>
          </a:xfrm>
        </p:grpSpPr>
        <p:pic>
          <p:nvPicPr>
            <p:cNvPr id="1020931" name="Picture 12"/>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02093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训练 </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检测</a:t>
              </a:r>
            </a:p>
          </p:txBody>
        </p:sp>
      </p:grpSp>
      <p:sp>
        <p:nvSpPr>
          <p:cNvPr id="3" name="内容占位符 2"/>
          <p:cNvSpPr>
            <a:spLocks/>
          </p:cNvSpPr>
          <p:nvPr/>
        </p:nvSpPr>
        <p:spPr bwMode="auto">
          <a:xfrm>
            <a:off x="684213" y="836613"/>
            <a:ext cx="8062912" cy="5470525"/>
          </a:xfrm>
          <a:prstGeom prst="rect">
            <a:avLst/>
          </a:prstGeom>
          <a:noFill/>
          <a:ln w="9525">
            <a:noFill/>
            <a:miter lim="800000"/>
            <a:headEnd/>
            <a:tailEnd/>
          </a:ln>
        </p:spPr>
        <p:txBody>
          <a:bodyPr/>
          <a:lstStyle/>
          <a:p>
            <a:pPr>
              <a:lnSpc>
                <a:spcPts val="3500"/>
              </a:lnSpc>
              <a:spcBef>
                <a:spcPct val="0"/>
              </a:spcBef>
            </a:pPr>
            <a:r>
              <a:rPr lang="en-US" altLang="zh-CN" sz="2400" b="1" dirty="0" smtClean="0">
                <a:latin typeface="Times New Roman" pitchFamily="18" charset="0"/>
                <a:cs typeface="Times New Roman" pitchFamily="18" charset="0"/>
              </a:rPr>
              <a:t>A</a:t>
            </a:r>
            <a:r>
              <a:rPr lang="zh-CN" altLang="en-US" sz="2400" b="1" dirty="0" smtClean="0">
                <a:latin typeface="Times New Roman" pitchFamily="18" charset="0"/>
                <a:cs typeface="Times New Roman" pitchFamily="18" charset="0"/>
              </a:rPr>
              <a:t>．开诚布公　推心置腹　披肝沥胆</a:t>
            </a:r>
          </a:p>
          <a:p>
            <a:pPr>
              <a:lnSpc>
                <a:spcPts val="3500"/>
              </a:lnSpc>
              <a:spcBef>
                <a:spcPct val="0"/>
              </a:spcBef>
            </a:pPr>
            <a:r>
              <a:rPr lang="en-US" altLang="zh-CN" sz="2400" b="1" dirty="0" smtClean="0">
                <a:latin typeface="Times New Roman" pitchFamily="18" charset="0"/>
                <a:cs typeface="Times New Roman" pitchFamily="18" charset="0"/>
              </a:rPr>
              <a:t>B</a:t>
            </a:r>
            <a:r>
              <a:rPr lang="zh-CN" altLang="en-US" sz="2400" b="1" dirty="0" smtClean="0">
                <a:latin typeface="Times New Roman" pitchFamily="18" charset="0"/>
                <a:cs typeface="Times New Roman" pitchFamily="18" charset="0"/>
              </a:rPr>
              <a:t>．披肝沥胆　开诚布公　推心置腹</a:t>
            </a:r>
          </a:p>
          <a:p>
            <a:pPr>
              <a:lnSpc>
                <a:spcPts val="3500"/>
              </a:lnSpc>
              <a:spcBef>
                <a:spcPct val="0"/>
              </a:spcBef>
            </a:pPr>
            <a:r>
              <a:rPr lang="en-US" altLang="zh-CN" sz="2400" b="1" dirty="0" smtClean="0">
                <a:latin typeface="Times New Roman" pitchFamily="18" charset="0"/>
                <a:cs typeface="Times New Roman" pitchFamily="18" charset="0"/>
              </a:rPr>
              <a:t>C</a:t>
            </a:r>
            <a:r>
              <a:rPr lang="zh-CN" altLang="en-US" sz="2400" b="1" dirty="0" smtClean="0">
                <a:latin typeface="Times New Roman" pitchFamily="18" charset="0"/>
                <a:cs typeface="Times New Roman" pitchFamily="18" charset="0"/>
              </a:rPr>
              <a:t>．推心置腹　披肝沥胆　开诚布公</a:t>
            </a:r>
          </a:p>
          <a:p>
            <a:pPr>
              <a:lnSpc>
                <a:spcPts val="3500"/>
              </a:lnSpc>
              <a:spcBef>
                <a:spcPct val="0"/>
              </a:spcBef>
            </a:pPr>
            <a:r>
              <a:rPr lang="en-US" altLang="zh-CN" sz="2400" b="1" dirty="0" smtClean="0">
                <a:latin typeface="Times New Roman" pitchFamily="18" charset="0"/>
                <a:cs typeface="Times New Roman" pitchFamily="18" charset="0"/>
              </a:rPr>
              <a:t>D</a:t>
            </a:r>
            <a:r>
              <a:rPr lang="zh-CN" altLang="en-US" sz="2400" b="1" dirty="0" smtClean="0">
                <a:latin typeface="Times New Roman" pitchFamily="18" charset="0"/>
                <a:cs typeface="Times New Roman" pitchFamily="18" charset="0"/>
              </a:rPr>
              <a:t>．推心置腹　开诚布公　披肝沥胆</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684213" y="836613"/>
            <a:ext cx="7920037" cy="5399087"/>
          </a:xfrm>
          <a:prstGeom prst="rect">
            <a:avLst/>
          </a:prstGeom>
          <a:noFill/>
          <a:ln w="9525">
            <a:noFill/>
            <a:miter lim="800000"/>
            <a:headEnd/>
            <a:tailEnd/>
          </a:ln>
        </p:spPr>
        <p:txBody>
          <a:bodyPr/>
          <a:lstStyle/>
          <a:p>
            <a:pPr>
              <a:lnSpc>
                <a:spcPts val="3500"/>
              </a:lnSpc>
              <a:spcBef>
                <a:spcPct val="0"/>
              </a:spcBef>
            </a:pPr>
            <a:r>
              <a:rPr lang="en-US" altLang="zh-CN" sz="2400" b="1" dirty="0" smtClean="0">
                <a:solidFill>
                  <a:srgbClr val="990033"/>
                </a:solidFill>
                <a:latin typeface="+mn-ea"/>
              </a:rPr>
              <a:t>7. </a:t>
            </a:r>
            <a:r>
              <a:rPr lang="en-US" altLang="zh-CN" sz="2400" b="1" dirty="0" smtClean="0">
                <a:solidFill>
                  <a:srgbClr val="990033"/>
                </a:solidFill>
                <a:latin typeface="Times New Roman" pitchFamily="18" charset="0"/>
                <a:cs typeface="Times New Roman" pitchFamily="18" charset="0"/>
              </a:rPr>
              <a:t>D</a:t>
            </a:r>
            <a:r>
              <a:rPr lang="en-US" altLang="zh-CN" sz="2400" b="1" dirty="0">
                <a:solidFill>
                  <a:srgbClr val="990033"/>
                </a:solidFill>
                <a:latin typeface="+mn-ea"/>
              </a:rPr>
              <a:t>　[</a:t>
            </a:r>
            <a:r>
              <a:rPr lang="en-US" altLang="zh-CN" sz="2400" b="1" dirty="0" err="1">
                <a:solidFill>
                  <a:srgbClr val="990033"/>
                </a:solidFill>
                <a:latin typeface="+mn-ea"/>
              </a:rPr>
              <a:t>解析</a:t>
            </a:r>
            <a:r>
              <a:rPr lang="en-US" altLang="zh-CN" sz="2400" b="1" dirty="0" smtClean="0">
                <a:solidFill>
                  <a:srgbClr val="990033"/>
                </a:solidFill>
                <a:latin typeface="+mn-ea"/>
              </a:rPr>
              <a:t>] </a:t>
            </a:r>
            <a:r>
              <a:rPr lang="zh-CN" altLang="en-US" sz="2400" b="1" dirty="0" smtClean="0">
                <a:solidFill>
                  <a:srgbClr val="990033"/>
                </a:solidFill>
                <a:latin typeface="+mn-ea"/>
              </a:rPr>
              <a:t>推心置腹：把自己的心放在对方的肚子里，形容待人真诚。开诚布公：诚意待人，坦白无私。披肝沥胆：比喻开诚相见，也形容极尽忠诚。</a:t>
            </a:r>
          </a:p>
          <a:p>
            <a:pPr>
              <a:lnSpc>
                <a:spcPts val="3500"/>
              </a:lnSpc>
              <a:spcBef>
                <a:spcPct val="0"/>
              </a:spcBef>
            </a:pPr>
            <a:endParaRPr lang="zh-CN" altLang="en-US" sz="2400" b="1" dirty="0" smtClean="0">
              <a:solidFill>
                <a:srgbClr val="990033"/>
              </a:solidFill>
              <a:latin typeface="+mn-ea"/>
            </a:endParaRPr>
          </a:p>
          <a:p>
            <a:pPr>
              <a:lnSpc>
                <a:spcPts val="3500"/>
              </a:lnSpc>
              <a:spcBef>
                <a:spcPct val="0"/>
              </a:spcBef>
            </a:pPr>
            <a:endParaRPr lang="zh-CN" altLang="en-US" sz="2400" b="1" dirty="0" smtClean="0">
              <a:solidFill>
                <a:srgbClr val="990033"/>
              </a:solidFill>
              <a:latin typeface="+mn-ea"/>
            </a:endParaRPr>
          </a:p>
          <a:p>
            <a:pPr>
              <a:lnSpc>
                <a:spcPts val="3500"/>
              </a:lnSpc>
              <a:spcBef>
                <a:spcPct val="0"/>
              </a:spcBef>
            </a:pPr>
            <a:endParaRPr lang="zh-CN" altLang="en-US" sz="2400" b="1" dirty="0">
              <a:solidFill>
                <a:srgbClr val="990033"/>
              </a:solidFill>
              <a:latin typeface="+mn-ea"/>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4581525"/>
            <a:ext cx="609600" cy="2028825"/>
            <a:chOff x="1" y="2886"/>
            <a:chExt cx="384" cy="1278"/>
          </a:xfrm>
        </p:grpSpPr>
        <p:pic>
          <p:nvPicPr>
            <p:cNvPr id="1021958" name="Picture 6"/>
            <p:cNvPicPr>
              <a:picLocks noChangeAspect="1" noChangeArrowheads="1"/>
            </p:cNvPicPr>
            <p:nvPr/>
          </p:nvPicPr>
          <p:blipFill>
            <a:blip r:embed="rId3" cstate="print"/>
            <a:srcRect/>
            <a:stretch>
              <a:fillRect/>
            </a:stretch>
          </p:blipFill>
          <p:spPr bwMode="auto">
            <a:xfrm>
              <a:off x="1" y="2886"/>
              <a:ext cx="384" cy="1171"/>
            </a:xfrm>
            <a:prstGeom prst="rect">
              <a:avLst/>
            </a:prstGeom>
            <a:noFill/>
            <a:ln w="9525">
              <a:noFill/>
              <a:miter lim="800000"/>
              <a:headEnd/>
              <a:tailEnd/>
            </a:ln>
          </p:spPr>
        </p:pic>
        <p:sp>
          <p:nvSpPr>
            <p:cNvPr id="1021959"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880643" name="内容占位符 2"/>
          <p:cNvSpPr>
            <a:spLocks/>
          </p:cNvSpPr>
          <p:nvPr/>
        </p:nvSpPr>
        <p:spPr bwMode="auto">
          <a:xfrm>
            <a:off x="611188" y="765175"/>
            <a:ext cx="8208962" cy="5688013"/>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mn-ea"/>
              </a:rPr>
              <a:t>5. </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　</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t>
            </a:r>
            <a:r>
              <a:rPr lang="zh-CN" altLang="en-US" sz="2400" b="1" dirty="0" smtClean="0">
                <a:solidFill>
                  <a:srgbClr val="990033"/>
                </a:solidFill>
                <a:latin typeface="Times New Roman" pitchFamily="18" charset="0"/>
                <a:cs typeface="Times New Roman" pitchFamily="18" charset="0"/>
              </a:rPr>
              <a:t>本题考查正确使用成语的能力。</a:t>
            </a:r>
            <a:r>
              <a:rPr lang="en-US" altLang="zh-CN" sz="2400" b="1" dirty="0" smtClean="0">
                <a:solidFill>
                  <a:srgbClr val="990033"/>
                </a:solidFill>
                <a:latin typeface="Times New Roman" pitchFamily="18" charset="0"/>
                <a:cs typeface="Times New Roman" pitchFamily="18" charset="0"/>
              </a:rPr>
              <a:t>B. </a:t>
            </a:r>
            <a:r>
              <a:rPr lang="zh-CN" altLang="en-US" sz="2400" b="1" dirty="0" smtClean="0">
                <a:solidFill>
                  <a:srgbClr val="990033"/>
                </a:solidFill>
                <a:latin typeface="Times New Roman" pitchFamily="18" charset="0"/>
                <a:cs typeface="Times New Roman" pitchFamily="18" charset="0"/>
              </a:rPr>
              <a:t>浩如烟海：形容文献、资料等非常丰富。</a:t>
            </a:r>
            <a:r>
              <a:rPr lang="en-US" altLang="zh-CN" sz="2400" b="1" dirty="0" smtClean="0">
                <a:solidFill>
                  <a:srgbClr val="990033"/>
                </a:solidFill>
                <a:latin typeface="Times New Roman" pitchFamily="18" charset="0"/>
                <a:cs typeface="Times New Roman" pitchFamily="18" charset="0"/>
              </a:rPr>
              <a:t>A. </a:t>
            </a:r>
            <a:r>
              <a:rPr lang="zh-CN" altLang="en-US" sz="2400" b="1" dirty="0" smtClean="0">
                <a:solidFill>
                  <a:srgbClr val="990033"/>
                </a:solidFill>
                <a:latin typeface="Times New Roman" pitchFamily="18" charset="0"/>
                <a:cs typeface="Times New Roman" pitchFamily="18" charset="0"/>
              </a:rPr>
              <a:t>振振有词：形容理由似乎很充分，说个不休。含贬义，并不表示理由充分且不合语境。</a:t>
            </a:r>
            <a:r>
              <a:rPr lang="en-US" altLang="zh-CN" sz="2400" b="1" dirty="0" smtClean="0">
                <a:solidFill>
                  <a:srgbClr val="990033"/>
                </a:solidFill>
                <a:latin typeface="Times New Roman" pitchFamily="18" charset="0"/>
                <a:cs typeface="Times New Roman" pitchFamily="18" charset="0"/>
              </a:rPr>
              <a:t>C. </a:t>
            </a:r>
            <a:r>
              <a:rPr lang="zh-CN" altLang="en-US" sz="2400" b="1" dirty="0" smtClean="0">
                <a:solidFill>
                  <a:srgbClr val="990033"/>
                </a:solidFill>
                <a:latin typeface="Times New Roman" pitchFamily="18" charset="0"/>
                <a:cs typeface="Times New Roman" pitchFamily="18" charset="0"/>
              </a:rPr>
              <a:t>电光石火：闪电和燧石的火光。比喻事物瞬息即逝。也形容速度极快。用错对象。</a:t>
            </a:r>
            <a:r>
              <a:rPr lang="en-US" altLang="zh-CN" sz="2400" b="1" dirty="0" smtClean="0">
                <a:solidFill>
                  <a:srgbClr val="990033"/>
                </a:solidFill>
                <a:latin typeface="Times New Roman" pitchFamily="18" charset="0"/>
                <a:cs typeface="Times New Roman" pitchFamily="18" charset="0"/>
              </a:rPr>
              <a:t>D. </a:t>
            </a:r>
            <a:r>
              <a:rPr lang="zh-CN" altLang="en-US" sz="2400" b="1" dirty="0" smtClean="0">
                <a:solidFill>
                  <a:srgbClr val="990033"/>
                </a:solidFill>
                <a:latin typeface="Times New Roman" pitchFamily="18" charset="0"/>
                <a:cs typeface="Times New Roman" pitchFamily="18" charset="0"/>
              </a:rPr>
              <a:t>平分秋色：指双方各占一半。不合语境。</a:t>
            </a:r>
            <a:endParaRPr lang="zh-CN" altLang="en-US" sz="2400" b="1" dirty="0">
              <a:solidFill>
                <a:srgbClr val="990033"/>
              </a:solidFill>
              <a:latin typeface="Times New Roman" pitchFamily="18" charset="0"/>
              <a:cs typeface="Times New Roman" pitchFamily="18" charset="0"/>
            </a:endParaRPr>
          </a:p>
        </p:txBody>
      </p:sp>
      <p:grpSp>
        <p:nvGrpSpPr>
          <p:cNvPr id="3" name="Group 3"/>
          <p:cNvGrpSpPr>
            <a:grpSpLocks/>
          </p:cNvGrpSpPr>
          <p:nvPr/>
        </p:nvGrpSpPr>
        <p:grpSpPr bwMode="auto">
          <a:xfrm>
            <a:off x="1588" y="777875"/>
            <a:ext cx="609600" cy="2219325"/>
            <a:chOff x="1" y="490"/>
            <a:chExt cx="384" cy="1262"/>
          </a:xfrm>
        </p:grpSpPr>
        <p:pic>
          <p:nvPicPr>
            <p:cNvPr id="880645" name="Picture 4"/>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880646"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80643"/>
                                        </p:tgtEl>
                                        <p:attrNameLst>
                                          <p:attrName>style.visibility</p:attrName>
                                        </p:attrNameLst>
                                      </p:cBhvr>
                                      <p:to>
                                        <p:strVal val="visible"/>
                                      </p:to>
                                    </p:set>
                                    <p:anim calcmode="lin" valueType="num">
                                      <p:cBhvr additive="base">
                                        <p:cTn id="7" dur="500" fill="hold"/>
                                        <p:tgtEl>
                                          <p:spTgt spid="880643"/>
                                        </p:tgtEl>
                                        <p:attrNameLst>
                                          <p:attrName>ppt_x</p:attrName>
                                        </p:attrNameLst>
                                      </p:cBhvr>
                                      <p:tavLst>
                                        <p:tav tm="0">
                                          <p:val>
                                            <p:strVal val="#ppt_x"/>
                                          </p:val>
                                        </p:tav>
                                        <p:tav tm="100000">
                                          <p:val>
                                            <p:strVal val="#ppt_x"/>
                                          </p:val>
                                        </p:tav>
                                      </p:tavLst>
                                    </p:anim>
                                    <p:anim calcmode="lin" valueType="num">
                                      <p:cBhvr additive="base">
                                        <p:cTn id="8" dur="500" fill="hold"/>
                                        <p:tgtEl>
                                          <p:spTgt spid="8806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43"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1588" y="4581525"/>
            <a:ext cx="609600" cy="2028825"/>
            <a:chOff x="1" y="2886"/>
            <a:chExt cx="384" cy="1278"/>
          </a:xfrm>
        </p:grpSpPr>
        <p:pic>
          <p:nvPicPr>
            <p:cNvPr id="1020931" name="Picture 12"/>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02093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训练 </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检测</a:t>
              </a:r>
            </a:p>
          </p:txBody>
        </p:sp>
      </p:grpSp>
      <p:sp>
        <p:nvSpPr>
          <p:cNvPr id="3" name="内容占位符 2"/>
          <p:cNvSpPr>
            <a:spLocks/>
          </p:cNvSpPr>
          <p:nvPr/>
        </p:nvSpPr>
        <p:spPr bwMode="auto">
          <a:xfrm>
            <a:off x="719919" y="690456"/>
            <a:ext cx="8062912" cy="5470525"/>
          </a:xfrm>
          <a:prstGeom prst="rect">
            <a:avLst/>
          </a:prstGeom>
          <a:noFill/>
          <a:ln w="9525">
            <a:noFill/>
            <a:miter lim="800000"/>
            <a:headEnd/>
            <a:tailEnd/>
          </a:ln>
        </p:spPr>
        <p:txBody>
          <a:bodyPr/>
          <a:lstStyle/>
          <a:p>
            <a:pPr>
              <a:lnSpc>
                <a:spcPts val="3500"/>
              </a:lnSpc>
              <a:spcBef>
                <a:spcPct val="0"/>
              </a:spcBef>
            </a:pPr>
            <a:r>
              <a:rPr lang="en-US" altLang="zh-CN" sz="2400" b="1" dirty="0" smtClean="0">
                <a:latin typeface="+mn-ea"/>
              </a:rPr>
              <a:t>8.</a:t>
            </a:r>
            <a:r>
              <a:rPr lang="zh-CN" altLang="en-US" sz="2400" b="1" dirty="0" smtClean="0">
                <a:latin typeface="+mn-ea"/>
              </a:rPr>
              <a:t>下列各句中，加点的成语使用恰当的一项是</a:t>
            </a:r>
            <a:r>
              <a:rPr lang="en-US" altLang="zh-CN" sz="2400" b="1" dirty="0" smtClean="0">
                <a:latin typeface="+mn-ea"/>
              </a:rPr>
              <a:t>(</a:t>
            </a:r>
            <a:r>
              <a:rPr lang="zh-CN" altLang="en-US" sz="2400" b="1" dirty="0">
                <a:latin typeface="+mn-ea"/>
              </a:rPr>
              <a:t>　 </a:t>
            </a:r>
            <a:r>
              <a:rPr lang="en-US" altLang="zh-CN" sz="2400" b="1" dirty="0">
                <a:latin typeface="+mn-ea"/>
              </a:rPr>
              <a:t>) </a:t>
            </a:r>
          </a:p>
          <a:p>
            <a:pPr>
              <a:lnSpc>
                <a:spcPts val="3500"/>
              </a:lnSpc>
            </a:pPr>
            <a:r>
              <a:rPr lang="en-US" altLang="zh-CN" sz="2400" b="1" dirty="0" smtClean="0">
                <a:latin typeface="Times New Roman" pitchFamily="18" charset="0"/>
                <a:cs typeface="Times New Roman" pitchFamily="18" charset="0"/>
              </a:rPr>
              <a:t>A</a:t>
            </a:r>
            <a:r>
              <a:rPr lang="zh-CN" altLang="en-US" sz="2400" b="1" dirty="0" smtClean="0">
                <a:latin typeface="Times New Roman" pitchFamily="18" charset="0"/>
                <a:cs typeface="Times New Roman" pitchFamily="18" charset="0"/>
              </a:rPr>
              <a:t>．近两年来，国家反腐取得的成效有目共睹，但有些腐败分子还存有侥幸心理，甚至困兽犹斗，反腐形势依然严峻复杂。</a:t>
            </a:r>
          </a:p>
          <a:p>
            <a:pPr>
              <a:lnSpc>
                <a:spcPts val="3500"/>
              </a:lnSpc>
            </a:pPr>
            <a:r>
              <a:rPr lang="en-US" altLang="zh-CN" sz="2400" b="1" dirty="0" smtClean="0">
                <a:latin typeface="Times New Roman" pitchFamily="18" charset="0"/>
                <a:cs typeface="Times New Roman" pitchFamily="18" charset="0"/>
              </a:rPr>
              <a:t>B</a:t>
            </a:r>
            <a:r>
              <a:rPr lang="zh-CN" altLang="en-US" sz="2400" b="1" dirty="0" smtClean="0">
                <a:latin typeface="Times New Roman" pitchFamily="18" charset="0"/>
                <a:cs typeface="Times New Roman" pitchFamily="18" charset="0"/>
              </a:rPr>
              <a:t>．古往今来，许多观众，上至耄耋老人，下至黄发垂髫，都对皮影艺术喜爱至极，我们有责任把这门传统艺术发扬光大。</a:t>
            </a:r>
          </a:p>
          <a:p>
            <a:pPr>
              <a:lnSpc>
                <a:spcPts val="3500"/>
              </a:lnSpc>
            </a:pPr>
            <a:r>
              <a:rPr lang="en-US" altLang="zh-CN" sz="2400" b="1" dirty="0" smtClean="0">
                <a:latin typeface="Times New Roman" pitchFamily="18" charset="0"/>
                <a:cs typeface="Times New Roman" pitchFamily="18" charset="0"/>
              </a:rPr>
              <a:t>C</a:t>
            </a:r>
            <a:r>
              <a:rPr lang="zh-CN" altLang="en-US" sz="2400" b="1" dirty="0" smtClean="0">
                <a:latin typeface="Times New Roman" pitchFamily="18" charset="0"/>
                <a:cs typeface="Times New Roman" pitchFamily="18" charset="0"/>
              </a:rPr>
              <a:t>．虽然在不断地认识新的朋友，可转眼间，一个个朋友又斗转星移般离他而去，唯独小学时的同学王军一直和他来往密切。</a:t>
            </a:r>
          </a:p>
          <a:p>
            <a:pPr>
              <a:lnSpc>
                <a:spcPts val="3500"/>
              </a:lnSpc>
            </a:pPr>
            <a:r>
              <a:rPr lang="en-US" altLang="zh-CN" sz="2400" b="1" dirty="0" smtClean="0">
                <a:latin typeface="Times New Roman" pitchFamily="18" charset="0"/>
                <a:cs typeface="Times New Roman" pitchFamily="18" charset="0"/>
              </a:rPr>
              <a:t>D</a:t>
            </a:r>
            <a:r>
              <a:rPr lang="zh-CN" altLang="en-US" sz="2400" b="1" dirty="0" smtClean="0">
                <a:latin typeface="Times New Roman" pitchFamily="18" charset="0"/>
                <a:cs typeface="Times New Roman" pitchFamily="18" charset="0"/>
              </a:rPr>
              <a:t>．看到可怜兮兮地恳求你高抬贵手的乞讨人员，你可千万别被蒙蔽，这些人很可能是利用你的善良来换取钱财的职业乞丐。</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4436139" y="5384077"/>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0" name="TextBox 9"/>
          <p:cNvSpPr txBox="1"/>
          <p:nvPr/>
        </p:nvSpPr>
        <p:spPr>
          <a:xfrm>
            <a:off x="4893223" y="1821631"/>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2" name="TextBox 11"/>
          <p:cNvSpPr txBox="1"/>
          <p:nvPr/>
        </p:nvSpPr>
        <p:spPr>
          <a:xfrm>
            <a:off x="1149564" y="4454305"/>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4" name="TextBox 13"/>
          <p:cNvSpPr txBox="1"/>
          <p:nvPr/>
        </p:nvSpPr>
        <p:spPr>
          <a:xfrm>
            <a:off x="7243754" y="2722317"/>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3"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684213" y="836613"/>
            <a:ext cx="7920037" cy="5399087"/>
          </a:xfrm>
          <a:prstGeom prst="rect">
            <a:avLst/>
          </a:prstGeom>
          <a:noFill/>
          <a:ln w="9525">
            <a:noFill/>
            <a:miter lim="800000"/>
            <a:headEnd/>
            <a:tailEnd/>
          </a:ln>
        </p:spPr>
        <p:txBody>
          <a:bodyPr/>
          <a:lstStyle/>
          <a:p>
            <a:pPr>
              <a:lnSpc>
                <a:spcPts val="3500"/>
              </a:lnSpc>
              <a:spcBef>
                <a:spcPct val="0"/>
              </a:spcBef>
            </a:pPr>
            <a:r>
              <a:rPr lang="en-US" altLang="zh-CN" sz="2400" b="1" dirty="0" smtClean="0">
                <a:solidFill>
                  <a:srgbClr val="990033"/>
                </a:solidFill>
                <a:latin typeface="+mn-ea"/>
              </a:rPr>
              <a:t>8. </a:t>
            </a:r>
            <a:r>
              <a:rPr lang="en-US" altLang="zh-CN" sz="2400" b="1" dirty="0" smtClean="0">
                <a:solidFill>
                  <a:srgbClr val="990033"/>
                </a:solidFill>
                <a:latin typeface="Times New Roman" pitchFamily="18" charset="0"/>
                <a:cs typeface="Times New Roman" pitchFamily="18" charset="0"/>
              </a:rPr>
              <a:t>A</a:t>
            </a:r>
            <a:r>
              <a:rPr lang="en-US" altLang="zh-CN" sz="2400" b="1" dirty="0">
                <a:solidFill>
                  <a:srgbClr val="990033"/>
                </a:solidFill>
                <a:latin typeface="Times New Roman" pitchFamily="18" charset="0"/>
                <a:cs typeface="Times New Roman" pitchFamily="18" charset="0"/>
              </a:rPr>
              <a:t>　[</a:t>
            </a:r>
            <a:r>
              <a:rPr lang="en-US" altLang="zh-CN" sz="2400" b="1" dirty="0" err="1">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t>
            </a:r>
            <a:r>
              <a:rPr lang="zh-CN" altLang="en-US" sz="2400" b="1" dirty="0" smtClean="0">
                <a:solidFill>
                  <a:srgbClr val="990033"/>
                </a:solidFill>
                <a:latin typeface="Times New Roman" pitchFamily="18" charset="0"/>
                <a:cs typeface="Times New Roman" pitchFamily="18" charset="0"/>
              </a:rPr>
              <a:t>本题考查正确使用成语的能力。</a:t>
            </a:r>
            <a:r>
              <a:rPr lang="en-US" altLang="zh-CN" sz="2400" b="1" dirty="0" smtClean="0">
                <a:solidFill>
                  <a:srgbClr val="990033"/>
                </a:solidFill>
                <a:latin typeface="Times New Roman" pitchFamily="18" charset="0"/>
                <a:cs typeface="Times New Roman" pitchFamily="18" charset="0"/>
              </a:rPr>
              <a:t>A.“</a:t>
            </a:r>
            <a:r>
              <a:rPr lang="zh-CN" altLang="en-US" sz="2400" b="1" dirty="0" smtClean="0">
                <a:solidFill>
                  <a:srgbClr val="990033"/>
                </a:solidFill>
                <a:latin typeface="Times New Roman" pitchFamily="18" charset="0"/>
                <a:cs typeface="Times New Roman" pitchFamily="18" charset="0"/>
              </a:rPr>
              <a:t>困兽犹斗”比喻陷于绝境的人</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多指坏人</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虽然走投无路，还要顽强抵抗。</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黄发垂髫”指老人和小孩。用在句中和前面的“耄耋老人”重复。</a:t>
            </a: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Times New Roman" pitchFamily="18" charset="0"/>
                <a:cs typeface="Times New Roman" pitchFamily="18" charset="0"/>
              </a:rPr>
              <a:t>斗转星移”形容时序变迁岁月流逝，或表示一夜之间时间的推移。用错对象。</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高抬贵手”是客套话，多用于请求对方饶恕或通融。不合语境。</a:t>
            </a:r>
          </a:p>
          <a:p>
            <a:pPr>
              <a:lnSpc>
                <a:spcPts val="3500"/>
              </a:lnSpc>
              <a:spcBef>
                <a:spcPct val="0"/>
              </a:spcBef>
            </a:pPr>
            <a:endParaRPr lang="zh-CN" altLang="en-US" sz="2400" b="1" dirty="0" smtClean="0">
              <a:solidFill>
                <a:srgbClr val="990033"/>
              </a:solidFill>
              <a:latin typeface="+mn-ea"/>
            </a:endParaRPr>
          </a:p>
          <a:p>
            <a:pPr>
              <a:lnSpc>
                <a:spcPts val="3500"/>
              </a:lnSpc>
              <a:spcBef>
                <a:spcPct val="0"/>
              </a:spcBef>
            </a:pPr>
            <a:endParaRPr lang="zh-CN" altLang="en-US" sz="2400" b="1" dirty="0" smtClean="0">
              <a:solidFill>
                <a:srgbClr val="990033"/>
              </a:solidFill>
              <a:latin typeface="+mn-ea"/>
            </a:endParaRPr>
          </a:p>
          <a:p>
            <a:pPr>
              <a:lnSpc>
                <a:spcPts val="3500"/>
              </a:lnSpc>
              <a:spcBef>
                <a:spcPct val="0"/>
              </a:spcBef>
            </a:pPr>
            <a:endParaRPr lang="zh-CN" altLang="en-US" sz="2400" b="1" dirty="0" smtClean="0">
              <a:solidFill>
                <a:srgbClr val="990033"/>
              </a:solidFill>
              <a:latin typeface="+mn-ea"/>
            </a:endParaRPr>
          </a:p>
          <a:p>
            <a:pPr>
              <a:lnSpc>
                <a:spcPts val="3500"/>
              </a:lnSpc>
              <a:spcBef>
                <a:spcPct val="0"/>
              </a:spcBef>
            </a:pPr>
            <a:endParaRPr lang="zh-CN" altLang="en-US" sz="2400" b="1" dirty="0">
              <a:solidFill>
                <a:srgbClr val="990033"/>
              </a:solidFill>
              <a:latin typeface="+mn-ea"/>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4581525"/>
            <a:ext cx="609600" cy="2028825"/>
            <a:chOff x="1" y="2886"/>
            <a:chExt cx="384" cy="1278"/>
          </a:xfrm>
        </p:grpSpPr>
        <p:pic>
          <p:nvPicPr>
            <p:cNvPr id="1021958" name="Picture 6"/>
            <p:cNvPicPr>
              <a:picLocks noChangeAspect="1" noChangeArrowheads="1"/>
            </p:cNvPicPr>
            <p:nvPr/>
          </p:nvPicPr>
          <p:blipFill>
            <a:blip r:embed="rId3" cstate="print"/>
            <a:srcRect/>
            <a:stretch>
              <a:fillRect/>
            </a:stretch>
          </p:blipFill>
          <p:spPr bwMode="auto">
            <a:xfrm>
              <a:off x="1" y="2886"/>
              <a:ext cx="384" cy="1171"/>
            </a:xfrm>
            <a:prstGeom prst="rect">
              <a:avLst/>
            </a:prstGeom>
            <a:noFill/>
            <a:ln w="9525">
              <a:noFill/>
              <a:miter lim="800000"/>
              <a:headEnd/>
              <a:tailEnd/>
            </a:ln>
          </p:spPr>
        </p:pic>
        <p:sp>
          <p:nvSpPr>
            <p:cNvPr id="1021959"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1588" y="4581525"/>
            <a:ext cx="609600" cy="2028825"/>
            <a:chOff x="1" y="2886"/>
            <a:chExt cx="384" cy="1278"/>
          </a:xfrm>
        </p:grpSpPr>
        <p:pic>
          <p:nvPicPr>
            <p:cNvPr id="1020931" name="Picture 12"/>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02093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 </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a:spLocks/>
          </p:cNvSpPr>
          <p:nvPr/>
        </p:nvSpPr>
        <p:spPr bwMode="auto">
          <a:xfrm>
            <a:off x="714348" y="714356"/>
            <a:ext cx="8062912" cy="5470525"/>
          </a:xfrm>
          <a:prstGeom prst="rect">
            <a:avLst/>
          </a:prstGeom>
          <a:noFill/>
          <a:ln w="9525">
            <a:noFill/>
            <a:miter lim="800000"/>
            <a:headEnd/>
            <a:tailEnd/>
          </a:ln>
        </p:spPr>
        <p:txBody>
          <a:bodyPr/>
          <a:lstStyle/>
          <a:p>
            <a:pPr>
              <a:lnSpc>
                <a:spcPts val="3500"/>
              </a:lnSpc>
              <a:spcBef>
                <a:spcPct val="0"/>
              </a:spcBef>
            </a:pPr>
            <a:r>
              <a:rPr lang="en-US" altLang="zh-CN" sz="2400" b="1" dirty="0" smtClean="0">
                <a:latin typeface="+mn-ea"/>
              </a:rPr>
              <a:t>9.</a:t>
            </a:r>
            <a:r>
              <a:rPr lang="zh-CN" altLang="en-US" sz="2400" b="1" dirty="0" smtClean="0">
                <a:latin typeface="+mn-ea"/>
              </a:rPr>
              <a:t>下列各句中，加点的成语使用恰当的一项是</a:t>
            </a:r>
            <a:r>
              <a:rPr lang="en-US" altLang="zh-CN" sz="2400" b="1" dirty="0" smtClean="0">
                <a:latin typeface="+mn-ea"/>
              </a:rPr>
              <a:t>(</a:t>
            </a:r>
            <a:r>
              <a:rPr lang="zh-CN" altLang="en-US" sz="2400" b="1" dirty="0">
                <a:latin typeface="+mn-ea"/>
              </a:rPr>
              <a:t>　 </a:t>
            </a:r>
            <a:r>
              <a:rPr lang="en-US" altLang="zh-CN" sz="2400" b="1" dirty="0">
                <a:latin typeface="+mn-ea"/>
              </a:rPr>
              <a:t>) </a:t>
            </a:r>
          </a:p>
          <a:p>
            <a:pPr>
              <a:lnSpc>
                <a:spcPts val="3500"/>
              </a:lnSpc>
            </a:pPr>
            <a:r>
              <a:rPr lang="en-US" altLang="zh-CN" sz="2400" b="1" dirty="0" smtClean="0">
                <a:latin typeface="Times New Roman" pitchFamily="18" charset="0"/>
                <a:cs typeface="Times New Roman" pitchFamily="18" charset="0"/>
              </a:rPr>
              <a:t>A</a:t>
            </a:r>
            <a:r>
              <a:rPr lang="zh-CN" altLang="en-US" sz="2400" b="1" dirty="0" smtClean="0">
                <a:latin typeface="Times New Roman" pitchFamily="18" charset="0"/>
                <a:cs typeface="Times New Roman" pitchFamily="18" charset="0"/>
              </a:rPr>
              <a:t>．</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爱情公寓</a:t>
            </a:r>
            <a:r>
              <a:rPr lang="en-US" altLang="zh-CN" sz="2400" b="1" dirty="0" smtClean="0">
                <a:latin typeface="Times New Roman" pitchFamily="18" charset="0"/>
                <a:cs typeface="Times New Roman" pitchFamily="18" charset="0"/>
              </a:rPr>
              <a:t>4》</a:t>
            </a:r>
            <a:r>
              <a:rPr lang="zh-CN" altLang="en-US" sz="2400" b="1" dirty="0" smtClean="0">
                <a:latin typeface="Times New Roman" pitchFamily="18" charset="0"/>
                <a:cs typeface="Times New Roman" pitchFamily="18" charset="0"/>
              </a:rPr>
              <a:t>播出后，虽然该剧导演一再表示还没有开拍下一季的计划，但网上关于</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爱情公寓</a:t>
            </a:r>
            <a:r>
              <a:rPr lang="en-US" altLang="zh-CN" sz="2400" b="1" dirty="0" smtClean="0">
                <a:latin typeface="Times New Roman" pitchFamily="18" charset="0"/>
                <a:cs typeface="Times New Roman" pitchFamily="18" charset="0"/>
              </a:rPr>
              <a:t>5》</a:t>
            </a:r>
            <a:r>
              <a:rPr lang="zh-CN" altLang="en-US" sz="2400" b="1" dirty="0" smtClean="0">
                <a:latin typeface="Times New Roman" pitchFamily="18" charset="0"/>
                <a:cs typeface="Times New Roman" pitchFamily="18" charset="0"/>
              </a:rPr>
              <a:t>的猜测一直风生水起。</a:t>
            </a:r>
          </a:p>
          <a:p>
            <a:pPr>
              <a:lnSpc>
                <a:spcPts val="3500"/>
              </a:lnSpc>
            </a:pPr>
            <a:r>
              <a:rPr lang="en-US" altLang="zh-CN" sz="2400" b="1" dirty="0" smtClean="0">
                <a:latin typeface="Times New Roman" pitchFamily="18" charset="0"/>
                <a:cs typeface="Times New Roman" pitchFamily="18" charset="0"/>
              </a:rPr>
              <a:t>B</a:t>
            </a:r>
            <a:r>
              <a:rPr lang="zh-CN" altLang="en-US" sz="2400" b="1" dirty="0" smtClean="0">
                <a:latin typeface="Times New Roman" pitchFamily="18" charset="0"/>
                <a:cs typeface="Times New Roman" pitchFamily="18" charset="0"/>
              </a:rPr>
              <a:t>．北京某建筑公司的总工程师在接受记者采访时说：“其实，我只不过在做自己的事情时，顺便帮了一下别人，没想到却受到了不虞之誉。”</a:t>
            </a:r>
          </a:p>
          <a:p>
            <a:pPr>
              <a:lnSpc>
                <a:spcPts val="3500"/>
              </a:lnSpc>
            </a:pPr>
            <a:r>
              <a:rPr lang="en-US" altLang="zh-CN" sz="2400" b="1" dirty="0" smtClean="0">
                <a:latin typeface="Times New Roman" pitchFamily="18" charset="0"/>
                <a:cs typeface="Times New Roman" pitchFamily="18" charset="0"/>
              </a:rPr>
              <a:t>C</a:t>
            </a:r>
            <a:r>
              <a:rPr lang="zh-CN" altLang="en-US" sz="2400" b="1" dirty="0" smtClean="0">
                <a:latin typeface="Times New Roman" pitchFamily="18" charset="0"/>
                <a:cs typeface="Times New Roman" pitchFamily="18" charset="0"/>
              </a:rPr>
              <a:t>．日本首相安倍晋三想通过借子弹给韩国维和部队，来突破“武器出口三原则”的限制，其危言危行必然引起国际社会的高度警惕。</a:t>
            </a:r>
          </a:p>
          <a:p>
            <a:pPr>
              <a:lnSpc>
                <a:spcPts val="3500"/>
              </a:lnSpc>
            </a:pPr>
            <a:r>
              <a:rPr lang="en-US" altLang="zh-CN" sz="2400" b="1" dirty="0" smtClean="0">
                <a:latin typeface="Times New Roman" pitchFamily="18" charset="0"/>
                <a:cs typeface="Times New Roman" pitchFamily="18" charset="0"/>
              </a:rPr>
              <a:t>D</a:t>
            </a:r>
            <a:r>
              <a:rPr lang="zh-CN" altLang="en-US" sz="2400" b="1" dirty="0" smtClean="0">
                <a:latin typeface="Times New Roman" pitchFamily="18" charset="0"/>
                <a:cs typeface="Times New Roman" pitchFamily="18" charset="0"/>
              </a:rPr>
              <a:t>．近来国际形势发生了重大的改变，我们的外交政策也要进行相应的调整，胶柱鼓瑟是难以适应新的国际形势的。</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3643808" y="5909015"/>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0" name="TextBox 9"/>
          <p:cNvSpPr txBox="1"/>
          <p:nvPr/>
        </p:nvSpPr>
        <p:spPr>
          <a:xfrm>
            <a:off x="855321" y="2288369"/>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1" name="TextBox 10"/>
          <p:cNvSpPr txBox="1"/>
          <p:nvPr/>
        </p:nvSpPr>
        <p:spPr>
          <a:xfrm>
            <a:off x="2764812" y="3662432"/>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2" name="TextBox 11"/>
          <p:cNvSpPr txBox="1"/>
          <p:nvPr/>
        </p:nvSpPr>
        <p:spPr>
          <a:xfrm>
            <a:off x="5457408" y="4516206"/>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3"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684213" y="836613"/>
            <a:ext cx="7920037" cy="5399087"/>
          </a:xfrm>
          <a:prstGeom prst="rect">
            <a:avLst/>
          </a:prstGeom>
          <a:noFill/>
          <a:ln w="9525">
            <a:noFill/>
            <a:miter lim="800000"/>
            <a:headEnd/>
            <a:tailEnd/>
          </a:ln>
        </p:spPr>
        <p:txBody>
          <a:bodyPr/>
          <a:lstStyle/>
          <a:p>
            <a:pPr>
              <a:lnSpc>
                <a:spcPts val="3500"/>
              </a:lnSpc>
              <a:spcBef>
                <a:spcPct val="0"/>
              </a:spcBef>
            </a:pPr>
            <a:r>
              <a:rPr lang="en-US" altLang="zh-CN" sz="2400" b="1" dirty="0" smtClean="0">
                <a:solidFill>
                  <a:srgbClr val="990033"/>
                </a:solidFill>
                <a:latin typeface="+mn-ea"/>
              </a:rPr>
              <a:t>9. </a:t>
            </a:r>
            <a:r>
              <a:rPr lang="en-US" altLang="zh-CN" sz="2400" b="1" dirty="0" smtClean="0">
                <a:solidFill>
                  <a:srgbClr val="990033"/>
                </a:solidFill>
                <a:latin typeface="Times New Roman" pitchFamily="18" charset="0"/>
                <a:cs typeface="Times New Roman" pitchFamily="18" charset="0"/>
              </a:rPr>
              <a:t>D</a:t>
            </a:r>
            <a:r>
              <a:rPr lang="en-US" altLang="zh-CN" sz="2400" b="1" dirty="0">
                <a:solidFill>
                  <a:srgbClr val="990033"/>
                </a:solidFill>
                <a:latin typeface="Times New Roman" pitchFamily="18" charset="0"/>
                <a:cs typeface="Times New Roman" pitchFamily="18" charset="0"/>
              </a:rPr>
              <a:t>　[</a:t>
            </a:r>
            <a:r>
              <a:rPr lang="en-US" altLang="zh-CN" sz="2400" b="1" dirty="0" err="1">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a:t>
            </a:r>
            <a:r>
              <a:rPr lang="zh-CN" altLang="en-US" sz="2400" b="1" dirty="0" smtClean="0">
                <a:solidFill>
                  <a:srgbClr val="990033"/>
                </a:solidFill>
                <a:latin typeface="Times New Roman" pitchFamily="18" charset="0"/>
                <a:cs typeface="Times New Roman" pitchFamily="18" charset="0"/>
              </a:rPr>
              <a:t>项，风生水起：形容事情做得有生气，蓬勃兴旺。</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项，不虞之誉：虞，料想；誉，称赞。指没有意料到或意想不到的赞扬。与“没想到”重复。</a:t>
            </a: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Times New Roman" pitchFamily="18" charset="0"/>
                <a:cs typeface="Times New Roman" pitchFamily="18" charset="0"/>
              </a:rPr>
              <a:t>项，危言危行：危，正直。说正直的话，做正直的事。指正直的言行。不合语境。</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项，胶柱鼓瑟：用胶把柱粘住以后，柱不能移动，就无法调弦。比喻固执拘泥，不知变通。</a:t>
            </a:r>
          </a:p>
          <a:p>
            <a:pPr>
              <a:lnSpc>
                <a:spcPts val="3500"/>
              </a:lnSpc>
              <a:spcBef>
                <a:spcPct val="0"/>
              </a:spcBef>
            </a:pPr>
            <a:endParaRPr lang="zh-CN" altLang="en-US" sz="2400" b="1" dirty="0" smtClean="0">
              <a:solidFill>
                <a:srgbClr val="990033"/>
              </a:solidFill>
              <a:latin typeface="+mn-ea"/>
            </a:endParaRPr>
          </a:p>
          <a:p>
            <a:pPr>
              <a:lnSpc>
                <a:spcPts val="3500"/>
              </a:lnSpc>
              <a:spcBef>
                <a:spcPct val="0"/>
              </a:spcBef>
            </a:pPr>
            <a:endParaRPr lang="zh-CN" altLang="en-US" sz="2400" b="1" dirty="0" smtClean="0">
              <a:solidFill>
                <a:srgbClr val="990033"/>
              </a:solidFill>
              <a:latin typeface="+mn-ea"/>
            </a:endParaRPr>
          </a:p>
          <a:p>
            <a:pPr>
              <a:lnSpc>
                <a:spcPts val="3500"/>
              </a:lnSpc>
              <a:spcBef>
                <a:spcPct val="0"/>
              </a:spcBef>
            </a:pPr>
            <a:endParaRPr lang="zh-CN" altLang="en-US" sz="2400" b="1" dirty="0">
              <a:solidFill>
                <a:srgbClr val="990033"/>
              </a:solidFill>
              <a:latin typeface="+mn-ea"/>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4581525"/>
            <a:ext cx="609600" cy="2028825"/>
            <a:chOff x="1" y="2886"/>
            <a:chExt cx="384" cy="1278"/>
          </a:xfrm>
        </p:grpSpPr>
        <p:pic>
          <p:nvPicPr>
            <p:cNvPr id="1021958" name="Picture 6"/>
            <p:cNvPicPr>
              <a:picLocks noChangeAspect="1" noChangeArrowheads="1"/>
            </p:cNvPicPr>
            <p:nvPr/>
          </p:nvPicPr>
          <p:blipFill>
            <a:blip r:embed="rId3" cstate="print"/>
            <a:srcRect/>
            <a:stretch>
              <a:fillRect/>
            </a:stretch>
          </p:blipFill>
          <p:spPr bwMode="auto">
            <a:xfrm>
              <a:off x="1" y="2886"/>
              <a:ext cx="384" cy="1171"/>
            </a:xfrm>
            <a:prstGeom prst="rect">
              <a:avLst/>
            </a:prstGeom>
            <a:noFill/>
            <a:ln w="9525">
              <a:noFill/>
              <a:miter lim="800000"/>
              <a:headEnd/>
              <a:tailEnd/>
            </a:ln>
          </p:spPr>
        </p:pic>
        <p:sp>
          <p:nvSpPr>
            <p:cNvPr id="1021959"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1588" y="4581525"/>
            <a:ext cx="609600" cy="2028825"/>
            <a:chOff x="1" y="2886"/>
            <a:chExt cx="384" cy="1278"/>
          </a:xfrm>
        </p:grpSpPr>
        <p:pic>
          <p:nvPicPr>
            <p:cNvPr id="1020931" name="Picture 12"/>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02093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 </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a:spLocks/>
          </p:cNvSpPr>
          <p:nvPr/>
        </p:nvSpPr>
        <p:spPr bwMode="auto">
          <a:xfrm>
            <a:off x="739809" y="684776"/>
            <a:ext cx="7975595" cy="5470525"/>
          </a:xfrm>
          <a:prstGeom prst="rect">
            <a:avLst/>
          </a:prstGeom>
          <a:noFill/>
          <a:ln w="9525">
            <a:noFill/>
            <a:miter lim="800000"/>
            <a:headEnd/>
            <a:tailEnd/>
          </a:ln>
        </p:spPr>
        <p:txBody>
          <a:bodyPr/>
          <a:lstStyle/>
          <a:p>
            <a:pPr>
              <a:lnSpc>
                <a:spcPts val="3500"/>
              </a:lnSpc>
              <a:spcBef>
                <a:spcPct val="0"/>
              </a:spcBef>
            </a:pPr>
            <a:r>
              <a:rPr lang="en-US" altLang="zh-CN" sz="2400" b="1" dirty="0" smtClean="0">
                <a:latin typeface="+mn-ea"/>
              </a:rPr>
              <a:t>10.</a:t>
            </a:r>
            <a:r>
              <a:rPr lang="zh-CN" altLang="en-US" sz="2400" b="1" dirty="0" smtClean="0">
                <a:latin typeface="+mn-ea"/>
              </a:rPr>
              <a:t>下列各句中，加点的成语使用恰当的一项是</a:t>
            </a:r>
            <a:r>
              <a:rPr lang="en-US" altLang="zh-CN" sz="2400" b="1" dirty="0" smtClean="0">
                <a:latin typeface="+mn-ea"/>
              </a:rPr>
              <a:t>(</a:t>
            </a:r>
            <a:r>
              <a:rPr lang="zh-CN" altLang="en-US" sz="2400" b="1" dirty="0">
                <a:latin typeface="+mn-ea"/>
              </a:rPr>
              <a:t>　 </a:t>
            </a:r>
            <a:r>
              <a:rPr lang="en-US" altLang="zh-CN" sz="2400" b="1" dirty="0">
                <a:latin typeface="+mn-ea"/>
              </a:rPr>
              <a:t>) </a:t>
            </a:r>
          </a:p>
          <a:p>
            <a:pPr>
              <a:lnSpc>
                <a:spcPts val="3500"/>
              </a:lnSpc>
            </a:pPr>
            <a:r>
              <a:rPr lang="en-US" altLang="zh-CN" sz="2400" b="1" dirty="0" smtClean="0">
                <a:latin typeface="Times New Roman" pitchFamily="18" charset="0"/>
                <a:cs typeface="Times New Roman" pitchFamily="18" charset="0"/>
              </a:rPr>
              <a:t>A</a:t>
            </a:r>
            <a:r>
              <a:rPr lang="zh-CN" altLang="en-US" sz="2400" b="1" dirty="0" smtClean="0">
                <a:latin typeface="Times New Roman" pitchFamily="18" charset="0"/>
                <a:cs typeface="Times New Roman" pitchFamily="18" charset="0"/>
              </a:rPr>
              <a:t>．他的演讲深入浅出、居高临下地阐述了青年的前途与国家现代化事业之间的关系，反响十分强烈。</a:t>
            </a:r>
          </a:p>
          <a:p>
            <a:pPr>
              <a:lnSpc>
                <a:spcPts val="3500"/>
              </a:lnSpc>
            </a:pPr>
            <a:r>
              <a:rPr lang="en-US" altLang="zh-CN" sz="2400" b="1" dirty="0" smtClean="0">
                <a:latin typeface="Times New Roman" pitchFamily="18" charset="0"/>
                <a:cs typeface="Times New Roman" pitchFamily="18" charset="0"/>
              </a:rPr>
              <a:t>B</a:t>
            </a:r>
            <a:r>
              <a:rPr lang="zh-CN" altLang="en-US" sz="2400" b="1" dirty="0" smtClean="0">
                <a:latin typeface="Times New Roman" pitchFamily="18" charset="0"/>
                <a:cs typeface="Times New Roman" pitchFamily="18" charset="0"/>
              </a:rPr>
              <a:t>．小伙子诚恳地说：“叔叔，这些都是名人的字画，您就买一幅吧，挂在客厅里不仅美观大气，还可附庸风雅。”</a:t>
            </a:r>
          </a:p>
          <a:p>
            <a:pPr>
              <a:lnSpc>
                <a:spcPts val="3500"/>
              </a:lnSpc>
            </a:pPr>
            <a:r>
              <a:rPr lang="en-US" altLang="zh-CN" sz="2400" b="1" dirty="0" smtClean="0">
                <a:latin typeface="Times New Roman" pitchFamily="18" charset="0"/>
                <a:cs typeface="Times New Roman" pitchFamily="18" charset="0"/>
              </a:rPr>
              <a:t>C</a:t>
            </a:r>
            <a:r>
              <a:rPr lang="zh-CN" altLang="en-US" sz="2400" b="1" dirty="0" smtClean="0">
                <a:latin typeface="Times New Roman" pitchFamily="18" charset="0"/>
                <a:cs typeface="Times New Roman" pitchFamily="18" charset="0"/>
              </a:rPr>
              <a:t>．这个派出所地处大山深处，从来没有遇到过什么大案，处理的事情也无非是东家丢了秤、西家丢了鸭之类的鸡飞狗跳的小事，但民警依然用心对待这些小事。</a:t>
            </a:r>
          </a:p>
          <a:p>
            <a:pPr>
              <a:lnSpc>
                <a:spcPts val="3500"/>
              </a:lnSpc>
            </a:pPr>
            <a:r>
              <a:rPr lang="en-US" altLang="zh-CN" sz="2400" b="1" dirty="0" smtClean="0">
                <a:latin typeface="Times New Roman" pitchFamily="18" charset="0"/>
                <a:cs typeface="Times New Roman" pitchFamily="18" charset="0"/>
              </a:rPr>
              <a:t>D</a:t>
            </a:r>
            <a:r>
              <a:rPr lang="zh-CN" altLang="en-US" sz="2400" b="1" dirty="0" smtClean="0">
                <a:latin typeface="Times New Roman" pitchFamily="18" charset="0"/>
                <a:cs typeface="Times New Roman" pitchFamily="18" charset="0"/>
              </a:rPr>
              <a:t>．美国政府的“救市”举措尽管态度非常积极，但只能算是扬汤止沸。以援救贝尔斯登为例，美联储的举措只是让资本市场暂时避免了更大的混乱，并没有从根本上解决问题。</a:t>
            </a:r>
          </a:p>
          <a:p>
            <a:pPr>
              <a:lnSpc>
                <a:spcPts val="3500"/>
              </a:lnSpc>
            </a:pPr>
            <a:endParaRPr lang="zh-CN" altLang="en-US" sz="2400" b="1" dirty="0" smtClean="0">
              <a:latin typeface="+mn-ea"/>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1487059" y="4950872"/>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0" name="TextBox 9"/>
          <p:cNvSpPr txBox="1"/>
          <p:nvPr/>
        </p:nvSpPr>
        <p:spPr>
          <a:xfrm>
            <a:off x="4158304" y="1405578"/>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3" name="TextBox 12"/>
          <p:cNvSpPr txBox="1"/>
          <p:nvPr/>
        </p:nvSpPr>
        <p:spPr>
          <a:xfrm>
            <a:off x="7000892" y="2714620"/>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6" name="TextBox 15"/>
          <p:cNvSpPr txBox="1"/>
          <p:nvPr/>
        </p:nvSpPr>
        <p:spPr>
          <a:xfrm>
            <a:off x="7944699" y="3603860"/>
            <a:ext cx="604110" cy="369332"/>
          </a:xfrm>
          <a:prstGeom prst="rect">
            <a:avLst/>
          </a:prstGeom>
          <a:noFill/>
        </p:spPr>
        <p:txBody>
          <a:bodyPr wrap="square" rtlCol="0">
            <a:spAutoFit/>
          </a:bodyPr>
          <a:lstStyle/>
          <a:p>
            <a:r>
              <a:rPr lang="en-US" altLang="zh-CN" b="1" dirty="0" smtClean="0"/>
              <a:t>.     . </a:t>
            </a:r>
            <a:endParaRPr lang="zh-CN" altLang="en-US" b="1" dirty="0"/>
          </a:p>
        </p:txBody>
      </p:sp>
      <p:sp>
        <p:nvSpPr>
          <p:cNvPr id="17" name="TextBox 16"/>
          <p:cNvSpPr txBox="1"/>
          <p:nvPr/>
        </p:nvSpPr>
        <p:spPr>
          <a:xfrm>
            <a:off x="857224" y="4071942"/>
            <a:ext cx="604110" cy="369332"/>
          </a:xfrm>
          <a:prstGeom prst="rect">
            <a:avLst/>
          </a:prstGeom>
          <a:noFill/>
        </p:spPr>
        <p:txBody>
          <a:bodyPr wrap="square" rtlCol="0">
            <a:spAutoFit/>
          </a:bodyPr>
          <a:lstStyle/>
          <a:p>
            <a:r>
              <a:rPr lang="en-US" altLang="zh-CN" b="1" dirty="0" smtClean="0"/>
              <a:t>.     . </a:t>
            </a:r>
            <a:endParaRPr lang="zh-CN" altLang="en-US" b="1" dirty="0"/>
          </a:p>
        </p:txBody>
      </p:sp>
      <p:sp>
        <p:nvSpPr>
          <p:cNvPr id="1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684213" y="836613"/>
            <a:ext cx="7920037" cy="5399087"/>
          </a:xfrm>
          <a:prstGeom prst="rect">
            <a:avLst/>
          </a:prstGeom>
          <a:noFill/>
          <a:ln w="9525">
            <a:noFill/>
            <a:miter lim="800000"/>
            <a:headEnd/>
            <a:tailEnd/>
          </a:ln>
        </p:spPr>
        <p:txBody>
          <a:bodyPr/>
          <a:lstStyle/>
          <a:p>
            <a:pPr>
              <a:lnSpc>
                <a:spcPts val="3500"/>
              </a:lnSpc>
              <a:spcBef>
                <a:spcPct val="0"/>
              </a:spcBef>
            </a:pPr>
            <a:r>
              <a:rPr lang="en-US" altLang="zh-CN" sz="2400" b="1" dirty="0" smtClean="0">
                <a:solidFill>
                  <a:srgbClr val="990033"/>
                </a:solidFill>
                <a:latin typeface="+mn-ea"/>
              </a:rPr>
              <a:t>10. </a:t>
            </a:r>
            <a:r>
              <a:rPr lang="en-US" altLang="zh-CN" sz="2400" b="1" dirty="0" smtClean="0">
                <a:solidFill>
                  <a:srgbClr val="990033"/>
                </a:solidFill>
                <a:latin typeface="Times New Roman" pitchFamily="18" charset="0"/>
                <a:cs typeface="Times New Roman" pitchFamily="18" charset="0"/>
              </a:rPr>
              <a:t>D</a:t>
            </a:r>
            <a:r>
              <a:rPr lang="en-US" altLang="zh-CN" sz="2400" b="1" dirty="0">
                <a:solidFill>
                  <a:srgbClr val="990033"/>
                </a:solidFill>
                <a:latin typeface="Times New Roman" pitchFamily="18" charset="0"/>
                <a:cs typeface="Times New Roman" pitchFamily="18" charset="0"/>
              </a:rPr>
              <a:t>　[</a:t>
            </a:r>
            <a:r>
              <a:rPr lang="en-US" altLang="zh-CN" sz="2400" b="1" dirty="0" err="1">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a:t>
            </a:r>
            <a:r>
              <a:rPr lang="zh-CN" altLang="en-US" sz="2400" b="1" dirty="0" smtClean="0">
                <a:solidFill>
                  <a:srgbClr val="990033"/>
                </a:solidFill>
                <a:latin typeface="Times New Roman" pitchFamily="18" charset="0"/>
                <a:cs typeface="Times New Roman" pitchFamily="18" charset="0"/>
              </a:rPr>
              <a:t>项，居高临下：占据高处，俯视下面。形容处于有利的地位。</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项，附庸风雅：指缺乏文化修养的人为了装点门面而结交名士，从事有关文化的活动。</a:t>
            </a: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Times New Roman" pitchFamily="18" charset="0"/>
                <a:cs typeface="Times New Roman" pitchFamily="18" charset="0"/>
              </a:rPr>
              <a:t>项，鸡飞狗跳：形容因恐惧而引起极其混乱的情况。不合语境。</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项，扬汤止沸：把锅里开着的水舀起来再倒回去，想使它不沸腾。比喻办法不对头，不能从根本上解决问题。</a:t>
            </a:r>
          </a:p>
          <a:p>
            <a:pPr>
              <a:lnSpc>
                <a:spcPts val="3500"/>
              </a:lnSpc>
              <a:spcBef>
                <a:spcPct val="0"/>
              </a:spcBef>
            </a:pPr>
            <a:endParaRPr lang="zh-CN" altLang="en-US" sz="2400" b="1" dirty="0" smtClean="0">
              <a:solidFill>
                <a:srgbClr val="990033"/>
              </a:solidFill>
              <a:latin typeface="+mn-ea"/>
            </a:endParaRPr>
          </a:p>
          <a:p>
            <a:pPr>
              <a:lnSpc>
                <a:spcPts val="3500"/>
              </a:lnSpc>
              <a:spcBef>
                <a:spcPct val="0"/>
              </a:spcBef>
            </a:pPr>
            <a:endParaRPr lang="zh-CN" altLang="en-US" sz="2400" b="1" dirty="0" smtClean="0">
              <a:solidFill>
                <a:srgbClr val="990033"/>
              </a:solidFill>
              <a:latin typeface="+mn-ea"/>
            </a:endParaRPr>
          </a:p>
          <a:p>
            <a:pPr>
              <a:lnSpc>
                <a:spcPts val="3500"/>
              </a:lnSpc>
              <a:spcBef>
                <a:spcPct val="0"/>
              </a:spcBef>
            </a:pPr>
            <a:endParaRPr lang="zh-CN" altLang="en-US" sz="2400" b="1" dirty="0" smtClean="0">
              <a:solidFill>
                <a:srgbClr val="990033"/>
              </a:solidFill>
              <a:latin typeface="+mn-ea"/>
            </a:endParaRPr>
          </a:p>
          <a:p>
            <a:pPr>
              <a:lnSpc>
                <a:spcPts val="3500"/>
              </a:lnSpc>
              <a:spcBef>
                <a:spcPct val="0"/>
              </a:spcBef>
            </a:pPr>
            <a:endParaRPr lang="zh-CN" altLang="en-US" sz="2400" b="1" dirty="0">
              <a:solidFill>
                <a:srgbClr val="990033"/>
              </a:solidFill>
              <a:latin typeface="+mn-ea"/>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4581525"/>
            <a:ext cx="609600" cy="2028825"/>
            <a:chOff x="1" y="2886"/>
            <a:chExt cx="384" cy="1278"/>
          </a:xfrm>
        </p:grpSpPr>
        <p:pic>
          <p:nvPicPr>
            <p:cNvPr id="1021958" name="Picture 6"/>
            <p:cNvPicPr>
              <a:picLocks noChangeAspect="1" noChangeArrowheads="1"/>
            </p:cNvPicPr>
            <p:nvPr/>
          </p:nvPicPr>
          <p:blipFill>
            <a:blip r:embed="rId3" cstate="print"/>
            <a:srcRect/>
            <a:stretch>
              <a:fillRect/>
            </a:stretch>
          </p:blipFill>
          <p:spPr bwMode="auto">
            <a:xfrm>
              <a:off x="1" y="2886"/>
              <a:ext cx="384" cy="1171"/>
            </a:xfrm>
            <a:prstGeom prst="rect">
              <a:avLst/>
            </a:prstGeom>
            <a:noFill/>
            <a:ln w="9525">
              <a:noFill/>
              <a:miter lim="800000"/>
              <a:headEnd/>
              <a:tailEnd/>
            </a:ln>
          </p:spPr>
        </p:pic>
        <p:sp>
          <p:nvSpPr>
            <p:cNvPr id="1021959"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900113" y="2708275"/>
            <a:ext cx="7704137" cy="762000"/>
          </a:xfrm>
          <a:prstGeom prst="rect">
            <a:avLst/>
          </a:prstGeom>
          <a:noFill/>
          <a:ln w="9525">
            <a:noFill/>
            <a:miter lim="800000"/>
            <a:headEnd/>
            <a:tailEnd/>
          </a:ln>
        </p:spPr>
        <p:txBody>
          <a:bodyPr>
            <a:spAutoFit/>
          </a:bodyPr>
          <a:lstStyle/>
          <a:p>
            <a:pPr algn="ctr" eaLnBrk="1" hangingPunct="1">
              <a:lnSpc>
                <a:spcPct val="100000"/>
              </a:lnSpc>
              <a:spcBef>
                <a:spcPct val="0"/>
              </a:spcBef>
              <a:buFontTx/>
              <a:buNone/>
            </a:pPr>
            <a:r>
              <a:rPr lang="zh-CN" altLang="en-US" sz="4400" dirty="0">
                <a:solidFill>
                  <a:srgbClr val="FF6600"/>
                </a:solidFill>
                <a:latin typeface="黑体" pitchFamily="2" charset="-122"/>
                <a:ea typeface="黑体" pitchFamily="2" charset="-122"/>
              </a:rPr>
              <a:t>专题二　辨析并修改病句 </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1588" y="777875"/>
            <a:ext cx="609600" cy="2003425"/>
            <a:chOff x="1" y="490"/>
            <a:chExt cx="384" cy="1262"/>
          </a:xfrm>
        </p:grpSpPr>
        <p:pic>
          <p:nvPicPr>
            <p:cNvPr id="126987" name="Picture 5"/>
            <p:cNvPicPr>
              <a:picLocks noChangeAspect="1" noChangeArrowheads="1"/>
            </p:cNvPicPr>
            <p:nvPr/>
          </p:nvPicPr>
          <p:blipFill>
            <a:blip r:embed="rId3" cstate="print"/>
            <a:srcRect/>
            <a:stretch>
              <a:fillRect/>
            </a:stretch>
          </p:blipFill>
          <p:spPr bwMode="auto">
            <a:xfrm>
              <a:off x="1" y="490"/>
              <a:ext cx="384" cy="1171"/>
            </a:xfrm>
            <a:prstGeom prst="rect">
              <a:avLst/>
            </a:prstGeom>
            <a:noFill/>
            <a:ln w="9525">
              <a:noFill/>
              <a:miter lim="800000"/>
              <a:headEnd/>
              <a:tailEnd/>
            </a:ln>
          </p:spPr>
        </p:pic>
        <p:sp>
          <p:nvSpPr>
            <p:cNvPr id="126988" name="内容占位符 2">
              <a:hlinkClick r:id="rId4" action="ppaction://hlinksldjump"/>
            </p:cNvPr>
            <p:cNvSpPr>
              <a:spLocks/>
            </p:cNvSpPr>
            <p:nvPr/>
          </p:nvSpPr>
          <p:spPr bwMode="auto">
            <a:xfrm>
              <a:off x="62" y="573"/>
              <a:ext cx="272" cy="1179"/>
            </a:xfrm>
            <a:prstGeom prst="rect">
              <a:avLst/>
            </a:prstGeom>
            <a:noFill/>
            <a:ln w="9525">
              <a:noFill/>
              <a:miter lim="800000"/>
              <a:headEnd/>
              <a:tailEnd/>
            </a:ln>
          </p:spPr>
          <p:txBody>
            <a:bodyPr/>
            <a:lstStyle/>
            <a:p>
              <a:pPr algn="ctr" eaLnBrk="1" hangingPunct="1">
                <a:lnSpc>
                  <a:spcPts val="2300"/>
                </a:lnSpc>
                <a:spcBef>
                  <a:spcPct val="0"/>
                </a:spcBef>
              </a:pPr>
              <a:r>
                <a:rPr lang="zh-CN" altLang="en-US" sz="2000" b="1" dirty="0">
                  <a:solidFill>
                    <a:schemeClr val="bg1"/>
                  </a:solidFill>
                  <a:ea typeface="幼圆" pitchFamily="49" charset="-122"/>
                </a:rPr>
                <a:t>真题</a:t>
              </a:r>
              <a:r>
                <a:rPr lang="en-US" altLang="zh-CN" b="1" dirty="0">
                  <a:solidFill>
                    <a:schemeClr val="bg1"/>
                  </a:solidFill>
                  <a:latin typeface="Garamond" pitchFamily="18" charset="0"/>
                  <a:ea typeface="幼圆" pitchFamily="49" charset="-122"/>
                </a:rPr>
                <a:t> </a:t>
              </a:r>
              <a:r>
                <a:rPr lang="en-US" altLang="zh-CN" b="1" dirty="0">
                  <a:solidFill>
                    <a:schemeClr val="bg1"/>
                  </a:solidFill>
                  <a:latin typeface="Garamond" pitchFamily="18" charset="0"/>
                </a:rPr>
                <a:t>·</a:t>
              </a:r>
              <a:r>
                <a:rPr lang="zh-CN" altLang="en-US" sz="2000" b="1" dirty="0">
                  <a:solidFill>
                    <a:schemeClr val="bg1"/>
                  </a:solidFill>
                  <a:ea typeface="幼圆" pitchFamily="49" charset="-122"/>
                </a:rPr>
                <a:t>指导</a:t>
              </a:r>
            </a:p>
          </p:txBody>
        </p:sp>
      </p:grpSp>
      <p:grpSp>
        <p:nvGrpSpPr>
          <p:cNvPr id="3" name="Group 7"/>
          <p:cNvGrpSpPr>
            <a:grpSpLocks/>
          </p:cNvGrpSpPr>
          <p:nvPr/>
        </p:nvGrpSpPr>
        <p:grpSpPr bwMode="auto">
          <a:xfrm>
            <a:off x="1588" y="2674938"/>
            <a:ext cx="609600" cy="1978025"/>
            <a:chOff x="1" y="1685"/>
            <a:chExt cx="384" cy="1246"/>
          </a:xfrm>
        </p:grpSpPr>
        <p:pic>
          <p:nvPicPr>
            <p:cNvPr id="126985" name="Picture 8"/>
            <p:cNvPicPr>
              <a:picLocks noChangeAspect="1" noChangeArrowheads="1"/>
            </p:cNvPicPr>
            <p:nvPr/>
          </p:nvPicPr>
          <p:blipFill>
            <a:blip r:embed="rId5" cstate="print"/>
            <a:srcRect/>
            <a:stretch>
              <a:fillRect/>
            </a:stretch>
          </p:blipFill>
          <p:spPr bwMode="auto">
            <a:xfrm>
              <a:off x="1" y="1685"/>
              <a:ext cx="384" cy="1171"/>
            </a:xfrm>
            <a:prstGeom prst="rect">
              <a:avLst/>
            </a:prstGeom>
            <a:noFill/>
            <a:ln w="9525">
              <a:noFill/>
              <a:miter lim="800000"/>
              <a:headEnd/>
              <a:tailEnd/>
            </a:ln>
          </p:spPr>
        </p:pic>
        <p:sp>
          <p:nvSpPr>
            <p:cNvPr id="126986" name="内容占位符 2">
              <a:hlinkClick r:id="rId6"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gn="ctr" eaLnBrk="1" hangingPunct="1">
                <a:lnSpc>
                  <a:spcPts val="2300"/>
                </a:lnSpc>
                <a:spcBef>
                  <a:spcPct val="0"/>
                </a:spcBef>
              </a:pPr>
              <a:r>
                <a:rPr lang="zh-CN" altLang="en-US" sz="2000" b="1" dirty="0">
                  <a:solidFill>
                    <a:schemeClr val="bg1"/>
                  </a:solidFill>
                  <a:ea typeface="幼圆" pitchFamily="49" charset="-122"/>
                </a:rPr>
                <a:t>考点</a:t>
              </a:r>
              <a:r>
                <a:rPr lang="en-US" altLang="zh-CN" b="1" dirty="0">
                  <a:solidFill>
                    <a:schemeClr val="bg1"/>
                  </a:solidFill>
                  <a:latin typeface="Garamond" pitchFamily="18" charset="0"/>
                  <a:ea typeface="幼圆" pitchFamily="49" charset="-122"/>
                </a:rPr>
                <a:t>·</a:t>
              </a:r>
              <a:endParaRPr lang="en-US" altLang="zh-CN" sz="2000" b="1" dirty="0">
                <a:solidFill>
                  <a:schemeClr val="bg1"/>
                </a:solidFill>
                <a:latin typeface="Garamond" pitchFamily="18" charset="0"/>
                <a:ea typeface="幼圆" pitchFamily="49" charset="-122"/>
              </a:endParaRPr>
            </a:p>
            <a:p>
              <a:pPr algn="l" eaLnBrk="1" hangingPunct="1">
                <a:lnSpc>
                  <a:spcPts val="2300"/>
                </a:lnSpc>
                <a:spcBef>
                  <a:spcPct val="0"/>
                </a:spcBef>
              </a:pPr>
              <a:r>
                <a:rPr lang="zh-CN" altLang="en-US" sz="2000" b="1" dirty="0">
                  <a:solidFill>
                    <a:schemeClr val="bg1"/>
                  </a:solidFill>
                  <a:ea typeface="幼圆" pitchFamily="49" charset="-122"/>
                </a:rPr>
                <a:t>技法</a:t>
              </a:r>
            </a:p>
          </p:txBody>
        </p:sp>
      </p:grpSp>
      <p:grpSp>
        <p:nvGrpSpPr>
          <p:cNvPr id="4" name="Group 5"/>
          <p:cNvGrpSpPr>
            <a:grpSpLocks/>
          </p:cNvGrpSpPr>
          <p:nvPr/>
        </p:nvGrpSpPr>
        <p:grpSpPr bwMode="auto">
          <a:xfrm>
            <a:off x="1588" y="4581525"/>
            <a:ext cx="609600" cy="2028825"/>
            <a:chOff x="1" y="2886"/>
            <a:chExt cx="384" cy="1278"/>
          </a:xfrm>
        </p:grpSpPr>
        <p:pic>
          <p:nvPicPr>
            <p:cNvPr id="126992" name="Picture 6"/>
            <p:cNvPicPr>
              <a:picLocks noChangeAspect="1" noChangeArrowheads="1"/>
            </p:cNvPicPr>
            <p:nvPr/>
          </p:nvPicPr>
          <p:blipFill>
            <a:blip r:embed="rId7" cstate="print"/>
            <a:srcRect/>
            <a:stretch>
              <a:fillRect/>
            </a:stretch>
          </p:blipFill>
          <p:spPr bwMode="auto">
            <a:xfrm>
              <a:off x="1" y="2886"/>
              <a:ext cx="384" cy="1171"/>
            </a:xfrm>
            <a:prstGeom prst="rect">
              <a:avLst/>
            </a:prstGeom>
            <a:noFill/>
            <a:ln w="9525">
              <a:noFill/>
              <a:miter lim="800000"/>
              <a:headEnd/>
              <a:tailEnd/>
            </a:ln>
          </p:spPr>
        </p:pic>
        <p:sp>
          <p:nvSpPr>
            <p:cNvPr id="126993" name="内容占位符 2">
              <a:hlinkClick r:id="rId8" action="ppaction://hlinksldjump"/>
            </p:cNvPr>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训练</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2"/>
                                        </p:tgtEl>
                                      </p:cBhvr>
                                    </p:animEffect>
                                    <p:animScale>
                                      <p:cBhvr>
                                        <p:cTn id="13" dur="250" autoRev="1" fill="hold"/>
                                        <p:tgtEl>
                                          <p:spTgt spid="2"/>
                                        </p:tgtEl>
                                      </p:cBhvr>
                                      <p:by x="105000" y="105000"/>
                                    </p:animScale>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3"/>
                                        </p:tgtEl>
                                      </p:cBhvr>
                                    </p:animEffect>
                                    <p:animScale>
                                      <p:cBhvr>
                                        <p:cTn id="17" dur="250" autoRev="1" fill="hold"/>
                                        <p:tgtEl>
                                          <p:spTgt spid="3"/>
                                        </p:tgtEl>
                                      </p:cBhvr>
                                      <p:by x="105000" y="105000"/>
                                    </p:animScale>
                                  </p:childTnLst>
                                </p:cTn>
                              </p:par>
                            </p:childTnLst>
                          </p:cTn>
                        </p:par>
                        <p:par>
                          <p:cTn id="18" fill="hold">
                            <p:stCondLst>
                              <p:cond delay="1500"/>
                            </p:stCondLst>
                            <p:childTnLst>
                              <p:par>
                                <p:cTn id="19" presetID="26" presetClass="emph" presetSubtype="0" fill="hold" nodeType="afterEffect">
                                  <p:stCondLst>
                                    <p:cond delay="0"/>
                                  </p:stCondLst>
                                  <p:childTnLst>
                                    <p:animEffect transition="out" filter="fade">
                                      <p:cBhvr>
                                        <p:cTn id="20" dur="500" tmFilter="0, 0; .2, .5; .8, .5; 1, 0"/>
                                        <p:tgtEl>
                                          <p:spTgt spid="4"/>
                                        </p:tgtEl>
                                      </p:cBhvr>
                                    </p:animEffect>
                                    <p:animScale>
                                      <p:cBhvr>
                                        <p:cTn id="21"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a:grpSpLocks/>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buFontTx/>
                <a:buNone/>
                <a:defRPr/>
              </a:pPr>
              <a:endParaRPr lang="zh-CN" altLang="en-US" sz="1800" baseline="-25000"/>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buFontTx/>
                <a:buNone/>
                <a:defRPr/>
              </a:pPr>
              <a:endParaRPr lang="zh-CN" altLang="en-US" sz="1800" baseline="-25000"/>
            </a:p>
          </p:txBody>
        </p:sp>
      </p:grpSp>
      <p:sp>
        <p:nvSpPr>
          <p:cNvPr id="6148" name="矩形 23"/>
          <p:cNvSpPr>
            <a:spLocks noChangeArrowheads="1"/>
          </p:cNvSpPr>
          <p:nvPr/>
        </p:nvSpPr>
        <p:spPr bwMode="auto">
          <a:xfrm>
            <a:off x="649288" y="982663"/>
            <a:ext cx="7916862" cy="3741737"/>
          </a:xfrm>
          <a:prstGeom prst="rect">
            <a:avLst/>
          </a:prstGeom>
          <a:noFill/>
          <a:ln w="9525">
            <a:noFill/>
            <a:miter lim="800000"/>
            <a:headEnd/>
            <a:tailEnd/>
          </a:ln>
        </p:spPr>
        <p:txBody>
          <a:bodyPr/>
          <a:lstStyle/>
          <a:p>
            <a:pPr indent="622800">
              <a:lnSpc>
                <a:spcPts val="3500"/>
              </a:lnSpc>
              <a:spcBef>
                <a:spcPct val="0"/>
              </a:spcBef>
            </a:pPr>
            <a:r>
              <a:rPr lang="zh-CN" altLang="en-US" sz="2400" b="1" dirty="0" smtClean="0">
                <a:latin typeface="宋体" pitchFamily="2" charset="-122"/>
              </a:rPr>
              <a:t>新课标全国卷</a:t>
            </a:r>
            <a:r>
              <a:rPr lang="en-US" altLang="zh-CN" sz="2400" b="1" dirty="0" smtClean="0">
                <a:latin typeface="宋体" pitchFamily="2" charset="-122"/>
              </a:rPr>
              <a:t>《</a:t>
            </a:r>
            <a:r>
              <a:rPr lang="zh-CN" altLang="en-US" sz="2400" b="1" dirty="0" smtClean="0">
                <a:latin typeface="宋体" pitchFamily="2" charset="-122"/>
              </a:rPr>
              <a:t>考试说明</a:t>
            </a:r>
            <a:r>
              <a:rPr lang="en-US" altLang="zh-CN" sz="2400" b="1" dirty="0" smtClean="0">
                <a:latin typeface="宋体" pitchFamily="2" charset="-122"/>
              </a:rPr>
              <a:t>》</a:t>
            </a:r>
            <a:r>
              <a:rPr lang="zh-CN" altLang="en-US" sz="2400" b="1" dirty="0" smtClean="0">
                <a:latin typeface="宋体" pitchFamily="2" charset="-122"/>
              </a:rPr>
              <a:t>对该考点提出的要求是：辨析并修改病句，能力层级为</a:t>
            </a:r>
            <a:r>
              <a:rPr lang="en-US" altLang="zh-CN" sz="2400" b="1" dirty="0" smtClean="0">
                <a:latin typeface="Times New Roman" pitchFamily="18" charset="0"/>
                <a:cs typeface="Times New Roman" pitchFamily="18" charset="0"/>
              </a:rPr>
              <a:t>E</a:t>
            </a:r>
            <a:r>
              <a:rPr lang="zh-CN" altLang="en-US" sz="2400" b="1" dirty="0" smtClean="0">
                <a:latin typeface="宋体" pitchFamily="2" charset="-122"/>
              </a:rPr>
              <a:t>级。所谓“病句”，是指不符合现代汉语语法规则、不合逻辑事理的句子。“辨析病句”是指对病句进行辨别与剖析，即认清句子表达有无语病，有什么语病；“修改病句”是实际操作修改存在语病的句子，或不符合现代汉语规范的句子，使之变成正确的语句。</a:t>
            </a:r>
            <a:endParaRPr lang="zh-CN" altLang="en-US" sz="2400" b="1" dirty="0">
              <a:latin typeface="宋体" pitchFamily="2" charset="-122"/>
            </a:endParaRP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ts val="2200"/>
              </a:lnSpc>
              <a:spcBef>
                <a:spcPct val="0"/>
              </a:spcBef>
              <a:buFontTx/>
              <a:buNone/>
              <a:defRPr/>
            </a:pPr>
            <a:r>
              <a:rPr lang="zh-CN" altLang="en-US" sz="2600" b="1">
                <a:solidFill>
                  <a:schemeClr val="bg1"/>
                </a:solidFill>
                <a:latin typeface="幼圆" pitchFamily="49" charset="-122"/>
                <a:ea typeface="幼圆" pitchFamily="49" charset="-122"/>
              </a:rPr>
              <a:t>考纲在线</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500"/>
                                        <p:tgtEl>
                                          <p:spTgt spid="1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148"/>
                                        </p:tgtEl>
                                        <p:attrNameLst>
                                          <p:attrName>style.visibility</p:attrName>
                                        </p:attrNameLst>
                                      </p:cBhvr>
                                      <p:to>
                                        <p:strVal val="visible"/>
                                      </p:to>
                                    </p:set>
                                    <p:animEffect transition="in" filter="blinds(horizontal)">
                                      <p:cBhvr>
                                        <p:cTn id="11"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p:bldP spid="12"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a:grpSpLocks/>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buFontTx/>
                <a:buNone/>
                <a:defRPr/>
              </a:pPr>
              <a:endParaRPr lang="zh-CN" altLang="en-US" sz="1800" baseline="-25000"/>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buFontTx/>
                <a:buNone/>
                <a:defRPr/>
              </a:pPr>
              <a:endParaRPr lang="zh-CN" altLang="en-US" sz="1800" baseline="-25000"/>
            </a:p>
          </p:txBody>
        </p:sp>
      </p:grpSp>
      <p:sp>
        <p:nvSpPr>
          <p:cNvPr id="7173" name="矩形 23"/>
          <p:cNvSpPr>
            <a:spLocks noChangeArrowheads="1"/>
          </p:cNvSpPr>
          <p:nvPr/>
        </p:nvSpPr>
        <p:spPr bwMode="auto">
          <a:xfrm>
            <a:off x="649288" y="982663"/>
            <a:ext cx="7916862" cy="5399087"/>
          </a:xfrm>
          <a:prstGeom prst="rect">
            <a:avLst/>
          </a:prstGeom>
          <a:noFill/>
          <a:ln w="9525">
            <a:noFill/>
            <a:miter lim="800000"/>
            <a:headEnd/>
            <a:tailEnd/>
          </a:ln>
        </p:spPr>
        <p:txBody>
          <a:bodyPr/>
          <a:lstStyle/>
          <a:p>
            <a:pPr>
              <a:lnSpc>
                <a:spcPts val="3500"/>
              </a:lnSpc>
              <a:spcBef>
                <a:spcPct val="0"/>
              </a:spcBef>
            </a:pPr>
            <a:r>
              <a:rPr lang="zh-CN" altLang="en-US" sz="2400" b="1" dirty="0">
                <a:latin typeface="宋体" pitchFamily="2" charset="-122"/>
              </a:rPr>
              <a:t>　　</a:t>
            </a:r>
            <a:r>
              <a:rPr lang="zh-CN" altLang="en-US" sz="2400" b="1" dirty="0" smtClean="0">
                <a:latin typeface="宋体" pitchFamily="2" charset="-122"/>
              </a:rPr>
              <a:t> ①辨析病句是新课标全国卷的高考必考考点，又是考查热点。②在考查形式和趋势上，题型较为固定。一般辨析病句多采用客观题形式考查。③题干设计倾向于选出“没有语病的一项”，较少要求选出“有语病的一项”，客观题分值都是</a:t>
            </a:r>
            <a:r>
              <a:rPr lang="en-US" altLang="zh-CN" sz="2400" b="1" dirty="0" smtClean="0">
                <a:latin typeface="宋体" pitchFamily="2" charset="-122"/>
              </a:rPr>
              <a:t>3</a:t>
            </a:r>
            <a:r>
              <a:rPr lang="zh-CN" altLang="en-US" sz="2400" b="1" dirty="0" smtClean="0">
                <a:latin typeface="宋体" pitchFamily="2" charset="-122"/>
              </a:rPr>
              <a:t>分。④所考查的语病，一般都是人们在语言交际中经常出现的有代表性的语病，命题材料具有鲜明的时代性和浓郁的生活气息，来自于当前书报、网络、电视等。预计</a:t>
            </a:r>
            <a:r>
              <a:rPr lang="en-US" altLang="zh-CN" sz="2400" b="1" dirty="0" smtClean="0">
                <a:latin typeface="宋体" pitchFamily="2" charset="-122"/>
              </a:rPr>
              <a:t>2017</a:t>
            </a:r>
            <a:r>
              <a:rPr lang="zh-CN" altLang="en-US" sz="2400" b="1" dirty="0" smtClean="0">
                <a:latin typeface="宋体" pitchFamily="2" charset="-122"/>
              </a:rPr>
              <a:t>年高考对辨析并修改病句的考查仍趋热，并延续上述考情趋势。</a:t>
            </a:r>
            <a:endParaRPr lang="zh-CN" altLang="en-US" sz="2400" b="1" dirty="0">
              <a:latin typeface="宋体" pitchFamily="2" charset="-122"/>
            </a:endParaRP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ts val="2200"/>
              </a:lnSpc>
              <a:spcBef>
                <a:spcPct val="0"/>
              </a:spcBef>
              <a:buFontTx/>
              <a:buNone/>
              <a:defRPr/>
            </a:pPr>
            <a:r>
              <a:rPr lang="zh-CN" altLang="en-US" sz="2600" b="1">
                <a:solidFill>
                  <a:schemeClr val="bg1"/>
                </a:solidFill>
                <a:latin typeface="幼圆" pitchFamily="49" charset="-122"/>
                <a:ea typeface="幼圆" pitchFamily="49" charset="-122"/>
              </a:rPr>
              <a:t>考情透析</a:t>
            </a:r>
          </a:p>
        </p:txBody>
      </p:sp>
      <p:sp>
        <p:nvSpPr>
          <p:cNvPr id="9" name="动作按钮: 自定义 8">
            <a:hlinkClick r:id="rId2" action="ppaction://hlinksldjump" highlightClick="1"/>
          </p:cNvPr>
          <p:cNvSpPr/>
          <p:nvPr/>
        </p:nvSpPr>
        <p:spPr>
          <a:xfrm>
            <a:off x="7885113" y="6561138"/>
            <a:ext cx="1042987"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500"/>
                                        <p:tgtEl>
                                          <p:spTgt spid="12"/>
                                        </p:tgtEl>
                                      </p:cBhvr>
                                    </p:animEffect>
                                  </p:childTnLst>
                                </p:cTn>
                              </p:par>
                            </p:childTnLst>
                          </p:cTn>
                        </p:par>
                        <p:par>
                          <p:cTn id="8" fill="hold">
                            <p:stCondLst>
                              <p:cond delay="500"/>
                            </p:stCondLst>
                            <p:childTnLst>
                              <p:par>
                                <p:cTn id="9" presetID="8" presetClass="entr" presetSubtype="16" fill="hold" grpId="0" nodeType="afterEffect">
                                  <p:stCondLst>
                                    <p:cond delay="0"/>
                                  </p:stCondLst>
                                  <p:childTnLst>
                                    <p:set>
                                      <p:cBhvr>
                                        <p:cTn id="10" dur="1" fill="hold">
                                          <p:stCondLst>
                                            <p:cond delay="0"/>
                                          </p:stCondLst>
                                        </p:cTn>
                                        <p:tgtEl>
                                          <p:spTgt spid="7173"/>
                                        </p:tgtEl>
                                        <p:attrNameLst>
                                          <p:attrName>style.visibility</p:attrName>
                                        </p:attrNameLst>
                                      </p:cBhvr>
                                      <p:to>
                                        <p:strVal val="visible"/>
                                      </p:to>
                                    </p:set>
                                    <p:animEffect transition="in" filter="diamond(in)">
                                      <p:cBhvr>
                                        <p:cTn id="11"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p:bldP spid="12"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zh-CN" sz="2200" b="1" smtClean="0">
                <a:solidFill>
                  <a:srgbClr val="C00000"/>
                </a:solidFill>
                <a:latin typeface="幼圆" pitchFamily="49" charset="-122"/>
                <a:ea typeface="幼圆" pitchFamily="49" charset="-122"/>
              </a:rPr>
              <a:t>专题二　辨析并修改病句 </a:t>
            </a:r>
            <a:endParaRPr lang="en-US" altLang="zh-CN" sz="2200" b="1" smtClean="0">
              <a:solidFill>
                <a:srgbClr val="C00000"/>
              </a:solidFill>
              <a:latin typeface="幼圆" pitchFamily="49" charset="-122"/>
              <a:ea typeface="幼圆" pitchFamily="49" charset="-122"/>
            </a:endParaRPr>
          </a:p>
        </p:txBody>
      </p:sp>
      <p:sp>
        <p:nvSpPr>
          <p:cNvPr id="3" name="内容占位符 2"/>
          <p:cNvSpPr>
            <a:spLocks noGrp="1"/>
          </p:cNvSpPr>
          <p:nvPr>
            <p:ph idx="4294967295"/>
          </p:nvPr>
        </p:nvSpPr>
        <p:spPr>
          <a:xfrm>
            <a:off x="684213" y="622300"/>
            <a:ext cx="7459687" cy="4967288"/>
          </a:xfrm>
        </p:spPr>
        <p:txBody>
          <a:bodyPr>
            <a:noAutofit/>
          </a:bodyPr>
          <a:lstStyle/>
          <a:p>
            <a:pPr marL="0" indent="0" algn="ctr" eaLnBrk="1" hangingPunct="1">
              <a:lnSpc>
                <a:spcPts val="3500"/>
              </a:lnSpc>
              <a:spcBef>
                <a:spcPct val="0"/>
              </a:spcBef>
              <a:buFont typeface="Arial" charset="0"/>
              <a:buNone/>
            </a:pPr>
            <a:r>
              <a:rPr lang="en-US" altLang="zh-CN" sz="2400" b="1" dirty="0" smtClean="0">
                <a:solidFill>
                  <a:srgbClr val="0033CC"/>
                </a:solidFill>
                <a:effectLst>
                  <a:outerShdw blurRad="38100" dist="38100" dir="2700000" algn="tl">
                    <a:srgbClr val="C0C0C0"/>
                  </a:outerShdw>
                </a:effectLst>
                <a:latin typeface="宋体" pitchFamily="2" charset="-122"/>
              </a:rPr>
              <a:t>—— </a:t>
            </a:r>
            <a:r>
              <a:rPr lang="zh-CN" altLang="en-US" sz="2400" b="1" dirty="0" smtClean="0">
                <a:solidFill>
                  <a:srgbClr val="0033CC"/>
                </a:solidFill>
                <a:effectLst>
                  <a:outerShdw blurRad="38100" dist="38100" dir="2700000" algn="tl">
                    <a:srgbClr val="C0C0C0"/>
                  </a:outerShdw>
                </a:effectLst>
                <a:latin typeface="黑体" pitchFamily="2" charset="-122"/>
                <a:ea typeface="黑体" pitchFamily="2" charset="-122"/>
              </a:rPr>
              <a:t>真题体验</a:t>
            </a:r>
            <a:r>
              <a:rPr lang="zh-CN" altLang="en-US" sz="2400" b="1" dirty="0" smtClean="0">
                <a:solidFill>
                  <a:srgbClr val="0033CC"/>
                </a:solidFill>
                <a:effectLst>
                  <a:outerShdw blurRad="38100" dist="38100" dir="2700000" algn="tl">
                    <a:srgbClr val="C0C0C0"/>
                  </a:outerShdw>
                </a:effectLst>
                <a:latin typeface="宋体" pitchFamily="2" charset="-122"/>
              </a:rPr>
              <a:t> </a:t>
            </a:r>
            <a:r>
              <a:rPr lang="en-US" altLang="zh-CN" sz="2400" b="1" dirty="0" smtClean="0">
                <a:solidFill>
                  <a:srgbClr val="0033CC"/>
                </a:solidFill>
                <a:effectLst>
                  <a:outerShdw blurRad="38100" dist="38100" dir="2700000" algn="tl">
                    <a:srgbClr val="C0C0C0"/>
                  </a:outerShdw>
                </a:effectLst>
                <a:latin typeface="宋体" pitchFamily="2" charset="-122"/>
              </a:rPr>
              <a:t>——</a:t>
            </a:r>
          </a:p>
          <a:p>
            <a:pPr marL="0" indent="0" algn="just">
              <a:lnSpc>
                <a:spcPts val="3500"/>
              </a:lnSpc>
              <a:buNone/>
            </a:pPr>
            <a:r>
              <a:rPr lang="en-US" altLang="zh-CN" sz="2400" b="1" dirty="0" smtClean="0">
                <a:latin typeface="Times New Roman" pitchFamily="18" charset="0"/>
              </a:rPr>
              <a:t>1.</a:t>
            </a:r>
            <a:r>
              <a:rPr lang="en-US" altLang="zh-CN" sz="2400" dirty="0" smtClean="0">
                <a:latin typeface="Times New Roman" pitchFamily="18" charset="0"/>
              </a:rPr>
              <a:t> </a:t>
            </a:r>
            <a:r>
              <a:rPr lang="en-US" altLang="zh-CN" sz="2400" b="1" dirty="0" smtClean="0">
                <a:latin typeface="+mn-ea"/>
              </a:rPr>
              <a:t>[2015·</a:t>
            </a:r>
            <a:r>
              <a:rPr lang="zh-CN" altLang="en-US" sz="2400" b="1" dirty="0" smtClean="0">
                <a:latin typeface="+mn-ea"/>
              </a:rPr>
              <a:t>全国卷</a:t>
            </a:r>
            <a:r>
              <a:rPr lang="en-US" altLang="zh-CN" sz="2400" b="1" dirty="0" smtClean="0">
                <a:latin typeface="+mn-ea"/>
              </a:rPr>
              <a:t>Ⅰ] </a:t>
            </a:r>
            <a:r>
              <a:rPr lang="zh-CN" altLang="en-US" sz="2400" b="1" dirty="0" smtClean="0">
                <a:latin typeface="+mn-ea"/>
              </a:rPr>
              <a:t>下列各句中，没有语病的一句是</a:t>
            </a:r>
            <a:r>
              <a:rPr lang="en-US" altLang="zh-CN" sz="2400" b="1" dirty="0" smtClean="0">
                <a:latin typeface="Times New Roman" pitchFamily="18" charset="0"/>
              </a:rPr>
              <a:t>(</a:t>
            </a:r>
            <a:r>
              <a:rPr lang="zh-CN" altLang="en-US" sz="2400" b="1" dirty="0" smtClean="0">
                <a:latin typeface="Times New Roman" pitchFamily="18" charset="0"/>
              </a:rPr>
              <a:t>　　</a:t>
            </a:r>
            <a:r>
              <a:rPr lang="en-US" altLang="zh-CN" sz="2400" b="1" dirty="0" smtClean="0">
                <a:latin typeface="Times New Roman" pitchFamily="18" charset="0"/>
              </a:rPr>
              <a:t>)</a:t>
            </a:r>
          </a:p>
          <a:p>
            <a:pPr marL="0" indent="0" algn="just">
              <a:lnSpc>
                <a:spcPts val="3500"/>
              </a:lnSpc>
              <a:buNone/>
            </a:pPr>
            <a:r>
              <a:rPr lang="en-US" altLang="zh-CN" sz="2400" b="1" dirty="0" smtClean="0">
                <a:latin typeface="Times New Roman" pitchFamily="18" charset="0"/>
              </a:rPr>
              <a:t> A</a:t>
            </a:r>
            <a:r>
              <a:rPr lang="zh-CN" altLang="en-US" sz="2400" b="1" dirty="0" smtClean="0">
                <a:latin typeface="Times New Roman" pitchFamily="18" charset="0"/>
              </a:rPr>
              <a:t>．为纪念抗日战争暨世界反法西斯战争胜利</a:t>
            </a:r>
            <a:r>
              <a:rPr lang="en-US" altLang="zh-CN" sz="2400" b="1" dirty="0" smtClean="0">
                <a:latin typeface="+mn-ea"/>
              </a:rPr>
              <a:t>70</a:t>
            </a:r>
            <a:r>
              <a:rPr lang="zh-CN" altLang="en-US" sz="2400" b="1" dirty="0" smtClean="0">
                <a:latin typeface="Times New Roman" pitchFamily="18" charset="0"/>
              </a:rPr>
              <a:t>周年，从现在起到年底，国家大剧院宣布将承办</a:t>
            </a:r>
            <a:r>
              <a:rPr lang="en-US" altLang="zh-CN" sz="2400" b="1" dirty="0" smtClean="0">
                <a:latin typeface="+mn-ea"/>
              </a:rPr>
              <a:t>31</a:t>
            </a:r>
            <a:r>
              <a:rPr lang="zh-CN" altLang="en-US" sz="2400" b="1" dirty="0" smtClean="0">
                <a:latin typeface="Times New Roman" pitchFamily="18" charset="0"/>
              </a:rPr>
              <a:t>场精心策划的演出。</a:t>
            </a:r>
          </a:p>
          <a:p>
            <a:pPr marL="0" indent="0" algn="just">
              <a:lnSpc>
                <a:spcPts val="3500"/>
              </a:lnSpc>
              <a:buNone/>
            </a:pPr>
            <a:r>
              <a:rPr lang="en-US" altLang="zh-CN" sz="2400" b="1" dirty="0" smtClean="0">
                <a:latin typeface="Times New Roman" pitchFamily="18" charset="0"/>
              </a:rPr>
              <a:t> B</a:t>
            </a:r>
            <a:r>
              <a:rPr lang="zh-CN" altLang="en-US" sz="2400" b="1" dirty="0" smtClean="0">
                <a:latin typeface="Times New Roman" pitchFamily="18" charset="0"/>
              </a:rPr>
              <a:t>．根据国家统计局发布的数据，</a:t>
            </a:r>
            <a:r>
              <a:rPr lang="en-US" altLang="zh-CN" sz="2400" b="1" dirty="0" smtClean="0">
                <a:latin typeface="+mn-ea"/>
              </a:rPr>
              <a:t>4</a:t>
            </a:r>
            <a:r>
              <a:rPr lang="zh-CN" altLang="en-US" sz="2400" b="1" dirty="0" smtClean="0">
                <a:latin typeface="Times New Roman" pitchFamily="18" charset="0"/>
              </a:rPr>
              <a:t>月份我国居民消费价格指数出现自去年</a:t>
            </a:r>
            <a:r>
              <a:rPr lang="en-US" altLang="zh-CN" sz="2400" b="1" dirty="0" smtClean="0">
                <a:latin typeface="+mn-ea"/>
              </a:rPr>
              <a:t>12</a:t>
            </a:r>
            <a:r>
              <a:rPr lang="zh-CN" altLang="en-US" sz="2400" b="1" dirty="0" smtClean="0">
                <a:latin typeface="Times New Roman" pitchFamily="18" charset="0"/>
              </a:rPr>
              <a:t>月以来的最大涨幅，但仍低于相关机构的预测。 </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4" name="Group 5"/>
          <p:cNvGrpSpPr>
            <a:grpSpLocks/>
          </p:cNvGrpSpPr>
          <p:nvPr/>
        </p:nvGrpSpPr>
        <p:grpSpPr bwMode="auto">
          <a:xfrm>
            <a:off x="1588" y="777875"/>
            <a:ext cx="609600" cy="2003425"/>
            <a:chOff x="1" y="490"/>
            <a:chExt cx="384" cy="1262"/>
          </a:xfrm>
        </p:grpSpPr>
        <p:pic>
          <p:nvPicPr>
            <p:cNvPr id="130054" name="Picture 6"/>
            <p:cNvPicPr>
              <a:picLocks noChangeAspect="1" noChangeArrowheads="1"/>
            </p:cNvPicPr>
            <p:nvPr/>
          </p:nvPicPr>
          <p:blipFill>
            <a:blip r:embed="rId3" cstate="print"/>
            <a:srcRect/>
            <a:stretch>
              <a:fillRect/>
            </a:stretch>
          </p:blipFill>
          <p:spPr bwMode="auto">
            <a:xfrm>
              <a:off x="1" y="490"/>
              <a:ext cx="384" cy="1171"/>
            </a:xfrm>
            <a:prstGeom prst="rect">
              <a:avLst/>
            </a:prstGeom>
            <a:noFill/>
            <a:ln w="9525">
              <a:noFill/>
              <a:miter lim="800000"/>
              <a:headEnd/>
              <a:tailEnd/>
            </a:ln>
          </p:spPr>
        </p:pic>
        <p:sp>
          <p:nvSpPr>
            <p:cNvPr id="130055"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1" fill="hold"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barn(inVertical)">
                                      <p:cBhvr>
                                        <p:cTn id="16" dur="500"/>
                                        <p:tgtEl>
                                          <p:spTgt spid="3">
                                            <p:txEl>
                                              <p:pRg st="0" end="0"/>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blinds(horizontal)">
                                      <p:cBhvr>
                                        <p:cTn id="19" dur="500"/>
                                        <p:tgtEl>
                                          <p:spTgt spid="3">
                                            <p:txEl>
                                              <p:pRg st="1" end="1"/>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horizontal)">
                                      <p:cBhvr>
                                        <p:cTn id="22" dur="500"/>
                                        <p:tgtEl>
                                          <p:spTgt spid="3">
                                            <p:txEl>
                                              <p:pRg st="2" end="2"/>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blinds(horizontal)">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p:cNvSpPr>
            <a:spLocks noGrp="1"/>
          </p:cNvSpPr>
          <p:nvPr>
            <p:ph idx="1"/>
          </p:nvPr>
        </p:nvSpPr>
        <p:spPr>
          <a:xfrm>
            <a:off x="792163" y="936625"/>
            <a:ext cx="7920037" cy="5399088"/>
          </a:xfrm>
        </p:spPr>
        <p:txBody>
          <a:bodyPr/>
          <a:lstStyle/>
          <a:p>
            <a:pPr eaLnBrk="1" hangingPunct="1">
              <a:spcBef>
                <a:spcPct val="0"/>
              </a:spcBef>
            </a:pPr>
            <a:endParaRPr lang="zh-CN" altLang="en-US" sz="1800" b="0" smtClean="0"/>
          </a:p>
        </p:txBody>
      </p:sp>
      <p:grpSp>
        <p:nvGrpSpPr>
          <p:cNvPr id="2" name="组合 6"/>
          <p:cNvGrpSpPr>
            <a:grpSpLocks/>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buFontTx/>
                <a:buNone/>
                <a:defRPr/>
              </a:pPr>
              <a:endParaRPr lang="zh-CN" altLang="en-US" sz="1800"/>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buFontTx/>
                <a:buNone/>
                <a:defRPr/>
              </a:pPr>
              <a:endParaRPr lang="zh-CN" altLang="en-US" sz="1800"/>
            </a:p>
          </p:txBody>
        </p:sp>
      </p:grpSp>
      <p:sp>
        <p:nvSpPr>
          <p:cNvPr id="7" name="WordArt 3"/>
          <p:cNvSpPr>
            <a:spLocks noChangeArrowheads="1" noChangeShapeType="1" noTextEdit="1"/>
          </p:cNvSpPr>
          <p:nvPr/>
        </p:nvSpPr>
        <p:spPr bwMode="auto">
          <a:xfrm>
            <a:off x="2782390" y="1584514"/>
            <a:ext cx="3579222" cy="594588"/>
          </a:xfrm>
          <a:prstGeom prst="rect">
            <a:avLst/>
          </a:prstGeom>
          <a:extLst>
            <a:ext uri="{91240B29-F687-4F45-9708-019B960494DF}"/>
          </a:extLst>
        </p:spPr>
        <p:txBody>
          <a:bodyPr wrap="none" fromWordArt="1">
            <a:prstTxWarp prst="textPlain">
              <a:avLst>
                <a:gd name="adj" fmla="val 50000"/>
              </a:avLst>
            </a:prstTxWarp>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eaLnBrk="1" fontAlgn="auto" hangingPunct="1">
              <a:lnSpc>
                <a:spcPct val="100000"/>
              </a:lnSpc>
              <a:spcBef>
                <a:spcPts val="0"/>
              </a:spcBef>
              <a:spcAft>
                <a:spcPts val="0"/>
              </a:spcAft>
              <a:buFontTx/>
              <a:buNone/>
              <a:defRPr/>
            </a:pPr>
            <a:r>
              <a:rPr lang="zh-CN" altLang="en-US" sz="3200" b="1" kern="10" cap="all" dirty="0">
                <a:ln w="0"/>
                <a:solidFill>
                  <a:srgbClr val="00B0F0"/>
                </a:solidFill>
                <a:effectLst>
                  <a:reflection blurRad="12700" stA="50000" endPos="50000" dist="5000" dir="5400000" sy="-100000" rotWithShape="0"/>
                </a:effectLst>
                <a:latin typeface="黑体"/>
                <a:ea typeface="黑体"/>
              </a:rPr>
              <a:t>课件编辑说明</a:t>
            </a:r>
          </a:p>
        </p:txBody>
      </p:sp>
      <p:sp>
        <p:nvSpPr>
          <p:cNvPr id="65541" name="Text Box 4"/>
          <p:cNvSpPr txBox="1">
            <a:spLocks noChangeArrowheads="1"/>
          </p:cNvSpPr>
          <p:nvPr/>
        </p:nvSpPr>
        <p:spPr bwMode="auto">
          <a:xfrm>
            <a:off x="755650" y="2565400"/>
            <a:ext cx="8064500" cy="2632075"/>
          </a:xfrm>
          <a:prstGeom prst="rect">
            <a:avLst/>
          </a:prstGeom>
          <a:noFill/>
          <a:ln w="9525">
            <a:noFill/>
            <a:miter lim="800000"/>
            <a:headEnd/>
            <a:tailEnd/>
          </a:ln>
        </p:spPr>
        <p:txBody>
          <a:bodyPr>
            <a:spAutoFit/>
          </a:bodyPr>
          <a:lstStyle/>
          <a:p>
            <a:pPr algn="l" eaLnBrk="1" hangingPunct="1">
              <a:lnSpc>
                <a:spcPts val="4000"/>
              </a:lnSpc>
              <a:spcBef>
                <a:spcPct val="0"/>
              </a:spcBef>
              <a:buFontTx/>
              <a:buNone/>
            </a:pPr>
            <a:r>
              <a:rPr lang="zh-CN" altLang="en-US" sz="2300" b="1" dirty="0">
                <a:solidFill>
                  <a:srgbClr val="5F5F5F"/>
                </a:solidFill>
                <a:latin typeface="楷体_GB2312" pitchFamily="49" charset="-122"/>
                <a:ea typeface="楷体_GB2312" pitchFamily="49" charset="-122"/>
              </a:rPr>
              <a:t>　　本课件是由精确校对的</a:t>
            </a:r>
            <a:r>
              <a:rPr lang="en-US" altLang="zh-CN" sz="2300" b="1" dirty="0">
                <a:solidFill>
                  <a:srgbClr val="5F5F5F"/>
                </a:solidFill>
                <a:latin typeface="楷体_GB2312" pitchFamily="49" charset="-122"/>
                <a:ea typeface="楷体_GB2312" pitchFamily="49" charset="-122"/>
              </a:rPr>
              <a:t>word</a:t>
            </a:r>
            <a:r>
              <a:rPr lang="zh-CN" altLang="en-US" sz="2300" b="1" dirty="0">
                <a:solidFill>
                  <a:srgbClr val="5F5F5F"/>
                </a:solidFill>
                <a:latin typeface="楷体_GB2312" pitchFamily="49" charset="-122"/>
                <a:ea typeface="楷体_GB2312" pitchFamily="49" charset="-122"/>
              </a:rPr>
              <a:t>书稿制作的“逐字编辑”课件，如需要修改课件，请双击对应内容，进入可编辑状态。</a:t>
            </a:r>
          </a:p>
          <a:p>
            <a:pPr algn="l" eaLnBrk="1" hangingPunct="1">
              <a:lnSpc>
                <a:spcPts val="4000"/>
              </a:lnSpc>
              <a:spcBef>
                <a:spcPct val="0"/>
              </a:spcBef>
              <a:buFontTx/>
              <a:buNone/>
            </a:pPr>
            <a:r>
              <a:rPr lang="zh-CN" altLang="en-US" sz="2300" b="1" dirty="0">
                <a:solidFill>
                  <a:srgbClr val="5F5F5F"/>
                </a:solidFill>
                <a:latin typeface="楷体_GB2312" pitchFamily="49" charset="-122"/>
                <a:ea typeface="楷体_GB2312" pitchFamily="49" charset="-122"/>
              </a:rPr>
              <a:t>    如果有的公式双击后无法进入可编辑状态，请单击选中此公式，点击右键、“切换域代码”，即可进入编辑状态。修改后再点击右键、“切换域代码”，即可退出编辑状态。</a:t>
            </a:r>
            <a:endParaRPr lang="en-US" altLang="zh-CN" sz="2300" b="1" dirty="0">
              <a:solidFill>
                <a:srgbClr val="5F5F5F"/>
              </a:solidFill>
              <a:latin typeface="楷体_GB2312" pitchFamily="49" charset="-122"/>
              <a:ea typeface="楷体_GB2312" pitchFamily="49" charset="-122"/>
            </a:endParaRPr>
          </a:p>
        </p:txBody>
      </p:sp>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875523" name="内容占位符 2"/>
          <p:cNvSpPr>
            <a:spLocks/>
          </p:cNvSpPr>
          <p:nvPr/>
        </p:nvSpPr>
        <p:spPr bwMode="auto">
          <a:xfrm>
            <a:off x="634108" y="722785"/>
            <a:ext cx="8247092" cy="5688013"/>
          </a:xfrm>
          <a:prstGeom prst="rect">
            <a:avLst/>
          </a:prstGeom>
          <a:noFill/>
          <a:ln w="9525">
            <a:noFill/>
            <a:miter lim="800000"/>
            <a:headEnd/>
            <a:tailEnd/>
          </a:ln>
        </p:spPr>
        <p:txBody>
          <a:bodyPr/>
          <a:lstStyle/>
          <a:p>
            <a:pPr>
              <a:lnSpc>
                <a:spcPts val="3500"/>
              </a:lnSpc>
            </a:pPr>
            <a:r>
              <a:rPr lang="en-US" sz="2400" b="1" dirty="0" smtClean="0">
                <a:latin typeface="+mn-ea"/>
              </a:rPr>
              <a:t>6. </a:t>
            </a:r>
            <a:r>
              <a:rPr lang="en-US" altLang="zh-CN" sz="2400" b="1" dirty="0" smtClean="0">
                <a:latin typeface="+mn-ea"/>
              </a:rPr>
              <a:t>[2013·</a:t>
            </a:r>
            <a:r>
              <a:rPr lang="zh-CN" altLang="en-US" sz="2400" b="1" dirty="0" smtClean="0">
                <a:latin typeface="+mn-ea"/>
              </a:rPr>
              <a:t>新课标全国卷</a:t>
            </a:r>
            <a:r>
              <a:rPr lang="en-US" altLang="zh-CN" sz="2400" b="1" dirty="0" smtClean="0">
                <a:latin typeface="+mn-ea"/>
              </a:rPr>
              <a:t>Ⅱ] </a:t>
            </a:r>
            <a:r>
              <a:rPr lang="zh-CN" altLang="en-US" sz="2400" b="1" dirty="0" smtClean="0">
                <a:latin typeface="+mn-ea"/>
              </a:rPr>
              <a:t>下列各句中，加点的成语使用恰当的一项是</a:t>
            </a:r>
            <a:r>
              <a:rPr lang="en-US" altLang="zh-CN" sz="2400" b="1" dirty="0" smtClean="0">
                <a:latin typeface="+mn-ea"/>
              </a:rPr>
              <a:t>(</a:t>
            </a:r>
            <a:r>
              <a:rPr lang="zh-CN" altLang="en-US" sz="2400" b="1" dirty="0" smtClean="0">
                <a:latin typeface="+mn-ea"/>
              </a:rPr>
              <a:t>　　</a:t>
            </a:r>
            <a:r>
              <a:rPr lang="en-US" altLang="zh-CN" sz="2400" b="1" dirty="0" smtClean="0">
                <a:latin typeface="+mn-ea"/>
              </a:rPr>
              <a:t>)</a:t>
            </a:r>
          </a:p>
          <a:p>
            <a:pPr>
              <a:lnSpc>
                <a:spcPts val="3500"/>
              </a:lnSpc>
            </a:pPr>
            <a:r>
              <a:rPr lang="en-US" altLang="zh-CN" sz="2400" b="1" dirty="0" smtClean="0">
                <a:latin typeface="Times New Roman" pitchFamily="18" charset="0"/>
                <a:cs typeface="Times New Roman" pitchFamily="18" charset="0"/>
              </a:rPr>
              <a:t>A</a:t>
            </a:r>
            <a:r>
              <a:rPr lang="zh-CN" altLang="en-US" sz="2400" b="1" dirty="0" smtClean="0">
                <a:latin typeface="+mn-ea"/>
              </a:rPr>
              <a:t>．荆山之巅的大禹雕像头戴栉风沐雨的斗笠，手握开山挖河的神锸，脚踏兴风作浪的蛟龙，再现了他与洪水搏斗的雄姿。</a:t>
            </a:r>
          </a:p>
          <a:p>
            <a:pPr>
              <a:lnSpc>
                <a:spcPts val="3500"/>
              </a:lnSpc>
            </a:pPr>
            <a:r>
              <a:rPr lang="en-US" altLang="zh-CN" sz="2400" b="1" dirty="0" smtClean="0">
                <a:latin typeface="Times New Roman" pitchFamily="18" charset="0"/>
                <a:cs typeface="Times New Roman" pitchFamily="18" charset="0"/>
              </a:rPr>
              <a:t>B</a:t>
            </a:r>
            <a:r>
              <a:rPr lang="zh-CN" altLang="en-US" sz="2400" b="1" dirty="0" smtClean="0">
                <a:latin typeface="+mn-ea"/>
              </a:rPr>
              <a:t>．京剧大师梅兰芳先生不仅在舞台上风姿绰约，在日常生活中也气度不凡，无论何时何地，他总能让人为之倾倒。</a:t>
            </a:r>
          </a:p>
          <a:p>
            <a:pPr>
              <a:lnSpc>
                <a:spcPts val="3500"/>
              </a:lnSpc>
            </a:pPr>
            <a:r>
              <a:rPr lang="en-US" altLang="zh-CN" sz="2400" b="1" dirty="0" smtClean="0">
                <a:latin typeface="Times New Roman" pitchFamily="18" charset="0"/>
                <a:cs typeface="Times New Roman" pitchFamily="18" charset="0"/>
              </a:rPr>
              <a:t>C</a:t>
            </a:r>
            <a:r>
              <a:rPr lang="zh-CN" altLang="en-US" sz="2400" b="1" dirty="0" smtClean="0">
                <a:latin typeface="+mn-ea"/>
              </a:rPr>
              <a:t>．最近几年，由于市场竞争加剧，小家电生产企业加速整合，目前只剩下五六家分庭抗礼，占据了全省</a:t>
            </a:r>
            <a:r>
              <a:rPr lang="en-US" altLang="zh-CN" sz="2400" b="1" dirty="0" smtClean="0">
                <a:latin typeface="+mn-ea"/>
              </a:rPr>
              <a:t>60%</a:t>
            </a:r>
            <a:r>
              <a:rPr lang="zh-CN" altLang="en-US" sz="2400" b="1" dirty="0" smtClean="0">
                <a:latin typeface="+mn-ea"/>
              </a:rPr>
              <a:t>的市场份额。</a:t>
            </a:r>
          </a:p>
          <a:p>
            <a:pPr>
              <a:lnSpc>
                <a:spcPts val="3500"/>
              </a:lnSpc>
            </a:pPr>
            <a:r>
              <a:rPr lang="en-US" altLang="zh-CN" sz="2400" b="1" dirty="0" smtClean="0">
                <a:latin typeface="Times New Roman" pitchFamily="18" charset="0"/>
                <a:cs typeface="Times New Roman" pitchFamily="18" charset="0"/>
              </a:rPr>
              <a:t>D</a:t>
            </a:r>
            <a:r>
              <a:rPr lang="zh-CN" altLang="en-US" sz="2400" b="1" dirty="0" smtClean="0">
                <a:latin typeface="+mn-ea"/>
              </a:rPr>
              <a:t>．家庭条件的优越和父母的溺爱，养成了他傲慢狂妄的个性，不管对谁都侧目而视，一副天不怕地不怕的小霸王样子。</a:t>
            </a:r>
          </a:p>
        </p:txBody>
      </p:sp>
      <p:grpSp>
        <p:nvGrpSpPr>
          <p:cNvPr id="3" name="Group 3"/>
          <p:cNvGrpSpPr>
            <a:grpSpLocks/>
          </p:cNvGrpSpPr>
          <p:nvPr/>
        </p:nvGrpSpPr>
        <p:grpSpPr bwMode="auto">
          <a:xfrm>
            <a:off x="1588" y="777875"/>
            <a:ext cx="609600" cy="2219325"/>
            <a:chOff x="1" y="490"/>
            <a:chExt cx="384" cy="1262"/>
          </a:xfrm>
        </p:grpSpPr>
        <p:pic>
          <p:nvPicPr>
            <p:cNvPr id="875525" name="Picture 4"/>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875526"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11" name="TextBox 10"/>
          <p:cNvSpPr txBox="1"/>
          <p:nvPr/>
        </p:nvSpPr>
        <p:spPr>
          <a:xfrm>
            <a:off x="3842559" y="4551143"/>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2" name="TextBox 11"/>
          <p:cNvSpPr txBox="1"/>
          <p:nvPr/>
        </p:nvSpPr>
        <p:spPr>
          <a:xfrm>
            <a:off x="2907676" y="5843080"/>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3" name="TextBox 12"/>
          <p:cNvSpPr txBox="1"/>
          <p:nvPr/>
        </p:nvSpPr>
        <p:spPr>
          <a:xfrm>
            <a:off x="4688469" y="1860049"/>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4" name="TextBox 13"/>
          <p:cNvSpPr txBox="1"/>
          <p:nvPr/>
        </p:nvSpPr>
        <p:spPr>
          <a:xfrm>
            <a:off x="5916823" y="3209010"/>
            <a:ext cx="1221286" cy="369332"/>
          </a:xfrm>
          <a:prstGeom prst="rect">
            <a:avLst/>
          </a:prstGeom>
          <a:noFill/>
        </p:spPr>
        <p:txBody>
          <a:bodyPr wrap="square" rtlCol="0">
            <a:spAutoFit/>
          </a:bodyPr>
          <a:lstStyle/>
          <a:p>
            <a:r>
              <a:rPr lang="en-US" altLang="zh-CN" b="1" dirty="0" smtClean="0"/>
              <a:t>.     .     .     .</a:t>
            </a:r>
            <a:endParaRPr lang="zh-CN" altLang="en-US" b="1"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75523"/>
                                        </p:tgtEl>
                                        <p:attrNameLst>
                                          <p:attrName>style.visibility</p:attrName>
                                        </p:attrNameLst>
                                      </p:cBhvr>
                                      <p:to>
                                        <p:strVal val="visible"/>
                                      </p:to>
                                    </p:set>
                                    <p:anim calcmode="lin" valueType="num">
                                      <p:cBhvr additive="base">
                                        <p:cTn id="7" dur="500" fill="hold"/>
                                        <p:tgtEl>
                                          <p:spTgt spid="875523"/>
                                        </p:tgtEl>
                                        <p:attrNameLst>
                                          <p:attrName>ppt_x</p:attrName>
                                        </p:attrNameLst>
                                      </p:cBhvr>
                                      <p:tavLst>
                                        <p:tav tm="0">
                                          <p:val>
                                            <p:strVal val="#ppt_x"/>
                                          </p:val>
                                        </p:tav>
                                        <p:tav tm="100000">
                                          <p:val>
                                            <p:strVal val="#ppt_x"/>
                                          </p:val>
                                        </p:tav>
                                      </p:tavLst>
                                    </p:anim>
                                    <p:anim calcmode="lin" valueType="num">
                                      <p:cBhvr additive="base">
                                        <p:cTn id="8" dur="500" fill="hold"/>
                                        <p:tgtEl>
                                          <p:spTgt spid="8755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5523" grpId="0"/>
      <p:bldP spid="11" grpId="0"/>
      <p:bldP spid="12" grpId="0"/>
      <p:bldP spid="13" grpId="0"/>
      <p:bldP spid="14"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
        <p:nvSpPr>
          <p:cNvPr id="3" name="内容占位符 2"/>
          <p:cNvSpPr>
            <a:spLocks noGrp="1"/>
          </p:cNvSpPr>
          <p:nvPr>
            <p:ph idx="4294967295"/>
          </p:nvPr>
        </p:nvSpPr>
        <p:spPr>
          <a:xfrm>
            <a:off x="683568" y="764704"/>
            <a:ext cx="8064500" cy="4967288"/>
          </a:xfrm>
        </p:spPr>
        <p:txBody>
          <a:bodyPr>
            <a:noAutofit/>
          </a:bodyPr>
          <a:lstStyle/>
          <a:p>
            <a:pPr marL="0" indent="0" algn="just">
              <a:lnSpc>
                <a:spcPts val="3500"/>
              </a:lnSpc>
              <a:buNone/>
            </a:pPr>
            <a:r>
              <a:rPr lang="en-US" altLang="zh-CN" sz="2400" b="1" dirty="0" smtClean="0">
                <a:latin typeface="Times New Roman" pitchFamily="18" charset="0"/>
              </a:rPr>
              <a:t>C</a:t>
            </a:r>
            <a:r>
              <a:rPr lang="zh-CN" altLang="en-US" sz="2400" b="1" dirty="0" smtClean="0">
                <a:latin typeface="Times New Roman" pitchFamily="18" charset="0"/>
              </a:rPr>
              <a:t>．这部小说中的“边缘人”是一个玩世不恭、富有破坏性却真实坦白的群体，人们面对这类形象时会引起深深的思索。   </a:t>
            </a:r>
          </a:p>
          <a:p>
            <a:pPr marL="0" indent="0" algn="just">
              <a:lnSpc>
                <a:spcPts val="3500"/>
              </a:lnSpc>
              <a:buNone/>
            </a:pPr>
            <a:r>
              <a:rPr lang="en-US" altLang="zh-CN" sz="2400" b="1" dirty="0" smtClean="0">
                <a:latin typeface="Times New Roman" pitchFamily="18" charset="0"/>
              </a:rPr>
              <a:t>D</a:t>
            </a:r>
            <a:r>
              <a:rPr lang="zh-CN" altLang="en-US" sz="2400" b="1" dirty="0" smtClean="0">
                <a:latin typeface="Times New Roman" pitchFamily="18" charset="0"/>
              </a:rPr>
              <a:t>．为进一步保障百姓餐桌安全，国家对施行已超过</a:t>
            </a:r>
            <a:r>
              <a:rPr lang="en-US" altLang="zh-CN" sz="2400" b="1" dirty="0" smtClean="0">
                <a:latin typeface="+mn-ea"/>
              </a:rPr>
              <a:t>5</a:t>
            </a:r>
            <a:r>
              <a:rPr lang="zh-CN" altLang="en-US" sz="2400" b="1" dirty="0" smtClean="0">
                <a:latin typeface="Times New Roman" pitchFamily="18" charset="0"/>
              </a:rPr>
              <a:t>年的</a:t>
            </a:r>
            <a:r>
              <a:rPr lang="en-US" altLang="zh-CN" sz="2400" b="1" dirty="0" smtClean="0">
                <a:latin typeface="Times New Roman" pitchFamily="18" charset="0"/>
              </a:rPr>
              <a:t>《</a:t>
            </a:r>
            <a:r>
              <a:rPr lang="zh-CN" altLang="en-US" sz="2400" b="1" dirty="0" smtClean="0">
                <a:latin typeface="Times New Roman" pitchFamily="18" charset="0"/>
              </a:rPr>
              <a:t>食品安全法</a:t>
            </a:r>
            <a:r>
              <a:rPr lang="en-US" altLang="zh-CN" sz="2400" b="1" dirty="0" smtClean="0">
                <a:latin typeface="Times New Roman" pitchFamily="18" charset="0"/>
              </a:rPr>
              <a:t>》</a:t>
            </a:r>
            <a:r>
              <a:rPr lang="zh-CN" altLang="en-US" sz="2400" b="1" dirty="0" smtClean="0">
                <a:latin typeface="Times New Roman" pitchFamily="18" charset="0"/>
              </a:rPr>
              <a:t>做了修订，因加大了惩处力度而被冠以“史上最严”的称号。</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4" name="Group 5"/>
          <p:cNvGrpSpPr>
            <a:grpSpLocks/>
          </p:cNvGrpSpPr>
          <p:nvPr/>
        </p:nvGrpSpPr>
        <p:grpSpPr bwMode="auto">
          <a:xfrm>
            <a:off x="1588" y="777875"/>
            <a:ext cx="609600" cy="2003425"/>
            <a:chOff x="1" y="490"/>
            <a:chExt cx="384" cy="1262"/>
          </a:xfrm>
        </p:grpSpPr>
        <p:pic>
          <p:nvPicPr>
            <p:cNvPr id="130054" name="Picture 6"/>
            <p:cNvPicPr>
              <a:picLocks noChangeAspect="1" noChangeArrowheads="1"/>
            </p:cNvPicPr>
            <p:nvPr/>
          </p:nvPicPr>
          <p:blipFill>
            <a:blip r:embed="rId3" cstate="print"/>
            <a:srcRect/>
            <a:stretch>
              <a:fillRect/>
            </a:stretch>
          </p:blipFill>
          <p:spPr bwMode="auto">
            <a:xfrm>
              <a:off x="1" y="490"/>
              <a:ext cx="384" cy="1171"/>
            </a:xfrm>
            <a:prstGeom prst="rect">
              <a:avLst/>
            </a:prstGeom>
            <a:noFill/>
            <a:ln w="9525">
              <a:noFill/>
              <a:miter lim="800000"/>
              <a:headEnd/>
              <a:tailEnd/>
            </a:ln>
          </p:spPr>
        </p:pic>
        <p:sp>
          <p:nvSpPr>
            <p:cNvPr id="130055"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真题</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指导</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4364038"/>
          </a:xfrm>
        </p:spPr>
        <p:txBody>
          <a:bodyPr/>
          <a:lstStyle/>
          <a:p>
            <a:pPr marL="0" indent="0" algn="just" eaLnBrk="1" hangingPunct="1">
              <a:lnSpc>
                <a:spcPct val="122000"/>
              </a:lnSpc>
              <a:spcBef>
                <a:spcPct val="0"/>
              </a:spcBef>
              <a:buNone/>
            </a:pPr>
            <a:r>
              <a:rPr lang="en-US" altLang="zh-CN" sz="2400" b="1" dirty="0" smtClean="0">
                <a:solidFill>
                  <a:srgbClr val="990033"/>
                </a:solidFill>
                <a:latin typeface="宋体" pitchFamily="2" charset="-122"/>
              </a:rPr>
              <a:t>1. </a:t>
            </a:r>
            <a:r>
              <a:rPr lang="zh-CN" altLang="en-US" sz="2400" b="1" dirty="0" smtClean="0">
                <a:solidFill>
                  <a:srgbClr val="990033"/>
                </a:solidFill>
                <a:latin typeface="宋体" pitchFamily="2" charset="-122"/>
              </a:rPr>
              <a:t>“答案”及“解析”见本专题“现场指导”。</a:t>
            </a:r>
          </a:p>
          <a:p>
            <a:pPr marL="0" indent="0" algn="just" eaLnBrk="1" hangingPunct="1">
              <a:lnSpc>
                <a:spcPct val="122000"/>
              </a:lnSpc>
              <a:spcBef>
                <a:spcPct val="0"/>
              </a:spcBef>
              <a:buFont typeface="Arial" charset="0"/>
              <a:buNone/>
            </a:pPr>
            <a:endParaRPr lang="en-US" altLang="zh-CN" sz="2400" b="1" dirty="0" smtClean="0">
              <a:solidFill>
                <a:srgbClr val="990033"/>
              </a:solidFill>
              <a:latin typeface="宋体" pitchFamily="2" charset="-122"/>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777875"/>
            <a:ext cx="609600" cy="2003425"/>
            <a:chOff x="1" y="490"/>
            <a:chExt cx="384" cy="1262"/>
          </a:xfrm>
        </p:grpSpPr>
        <p:pic>
          <p:nvPicPr>
            <p:cNvPr id="133126" name="Picture 6"/>
            <p:cNvPicPr>
              <a:picLocks noChangeAspect="1" noChangeArrowheads="1"/>
            </p:cNvPicPr>
            <p:nvPr/>
          </p:nvPicPr>
          <p:blipFill>
            <a:blip r:embed="rId3" cstate="print"/>
            <a:srcRect/>
            <a:stretch>
              <a:fillRect/>
            </a:stretch>
          </p:blipFill>
          <p:spPr bwMode="auto">
            <a:xfrm>
              <a:off x="1" y="490"/>
              <a:ext cx="384" cy="1171"/>
            </a:xfrm>
            <a:prstGeom prst="rect">
              <a:avLst/>
            </a:prstGeom>
            <a:noFill/>
            <a:ln w="9525">
              <a:noFill/>
              <a:miter lim="800000"/>
              <a:headEnd/>
              <a:tailEnd/>
            </a:ln>
          </p:spPr>
        </p:pic>
        <p:sp>
          <p:nvSpPr>
            <p:cNvPr id="133127"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 </a:t>
              </a:r>
              <a:r>
                <a:rPr lang="en-US" altLang="zh-CN" sz="2000" b="1">
                  <a:solidFill>
                    <a:schemeClr val="bg1"/>
                  </a:solidFill>
                  <a:ea typeface="幼圆" pitchFamily="49" charset="-122"/>
                </a:rPr>
                <a:t> ·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7603778" cy="4967288"/>
          </a:xfrm>
        </p:spPr>
        <p:txBody>
          <a:bodyPr>
            <a:noAutofit/>
          </a:bodyPr>
          <a:lstStyle/>
          <a:p>
            <a:pPr marL="0" indent="0" algn="just">
              <a:lnSpc>
                <a:spcPts val="3500"/>
              </a:lnSpc>
              <a:buNone/>
            </a:pPr>
            <a:r>
              <a:rPr lang="en-US" altLang="zh-CN" sz="2400" b="1" dirty="0" smtClean="0">
                <a:latin typeface="Times New Roman" pitchFamily="18" charset="0"/>
              </a:rPr>
              <a:t>2.</a:t>
            </a:r>
            <a:r>
              <a:rPr lang="en-US" altLang="zh-CN" sz="2400" dirty="0" smtClean="0">
                <a:latin typeface="Times New Roman" pitchFamily="18" charset="0"/>
              </a:rPr>
              <a:t> </a:t>
            </a:r>
            <a:r>
              <a:rPr lang="en-US" altLang="zh-CN" sz="2400" b="1" dirty="0" smtClean="0">
                <a:latin typeface="+mn-ea"/>
              </a:rPr>
              <a:t>[2015·</a:t>
            </a:r>
            <a:r>
              <a:rPr lang="zh-CN" altLang="en-US" sz="2400" b="1" dirty="0" smtClean="0">
                <a:latin typeface="+mn-ea"/>
              </a:rPr>
              <a:t>全国卷</a:t>
            </a:r>
            <a:r>
              <a:rPr lang="en-US" altLang="zh-CN" sz="2400" b="1" dirty="0" smtClean="0">
                <a:latin typeface="+mn-ea"/>
              </a:rPr>
              <a:t>Ⅱ] </a:t>
            </a:r>
            <a:r>
              <a:rPr lang="zh-CN" altLang="en-US" sz="2400" b="1" dirty="0" smtClean="0">
                <a:latin typeface="+mn-ea"/>
              </a:rPr>
              <a:t>下列各句中，没有语病的一句是 </a:t>
            </a:r>
            <a:r>
              <a:rPr lang="en-US" altLang="zh-CN" sz="2400" b="1" dirty="0" smtClean="0">
                <a:latin typeface="Times New Roman" pitchFamily="18" charset="0"/>
              </a:rPr>
              <a:t>(</a:t>
            </a:r>
            <a:r>
              <a:rPr lang="zh-CN" altLang="en-US" sz="2400" b="1" dirty="0" smtClean="0">
                <a:latin typeface="Times New Roman" pitchFamily="18" charset="0"/>
              </a:rPr>
              <a:t>　　</a:t>
            </a:r>
            <a:r>
              <a:rPr lang="en-US" altLang="zh-CN" sz="2400" b="1" dirty="0" smtClean="0">
                <a:latin typeface="Times New Roman" pitchFamily="18" charset="0"/>
              </a:rPr>
              <a:t>)</a:t>
            </a:r>
          </a:p>
          <a:p>
            <a:pPr marL="0" indent="0" algn="just">
              <a:lnSpc>
                <a:spcPts val="3500"/>
              </a:lnSpc>
              <a:buNone/>
            </a:pPr>
            <a:r>
              <a:rPr lang="en-US" altLang="zh-CN" sz="2400" b="1" dirty="0" smtClean="0">
                <a:latin typeface="Times New Roman" pitchFamily="18" charset="0"/>
              </a:rPr>
              <a:t>A</a:t>
            </a:r>
            <a:r>
              <a:rPr lang="zh-CN" altLang="en-US" sz="2400" b="1" dirty="0" smtClean="0">
                <a:latin typeface="Times New Roman" pitchFamily="18" charset="0"/>
              </a:rPr>
              <a:t>．“地坛书市”曾经是北京市民非常喜爱的一个文化品牌，去年更名为“北京书市” 并落户朝阳公园后，依旧热情不减。</a:t>
            </a:r>
          </a:p>
          <a:p>
            <a:pPr marL="0" indent="0" algn="just">
              <a:lnSpc>
                <a:spcPts val="3500"/>
              </a:lnSpc>
              <a:buNone/>
            </a:pPr>
            <a:r>
              <a:rPr lang="en-US" altLang="zh-CN" sz="2400" b="1" dirty="0" smtClean="0">
                <a:latin typeface="Times New Roman" pitchFamily="18" charset="0"/>
              </a:rPr>
              <a:t>B</a:t>
            </a:r>
            <a:r>
              <a:rPr lang="zh-CN" altLang="en-US" sz="2400" b="1" dirty="0" smtClean="0">
                <a:latin typeface="Times New Roman" pitchFamily="18" charset="0"/>
              </a:rPr>
              <a:t>．“丝绸之路经济带”横跨亚、非、欧三大洲，其形成与繁荣必将深刻影响世界政治、经济格局，促进全球的和平与发展。</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4" name="Group 5"/>
          <p:cNvGrpSpPr>
            <a:grpSpLocks/>
          </p:cNvGrpSpPr>
          <p:nvPr/>
        </p:nvGrpSpPr>
        <p:grpSpPr bwMode="auto">
          <a:xfrm>
            <a:off x="1588" y="777875"/>
            <a:ext cx="609600" cy="2003425"/>
            <a:chOff x="1" y="490"/>
            <a:chExt cx="384" cy="1262"/>
          </a:xfrm>
        </p:grpSpPr>
        <p:pic>
          <p:nvPicPr>
            <p:cNvPr id="130054" name="Picture 6"/>
            <p:cNvPicPr>
              <a:picLocks noChangeAspect="1" noChangeArrowheads="1"/>
            </p:cNvPicPr>
            <p:nvPr/>
          </p:nvPicPr>
          <p:blipFill>
            <a:blip r:embed="rId3" cstate="print"/>
            <a:srcRect/>
            <a:stretch>
              <a:fillRect/>
            </a:stretch>
          </p:blipFill>
          <p:spPr bwMode="auto">
            <a:xfrm>
              <a:off x="1" y="490"/>
              <a:ext cx="384" cy="1171"/>
            </a:xfrm>
            <a:prstGeom prst="rect">
              <a:avLst/>
            </a:prstGeom>
            <a:noFill/>
            <a:ln w="9525">
              <a:noFill/>
              <a:miter lim="800000"/>
              <a:headEnd/>
              <a:tailEnd/>
            </a:ln>
          </p:spPr>
        </p:pic>
        <p:sp>
          <p:nvSpPr>
            <p:cNvPr id="130055"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真题</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指导</a:t>
              </a:r>
            </a:p>
          </p:txBody>
        </p:sp>
      </p:gr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83568" y="764704"/>
            <a:ext cx="8064500" cy="4967288"/>
          </a:xfrm>
        </p:spPr>
        <p:txBody>
          <a:bodyPr>
            <a:noAutofit/>
          </a:bodyPr>
          <a:lstStyle/>
          <a:p>
            <a:pPr marL="0" indent="0" algn="just">
              <a:lnSpc>
                <a:spcPts val="3500"/>
              </a:lnSpc>
              <a:buNone/>
            </a:pPr>
            <a:r>
              <a:rPr lang="en-US" altLang="zh-CN" sz="2400" b="1" dirty="0" smtClean="0">
                <a:latin typeface="Times New Roman" pitchFamily="18" charset="0"/>
              </a:rPr>
              <a:t>C</a:t>
            </a:r>
            <a:r>
              <a:rPr lang="zh-CN" altLang="en-US" sz="2400" b="1" dirty="0" smtClean="0">
                <a:latin typeface="Times New Roman" pitchFamily="18" charset="0"/>
              </a:rPr>
              <a:t>．在那个民族独立和民族解放斗争风起云涌的时代，能激发人们的爱国热情是评判一部文学作品好坏的非常重要的标准。</a:t>
            </a:r>
          </a:p>
          <a:p>
            <a:pPr marL="0" indent="0" algn="just">
              <a:lnSpc>
                <a:spcPts val="3500"/>
              </a:lnSpc>
              <a:buNone/>
            </a:pPr>
            <a:r>
              <a:rPr lang="en-US" altLang="zh-CN" sz="2400" b="1" dirty="0" smtClean="0">
                <a:latin typeface="Times New Roman" pitchFamily="18" charset="0"/>
              </a:rPr>
              <a:t>D</a:t>
            </a:r>
            <a:r>
              <a:rPr lang="zh-CN" altLang="en-US" sz="2400" b="1" dirty="0" smtClean="0">
                <a:latin typeface="Times New Roman" pitchFamily="18" charset="0"/>
              </a:rPr>
              <a:t>．父亲住院期间，梅兰每天晚上都陪伴在他身旁，听他讲述一生中经历的种种苦难和幸福，她就算再忙再累，也不例外。</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4" name="Group 5"/>
          <p:cNvGrpSpPr>
            <a:grpSpLocks/>
          </p:cNvGrpSpPr>
          <p:nvPr/>
        </p:nvGrpSpPr>
        <p:grpSpPr bwMode="auto">
          <a:xfrm>
            <a:off x="1588" y="777875"/>
            <a:ext cx="609600" cy="2003425"/>
            <a:chOff x="1" y="490"/>
            <a:chExt cx="384" cy="1262"/>
          </a:xfrm>
        </p:grpSpPr>
        <p:pic>
          <p:nvPicPr>
            <p:cNvPr id="130054" name="Picture 6"/>
            <p:cNvPicPr>
              <a:picLocks noChangeAspect="1" noChangeArrowheads="1"/>
            </p:cNvPicPr>
            <p:nvPr/>
          </p:nvPicPr>
          <p:blipFill>
            <a:blip r:embed="rId3" cstate="print"/>
            <a:srcRect/>
            <a:stretch>
              <a:fillRect/>
            </a:stretch>
          </p:blipFill>
          <p:spPr bwMode="auto">
            <a:xfrm>
              <a:off x="1" y="490"/>
              <a:ext cx="384" cy="1171"/>
            </a:xfrm>
            <a:prstGeom prst="rect">
              <a:avLst/>
            </a:prstGeom>
            <a:noFill/>
            <a:ln w="9525">
              <a:noFill/>
              <a:miter lim="800000"/>
              <a:headEnd/>
              <a:tailEnd/>
            </a:ln>
          </p:spPr>
        </p:pic>
        <p:sp>
          <p:nvSpPr>
            <p:cNvPr id="130055"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真题</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指导</a:t>
              </a:r>
            </a:p>
          </p:txBody>
        </p:sp>
      </p:gr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4364038"/>
          </a:xfrm>
        </p:spPr>
        <p:txBody>
          <a:bodyPr/>
          <a:lstStyle/>
          <a:p>
            <a:pPr marL="0" indent="0" algn="just" eaLnBrk="1" hangingPunct="1">
              <a:lnSpc>
                <a:spcPct val="122000"/>
              </a:lnSpc>
              <a:spcBef>
                <a:spcPct val="0"/>
              </a:spcBef>
              <a:buNone/>
            </a:pPr>
            <a:r>
              <a:rPr lang="en-US" altLang="zh-CN" sz="2400" b="1" dirty="0" smtClean="0">
                <a:solidFill>
                  <a:srgbClr val="990033"/>
                </a:solidFill>
                <a:latin typeface="宋体" pitchFamily="2" charset="-122"/>
              </a:rPr>
              <a:t>2. </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　</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a:t>
            </a:r>
            <a:r>
              <a:rPr lang="zh-CN" altLang="en-US" sz="2400" b="1" dirty="0" smtClean="0">
                <a:solidFill>
                  <a:srgbClr val="990033"/>
                </a:solidFill>
                <a:latin typeface="Times New Roman" pitchFamily="18" charset="0"/>
                <a:cs typeface="Times New Roman" pitchFamily="18" charset="0"/>
              </a:rPr>
              <a:t>项，成分残缺，“依旧热情不减”前缺主语，应改为“北京市民对它依旧热情不减”。 </a:t>
            </a: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Times New Roman" pitchFamily="18" charset="0"/>
                <a:cs typeface="Times New Roman" pitchFamily="18" charset="0"/>
              </a:rPr>
              <a:t>项，一面对两面，应改为“能不能激发人们的爱国热情是评判一部文学作品好坏的非常重要的标准”。</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项，语序不当，应改为“父亲住院期间，梅兰就算再忙再累，每天晚上也都不例外地陪伴在他身旁，听他讲述一生中种种苦难和幸福的经历”。</a:t>
            </a:r>
          </a:p>
          <a:p>
            <a:pPr marL="0" indent="0" algn="just" eaLnBrk="1" hangingPunct="1">
              <a:lnSpc>
                <a:spcPct val="122000"/>
              </a:lnSpc>
              <a:spcBef>
                <a:spcPct val="0"/>
              </a:spcBef>
              <a:buFont typeface="Arial" charset="0"/>
              <a:buNone/>
            </a:pPr>
            <a:endParaRPr lang="en-US" altLang="zh-CN" sz="2400" b="1" dirty="0" smtClean="0">
              <a:solidFill>
                <a:srgbClr val="990033"/>
              </a:solidFill>
              <a:latin typeface="宋体" pitchFamily="2" charset="-122"/>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777875"/>
            <a:ext cx="609600" cy="2003425"/>
            <a:chOff x="1" y="490"/>
            <a:chExt cx="384" cy="1262"/>
          </a:xfrm>
        </p:grpSpPr>
        <p:pic>
          <p:nvPicPr>
            <p:cNvPr id="133126" name="Picture 6"/>
            <p:cNvPicPr>
              <a:picLocks noChangeAspect="1" noChangeArrowheads="1"/>
            </p:cNvPicPr>
            <p:nvPr/>
          </p:nvPicPr>
          <p:blipFill>
            <a:blip r:embed="rId3" cstate="print"/>
            <a:srcRect/>
            <a:stretch>
              <a:fillRect/>
            </a:stretch>
          </p:blipFill>
          <p:spPr bwMode="auto">
            <a:xfrm>
              <a:off x="1" y="490"/>
              <a:ext cx="384" cy="1171"/>
            </a:xfrm>
            <a:prstGeom prst="rect">
              <a:avLst/>
            </a:prstGeom>
            <a:noFill/>
            <a:ln w="9525">
              <a:noFill/>
              <a:miter lim="800000"/>
              <a:headEnd/>
              <a:tailEnd/>
            </a:ln>
          </p:spPr>
        </p:pic>
        <p:sp>
          <p:nvSpPr>
            <p:cNvPr id="133127"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 </a:t>
              </a:r>
              <a:r>
                <a:rPr lang="en-US" altLang="zh-CN" sz="2000" b="1">
                  <a:solidFill>
                    <a:schemeClr val="bg1"/>
                  </a:solidFill>
                  <a:ea typeface="幼圆" pitchFamily="49" charset="-122"/>
                </a:rPr>
                <a:t> ·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3.</a:t>
            </a:r>
            <a:r>
              <a:rPr lang="en-US" altLang="zh-CN" sz="2400" dirty="0" smtClean="0">
                <a:latin typeface="Times New Roman" pitchFamily="18" charset="0"/>
              </a:rPr>
              <a:t> </a:t>
            </a:r>
            <a:r>
              <a:rPr lang="en-US" altLang="zh-CN" sz="2400" b="1" dirty="0" smtClean="0">
                <a:latin typeface="+mn-ea"/>
              </a:rPr>
              <a:t>[2014·</a:t>
            </a:r>
            <a:r>
              <a:rPr lang="zh-CN" altLang="en-US" sz="2400" b="1" dirty="0" smtClean="0">
                <a:latin typeface="+mn-ea"/>
              </a:rPr>
              <a:t>新课标全国卷</a:t>
            </a:r>
            <a:r>
              <a:rPr lang="en-US" altLang="zh-CN" sz="2400" b="1" dirty="0" smtClean="0">
                <a:latin typeface="+mn-ea"/>
              </a:rPr>
              <a:t>Ⅰ] </a:t>
            </a:r>
            <a:r>
              <a:rPr lang="zh-CN" altLang="en-US" sz="2400" b="1" dirty="0" smtClean="0">
                <a:latin typeface="+mn-ea"/>
              </a:rPr>
              <a:t>下列各句中，没有语病的一句是 </a:t>
            </a:r>
            <a:r>
              <a:rPr lang="en-US" altLang="zh-CN" sz="2400" b="1" dirty="0" smtClean="0">
                <a:latin typeface="Times New Roman" pitchFamily="18" charset="0"/>
              </a:rPr>
              <a:t>(</a:t>
            </a:r>
            <a:r>
              <a:rPr lang="zh-CN" altLang="en-US" sz="2400" b="1" dirty="0" smtClean="0">
                <a:latin typeface="Times New Roman" pitchFamily="18" charset="0"/>
              </a:rPr>
              <a:t>　　</a:t>
            </a:r>
            <a:r>
              <a:rPr lang="en-US" altLang="zh-CN" sz="2400" b="1" dirty="0" smtClean="0">
                <a:latin typeface="Times New Roman" pitchFamily="18" charset="0"/>
              </a:rPr>
              <a:t>)</a:t>
            </a:r>
          </a:p>
          <a:p>
            <a:pPr marL="0" indent="0" algn="just">
              <a:lnSpc>
                <a:spcPts val="3500"/>
              </a:lnSpc>
              <a:buNone/>
            </a:pPr>
            <a:r>
              <a:rPr lang="en-US" altLang="zh-CN" sz="2400" b="1" dirty="0" smtClean="0">
                <a:latin typeface="Times New Roman" pitchFamily="18" charset="0"/>
              </a:rPr>
              <a:t>A</a:t>
            </a:r>
            <a:r>
              <a:rPr lang="zh-CN" altLang="en-US" sz="2400" b="1" dirty="0" smtClean="0">
                <a:latin typeface="Times New Roman" pitchFamily="18" charset="0"/>
              </a:rPr>
              <a:t>．作为古希腊哲学家，他在本体论问题的论述中充满着辩证法，因此被誉为“古代世界的黑格尔”。</a:t>
            </a:r>
          </a:p>
          <a:p>
            <a:pPr marL="0" indent="0" algn="just">
              <a:lnSpc>
                <a:spcPts val="3500"/>
              </a:lnSpc>
              <a:buNone/>
            </a:pPr>
            <a:r>
              <a:rPr lang="en-US" altLang="zh-CN" sz="2400" b="1" dirty="0" smtClean="0">
                <a:latin typeface="Times New Roman" pitchFamily="18" charset="0"/>
              </a:rPr>
              <a:t>B</a:t>
            </a:r>
            <a:r>
              <a:rPr lang="zh-CN" altLang="en-US" sz="2400" b="1" dirty="0" smtClean="0">
                <a:latin typeface="Times New Roman" pitchFamily="18" charset="0"/>
              </a:rPr>
              <a:t>．由此可见，当时的设计者们不仅希望该过程中艺术活动是富有创造性的，而且技术活动也是富有创造性的。</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Times New Roman" pitchFamily="18" charset="0"/>
              </a:rPr>
              <a:t>C</a:t>
            </a:r>
            <a:r>
              <a:rPr lang="zh-CN" altLang="en-US" sz="2400" b="1" dirty="0" smtClean="0">
                <a:latin typeface="Times New Roman" pitchFamily="18" charset="0"/>
              </a:rPr>
              <a:t>．本书首次将各民族文学广泛载入中国文学通史，但就其章节设置、阐释深度等方面依然有很大的改进空间。</a:t>
            </a:r>
          </a:p>
          <a:p>
            <a:pPr marL="0" indent="0" algn="just">
              <a:lnSpc>
                <a:spcPts val="3500"/>
              </a:lnSpc>
              <a:buNone/>
            </a:pPr>
            <a:r>
              <a:rPr lang="en-US" altLang="zh-CN" sz="2400" b="1" dirty="0" smtClean="0">
                <a:latin typeface="Times New Roman" pitchFamily="18" charset="0"/>
              </a:rPr>
              <a:t>D</a:t>
            </a:r>
            <a:r>
              <a:rPr lang="zh-CN" altLang="en-US" sz="2400" b="1" dirty="0" smtClean="0">
                <a:latin typeface="Times New Roman" pitchFamily="18" charset="0"/>
              </a:rPr>
              <a:t>．古代神话虽然玄幻瑰奇，但仍然来源于生活现实，曲折地反映了先民们征服自然、追求美好生活的愿望。</a:t>
            </a: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4" name="Group 5"/>
          <p:cNvGrpSpPr>
            <a:grpSpLocks/>
          </p:cNvGrpSpPr>
          <p:nvPr/>
        </p:nvGrpSpPr>
        <p:grpSpPr bwMode="auto">
          <a:xfrm>
            <a:off x="1588" y="777875"/>
            <a:ext cx="609600" cy="2003425"/>
            <a:chOff x="1" y="490"/>
            <a:chExt cx="384" cy="1262"/>
          </a:xfrm>
        </p:grpSpPr>
        <p:pic>
          <p:nvPicPr>
            <p:cNvPr id="130054" name="Picture 6"/>
            <p:cNvPicPr>
              <a:picLocks noChangeAspect="1" noChangeArrowheads="1"/>
            </p:cNvPicPr>
            <p:nvPr/>
          </p:nvPicPr>
          <p:blipFill>
            <a:blip r:embed="rId3" cstate="print"/>
            <a:srcRect/>
            <a:stretch>
              <a:fillRect/>
            </a:stretch>
          </p:blipFill>
          <p:spPr bwMode="auto">
            <a:xfrm>
              <a:off x="1" y="490"/>
              <a:ext cx="384" cy="1171"/>
            </a:xfrm>
            <a:prstGeom prst="rect">
              <a:avLst/>
            </a:prstGeom>
            <a:noFill/>
            <a:ln w="9525">
              <a:noFill/>
              <a:miter lim="800000"/>
              <a:headEnd/>
              <a:tailEnd/>
            </a:ln>
          </p:spPr>
        </p:pic>
        <p:sp>
          <p:nvSpPr>
            <p:cNvPr id="130055"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4364038"/>
          </a:xfrm>
        </p:spPr>
        <p:txBody>
          <a:bodyPr/>
          <a:lstStyle/>
          <a:p>
            <a:pPr marL="0" indent="0" algn="just" eaLnBrk="1" hangingPunct="1">
              <a:lnSpc>
                <a:spcPct val="122000"/>
              </a:lnSpc>
              <a:spcBef>
                <a:spcPct val="0"/>
              </a:spcBef>
              <a:buNone/>
            </a:pPr>
            <a:r>
              <a:rPr lang="en-US" altLang="zh-CN" sz="2400" b="1" dirty="0" smtClean="0">
                <a:solidFill>
                  <a:srgbClr val="990033"/>
                </a:solidFill>
                <a:latin typeface="宋体" pitchFamily="2" charset="-122"/>
              </a:rPr>
              <a:t>3. </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　</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a:t>
            </a:r>
            <a:r>
              <a:rPr lang="zh-CN" altLang="en-US" sz="2400" b="1" dirty="0" smtClean="0">
                <a:solidFill>
                  <a:srgbClr val="990033"/>
                </a:solidFill>
                <a:latin typeface="Times New Roman" pitchFamily="18" charset="0"/>
                <a:cs typeface="Times New Roman" pitchFamily="18" charset="0"/>
              </a:rPr>
              <a:t>项，搭配不当，“他”与“充满着辩证法”不搭配，可以修改为“他对于本体论问题的论述充满着辩证法思想”。</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项，语序不当，一是应把“希望该过程中”放到“不仅”之前；二是应将“技术活动”与“艺术活动”交换位置。</a:t>
            </a: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Times New Roman" pitchFamily="18" charset="0"/>
                <a:cs typeface="Times New Roman" pitchFamily="18" charset="0"/>
              </a:rPr>
              <a:t>项，句式杂糅，“但就其</a:t>
            </a: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Times New Roman" pitchFamily="18" charset="0"/>
                <a:cs typeface="Times New Roman" pitchFamily="18" charset="0"/>
              </a:rPr>
              <a:t>方面”句式杂糅，应删去“就”，或在“方面”后加“来说”。</a:t>
            </a:r>
          </a:p>
          <a:p>
            <a:pPr marL="0" indent="0" algn="just" eaLnBrk="1" hangingPunct="1">
              <a:lnSpc>
                <a:spcPct val="122000"/>
              </a:lnSpc>
              <a:spcBef>
                <a:spcPct val="0"/>
              </a:spcBef>
              <a:buFont typeface="Arial" charset="0"/>
              <a:buNone/>
            </a:pPr>
            <a:endParaRPr lang="en-US" altLang="zh-CN" sz="2400" b="1" dirty="0" smtClean="0">
              <a:solidFill>
                <a:srgbClr val="990033"/>
              </a:solidFill>
              <a:latin typeface="宋体" pitchFamily="2" charset="-122"/>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777875"/>
            <a:ext cx="609600" cy="2003425"/>
            <a:chOff x="1" y="490"/>
            <a:chExt cx="384" cy="1262"/>
          </a:xfrm>
        </p:grpSpPr>
        <p:pic>
          <p:nvPicPr>
            <p:cNvPr id="133126" name="Picture 6"/>
            <p:cNvPicPr>
              <a:picLocks noChangeAspect="1" noChangeArrowheads="1"/>
            </p:cNvPicPr>
            <p:nvPr/>
          </p:nvPicPr>
          <p:blipFill>
            <a:blip r:embed="rId3" cstate="print"/>
            <a:srcRect/>
            <a:stretch>
              <a:fillRect/>
            </a:stretch>
          </p:blipFill>
          <p:spPr bwMode="auto">
            <a:xfrm>
              <a:off x="1" y="490"/>
              <a:ext cx="384" cy="1171"/>
            </a:xfrm>
            <a:prstGeom prst="rect">
              <a:avLst/>
            </a:prstGeom>
            <a:noFill/>
            <a:ln w="9525">
              <a:noFill/>
              <a:miter lim="800000"/>
              <a:headEnd/>
              <a:tailEnd/>
            </a:ln>
          </p:spPr>
        </p:pic>
        <p:sp>
          <p:nvSpPr>
            <p:cNvPr id="133127"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 </a:t>
              </a:r>
              <a:r>
                <a:rPr lang="en-US" altLang="zh-CN" sz="2000" b="1">
                  <a:solidFill>
                    <a:schemeClr val="bg1"/>
                  </a:solidFill>
                  <a:ea typeface="幼圆" pitchFamily="49" charset="-122"/>
                </a:rPr>
                <a:t> ·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4.</a:t>
            </a:r>
            <a:r>
              <a:rPr lang="en-US" altLang="zh-CN" sz="2400" dirty="0" smtClean="0">
                <a:latin typeface="Times New Roman" pitchFamily="18" charset="0"/>
              </a:rPr>
              <a:t> </a:t>
            </a:r>
            <a:r>
              <a:rPr lang="en-US" altLang="zh-CN" sz="2400" b="1" dirty="0" smtClean="0">
                <a:latin typeface="+mn-ea"/>
              </a:rPr>
              <a:t>[2014·</a:t>
            </a:r>
            <a:r>
              <a:rPr lang="zh-CN" altLang="en-US" sz="2400" b="1" dirty="0" smtClean="0">
                <a:latin typeface="+mn-ea"/>
              </a:rPr>
              <a:t>新课标全国卷</a:t>
            </a:r>
            <a:r>
              <a:rPr lang="en-US" altLang="zh-CN" sz="2400" b="1" dirty="0" smtClean="0">
                <a:latin typeface="+mn-ea"/>
              </a:rPr>
              <a:t>Ⅱ] </a:t>
            </a:r>
            <a:r>
              <a:rPr lang="zh-CN" altLang="en-US" sz="2400" b="1" dirty="0" smtClean="0">
                <a:latin typeface="+mn-ea"/>
              </a:rPr>
              <a:t>下列各句中，没有语病的一句是 </a:t>
            </a:r>
            <a:r>
              <a:rPr lang="en-US" altLang="zh-CN" sz="2400" b="1" dirty="0" smtClean="0">
                <a:latin typeface="Times New Roman" pitchFamily="18" charset="0"/>
              </a:rPr>
              <a:t>(</a:t>
            </a:r>
            <a:r>
              <a:rPr lang="zh-CN" altLang="en-US" sz="2400" b="1" dirty="0" smtClean="0">
                <a:latin typeface="Times New Roman" pitchFamily="18" charset="0"/>
              </a:rPr>
              <a:t>　　</a:t>
            </a:r>
            <a:r>
              <a:rPr lang="en-US" altLang="zh-CN" sz="2400" b="1" dirty="0" smtClean="0">
                <a:latin typeface="Times New Roman" pitchFamily="18" charset="0"/>
              </a:rPr>
              <a:t>)</a:t>
            </a:r>
          </a:p>
          <a:p>
            <a:pPr marL="0" indent="0" algn="just">
              <a:lnSpc>
                <a:spcPts val="3500"/>
              </a:lnSpc>
              <a:buNone/>
            </a:pPr>
            <a:r>
              <a:rPr lang="en-US" altLang="zh-CN" sz="2400" b="1" dirty="0" smtClean="0">
                <a:latin typeface="Times New Roman" pitchFamily="18" charset="0"/>
              </a:rPr>
              <a:t> A</a:t>
            </a:r>
            <a:r>
              <a:rPr lang="zh-CN" altLang="en-US" sz="2400" b="1" dirty="0" smtClean="0">
                <a:latin typeface="Times New Roman" pitchFamily="18" charset="0"/>
              </a:rPr>
              <a:t>．他在新作</a:t>
            </a:r>
            <a:r>
              <a:rPr lang="en-US" altLang="zh-CN" sz="2400" b="1" dirty="0" smtClean="0">
                <a:latin typeface="Times New Roman" pitchFamily="18" charset="0"/>
              </a:rPr>
              <a:t>《</a:t>
            </a:r>
            <a:r>
              <a:rPr lang="zh-CN" altLang="en-US" sz="2400" b="1" dirty="0" smtClean="0">
                <a:latin typeface="Times New Roman" pitchFamily="18" charset="0"/>
              </a:rPr>
              <a:t>世界史</a:t>
            </a:r>
            <a:r>
              <a:rPr lang="en-US" altLang="zh-CN" sz="2400" b="1" dirty="0" smtClean="0">
                <a:latin typeface="Times New Roman" pitchFamily="18" charset="0"/>
              </a:rPr>
              <a:t>》</a:t>
            </a:r>
            <a:r>
              <a:rPr lang="zh-CN" altLang="en-US" sz="2400" b="1" dirty="0" smtClean="0">
                <a:latin typeface="Times New Roman" pitchFamily="18" charset="0"/>
              </a:rPr>
              <a:t>的前言中系统地阐述了世界是个不可分割的整体的观念，并将相关理论在该书的编撰中得到实施。 </a:t>
            </a:r>
          </a:p>
          <a:p>
            <a:pPr marL="0" indent="0" algn="just">
              <a:lnSpc>
                <a:spcPts val="3500"/>
              </a:lnSpc>
              <a:buNone/>
            </a:pPr>
            <a:r>
              <a:rPr lang="en-US" altLang="zh-CN" sz="2400" b="1" dirty="0" smtClean="0">
                <a:latin typeface="Times New Roman" pitchFamily="18" charset="0"/>
              </a:rPr>
              <a:t> B</a:t>
            </a:r>
            <a:r>
              <a:rPr lang="zh-CN" altLang="en-US" sz="2400" b="1" dirty="0" smtClean="0">
                <a:latin typeface="Times New Roman" pitchFamily="18" charset="0"/>
              </a:rPr>
              <a:t>．作为一名语文老师，他非常喜欢茅盾的小说，对茅盾的</a:t>
            </a:r>
            <a:r>
              <a:rPr lang="en-US" altLang="zh-CN" sz="2400" b="1" dirty="0" smtClean="0">
                <a:latin typeface="Times New Roman" pitchFamily="18" charset="0"/>
              </a:rPr>
              <a:t>《</a:t>
            </a:r>
            <a:r>
              <a:rPr lang="zh-CN" altLang="en-US" sz="2400" b="1" dirty="0" smtClean="0">
                <a:latin typeface="Times New Roman" pitchFamily="18" charset="0"/>
              </a:rPr>
              <a:t>子夜</a:t>
            </a:r>
            <a:r>
              <a:rPr lang="en-US" altLang="zh-CN" sz="2400" b="1" dirty="0" smtClean="0">
                <a:latin typeface="Times New Roman" pitchFamily="18" charset="0"/>
              </a:rPr>
              <a:t>》</a:t>
            </a:r>
            <a:r>
              <a:rPr lang="zh-CN" altLang="en-US" sz="2400" b="1" dirty="0" smtClean="0">
                <a:latin typeface="Times New Roman" pitchFamily="18" charset="0"/>
              </a:rPr>
              <a:t>曾反复阅读， 一直被翻得破烂不堪，只好重新装订。 </a:t>
            </a: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4" name="Group 5"/>
          <p:cNvGrpSpPr>
            <a:grpSpLocks/>
          </p:cNvGrpSpPr>
          <p:nvPr/>
        </p:nvGrpSpPr>
        <p:grpSpPr bwMode="auto">
          <a:xfrm>
            <a:off x="1588" y="777875"/>
            <a:ext cx="609600" cy="2003425"/>
            <a:chOff x="1" y="490"/>
            <a:chExt cx="384" cy="1262"/>
          </a:xfrm>
        </p:grpSpPr>
        <p:pic>
          <p:nvPicPr>
            <p:cNvPr id="130054" name="Picture 6"/>
            <p:cNvPicPr>
              <a:picLocks noChangeAspect="1" noChangeArrowheads="1"/>
            </p:cNvPicPr>
            <p:nvPr/>
          </p:nvPicPr>
          <p:blipFill>
            <a:blip r:embed="rId3" cstate="print"/>
            <a:srcRect/>
            <a:stretch>
              <a:fillRect/>
            </a:stretch>
          </p:blipFill>
          <p:spPr bwMode="auto">
            <a:xfrm>
              <a:off x="1" y="490"/>
              <a:ext cx="384" cy="1171"/>
            </a:xfrm>
            <a:prstGeom prst="rect">
              <a:avLst/>
            </a:prstGeom>
            <a:noFill/>
            <a:ln w="9525">
              <a:noFill/>
              <a:miter lim="800000"/>
              <a:headEnd/>
              <a:tailEnd/>
            </a:ln>
          </p:spPr>
        </p:pic>
        <p:sp>
          <p:nvSpPr>
            <p:cNvPr id="130055"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83568" y="764704"/>
            <a:ext cx="8064500" cy="4967288"/>
          </a:xfrm>
        </p:spPr>
        <p:txBody>
          <a:bodyPr>
            <a:noAutofit/>
          </a:bodyPr>
          <a:lstStyle/>
          <a:p>
            <a:pPr marL="0" indent="0" algn="just">
              <a:lnSpc>
                <a:spcPts val="3500"/>
              </a:lnSpc>
              <a:buNone/>
            </a:pPr>
            <a:r>
              <a:rPr lang="en-US" altLang="zh-CN" sz="2400" b="1" dirty="0" smtClean="0">
                <a:latin typeface="Times New Roman" pitchFamily="18" charset="0"/>
              </a:rPr>
              <a:t>C</a:t>
            </a:r>
            <a:r>
              <a:rPr lang="zh-CN" altLang="en-US" sz="2400" b="1" dirty="0" smtClean="0">
                <a:latin typeface="Times New Roman" pitchFamily="18" charset="0"/>
              </a:rPr>
              <a:t>．</a:t>
            </a:r>
            <a:r>
              <a:rPr lang="en-US" altLang="zh-CN" sz="2400" b="1" dirty="0" smtClean="0">
                <a:latin typeface="Times New Roman" pitchFamily="18" charset="0"/>
              </a:rPr>
              <a:t>《</a:t>
            </a:r>
            <a:r>
              <a:rPr lang="zh-CN" altLang="en-US" sz="2400" b="1" dirty="0" smtClean="0">
                <a:latin typeface="Times New Roman" pitchFamily="18" charset="0"/>
              </a:rPr>
              <a:t>舌尖上的中国</a:t>
            </a:r>
            <a:r>
              <a:rPr lang="en-US" altLang="zh-CN" sz="2400" b="1" dirty="0" smtClean="0">
                <a:latin typeface="Times New Roman" pitchFamily="18" charset="0"/>
              </a:rPr>
              <a:t>》</a:t>
            </a:r>
            <a:r>
              <a:rPr lang="zh-CN" altLang="en-US" sz="2400" b="1" dirty="0" smtClean="0">
                <a:latin typeface="Times New Roman" pitchFamily="18" charset="0"/>
              </a:rPr>
              <a:t>这部风靡海内外的纪录片，用镜头展示烹饪技术，用美味包裹乡愁，给观众带来了心灵的震撼。 </a:t>
            </a:r>
          </a:p>
          <a:p>
            <a:pPr marL="0" indent="0" algn="just">
              <a:lnSpc>
                <a:spcPts val="3500"/>
              </a:lnSpc>
              <a:buNone/>
            </a:pPr>
            <a:r>
              <a:rPr lang="en-US" altLang="zh-CN" sz="2400" b="1" dirty="0" smtClean="0">
                <a:latin typeface="Times New Roman" pitchFamily="18" charset="0"/>
              </a:rPr>
              <a:t>D</a:t>
            </a:r>
            <a:r>
              <a:rPr lang="zh-CN" altLang="en-US" sz="2400" b="1" dirty="0" smtClean="0">
                <a:latin typeface="Times New Roman" pitchFamily="18" charset="0"/>
              </a:rPr>
              <a:t>．如果我们能够看准时机，把握机会，那么今天所投资百万元带来的效益，恐怕是五年后投资千万元也比不上的。</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4" name="Group 5"/>
          <p:cNvGrpSpPr>
            <a:grpSpLocks/>
          </p:cNvGrpSpPr>
          <p:nvPr/>
        </p:nvGrpSpPr>
        <p:grpSpPr bwMode="auto">
          <a:xfrm>
            <a:off x="1588" y="777875"/>
            <a:ext cx="609600" cy="2003425"/>
            <a:chOff x="1" y="490"/>
            <a:chExt cx="384" cy="1262"/>
          </a:xfrm>
        </p:grpSpPr>
        <p:pic>
          <p:nvPicPr>
            <p:cNvPr id="130054" name="Picture 6"/>
            <p:cNvPicPr>
              <a:picLocks noChangeAspect="1" noChangeArrowheads="1"/>
            </p:cNvPicPr>
            <p:nvPr/>
          </p:nvPicPr>
          <p:blipFill>
            <a:blip r:embed="rId3" cstate="print"/>
            <a:srcRect/>
            <a:stretch>
              <a:fillRect/>
            </a:stretch>
          </p:blipFill>
          <p:spPr bwMode="auto">
            <a:xfrm>
              <a:off x="1" y="490"/>
              <a:ext cx="384" cy="1171"/>
            </a:xfrm>
            <a:prstGeom prst="rect">
              <a:avLst/>
            </a:prstGeom>
            <a:noFill/>
            <a:ln w="9525">
              <a:noFill/>
              <a:miter lim="800000"/>
              <a:headEnd/>
              <a:tailEnd/>
            </a:ln>
          </p:spPr>
        </p:pic>
        <p:sp>
          <p:nvSpPr>
            <p:cNvPr id="130055"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4364038"/>
          </a:xfrm>
        </p:spPr>
        <p:txBody>
          <a:bodyPr/>
          <a:lstStyle/>
          <a:p>
            <a:pPr marL="0" indent="0" algn="just" eaLnBrk="1" hangingPunct="1">
              <a:lnSpc>
                <a:spcPct val="122000"/>
              </a:lnSpc>
              <a:spcBef>
                <a:spcPct val="0"/>
              </a:spcBef>
              <a:buNone/>
            </a:pPr>
            <a:r>
              <a:rPr lang="en-US" altLang="zh-CN" sz="2400" b="1" dirty="0" smtClean="0">
                <a:solidFill>
                  <a:srgbClr val="990033"/>
                </a:solidFill>
                <a:latin typeface="宋体" pitchFamily="2" charset="-122"/>
              </a:rPr>
              <a:t>4. </a:t>
            </a: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Times New Roman" pitchFamily="18" charset="0"/>
                <a:cs typeface="Times New Roman" pitchFamily="18" charset="0"/>
              </a:rPr>
              <a:t>　</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t>
            </a:r>
            <a:r>
              <a:rPr lang="zh-CN" altLang="en-US" sz="2400" b="1" dirty="0" smtClean="0">
                <a:solidFill>
                  <a:srgbClr val="990033"/>
                </a:solidFill>
                <a:latin typeface="Times New Roman" pitchFamily="18" charset="0"/>
                <a:cs typeface="Times New Roman" pitchFamily="18" charset="0"/>
              </a:rPr>
              <a:t>本题考查辨析并修改病句的能力，能力层级为</a:t>
            </a:r>
            <a:r>
              <a:rPr lang="en-US" altLang="zh-CN" sz="2400" b="1" dirty="0" smtClean="0">
                <a:solidFill>
                  <a:srgbClr val="990033"/>
                </a:solidFill>
                <a:latin typeface="Times New Roman" pitchFamily="18" charset="0"/>
                <a:cs typeface="Times New Roman" pitchFamily="18" charset="0"/>
              </a:rPr>
              <a:t>E</a:t>
            </a:r>
            <a:r>
              <a:rPr lang="zh-CN" altLang="en-US" sz="2400" b="1" dirty="0" smtClean="0">
                <a:solidFill>
                  <a:srgbClr val="990033"/>
                </a:solidFill>
                <a:latin typeface="Times New Roman" pitchFamily="18" charset="0"/>
                <a:cs typeface="Times New Roman" pitchFamily="18" charset="0"/>
              </a:rPr>
              <a:t>级。常考查的病句类型有：搭配不当、成分残缺或赘余、语序不当等。</a:t>
            </a:r>
            <a:r>
              <a:rPr lang="en-US" altLang="zh-CN" sz="2400" b="1" dirty="0" smtClean="0">
                <a:solidFill>
                  <a:srgbClr val="990033"/>
                </a:solidFill>
                <a:latin typeface="Times New Roman" pitchFamily="18" charset="0"/>
                <a:cs typeface="Times New Roman" pitchFamily="18" charset="0"/>
              </a:rPr>
              <a:t>A</a:t>
            </a:r>
            <a:r>
              <a:rPr lang="zh-CN" altLang="en-US" sz="2400" b="1" dirty="0" smtClean="0">
                <a:solidFill>
                  <a:srgbClr val="990033"/>
                </a:solidFill>
                <a:latin typeface="Times New Roman" pitchFamily="18" charset="0"/>
                <a:cs typeface="Times New Roman" pitchFamily="18" charset="0"/>
              </a:rPr>
              <a:t>项，句式杂糅，“并将相关理论融进了该书”或“并让相关理论在该书中得到了体现”两种说法取其一。</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项，“一直被翻得破烂不堪”由于暗换主语造成主语残缺。</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项，语序不当，可改为“今天投资百万元所带来的效益”。</a:t>
            </a:r>
          </a:p>
          <a:p>
            <a:pPr marL="0" indent="0" algn="just" eaLnBrk="1" hangingPunct="1">
              <a:lnSpc>
                <a:spcPct val="122000"/>
              </a:lnSpc>
              <a:spcBef>
                <a:spcPct val="0"/>
              </a:spcBef>
              <a:buFont typeface="Arial" charset="0"/>
              <a:buNone/>
            </a:pPr>
            <a:endParaRPr lang="en-US" altLang="zh-CN" sz="2400" b="1" dirty="0" smtClean="0">
              <a:solidFill>
                <a:srgbClr val="990033"/>
              </a:solidFill>
              <a:latin typeface="宋体" pitchFamily="2" charset="-122"/>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777875"/>
            <a:ext cx="609600" cy="2003425"/>
            <a:chOff x="1" y="490"/>
            <a:chExt cx="384" cy="1262"/>
          </a:xfrm>
        </p:grpSpPr>
        <p:pic>
          <p:nvPicPr>
            <p:cNvPr id="133126" name="Picture 6"/>
            <p:cNvPicPr>
              <a:picLocks noChangeAspect="1" noChangeArrowheads="1"/>
            </p:cNvPicPr>
            <p:nvPr/>
          </p:nvPicPr>
          <p:blipFill>
            <a:blip r:embed="rId3" cstate="print"/>
            <a:srcRect/>
            <a:stretch>
              <a:fillRect/>
            </a:stretch>
          </p:blipFill>
          <p:spPr bwMode="auto">
            <a:xfrm>
              <a:off x="1" y="490"/>
              <a:ext cx="384" cy="1171"/>
            </a:xfrm>
            <a:prstGeom prst="rect">
              <a:avLst/>
            </a:prstGeom>
            <a:noFill/>
            <a:ln w="9525">
              <a:noFill/>
              <a:miter lim="800000"/>
              <a:headEnd/>
              <a:tailEnd/>
            </a:ln>
          </p:spPr>
        </p:pic>
        <p:sp>
          <p:nvSpPr>
            <p:cNvPr id="133127"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 </a:t>
              </a:r>
              <a:r>
                <a:rPr lang="en-US" altLang="zh-CN" sz="2000" b="1">
                  <a:solidFill>
                    <a:schemeClr val="bg1"/>
                  </a:solidFill>
                  <a:ea typeface="幼圆" pitchFamily="49" charset="-122"/>
                </a:rPr>
                <a:t> ·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
        <p:nvSpPr>
          <p:cNvPr id="880643" name="内容占位符 2"/>
          <p:cNvSpPr>
            <a:spLocks/>
          </p:cNvSpPr>
          <p:nvPr/>
        </p:nvSpPr>
        <p:spPr bwMode="auto">
          <a:xfrm>
            <a:off x="611188" y="765175"/>
            <a:ext cx="8208962" cy="5688013"/>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mn-ea"/>
              </a:rPr>
              <a:t>6. </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　</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t>
            </a:r>
            <a:r>
              <a:rPr lang="zh-CN" altLang="en-US" sz="2400" b="1" dirty="0" smtClean="0">
                <a:solidFill>
                  <a:srgbClr val="990033"/>
                </a:solidFill>
                <a:latin typeface="Times New Roman" pitchFamily="18" charset="0"/>
                <a:cs typeface="Times New Roman" pitchFamily="18" charset="0"/>
              </a:rPr>
              <a:t>本题考查正确使用成语的能力。风姿绰约：形容女子姿态柔美。京剧大师梅兰芳先生在舞台上是旦角，因此正确。</a:t>
            </a:r>
            <a:r>
              <a:rPr lang="en-US" altLang="zh-CN" sz="2400" b="1" dirty="0" smtClean="0">
                <a:solidFill>
                  <a:srgbClr val="990033"/>
                </a:solidFill>
                <a:latin typeface="Times New Roman" pitchFamily="18" charset="0"/>
                <a:cs typeface="Times New Roman" pitchFamily="18" charset="0"/>
              </a:rPr>
              <a:t>A. </a:t>
            </a:r>
            <a:r>
              <a:rPr lang="zh-CN" altLang="en-US" sz="2400" b="1" dirty="0" smtClean="0">
                <a:solidFill>
                  <a:srgbClr val="990033"/>
                </a:solidFill>
                <a:latin typeface="Times New Roman" pitchFamily="18" charset="0"/>
                <a:cs typeface="Times New Roman" pitchFamily="18" charset="0"/>
              </a:rPr>
              <a:t>栉风沐雨：风梳头，雨洗发，形容奔波劳碌，不避风雨。不能用作定语。</a:t>
            </a:r>
            <a:r>
              <a:rPr lang="en-US" altLang="zh-CN" sz="2400" b="1" dirty="0" smtClean="0">
                <a:solidFill>
                  <a:srgbClr val="990033"/>
                </a:solidFill>
                <a:latin typeface="Times New Roman" pitchFamily="18" charset="0"/>
                <a:cs typeface="Times New Roman" pitchFamily="18" charset="0"/>
              </a:rPr>
              <a:t>C. </a:t>
            </a:r>
            <a:r>
              <a:rPr lang="zh-CN" altLang="en-US" sz="2400" b="1" dirty="0" smtClean="0">
                <a:solidFill>
                  <a:srgbClr val="990033"/>
                </a:solidFill>
                <a:latin typeface="Times New Roman" pitchFamily="18" charset="0"/>
                <a:cs typeface="Times New Roman" pitchFamily="18" charset="0"/>
              </a:rPr>
              <a:t>分庭抗礼：原指宾主相见，站在庭院的两边，相对行礼。现在用来指双方平起平坐，实力相当，可以抗衡。使用对象不对。</a:t>
            </a:r>
            <a:r>
              <a:rPr lang="en-US" altLang="zh-CN" sz="2400" b="1" dirty="0" smtClean="0">
                <a:solidFill>
                  <a:srgbClr val="990033"/>
                </a:solidFill>
                <a:latin typeface="Times New Roman" pitchFamily="18" charset="0"/>
                <a:cs typeface="Times New Roman" pitchFamily="18" charset="0"/>
              </a:rPr>
              <a:t>D. </a:t>
            </a:r>
            <a:r>
              <a:rPr lang="zh-CN" altLang="en-US" sz="2400" b="1" dirty="0" smtClean="0">
                <a:solidFill>
                  <a:srgbClr val="990033"/>
                </a:solidFill>
                <a:latin typeface="Times New Roman" pitchFamily="18" charset="0"/>
                <a:cs typeface="Times New Roman" pitchFamily="18" charset="0"/>
              </a:rPr>
              <a:t>侧目而视：形容畏惧、憎恨或鄙视的样子。不合语境。</a:t>
            </a:r>
            <a:endParaRPr lang="zh-CN" altLang="en-US" sz="2400" b="1" dirty="0">
              <a:solidFill>
                <a:srgbClr val="990033"/>
              </a:solidFill>
              <a:latin typeface="Times New Roman" pitchFamily="18" charset="0"/>
              <a:cs typeface="Times New Roman" pitchFamily="18" charset="0"/>
            </a:endParaRPr>
          </a:p>
        </p:txBody>
      </p:sp>
      <p:grpSp>
        <p:nvGrpSpPr>
          <p:cNvPr id="3" name="Group 3"/>
          <p:cNvGrpSpPr>
            <a:grpSpLocks/>
          </p:cNvGrpSpPr>
          <p:nvPr/>
        </p:nvGrpSpPr>
        <p:grpSpPr bwMode="auto">
          <a:xfrm>
            <a:off x="1588" y="777875"/>
            <a:ext cx="609600" cy="2219325"/>
            <a:chOff x="1" y="490"/>
            <a:chExt cx="384" cy="1262"/>
          </a:xfrm>
        </p:grpSpPr>
        <p:pic>
          <p:nvPicPr>
            <p:cNvPr id="880645" name="Picture 4"/>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880646"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80643"/>
                                        </p:tgtEl>
                                        <p:attrNameLst>
                                          <p:attrName>style.visibility</p:attrName>
                                        </p:attrNameLst>
                                      </p:cBhvr>
                                      <p:to>
                                        <p:strVal val="visible"/>
                                      </p:to>
                                    </p:set>
                                    <p:anim calcmode="lin" valueType="num">
                                      <p:cBhvr additive="base">
                                        <p:cTn id="7" dur="500" fill="hold"/>
                                        <p:tgtEl>
                                          <p:spTgt spid="880643"/>
                                        </p:tgtEl>
                                        <p:attrNameLst>
                                          <p:attrName>ppt_x</p:attrName>
                                        </p:attrNameLst>
                                      </p:cBhvr>
                                      <p:tavLst>
                                        <p:tav tm="0">
                                          <p:val>
                                            <p:strVal val="#ppt_x"/>
                                          </p:val>
                                        </p:tav>
                                        <p:tav tm="100000">
                                          <p:val>
                                            <p:strVal val="#ppt_x"/>
                                          </p:val>
                                        </p:tav>
                                      </p:tavLst>
                                    </p:anim>
                                    <p:anim calcmode="lin" valueType="num">
                                      <p:cBhvr additive="base">
                                        <p:cTn id="8" dur="500" fill="hold"/>
                                        <p:tgtEl>
                                          <p:spTgt spid="8806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43"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5.</a:t>
            </a:r>
            <a:r>
              <a:rPr lang="en-US" altLang="zh-CN" sz="2400" dirty="0" smtClean="0">
                <a:latin typeface="Times New Roman" pitchFamily="18" charset="0"/>
              </a:rPr>
              <a:t> </a:t>
            </a:r>
            <a:r>
              <a:rPr lang="en-US" altLang="zh-CN" sz="2400" b="1" dirty="0" smtClean="0">
                <a:latin typeface="+mn-ea"/>
              </a:rPr>
              <a:t>[2013·</a:t>
            </a:r>
            <a:r>
              <a:rPr lang="zh-CN" altLang="en-US" sz="2400" b="1" dirty="0" smtClean="0">
                <a:latin typeface="+mn-ea"/>
              </a:rPr>
              <a:t>新课标全国卷</a:t>
            </a:r>
            <a:r>
              <a:rPr lang="en-US" altLang="zh-CN" sz="2400" b="1" dirty="0" smtClean="0">
                <a:latin typeface="+mn-ea"/>
              </a:rPr>
              <a:t>Ⅰ] </a:t>
            </a:r>
            <a:r>
              <a:rPr lang="zh-CN" altLang="en-US" sz="2400" b="1" dirty="0" smtClean="0">
                <a:latin typeface="+mn-ea"/>
              </a:rPr>
              <a:t>下列各句中，没有语病的一句是 </a:t>
            </a:r>
            <a:r>
              <a:rPr lang="en-US" altLang="zh-CN" sz="2400" b="1" dirty="0" smtClean="0">
                <a:latin typeface="Times New Roman" pitchFamily="18" charset="0"/>
              </a:rPr>
              <a:t>(</a:t>
            </a:r>
            <a:r>
              <a:rPr lang="zh-CN" altLang="en-US" sz="2400" b="1" dirty="0" smtClean="0">
                <a:latin typeface="Times New Roman" pitchFamily="18" charset="0"/>
              </a:rPr>
              <a:t>　　</a:t>
            </a:r>
            <a:r>
              <a:rPr lang="en-US" altLang="zh-CN" sz="2400" b="1" dirty="0" smtClean="0">
                <a:latin typeface="Times New Roman" pitchFamily="18" charset="0"/>
              </a:rPr>
              <a:t>)</a:t>
            </a:r>
          </a:p>
          <a:p>
            <a:pPr marL="0" indent="0" algn="just">
              <a:lnSpc>
                <a:spcPts val="3500"/>
              </a:lnSpc>
              <a:buNone/>
            </a:pPr>
            <a:r>
              <a:rPr lang="en-US" altLang="zh-CN" sz="2400" b="1" dirty="0" smtClean="0">
                <a:latin typeface="Times New Roman" pitchFamily="18" charset="0"/>
              </a:rPr>
              <a:t> A</a:t>
            </a:r>
            <a:r>
              <a:rPr lang="zh-CN" altLang="en-US" sz="2400" b="1" dirty="0" smtClean="0">
                <a:latin typeface="Times New Roman" pitchFamily="18" charset="0"/>
              </a:rPr>
              <a:t>．对于传说中这类拥有异常可怕力量的动物，尚武的古代欧洲人的真实心态恐怕还是敬畏多于憎恶的。</a:t>
            </a:r>
          </a:p>
          <a:p>
            <a:pPr marL="0" indent="0" algn="just">
              <a:lnSpc>
                <a:spcPts val="3500"/>
              </a:lnSpc>
              <a:buNone/>
            </a:pPr>
            <a:r>
              <a:rPr lang="en-US" altLang="zh-CN" sz="2400" b="1" dirty="0" smtClean="0">
                <a:latin typeface="Times New Roman" pitchFamily="18" charset="0"/>
              </a:rPr>
              <a:t>B</a:t>
            </a:r>
            <a:r>
              <a:rPr lang="zh-CN" altLang="en-US" sz="2400" b="1" dirty="0" smtClean="0">
                <a:latin typeface="Times New Roman" pitchFamily="18" charset="0"/>
              </a:rPr>
              <a:t>．杜绝过度治疗，除了加强宣传教育外，还要靠制度保障医疗机构正常运转，调控盲目扩张的逐利行为。</a:t>
            </a:r>
          </a:p>
          <a:p>
            <a:pPr marL="0" indent="0" algn="just">
              <a:lnSpc>
                <a:spcPts val="3500"/>
              </a:lnSpc>
              <a:buNone/>
            </a:pPr>
            <a:r>
              <a:rPr lang="en-US" altLang="zh-CN" sz="2400" b="1" dirty="0" smtClean="0">
                <a:latin typeface="Times New Roman" pitchFamily="18" charset="0"/>
              </a:rPr>
              <a:t>C</a:t>
            </a:r>
            <a:r>
              <a:rPr lang="zh-CN" altLang="en-US" sz="2400" b="1" dirty="0" smtClean="0">
                <a:latin typeface="Times New Roman" pitchFamily="18" charset="0"/>
              </a:rPr>
              <a:t>．作者观察细致，一泓清潭、汩汩流水、朗朗歌声，都能激发他的灵感，都能从中找到抒情叙事的切入点。</a:t>
            </a:r>
          </a:p>
          <a:p>
            <a:pPr marL="0" indent="0" algn="just">
              <a:lnSpc>
                <a:spcPts val="3500"/>
              </a:lnSpc>
              <a:buNone/>
            </a:pPr>
            <a:r>
              <a:rPr lang="en-US" altLang="zh-CN" sz="2400" b="1" dirty="0" smtClean="0">
                <a:latin typeface="Times New Roman" pitchFamily="18" charset="0"/>
              </a:rPr>
              <a:t>D</a:t>
            </a:r>
            <a:r>
              <a:rPr lang="zh-CN" altLang="en-US" sz="2400" b="1" dirty="0" smtClean="0">
                <a:latin typeface="Times New Roman" pitchFamily="18" charset="0"/>
              </a:rPr>
              <a:t>．过于重视教育功能，文学作品会出现理性捆绑感性，思想大于形象，甚至全无艺术性，变成干巴巴的说教。</a:t>
            </a: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4" name="Group 5"/>
          <p:cNvGrpSpPr>
            <a:grpSpLocks/>
          </p:cNvGrpSpPr>
          <p:nvPr/>
        </p:nvGrpSpPr>
        <p:grpSpPr bwMode="auto">
          <a:xfrm>
            <a:off x="1588" y="777875"/>
            <a:ext cx="609600" cy="2003425"/>
            <a:chOff x="1" y="490"/>
            <a:chExt cx="384" cy="1262"/>
          </a:xfrm>
        </p:grpSpPr>
        <p:pic>
          <p:nvPicPr>
            <p:cNvPr id="130054" name="Picture 6"/>
            <p:cNvPicPr>
              <a:picLocks noChangeAspect="1" noChangeArrowheads="1"/>
            </p:cNvPicPr>
            <p:nvPr/>
          </p:nvPicPr>
          <p:blipFill>
            <a:blip r:embed="rId3" cstate="print"/>
            <a:srcRect/>
            <a:stretch>
              <a:fillRect/>
            </a:stretch>
          </p:blipFill>
          <p:spPr bwMode="auto">
            <a:xfrm>
              <a:off x="1" y="490"/>
              <a:ext cx="384" cy="1171"/>
            </a:xfrm>
            <a:prstGeom prst="rect">
              <a:avLst/>
            </a:prstGeom>
            <a:noFill/>
            <a:ln w="9525">
              <a:noFill/>
              <a:miter lim="800000"/>
              <a:headEnd/>
              <a:tailEnd/>
            </a:ln>
          </p:spPr>
        </p:pic>
        <p:sp>
          <p:nvSpPr>
            <p:cNvPr id="130055"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4364038"/>
          </a:xfrm>
        </p:spPr>
        <p:txBody>
          <a:bodyPr/>
          <a:lstStyle/>
          <a:p>
            <a:pPr marL="0" indent="0" algn="just" eaLnBrk="1" hangingPunct="1">
              <a:lnSpc>
                <a:spcPct val="122000"/>
              </a:lnSpc>
              <a:spcBef>
                <a:spcPct val="0"/>
              </a:spcBef>
              <a:buNone/>
            </a:pPr>
            <a:r>
              <a:rPr lang="en-US" altLang="zh-CN" sz="2400" b="1" dirty="0" smtClean="0">
                <a:solidFill>
                  <a:srgbClr val="990033"/>
                </a:solidFill>
                <a:latin typeface="宋体" pitchFamily="2" charset="-122"/>
              </a:rPr>
              <a:t>5. </a:t>
            </a:r>
            <a:r>
              <a:rPr lang="en-US" altLang="zh-CN" sz="2400" b="1" dirty="0" smtClean="0">
                <a:solidFill>
                  <a:srgbClr val="990033"/>
                </a:solidFill>
                <a:latin typeface="Times New Roman" pitchFamily="18" charset="0"/>
                <a:cs typeface="Times New Roman" pitchFamily="18" charset="0"/>
              </a:rPr>
              <a:t>A</a:t>
            </a:r>
            <a:r>
              <a:rPr lang="zh-CN" altLang="en-US" sz="2400" b="1" dirty="0" smtClean="0">
                <a:solidFill>
                  <a:srgbClr val="990033"/>
                </a:solidFill>
                <a:latin typeface="宋体" pitchFamily="2" charset="-122"/>
              </a:rPr>
              <a:t>　</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本题考查的是辨析并修改病句的能力。</a:t>
            </a:r>
            <a:r>
              <a:rPr lang="en-US" altLang="zh-CN" sz="2400" b="1" dirty="0" smtClean="0">
                <a:solidFill>
                  <a:srgbClr val="990033"/>
                </a:solidFill>
                <a:latin typeface="Times New Roman" pitchFamily="18" charset="0"/>
                <a:cs typeface="Times New Roman" pitchFamily="18" charset="0"/>
              </a:rPr>
              <a:t>B</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搭配不当，“调控</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行为”不当。</a:t>
            </a:r>
            <a:r>
              <a:rPr lang="en-US" altLang="zh-CN" sz="2400" b="1" dirty="0" smtClean="0">
                <a:solidFill>
                  <a:srgbClr val="990033"/>
                </a:solidFill>
                <a:latin typeface="Times New Roman" pitchFamily="18" charset="0"/>
                <a:cs typeface="Times New Roman" pitchFamily="18" charset="0"/>
              </a:rPr>
              <a:t>C</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不合逻辑，不能“观察”“朗朗歌声”；偷换主语，应在“都能从中</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前加“他”。</a:t>
            </a:r>
            <a:r>
              <a:rPr lang="en-US" altLang="zh-CN" sz="2400" b="1" dirty="0" smtClean="0">
                <a:solidFill>
                  <a:srgbClr val="990033"/>
                </a:solidFill>
                <a:latin typeface="Times New Roman" pitchFamily="18" charset="0"/>
                <a:cs typeface="Times New Roman" pitchFamily="18" charset="0"/>
              </a:rPr>
              <a:t>D</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出现</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缺少宾语中心词，应在结尾加“的问题”。</a:t>
            </a: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Font typeface="Arial" charset="0"/>
              <a:buNone/>
            </a:pPr>
            <a:endParaRPr lang="en-US" altLang="zh-CN" sz="2400" b="1" dirty="0" smtClean="0">
              <a:solidFill>
                <a:srgbClr val="990033"/>
              </a:solidFill>
              <a:latin typeface="宋体" pitchFamily="2" charset="-122"/>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777875"/>
            <a:ext cx="609600" cy="2003425"/>
            <a:chOff x="1" y="490"/>
            <a:chExt cx="384" cy="1262"/>
          </a:xfrm>
        </p:grpSpPr>
        <p:pic>
          <p:nvPicPr>
            <p:cNvPr id="133126" name="Picture 6"/>
            <p:cNvPicPr>
              <a:picLocks noChangeAspect="1" noChangeArrowheads="1"/>
            </p:cNvPicPr>
            <p:nvPr/>
          </p:nvPicPr>
          <p:blipFill>
            <a:blip r:embed="rId3" cstate="print"/>
            <a:srcRect/>
            <a:stretch>
              <a:fillRect/>
            </a:stretch>
          </p:blipFill>
          <p:spPr bwMode="auto">
            <a:xfrm>
              <a:off x="1" y="490"/>
              <a:ext cx="384" cy="1171"/>
            </a:xfrm>
            <a:prstGeom prst="rect">
              <a:avLst/>
            </a:prstGeom>
            <a:noFill/>
            <a:ln w="9525">
              <a:noFill/>
              <a:miter lim="800000"/>
              <a:headEnd/>
              <a:tailEnd/>
            </a:ln>
          </p:spPr>
        </p:pic>
        <p:sp>
          <p:nvSpPr>
            <p:cNvPr id="133127"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 </a:t>
              </a:r>
              <a:r>
                <a:rPr lang="en-US" altLang="zh-CN" sz="2000" b="1">
                  <a:solidFill>
                    <a:schemeClr val="bg1"/>
                  </a:solidFill>
                  <a:ea typeface="幼圆" pitchFamily="49" charset="-122"/>
                </a:rPr>
                <a:t> ·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6.</a:t>
            </a:r>
            <a:r>
              <a:rPr lang="en-US" altLang="zh-CN" sz="2400" dirty="0" smtClean="0">
                <a:latin typeface="Times New Roman" pitchFamily="18" charset="0"/>
              </a:rPr>
              <a:t> </a:t>
            </a:r>
            <a:r>
              <a:rPr lang="en-US" altLang="zh-CN" sz="2400" b="1" dirty="0" smtClean="0">
                <a:latin typeface="+mn-ea"/>
              </a:rPr>
              <a:t>[2013·</a:t>
            </a:r>
            <a:r>
              <a:rPr lang="zh-CN" altLang="en-US" sz="2400" b="1" dirty="0" smtClean="0">
                <a:latin typeface="+mn-ea"/>
              </a:rPr>
              <a:t>新课标全国卷</a:t>
            </a:r>
            <a:r>
              <a:rPr lang="en-US" altLang="zh-CN" sz="2400" b="1" dirty="0" smtClean="0">
                <a:latin typeface="+mn-ea"/>
              </a:rPr>
              <a:t>Ⅱ] </a:t>
            </a:r>
            <a:r>
              <a:rPr lang="zh-CN" altLang="en-US" sz="2400" b="1" dirty="0" smtClean="0">
                <a:latin typeface="+mn-ea"/>
              </a:rPr>
              <a:t>下列各句中，没有语病的一句是 </a:t>
            </a:r>
            <a:r>
              <a:rPr lang="en-US" altLang="zh-CN" sz="2400" b="1" dirty="0" smtClean="0">
                <a:latin typeface="Times New Roman" pitchFamily="18" charset="0"/>
              </a:rPr>
              <a:t>(</a:t>
            </a:r>
            <a:r>
              <a:rPr lang="zh-CN" altLang="en-US" sz="2400" b="1" dirty="0" smtClean="0">
                <a:latin typeface="Times New Roman" pitchFamily="18" charset="0"/>
              </a:rPr>
              <a:t>　　</a:t>
            </a:r>
            <a:r>
              <a:rPr lang="en-US" altLang="zh-CN" sz="2400" b="1" dirty="0" smtClean="0">
                <a:latin typeface="Times New Roman" pitchFamily="18" charset="0"/>
              </a:rPr>
              <a:t>)</a:t>
            </a:r>
          </a:p>
          <a:p>
            <a:pPr marL="0" indent="0" algn="just">
              <a:lnSpc>
                <a:spcPts val="3500"/>
              </a:lnSpc>
              <a:buNone/>
            </a:pPr>
            <a:r>
              <a:rPr lang="en-US" altLang="zh-CN" sz="2400" b="1" dirty="0" smtClean="0">
                <a:latin typeface="Times New Roman" pitchFamily="18" charset="0"/>
              </a:rPr>
              <a:t> A</a:t>
            </a:r>
            <a:r>
              <a:rPr lang="zh-CN" altLang="en-US" sz="2400" b="1" dirty="0" smtClean="0">
                <a:latin typeface="Times New Roman" pitchFamily="18" charset="0"/>
              </a:rPr>
              <a:t>．很多企业都认识到，为了应对消费需求和竞争格局的变化，必须把改进服务提到与研发新产品同等重要的位置上。</a:t>
            </a:r>
          </a:p>
          <a:p>
            <a:pPr marL="0" indent="0" algn="just">
              <a:lnSpc>
                <a:spcPts val="3500"/>
              </a:lnSpc>
              <a:buNone/>
            </a:pPr>
            <a:r>
              <a:rPr lang="en-US" altLang="zh-CN" sz="2400" b="1" dirty="0" smtClean="0">
                <a:latin typeface="Times New Roman" pitchFamily="18" charset="0"/>
              </a:rPr>
              <a:t>B</a:t>
            </a:r>
            <a:r>
              <a:rPr lang="zh-CN" altLang="en-US" sz="2400" b="1" dirty="0" smtClean="0">
                <a:latin typeface="Times New Roman" pitchFamily="18" charset="0"/>
              </a:rPr>
              <a:t>．一般人常常忽略的生活小事，作者却能够慧眼独具，将之信手拈来，寻找其叙述的价值，成为小说的有机组成部分。</a:t>
            </a: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4" name="Group 5"/>
          <p:cNvGrpSpPr>
            <a:grpSpLocks/>
          </p:cNvGrpSpPr>
          <p:nvPr/>
        </p:nvGrpSpPr>
        <p:grpSpPr bwMode="auto">
          <a:xfrm>
            <a:off x="1588" y="777875"/>
            <a:ext cx="609600" cy="2003425"/>
            <a:chOff x="1" y="490"/>
            <a:chExt cx="384" cy="1262"/>
          </a:xfrm>
        </p:grpSpPr>
        <p:pic>
          <p:nvPicPr>
            <p:cNvPr id="130054" name="Picture 6"/>
            <p:cNvPicPr>
              <a:picLocks noChangeAspect="1" noChangeArrowheads="1"/>
            </p:cNvPicPr>
            <p:nvPr/>
          </p:nvPicPr>
          <p:blipFill>
            <a:blip r:embed="rId3" cstate="print"/>
            <a:srcRect/>
            <a:stretch>
              <a:fillRect/>
            </a:stretch>
          </p:blipFill>
          <p:spPr bwMode="auto">
            <a:xfrm>
              <a:off x="1" y="490"/>
              <a:ext cx="384" cy="1171"/>
            </a:xfrm>
            <a:prstGeom prst="rect">
              <a:avLst/>
            </a:prstGeom>
            <a:noFill/>
            <a:ln w="9525">
              <a:noFill/>
              <a:miter lim="800000"/>
              <a:headEnd/>
              <a:tailEnd/>
            </a:ln>
          </p:spPr>
        </p:pic>
        <p:sp>
          <p:nvSpPr>
            <p:cNvPr id="130055"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C</a:t>
            </a:r>
            <a:r>
              <a:rPr lang="zh-CN" altLang="en-US" sz="2400" b="1" dirty="0" smtClean="0">
                <a:latin typeface="Times New Roman" pitchFamily="18" charset="0"/>
              </a:rPr>
              <a:t>．在“</a:t>
            </a:r>
            <a:r>
              <a:rPr lang="en-US" altLang="zh-CN" sz="2400" b="1" dirty="0" smtClean="0">
                <a:latin typeface="Times New Roman" pitchFamily="18" charset="0"/>
              </a:rPr>
              <a:t>90</a:t>
            </a:r>
            <a:r>
              <a:rPr lang="zh-CN" altLang="en-US" sz="2400" b="1" dirty="0" smtClean="0">
                <a:latin typeface="Times New Roman" pitchFamily="18" charset="0"/>
              </a:rPr>
              <a:t>后”的青少年中，科幻迷越来越多，这显示了科幻文化正在崛起，是对长久以来孩子们缺失的想象力的呼唤。</a:t>
            </a:r>
          </a:p>
          <a:p>
            <a:pPr marL="0" indent="0" algn="just">
              <a:lnSpc>
                <a:spcPts val="3500"/>
              </a:lnSpc>
              <a:buNone/>
            </a:pPr>
            <a:r>
              <a:rPr lang="en-US" altLang="zh-CN" sz="2400" b="1" dirty="0" smtClean="0">
                <a:latin typeface="Times New Roman" pitchFamily="18" charset="0"/>
              </a:rPr>
              <a:t>D</a:t>
            </a:r>
            <a:r>
              <a:rPr lang="zh-CN" altLang="en-US" sz="2400" b="1" dirty="0" smtClean="0">
                <a:latin typeface="Times New Roman" pitchFamily="18" charset="0"/>
              </a:rPr>
              <a:t>．数字化时代，文字记录方式发生了重大变化，致使很多人提笔忘字，长此以往，将影响到汉字文化能否很好地传承。</a:t>
            </a: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4" name="Group 5"/>
          <p:cNvGrpSpPr>
            <a:grpSpLocks/>
          </p:cNvGrpSpPr>
          <p:nvPr/>
        </p:nvGrpSpPr>
        <p:grpSpPr bwMode="auto">
          <a:xfrm>
            <a:off x="1588" y="777875"/>
            <a:ext cx="609600" cy="2003425"/>
            <a:chOff x="1" y="490"/>
            <a:chExt cx="384" cy="1262"/>
          </a:xfrm>
        </p:grpSpPr>
        <p:pic>
          <p:nvPicPr>
            <p:cNvPr id="130054" name="Picture 6"/>
            <p:cNvPicPr>
              <a:picLocks noChangeAspect="1" noChangeArrowheads="1"/>
            </p:cNvPicPr>
            <p:nvPr/>
          </p:nvPicPr>
          <p:blipFill>
            <a:blip r:embed="rId3" cstate="print"/>
            <a:srcRect/>
            <a:stretch>
              <a:fillRect/>
            </a:stretch>
          </p:blipFill>
          <p:spPr bwMode="auto">
            <a:xfrm>
              <a:off x="1" y="490"/>
              <a:ext cx="384" cy="1171"/>
            </a:xfrm>
            <a:prstGeom prst="rect">
              <a:avLst/>
            </a:prstGeom>
            <a:noFill/>
            <a:ln w="9525">
              <a:noFill/>
              <a:miter lim="800000"/>
              <a:headEnd/>
              <a:tailEnd/>
            </a:ln>
          </p:spPr>
        </p:pic>
        <p:sp>
          <p:nvSpPr>
            <p:cNvPr id="130055"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4364038"/>
          </a:xfrm>
        </p:spPr>
        <p:txBody>
          <a:bodyPr/>
          <a:lstStyle/>
          <a:p>
            <a:pPr marL="0" indent="0" algn="just" eaLnBrk="1" hangingPunct="1">
              <a:lnSpc>
                <a:spcPct val="122000"/>
              </a:lnSpc>
              <a:spcBef>
                <a:spcPct val="0"/>
              </a:spcBef>
              <a:buNone/>
            </a:pPr>
            <a:r>
              <a:rPr lang="en-US" altLang="zh-CN" sz="2400" b="1" dirty="0" smtClean="0">
                <a:solidFill>
                  <a:srgbClr val="990033"/>
                </a:solidFill>
                <a:latin typeface="宋体" pitchFamily="2" charset="-122"/>
              </a:rPr>
              <a:t>6. </a:t>
            </a:r>
            <a:r>
              <a:rPr lang="en-US" altLang="zh-CN" sz="2400" b="1" dirty="0" smtClean="0">
                <a:solidFill>
                  <a:srgbClr val="990033"/>
                </a:solidFill>
                <a:latin typeface="Times New Roman" pitchFamily="18" charset="0"/>
                <a:cs typeface="Times New Roman" pitchFamily="18" charset="0"/>
              </a:rPr>
              <a:t>A</a:t>
            </a:r>
            <a:r>
              <a:rPr lang="zh-CN" altLang="en-US" sz="2400" b="1" dirty="0" smtClean="0">
                <a:solidFill>
                  <a:srgbClr val="990033"/>
                </a:solidFill>
                <a:latin typeface="Times New Roman" pitchFamily="18" charset="0"/>
                <a:cs typeface="Times New Roman" pitchFamily="18" charset="0"/>
              </a:rPr>
              <a:t>　</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t>
            </a:r>
            <a:r>
              <a:rPr lang="zh-CN" altLang="en-US" sz="2400" b="1" dirty="0" smtClean="0">
                <a:solidFill>
                  <a:srgbClr val="990033"/>
                </a:solidFill>
                <a:latin typeface="Times New Roman" pitchFamily="18" charset="0"/>
                <a:cs typeface="Times New Roman" pitchFamily="18" charset="0"/>
              </a:rPr>
              <a:t>本题考查辨析并修改病句的能力。</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项，偷换主语，在“成为小说的有机组成部分”前加上“使其”。</a:t>
            </a: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Times New Roman" pitchFamily="18" charset="0"/>
                <a:cs typeface="Times New Roman" pitchFamily="18" charset="0"/>
              </a:rPr>
              <a:t>项，成分残缺，在“崛起”后加“的趋势”；中途易辙，最后一个分句的主语应该是“科幻文化的崛起”；语序不当，应将“长久以来”放到“孩子们”之后。</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项，一面对两面，应为“将影响到汉字文化的传承”。</a:t>
            </a: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Font typeface="Arial" charset="0"/>
              <a:buNone/>
            </a:pPr>
            <a:endParaRPr lang="en-US" altLang="zh-CN" sz="2400" b="1" dirty="0" smtClean="0">
              <a:solidFill>
                <a:srgbClr val="990033"/>
              </a:solidFill>
              <a:latin typeface="宋体" pitchFamily="2" charset="-122"/>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777875"/>
            <a:ext cx="609600" cy="2003425"/>
            <a:chOff x="1" y="490"/>
            <a:chExt cx="384" cy="1262"/>
          </a:xfrm>
        </p:grpSpPr>
        <p:pic>
          <p:nvPicPr>
            <p:cNvPr id="133126" name="Picture 6"/>
            <p:cNvPicPr>
              <a:picLocks noChangeAspect="1" noChangeArrowheads="1"/>
            </p:cNvPicPr>
            <p:nvPr/>
          </p:nvPicPr>
          <p:blipFill>
            <a:blip r:embed="rId3" cstate="print"/>
            <a:srcRect/>
            <a:stretch>
              <a:fillRect/>
            </a:stretch>
          </p:blipFill>
          <p:spPr bwMode="auto">
            <a:xfrm>
              <a:off x="1" y="490"/>
              <a:ext cx="384" cy="1171"/>
            </a:xfrm>
            <a:prstGeom prst="rect">
              <a:avLst/>
            </a:prstGeom>
            <a:noFill/>
            <a:ln w="9525">
              <a:noFill/>
              <a:miter lim="800000"/>
              <a:headEnd/>
              <a:tailEnd/>
            </a:ln>
          </p:spPr>
        </p:pic>
        <p:sp>
          <p:nvSpPr>
            <p:cNvPr id="133127"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真题 </a:t>
              </a:r>
              <a:r>
                <a:rPr lang="en-US" altLang="zh-CN" sz="2000" b="1" dirty="0">
                  <a:solidFill>
                    <a:schemeClr val="bg1"/>
                  </a:solidFill>
                  <a:ea typeface="幼圆" pitchFamily="49" charset="-122"/>
                </a:rPr>
                <a:t> · </a:t>
              </a:r>
            </a:p>
            <a:p>
              <a:pPr algn="l" eaLnBrk="1" hangingPunct="1">
                <a:lnSpc>
                  <a:spcPts val="2300"/>
                </a:lnSpc>
                <a:spcBef>
                  <a:spcPct val="0"/>
                </a:spcBef>
              </a:pPr>
              <a:r>
                <a:rPr lang="zh-CN" altLang="en-US" sz="2000" b="1" dirty="0">
                  <a:solidFill>
                    <a:schemeClr val="bg1"/>
                  </a:solidFill>
                  <a:ea typeface="幼圆" pitchFamily="49" charset="-122"/>
                </a:rPr>
                <a:t>指导</a:t>
              </a:r>
            </a:p>
          </p:txBody>
        </p:sp>
      </p:gr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611188" y="765175"/>
            <a:ext cx="8208962" cy="5570538"/>
          </a:xfrm>
          <a:prstGeom prst="rect">
            <a:avLst/>
          </a:prstGeom>
          <a:noFill/>
          <a:ln>
            <a:noFill/>
          </a:ln>
          <a:extLst>
            <a:ext uri="{909E8E84-426E-40DD-AFC4-6F175D3DCCD1}"/>
            <a:ext uri="{91240B29-F687-4F45-9708-019B960494DF}"/>
          </a:extLst>
        </p:spPr>
        <p:txBody>
          <a:bodyPr/>
          <a:lstStyle/>
          <a:p>
            <a:pPr algn="ctr" eaLnBrk="1" hangingPunct="1">
              <a:lnSpc>
                <a:spcPts val="3500"/>
              </a:lnSpc>
              <a:spcBef>
                <a:spcPct val="0"/>
              </a:spcBef>
            </a:pPr>
            <a:r>
              <a:rPr lang="en-US" altLang="zh-CN" sz="2400" b="1" dirty="0">
                <a:solidFill>
                  <a:srgbClr val="0033CC"/>
                </a:solidFill>
                <a:effectLst>
                  <a:outerShdw blurRad="38100" dist="38100" dir="2700000" algn="tl">
                    <a:srgbClr val="C0C0C0"/>
                  </a:outerShdw>
                </a:effectLst>
                <a:latin typeface="宋体" pitchFamily="2" charset="-122"/>
                <a:ea typeface="黑体" pitchFamily="2" charset="-122"/>
              </a:rPr>
              <a:t>——</a:t>
            </a:r>
            <a:r>
              <a:rPr lang="en-US" altLang="zh-CN" sz="2400" b="1" dirty="0">
                <a:solidFill>
                  <a:srgbClr val="0033CC"/>
                </a:solidFill>
                <a:effectLst>
                  <a:outerShdw blurRad="38100" dist="38100" dir="2700000" algn="tl">
                    <a:srgbClr val="C0C0C0"/>
                  </a:outerShdw>
                </a:effectLst>
                <a:latin typeface="黑体" pitchFamily="2" charset="-122"/>
                <a:ea typeface="黑体" pitchFamily="2" charset="-122"/>
              </a:rPr>
              <a:t> </a:t>
            </a:r>
            <a:r>
              <a:rPr lang="zh-CN" altLang="en-US" sz="2400" b="1" dirty="0">
                <a:solidFill>
                  <a:srgbClr val="0033CC"/>
                </a:solidFill>
                <a:effectLst>
                  <a:outerShdw blurRad="38100" dist="38100" dir="2700000" algn="tl">
                    <a:srgbClr val="C0C0C0"/>
                  </a:outerShdw>
                </a:effectLst>
                <a:latin typeface="黑体" pitchFamily="2" charset="-122"/>
                <a:ea typeface="黑体" pitchFamily="2" charset="-122"/>
              </a:rPr>
              <a:t>现场指导 </a:t>
            </a:r>
            <a:r>
              <a:rPr lang="en-US" altLang="zh-CN" sz="2400" b="1" dirty="0">
                <a:solidFill>
                  <a:srgbClr val="0033CC"/>
                </a:solidFill>
                <a:effectLst>
                  <a:outerShdw blurRad="38100" dist="38100" dir="2700000" algn="tl">
                    <a:srgbClr val="C0C0C0"/>
                  </a:outerShdw>
                </a:effectLst>
                <a:latin typeface="宋体" pitchFamily="2" charset="-122"/>
                <a:ea typeface="黑体" pitchFamily="2" charset="-122"/>
              </a:rPr>
              <a:t>——</a:t>
            </a:r>
            <a:endParaRPr lang="en-US" altLang="zh-CN" sz="2400" b="1" dirty="0">
              <a:solidFill>
                <a:srgbClr val="0033CC"/>
              </a:solidFill>
              <a:effectLst>
                <a:outerShdw blurRad="38100" dist="38100" dir="2700000" algn="tl">
                  <a:srgbClr val="C0C0C0"/>
                </a:outerShdw>
              </a:effectLst>
              <a:latin typeface="黑体" pitchFamily="2" charset="-122"/>
              <a:ea typeface="黑体" pitchFamily="2" charset="-122"/>
            </a:endParaRPr>
          </a:p>
          <a:p>
            <a:pPr>
              <a:lnSpc>
                <a:spcPts val="3500"/>
              </a:lnSpc>
              <a:spcBef>
                <a:spcPct val="0"/>
              </a:spcBef>
            </a:pPr>
            <a:r>
              <a:rPr lang="en-US" altLang="zh-CN" sz="2400" b="1" dirty="0" smtClean="0">
                <a:latin typeface="+mn-ea"/>
              </a:rPr>
              <a:t>[</a:t>
            </a:r>
            <a:r>
              <a:rPr lang="zh-CN" altLang="zh-CN" sz="2400" b="1" dirty="0" smtClean="0">
                <a:latin typeface="+mn-ea"/>
              </a:rPr>
              <a:t>201</a:t>
            </a:r>
            <a:r>
              <a:rPr lang="en-US" altLang="zh-CN" sz="2400" b="1" dirty="0" smtClean="0">
                <a:latin typeface="+mn-ea"/>
              </a:rPr>
              <a:t>5</a:t>
            </a:r>
            <a:r>
              <a:rPr lang="zh-CN" altLang="zh-CN" sz="2400" b="1" dirty="0" smtClean="0">
                <a:latin typeface="+mn-ea"/>
              </a:rPr>
              <a:t>•</a:t>
            </a:r>
            <a:r>
              <a:rPr lang="zh-CN" altLang="en-US" sz="2400" b="1" dirty="0">
                <a:latin typeface="+mn-ea"/>
              </a:rPr>
              <a:t>全国卷</a:t>
            </a:r>
            <a:r>
              <a:rPr lang="en-US" altLang="zh-CN" sz="2400" b="1" dirty="0">
                <a:latin typeface="+mn-ea"/>
              </a:rPr>
              <a:t>Ⅰ</a:t>
            </a:r>
            <a:r>
              <a:rPr lang="en-US" altLang="zh-CN" sz="2400" b="1" dirty="0" smtClean="0">
                <a:latin typeface="+mn-ea"/>
              </a:rPr>
              <a:t>]</a:t>
            </a:r>
            <a:r>
              <a:rPr lang="zh-CN" altLang="en-US" sz="2400" b="1" dirty="0" smtClean="0">
                <a:latin typeface="+mn-ea"/>
              </a:rPr>
              <a:t>下列各句中，没有语病的一句是</a:t>
            </a:r>
            <a:r>
              <a:rPr lang="en-US" altLang="zh-CN" sz="2400" b="1" dirty="0" smtClean="0">
                <a:latin typeface="+mn-ea"/>
              </a:rPr>
              <a:t>(</a:t>
            </a:r>
            <a:r>
              <a:rPr lang="zh-CN" altLang="en-US" sz="2400" b="1" dirty="0">
                <a:latin typeface="+mn-ea"/>
              </a:rPr>
              <a:t>　　</a:t>
            </a:r>
            <a:r>
              <a:rPr lang="en-US" altLang="zh-CN" sz="2400" b="1" dirty="0">
                <a:latin typeface="+mn-ea"/>
              </a:rPr>
              <a:t>)(</a:t>
            </a:r>
            <a:r>
              <a:rPr lang="zh-CN" altLang="en-US" sz="2400" b="1" dirty="0">
                <a:latin typeface="+mn-ea"/>
              </a:rPr>
              <a:t>原题见本专题“真题体验”第</a:t>
            </a:r>
            <a:r>
              <a:rPr lang="en-US" altLang="zh-CN" sz="2400" b="1" dirty="0">
                <a:latin typeface="+mn-ea"/>
              </a:rPr>
              <a:t>1</a:t>
            </a:r>
            <a:r>
              <a:rPr lang="zh-CN" altLang="en-US" sz="2400" b="1" dirty="0">
                <a:latin typeface="+mn-ea"/>
              </a:rPr>
              <a:t>题</a:t>
            </a:r>
            <a:r>
              <a:rPr lang="en-US" altLang="zh-CN" sz="2400" b="1" dirty="0">
                <a:latin typeface="+mn-ea"/>
              </a:rPr>
              <a:t>)</a:t>
            </a:r>
          </a:p>
        </p:txBody>
      </p:sp>
      <p:graphicFrame>
        <p:nvGraphicFramePr>
          <p:cNvPr id="882691" name="Group 3"/>
          <p:cNvGraphicFramePr>
            <a:graphicFrameLocks noGrp="1"/>
          </p:cNvGraphicFramePr>
          <p:nvPr/>
        </p:nvGraphicFramePr>
        <p:xfrm>
          <a:off x="857224" y="2357430"/>
          <a:ext cx="7704137" cy="3088640"/>
        </p:xfrm>
        <a:graphic>
          <a:graphicData uri="http://schemas.openxmlformats.org/drawingml/2006/table">
            <a:tbl>
              <a:tblPr/>
              <a:tblGrid>
                <a:gridCol w="525462"/>
                <a:gridCol w="771525"/>
                <a:gridCol w="6407150"/>
              </a:tblGrid>
              <a:tr h="863600">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审题</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审题要点</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    题干着眼于辨别有无语病，要求选择没有语病的一句的所在项，即四个选项中有三个存在语病</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989138">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思路分析</a:t>
                      </a:r>
                      <a:endParaRPr kumimoji="0" lang="zh-CN" altLang="en-US" sz="20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    　①读句子，弄清原句的本意，从语感的角度分析，看语序是否恰当。②从语法角度分析。先梳理出句子的主干和枝叶，看成分是否残缺或赘余；看句式是否杂糅；看主、谓、宾之间，定、状、补与中心语之间是否搭配。③如果仍然找不出病因，再从逻辑角度分析，看句意是否符合逻辑，看表意是否明确。④依据题意选出正确的选项</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12" name="Group 5"/>
          <p:cNvGrpSpPr>
            <a:grpSpLocks/>
          </p:cNvGrpSpPr>
          <p:nvPr/>
        </p:nvGrpSpPr>
        <p:grpSpPr bwMode="auto">
          <a:xfrm>
            <a:off x="1588" y="777875"/>
            <a:ext cx="609600" cy="2003425"/>
            <a:chOff x="1" y="490"/>
            <a:chExt cx="384" cy="1262"/>
          </a:xfrm>
        </p:grpSpPr>
        <p:pic>
          <p:nvPicPr>
            <p:cNvPr id="13" name="Picture 6"/>
            <p:cNvPicPr>
              <a:picLocks noChangeAspect="1" noChangeArrowheads="1"/>
            </p:cNvPicPr>
            <p:nvPr/>
          </p:nvPicPr>
          <p:blipFill>
            <a:blip r:embed="rId3" cstate="print"/>
            <a:srcRect/>
            <a:stretch>
              <a:fillRect/>
            </a:stretch>
          </p:blipFill>
          <p:spPr bwMode="auto">
            <a:xfrm>
              <a:off x="1" y="490"/>
              <a:ext cx="384" cy="1171"/>
            </a:xfrm>
            <a:prstGeom prst="rect">
              <a:avLst/>
            </a:prstGeom>
            <a:noFill/>
            <a:ln w="9525">
              <a:noFill/>
              <a:miter lim="800000"/>
              <a:headEnd/>
              <a:tailEnd/>
            </a:ln>
          </p:spPr>
        </p:pic>
        <p:sp>
          <p:nvSpPr>
            <p:cNvPr id="14"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真题 </a:t>
              </a:r>
              <a:r>
                <a:rPr lang="en-US" altLang="zh-CN" sz="2000" b="1" dirty="0">
                  <a:solidFill>
                    <a:schemeClr val="bg1"/>
                  </a:solidFill>
                  <a:ea typeface="幼圆" pitchFamily="49" charset="-122"/>
                </a:rPr>
                <a:t> · </a:t>
              </a:r>
            </a:p>
            <a:p>
              <a:pPr algn="l" eaLnBrk="1" hangingPunct="1">
                <a:lnSpc>
                  <a:spcPts val="2300"/>
                </a:lnSpc>
                <a:spcBef>
                  <a:spcPct val="0"/>
                </a:spcBef>
              </a:pPr>
              <a:r>
                <a:rPr lang="zh-CN" altLang="en-US" sz="2000" b="1" dirty="0">
                  <a:solidFill>
                    <a:schemeClr val="bg1"/>
                  </a:solidFill>
                  <a:ea typeface="幼圆" pitchFamily="49" charset="-122"/>
                </a:rPr>
                <a:t>指导</a:t>
              </a:r>
            </a:p>
          </p:txBody>
        </p:sp>
      </p:grpSp>
      <p:sp>
        <p:nvSpPr>
          <p:cNvPr id="15"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882691"/>
                                        </p:tgtEl>
                                        <p:attrNameLst>
                                          <p:attrName>style.visibility</p:attrName>
                                        </p:attrNameLst>
                                      </p:cBhvr>
                                      <p:to>
                                        <p:strVal val="visible"/>
                                      </p:to>
                                    </p:set>
                                    <p:animEffect transition="in" filter="box(in)">
                                      <p:cBhvr>
                                        <p:cTn id="11" dur="500"/>
                                        <p:tgtEl>
                                          <p:spTgt spid="882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p:cNvSpPr>
            <a:spLocks noChangeArrowheads="1"/>
          </p:cNvSpPr>
          <p:nvPr/>
        </p:nvSpPr>
        <p:spPr bwMode="auto">
          <a:xfrm>
            <a:off x="790575" y="936625"/>
            <a:ext cx="7920038" cy="5399088"/>
          </a:xfrm>
          <a:prstGeom prst="rect">
            <a:avLst/>
          </a:prstGeom>
          <a:noFill/>
          <a:ln w="9525">
            <a:noFill/>
            <a:miter lim="800000"/>
            <a:headEnd/>
            <a:tailEnd/>
          </a:ln>
        </p:spPr>
        <p:txBody>
          <a:bodyPr/>
          <a:lstStyle/>
          <a:p>
            <a:pPr algn="ctr" eaLnBrk="1" hangingPunct="1">
              <a:lnSpc>
                <a:spcPts val="3500"/>
              </a:lnSpc>
              <a:spcBef>
                <a:spcPct val="0"/>
              </a:spcBef>
            </a:pPr>
            <a:endParaRPr lang="en-US" altLang="zh-CN" b="1" dirty="0">
              <a:solidFill>
                <a:srgbClr val="990000"/>
              </a:solidFill>
              <a:latin typeface="宋体" pitchFamily="2" charset="-122"/>
            </a:endParaRPr>
          </a:p>
        </p:txBody>
      </p:sp>
      <p:graphicFrame>
        <p:nvGraphicFramePr>
          <p:cNvPr id="883733" name="Group 21"/>
          <p:cNvGraphicFramePr>
            <a:graphicFrameLocks noGrp="1"/>
          </p:cNvGraphicFramePr>
          <p:nvPr/>
        </p:nvGraphicFramePr>
        <p:xfrm>
          <a:off x="1071538" y="1083964"/>
          <a:ext cx="7416800" cy="5202556"/>
        </p:xfrm>
        <a:graphic>
          <a:graphicData uri="http://schemas.openxmlformats.org/drawingml/2006/table">
            <a:tbl>
              <a:tblPr/>
              <a:tblGrid>
                <a:gridCol w="525462"/>
                <a:gridCol w="842963"/>
                <a:gridCol w="6048375"/>
              </a:tblGrid>
              <a:tr h="4501516">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答题</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答题有据</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cap="none" normalizeH="0" baseline="0" dirty="0" smtClean="0">
                          <a:ln>
                            <a:noFill/>
                          </a:ln>
                          <a:solidFill>
                            <a:schemeClr val="tx1"/>
                          </a:solidFill>
                          <a:effectLst/>
                          <a:latin typeface="Times New Roman" pitchFamily="18" charset="0"/>
                          <a:ea typeface="+mn-ea"/>
                          <a:cs typeface="Times New Roman" pitchFamily="18" charset="0"/>
                        </a:rPr>
                        <a:t>A</a:t>
                      </a:r>
                      <a:r>
                        <a:rPr kumimoji="0" lang="zh-CN" altLang="en-US" sz="2000" b="1" i="0" u="none" strike="noStrike" cap="none" normalizeH="0" baseline="0" dirty="0" smtClean="0">
                          <a:ln>
                            <a:noFill/>
                          </a:ln>
                          <a:solidFill>
                            <a:schemeClr val="tx1"/>
                          </a:solidFill>
                          <a:effectLst/>
                          <a:latin typeface="+mn-ea"/>
                          <a:ea typeface="+mn-ea"/>
                        </a:rPr>
                        <a:t>项　错误类型：</a:t>
                      </a:r>
                      <a:r>
                        <a:rPr lang="en-US" altLang="zh-CN" sz="2000" b="1" dirty="0" smtClean="0">
                          <a:latin typeface="+mn-ea"/>
                        </a:rPr>
                        <a:t>__________   </a:t>
                      </a:r>
                      <a:r>
                        <a:rPr lang="zh-CN" altLang="en-US" sz="2000" b="1" dirty="0" smtClean="0">
                          <a:latin typeface="+mn-ea"/>
                        </a:rPr>
                        <a:t>改正：</a:t>
                      </a:r>
                      <a:endParaRPr lang="en-US" altLang="zh-CN" sz="2000" b="1" u="sng" kern="1200" dirty="0" smtClean="0">
                        <a:solidFill>
                          <a:srgbClr val="990033"/>
                        </a:solidFill>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smtClean="0">
                          <a:latin typeface="+mn-ea"/>
                        </a:rPr>
                        <a:t>_____________________________________________</a:t>
                      </a:r>
                      <a:endParaRPr lang="en-US" altLang="zh-CN" sz="2000" b="1" u="sng" kern="1200" dirty="0" smtClean="0">
                        <a:solidFill>
                          <a:srgbClr val="990033"/>
                        </a:solidFill>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smtClean="0">
                          <a:latin typeface="+mn-ea"/>
                        </a:rPr>
                        <a:t>_____________________________________________</a:t>
                      </a:r>
                      <a:endParaRPr lang="en-US" altLang="zh-CN" sz="2000" b="1" u="sng" kern="1200" dirty="0" smtClean="0">
                        <a:solidFill>
                          <a:srgbClr val="990033"/>
                        </a:solidFill>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en-US" altLang="zh-CN" sz="2000" b="1" u="sng" kern="1200" dirty="0" smtClean="0">
                        <a:solidFill>
                          <a:srgbClr val="990033"/>
                        </a:solidFill>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cap="none" normalizeH="0" baseline="0" dirty="0" smtClean="0">
                          <a:ln>
                            <a:noFill/>
                          </a:ln>
                          <a:solidFill>
                            <a:schemeClr val="tx1"/>
                          </a:solidFill>
                          <a:effectLst/>
                          <a:latin typeface="Times New Roman" pitchFamily="18" charset="0"/>
                          <a:ea typeface="+mn-ea"/>
                          <a:cs typeface="Times New Roman" pitchFamily="18" charset="0"/>
                        </a:rPr>
                        <a:t>C</a:t>
                      </a:r>
                      <a:r>
                        <a:rPr kumimoji="0" lang="zh-CN" altLang="en-US" sz="2000" b="1" i="0" u="none" strike="noStrike" cap="none" normalizeH="0" baseline="0" dirty="0" smtClean="0">
                          <a:ln>
                            <a:noFill/>
                          </a:ln>
                          <a:solidFill>
                            <a:schemeClr val="tx1"/>
                          </a:solidFill>
                          <a:effectLst/>
                          <a:latin typeface="+mn-ea"/>
                          <a:ea typeface="+mn-ea"/>
                        </a:rPr>
                        <a:t>项　错误类型：</a:t>
                      </a:r>
                      <a:r>
                        <a:rPr lang="en-US" altLang="zh-CN" sz="2000" b="1" dirty="0" smtClean="0">
                          <a:latin typeface="+mn-ea"/>
                        </a:rPr>
                        <a:t>___________  </a:t>
                      </a:r>
                      <a:r>
                        <a:rPr lang="zh-CN" altLang="en-US" sz="2000" b="1" dirty="0" smtClean="0">
                          <a:latin typeface="+mn-ea"/>
                        </a:rPr>
                        <a:t>改正：</a:t>
                      </a:r>
                      <a:endParaRPr lang="en-US" altLang="zh-CN" sz="2000" b="1" u="sng" kern="1200" dirty="0" smtClean="0">
                        <a:solidFill>
                          <a:srgbClr val="990033"/>
                        </a:solidFill>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smtClean="0">
                          <a:latin typeface="+mn-ea"/>
                        </a:rPr>
                        <a:t>_____________________________________________</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smtClean="0">
                          <a:latin typeface="+mn-ea"/>
                        </a:rPr>
                        <a:t>_____________________________________________</a:t>
                      </a:r>
                      <a:endParaRPr lang="en-US" altLang="zh-CN" sz="2000" b="1" u="sng" kern="1200" dirty="0" smtClean="0">
                        <a:solidFill>
                          <a:srgbClr val="990033"/>
                        </a:solidFill>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en-US" altLang="zh-CN" sz="2000" b="1" u="sng" kern="1200" dirty="0" smtClean="0">
                        <a:solidFill>
                          <a:srgbClr val="990033"/>
                        </a:solidFill>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cap="none" normalizeH="0" baseline="0" dirty="0" smtClean="0">
                          <a:ln>
                            <a:noFill/>
                          </a:ln>
                          <a:solidFill>
                            <a:schemeClr val="tx1"/>
                          </a:solidFill>
                          <a:effectLst/>
                          <a:latin typeface="Times New Roman" pitchFamily="18" charset="0"/>
                          <a:ea typeface="+mn-ea"/>
                          <a:cs typeface="Times New Roman" pitchFamily="18" charset="0"/>
                        </a:rPr>
                        <a:t>D</a:t>
                      </a:r>
                      <a:r>
                        <a:rPr kumimoji="0" lang="zh-CN" altLang="en-US" sz="2000" b="1" i="0" u="none" strike="noStrike" cap="none" normalizeH="0" baseline="0" dirty="0" smtClean="0">
                          <a:ln>
                            <a:noFill/>
                          </a:ln>
                          <a:solidFill>
                            <a:schemeClr val="tx1"/>
                          </a:solidFill>
                          <a:effectLst/>
                          <a:latin typeface="+mn-ea"/>
                          <a:ea typeface="+mn-ea"/>
                        </a:rPr>
                        <a:t>项　错误类型：</a:t>
                      </a:r>
                      <a:r>
                        <a:rPr lang="en-US" altLang="zh-CN" sz="2000" b="1" dirty="0" smtClean="0">
                          <a:latin typeface="+mn-ea"/>
                        </a:rPr>
                        <a:t>___________  </a:t>
                      </a:r>
                      <a:r>
                        <a:rPr lang="zh-CN" altLang="en-US" sz="2000" b="1" dirty="0" smtClean="0">
                          <a:latin typeface="+mn-ea"/>
                        </a:rPr>
                        <a:t>改正：</a:t>
                      </a:r>
                      <a:endParaRPr lang="en-US" altLang="zh-CN" sz="2000" b="1" u="sng" kern="1200" dirty="0" smtClean="0">
                        <a:solidFill>
                          <a:srgbClr val="990033"/>
                        </a:solidFill>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smtClean="0">
                          <a:latin typeface="+mn-ea"/>
                        </a:rPr>
                        <a:t>_____________________________________________</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smtClean="0">
                          <a:latin typeface="+mn-ea"/>
                        </a:rPr>
                        <a:t>_____________________________________________</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smtClean="0">
                          <a:latin typeface="+mn-ea"/>
                        </a:rPr>
                        <a:t>_____________________________________________</a:t>
                      </a:r>
                      <a:endParaRPr lang="en-US" altLang="zh-CN" sz="2000" b="1" u="sng" kern="1200" dirty="0" smtClean="0">
                        <a:solidFill>
                          <a:srgbClr val="990033"/>
                        </a:solidFill>
                        <a:latin typeface="+mn-ea"/>
                        <a:ea typeface="+mn-ea"/>
                        <a:cs typeface="+mn-cs"/>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2019">
                <a:tc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我来答题</a:t>
                      </a:r>
                      <a:endParaRPr kumimoji="0" lang="en-US" altLang="zh-CN" sz="2000" b="1" i="0" u="none" strike="noStrike" cap="none" normalizeH="0" baseline="0" dirty="0" smtClean="0">
                        <a:ln>
                          <a:noFill/>
                        </a:ln>
                        <a:solidFill>
                          <a:schemeClr val="tx1"/>
                        </a:solidFill>
                        <a:effectLst/>
                        <a:latin typeface="宋体" pitchFamily="2" charset="-122"/>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lang="en-US" altLang="zh-CN" sz="2000" b="1" u="sng" kern="1200" dirty="0" smtClean="0">
                        <a:solidFill>
                          <a:srgbClr val="990033"/>
                        </a:solidFill>
                        <a:latin typeface="+mn-ea"/>
                        <a:ea typeface="+mn-ea"/>
                        <a:cs typeface="+mn-cs"/>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11" name="TextBox 10"/>
          <p:cNvSpPr txBox="1"/>
          <p:nvPr/>
        </p:nvSpPr>
        <p:spPr>
          <a:xfrm>
            <a:off x="6858016" y="714356"/>
            <a:ext cx="1428760" cy="461665"/>
          </a:xfrm>
          <a:prstGeom prst="rect">
            <a:avLst/>
          </a:prstGeom>
          <a:noFill/>
        </p:spPr>
        <p:txBody>
          <a:bodyPr wrap="square" rtlCol="0">
            <a:spAutoFit/>
          </a:bodyPr>
          <a:lstStyle/>
          <a:p>
            <a:r>
              <a:rPr lang="zh-CN" altLang="en-US" sz="2400" b="1" dirty="0" smtClean="0"/>
              <a:t>（续表）</a:t>
            </a:r>
            <a:endParaRPr lang="zh-CN" altLang="en-US" sz="2400" b="1" dirty="0"/>
          </a:p>
        </p:txBody>
      </p:sp>
      <p:sp>
        <p:nvSpPr>
          <p:cNvPr id="10" name="TextBox 9"/>
          <p:cNvSpPr txBox="1"/>
          <p:nvPr/>
        </p:nvSpPr>
        <p:spPr>
          <a:xfrm>
            <a:off x="4500562" y="1500174"/>
            <a:ext cx="1571636" cy="400110"/>
          </a:xfrm>
          <a:prstGeom prst="rect">
            <a:avLst/>
          </a:prstGeom>
          <a:noFill/>
        </p:spPr>
        <p:txBody>
          <a:bodyPr wrap="square" rtlCol="0">
            <a:spAutoFit/>
          </a:bodyPr>
          <a:lstStyle/>
          <a:p>
            <a:r>
              <a:rPr lang="zh-CN" altLang="en-US" sz="2000" b="1" dirty="0" smtClean="0">
                <a:solidFill>
                  <a:srgbClr val="990033"/>
                </a:solidFill>
                <a:latin typeface="+mn-ea"/>
              </a:rPr>
              <a:t>语序不当。</a:t>
            </a:r>
            <a:endParaRPr lang="zh-CN" altLang="en-US" sz="2000" dirty="0"/>
          </a:p>
        </p:txBody>
      </p:sp>
      <p:sp>
        <p:nvSpPr>
          <p:cNvPr id="12" name="TextBox 11"/>
          <p:cNvSpPr txBox="1"/>
          <p:nvPr/>
        </p:nvSpPr>
        <p:spPr>
          <a:xfrm>
            <a:off x="2484030" y="1759489"/>
            <a:ext cx="5857916" cy="707886"/>
          </a:xfrm>
          <a:prstGeom prst="rect">
            <a:avLst/>
          </a:prstGeom>
          <a:noFill/>
        </p:spPr>
        <p:txBody>
          <a:bodyPr wrap="square" rtlCol="0">
            <a:spAutoFit/>
          </a:bodyPr>
          <a:lstStyle/>
          <a:p>
            <a:r>
              <a:rPr lang="zh-CN" altLang="en-US" sz="2000" b="1" dirty="0" smtClean="0">
                <a:solidFill>
                  <a:srgbClr val="990033"/>
                </a:solidFill>
                <a:latin typeface="+mn-ea"/>
              </a:rPr>
              <a:t>应将“从现在起到年底，”置于“国家大剧院宣布”</a:t>
            </a:r>
            <a:endParaRPr lang="en-US" altLang="zh-CN" sz="2000" b="1" dirty="0" smtClean="0">
              <a:solidFill>
                <a:srgbClr val="990033"/>
              </a:solidFill>
              <a:latin typeface="+mn-ea"/>
            </a:endParaRPr>
          </a:p>
          <a:p>
            <a:r>
              <a:rPr lang="zh-CN" altLang="en-US" sz="2000" b="1" dirty="0" smtClean="0">
                <a:solidFill>
                  <a:srgbClr val="990033"/>
                </a:solidFill>
                <a:latin typeface="+mn-ea"/>
              </a:rPr>
              <a:t>之后，并在“宣布”后加“，”。</a:t>
            </a:r>
            <a:endParaRPr lang="zh-CN" altLang="en-US" sz="2000" dirty="0"/>
          </a:p>
        </p:txBody>
      </p:sp>
      <p:sp>
        <p:nvSpPr>
          <p:cNvPr id="13" name="TextBox 12"/>
          <p:cNvSpPr txBox="1"/>
          <p:nvPr/>
        </p:nvSpPr>
        <p:spPr>
          <a:xfrm>
            <a:off x="4429124" y="2714620"/>
            <a:ext cx="1643074" cy="400110"/>
          </a:xfrm>
          <a:prstGeom prst="rect">
            <a:avLst/>
          </a:prstGeom>
          <a:noFill/>
        </p:spPr>
        <p:txBody>
          <a:bodyPr wrap="square" rtlCol="0">
            <a:spAutoFit/>
          </a:bodyPr>
          <a:lstStyle/>
          <a:p>
            <a:r>
              <a:rPr lang="zh-CN" altLang="en-US" sz="2000" b="1" dirty="0" smtClean="0">
                <a:solidFill>
                  <a:srgbClr val="990033"/>
                </a:solidFill>
                <a:latin typeface="+mn-ea"/>
              </a:rPr>
              <a:t>结构混乱。</a:t>
            </a:r>
            <a:endParaRPr lang="zh-CN" altLang="en-US" sz="2000" dirty="0"/>
          </a:p>
        </p:txBody>
      </p:sp>
      <p:sp>
        <p:nvSpPr>
          <p:cNvPr id="14" name="TextBox 13"/>
          <p:cNvSpPr txBox="1"/>
          <p:nvPr/>
        </p:nvSpPr>
        <p:spPr>
          <a:xfrm>
            <a:off x="2512892" y="2958445"/>
            <a:ext cx="5857916" cy="707886"/>
          </a:xfrm>
          <a:prstGeom prst="rect">
            <a:avLst/>
          </a:prstGeom>
          <a:noFill/>
        </p:spPr>
        <p:txBody>
          <a:bodyPr wrap="square" rtlCol="0">
            <a:spAutoFit/>
          </a:bodyPr>
          <a:lstStyle/>
          <a:p>
            <a:r>
              <a:rPr lang="zh-CN" altLang="en-US" sz="2000" b="1" dirty="0" smtClean="0">
                <a:solidFill>
                  <a:srgbClr val="990033"/>
                </a:solidFill>
                <a:latin typeface="+mn-ea"/>
              </a:rPr>
              <a:t>应改为“这类形象会引起人们深深的思索”或“人</a:t>
            </a:r>
            <a:endParaRPr lang="en-US" altLang="zh-CN" sz="2000" b="1" dirty="0" smtClean="0">
              <a:solidFill>
                <a:srgbClr val="990033"/>
              </a:solidFill>
              <a:latin typeface="+mn-ea"/>
            </a:endParaRPr>
          </a:p>
          <a:p>
            <a:r>
              <a:rPr lang="zh-CN" altLang="en-US" sz="2000" b="1" dirty="0" smtClean="0">
                <a:solidFill>
                  <a:srgbClr val="990033"/>
                </a:solidFill>
                <a:latin typeface="+mn-ea"/>
              </a:rPr>
              <a:t>们面对这类形象时会陷入深深的思索”。</a:t>
            </a:r>
            <a:endParaRPr lang="zh-CN" altLang="en-US" sz="2000" dirty="0"/>
          </a:p>
        </p:txBody>
      </p:sp>
      <p:sp>
        <p:nvSpPr>
          <p:cNvPr id="15" name="TextBox 14"/>
          <p:cNvSpPr txBox="1"/>
          <p:nvPr/>
        </p:nvSpPr>
        <p:spPr>
          <a:xfrm>
            <a:off x="4500562" y="3929066"/>
            <a:ext cx="1494925" cy="400110"/>
          </a:xfrm>
          <a:prstGeom prst="rect">
            <a:avLst/>
          </a:prstGeom>
          <a:noFill/>
        </p:spPr>
        <p:txBody>
          <a:bodyPr wrap="square" rtlCol="0">
            <a:spAutoFit/>
          </a:bodyPr>
          <a:lstStyle/>
          <a:p>
            <a:r>
              <a:rPr lang="zh-CN" altLang="en-US" sz="2000" b="1" dirty="0" smtClean="0">
                <a:solidFill>
                  <a:srgbClr val="990033"/>
                </a:solidFill>
                <a:latin typeface="+mn-ea"/>
              </a:rPr>
              <a:t>成分残缺。</a:t>
            </a:r>
            <a:endParaRPr lang="zh-CN" altLang="en-US" sz="2000" dirty="0"/>
          </a:p>
        </p:txBody>
      </p:sp>
      <p:sp>
        <p:nvSpPr>
          <p:cNvPr id="16" name="TextBox 15"/>
          <p:cNvSpPr txBox="1"/>
          <p:nvPr/>
        </p:nvSpPr>
        <p:spPr>
          <a:xfrm>
            <a:off x="2350786" y="4198621"/>
            <a:ext cx="5857916" cy="1015663"/>
          </a:xfrm>
          <a:prstGeom prst="rect">
            <a:avLst/>
          </a:prstGeom>
          <a:noFill/>
        </p:spPr>
        <p:txBody>
          <a:bodyPr wrap="square" rtlCol="0">
            <a:spAutoFit/>
          </a:bodyPr>
          <a:lstStyle/>
          <a:p>
            <a:r>
              <a:rPr lang="zh-CN" altLang="en-US" sz="2000" b="1" dirty="0" smtClean="0">
                <a:solidFill>
                  <a:srgbClr val="990033"/>
                </a:solidFill>
                <a:latin typeface="+mn-ea"/>
              </a:rPr>
              <a:t>“因加大了惩处力度而被冠以‘史上最严’的称号”</a:t>
            </a:r>
            <a:endParaRPr lang="en-US" altLang="zh-CN" sz="2000" b="1" dirty="0" smtClean="0">
              <a:solidFill>
                <a:srgbClr val="990033"/>
              </a:solidFill>
              <a:latin typeface="+mn-ea"/>
            </a:endParaRPr>
          </a:p>
          <a:p>
            <a:r>
              <a:rPr lang="zh-CN" altLang="en-US" sz="2000" b="1" dirty="0" smtClean="0">
                <a:solidFill>
                  <a:srgbClr val="990033"/>
                </a:solidFill>
                <a:latin typeface="+mn-ea"/>
              </a:rPr>
              <a:t>前缺少主语，应在“因”前加“其”</a:t>
            </a:r>
            <a:r>
              <a:rPr lang="en-US" altLang="zh-CN" sz="2000" b="1" dirty="0" smtClean="0">
                <a:solidFill>
                  <a:srgbClr val="990033"/>
                </a:solidFill>
                <a:latin typeface="+mn-ea"/>
              </a:rPr>
              <a:t>(</a:t>
            </a:r>
            <a:r>
              <a:rPr lang="zh-CN" altLang="en-US" sz="2000" b="1" dirty="0" smtClean="0">
                <a:solidFill>
                  <a:srgbClr val="990033"/>
                </a:solidFill>
                <a:latin typeface="+mn-ea"/>
              </a:rPr>
              <a:t>指代修订后</a:t>
            </a:r>
            <a:endParaRPr lang="en-US" altLang="zh-CN" sz="2000" b="1" dirty="0" smtClean="0">
              <a:solidFill>
                <a:srgbClr val="990033"/>
              </a:solidFill>
              <a:latin typeface="+mn-ea"/>
            </a:endParaRPr>
          </a:p>
          <a:p>
            <a:r>
              <a:rPr lang="zh-CN" altLang="en-US" sz="2000" b="1" dirty="0" smtClean="0">
                <a:solidFill>
                  <a:srgbClr val="990033"/>
                </a:solidFill>
                <a:latin typeface="+mn-ea"/>
              </a:rPr>
              <a:t>的</a:t>
            </a:r>
            <a:r>
              <a:rPr lang="en-US" altLang="zh-CN" sz="2000" b="1" dirty="0" smtClean="0">
                <a:solidFill>
                  <a:srgbClr val="990033"/>
                </a:solidFill>
                <a:latin typeface="+mn-ea"/>
              </a:rPr>
              <a:t>《</a:t>
            </a:r>
            <a:r>
              <a:rPr lang="zh-CN" altLang="en-US" sz="2000" b="1" dirty="0" smtClean="0">
                <a:solidFill>
                  <a:srgbClr val="990033"/>
                </a:solidFill>
                <a:latin typeface="+mn-ea"/>
              </a:rPr>
              <a:t>食品安全法</a:t>
            </a:r>
            <a:r>
              <a:rPr lang="en-US" altLang="zh-CN" sz="2000" b="1" dirty="0" smtClean="0">
                <a:solidFill>
                  <a:srgbClr val="990033"/>
                </a:solidFill>
                <a:latin typeface="+mn-ea"/>
              </a:rPr>
              <a:t>》)</a:t>
            </a:r>
            <a:r>
              <a:rPr lang="zh-CN" altLang="en-US" sz="2000" b="1" dirty="0" smtClean="0">
                <a:solidFill>
                  <a:srgbClr val="990033"/>
                </a:solidFill>
                <a:latin typeface="+mn-ea"/>
              </a:rPr>
              <a:t>。</a:t>
            </a:r>
            <a:endParaRPr lang="zh-CN" altLang="en-US" sz="2000" dirty="0"/>
          </a:p>
        </p:txBody>
      </p:sp>
      <p:sp>
        <p:nvSpPr>
          <p:cNvPr id="17" name="TextBox 16"/>
          <p:cNvSpPr txBox="1"/>
          <p:nvPr/>
        </p:nvSpPr>
        <p:spPr>
          <a:xfrm>
            <a:off x="2715405" y="5726741"/>
            <a:ext cx="494001" cy="400110"/>
          </a:xfrm>
          <a:prstGeom prst="rect">
            <a:avLst/>
          </a:prstGeom>
          <a:noFill/>
        </p:spPr>
        <p:txBody>
          <a:bodyPr wrap="square" rtlCol="0">
            <a:spAutoFit/>
          </a:bodyPr>
          <a:lstStyle/>
          <a:p>
            <a:r>
              <a:rPr lang="en-US" altLang="zh-CN" sz="2000" b="1" dirty="0" smtClean="0">
                <a:solidFill>
                  <a:srgbClr val="990033"/>
                </a:solidFill>
                <a:latin typeface="Times New Roman" pitchFamily="18" charset="0"/>
                <a:cs typeface="Times New Roman" pitchFamily="18" charset="0"/>
              </a:rPr>
              <a:t>B</a:t>
            </a:r>
            <a:endParaRPr lang="zh-CN" altLang="en-US" sz="2000" dirty="0">
              <a:latin typeface="Times New Roman" pitchFamily="18" charset="0"/>
              <a:cs typeface="Times New Roman" pitchFamily="18" charset="0"/>
            </a:endParaRPr>
          </a:p>
        </p:txBody>
      </p:sp>
      <p:grpSp>
        <p:nvGrpSpPr>
          <p:cNvPr id="18" name="Group 5"/>
          <p:cNvGrpSpPr>
            <a:grpSpLocks/>
          </p:cNvGrpSpPr>
          <p:nvPr/>
        </p:nvGrpSpPr>
        <p:grpSpPr bwMode="auto">
          <a:xfrm>
            <a:off x="1588" y="777875"/>
            <a:ext cx="609600" cy="2003425"/>
            <a:chOff x="1" y="490"/>
            <a:chExt cx="384" cy="1262"/>
          </a:xfrm>
        </p:grpSpPr>
        <p:pic>
          <p:nvPicPr>
            <p:cNvPr id="19" name="Picture 6"/>
            <p:cNvPicPr>
              <a:picLocks noChangeAspect="1" noChangeArrowheads="1"/>
            </p:cNvPicPr>
            <p:nvPr/>
          </p:nvPicPr>
          <p:blipFill>
            <a:blip r:embed="rId3" cstate="print"/>
            <a:srcRect/>
            <a:stretch>
              <a:fillRect/>
            </a:stretch>
          </p:blipFill>
          <p:spPr bwMode="auto">
            <a:xfrm>
              <a:off x="1" y="490"/>
              <a:ext cx="384" cy="1171"/>
            </a:xfrm>
            <a:prstGeom prst="rect">
              <a:avLst/>
            </a:prstGeom>
            <a:noFill/>
            <a:ln w="9525">
              <a:noFill/>
              <a:miter lim="800000"/>
              <a:headEnd/>
              <a:tailEnd/>
            </a:ln>
          </p:spPr>
        </p:pic>
        <p:sp>
          <p:nvSpPr>
            <p:cNvPr id="20"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真题 </a:t>
              </a:r>
              <a:r>
                <a:rPr lang="en-US" altLang="zh-CN" sz="2000" b="1" dirty="0">
                  <a:solidFill>
                    <a:schemeClr val="bg1"/>
                  </a:solidFill>
                  <a:ea typeface="幼圆" pitchFamily="49" charset="-122"/>
                </a:rPr>
                <a:t> · </a:t>
              </a:r>
            </a:p>
            <a:p>
              <a:pPr algn="l" eaLnBrk="1" hangingPunct="1">
                <a:lnSpc>
                  <a:spcPts val="2300"/>
                </a:lnSpc>
                <a:spcBef>
                  <a:spcPct val="0"/>
                </a:spcBef>
              </a:pPr>
              <a:r>
                <a:rPr lang="zh-CN" altLang="en-US" sz="2000" b="1" dirty="0">
                  <a:solidFill>
                    <a:schemeClr val="bg1"/>
                  </a:solidFill>
                  <a:ea typeface="幼圆" pitchFamily="49" charset="-122"/>
                </a:rPr>
                <a:t>指导</a:t>
              </a:r>
            </a:p>
          </p:txBody>
        </p:sp>
      </p:grpSp>
      <p:sp>
        <p:nvSpPr>
          <p:cNvPr id="21"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883733"/>
                                        </p:tgtEl>
                                        <p:attrNameLst>
                                          <p:attrName>style.visibility</p:attrName>
                                        </p:attrNameLst>
                                      </p:cBhvr>
                                      <p:to>
                                        <p:strVal val="visible"/>
                                      </p:to>
                                    </p:set>
                                    <p:animEffect transition="in" filter="box(in)">
                                      <p:cBhvr>
                                        <p:cTn id="7" dur="500"/>
                                        <p:tgtEl>
                                          <p:spTgt spid="88373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ppt_x"/>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ppt_x"/>
                                          </p:val>
                                        </p:tav>
                                        <p:tav tm="100000">
                                          <p:val>
                                            <p:strVal val="#ppt_x"/>
                                          </p:val>
                                        </p:tav>
                                      </p:tavLst>
                                    </p:anim>
                                    <p:anim calcmode="lin" valueType="num">
                                      <p:cBhvr additive="base">
                                        <p:cTn id="4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ppt_x"/>
                                          </p:val>
                                        </p:tav>
                                        <p:tav tm="100000">
                                          <p:val>
                                            <p:strVal val="#ppt_x"/>
                                          </p:val>
                                        </p:tav>
                                      </p:tavLst>
                                    </p:anim>
                                    <p:anim calcmode="lin" valueType="num">
                                      <p:cBhvr additive="base">
                                        <p:cTn id="4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P spid="15" grpId="0"/>
      <p:bldP spid="16" grpId="0"/>
      <p:bldP spid="17"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algn="ctr" eaLnBrk="1" hangingPunct="1">
              <a:lnSpc>
                <a:spcPts val="3500"/>
              </a:lnSpc>
              <a:spcBef>
                <a:spcPct val="0"/>
              </a:spcBef>
              <a:buFont typeface="Arial" charset="0"/>
              <a:buNone/>
            </a:pPr>
            <a:r>
              <a:rPr lang="en-US" altLang="zh-CN" sz="2400" b="1" dirty="0" smtClean="0">
                <a:solidFill>
                  <a:srgbClr val="0033CC"/>
                </a:solidFill>
                <a:effectLst>
                  <a:outerShdw blurRad="38100" dist="38100" dir="2700000" algn="tl">
                    <a:srgbClr val="C0C0C0"/>
                  </a:outerShdw>
                </a:effectLst>
                <a:latin typeface="宋体"/>
              </a:rPr>
              <a:t>——</a:t>
            </a:r>
            <a:r>
              <a:rPr lang="en-US" altLang="zh-CN" sz="2400" b="1" dirty="0" smtClean="0">
                <a:solidFill>
                  <a:srgbClr val="0033CC"/>
                </a:solidFill>
                <a:effectLst>
                  <a:outerShdw blurRad="38100" dist="38100" dir="2700000" algn="tl">
                    <a:srgbClr val="C0C0C0"/>
                  </a:outerShdw>
                </a:effectLst>
              </a:rPr>
              <a:t> </a:t>
            </a:r>
            <a:r>
              <a:rPr lang="zh-CN" altLang="en-US" sz="2400" b="1" dirty="0" smtClean="0">
                <a:solidFill>
                  <a:srgbClr val="0033CC"/>
                </a:solidFill>
                <a:effectLst>
                  <a:outerShdw blurRad="38100" dist="38100" dir="2700000" algn="tl">
                    <a:srgbClr val="C0C0C0"/>
                  </a:outerShdw>
                </a:effectLst>
                <a:ea typeface="黑体" pitchFamily="2" charset="-122"/>
              </a:rPr>
              <a:t>考点精讲</a:t>
            </a:r>
            <a:r>
              <a:rPr lang="zh-CN" altLang="en-US" sz="2400" b="1" dirty="0" smtClean="0">
                <a:solidFill>
                  <a:srgbClr val="0033CC"/>
                </a:solidFill>
                <a:effectLst>
                  <a:outerShdw blurRad="38100" dist="38100" dir="2700000" algn="tl">
                    <a:srgbClr val="C0C0C0"/>
                  </a:outerShdw>
                </a:effectLst>
                <a:latin typeface="宋体" pitchFamily="2" charset="-122"/>
              </a:rPr>
              <a:t> </a:t>
            </a:r>
            <a:r>
              <a:rPr lang="en-US" altLang="zh-CN" sz="2400" b="1" dirty="0" smtClean="0">
                <a:solidFill>
                  <a:srgbClr val="0033CC"/>
                </a:solidFill>
                <a:effectLst>
                  <a:outerShdw blurRad="38100" dist="38100" dir="2700000" algn="tl">
                    <a:srgbClr val="C0C0C0"/>
                  </a:outerShdw>
                </a:effectLst>
                <a:latin typeface="宋体" pitchFamily="2" charset="-122"/>
              </a:rPr>
              <a:t>——</a:t>
            </a:r>
          </a:p>
          <a:p>
            <a:pPr marL="0" indent="0" algn="just" eaLnBrk="1" hangingPunct="1">
              <a:lnSpc>
                <a:spcPct val="122000"/>
              </a:lnSpc>
              <a:spcBef>
                <a:spcPct val="0"/>
              </a:spcBef>
              <a:buNone/>
            </a:pPr>
            <a:r>
              <a:rPr lang="zh-CN" altLang="en-US" sz="2400" b="1" dirty="0" smtClean="0">
                <a:latin typeface="黑体" pitchFamily="2" charset="-122"/>
                <a:ea typeface="黑体" pitchFamily="2" charset="-122"/>
              </a:rPr>
              <a:t>一、“短语类型”与“单句句子成分”简要知识</a:t>
            </a:r>
          </a:p>
          <a:p>
            <a:pPr marL="0" indent="0" algn="just"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一</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短语类型</a:t>
            </a:r>
          </a:p>
          <a:p>
            <a:pPr marL="0" indent="0" algn="just" eaLnBrk="1" hangingPunct="1">
              <a:lnSpc>
                <a:spcPct val="122000"/>
              </a:lnSpc>
              <a:spcBef>
                <a:spcPct val="0"/>
              </a:spcBef>
              <a:buNone/>
            </a:pPr>
            <a:r>
              <a:rPr lang="zh-CN" altLang="en-US" sz="2400" b="1" dirty="0" smtClean="0">
                <a:latin typeface="+mn-ea"/>
              </a:rPr>
              <a:t>短语是词的组合，是在意义和语法上能搭配而没有句调的一组词，故又称词组。短语的类型主要有：</a:t>
            </a:r>
          </a:p>
          <a:p>
            <a:pPr marL="0" indent="0" algn="just" eaLnBrk="1" hangingPunct="1">
              <a:lnSpc>
                <a:spcPct val="122000"/>
              </a:lnSpc>
              <a:spcBef>
                <a:spcPct val="0"/>
              </a:spcBef>
              <a:buNone/>
            </a:pPr>
            <a:r>
              <a:rPr lang="en-US" altLang="zh-CN" sz="2400" b="1" dirty="0" smtClean="0">
                <a:latin typeface="黑体" pitchFamily="2" charset="-122"/>
                <a:ea typeface="黑体" pitchFamily="2" charset="-122"/>
              </a:rPr>
              <a:t>1. </a:t>
            </a:r>
            <a:r>
              <a:rPr lang="zh-CN" altLang="en-US" sz="2400" b="1" dirty="0" smtClean="0">
                <a:latin typeface="黑体" pitchFamily="2" charset="-122"/>
                <a:ea typeface="黑体" pitchFamily="2" charset="-122"/>
              </a:rPr>
              <a:t>按构成词性关系短语分为：</a:t>
            </a: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zh-CN" altLang="en-US" sz="2400" b="1" dirty="0" smtClean="0">
              <a:latin typeface="宋体" pitchFamily="2" charset="-122"/>
            </a:endParaRP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899592" y="1196752"/>
          <a:ext cx="7704138" cy="3888432"/>
        </p:xfrm>
        <a:graphic>
          <a:graphicData uri="http://schemas.openxmlformats.org/drawingml/2006/table">
            <a:tbl>
              <a:tblPr/>
              <a:tblGrid>
                <a:gridCol w="1728192"/>
                <a:gridCol w="5975946"/>
              </a:tblGrid>
              <a:tr h="504056">
                <a:tc>
                  <a:txBody>
                    <a:bodyPr/>
                    <a:lstStyle/>
                    <a:p>
                      <a:pPr algn="ctr">
                        <a:spcAft>
                          <a:spcPts val="0"/>
                        </a:spcAft>
                      </a:pPr>
                      <a:r>
                        <a:rPr lang="zh-CN" sz="2000" b="1" kern="100" dirty="0">
                          <a:latin typeface="+mn-ea"/>
                          <a:ea typeface="+mn-ea"/>
                          <a:cs typeface="Times New Roman"/>
                        </a:rPr>
                        <a:t>类型</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spcAft>
                          <a:spcPts val="0"/>
                        </a:spcAft>
                      </a:pPr>
                      <a:r>
                        <a:rPr lang="zh-CN" sz="2000" b="1" kern="100">
                          <a:latin typeface="+mn-ea"/>
                          <a:ea typeface="+mn-ea"/>
                          <a:cs typeface="Times New Roman"/>
                        </a:rPr>
                        <a:t>释义</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80120">
                <a:tc>
                  <a:txBody>
                    <a:bodyPr/>
                    <a:lstStyle/>
                    <a:p>
                      <a:pPr algn="ctr">
                        <a:spcAft>
                          <a:spcPts val="0"/>
                        </a:spcAft>
                      </a:pPr>
                      <a:r>
                        <a:rPr lang="zh-CN" sz="2000" b="1" kern="100">
                          <a:latin typeface="+mn-ea"/>
                          <a:ea typeface="+mn-ea"/>
                          <a:cs typeface="Times New Roman"/>
                        </a:rPr>
                        <a:t>名词性短语</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以名词为主体构成，具有名词的特征和语法功能，一般在句中做主语、宾语。如“三贤故里”“历史人物”“负责人”等</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80120">
                <a:tc>
                  <a:txBody>
                    <a:bodyPr/>
                    <a:lstStyle/>
                    <a:p>
                      <a:pPr algn="ctr">
                        <a:spcAft>
                          <a:spcPts val="0"/>
                        </a:spcAft>
                      </a:pPr>
                      <a:r>
                        <a:rPr lang="zh-CN" sz="2000" b="1" kern="100" dirty="0">
                          <a:latin typeface="+mn-ea"/>
                          <a:ea typeface="+mn-ea"/>
                          <a:cs typeface="Times New Roman"/>
                        </a:rPr>
                        <a:t>动词性短语</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以动词为主体构成，具有动词的特征和语法功能，一般在句中做谓语。如</a:t>
                      </a:r>
                      <a:r>
                        <a:rPr lang="en-US" sz="2000" b="1" kern="100" dirty="0">
                          <a:latin typeface="+mn-ea"/>
                          <a:ea typeface="+mn-ea"/>
                          <a:cs typeface="Times New Roman"/>
                        </a:rPr>
                        <a:t>“</a:t>
                      </a:r>
                      <a:r>
                        <a:rPr lang="zh-CN" sz="2000" b="1" kern="100" dirty="0">
                          <a:latin typeface="+mn-ea"/>
                          <a:ea typeface="+mn-ea"/>
                          <a:cs typeface="Times New Roman"/>
                        </a:rPr>
                        <a:t>走与停</a:t>
                      </a:r>
                      <a:r>
                        <a:rPr lang="en-US" sz="2000" b="1" kern="100" dirty="0">
                          <a:latin typeface="+mn-ea"/>
                          <a:ea typeface="+mn-ea"/>
                          <a:cs typeface="Times New Roman"/>
                        </a:rPr>
                        <a:t>”“</a:t>
                      </a:r>
                      <a:r>
                        <a:rPr lang="zh-CN" sz="2000" b="1" kern="100" dirty="0">
                          <a:latin typeface="+mn-ea"/>
                          <a:ea typeface="+mn-ea"/>
                          <a:cs typeface="Times New Roman"/>
                        </a:rPr>
                        <a:t>吃得香</a:t>
                      </a:r>
                      <a:r>
                        <a:rPr lang="en-US" sz="2000" b="1" kern="100" dirty="0">
                          <a:latin typeface="+mn-ea"/>
                          <a:ea typeface="+mn-ea"/>
                          <a:cs typeface="Times New Roman"/>
                        </a:rPr>
                        <a:t>”“</a:t>
                      </a:r>
                      <a:r>
                        <a:rPr lang="zh-CN" sz="2000" b="1" kern="100" dirty="0">
                          <a:latin typeface="+mn-ea"/>
                          <a:ea typeface="+mn-ea"/>
                          <a:cs typeface="Times New Roman"/>
                        </a:rPr>
                        <a:t>大力发扬</a:t>
                      </a:r>
                      <a:r>
                        <a:rPr lang="en-US" sz="2000" b="1" kern="100" dirty="0">
                          <a:latin typeface="+mn-ea"/>
                          <a:ea typeface="+mn-ea"/>
                          <a:cs typeface="Times New Roman"/>
                        </a:rPr>
                        <a:t>”</a:t>
                      </a:r>
                      <a:r>
                        <a:rPr lang="zh-CN" sz="2000" b="1" kern="100" dirty="0">
                          <a:latin typeface="+mn-ea"/>
                          <a:ea typeface="+mn-ea"/>
                          <a:cs typeface="Times New Roman"/>
                        </a:rPr>
                        <a:t>等</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24136">
                <a:tc>
                  <a:txBody>
                    <a:bodyPr/>
                    <a:lstStyle/>
                    <a:p>
                      <a:pPr algn="ctr">
                        <a:spcAft>
                          <a:spcPts val="0"/>
                        </a:spcAft>
                      </a:pPr>
                      <a:r>
                        <a:rPr lang="zh-CN" sz="2000" b="1" kern="100">
                          <a:latin typeface="+mn-ea"/>
                          <a:ea typeface="+mn-ea"/>
                          <a:cs typeface="Times New Roman"/>
                        </a:rPr>
                        <a:t>形容词性短语</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以形容词为主体构成，具有形容词的特征和语法功能，一般在句中做谓语、定语。如</a:t>
                      </a:r>
                      <a:r>
                        <a:rPr lang="en-US" sz="2000" b="1" kern="100" dirty="0">
                          <a:latin typeface="+mn-ea"/>
                          <a:ea typeface="+mn-ea"/>
                          <a:cs typeface="Times New Roman"/>
                        </a:rPr>
                        <a:t>“</a:t>
                      </a:r>
                      <a:r>
                        <a:rPr lang="zh-CN" sz="2000" b="1" kern="100" dirty="0">
                          <a:latin typeface="+mn-ea"/>
                          <a:ea typeface="+mn-ea"/>
                          <a:cs typeface="Times New Roman"/>
                        </a:rPr>
                        <a:t>真与假</a:t>
                      </a:r>
                      <a:r>
                        <a:rPr lang="en-US" sz="2000" b="1" kern="100" dirty="0">
                          <a:latin typeface="+mn-ea"/>
                          <a:ea typeface="+mn-ea"/>
                          <a:cs typeface="Times New Roman"/>
                        </a:rPr>
                        <a:t>”“</a:t>
                      </a:r>
                      <a:r>
                        <a:rPr lang="zh-CN" sz="2000" b="1" kern="100" dirty="0">
                          <a:latin typeface="+mn-ea"/>
                          <a:ea typeface="+mn-ea"/>
                          <a:cs typeface="Times New Roman"/>
                        </a:rPr>
                        <a:t>不土不洋</a:t>
                      </a:r>
                      <a:r>
                        <a:rPr lang="en-US" sz="2000" b="1" kern="100" dirty="0">
                          <a:latin typeface="+mn-ea"/>
                          <a:ea typeface="+mn-ea"/>
                          <a:cs typeface="Times New Roman"/>
                        </a:rPr>
                        <a:t>”“</a:t>
                      </a:r>
                      <a:r>
                        <a:rPr lang="zh-CN" sz="2000" b="1" kern="100" dirty="0">
                          <a:latin typeface="+mn-ea"/>
                          <a:ea typeface="+mn-ea"/>
                          <a:cs typeface="Times New Roman"/>
                        </a:rPr>
                        <a:t>格外高兴</a:t>
                      </a:r>
                      <a:r>
                        <a:rPr lang="en-US" sz="2000" b="1" kern="100" dirty="0">
                          <a:latin typeface="+mn-ea"/>
                          <a:ea typeface="+mn-ea"/>
                          <a:cs typeface="Times New Roman"/>
                        </a:rPr>
                        <a:t>”</a:t>
                      </a:r>
                      <a:r>
                        <a:rPr lang="zh-CN" sz="2000" b="1" kern="100" dirty="0">
                          <a:latin typeface="+mn-ea"/>
                          <a:ea typeface="+mn-ea"/>
                          <a:cs typeface="Times New Roman"/>
                        </a:rPr>
                        <a:t>等</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algn="just" eaLnBrk="1" hangingPunct="1">
              <a:lnSpc>
                <a:spcPct val="122000"/>
              </a:lnSpc>
              <a:spcBef>
                <a:spcPct val="0"/>
              </a:spcBef>
              <a:buNone/>
            </a:pPr>
            <a:r>
              <a:rPr lang="en-US" altLang="zh-CN" sz="2400" b="1" dirty="0" smtClean="0">
                <a:latin typeface="黑体" pitchFamily="2" charset="-122"/>
                <a:ea typeface="黑体" pitchFamily="2" charset="-122"/>
              </a:rPr>
              <a:t>2.</a:t>
            </a:r>
            <a:r>
              <a:rPr lang="zh-CN" altLang="en-US" sz="2400" b="1" dirty="0" smtClean="0">
                <a:latin typeface="黑体" pitchFamily="2" charset="-122"/>
                <a:ea typeface="黑体" pitchFamily="2" charset="-122"/>
              </a:rPr>
              <a:t>按内部结构关系短语分为：</a:t>
            </a: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algn="just"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899592" y="1484784"/>
          <a:ext cx="7704138" cy="3888432"/>
        </p:xfrm>
        <a:graphic>
          <a:graphicData uri="http://schemas.openxmlformats.org/drawingml/2006/table">
            <a:tbl>
              <a:tblPr/>
              <a:tblGrid>
                <a:gridCol w="1224136"/>
                <a:gridCol w="6480002"/>
              </a:tblGrid>
              <a:tr h="537754">
                <a:tc>
                  <a:txBody>
                    <a:bodyPr/>
                    <a:lstStyle/>
                    <a:p>
                      <a:pPr algn="ctr">
                        <a:spcAft>
                          <a:spcPts val="0"/>
                        </a:spcAft>
                      </a:pPr>
                      <a:r>
                        <a:rPr lang="zh-CN" sz="2000" b="1" kern="100" dirty="0">
                          <a:latin typeface="+mn-ea"/>
                          <a:ea typeface="+mn-ea"/>
                          <a:cs typeface="Times New Roman"/>
                        </a:rPr>
                        <a:t>类型</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spcAft>
                          <a:spcPts val="0"/>
                        </a:spcAft>
                      </a:pPr>
                      <a:r>
                        <a:rPr lang="zh-CN" sz="2000" b="1" kern="100">
                          <a:latin typeface="+mn-ea"/>
                          <a:ea typeface="+mn-ea"/>
                          <a:cs typeface="Times New Roman"/>
                        </a:rPr>
                        <a:t>释义</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60864">
                <a:tc>
                  <a:txBody>
                    <a:bodyPr/>
                    <a:lstStyle/>
                    <a:p>
                      <a:pPr algn="ctr">
                        <a:spcAft>
                          <a:spcPts val="0"/>
                        </a:spcAft>
                      </a:pPr>
                      <a:r>
                        <a:rPr lang="zh-CN" sz="2000" b="1" kern="100">
                          <a:latin typeface="+mn-ea"/>
                          <a:ea typeface="+mn-ea"/>
                          <a:cs typeface="Times New Roman"/>
                        </a:rPr>
                        <a:t>主谓短语</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由主语和谓语组成，主语在前，谓语在后。如</a:t>
                      </a:r>
                      <a:r>
                        <a:rPr lang="en-US" sz="2000" b="1" kern="100" dirty="0">
                          <a:latin typeface="+mn-ea"/>
                          <a:ea typeface="+mn-ea"/>
                          <a:cs typeface="Times New Roman"/>
                        </a:rPr>
                        <a:t>“</a:t>
                      </a:r>
                      <a:r>
                        <a:rPr lang="zh-CN" sz="2000" b="1" kern="100" dirty="0">
                          <a:latin typeface="+mn-ea"/>
                          <a:ea typeface="+mn-ea"/>
                          <a:cs typeface="Times New Roman"/>
                        </a:rPr>
                        <a:t>阳光明媚</a:t>
                      </a:r>
                      <a:r>
                        <a:rPr lang="en-US" sz="2000" b="1" kern="100" dirty="0">
                          <a:latin typeface="+mn-ea"/>
                          <a:ea typeface="+mn-ea"/>
                          <a:cs typeface="Times New Roman"/>
                        </a:rPr>
                        <a:t>”“</a:t>
                      </a:r>
                      <a:r>
                        <a:rPr lang="zh-CN" sz="2000" b="1" kern="100" dirty="0">
                          <a:latin typeface="+mn-ea"/>
                          <a:ea typeface="+mn-ea"/>
                          <a:cs typeface="Times New Roman"/>
                        </a:rPr>
                        <a:t>今天星期日</a:t>
                      </a:r>
                      <a:r>
                        <a:rPr lang="en-US" sz="2000" b="1" kern="100" dirty="0">
                          <a:latin typeface="+mn-ea"/>
                          <a:ea typeface="+mn-ea"/>
                          <a:cs typeface="Times New Roman"/>
                        </a:rPr>
                        <a:t>”“</a:t>
                      </a:r>
                      <a:r>
                        <a:rPr lang="zh-CN" sz="2000" b="1" kern="100" dirty="0">
                          <a:latin typeface="+mn-ea"/>
                          <a:ea typeface="+mn-ea"/>
                          <a:cs typeface="Times New Roman"/>
                        </a:rPr>
                        <a:t>春风和煦</a:t>
                      </a:r>
                      <a:r>
                        <a:rPr lang="en-US" sz="2000" b="1" kern="100" dirty="0">
                          <a:latin typeface="+mn-ea"/>
                          <a:ea typeface="+mn-ea"/>
                          <a:cs typeface="Times New Roman"/>
                        </a:rPr>
                        <a:t>”</a:t>
                      </a:r>
                      <a:r>
                        <a:rPr lang="zh-CN" sz="2000" b="1" kern="100" dirty="0">
                          <a:latin typeface="+mn-ea"/>
                          <a:ea typeface="+mn-ea"/>
                          <a:cs typeface="Times New Roman"/>
                        </a:rPr>
                        <a:t>等</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73083">
                <a:tc>
                  <a:txBody>
                    <a:bodyPr/>
                    <a:lstStyle/>
                    <a:p>
                      <a:pPr algn="ctr">
                        <a:spcAft>
                          <a:spcPts val="0"/>
                        </a:spcAft>
                      </a:pPr>
                      <a:r>
                        <a:rPr lang="zh-CN" sz="2000" b="1" kern="100">
                          <a:latin typeface="+mn-ea"/>
                          <a:ea typeface="+mn-ea"/>
                          <a:cs typeface="Times New Roman"/>
                        </a:rPr>
                        <a:t>动宾短语</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由动词和宾语组成，动词在前，宾语在后。如：</a:t>
                      </a:r>
                      <a:r>
                        <a:rPr lang="en-US" sz="2000" b="1" kern="100" dirty="0">
                          <a:latin typeface="+mn-ea"/>
                          <a:ea typeface="+mn-ea"/>
                          <a:cs typeface="Times New Roman"/>
                        </a:rPr>
                        <a:t>“</a:t>
                      </a:r>
                      <a:r>
                        <a:rPr lang="zh-CN" sz="2000" b="1" kern="100" dirty="0">
                          <a:latin typeface="+mn-ea"/>
                          <a:ea typeface="+mn-ea"/>
                          <a:cs typeface="Times New Roman"/>
                        </a:rPr>
                        <a:t>回答问题</a:t>
                      </a:r>
                      <a:r>
                        <a:rPr lang="en-US" sz="2000" b="1" kern="100" dirty="0">
                          <a:latin typeface="+mn-ea"/>
                          <a:ea typeface="+mn-ea"/>
                          <a:cs typeface="Times New Roman"/>
                        </a:rPr>
                        <a:t>”“</a:t>
                      </a:r>
                      <a:r>
                        <a:rPr lang="zh-CN" sz="2000" b="1" kern="100" dirty="0">
                          <a:latin typeface="+mn-ea"/>
                          <a:ea typeface="+mn-ea"/>
                          <a:cs typeface="Times New Roman"/>
                        </a:rPr>
                        <a:t>喜欢旅游</a:t>
                      </a:r>
                      <a:r>
                        <a:rPr lang="en-US" sz="2000" b="1" kern="100" dirty="0">
                          <a:latin typeface="+mn-ea"/>
                          <a:ea typeface="+mn-ea"/>
                          <a:cs typeface="Times New Roman"/>
                        </a:rPr>
                        <a:t>”“</a:t>
                      </a:r>
                      <a:r>
                        <a:rPr lang="zh-CN" sz="2000" b="1" kern="100" dirty="0">
                          <a:latin typeface="+mn-ea"/>
                          <a:ea typeface="+mn-ea"/>
                          <a:cs typeface="Times New Roman"/>
                        </a:rPr>
                        <a:t>祝福祖国</a:t>
                      </a:r>
                      <a:r>
                        <a:rPr lang="en-US" sz="2000" b="1" kern="100" dirty="0">
                          <a:latin typeface="+mn-ea"/>
                          <a:ea typeface="+mn-ea"/>
                          <a:cs typeface="Times New Roman"/>
                        </a:rPr>
                        <a:t>”</a:t>
                      </a:r>
                      <a:r>
                        <a:rPr lang="zh-CN" sz="2000" b="1" kern="100" dirty="0">
                          <a:latin typeface="+mn-ea"/>
                          <a:ea typeface="+mn-ea"/>
                          <a:cs typeface="Times New Roman"/>
                        </a:rPr>
                        <a:t>等</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16731">
                <a:tc>
                  <a:txBody>
                    <a:bodyPr/>
                    <a:lstStyle/>
                    <a:p>
                      <a:pPr algn="ctr">
                        <a:spcAft>
                          <a:spcPts val="0"/>
                        </a:spcAft>
                      </a:pPr>
                      <a:r>
                        <a:rPr lang="zh-CN" sz="2000" b="1" kern="100">
                          <a:latin typeface="+mn-ea"/>
                          <a:ea typeface="+mn-ea"/>
                          <a:cs typeface="Times New Roman"/>
                        </a:rPr>
                        <a:t>偏正短语</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由修饰语和中心语组成，修饰语在前，中心语在后。修饰语的作用是描写或限制后面的中心语，它们之间的关系是修饰与被修饰的关系。如</a:t>
                      </a:r>
                      <a:r>
                        <a:rPr lang="en-US" sz="2000" b="1" kern="100" dirty="0">
                          <a:latin typeface="+mn-ea"/>
                          <a:ea typeface="+mn-ea"/>
                          <a:cs typeface="Times New Roman"/>
                        </a:rPr>
                        <a:t>“</a:t>
                      </a:r>
                      <a:r>
                        <a:rPr lang="zh-CN" sz="2000" b="1" kern="100" dirty="0">
                          <a:latin typeface="+mn-ea"/>
                          <a:ea typeface="+mn-ea"/>
                          <a:cs typeface="Times New Roman"/>
                        </a:rPr>
                        <a:t>一条领带</a:t>
                      </a:r>
                      <a:r>
                        <a:rPr lang="en-US" sz="2000" b="1" kern="100" dirty="0">
                          <a:latin typeface="+mn-ea"/>
                          <a:ea typeface="+mn-ea"/>
                          <a:cs typeface="Times New Roman"/>
                        </a:rPr>
                        <a:t>”“</a:t>
                      </a:r>
                      <a:r>
                        <a:rPr lang="zh-CN" sz="2000" b="1" kern="100" dirty="0">
                          <a:latin typeface="+mn-ea"/>
                          <a:ea typeface="+mn-ea"/>
                          <a:cs typeface="Times New Roman"/>
                        </a:rPr>
                        <a:t>他的家人</a:t>
                      </a:r>
                      <a:r>
                        <a:rPr lang="en-US" sz="2000" b="1" kern="100" dirty="0">
                          <a:latin typeface="+mn-ea"/>
                          <a:ea typeface="+mn-ea"/>
                          <a:cs typeface="Times New Roman"/>
                        </a:rPr>
                        <a:t>”“</a:t>
                      </a:r>
                      <a:r>
                        <a:rPr lang="zh-CN" sz="2000" b="1" kern="100" dirty="0">
                          <a:latin typeface="+mn-ea"/>
                          <a:ea typeface="+mn-ea"/>
                          <a:cs typeface="Times New Roman"/>
                        </a:rPr>
                        <a:t>非常高兴</a:t>
                      </a:r>
                      <a:r>
                        <a:rPr lang="en-US" sz="2000" b="1" kern="100" dirty="0">
                          <a:latin typeface="+mn-ea"/>
                          <a:ea typeface="+mn-ea"/>
                          <a:cs typeface="Times New Roman"/>
                        </a:rPr>
                        <a:t>”</a:t>
                      </a:r>
                      <a:r>
                        <a:rPr lang="zh-CN" sz="2000" b="1" kern="100" dirty="0">
                          <a:latin typeface="+mn-ea"/>
                          <a:ea typeface="+mn-ea"/>
                          <a:cs typeface="Times New Roman"/>
                        </a:rPr>
                        <a:t>等</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left)">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611188" y="765175"/>
            <a:ext cx="8208962" cy="5570538"/>
          </a:xfrm>
          <a:prstGeom prst="rect">
            <a:avLst/>
          </a:prstGeom>
          <a:noFill/>
          <a:ln>
            <a:noFill/>
          </a:ln>
          <a:extLst>
            <a:ext uri="{909E8E84-426E-40DD-AFC4-6F175D3DCCD1}"/>
            <a:ext uri="{91240B29-F687-4F45-9708-019B960494DF}"/>
          </a:extLst>
        </p:spPr>
        <p:txBody>
          <a:bodyPr/>
          <a:lstStyle/>
          <a:p>
            <a:pPr algn="ctr" eaLnBrk="1" hangingPunct="1">
              <a:lnSpc>
                <a:spcPts val="3500"/>
              </a:lnSpc>
              <a:spcBef>
                <a:spcPct val="0"/>
              </a:spcBef>
            </a:pPr>
            <a:r>
              <a:rPr lang="en-US" altLang="zh-CN" sz="2400" b="1" dirty="0">
                <a:solidFill>
                  <a:srgbClr val="0033CC"/>
                </a:solidFill>
                <a:effectLst>
                  <a:outerShdw blurRad="38100" dist="38100" dir="2700000" algn="tl">
                    <a:srgbClr val="C0C0C0"/>
                  </a:outerShdw>
                </a:effectLst>
                <a:latin typeface="宋体" pitchFamily="2" charset="-122"/>
                <a:ea typeface="黑体" pitchFamily="2" charset="-122"/>
              </a:rPr>
              <a:t>——</a:t>
            </a:r>
            <a:r>
              <a:rPr lang="en-US" altLang="zh-CN" sz="2400" b="1" dirty="0">
                <a:solidFill>
                  <a:srgbClr val="0033CC"/>
                </a:solidFill>
                <a:effectLst>
                  <a:outerShdw blurRad="38100" dist="38100" dir="2700000" algn="tl">
                    <a:srgbClr val="C0C0C0"/>
                  </a:outerShdw>
                </a:effectLst>
                <a:latin typeface="黑体" pitchFamily="2" charset="-122"/>
                <a:ea typeface="黑体" pitchFamily="2" charset="-122"/>
              </a:rPr>
              <a:t> </a:t>
            </a:r>
            <a:r>
              <a:rPr lang="zh-CN" altLang="en-US" sz="2400" b="1" dirty="0">
                <a:solidFill>
                  <a:srgbClr val="0033CC"/>
                </a:solidFill>
                <a:effectLst>
                  <a:outerShdw blurRad="38100" dist="38100" dir="2700000" algn="tl">
                    <a:srgbClr val="C0C0C0"/>
                  </a:outerShdw>
                </a:effectLst>
                <a:latin typeface="黑体" pitchFamily="2" charset="-122"/>
                <a:ea typeface="黑体" pitchFamily="2" charset="-122"/>
              </a:rPr>
              <a:t>现场指导 </a:t>
            </a:r>
            <a:r>
              <a:rPr lang="en-US" altLang="zh-CN" sz="2400" b="1" dirty="0">
                <a:solidFill>
                  <a:srgbClr val="0033CC"/>
                </a:solidFill>
                <a:effectLst>
                  <a:outerShdw blurRad="38100" dist="38100" dir="2700000" algn="tl">
                    <a:srgbClr val="C0C0C0"/>
                  </a:outerShdw>
                </a:effectLst>
                <a:latin typeface="宋体" pitchFamily="2" charset="-122"/>
                <a:ea typeface="黑体" pitchFamily="2" charset="-122"/>
              </a:rPr>
              <a:t>——</a:t>
            </a:r>
            <a:endParaRPr lang="en-US" altLang="zh-CN" sz="2400" b="1" dirty="0">
              <a:solidFill>
                <a:srgbClr val="0033CC"/>
              </a:solidFill>
              <a:effectLst>
                <a:outerShdw blurRad="38100" dist="38100" dir="2700000" algn="tl">
                  <a:srgbClr val="C0C0C0"/>
                </a:outerShdw>
              </a:effectLst>
              <a:latin typeface="黑体" pitchFamily="2" charset="-122"/>
              <a:ea typeface="黑体" pitchFamily="2" charset="-122"/>
            </a:endParaRPr>
          </a:p>
          <a:p>
            <a:pPr algn="l" eaLnBrk="1" hangingPunct="1">
              <a:lnSpc>
                <a:spcPts val="3500"/>
              </a:lnSpc>
              <a:spcBef>
                <a:spcPct val="0"/>
              </a:spcBef>
              <a:buFontTx/>
              <a:buNone/>
            </a:pPr>
            <a:r>
              <a:rPr lang="en-US" altLang="zh-CN" sz="2400" b="1" dirty="0" smtClean="0">
                <a:latin typeface="+mn-ea"/>
              </a:rPr>
              <a:t>[</a:t>
            </a:r>
            <a:r>
              <a:rPr lang="zh-CN" altLang="zh-CN" sz="2400" b="1" dirty="0" smtClean="0">
                <a:latin typeface="+mn-ea"/>
              </a:rPr>
              <a:t>201</a:t>
            </a:r>
            <a:r>
              <a:rPr lang="en-US" altLang="zh-CN" sz="2400" b="1" dirty="0" smtClean="0">
                <a:latin typeface="+mn-ea"/>
              </a:rPr>
              <a:t>5</a:t>
            </a:r>
            <a:r>
              <a:rPr lang="zh-CN" altLang="zh-CN" sz="2400" b="1" dirty="0" smtClean="0">
                <a:latin typeface="+mn-ea"/>
              </a:rPr>
              <a:t>•</a:t>
            </a:r>
            <a:r>
              <a:rPr lang="zh-CN" altLang="en-US" sz="2400" b="1" dirty="0">
                <a:latin typeface="+mn-ea"/>
              </a:rPr>
              <a:t>全国卷</a:t>
            </a:r>
            <a:r>
              <a:rPr lang="en-US" altLang="zh-CN" sz="2400" b="1" dirty="0">
                <a:latin typeface="+mn-ea"/>
              </a:rPr>
              <a:t>Ⅰ]</a:t>
            </a:r>
            <a:r>
              <a:rPr lang="zh-CN" altLang="en-US" sz="2400" b="1" dirty="0">
                <a:latin typeface="+mn-ea"/>
              </a:rPr>
              <a:t>依次填入下列各句横线处的成语，最恰当的一组是</a:t>
            </a:r>
            <a:r>
              <a:rPr lang="en-US" altLang="zh-CN" sz="2400" b="1" dirty="0">
                <a:latin typeface="+mn-ea"/>
              </a:rPr>
              <a:t>(</a:t>
            </a:r>
            <a:r>
              <a:rPr lang="zh-CN" altLang="en-US" sz="2400" b="1" dirty="0">
                <a:latin typeface="+mn-ea"/>
              </a:rPr>
              <a:t>　　</a:t>
            </a:r>
            <a:r>
              <a:rPr lang="en-US" altLang="zh-CN" sz="2400" b="1" dirty="0">
                <a:latin typeface="+mn-ea"/>
              </a:rPr>
              <a:t>)(</a:t>
            </a:r>
            <a:r>
              <a:rPr lang="zh-CN" altLang="en-US" sz="2400" b="1" dirty="0">
                <a:latin typeface="+mn-ea"/>
              </a:rPr>
              <a:t>原题见本专题“真题体验”第</a:t>
            </a:r>
            <a:r>
              <a:rPr lang="en-US" altLang="zh-CN" sz="2400" b="1" dirty="0">
                <a:latin typeface="+mn-ea"/>
              </a:rPr>
              <a:t>1</a:t>
            </a:r>
            <a:r>
              <a:rPr lang="zh-CN" altLang="en-US" sz="2400" b="1" dirty="0">
                <a:latin typeface="+mn-ea"/>
              </a:rPr>
              <a:t>题</a:t>
            </a:r>
            <a:r>
              <a:rPr lang="en-US" altLang="zh-CN" sz="2400" b="1" dirty="0">
                <a:latin typeface="+mn-ea"/>
              </a:rPr>
              <a:t>)</a:t>
            </a:r>
          </a:p>
        </p:txBody>
      </p:sp>
      <p:graphicFrame>
        <p:nvGraphicFramePr>
          <p:cNvPr id="882691" name="Group 3"/>
          <p:cNvGraphicFramePr>
            <a:graphicFrameLocks noGrp="1"/>
          </p:cNvGraphicFramePr>
          <p:nvPr/>
        </p:nvGraphicFramePr>
        <p:xfrm>
          <a:off x="857224" y="2357430"/>
          <a:ext cx="7704137" cy="2994978"/>
        </p:xfrm>
        <a:graphic>
          <a:graphicData uri="http://schemas.openxmlformats.org/drawingml/2006/table">
            <a:tbl>
              <a:tblPr/>
              <a:tblGrid>
                <a:gridCol w="525462"/>
                <a:gridCol w="771525"/>
                <a:gridCol w="6407150"/>
              </a:tblGrid>
              <a:tr h="863600">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审题</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审题要点</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     ①四个选项为三个成语进行辨析。</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     ②要求填入下列各句横线处的成语最恰当，即要求辨析所给三个成语的顺序</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989138">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思路分析</a:t>
                      </a:r>
                      <a:endParaRPr kumimoji="0" lang="zh-CN" altLang="en-US" sz="20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    ①反复阅读，明确句意</a:t>
                      </a:r>
                      <a:r>
                        <a:rPr kumimoji="0" lang="en-US" altLang="zh-CN" sz="2000" b="1" i="0" u="none" strike="noStrike" cap="none" normalizeH="0" baseline="0" dirty="0" smtClean="0">
                          <a:ln>
                            <a:noFill/>
                          </a:ln>
                          <a:solidFill>
                            <a:schemeClr val="tx1"/>
                          </a:solidFill>
                          <a:effectLst/>
                          <a:latin typeface="Calibri" pitchFamily="34" charset="0"/>
                          <a:ea typeface="宋体" pitchFamily="2" charset="-122"/>
                        </a:rPr>
                        <a:t>(</a:t>
                      </a: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谁，什么，是褒是贬，要突出什么</a:t>
                      </a:r>
                      <a:r>
                        <a:rPr kumimoji="0" lang="en-US" altLang="zh-CN" sz="2000" b="1" i="0" u="none" strike="noStrike" cap="none" normalizeH="0" baseline="0" dirty="0" smtClean="0">
                          <a:ln>
                            <a:noFill/>
                          </a:ln>
                          <a:solidFill>
                            <a:schemeClr val="tx1"/>
                          </a:solidFill>
                          <a:effectLst/>
                          <a:latin typeface="Calibri" pitchFamily="34" charset="0"/>
                          <a:ea typeface="宋体" pitchFamily="2" charset="-122"/>
                        </a:rPr>
                        <a:t>)</a:t>
                      </a: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和熟语的意义。</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    ②凭语感，筛选出易分辨选项。</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    ③运用多种方法仔细辨析熟语运用是否正确。</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    ④依据题意选出答案</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2" name="Group 3"/>
          <p:cNvGrpSpPr>
            <a:grpSpLocks/>
          </p:cNvGrpSpPr>
          <p:nvPr/>
        </p:nvGrpSpPr>
        <p:grpSpPr bwMode="auto">
          <a:xfrm>
            <a:off x="1588" y="777875"/>
            <a:ext cx="609600" cy="2219325"/>
            <a:chOff x="1" y="490"/>
            <a:chExt cx="384" cy="1262"/>
          </a:xfrm>
        </p:grpSpPr>
        <p:pic>
          <p:nvPicPr>
            <p:cNvPr id="882706" name="Picture 4"/>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882707"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12"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882691"/>
                                        </p:tgtEl>
                                        <p:attrNameLst>
                                          <p:attrName>style.visibility</p:attrName>
                                        </p:attrNameLst>
                                      </p:cBhvr>
                                      <p:to>
                                        <p:strVal val="visible"/>
                                      </p:to>
                                    </p:set>
                                    <p:animEffect transition="in" filter="box(in)">
                                      <p:cBhvr>
                                        <p:cTn id="11" dur="500"/>
                                        <p:tgtEl>
                                          <p:spTgt spid="882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algn="just" eaLnBrk="1" hangingPunct="1">
              <a:lnSpc>
                <a:spcPct val="122000"/>
              </a:lnSpc>
              <a:spcBef>
                <a:spcPct val="0"/>
              </a:spcBef>
              <a:buNone/>
            </a:pPr>
            <a:r>
              <a:rPr lang="en-US" altLang="zh-CN" sz="2400" b="1" dirty="0" smtClean="0">
                <a:latin typeface="黑体" pitchFamily="2" charset="-122"/>
                <a:ea typeface="黑体" pitchFamily="2" charset="-122"/>
              </a:rPr>
              <a:t>                                           </a:t>
            </a:r>
          </a:p>
          <a:p>
            <a:pPr marL="0" indent="0" algn="just"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algn="just"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899592" y="1484784"/>
          <a:ext cx="7704138" cy="3168352"/>
        </p:xfrm>
        <a:graphic>
          <a:graphicData uri="http://schemas.openxmlformats.org/drawingml/2006/table">
            <a:tbl>
              <a:tblPr/>
              <a:tblGrid>
                <a:gridCol w="1224136"/>
                <a:gridCol w="6480002"/>
              </a:tblGrid>
              <a:tr h="1584176">
                <a:tc>
                  <a:txBody>
                    <a:bodyPr/>
                    <a:lstStyle/>
                    <a:p>
                      <a:pPr algn="ctr">
                        <a:spcAft>
                          <a:spcPts val="0"/>
                        </a:spcAft>
                      </a:pPr>
                      <a:r>
                        <a:rPr lang="zh-CN" sz="2000" b="1" kern="100" dirty="0">
                          <a:latin typeface="+mn-ea"/>
                          <a:ea typeface="+mn-ea"/>
                          <a:cs typeface="Times New Roman"/>
                        </a:rPr>
                        <a:t>动补短语</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由中心语和补语两部分组成，补语附加在中心语后面，它们之间是说明或补充关系，有的中间加助词</a:t>
                      </a:r>
                      <a:r>
                        <a:rPr lang="en-US" sz="2000" b="1" kern="100" dirty="0">
                          <a:latin typeface="+mn-ea"/>
                          <a:ea typeface="+mn-ea"/>
                          <a:cs typeface="Times New Roman"/>
                        </a:rPr>
                        <a:t>“</a:t>
                      </a:r>
                      <a:r>
                        <a:rPr lang="zh-CN" sz="2000" b="1" kern="100" dirty="0">
                          <a:latin typeface="+mn-ea"/>
                          <a:ea typeface="+mn-ea"/>
                          <a:cs typeface="Times New Roman"/>
                        </a:rPr>
                        <a:t>得</a:t>
                      </a:r>
                      <a:r>
                        <a:rPr lang="en-US" sz="2000" b="1" kern="100" dirty="0">
                          <a:latin typeface="+mn-ea"/>
                          <a:ea typeface="+mn-ea"/>
                          <a:cs typeface="Times New Roman"/>
                        </a:rPr>
                        <a:t>”</a:t>
                      </a:r>
                      <a:r>
                        <a:rPr lang="zh-CN" sz="2000" b="1" kern="100" dirty="0">
                          <a:latin typeface="+mn-ea"/>
                          <a:ea typeface="+mn-ea"/>
                          <a:cs typeface="Times New Roman"/>
                        </a:rPr>
                        <a:t>。如</a:t>
                      </a:r>
                      <a:r>
                        <a:rPr lang="en-US" sz="2000" b="1" kern="100" dirty="0">
                          <a:latin typeface="+mn-ea"/>
                          <a:ea typeface="+mn-ea"/>
                          <a:cs typeface="Times New Roman"/>
                        </a:rPr>
                        <a:t>“</a:t>
                      </a:r>
                      <a:r>
                        <a:rPr lang="zh-CN" sz="2000" b="1" kern="100" dirty="0">
                          <a:latin typeface="+mn-ea"/>
                          <a:ea typeface="+mn-ea"/>
                          <a:cs typeface="Times New Roman"/>
                        </a:rPr>
                        <a:t>看清楚</a:t>
                      </a:r>
                      <a:r>
                        <a:rPr lang="en-US" sz="2000" b="1" kern="100" dirty="0">
                          <a:latin typeface="+mn-ea"/>
                          <a:ea typeface="+mn-ea"/>
                          <a:cs typeface="Times New Roman"/>
                        </a:rPr>
                        <a:t>”“</a:t>
                      </a:r>
                      <a:r>
                        <a:rPr lang="zh-CN" sz="2000" b="1" kern="100" dirty="0">
                          <a:latin typeface="+mn-ea"/>
                          <a:ea typeface="+mn-ea"/>
                          <a:cs typeface="Times New Roman"/>
                        </a:rPr>
                        <a:t>学得好</a:t>
                      </a:r>
                      <a:r>
                        <a:rPr lang="en-US" sz="2000" b="1" kern="100" dirty="0">
                          <a:latin typeface="+mn-ea"/>
                          <a:ea typeface="+mn-ea"/>
                          <a:cs typeface="Times New Roman"/>
                        </a:rPr>
                        <a:t>”“</a:t>
                      </a:r>
                      <a:r>
                        <a:rPr lang="zh-CN" sz="2000" b="1" kern="100" dirty="0">
                          <a:latin typeface="+mn-ea"/>
                          <a:ea typeface="+mn-ea"/>
                          <a:cs typeface="Times New Roman"/>
                        </a:rPr>
                        <a:t>高兴极了</a:t>
                      </a:r>
                      <a:r>
                        <a:rPr lang="en-US" sz="2000" b="1" kern="100" dirty="0">
                          <a:latin typeface="+mn-ea"/>
                          <a:ea typeface="+mn-ea"/>
                          <a:cs typeface="Times New Roman"/>
                        </a:rPr>
                        <a:t>”</a:t>
                      </a:r>
                      <a:r>
                        <a:rPr lang="zh-CN" sz="2000" b="1" kern="100" dirty="0">
                          <a:latin typeface="+mn-ea"/>
                          <a:ea typeface="+mn-ea"/>
                          <a:cs typeface="Times New Roman"/>
                        </a:rPr>
                        <a:t>等</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84176">
                <a:tc>
                  <a:txBody>
                    <a:bodyPr/>
                    <a:lstStyle/>
                    <a:p>
                      <a:pPr algn="ctr">
                        <a:spcAft>
                          <a:spcPts val="0"/>
                        </a:spcAft>
                      </a:pPr>
                      <a:r>
                        <a:rPr lang="zh-CN" sz="2000" b="1" kern="100">
                          <a:latin typeface="+mn-ea"/>
                          <a:ea typeface="+mn-ea"/>
                          <a:cs typeface="Times New Roman"/>
                        </a:rPr>
                        <a:t>并列短语</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由语法地位平等的两个或两个以上的名词、动词、形容词、代词或数量词等组合而成</a:t>
                      </a:r>
                      <a:r>
                        <a:rPr lang="zh-CN" sz="2000" b="1" kern="100" dirty="0">
                          <a:latin typeface="+mn-ea"/>
                          <a:ea typeface="+mn-ea"/>
                          <a:cs typeface="Courier New"/>
                        </a:rPr>
                        <a:t> </a:t>
                      </a:r>
                      <a:r>
                        <a:rPr lang="zh-CN" sz="2000" b="1" kern="100" dirty="0">
                          <a:latin typeface="+mn-ea"/>
                          <a:ea typeface="+mn-ea"/>
                          <a:cs typeface="Times New Roman"/>
                        </a:rPr>
                        <a:t>。它们之间的关系是并列关系。如：</a:t>
                      </a:r>
                      <a:r>
                        <a:rPr lang="en-US" sz="2000" b="1" kern="100" dirty="0">
                          <a:latin typeface="+mn-ea"/>
                          <a:ea typeface="+mn-ea"/>
                          <a:cs typeface="Times New Roman"/>
                        </a:rPr>
                        <a:t>“</a:t>
                      </a:r>
                      <a:r>
                        <a:rPr lang="zh-CN" sz="2000" b="1" kern="100" dirty="0">
                          <a:latin typeface="+mn-ea"/>
                          <a:ea typeface="+mn-ea"/>
                          <a:cs typeface="Times New Roman"/>
                        </a:rPr>
                        <a:t>又快又好</a:t>
                      </a:r>
                      <a:r>
                        <a:rPr lang="en-US" sz="2000" b="1" kern="100" dirty="0">
                          <a:latin typeface="+mn-ea"/>
                          <a:ea typeface="+mn-ea"/>
                          <a:cs typeface="Times New Roman"/>
                        </a:rPr>
                        <a:t>”“</a:t>
                      </a:r>
                      <a:r>
                        <a:rPr lang="zh-CN" sz="2000" b="1" kern="100" dirty="0">
                          <a:latin typeface="+mn-ea"/>
                          <a:ea typeface="+mn-ea"/>
                          <a:cs typeface="Times New Roman"/>
                        </a:rPr>
                        <a:t>伟大而质朴</a:t>
                      </a:r>
                      <a:r>
                        <a:rPr lang="en-US" sz="2000" b="1" kern="100" dirty="0">
                          <a:latin typeface="+mn-ea"/>
                          <a:ea typeface="+mn-ea"/>
                          <a:cs typeface="Times New Roman"/>
                        </a:rPr>
                        <a:t>”“</a:t>
                      </a:r>
                      <a:r>
                        <a:rPr lang="zh-CN" sz="2000" b="1" kern="100" dirty="0">
                          <a:latin typeface="+mn-ea"/>
                          <a:ea typeface="+mn-ea"/>
                          <a:cs typeface="Times New Roman"/>
                        </a:rPr>
                        <a:t>洗衣做饭</a:t>
                      </a:r>
                      <a:r>
                        <a:rPr lang="en-US" sz="2000" b="1" kern="100" dirty="0">
                          <a:latin typeface="+mn-ea"/>
                          <a:ea typeface="+mn-ea"/>
                          <a:cs typeface="Times New Roman"/>
                        </a:rPr>
                        <a:t>”</a:t>
                      </a:r>
                      <a:r>
                        <a:rPr lang="zh-CN" sz="2000" b="1" kern="100" dirty="0">
                          <a:latin typeface="+mn-ea"/>
                          <a:ea typeface="+mn-ea"/>
                          <a:cs typeface="Times New Roman"/>
                        </a:rPr>
                        <a:t>等。</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 name="TextBox 9"/>
          <p:cNvSpPr txBox="1"/>
          <p:nvPr/>
        </p:nvSpPr>
        <p:spPr>
          <a:xfrm>
            <a:off x="7143768" y="1000108"/>
            <a:ext cx="1428760" cy="461665"/>
          </a:xfrm>
          <a:prstGeom prst="rect">
            <a:avLst/>
          </a:prstGeom>
          <a:noFill/>
        </p:spPr>
        <p:txBody>
          <a:bodyPr wrap="square" rtlCol="0">
            <a:spAutoFit/>
          </a:bodyPr>
          <a:lstStyle/>
          <a:p>
            <a:r>
              <a:rPr lang="zh-CN" altLang="en-US" sz="2400" b="1" dirty="0" smtClean="0"/>
              <a:t>（续表）</a:t>
            </a:r>
            <a:endParaRPr lang="zh-CN" altLang="en-US" sz="2400" b="1" dirty="0"/>
          </a:p>
        </p:txBody>
      </p:sp>
      <p:sp>
        <p:nvSpPr>
          <p:cNvPr id="11"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left)">
                                      <p:cBhvr>
                                        <p:cTn id="7" dur="500"/>
                                        <p:tgtEl>
                                          <p:spTgt spid="3">
                                            <p:txEl>
                                              <p:pRg st="5" end="5"/>
                                            </p:txEl>
                                          </p:spTgt>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4" presetClass="entr" presetSubtype="16"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ox(i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algn="just" eaLnBrk="1" hangingPunct="1">
              <a:lnSpc>
                <a:spcPct val="122000"/>
              </a:lnSpc>
              <a:spcBef>
                <a:spcPct val="0"/>
              </a:spcBef>
              <a:buNone/>
            </a:pPr>
            <a:r>
              <a:rPr lang="en-US" altLang="zh-CN" sz="2400" b="1" dirty="0" smtClean="0">
                <a:latin typeface="黑体" pitchFamily="2" charset="-122"/>
                <a:ea typeface="黑体" pitchFamily="2" charset="-122"/>
              </a:rPr>
              <a:t>3.</a:t>
            </a:r>
            <a:r>
              <a:rPr lang="zh-CN" altLang="en-US" sz="2400" b="1" dirty="0" smtClean="0">
                <a:latin typeface="黑体" pitchFamily="2" charset="-122"/>
                <a:ea typeface="黑体" pitchFamily="2" charset="-122"/>
              </a:rPr>
              <a:t>结构特殊的短语：</a:t>
            </a: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algn="just"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899592" y="1484784"/>
          <a:ext cx="7704138" cy="4728527"/>
        </p:xfrm>
        <a:graphic>
          <a:graphicData uri="http://schemas.openxmlformats.org/drawingml/2006/table">
            <a:tbl>
              <a:tblPr/>
              <a:tblGrid>
                <a:gridCol w="1800200"/>
                <a:gridCol w="5903938"/>
              </a:tblGrid>
              <a:tr h="648072">
                <a:tc>
                  <a:txBody>
                    <a:bodyPr/>
                    <a:lstStyle/>
                    <a:p>
                      <a:pPr algn="ctr">
                        <a:spcAft>
                          <a:spcPts val="0"/>
                        </a:spcAft>
                      </a:pPr>
                      <a:r>
                        <a:rPr lang="zh-CN" sz="2000" b="1" kern="100" dirty="0">
                          <a:latin typeface="+mn-ea"/>
                          <a:ea typeface="+mn-ea"/>
                          <a:cs typeface="Times New Roman"/>
                        </a:rPr>
                        <a:t>类型</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spcAft>
                          <a:spcPts val="0"/>
                        </a:spcAft>
                      </a:pPr>
                      <a:r>
                        <a:rPr lang="zh-CN" sz="2000" b="1" kern="100" dirty="0">
                          <a:latin typeface="+mn-ea"/>
                          <a:ea typeface="+mn-ea"/>
                          <a:cs typeface="Times New Roman"/>
                        </a:rPr>
                        <a:t>示例</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16091">
                <a:tc>
                  <a:txBody>
                    <a:bodyPr/>
                    <a:lstStyle/>
                    <a:p>
                      <a:pPr algn="ctr">
                        <a:spcAft>
                          <a:spcPts val="0"/>
                        </a:spcAft>
                      </a:pPr>
                      <a:r>
                        <a:rPr lang="zh-CN" sz="2000" b="1" kern="100">
                          <a:latin typeface="+mn-ea"/>
                          <a:ea typeface="+mn-ea"/>
                          <a:cs typeface="Times New Roman"/>
                        </a:rPr>
                        <a:t>方位短语</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院子西头、春雨中</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16091">
                <a:tc>
                  <a:txBody>
                    <a:bodyPr/>
                    <a:lstStyle/>
                    <a:p>
                      <a:pPr algn="ctr">
                        <a:spcAft>
                          <a:spcPts val="0"/>
                        </a:spcAft>
                      </a:pPr>
                      <a:r>
                        <a:rPr lang="zh-CN" sz="2000" b="1" kern="100">
                          <a:latin typeface="+mn-ea"/>
                          <a:ea typeface="+mn-ea"/>
                          <a:cs typeface="Times New Roman"/>
                        </a:rPr>
                        <a:t>　</a:t>
                      </a:r>
                      <a:r>
                        <a:rPr lang="en-US" sz="2000" b="1" kern="100">
                          <a:latin typeface="+mn-ea"/>
                          <a:ea typeface="+mn-ea"/>
                          <a:cs typeface="Times New Roman"/>
                        </a:rPr>
                        <a:t>“</a:t>
                      </a:r>
                      <a:r>
                        <a:rPr lang="zh-CN" sz="2000" b="1" kern="100">
                          <a:latin typeface="+mn-ea"/>
                          <a:ea typeface="+mn-ea"/>
                          <a:cs typeface="Times New Roman"/>
                        </a:rPr>
                        <a:t>的</a:t>
                      </a:r>
                      <a:r>
                        <a:rPr lang="en-US" sz="2000" b="1" kern="100">
                          <a:latin typeface="+mn-ea"/>
                          <a:ea typeface="+mn-ea"/>
                          <a:cs typeface="Times New Roman"/>
                        </a:rPr>
                        <a:t>”</a:t>
                      </a:r>
                      <a:r>
                        <a:rPr lang="zh-CN" sz="2000" b="1" kern="100">
                          <a:latin typeface="+mn-ea"/>
                          <a:ea typeface="+mn-ea"/>
                          <a:cs typeface="Times New Roman"/>
                        </a:rPr>
                        <a:t>字短语</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你家的、年长的</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16091">
                <a:tc>
                  <a:txBody>
                    <a:bodyPr/>
                    <a:lstStyle/>
                    <a:p>
                      <a:pPr algn="ctr">
                        <a:spcAft>
                          <a:spcPts val="0"/>
                        </a:spcAft>
                      </a:pPr>
                      <a:r>
                        <a:rPr lang="zh-CN" sz="2000" b="1" kern="100">
                          <a:latin typeface="+mn-ea"/>
                          <a:ea typeface="+mn-ea"/>
                          <a:cs typeface="Times New Roman"/>
                        </a:rPr>
                        <a:t>复指短语</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革命圣地延安、李克强总理</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16091">
                <a:tc>
                  <a:txBody>
                    <a:bodyPr/>
                    <a:lstStyle/>
                    <a:p>
                      <a:pPr algn="ctr">
                        <a:spcAft>
                          <a:spcPts val="0"/>
                        </a:spcAft>
                      </a:pPr>
                      <a:r>
                        <a:rPr lang="zh-CN" sz="2000" b="1" kern="100">
                          <a:latin typeface="+mn-ea"/>
                          <a:ea typeface="+mn-ea"/>
                          <a:cs typeface="Times New Roman"/>
                        </a:rPr>
                        <a:t>能愿短语</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会跳舞、能完成任务</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16091">
                <a:tc>
                  <a:txBody>
                    <a:bodyPr/>
                    <a:lstStyle/>
                    <a:p>
                      <a:pPr algn="ctr">
                        <a:spcAft>
                          <a:spcPts val="0"/>
                        </a:spcAft>
                      </a:pPr>
                      <a:r>
                        <a:rPr lang="zh-CN" sz="2000" b="1" kern="100">
                          <a:latin typeface="+mn-ea"/>
                          <a:ea typeface="+mn-ea"/>
                          <a:cs typeface="Times New Roman"/>
                        </a:rPr>
                        <a:t>兼语短语</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派你去、使人进步</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left)">
                                      <p:cBhvr>
                                        <p:cTn id="7" dur="500"/>
                                        <p:tgtEl>
                                          <p:spTgt spid="3">
                                            <p:txEl>
                                              <p:pRg st="5" end="5"/>
                                            </p:txEl>
                                          </p:spTgt>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ox(in)">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algn="just" eaLnBrk="1" hangingPunct="1">
              <a:lnSpc>
                <a:spcPct val="122000"/>
              </a:lnSpc>
              <a:spcBef>
                <a:spcPct val="0"/>
              </a:spcBef>
              <a:buNone/>
            </a:pPr>
            <a:r>
              <a:rPr lang="en-US" altLang="zh-CN" sz="2400" b="1" dirty="0" smtClean="0">
                <a:latin typeface="黑体" pitchFamily="2" charset="-122"/>
                <a:ea typeface="黑体" pitchFamily="2" charset="-122"/>
              </a:rPr>
              <a:t>                                           </a:t>
            </a:r>
          </a:p>
          <a:p>
            <a:pPr marL="0" indent="0" algn="just"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algn="just"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899592" y="1484784"/>
          <a:ext cx="7704138" cy="4608512"/>
        </p:xfrm>
        <a:graphic>
          <a:graphicData uri="http://schemas.openxmlformats.org/drawingml/2006/table">
            <a:tbl>
              <a:tblPr/>
              <a:tblGrid>
                <a:gridCol w="1872208"/>
                <a:gridCol w="5831930"/>
              </a:tblGrid>
              <a:tr h="768086">
                <a:tc>
                  <a:txBody>
                    <a:bodyPr/>
                    <a:lstStyle/>
                    <a:p>
                      <a:pPr algn="ctr">
                        <a:spcAft>
                          <a:spcPts val="0"/>
                        </a:spcAft>
                      </a:pPr>
                      <a:r>
                        <a:rPr lang="zh-CN" sz="2000" b="1" kern="100" dirty="0">
                          <a:latin typeface="+mn-ea"/>
                          <a:ea typeface="+mn-ea"/>
                          <a:cs typeface="Times New Roman"/>
                        </a:rPr>
                        <a:t>连动短语</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a:latin typeface="+mn-ea"/>
                          <a:ea typeface="+mn-ea"/>
                          <a:cs typeface="Times New Roman"/>
                        </a:rPr>
                        <a:t>　上街买菜、骑车回家</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68084">
                <a:tc>
                  <a:txBody>
                    <a:bodyPr/>
                    <a:lstStyle/>
                    <a:p>
                      <a:pPr algn="ctr">
                        <a:spcAft>
                          <a:spcPts val="0"/>
                        </a:spcAft>
                      </a:pPr>
                      <a:r>
                        <a:rPr lang="zh-CN" sz="2000" b="1" kern="100" dirty="0">
                          <a:latin typeface="+mn-ea"/>
                          <a:ea typeface="+mn-ea"/>
                          <a:cs typeface="Times New Roman"/>
                        </a:rPr>
                        <a:t>双宾短语</a:t>
                      </a:r>
                      <a:r>
                        <a:rPr lang="zh-CN" sz="2000" b="1" kern="100" dirty="0">
                          <a:latin typeface="+mn-ea"/>
                          <a:ea typeface="+mn-ea"/>
                          <a:cs typeface="Courier New"/>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告诉大家一个好消息</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68086">
                <a:tc>
                  <a:txBody>
                    <a:bodyPr/>
                    <a:lstStyle/>
                    <a:p>
                      <a:pPr algn="ctr">
                        <a:spcAft>
                          <a:spcPts val="0"/>
                        </a:spcAft>
                      </a:pPr>
                      <a:r>
                        <a:rPr lang="zh-CN" sz="2000" b="1" kern="100">
                          <a:latin typeface="+mn-ea"/>
                          <a:ea typeface="+mn-ea"/>
                          <a:cs typeface="Times New Roman"/>
                        </a:rPr>
                        <a:t>趋向短语</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a:latin typeface="+mn-ea"/>
                          <a:ea typeface="+mn-ea"/>
                          <a:cs typeface="Times New Roman"/>
                        </a:rPr>
                        <a:t>　送过去、走上来</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68086">
                <a:tc>
                  <a:txBody>
                    <a:bodyPr/>
                    <a:lstStyle/>
                    <a:p>
                      <a:pPr algn="ctr">
                        <a:spcAft>
                          <a:spcPts val="0"/>
                        </a:spcAft>
                      </a:pPr>
                      <a:r>
                        <a:rPr lang="zh-CN" sz="2000" b="1" kern="100">
                          <a:latin typeface="+mn-ea"/>
                          <a:ea typeface="+mn-ea"/>
                          <a:cs typeface="Times New Roman"/>
                        </a:rPr>
                        <a:t>介宾短语</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a:latin typeface="+mn-ea"/>
                          <a:ea typeface="+mn-ea"/>
                          <a:cs typeface="Times New Roman"/>
                        </a:rPr>
                        <a:t>　从明天、在新的岗位上</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68084">
                <a:tc>
                  <a:txBody>
                    <a:bodyPr/>
                    <a:lstStyle/>
                    <a:p>
                      <a:pPr algn="ctr">
                        <a:spcAft>
                          <a:spcPts val="0"/>
                        </a:spcAft>
                      </a:pPr>
                      <a:r>
                        <a:rPr lang="zh-CN" sz="2000" b="1" kern="100">
                          <a:latin typeface="+mn-ea"/>
                          <a:ea typeface="+mn-ea"/>
                          <a:cs typeface="Times New Roman"/>
                        </a:rPr>
                        <a:t>固定短语</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a:latin typeface="+mn-ea"/>
                          <a:ea typeface="+mn-ea"/>
                          <a:cs typeface="Times New Roman"/>
                        </a:rPr>
                        <a:t>　中华人民共和国、年富力强</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68086">
                <a:tc>
                  <a:txBody>
                    <a:bodyPr/>
                    <a:lstStyle/>
                    <a:p>
                      <a:pPr algn="ctr">
                        <a:spcAft>
                          <a:spcPts val="0"/>
                        </a:spcAft>
                      </a:pPr>
                      <a:r>
                        <a:rPr lang="zh-CN" sz="2000" b="1" kern="100">
                          <a:latin typeface="+mn-ea"/>
                          <a:ea typeface="+mn-ea"/>
                          <a:cs typeface="Times New Roman"/>
                        </a:rPr>
                        <a:t>数量短语</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三个、五吨</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 name="TextBox 9"/>
          <p:cNvSpPr txBox="1"/>
          <p:nvPr/>
        </p:nvSpPr>
        <p:spPr>
          <a:xfrm>
            <a:off x="7143768" y="928670"/>
            <a:ext cx="1428760" cy="461665"/>
          </a:xfrm>
          <a:prstGeom prst="rect">
            <a:avLst/>
          </a:prstGeom>
          <a:noFill/>
        </p:spPr>
        <p:txBody>
          <a:bodyPr wrap="square" rtlCol="0">
            <a:spAutoFit/>
          </a:bodyPr>
          <a:lstStyle/>
          <a:p>
            <a:r>
              <a:rPr lang="zh-CN" altLang="en-US" sz="2400" b="1" dirty="0" smtClean="0"/>
              <a:t>（续表）</a:t>
            </a:r>
            <a:endParaRPr lang="zh-CN" altLang="en-US" sz="2400" b="1" dirty="0"/>
          </a:p>
        </p:txBody>
      </p:sp>
      <p:sp>
        <p:nvSpPr>
          <p:cNvPr id="11"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left)">
                                      <p:cBhvr>
                                        <p:cTn id="7" dur="500"/>
                                        <p:tgtEl>
                                          <p:spTgt spid="3">
                                            <p:txEl>
                                              <p:pRg st="5" end="5"/>
                                            </p:txEl>
                                          </p:spTgt>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fill="hold"/>
                                        <p:tgtEl>
                                          <p:spTgt spid="10"/>
                                        </p:tgtEl>
                                        <p:attrNameLst>
                                          <p:attrName>ppt_x</p:attrName>
                                        </p:attrNameLst>
                                      </p:cBhvr>
                                      <p:tavLst>
                                        <p:tav tm="0">
                                          <p:val>
                                            <p:strVal val="#ppt_x"/>
                                          </p:val>
                                        </p:tav>
                                        <p:tav tm="100000">
                                          <p:val>
                                            <p:strVal val="#ppt_x"/>
                                          </p:val>
                                        </p:tav>
                                      </p:tavLst>
                                    </p:anim>
                                    <p:anim calcmode="lin" valueType="num">
                                      <p:cBhvr additive="base">
                                        <p:cTn id="11" dur="500" fill="hold"/>
                                        <p:tgtEl>
                                          <p:spTgt spid="10"/>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4" presetClass="entr" presetSubtype="16"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ox(i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a:lnSpc>
                <a:spcPts val="3500"/>
              </a:lnSpc>
              <a:buNone/>
            </a:pPr>
            <a:r>
              <a:rPr lang="en-US" altLang="zh-CN" sz="2400" b="1" dirty="0" smtClean="0">
                <a:latin typeface="Times New Roman" pitchFamily="18" charset="0"/>
              </a:rPr>
              <a:t> 1.  </a:t>
            </a:r>
            <a:r>
              <a:rPr lang="zh-CN" altLang="en-US" sz="2400" b="1" dirty="0" smtClean="0">
                <a:latin typeface="Times New Roman" pitchFamily="18" charset="0"/>
              </a:rPr>
              <a:t>指出下列短语的结构类型。</a:t>
            </a:r>
            <a:endParaRPr lang="en-US" altLang="zh-CN" sz="2400" b="1" dirty="0" smtClean="0">
              <a:latin typeface="Times New Roman" pitchFamily="18" charset="0"/>
            </a:endParaRPr>
          </a:p>
          <a:p>
            <a:pPr marL="0" indent="0" algn="just">
              <a:lnSpc>
                <a:spcPts val="3500"/>
              </a:lnSpc>
              <a:buNone/>
            </a:pPr>
            <a:r>
              <a:rPr lang="zh-CN" altLang="en-US" sz="2400" b="1" dirty="0" smtClean="0">
                <a:latin typeface="Times New Roman" pitchFamily="18" charset="0"/>
              </a:rPr>
              <a:t>（</a:t>
            </a:r>
            <a:r>
              <a:rPr lang="en-US" altLang="zh-CN" sz="2400" b="1" dirty="0" smtClean="0">
                <a:latin typeface="Times New Roman" pitchFamily="18" charset="0"/>
              </a:rPr>
              <a:t>1</a:t>
            </a:r>
            <a:r>
              <a:rPr lang="zh-CN" altLang="en-US" sz="2400" b="1" dirty="0" smtClean="0">
                <a:latin typeface="Times New Roman" pitchFamily="18" charset="0"/>
              </a:rPr>
              <a:t>）描写景物             </a:t>
            </a:r>
            <a:r>
              <a:rPr lang="en-US" altLang="zh-CN" sz="2400" b="1" dirty="0" smtClean="0">
                <a:latin typeface="+mn-ea"/>
              </a:rPr>
              <a:t>_______</a:t>
            </a:r>
            <a:endParaRPr lang="en-US" altLang="zh-CN" sz="2400" b="1" u="sng" dirty="0" smtClean="0">
              <a:solidFill>
                <a:srgbClr val="990033"/>
              </a:solidFill>
              <a:latin typeface="+mn-ea"/>
            </a:endParaRPr>
          </a:p>
          <a:p>
            <a:pPr marL="0" indent="0" algn="just">
              <a:lnSpc>
                <a:spcPts val="3500"/>
              </a:lnSpc>
              <a:buNone/>
            </a:pPr>
            <a:r>
              <a:rPr lang="zh-CN" altLang="en-US" sz="2400" b="1" dirty="0" smtClean="0">
                <a:latin typeface="Times New Roman" pitchFamily="18" charset="0"/>
              </a:rPr>
              <a:t>（</a:t>
            </a:r>
            <a:r>
              <a:rPr lang="en-US" altLang="zh-CN" sz="2400" b="1" dirty="0" smtClean="0">
                <a:latin typeface="Times New Roman" pitchFamily="18" charset="0"/>
              </a:rPr>
              <a:t>2</a:t>
            </a:r>
            <a:r>
              <a:rPr lang="zh-CN" altLang="en-US" sz="2400" b="1" dirty="0" smtClean="0">
                <a:latin typeface="Times New Roman" pitchFamily="18" charset="0"/>
              </a:rPr>
              <a:t>）老师和学生         </a:t>
            </a:r>
            <a:r>
              <a:rPr lang="en-US" altLang="zh-CN" sz="2400" b="1" dirty="0" smtClean="0">
                <a:latin typeface="+mn-ea"/>
              </a:rPr>
              <a:t>_______</a:t>
            </a:r>
            <a:endParaRPr lang="zh-CN" altLang="en-US" sz="2400" b="1" u="sng" dirty="0" smtClean="0">
              <a:solidFill>
                <a:srgbClr val="990033"/>
              </a:solidFill>
              <a:latin typeface="+mn-ea"/>
            </a:endParaRPr>
          </a:p>
          <a:p>
            <a:pPr marL="0" indent="0" algn="just">
              <a:lnSpc>
                <a:spcPts val="3500"/>
              </a:lnSpc>
              <a:buNone/>
            </a:pPr>
            <a:r>
              <a:rPr lang="zh-CN" altLang="en-US" sz="2400" b="1" dirty="0" smtClean="0">
                <a:latin typeface="Times New Roman" pitchFamily="18" charset="0"/>
              </a:rPr>
              <a:t>（</a:t>
            </a:r>
            <a:r>
              <a:rPr lang="en-US" altLang="zh-CN" sz="2400" b="1" dirty="0" smtClean="0">
                <a:latin typeface="Times New Roman" pitchFamily="18" charset="0"/>
              </a:rPr>
              <a:t>3</a:t>
            </a:r>
            <a:r>
              <a:rPr lang="zh-CN" altLang="en-US" sz="2400" b="1" dirty="0" smtClean="0">
                <a:latin typeface="Times New Roman" pitchFamily="18" charset="0"/>
              </a:rPr>
              <a:t>）经济发展             </a:t>
            </a:r>
            <a:r>
              <a:rPr lang="en-US" altLang="zh-CN" sz="2400" b="1" dirty="0" smtClean="0">
                <a:latin typeface="+mn-ea"/>
              </a:rPr>
              <a:t>_______</a:t>
            </a:r>
            <a:endParaRPr lang="zh-CN" altLang="en-US" sz="2400" b="1" u="sng" dirty="0" smtClean="0">
              <a:solidFill>
                <a:srgbClr val="990033"/>
              </a:solidFill>
              <a:latin typeface="+mn-ea"/>
            </a:endParaRPr>
          </a:p>
          <a:p>
            <a:pPr marL="0" indent="0" algn="just">
              <a:lnSpc>
                <a:spcPts val="3500"/>
              </a:lnSpc>
              <a:buNone/>
            </a:pPr>
            <a:r>
              <a:rPr lang="zh-CN" altLang="en-US" sz="2400" b="1" dirty="0" smtClean="0">
                <a:latin typeface="Times New Roman" pitchFamily="18" charset="0"/>
              </a:rPr>
              <a:t>（</a:t>
            </a:r>
            <a:r>
              <a:rPr lang="en-US" altLang="zh-CN" sz="2400" b="1" dirty="0" smtClean="0">
                <a:latin typeface="Times New Roman" pitchFamily="18" charset="0"/>
              </a:rPr>
              <a:t>4</a:t>
            </a:r>
            <a:r>
              <a:rPr lang="zh-CN" altLang="en-US" sz="2400" b="1" dirty="0" smtClean="0">
                <a:latin typeface="Times New Roman" pitchFamily="18" charset="0"/>
              </a:rPr>
              <a:t>）悠久历史             </a:t>
            </a:r>
            <a:r>
              <a:rPr lang="en-US" altLang="zh-CN" sz="2400" b="1" dirty="0" smtClean="0">
                <a:latin typeface="+mn-ea"/>
              </a:rPr>
              <a:t>_______</a:t>
            </a:r>
            <a:endParaRPr lang="zh-CN" altLang="en-US" sz="2400" b="1" u="sng" dirty="0" smtClean="0">
              <a:solidFill>
                <a:srgbClr val="990033"/>
              </a:solidFill>
              <a:latin typeface="+mn-ea"/>
            </a:endParaRPr>
          </a:p>
          <a:p>
            <a:pPr marL="0" indent="0" algn="just">
              <a:lnSpc>
                <a:spcPts val="3500"/>
              </a:lnSpc>
              <a:buNone/>
            </a:pPr>
            <a:r>
              <a:rPr lang="zh-CN" altLang="en-US" sz="2400" b="1" dirty="0" smtClean="0">
                <a:latin typeface="Times New Roman" pitchFamily="18" charset="0"/>
              </a:rPr>
              <a:t>（</a:t>
            </a:r>
            <a:r>
              <a:rPr lang="en-US" altLang="zh-CN" sz="2400" b="1" dirty="0" smtClean="0">
                <a:latin typeface="Times New Roman" pitchFamily="18" charset="0"/>
              </a:rPr>
              <a:t>5</a:t>
            </a:r>
            <a:r>
              <a:rPr lang="zh-CN" altLang="en-US" sz="2400" b="1" dirty="0" smtClean="0">
                <a:latin typeface="Times New Roman" pitchFamily="18" charset="0"/>
              </a:rPr>
              <a:t>）非常努力             </a:t>
            </a:r>
            <a:r>
              <a:rPr lang="en-US" altLang="zh-CN" sz="2400" b="1" dirty="0" smtClean="0">
                <a:latin typeface="+mn-ea"/>
              </a:rPr>
              <a:t>_______</a:t>
            </a:r>
            <a:endParaRPr lang="zh-CN" altLang="en-US" sz="2400" b="1" u="sng" dirty="0" smtClean="0">
              <a:solidFill>
                <a:srgbClr val="990033"/>
              </a:solidFill>
              <a:latin typeface="+mn-ea"/>
            </a:endParaRPr>
          </a:p>
          <a:p>
            <a:pPr marL="0" indent="0" algn="just">
              <a:lnSpc>
                <a:spcPts val="3500"/>
              </a:lnSpc>
              <a:buNone/>
            </a:pPr>
            <a:r>
              <a:rPr lang="zh-CN" altLang="en-US" sz="2400" b="1" dirty="0" smtClean="0">
                <a:latin typeface="Times New Roman" pitchFamily="18" charset="0"/>
              </a:rPr>
              <a:t>（</a:t>
            </a:r>
            <a:r>
              <a:rPr lang="en-US" altLang="zh-CN" sz="2400" b="1" dirty="0" smtClean="0">
                <a:latin typeface="Times New Roman" pitchFamily="18" charset="0"/>
              </a:rPr>
              <a:t>6</a:t>
            </a:r>
            <a:r>
              <a:rPr lang="zh-CN" altLang="en-US" sz="2400" b="1" dirty="0" smtClean="0">
                <a:latin typeface="Times New Roman" pitchFamily="18" charset="0"/>
              </a:rPr>
              <a:t>）伟大而质朴         </a:t>
            </a:r>
            <a:r>
              <a:rPr lang="en-US" altLang="zh-CN" sz="2400" b="1" dirty="0" smtClean="0">
                <a:latin typeface="+mn-ea"/>
              </a:rPr>
              <a:t>_______</a:t>
            </a:r>
            <a:endParaRPr lang="zh-CN" altLang="en-US" sz="2400" b="1" u="sng" dirty="0" smtClean="0">
              <a:solidFill>
                <a:srgbClr val="990033"/>
              </a:solidFill>
              <a:latin typeface="+mn-ea"/>
            </a:endParaRPr>
          </a:p>
          <a:p>
            <a:pPr marL="0" indent="0" algn="just">
              <a:lnSpc>
                <a:spcPts val="3500"/>
              </a:lnSpc>
              <a:buNone/>
            </a:pPr>
            <a:r>
              <a:rPr lang="zh-CN" altLang="en-US" sz="2400" b="1" dirty="0" smtClean="0">
                <a:latin typeface="Times New Roman" pitchFamily="18" charset="0"/>
              </a:rPr>
              <a:t>（</a:t>
            </a:r>
            <a:r>
              <a:rPr lang="en-US" altLang="zh-CN" sz="2400" b="1" dirty="0" smtClean="0">
                <a:latin typeface="Times New Roman" pitchFamily="18" charset="0"/>
              </a:rPr>
              <a:t>7</a:t>
            </a:r>
            <a:r>
              <a:rPr lang="zh-CN" altLang="en-US" sz="2400" b="1" dirty="0" smtClean="0">
                <a:latin typeface="Times New Roman" pitchFamily="18" charset="0"/>
              </a:rPr>
              <a:t>）喜欢清静             </a:t>
            </a:r>
            <a:r>
              <a:rPr lang="en-US" altLang="zh-CN" sz="2400" b="1" dirty="0" smtClean="0">
                <a:latin typeface="+mn-ea"/>
              </a:rPr>
              <a:t>_______</a:t>
            </a:r>
            <a:endParaRPr lang="zh-CN" altLang="en-US" sz="2400" b="1" u="sng" dirty="0" smtClean="0">
              <a:solidFill>
                <a:srgbClr val="990033"/>
              </a:solidFill>
              <a:latin typeface="+mn-ea"/>
            </a:endParaRPr>
          </a:p>
          <a:p>
            <a:pPr marL="0" indent="0" algn="just">
              <a:lnSpc>
                <a:spcPts val="3500"/>
              </a:lnSpc>
              <a:buNone/>
            </a:pPr>
            <a:r>
              <a:rPr lang="zh-CN" altLang="en-US" sz="2400" b="1" dirty="0" smtClean="0">
                <a:latin typeface="Times New Roman" pitchFamily="18" charset="0"/>
              </a:rPr>
              <a:t>（</a:t>
            </a:r>
            <a:r>
              <a:rPr lang="en-US" altLang="zh-CN" sz="2400" b="1" dirty="0" smtClean="0">
                <a:latin typeface="Times New Roman" pitchFamily="18" charset="0"/>
              </a:rPr>
              <a:t>8</a:t>
            </a:r>
            <a:r>
              <a:rPr lang="zh-CN" altLang="en-US" sz="2400" b="1" dirty="0" smtClean="0">
                <a:latin typeface="Times New Roman" pitchFamily="18" charset="0"/>
              </a:rPr>
              <a:t>）学得好                 </a:t>
            </a:r>
            <a:r>
              <a:rPr lang="en-US" altLang="zh-CN" sz="2400" b="1" dirty="0" smtClean="0">
                <a:latin typeface="+mn-ea"/>
              </a:rPr>
              <a:t>_______</a:t>
            </a: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3812208" y="1728609"/>
            <a:ext cx="1000132" cy="461665"/>
          </a:xfrm>
          <a:prstGeom prst="rect">
            <a:avLst/>
          </a:prstGeom>
          <a:noFill/>
        </p:spPr>
        <p:txBody>
          <a:bodyPr wrap="square" rtlCol="0">
            <a:spAutoFit/>
          </a:bodyPr>
          <a:lstStyle/>
          <a:p>
            <a:r>
              <a:rPr lang="zh-CN" altLang="en-US" sz="2400" b="1" dirty="0" smtClean="0">
                <a:latin typeface="Times New Roman" pitchFamily="18" charset="0"/>
              </a:rPr>
              <a:t> </a:t>
            </a:r>
            <a:r>
              <a:rPr lang="zh-CN" altLang="en-US" sz="2400" b="1" dirty="0" smtClean="0">
                <a:solidFill>
                  <a:srgbClr val="990033"/>
                </a:solidFill>
                <a:latin typeface="+mn-ea"/>
              </a:rPr>
              <a:t>动宾</a:t>
            </a:r>
            <a:endParaRPr lang="zh-CN" altLang="en-US" sz="2400" b="1" dirty="0"/>
          </a:p>
        </p:txBody>
      </p:sp>
      <p:sp>
        <p:nvSpPr>
          <p:cNvPr id="9" name="TextBox 8"/>
          <p:cNvSpPr txBox="1"/>
          <p:nvPr/>
        </p:nvSpPr>
        <p:spPr>
          <a:xfrm>
            <a:off x="3885019" y="2223172"/>
            <a:ext cx="1000132" cy="461665"/>
          </a:xfrm>
          <a:prstGeom prst="rect">
            <a:avLst/>
          </a:prstGeom>
          <a:noFill/>
        </p:spPr>
        <p:txBody>
          <a:bodyPr wrap="square" rtlCol="0">
            <a:spAutoFit/>
          </a:bodyPr>
          <a:lstStyle/>
          <a:p>
            <a:r>
              <a:rPr lang="zh-CN" altLang="en-US" sz="2400" b="1" dirty="0" smtClean="0">
                <a:solidFill>
                  <a:srgbClr val="990033"/>
                </a:solidFill>
                <a:latin typeface="+mn-ea"/>
              </a:rPr>
              <a:t>并列</a:t>
            </a:r>
            <a:endParaRPr lang="zh-CN" altLang="en-US" sz="2400" b="1" dirty="0"/>
          </a:p>
        </p:txBody>
      </p:sp>
      <p:sp>
        <p:nvSpPr>
          <p:cNvPr id="10" name="TextBox 9"/>
          <p:cNvSpPr txBox="1"/>
          <p:nvPr/>
        </p:nvSpPr>
        <p:spPr>
          <a:xfrm>
            <a:off x="3866246" y="5344689"/>
            <a:ext cx="1000132" cy="461665"/>
          </a:xfrm>
          <a:prstGeom prst="rect">
            <a:avLst/>
          </a:prstGeom>
          <a:noFill/>
        </p:spPr>
        <p:txBody>
          <a:bodyPr wrap="square" rtlCol="0">
            <a:spAutoFit/>
          </a:bodyPr>
          <a:lstStyle/>
          <a:p>
            <a:r>
              <a:rPr lang="zh-CN" altLang="en-US" sz="2400" b="1" dirty="0" smtClean="0">
                <a:solidFill>
                  <a:srgbClr val="990033"/>
                </a:solidFill>
                <a:latin typeface="+mn-ea"/>
              </a:rPr>
              <a:t>动补</a:t>
            </a:r>
            <a:endParaRPr lang="zh-CN" altLang="en-US" sz="2400" b="1" dirty="0"/>
          </a:p>
        </p:txBody>
      </p:sp>
      <p:sp>
        <p:nvSpPr>
          <p:cNvPr id="11" name="TextBox 10"/>
          <p:cNvSpPr txBox="1"/>
          <p:nvPr/>
        </p:nvSpPr>
        <p:spPr>
          <a:xfrm>
            <a:off x="3857620" y="2786058"/>
            <a:ext cx="1000132" cy="461665"/>
          </a:xfrm>
          <a:prstGeom prst="rect">
            <a:avLst/>
          </a:prstGeom>
          <a:noFill/>
        </p:spPr>
        <p:txBody>
          <a:bodyPr wrap="square" rtlCol="0">
            <a:spAutoFit/>
          </a:bodyPr>
          <a:lstStyle/>
          <a:p>
            <a:r>
              <a:rPr lang="zh-CN" altLang="en-US" sz="2400" b="1" dirty="0" smtClean="0">
                <a:solidFill>
                  <a:srgbClr val="990033"/>
                </a:solidFill>
                <a:latin typeface="+mn-ea"/>
              </a:rPr>
              <a:t>主谓　</a:t>
            </a:r>
            <a:endParaRPr lang="zh-CN" altLang="en-US" sz="2400" b="1" dirty="0"/>
          </a:p>
        </p:txBody>
      </p:sp>
      <p:sp>
        <p:nvSpPr>
          <p:cNvPr id="12" name="TextBox 11"/>
          <p:cNvSpPr txBox="1"/>
          <p:nvPr/>
        </p:nvSpPr>
        <p:spPr>
          <a:xfrm>
            <a:off x="3857620" y="3289842"/>
            <a:ext cx="1000132" cy="461665"/>
          </a:xfrm>
          <a:prstGeom prst="rect">
            <a:avLst/>
          </a:prstGeom>
          <a:noFill/>
        </p:spPr>
        <p:txBody>
          <a:bodyPr wrap="square" rtlCol="0">
            <a:spAutoFit/>
          </a:bodyPr>
          <a:lstStyle/>
          <a:p>
            <a:r>
              <a:rPr lang="zh-CN" altLang="en-US" sz="2400" b="1" dirty="0" smtClean="0">
                <a:solidFill>
                  <a:srgbClr val="990033"/>
                </a:solidFill>
                <a:latin typeface="+mn-ea"/>
              </a:rPr>
              <a:t>偏正</a:t>
            </a:r>
            <a:endParaRPr lang="zh-CN" altLang="en-US" sz="2400" b="1" dirty="0"/>
          </a:p>
        </p:txBody>
      </p:sp>
      <p:sp>
        <p:nvSpPr>
          <p:cNvPr id="14" name="TextBox 13"/>
          <p:cNvSpPr txBox="1"/>
          <p:nvPr/>
        </p:nvSpPr>
        <p:spPr>
          <a:xfrm>
            <a:off x="3857620" y="3786190"/>
            <a:ext cx="1000132" cy="461665"/>
          </a:xfrm>
          <a:prstGeom prst="rect">
            <a:avLst/>
          </a:prstGeom>
          <a:noFill/>
        </p:spPr>
        <p:txBody>
          <a:bodyPr wrap="square" rtlCol="0">
            <a:spAutoFit/>
          </a:bodyPr>
          <a:lstStyle/>
          <a:p>
            <a:r>
              <a:rPr lang="zh-CN" altLang="en-US" sz="2400" b="1" dirty="0" smtClean="0">
                <a:solidFill>
                  <a:srgbClr val="990033"/>
                </a:solidFill>
                <a:latin typeface="+mn-ea"/>
              </a:rPr>
              <a:t>偏正</a:t>
            </a:r>
            <a:endParaRPr lang="zh-CN" altLang="en-US" sz="2400" b="1" dirty="0"/>
          </a:p>
        </p:txBody>
      </p:sp>
      <p:sp>
        <p:nvSpPr>
          <p:cNvPr id="15" name="TextBox 14"/>
          <p:cNvSpPr txBox="1"/>
          <p:nvPr/>
        </p:nvSpPr>
        <p:spPr>
          <a:xfrm>
            <a:off x="3857620" y="4286256"/>
            <a:ext cx="1000132" cy="461665"/>
          </a:xfrm>
          <a:prstGeom prst="rect">
            <a:avLst/>
          </a:prstGeom>
          <a:noFill/>
        </p:spPr>
        <p:txBody>
          <a:bodyPr wrap="square" rtlCol="0">
            <a:spAutoFit/>
          </a:bodyPr>
          <a:lstStyle/>
          <a:p>
            <a:r>
              <a:rPr lang="zh-CN" altLang="en-US" sz="2400" b="1" dirty="0" smtClean="0">
                <a:solidFill>
                  <a:srgbClr val="990033"/>
                </a:solidFill>
                <a:latin typeface="+mn-ea"/>
              </a:rPr>
              <a:t>并列</a:t>
            </a:r>
            <a:endParaRPr lang="zh-CN" altLang="en-US" sz="2400" b="1" dirty="0"/>
          </a:p>
        </p:txBody>
      </p:sp>
      <p:sp>
        <p:nvSpPr>
          <p:cNvPr id="16" name="TextBox 15"/>
          <p:cNvSpPr txBox="1"/>
          <p:nvPr/>
        </p:nvSpPr>
        <p:spPr>
          <a:xfrm>
            <a:off x="3857620" y="4786322"/>
            <a:ext cx="1000132" cy="461665"/>
          </a:xfrm>
          <a:prstGeom prst="rect">
            <a:avLst/>
          </a:prstGeom>
          <a:noFill/>
        </p:spPr>
        <p:txBody>
          <a:bodyPr wrap="square" rtlCol="0">
            <a:spAutoFit/>
          </a:bodyPr>
          <a:lstStyle/>
          <a:p>
            <a:r>
              <a:rPr lang="zh-CN" altLang="en-US" sz="2400" b="1" dirty="0" smtClean="0">
                <a:solidFill>
                  <a:srgbClr val="990033"/>
                </a:solidFill>
                <a:latin typeface="+mn-ea"/>
              </a:rPr>
              <a:t>动宾</a:t>
            </a:r>
            <a:endParaRPr lang="zh-CN" altLang="en-US" sz="2400" b="1" dirty="0"/>
          </a:p>
        </p:txBody>
      </p:sp>
      <p:sp>
        <p:nvSpPr>
          <p:cNvPr id="17"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grpSp>
        <p:nvGrpSpPr>
          <p:cNvPr id="18" name="Group 10"/>
          <p:cNvGrpSpPr>
            <a:grpSpLocks/>
          </p:cNvGrpSpPr>
          <p:nvPr/>
        </p:nvGrpSpPr>
        <p:grpSpPr bwMode="auto">
          <a:xfrm>
            <a:off x="1588" y="2674938"/>
            <a:ext cx="609600" cy="1978025"/>
            <a:chOff x="1" y="1685"/>
            <a:chExt cx="384" cy="1246"/>
          </a:xfrm>
        </p:grpSpPr>
        <p:pic>
          <p:nvPicPr>
            <p:cNvPr id="19"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20"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500"/>
                                        <p:tgtEl>
                                          <p:spTgt spid="3">
                                            <p:txEl>
                                              <p:pRg st="1" end="1"/>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ppt_x"/>
                                          </p:val>
                                        </p:tav>
                                        <p:tav tm="100000">
                                          <p:val>
                                            <p:strVal val="#ppt_x"/>
                                          </p:val>
                                        </p:tav>
                                      </p:tavLst>
                                    </p:anim>
                                    <p:anim calcmode="lin" valueType="num">
                                      <p:cBhvr additive="base">
                                        <p:cTn id="4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ppt_x"/>
                                          </p:val>
                                        </p:tav>
                                        <p:tav tm="100000">
                                          <p:val>
                                            <p:strVal val="#ppt_x"/>
                                          </p:val>
                                        </p:tav>
                                      </p:tavLst>
                                    </p:anim>
                                    <p:anim calcmode="lin" valueType="num">
                                      <p:cBhvr additive="base">
                                        <p:cTn id="5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ppt_x"/>
                                          </p:val>
                                        </p:tav>
                                        <p:tav tm="100000">
                                          <p:val>
                                            <p:strVal val="#ppt_x"/>
                                          </p:val>
                                        </p:tav>
                                      </p:tavLst>
                                    </p:anim>
                                    <p:anim calcmode="lin" valueType="num">
                                      <p:cBhvr additive="base">
                                        <p:cTn id="6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500" fill="hold"/>
                                        <p:tgtEl>
                                          <p:spTgt spid="14"/>
                                        </p:tgtEl>
                                        <p:attrNameLst>
                                          <p:attrName>ppt_x</p:attrName>
                                        </p:attrNameLst>
                                      </p:cBhvr>
                                      <p:tavLst>
                                        <p:tav tm="0">
                                          <p:val>
                                            <p:strVal val="#ppt_x"/>
                                          </p:val>
                                        </p:tav>
                                        <p:tav tm="100000">
                                          <p:val>
                                            <p:strVal val="#ppt_x"/>
                                          </p:val>
                                        </p:tav>
                                      </p:tavLst>
                                    </p:anim>
                                    <p:anim calcmode="lin" valueType="num">
                                      <p:cBhvr additive="base">
                                        <p:cTn id="6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additive="base">
                                        <p:cTn id="71" dur="500" fill="hold"/>
                                        <p:tgtEl>
                                          <p:spTgt spid="15"/>
                                        </p:tgtEl>
                                        <p:attrNameLst>
                                          <p:attrName>ppt_x</p:attrName>
                                        </p:attrNameLst>
                                      </p:cBhvr>
                                      <p:tavLst>
                                        <p:tav tm="0">
                                          <p:val>
                                            <p:strVal val="#ppt_x"/>
                                          </p:val>
                                        </p:tav>
                                        <p:tav tm="100000">
                                          <p:val>
                                            <p:strVal val="#ppt_x"/>
                                          </p:val>
                                        </p:tav>
                                      </p:tavLst>
                                    </p:anim>
                                    <p:anim calcmode="lin" valueType="num">
                                      <p:cBhvr additive="base">
                                        <p:cTn id="7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additive="base">
                                        <p:cTn id="77" dur="500" fill="hold"/>
                                        <p:tgtEl>
                                          <p:spTgt spid="16"/>
                                        </p:tgtEl>
                                        <p:attrNameLst>
                                          <p:attrName>ppt_x</p:attrName>
                                        </p:attrNameLst>
                                      </p:cBhvr>
                                      <p:tavLst>
                                        <p:tav tm="0">
                                          <p:val>
                                            <p:strVal val="#ppt_x"/>
                                          </p:val>
                                        </p:tav>
                                        <p:tav tm="100000">
                                          <p:val>
                                            <p:strVal val="#ppt_x"/>
                                          </p:val>
                                        </p:tav>
                                      </p:tavLst>
                                    </p:anim>
                                    <p:anim calcmode="lin" valueType="num">
                                      <p:cBhvr additive="base">
                                        <p:cTn id="7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500" fill="hold"/>
                                        <p:tgtEl>
                                          <p:spTgt spid="10"/>
                                        </p:tgtEl>
                                        <p:attrNameLst>
                                          <p:attrName>ppt_x</p:attrName>
                                        </p:attrNameLst>
                                      </p:cBhvr>
                                      <p:tavLst>
                                        <p:tav tm="0">
                                          <p:val>
                                            <p:strVal val="#ppt_x"/>
                                          </p:val>
                                        </p:tav>
                                        <p:tav tm="100000">
                                          <p:val>
                                            <p:strVal val="#ppt_x"/>
                                          </p:val>
                                        </p:tav>
                                      </p:tavLst>
                                    </p:anim>
                                    <p:anim calcmode="lin" valueType="num">
                                      <p:cBhvr additive="base">
                                        <p:cTn id="8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P spid="15" grpId="0"/>
      <p:bldP spid="16"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zh-CN" altLang="en-US" sz="2400" b="1" dirty="0" smtClean="0">
                <a:latin typeface="Times New Roman" pitchFamily="18" charset="0"/>
              </a:rPr>
              <a:t>（</a:t>
            </a:r>
            <a:r>
              <a:rPr lang="en-US" altLang="zh-CN" sz="2400" b="1" dirty="0" smtClean="0">
                <a:latin typeface="Times New Roman" pitchFamily="18" charset="0"/>
              </a:rPr>
              <a:t>9</a:t>
            </a:r>
            <a:r>
              <a:rPr lang="zh-CN" altLang="en-US" sz="2400" b="1" dirty="0" smtClean="0">
                <a:latin typeface="Times New Roman" pitchFamily="18" charset="0"/>
              </a:rPr>
              <a:t>）给你一个苹果        </a:t>
            </a:r>
            <a:r>
              <a:rPr lang="en-US" altLang="zh-CN" sz="2400" b="1" dirty="0" smtClean="0">
                <a:latin typeface="+mn-ea"/>
              </a:rPr>
              <a:t>________</a:t>
            </a:r>
            <a:endParaRPr lang="en-US" altLang="zh-CN" sz="2400" b="1" u="sng" dirty="0" smtClean="0">
              <a:solidFill>
                <a:srgbClr val="990033"/>
              </a:solidFill>
              <a:latin typeface="+mn-ea"/>
            </a:endParaRPr>
          </a:p>
          <a:p>
            <a:pPr marL="0" indent="0" algn="just">
              <a:lnSpc>
                <a:spcPts val="3500"/>
              </a:lnSpc>
              <a:buNone/>
            </a:pPr>
            <a:r>
              <a:rPr lang="zh-CN" altLang="en-US" sz="2400" b="1" dirty="0" smtClean="0">
                <a:latin typeface="Times New Roman" pitchFamily="18" charset="0"/>
              </a:rPr>
              <a:t>（</a:t>
            </a:r>
            <a:r>
              <a:rPr lang="en-US" altLang="zh-CN" sz="2400" b="1" dirty="0" smtClean="0">
                <a:latin typeface="Times New Roman" pitchFamily="18" charset="0"/>
              </a:rPr>
              <a:t>10</a:t>
            </a:r>
            <a:r>
              <a:rPr lang="zh-CN" altLang="en-US" sz="2400" b="1" dirty="0" smtClean="0">
                <a:latin typeface="Times New Roman" pitchFamily="18" charset="0"/>
              </a:rPr>
              <a:t>）守株待兔             </a:t>
            </a:r>
            <a:r>
              <a:rPr lang="en-US" altLang="zh-CN" sz="2400" b="1" dirty="0" smtClean="0">
                <a:latin typeface="+mn-ea"/>
              </a:rPr>
              <a:t>________</a:t>
            </a:r>
            <a:endParaRPr lang="zh-CN" altLang="en-US" sz="2400" b="1" u="sng" dirty="0" smtClean="0">
              <a:solidFill>
                <a:srgbClr val="990033"/>
              </a:solidFill>
              <a:latin typeface="+mn-ea"/>
            </a:endParaRPr>
          </a:p>
          <a:p>
            <a:pPr marL="0" indent="0" algn="just">
              <a:lnSpc>
                <a:spcPts val="3500"/>
              </a:lnSpc>
              <a:buNone/>
            </a:pPr>
            <a:r>
              <a:rPr lang="zh-CN" altLang="en-US" sz="2400" b="1" dirty="0" smtClean="0">
                <a:latin typeface="Times New Roman" pitchFamily="18" charset="0"/>
              </a:rPr>
              <a:t>（</a:t>
            </a:r>
            <a:r>
              <a:rPr lang="en-US" altLang="zh-CN" sz="2400" b="1" dirty="0" smtClean="0">
                <a:latin typeface="Times New Roman" pitchFamily="18" charset="0"/>
              </a:rPr>
              <a:t>11</a:t>
            </a:r>
            <a:r>
              <a:rPr lang="zh-CN" altLang="en-US" sz="2400" b="1" dirty="0" smtClean="0">
                <a:latin typeface="Times New Roman" pitchFamily="18" charset="0"/>
              </a:rPr>
              <a:t>）历史悠久              </a:t>
            </a:r>
            <a:r>
              <a:rPr lang="en-US" altLang="zh-CN" sz="2400" b="1" dirty="0" smtClean="0">
                <a:latin typeface="+mn-ea"/>
              </a:rPr>
              <a:t>________ </a:t>
            </a:r>
            <a:r>
              <a:rPr lang="zh-CN" altLang="en-US" sz="2400" b="1" u="sng" dirty="0" smtClean="0">
                <a:solidFill>
                  <a:srgbClr val="990033"/>
                </a:solidFill>
                <a:latin typeface="+mn-ea"/>
              </a:rPr>
              <a:t>　</a:t>
            </a:r>
          </a:p>
          <a:p>
            <a:pPr marL="0" indent="0" algn="just">
              <a:lnSpc>
                <a:spcPts val="3500"/>
              </a:lnSpc>
              <a:buNone/>
            </a:pPr>
            <a:r>
              <a:rPr lang="zh-CN" altLang="en-US" sz="2400" b="1" dirty="0" smtClean="0">
                <a:latin typeface="Times New Roman" pitchFamily="18" charset="0"/>
              </a:rPr>
              <a:t>（</a:t>
            </a:r>
            <a:r>
              <a:rPr lang="en-US" altLang="zh-CN" sz="2400" b="1" dirty="0" smtClean="0">
                <a:latin typeface="Times New Roman" pitchFamily="18" charset="0"/>
              </a:rPr>
              <a:t>12</a:t>
            </a:r>
            <a:r>
              <a:rPr lang="zh-CN" altLang="en-US" sz="2400" b="1" dirty="0" smtClean="0">
                <a:latin typeface="Times New Roman" pitchFamily="18" charset="0"/>
              </a:rPr>
              <a:t>）今天星期一          </a:t>
            </a:r>
            <a:r>
              <a:rPr lang="en-US" altLang="zh-CN" sz="2400" b="1" dirty="0" smtClean="0">
                <a:latin typeface="+mn-ea"/>
              </a:rPr>
              <a:t>________</a:t>
            </a:r>
            <a:endParaRPr lang="zh-CN" altLang="en-US" sz="2400" b="1" u="sng" dirty="0" smtClean="0">
              <a:solidFill>
                <a:srgbClr val="990033"/>
              </a:solidFill>
              <a:latin typeface="+mn-ea"/>
            </a:endParaRPr>
          </a:p>
          <a:p>
            <a:pPr marL="0" indent="0" algn="just">
              <a:lnSpc>
                <a:spcPts val="3500"/>
              </a:lnSpc>
              <a:buNone/>
            </a:pPr>
            <a:r>
              <a:rPr lang="zh-CN" altLang="en-US" sz="2400" b="1" dirty="0" smtClean="0">
                <a:latin typeface="Times New Roman" pitchFamily="18" charset="0"/>
              </a:rPr>
              <a:t>（</a:t>
            </a:r>
            <a:r>
              <a:rPr lang="en-US" altLang="zh-CN" sz="2400" b="1" dirty="0" smtClean="0">
                <a:latin typeface="Times New Roman" pitchFamily="18" charset="0"/>
              </a:rPr>
              <a:t>13</a:t>
            </a:r>
            <a:r>
              <a:rPr lang="zh-CN" altLang="en-US" sz="2400" b="1" dirty="0" smtClean="0">
                <a:latin typeface="Times New Roman" pitchFamily="18" charset="0"/>
              </a:rPr>
              <a:t>）竞选州长              </a:t>
            </a:r>
            <a:r>
              <a:rPr lang="en-US" altLang="zh-CN" sz="2400" b="1" dirty="0" smtClean="0">
                <a:latin typeface="+mn-ea"/>
              </a:rPr>
              <a:t>________</a:t>
            </a:r>
            <a:endParaRPr lang="zh-CN" altLang="en-US" sz="2400" b="1" u="sng" dirty="0" smtClean="0">
              <a:solidFill>
                <a:srgbClr val="990033"/>
              </a:solidFill>
              <a:latin typeface="+mn-ea"/>
            </a:endParaRPr>
          </a:p>
          <a:p>
            <a:pPr marL="0" indent="0" algn="just">
              <a:lnSpc>
                <a:spcPts val="3500"/>
              </a:lnSpc>
              <a:buNone/>
            </a:pPr>
            <a:r>
              <a:rPr lang="zh-CN" altLang="en-US" sz="2400" b="1" dirty="0" smtClean="0">
                <a:latin typeface="Times New Roman" pitchFamily="18" charset="0"/>
              </a:rPr>
              <a:t>（</a:t>
            </a:r>
            <a:r>
              <a:rPr lang="en-US" altLang="zh-CN" sz="2400" b="1" dirty="0" smtClean="0">
                <a:latin typeface="Times New Roman" pitchFamily="18" charset="0"/>
              </a:rPr>
              <a:t>14</a:t>
            </a:r>
            <a:r>
              <a:rPr lang="zh-CN" altLang="en-US" sz="2400" b="1" dirty="0" smtClean="0">
                <a:latin typeface="Times New Roman" pitchFamily="18" charset="0"/>
              </a:rPr>
              <a:t>）销售计划              </a:t>
            </a:r>
            <a:r>
              <a:rPr lang="en-US" altLang="zh-CN" sz="2400" b="1" dirty="0" smtClean="0">
                <a:latin typeface="+mn-ea"/>
              </a:rPr>
              <a:t>________</a:t>
            </a:r>
            <a:endParaRPr lang="zh-CN" altLang="en-US" sz="2400" b="1" u="sng" dirty="0" smtClean="0">
              <a:solidFill>
                <a:srgbClr val="990033"/>
              </a:solidFill>
              <a:latin typeface="+mn-ea"/>
            </a:endParaRPr>
          </a:p>
          <a:p>
            <a:pPr marL="0" indent="0" algn="just">
              <a:lnSpc>
                <a:spcPts val="3500"/>
              </a:lnSpc>
              <a:buNone/>
            </a:pPr>
            <a:r>
              <a:rPr lang="zh-CN" altLang="en-US" sz="2400" b="1" dirty="0" smtClean="0">
                <a:latin typeface="Times New Roman" pitchFamily="18" charset="0"/>
              </a:rPr>
              <a:t>（</a:t>
            </a:r>
            <a:r>
              <a:rPr lang="en-US" altLang="zh-CN" sz="2400" b="1" dirty="0" smtClean="0">
                <a:latin typeface="Times New Roman" pitchFamily="18" charset="0"/>
              </a:rPr>
              <a:t>15</a:t>
            </a:r>
            <a:r>
              <a:rPr lang="zh-CN" altLang="en-US" sz="2400" b="1" dirty="0" smtClean="0">
                <a:latin typeface="Times New Roman" pitchFamily="18" charset="0"/>
              </a:rPr>
              <a:t>）在车站旁边          </a:t>
            </a:r>
            <a:r>
              <a:rPr lang="en-US" altLang="zh-CN" sz="2400" b="1" dirty="0" smtClean="0">
                <a:latin typeface="+mn-ea"/>
              </a:rPr>
              <a:t>__________</a:t>
            </a:r>
            <a:endParaRPr lang="zh-CN" altLang="en-US" sz="2400" b="1" u="sng" dirty="0" smtClean="0">
              <a:solidFill>
                <a:srgbClr val="990033"/>
              </a:solidFill>
              <a:latin typeface="+mn-ea"/>
            </a:endParaRPr>
          </a:p>
          <a:p>
            <a:pPr marL="0" indent="0" algn="just">
              <a:lnSpc>
                <a:spcPts val="3500"/>
              </a:lnSpc>
              <a:buNone/>
            </a:pPr>
            <a:r>
              <a:rPr lang="zh-CN" altLang="en-US" sz="2400" b="1" dirty="0" smtClean="0">
                <a:latin typeface="Times New Roman" pitchFamily="18" charset="0"/>
              </a:rPr>
              <a:t>（</a:t>
            </a:r>
            <a:r>
              <a:rPr lang="en-US" altLang="zh-CN" sz="2400" b="1" dirty="0" smtClean="0">
                <a:latin typeface="Times New Roman" pitchFamily="18" charset="0"/>
              </a:rPr>
              <a:t>16</a:t>
            </a:r>
            <a:r>
              <a:rPr lang="zh-CN" altLang="en-US" sz="2400" b="1" dirty="0" smtClean="0">
                <a:latin typeface="Times New Roman" pitchFamily="18" charset="0"/>
              </a:rPr>
              <a:t>）卖书的                 </a:t>
            </a:r>
            <a:r>
              <a:rPr lang="en-US" altLang="zh-CN" sz="2400" b="1" dirty="0" smtClean="0">
                <a:latin typeface="+mn-ea"/>
              </a:rPr>
              <a:t>______________</a:t>
            </a:r>
            <a:endParaRPr lang="en-US" altLang="zh-CN" sz="2400" b="1" u="sng" dirty="0" smtClean="0">
              <a:solidFill>
                <a:srgbClr val="990033"/>
              </a:solidFill>
              <a:latin typeface="+mn-ea"/>
            </a:endParaRPr>
          </a:p>
          <a:p>
            <a:pPr marL="0" indent="0" algn="just">
              <a:lnSpc>
                <a:spcPts val="3500"/>
              </a:lnSpc>
              <a:buNone/>
            </a:pPr>
            <a:r>
              <a:rPr lang="en-US" altLang="zh-CN" sz="2400" b="1" dirty="0" smtClean="0">
                <a:latin typeface="+mn-ea"/>
              </a:rPr>
              <a:t>   </a:t>
            </a:r>
            <a:endParaRPr lang="zh-CN" altLang="en-US" sz="2400" b="1" u="sng" dirty="0" smtClean="0">
              <a:solidFill>
                <a:srgbClr val="990033"/>
              </a:solidFill>
              <a:latin typeface="+mn-ea"/>
            </a:endParaRPr>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3663815" y="4309334"/>
            <a:ext cx="2071702" cy="461665"/>
          </a:xfrm>
          <a:prstGeom prst="rect">
            <a:avLst/>
          </a:prstGeom>
          <a:noFill/>
        </p:spPr>
        <p:txBody>
          <a:bodyPr wrap="square" rtlCol="0">
            <a:spAutoFit/>
          </a:bodyPr>
          <a:lstStyle/>
          <a:p>
            <a:r>
              <a:rPr lang="zh-CN" altLang="en-US" sz="2400" b="1" dirty="0" smtClean="0">
                <a:solidFill>
                  <a:srgbClr val="990033"/>
                </a:solidFill>
                <a:latin typeface="+mn-ea"/>
              </a:rPr>
              <a:t>“的”字短语</a:t>
            </a:r>
            <a:endParaRPr lang="zh-CN" altLang="en-US" sz="2400" b="1" dirty="0"/>
          </a:p>
        </p:txBody>
      </p:sp>
      <p:sp>
        <p:nvSpPr>
          <p:cNvPr id="9" name="TextBox 8"/>
          <p:cNvSpPr txBox="1"/>
          <p:nvPr/>
        </p:nvSpPr>
        <p:spPr>
          <a:xfrm>
            <a:off x="4071934" y="714356"/>
            <a:ext cx="1000132" cy="461665"/>
          </a:xfrm>
          <a:prstGeom prst="rect">
            <a:avLst/>
          </a:prstGeom>
          <a:noFill/>
        </p:spPr>
        <p:txBody>
          <a:bodyPr wrap="square" rtlCol="0">
            <a:spAutoFit/>
          </a:bodyPr>
          <a:lstStyle/>
          <a:p>
            <a:r>
              <a:rPr lang="zh-CN" altLang="en-US" sz="2400" b="1" dirty="0" smtClean="0">
                <a:solidFill>
                  <a:srgbClr val="990033"/>
                </a:solidFill>
                <a:latin typeface="+mn-ea"/>
              </a:rPr>
              <a:t>双宾</a:t>
            </a:r>
            <a:endParaRPr lang="zh-CN" altLang="en-US" sz="2400" b="1" dirty="0"/>
          </a:p>
        </p:txBody>
      </p:sp>
      <p:sp>
        <p:nvSpPr>
          <p:cNvPr id="10" name="TextBox 9"/>
          <p:cNvSpPr txBox="1"/>
          <p:nvPr/>
        </p:nvSpPr>
        <p:spPr>
          <a:xfrm>
            <a:off x="4050600" y="1201896"/>
            <a:ext cx="1000132" cy="461665"/>
          </a:xfrm>
          <a:prstGeom prst="rect">
            <a:avLst/>
          </a:prstGeom>
          <a:noFill/>
        </p:spPr>
        <p:txBody>
          <a:bodyPr wrap="square" rtlCol="0">
            <a:spAutoFit/>
          </a:bodyPr>
          <a:lstStyle/>
          <a:p>
            <a:r>
              <a:rPr lang="zh-CN" altLang="en-US" sz="2400" b="1" dirty="0" smtClean="0">
                <a:solidFill>
                  <a:srgbClr val="990033"/>
                </a:solidFill>
                <a:latin typeface="+mn-ea"/>
              </a:rPr>
              <a:t>连动</a:t>
            </a:r>
            <a:endParaRPr lang="zh-CN" altLang="en-US" sz="2400" b="1" dirty="0"/>
          </a:p>
        </p:txBody>
      </p:sp>
      <p:sp>
        <p:nvSpPr>
          <p:cNvPr id="11" name="TextBox 10"/>
          <p:cNvSpPr txBox="1"/>
          <p:nvPr/>
        </p:nvSpPr>
        <p:spPr>
          <a:xfrm>
            <a:off x="4038074" y="1714488"/>
            <a:ext cx="1000132" cy="461665"/>
          </a:xfrm>
          <a:prstGeom prst="rect">
            <a:avLst/>
          </a:prstGeom>
          <a:noFill/>
        </p:spPr>
        <p:txBody>
          <a:bodyPr wrap="square" rtlCol="0">
            <a:spAutoFit/>
          </a:bodyPr>
          <a:lstStyle/>
          <a:p>
            <a:r>
              <a:rPr lang="zh-CN" altLang="en-US" sz="2400" b="1" dirty="0" smtClean="0">
                <a:solidFill>
                  <a:srgbClr val="990033"/>
                </a:solidFill>
                <a:latin typeface="+mn-ea"/>
              </a:rPr>
              <a:t>主谓</a:t>
            </a:r>
            <a:endParaRPr lang="zh-CN" altLang="en-US" sz="2400" b="1" dirty="0"/>
          </a:p>
        </p:txBody>
      </p:sp>
      <p:sp>
        <p:nvSpPr>
          <p:cNvPr id="12" name="TextBox 11"/>
          <p:cNvSpPr txBox="1"/>
          <p:nvPr/>
        </p:nvSpPr>
        <p:spPr>
          <a:xfrm>
            <a:off x="4035331" y="2235698"/>
            <a:ext cx="1000132" cy="461665"/>
          </a:xfrm>
          <a:prstGeom prst="rect">
            <a:avLst/>
          </a:prstGeom>
          <a:noFill/>
        </p:spPr>
        <p:txBody>
          <a:bodyPr wrap="square" rtlCol="0">
            <a:spAutoFit/>
          </a:bodyPr>
          <a:lstStyle/>
          <a:p>
            <a:r>
              <a:rPr lang="zh-CN" altLang="en-US" sz="2400" b="1" dirty="0" smtClean="0">
                <a:solidFill>
                  <a:srgbClr val="990033"/>
                </a:solidFill>
                <a:latin typeface="+mn-ea"/>
              </a:rPr>
              <a:t>主谓</a:t>
            </a:r>
            <a:endParaRPr lang="zh-CN" altLang="en-US" sz="2400" b="1" dirty="0"/>
          </a:p>
        </p:txBody>
      </p:sp>
      <p:sp>
        <p:nvSpPr>
          <p:cNvPr id="13" name="TextBox 12"/>
          <p:cNvSpPr txBox="1"/>
          <p:nvPr/>
        </p:nvSpPr>
        <p:spPr>
          <a:xfrm>
            <a:off x="4022805" y="2786843"/>
            <a:ext cx="1000132" cy="461665"/>
          </a:xfrm>
          <a:prstGeom prst="rect">
            <a:avLst/>
          </a:prstGeom>
          <a:noFill/>
        </p:spPr>
        <p:txBody>
          <a:bodyPr wrap="square" rtlCol="0">
            <a:spAutoFit/>
          </a:bodyPr>
          <a:lstStyle/>
          <a:p>
            <a:r>
              <a:rPr lang="zh-CN" altLang="en-US" sz="2400" b="1" dirty="0" smtClean="0">
                <a:solidFill>
                  <a:srgbClr val="990033"/>
                </a:solidFill>
                <a:latin typeface="+mn-ea"/>
              </a:rPr>
              <a:t>动宾</a:t>
            </a:r>
            <a:endParaRPr lang="zh-CN" altLang="en-US" sz="2400" b="1" dirty="0"/>
          </a:p>
        </p:txBody>
      </p:sp>
      <p:sp>
        <p:nvSpPr>
          <p:cNvPr id="14" name="TextBox 13"/>
          <p:cNvSpPr txBox="1"/>
          <p:nvPr/>
        </p:nvSpPr>
        <p:spPr>
          <a:xfrm>
            <a:off x="4000496" y="3286124"/>
            <a:ext cx="1000132" cy="461665"/>
          </a:xfrm>
          <a:prstGeom prst="rect">
            <a:avLst/>
          </a:prstGeom>
          <a:noFill/>
        </p:spPr>
        <p:txBody>
          <a:bodyPr wrap="square" rtlCol="0">
            <a:spAutoFit/>
          </a:bodyPr>
          <a:lstStyle/>
          <a:p>
            <a:r>
              <a:rPr lang="zh-CN" altLang="en-US" sz="2400" b="1" dirty="0" smtClean="0">
                <a:solidFill>
                  <a:srgbClr val="990033"/>
                </a:solidFill>
                <a:latin typeface="+mn-ea"/>
              </a:rPr>
              <a:t>偏正</a:t>
            </a:r>
            <a:endParaRPr lang="zh-CN" altLang="en-US" sz="2400" b="1" dirty="0"/>
          </a:p>
        </p:txBody>
      </p:sp>
      <p:sp>
        <p:nvSpPr>
          <p:cNvPr id="15" name="TextBox 14"/>
          <p:cNvSpPr txBox="1"/>
          <p:nvPr/>
        </p:nvSpPr>
        <p:spPr>
          <a:xfrm>
            <a:off x="3857620" y="3807524"/>
            <a:ext cx="2333318" cy="461665"/>
          </a:xfrm>
          <a:prstGeom prst="rect">
            <a:avLst/>
          </a:prstGeom>
          <a:noFill/>
        </p:spPr>
        <p:txBody>
          <a:bodyPr wrap="square" rtlCol="0">
            <a:spAutoFit/>
          </a:bodyPr>
          <a:lstStyle/>
          <a:p>
            <a:r>
              <a:rPr lang="zh-CN" altLang="en-US" sz="2400" b="1" dirty="0" smtClean="0">
                <a:solidFill>
                  <a:srgbClr val="990033"/>
                </a:solidFill>
                <a:latin typeface="+mn-ea"/>
              </a:rPr>
              <a:t>介宾短语</a:t>
            </a:r>
            <a:endParaRPr lang="zh-CN" altLang="en-US" sz="2400" b="1" dirty="0"/>
          </a:p>
        </p:txBody>
      </p:sp>
      <p:sp>
        <p:nvSpPr>
          <p:cNvPr id="16"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grpSp>
        <p:nvGrpSpPr>
          <p:cNvPr id="17" name="Group 10"/>
          <p:cNvGrpSpPr>
            <a:grpSpLocks/>
          </p:cNvGrpSpPr>
          <p:nvPr/>
        </p:nvGrpSpPr>
        <p:grpSpPr bwMode="auto">
          <a:xfrm>
            <a:off x="1588" y="2674938"/>
            <a:ext cx="609600" cy="1978025"/>
            <a:chOff x="1" y="1685"/>
            <a:chExt cx="384" cy="1246"/>
          </a:xfrm>
        </p:grpSpPr>
        <p:pic>
          <p:nvPicPr>
            <p:cNvPr id="18"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9"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linds(horizontal)">
                                      <p:cBhvr>
                                        <p:cTn id="25" dur="500"/>
                                        <p:tgtEl>
                                          <p:spTgt spid="3">
                                            <p:txEl>
                                              <p:pRg st="6" end="6"/>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linds(horizontal)">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ppt_x"/>
                                          </p:val>
                                        </p:tav>
                                        <p:tav tm="100000">
                                          <p:val>
                                            <p:strVal val="#ppt_x"/>
                                          </p:val>
                                        </p:tav>
                                      </p:tavLst>
                                    </p:anim>
                                    <p:anim calcmode="lin" valueType="num">
                                      <p:cBhvr additive="base">
                                        <p:cTn id="5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500" fill="hold"/>
                                        <p:tgtEl>
                                          <p:spTgt spid="14"/>
                                        </p:tgtEl>
                                        <p:attrNameLst>
                                          <p:attrName>ppt_x</p:attrName>
                                        </p:attrNameLst>
                                      </p:cBhvr>
                                      <p:tavLst>
                                        <p:tav tm="0">
                                          <p:val>
                                            <p:strVal val="#ppt_x"/>
                                          </p:val>
                                        </p:tav>
                                        <p:tav tm="100000">
                                          <p:val>
                                            <p:strVal val="#ppt_x"/>
                                          </p:val>
                                        </p:tav>
                                      </p:tavLst>
                                    </p:anim>
                                    <p:anim calcmode="lin" valueType="num">
                                      <p:cBhvr additive="base">
                                        <p:cTn id="6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additive="base">
                                        <p:cTn id="69" dur="500" fill="hold"/>
                                        <p:tgtEl>
                                          <p:spTgt spid="15"/>
                                        </p:tgtEl>
                                        <p:attrNameLst>
                                          <p:attrName>ppt_x</p:attrName>
                                        </p:attrNameLst>
                                      </p:cBhvr>
                                      <p:tavLst>
                                        <p:tav tm="0">
                                          <p:val>
                                            <p:strVal val="#ppt_x"/>
                                          </p:val>
                                        </p:tav>
                                        <p:tav tm="100000">
                                          <p:val>
                                            <p:strVal val="#ppt_x"/>
                                          </p:val>
                                        </p:tav>
                                      </p:tavLst>
                                    </p:anim>
                                    <p:anim calcmode="lin" valueType="num">
                                      <p:cBhvr additive="base">
                                        <p:cTn id="7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8"/>
                                        </p:tgtEl>
                                        <p:attrNameLst>
                                          <p:attrName>style.visibility</p:attrName>
                                        </p:attrNameLst>
                                      </p:cBhvr>
                                      <p:to>
                                        <p:strVal val="visible"/>
                                      </p:to>
                                    </p:set>
                                    <p:anim calcmode="lin" valueType="num">
                                      <p:cBhvr additive="base">
                                        <p:cTn id="75" dur="500" fill="hold"/>
                                        <p:tgtEl>
                                          <p:spTgt spid="8"/>
                                        </p:tgtEl>
                                        <p:attrNameLst>
                                          <p:attrName>ppt_x</p:attrName>
                                        </p:attrNameLst>
                                      </p:cBhvr>
                                      <p:tavLst>
                                        <p:tav tm="0">
                                          <p:val>
                                            <p:strVal val="#ppt_x"/>
                                          </p:val>
                                        </p:tav>
                                        <p:tav tm="100000">
                                          <p:val>
                                            <p:strVal val="#ppt_x"/>
                                          </p:val>
                                        </p:tav>
                                      </p:tavLst>
                                    </p:anim>
                                    <p:anim calcmode="lin" valueType="num">
                                      <p:cBhvr additive="base">
                                        <p:cTn id="7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algn="just"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二</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单句句子成分</a:t>
            </a:r>
          </a:p>
          <a:p>
            <a:pPr marL="0" indent="622800" algn="just" eaLnBrk="1" hangingPunct="1">
              <a:lnSpc>
                <a:spcPct val="122000"/>
              </a:lnSpc>
              <a:spcBef>
                <a:spcPct val="0"/>
              </a:spcBef>
              <a:buNone/>
            </a:pPr>
            <a:r>
              <a:rPr lang="zh-CN" altLang="en-US" sz="2400" b="1" dirty="0" smtClean="0">
                <a:latin typeface="+mn-ea"/>
              </a:rPr>
              <a:t>构成句子的词或短语间有一定的语法关系，根据不同的语法关系可分成主语</a:t>
            </a:r>
            <a:r>
              <a:rPr lang="en-US" altLang="zh-CN" sz="2400" b="1" dirty="0" smtClean="0">
                <a:latin typeface="+mn-ea"/>
              </a:rPr>
              <a:t>〔</a:t>
            </a:r>
            <a:r>
              <a:rPr lang="zh-CN" altLang="en-US" sz="2400" b="1" dirty="0" smtClean="0">
                <a:latin typeface="+mn-ea"/>
              </a:rPr>
              <a:t>用“</a:t>
            </a:r>
            <a:r>
              <a:rPr lang="en-US" altLang="zh-CN" sz="2400" b="1" u="dbl" dirty="0" smtClean="0">
                <a:latin typeface="+mn-ea"/>
              </a:rPr>
              <a:t>    </a:t>
            </a:r>
            <a:r>
              <a:rPr lang="zh-CN" altLang="en-US" sz="2400" b="1" dirty="0" smtClean="0">
                <a:latin typeface="+mn-ea"/>
              </a:rPr>
              <a:t>”表示</a:t>
            </a:r>
            <a:r>
              <a:rPr lang="en-US" altLang="zh-CN" sz="2400" b="1" dirty="0" smtClean="0">
                <a:latin typeface="+mn-ea"/>
              </a:rPr>
              <a:t>〕</a:t>
            </a:r>
            <a:r>
              <a:rPr lang="zh-CN" altLang="en-US" sz="2400" b="1" dirty="0" smtClean="0">
                <a:latin typeface="+mn-ea"/>
              </a:rPr>
              <a:t>、谓语</a:t>
            </a:r>
            <a:r>
              <a:rPr lang="en-US" altLang="zh-CN" sz="2400" b="1" dirty="0" smtClean="0">
                <a:latin typeface="+mn-ea"/>
              </a:rPr>
              <a:t>〔</a:t>
            </a:r>
            <a:r>
              <a:rPr lang="zh-CN" altLang="en-US" sz="2400" b="1" dirty="0" smtClean="0">
                <a:latin typeface="+mn-ea"/>
              </a:rPr>
              <a:t>用“</a:t>
            </a:r>
            <a:r>
              <a:rPr lang="en-US" altLang="zh-CN" sz="2400" b="1" dirty="0" smtClean="0">
                <a:latin typeface="+mn-ea"/>
              </a:rPr>
              <a:t>______”</a:t>
            </a:r>
            <a:r>
              <a:rPr lang="zh-CN" altLang="en-US" sz="2400" b="1" dirty="0" smtClean="0">
                <a:latin typeface="+mn-ea"/>
              </a:rPr>
              <a:t>表示</a:t>
            </a:r>
            <a:r>
              <a:rPr lang="en-US" altLang="zh-CN" sz="2400" b="1" dirty="0" smtClean="0">
                <a:latin typeface="+mn-ea"/>
              </a:rPr>
              <a:t>〕</a:t>
            </a:r>
            <a:r>
              <a:rPr lang="zh-CN" altLang="en-US" sz="2400" b="1" dirty="0" smtClean="0">
                <a:latin typeface="+mn-ea"/>
              </a:rPr>
              <a:t>、宾语</a:t>
            </a:r>
            <a:r>
              <a:rPr lang="en-US" altLang="zh-CN" sz="2400" b="1" dirty="0" smtClean="0">
                <a:latin typeface="+mn-ea"/>
              </a:rPr>
              <a:t>〔</a:t>
            </a:r>
            <a:r>
              <a:rPr lang="zh-CN" altLang="en-US" sz="2400" b="1" dirty="0" smtClean="0">
                <a:latin typeface="+mn-ea"/>
              </a:rPr>
              <a:t>用“</a:t>
            </a:r>
            <a:r>
              <a:rPr lang="zh-CN" altLang="en-US" sz="2400" b="1" u="wavy" dirty="0" smtClean="0">
                <a:latin typeface="+mn-ea"/>
              </a:rPr>
              <a:t>　　　</a:t>
            </a:r>
            <a:r>
              <a:rPr lang="zh-CN" altLang="en-US" sz="2400" b="1" dirty="0" smtClean="0">
                <a:latin typeface="+mn-ea"/>
              </a:rPr>
              <a:t>”表示</a:t>
            </a:r>
            <a:r>
              <a:rPr lang="en-US" altLang="zh-CN" sz="2400" b="1" dirty="0" smtClean="0">
                <a:latin typeface="+mn-ea"/>
              </a:rPr>
              <a:t>〕</a:t>
            </a:r>
            <a:r>
              <a:rPr lang="zh-CN" altLang="en-US" sz="2400" b="1" dirty="0" smtClean="0">
                <a:latin typeface="+mn-ea"/>
              </a:rPr>
              <a:t>、定语</a:t>
            </a:r>
            <a:r>
              <a:rPr lang="en-US" altLang="zh-CN" sz="2400" b="1" dirty="0" smtClean="0">
                <a:latin typeface="+mn-ea"/>
              </a:rPr>
              <a:t>〔</a:t>
            </a:r>
            <a:r>
              <a:rPr lang="zh-CN" altLang="en-US" sz="2400" b="1" dirty="0" smtClean="0">
                <a:latin typeface="+mn-ea"/>
              </a:rPr>
              <a:t>用“</a:t>
            </a:r>
            <a:r>
              <a:rPr lang="en-US" altLang="zh-CN" sz="2400" b="1" dirty="0" smtClean="0">
                <a:latin typeface="+mn-ea"/>
              </a:rPr>
              <a:t>(</a:t>
            </a:r>
            <a:r>
              <a:rPr lang="zh-CN" altLang="en-US" sz="2400" b="1" dirty="0" smtClean="0">
                <a:latin typeface="+mn-ea"/>
              </a:rPr>
              <a:t>　　</a:t>
            </a:r>
            <a:r>
              <a:rPr lang="en-US" altLang="zh-CN" sz="2400" b="1" dirty="0" smtClean="0">
                <a:latin typeface="+mn-ea"/>
              </a:rPr>
              <a:t>)”</a:t>
            </a:r>
            <a:r>
              <a:rPr lang="zh-CN" altLang="en-US" sz="2400" b="1" dirty="0" smtClean="0">
                <a:latin typeface="+mn-ea"/>
              </a:rPr>
              <a:t>表示</a:t>
            </a:r>
            <a:r>
              <a:rPr lang="en-US" altLang="zh-CN" sz="2400" b="1" dirty="0" smtClean="0">
                <a:latin typeface="+mn-ea"/>
              </a:rPr>
              <a:t>〕</a:t>
            </a:r>
            <a:r>
              <a:rPr lang="zh-CN" altLang="en-US" sz="2400" b="1" dirty="0" smtClean="0">
                <a:latin typeface="+mn-ea"/>
              </a:rPr>
              <a:t>、状语</a:t>
            </a:r>
            <a:r>
              <a:rPr lang="en-US" altLang="zh-CN" sz="2400" b="1" dirty="0" smtClean="0">
                <a:latin typeface="+mn-ea"/>
              </a:rPr>
              <a:t>〔</a:t>
            </a:r>
            <a:r>
              <a:rPr lang="zh-CN" altLang="en-US" sz="2400" b="1" dirty="0" smtClean="0">
                <a:latin typeface="+mn-ea"/>
              </a:rPr>
              <a:t>用“</a:t>
            </a:r>
            <a:r>
              <a:rPr lang="en-US" altLang="zh-CN" sz="2400" b="1" dirty="0" smtClean="0">
                <a:latin typeface="+mn-ea"/>
              </a:rPr>
              <a:t>[</a:t>
            </a:r>
            <a:r>
              <a:rPr lang="zh-CN" altLang="en-US" sz="2400" b="1" dirty="0" smtClean="0">
                <a:latin typeface="+mn-ea"/>
              </a:rPr>
              <a:t>　</a:t>
            </a:r>
            <a:r>
              <a:rPr lang="en-US" altLang="zh-CN" sz="2400" b="1" dirty="0" smtClean="0">
                <a:latin typeface="+mn-ea"/>
              </a:rPr>
              <a:t>]”</a:t>
            </a:r>
            <a:r>
              <a:rPr lang="zh-CN" altLang="en-US" sz="2400" b="1" dirty="0" smtClean="0">
                <a:latin typeface="+mn-ea"/>
              </a:rPr>
              <a:t>表示</a:t>
            </a:r>
            <a:r>
              <a:rPr lang="en-US" altLang="zh-CN" sz="2400" b="1" dirty="0" smtClean="0">
                <a:latin typeface="+mn-ea"/>
              </a:rPr>
              <a:t>〕</a:t>
            </a:r>
            <a:r>
              <a:rPr lang="zh-CN" altLang="en-US" sz="2400" b="1" dirty="0" smtClean="0">
                <a:latin typeface="+mn-ea"/>
              </a:rPr>
              <a:t>、补语</a:t>
            </a:r>
            <a:r>
              <a:rPr lang="en-US" altLang="zh-CN" sz="2400" b="1" dirty="0" smtClean="0">
                <a:latin typeface="+mn-ea"/>
              </a:rPr>
              <a:t>〔</a:t>
            </a:r>
            <a:r>
              <a:rPr lang="zh-CN" altLang="en-US" sz="2400" b="1" dirty="0" smtClean="0">
                <a:latin typeface="+mn-ea"/>
              </a:rPr>
              <a:t>用“</a:t>
            </a:r>
            <a:r>
              <a:rPr lang="en-US" altLang="zh-CN" sz="2400" b="1" dirty="0" smtClean="0">
                <a:latin typeface="+mn-ea"/>
              </a:rPr>
              <a:t>&lt;</a:t>
            </a:r>
            <a:r>
              <a:rPr lang="zh-CN" altLang="en-US" sz="2400" b="1" dirty="0" smtClean="0">
                <a:latin typeface="+mn-ea"/>
              </a:rPr>
              <a:t>　</a:t>
            </a:r>
            <a:r>
              <a:rPr lang="en-US" altLang="zh-CN" sz="2400" b="1" dirty="0" smtClean="0">
                <a:latin typeface="+mn-ea"/>
              </a:rPr>
              <a:t>&gt;”</a:t>
            </a:r>
            <a:r>
              <a:rPr lang="zh-CN" altLang="en-US" sz="2400" b="1" dirty="0" smtClean="0">
                <a:latin typeface="+mn-ea"/>
              </a:rPr>
              <a:t>表示</a:t>
            </a:r>
            <a:r>
              <a:rPr lang="en-US" altLang="zh-CN" sz="2400" b="1" dirty="0" smtClean="0">
                <a:latin typeface="+mn-ea"/>
              </a:rPr>
              <a:t>〕</a:t>
            </a:r>
            <a:r>
              <a:rPr lang="zh-CN" altLang="en-US" sz="2400" b="1" dirty="0" smtClean="0">
                <a:latin typeface="+mn-ea"/>
              </a:rPr>
              <a:t>六种成分。一般完整的句子成分的排列顺序： </a:t>
            </a:r>
            <a:r>
              <a:rPr lang="en-US" altLang="zh-CN" sz="2400" b="1" dirty="0" smtClean="0">
                <a:latin typeface="+mn-ea"/>
              </a:rPr>
              <a:t>(</a:t>
            </a:r>
            <a:r>
              <a:rPr lang="zh-CN" altLang="en-US" sz="2400" b="1" dirty="0" smtClean="0">
                <a:latin typeface="+mn-ea"/>
              </a:rPr>
              <a:t>定语</a:t>
            </a:r>
            <a:r>
              <a:rPr lang="en-US" altLang="zh-CN" sz="2400" b="1" dirty="0" smtClean="0">
                <a:latin typeface="+mn-ea"/>
              </a:rPr>
              <a:t>)</a:t>
            </a:r>
            <a:r>
              <a:rPr lang="zh-CN" altLang="en-US" sz="2400" b="1" u="dbl" dirty="0" smtClean="0">
                <a:latin typeface="+mn-ea"/>
              </a:rPr>
              <a:t>主语</a:t>
            </a:r>
            <a:r>
              <a:rPr lang="en-US" altLang="zh-CN" sz="2400" b="1" dirty="0" smtClean="0">
                <a:latin typeface="+mn-ea"/>
              </a:rPr>
              <a:t>[</a:t>
            </a:r>
            <a:r>
              <a:rPr lang="zh-CN" altLang="en-US" sz="2400" b="1" dirty="0" smtClean="0">
                <a:latin typeface="+mn-ea"/>
              </a:rPr>
              <a:t>状语</a:t>
            </a:r>
            <a:r>
              <a:rPr lang="en-US" altLang="zh-CN" sz="2400" b="1" dirty="0" smtClean="0">
                <a:latin typeface="+mn-ea"/>
              </a:rPr>
              <a:t>]</a:t>
            </a:r>
            <a:r>
              <a:rPr lang="zh-CN" altLang="en-US" sz="2400" b="1" u="sng" dirty="0" smtClean="0">
                <a:latin typeface="+mn-ea"/>
              </a:rPr>
              <a:t>谓语</a:t>
            </a:r>
            <a:r>
              <a:rPr lang="en-US" altLang="zh-CN" sz="2400" b="1" dirty="0" smtClean="0">
                <a:latin typeface="+mn-ea"/>
              </a:rPr>
              <a:t>〈</a:t>
            </a:r>
            <a:r>
              <a:rPr lang="zh-CN" altLang="en-US" sz="2400" b="1" dirty="0" smtClean="0">
                <a:latin typeface="+mn-ea"/>
              </a:rPr>
              <a:t>补语</a:t>
            </a:r>
            <a:r>
              <a:rPr lang="en-US" altLang="zh-CN" sz="2400" b="1" dirty="0" smtClean="0">
                <a:latin typeface="+mn-ea"/>
              </a:rPr>
              <a:t>〉(</a:t>
            </a:r>
            <a:r>
              <a:rPr lang="zh-CN" altLang="en-US" sz="2400" b="1" dirty="0" smtClean="0">
                <a:latin typeface="+mn-ea"/>
              </a:rPr>
              <a:t>定语</a:t>
            </a:r>
            <a:r>
              <a:rPr lang="en-US" altLang="zh-CN" sz="2400" b="1" dirty="0" smtClean="0">
                <a:latin typeface="+mn-ea"/>
              </a:rPr>
              <a:t>)</a:t>
            </a:r>
            <a:r>
              <a:rPr lang="zh-CN" altLang="en-US" sz="2400" b="1" u="wavy" dirty="0" smtClean="0">
                <a:latin typeface="+mn-ea"/>
              </a:rPr>
              <a:t>宾语</a:t>
            </a:r>
            <a:r>
              <a:rPr lang="zh-CN" altLang="en-US" sz="2400" b="1" dirty="0" smtClean="0">
                <a:latin typeface="+mn-ea"/>
              </a:rPr>
              <a:t>。如：</a:t>
            </a:r>
            <a:r>
              <a:rPr lang="en-US" altLang="zh-CN" sz="2400" b="1" dirty="0" smtClean="0">
                <a:latin typeface="+mn-ea"/>
              </a:rPr>
              <a:t>(</a:t>
            </a:r>
            <a:r>
              <a:rPr lang="zh-CN" altLang="en-US" sz="2400" b="1" dirty="0" smtClean="0">
                <a:latin typeface="+mn-ea"/>
              </a:rPr>
              <a:t>全体</a:t>
            </a:r>
            <a:r>
              <a:rPr lang="en-US" altLang="zh-CN" sz="2400" b="1" dirty="0" smtClean="0">
                <a:latin typeface="+mn-ea"/>
              </a:rPr>
              <a:t>)</a:t>
            </a:r>
            <a:r>
              <a:rPr lang="zh-CN" altLang="en-US" sz="2400" b="1" u="dbl" dirty="0" smtClean="0">
                <a:latin typeface="+mn-ea"/>
              </a:rPr>
              <a:t>同学</a:t>
            </a:r>
            <a:r>
              <a:rPr lang="en-US" altLang="zh-CN" sz="2400" b="1" dirty="0" smtClean="0">
                <a:latin typeface="+mn-ea"/>
              </a:rPr>
              <a:t>[</a:t>
            </a:r>
            <a:r>
              <a:rPr lang="zh-CN" altLang="en-US" sz="2400" b="1" dirty="0" smtClean="0">
                <a:latin typeface="+mn-ea"/>
              </a:rPr>
              <a:t>必须</a:t>
            </a:r>
            <a:r>
              <a:rPr lang="en-US" altLang="zh-CN" sz="2400" b="1" dirty="0" smtClean="0">
                <a:latin typeface="+mn-ea"/>
              </a:rPr>
              <a:t>]</a:t>
            </a:r>
            <a:r>
              <a:rPr lang="zh-CN" altLang="en-US" sz="2400" b="1" u="sng" dirty="0" smtClean="0">
                <a:latin typeface="+mn-ea"/>
              </a:rPr>
              <a:t>做</a:t>
            </a:r>
            <a:r>
              <a:rPr lang="en-US" altLang="zh-CN" sz="2400" b="1" dirty="0" smtClean="0">
                <a:latin typeface="+mn-ea"/>
              </a:rPr>
              <a:t>〈</a:t>
            </a:r>
            <a:r>
              <a:rPr lang="zh-CN" altLang="en-US" sz="2400" b="1" dirty="0" smtClean="0">
                <a:latin typeface="+mn-ea"/>
              </a:rPr>
              <a:t>完</a:t>
            </a:r>
            <a:r>
              <a:rPr lang="en-US" altLang="zh-CN" sz="2400" b="1" dirty="0" smtClean="0">
                <a:latin typeface="+mn-ea"/>
              </a:rPr>
              <a:t>〉(</a:t>
            </a:r>
            <a:r>
              <a:rPr lang="zh-CN" altLang="en-US" sz="2400" b="1" dirty="0" smtClean="0">
                <a:latin typeface="+mn-ea"/>
              </a:rPr>
              <a:t>语文</a:t>
            </a:r>
            <a:r>
              <a:rPr lang="en-US" altLang="zh-CN" sz="2400" b="1" dirty="0" smtClean="0">
                <a:latin typeface="+mn-ea"/>
              </a:rPr>
              <a:t>)</a:t>
            </a:r>
            <a:r>
              <a:rPr lang="zh-CN" altLang="en-US" sz="2400" b="1" u="wavy" dirty="0" smtClean="0">
                <a:latin typeface="+mn-ea"/>
              </a:rPr>
              <a:t>作业</a:t>
            </a:r>
            <a:r>
              <a:rPr lang="zh-CN" altLang="en-US" sz="2400" b="1" dirty="0" smtClean="0">
                <a:latin typeface="+mn-ea"/>
              </a:rPr>
              <a:t>。</a:t>
            </a: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 calcmode="lin" valueType="num">
                                      <p:cBhvr additive="base">
                                        <p:cTn id="1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additive="base">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 calcmode="lin" valueType="num">
                                      <p:cBhvr additive="base">
                                        <p:cTn id="1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algn="just"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algn="just"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827584" y="980728"/>
          <a:ext cx="7704138" cy="4435896"/>
        </p:xfrm>
        <a:graphic>
          <a:graphicData uri="http://schemas.openxmlformats.org/drawingml/2006/table">
            <a:tbl>
              <a:tblPr/>
              <a:tblGrid>
                <a:gridCol w="936104"/>
                <a:gridCol w="3240360"/>
                <a:gridCol w="3527674"/>
              </a:tblGrid>
              <a:tr h="720080">
                <a:tc>
                  <a:txBody>
                    <a:bodyPr/>
                    <a:lstStyle/>
                    <a:p>
                      <a:pPr algn="ctr">
                        <a:spcAft>
                          <a:spcPts val="0"/>
                        </a:spcAft>
                      </a:pPr>
                      <a:r>
                        <a:rPr lang="zh-CN" sz="2000" b="1" kern="100" dirty="0">
                          <a:latin typeface="+mn-ea"/>
                          <a:ea typeface="+mn-ea"/>
                          <a:cs typeface="Times New Roman"/>
                        </a:rPr>
                        <a:t>成分</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spcAft>
                          <a:spcPts val="0"/>
                        </a:spcAft>
                      </a:pPr>
                      <a:r>
                        <a:rPr lang="zh-CN" sz="2000" b="1" kern="100">
                          <a:latin typeface="+mn-ea"/>
                          <a:ea typeface="+mn-ea"/>
                          <a:cs typeface="Times New Roman"/>
                        </a:rPr>
                        <a:t>定义</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spcAft>
                          <a:spcPts val="0"/>
                        </a:spcAft>
                      </a:pPr>
                      <a:r>
                        <a:rPr lang="zh-CN" sz="2000" b="1" kern="100">
                          <a:latin typeface="+mn-ea"/>
                          <a:ea typeface="+mn-ea"/>
                          <a:cs typeface="Times New Roman"/>
                        </a:rPr>
                        <a:t>示例</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944216">
                <a:tc>
                  <a:txBody>
                    <a:bodyPr/>
                    <a:lstStyle/>
                    <a:p>
                      <a:pPr algn="ctr">
                        <a:spcAft>
                          <a:spcPts val="0"/>
                        </a:spcAft>
                      </a:pPr>
                      <a:r>
                        <a:rPr lang="zh-CN" sz="2000" b="1" kern="100">
                          <a:latin typeface="+mn-ea"/>
                          <a:ea typeface="+mn-ea"/>
                          <a:cs typeface="Times New Roman"/>
                        </a:rPr>
                        <a:t>主语</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表示陈述或说明的对象的语言单位。经常由名词、代词、名词性短语充当，一般表示谓语所说的是“谁”或“什么”</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spcAft>
                          <a:spcPts val="0"/>
                        </a:spcAft>
                      </a:pPr>
                      <a:r>
                        <a:rPr lang="zh-CN" sz="2000" b="1" kern="100">
                          <a:latin typeface="+mn-ea"/>
                          <a:ea typeface="+mn-ea"/>
                          <a:cs typeface="Times New Roman"/>
                        </a:rPr>
                        <a:t>　</a:t>
                      </a:r>
                      <a:r>
                        <a:rPr lang="en-US" sz="2000" b="1" kern="100">
                          <a:latin typeface="+mn-ea"/>
                          <a:ea typeface="+mn-ea"/>
                          <a:cs typeface="Times New Roman"/>
                        </a:rPr>
                        <a:t>①</a:t>
                      </a:r>
                      <a:r>
                        <a:rPr lang="zh-CN" sz="2000" b="1" u="dbl" kern="100">
                          <a:latin typeface="+mn-ea"/>
                          <a:ea typeface="+mn-ea"/>
                          <a:cs typeface="Times New Roman"/>
                        </a:rPr>
                        <a:t>中国人民</a:t>
                      </a:r>
                      <a:r>
                        <a:rPr lang="en-US" sz="2000" b="1" kern="100">
                          <a:latin typeface="+mn-ea"/>
                          <a:ea typeface="+mn-ea"/>
                          <a:cs typeface="Courier New"/>
                        </a:rPr>
                        <a:t>‖</a:t>
                      </a:r>
                      <a:r>
                        <a:rPr lang="zh-CN" sz="2000" b="1" kern="100">
                          <a:latin typeface="+mn-ea"/>
                          <a:ea typeface="+mn-ea"/>
                          <a:cs typeface="Times New Roman"/>
                        </a:rPr>
                        <a:t>志气高。</a:t>
                      </a:r>
                      <a:r>
                        <a:rPr lang="en-US" sz="2000" b="1" kern="100">
                          <a:latin typeface="+mn-ea"/>
                          <a:ea typeface="+mn-ea"/>
                          <a:cs typeface="Courier New"/>
                        </a:rPr>
                        <a:t>(</a:t>
                      </a:r>
                      <a:r>
                        <a:rPr lang="zh-CN" sz="2000" b="1" kern="100">
                          <a:latin typeface="+mn-ea"/>
                          <a:ea typeface="+mn-ea"/>
                          <a:cs typeface="Times New Roman"/>
                        </a:rPr>
                        <a:t>名词</a:t>
                      </a:r>
                      <a:r>
                        <a:rPr lang="en-US" sz="2000" b="1" kern="100">
                          <a:latin typeface="+mn-ea"/>
                          <a:ea typeface="+mn-ea"/>
                          <a:cs typeface="Courier New"/>
                        </a:rPr>
                        <a:t>)</a:t>
                      </a:r>
                      <a:endParaRPr lang="zh-CN" sz="2000" b="1" kern="100">
                        <a:latin typeface="+mn-ea"/>
                        <a:ea typeface="+mn-ea"/>
                        <a:cs typeface="Courier New"/>
                      </a:endParaRPr>
                    </a:p>
                    <a:p>
                      <a:pPr algn="ctr">
                        <a:spcAft>
                          <a:spcPts val="0"/>
                        </a:spcAft>
                      </a:pPr>
                      <a:r>
                        <a:rPr lang="zh-CN" sz="2000" b="1" kern="100">
                          <a:latin typeface="+mn-ea"/>
                          <a:ea typeface="+mn-ea"/>
                          <a:cs typeface="Times New Roman"/>
                        </a:rPr>
                        <a:t>　</a:t>
                      </a:r>
                      <a:r>
                        <a:rPr lang="en-US" sz="2000" b="1" kern="100">
                          <a:latin typeface="+mn-ea"/>
                          <a:ea typeface="+mn-ea"/>
                          <a:cs typeface="Times New Roman"/>
                        </a:rPr>
                        <a:t>②</a:t>
                      </a:r>
                      <a:r>
                        <a:rPr lang="zh-CN" sz="2000" b="1" u="dbl" kern="100">
                          <a:latin typeface="+mn-ea"/>
                          <a:ea typeface="+mn-ea"/>
                          <a:cs typeface="Times New Roman"/>
                        </a:rPr>
                        <a:t>他</a:t>
                      </a:r>
                      <a:r>
                        <a:rPr lang="en-US" sz="2000" b="1" kern="100">
                          <a:latin typeface="+mn-ea"/>
                          <a:ea typeface="+mn-ea"/>
                          <a:cs typeface="Courier New"/>
                        </a:rPr>
                        <a:t>‖</a:t>
                      </a:r>
                      <a:r>
                        <a:rPr lang="zh-CN" sz="2000" b="1" kern="100">
                          <a:latin typeface="+mn-ea"/>
                          <a:ea typeface="+mn-ea"/>
                          <a:cs typeface="Times New Roman"/>
                        </a:rPr>
                        <a:t>是我最敬佩的老师。</a:t>
                      </a:r>
                      <a:r>
                        <a:rPr lang="en-US" sz="2000" b="1" kern="100">
                          <a:latin typeface="+mn-ea"/>
                          <a:ea typeface="+mn-ea"/>
                          <a:cs typeface="Courier New"/>
                        </a:rPr>
                        <a:t>(</a:t>
                      </a:r>
                      <a:r>
                        <a:rPr lang="zh-CN" sz="2000" b="1" kern="100">
                          <a:latin typeface="+mn-ea"/>
                          <a:ea typeface="+mn-ea"/>
                          <a:cs typeface="Times New Roman"/>
                        </a:rPr>
                        <a:t>代词</a:t>
                      </a:r>
                      <a:r>
                        <a:rPr lang="en-US" sz="2000" b="1" kern="100">
                          <a:latin typeface="+mn-ea"/>
                          <a:ea typeface="+mn-ea"/>
                          <a:cs typeface="Courier New"/>
                        </a:rPr>
                        <a:t>)</a:t>
                      </a:r>
                      <a:endParaRPr lang="zh-CN" sz="2000" b="1" kern="100">
                        <a:latin typeface="+mn-ea"/>
                        <a:ea typeface="+mn-ea"/>
                        <a:cs typeface="Courier New"/>
                      </a:endParaRPr>
                    </a:p>
                    <a:p>
                      <a:pPr algn="ctr">
                        <a:spcAft>
                          <a:spcPts val="0"/>
                        </a:spcAft>
                      </a:pPr>
                      <a:r>
                        <a:rPr lang="zh-CN" sz="2000" b="1" kern="100">
                          <a:latin typeface="+mn-ea"/>
                          <a:ea typeface="+mn-ea"/>
                          <a:cs typeface="Times New Roman"/>
                        </a:rPr>
                        <a:t>　</a:t>
                      </a:r>
                      <a:r>
                        <a:rPr lang="en-US" sz="2000" b="1" kern="100">
                          <a:latin typeface="+mn-ea"/>
                          <a:ea typeface="+mn-ea"/>
                          <a:cs typeface="Times New Roman"/>
                        </a:rPr>
                        <a:t>③</a:t>
                      </a:r>
                      <a:r>
                        <a:rPr lang="zh-CN" sz="2000" b="1" u="dbl" kern="100">
                          <a:latin typeface="+mn-ea"/>
                          <a:ea typeface="+mn-ea"/>
                          <a:cs typeface="Times New Roman"/>
                        </a:rPr>
                        <a:t>辱骂和恐吓</a:t>
                      </a:r>
                      <a:r>
                        <a:rPr lang="en-US" sz="2000" b="1" kern="100">
                          <a:latin typeface="+mn-ea"/>
                          <a:ea typeface="+mn-ea"/>
                          <a:cs typeface="Courier New"/>
                        </a:rPr>
                        <a:t>‖</a:t>
                      </a:r>
                      <a:r>
                        <a:rPr lang="zh-CN" sz="2000" b="1" kern="100">
                          <a:latin typeface="+mn-ea"/>
                          <a:ea typeface="+mn-ea"/>
                          <a:cs typeface="Times New Roman"/>
                        </a:rPr>
                        <a:t>绝不是战斗。</a:t>
                      </a:r>
                      <a:r>
                        <a:rPr lang="en-US" sz="2000" b="1" kern="100">
                          <a:latin typeface="+mn-ea"/>
                          <a:ea typeface="+mn-ea"/>
                          <a:cs typeface="Courier New"/>
                        </a:rPr>
                        <a:t>(</a:t>
                      </a:r>
                      <a:r>
                        <a:rPr lang="zh-CN" sz="2000" b="1" kern="100">
                          <a:latin typeface="+mn-ea"/>
                          <a:ea typeface="+mn-ea"/>
                          <a:cs typeface="Times New Roman"/>
                        </a:rPr>
                        <a:t>名词性短语</a:t>
                      </a:r>
                      <a:r>
                        <a:rPr lang="en-US" sz="2000" b="1" kern="100">
                          <a:latin typeface="+mn-ea"/>
                          <a:ea typeface="+mn-ea"/>
                          <a:cs typeface="Courier New"/>
                        </a:rPr>
                        <a:t>)</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771600">
                <a:tc>
                  <a:txBody>
                    <a:bodyPr/>
                    <a:lstStyle/>
                    <a:p>
                      <a:pPr algn="ctr">
                        <a:spcAft>
                          <a:spcPts val="0"/>
                        </a:spcAft>
                      </a:pPr>
                      <a:r>
                        <a:rPr lang="zh-CN" sz="2000" b="1" kern="100">
                          <a:latin typeface="+mn-ea"/>
                          <a:ea typeface="+mn-ea"/>
                          <a:cs typeface="Times New Roman"/>
                        </a:rPr>
                        <a:t>谓语</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表示主语的动作或状态的语言单位。经常由动词、形容词充当。一般表示主语</a:t>
                      </a:r>
                      <a:r>
                        <a:rPr lang="en-US" sz="2000" b="1" kern="100" dirty="0">
                          <a:latin typeface="+mn-ea"/>
                          <a:ea typeface="+mn-ea"/>
                          <a:cs typeface="Times New Roman"/>
                        </a:rPr>
                        <a:t>“</a:t>
                      </a:r>
                      <a:r>
                        <a:rPr lang="zh-CN" sz="2000" b="1" kern="100" dirty="0">
                          <a:latin typeface="+mn-ea"/>
                          <a:ea typeface="+mn-ea"/>
                          <a:cs typeface="Times New Roman"/>
                        </a:rPr>
                        <a:t>怎么样</a:t>
                      </a:r>
                      <a:r>
                        <a:rPr lang="en-US" sz="2000" b="1" kern="100" dirty="0">
                          <a:latin typeface="+mn-ea"/>
                          <a:ea typeface="+mn-ea"/>
                          <a:cs typeface="Times New Roman"/>
                        </a:rPr>
                        <a:t>”</a:t>
                      </a:r>
                      <a:r>
                        <a:rPr lang="zh-CN" sz="2000" b="1" kern="100" dirty="0">
                          <a:latin typeface="+mn-ea"/>
                          <a:ea typeface="+mn-ea"/>
                          <a:cs typeface="Times New Roman"/>
                        </a:rPr>
                        <a:t>或</a:t>
                      </a:r>
                      <a:r>
                        <a:rPr lang="en-US" sz="2000" b="1" kern="100" dirty="0">
                          <a:latin typeface="+mn-ea"/>
                          <a:ea typeface="+mn-ea"/>
                          <a:cs typeface="Times New Roman"/>
                        </a:rPr>
                        <a:t>“</a:t>
                      </a:r>
                      <a:r>
                        <a:rPr lang="zh-CN" sz="2000" b="1" kern="100" dirty="0">
                          <a:latin typeface="+mn-ea"/>
                          <a:ea typeface="+mn-ea"/>
                          <a:cs typeface="Times New Roman"/>
                        </a:rPr>
                        <a:t>是什么</a:t>
                      </a:r>
                      <a:r>
                        <a:rPr lang="en-US" sz="2000" b="1" kern="100" dirty="0">
                          <a:latin typeface="+mn-ea"/>
                          <a:ea typeface="+mn-ea"/>
                          <a:cs typeface="Times New Roman"/>
                        </a:rPr>
                        <a:t>”</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spcAft>
                          <a:spcPts val="0"/>
                        </a:spcAft>
                      </a:pPr>
                      <a:r>
                        <a:rPr lang="zh-CN" sz="2000" b="1" kern="100" dirty="0">
                          <a:latin typeface="+mn-ea"/>
                          <a:ea typeface="+mn-ea"/>
                          <a:cs typeface="Times New Roman"/>
                        </a:rPr>
                        <a:t>　</a:t>
                      </a:r>
                      <a:r>
                        <a:rPr lang="en-US" sz="2000" b="1" kern="100" dirty="0">
                          <a:latin typeface="+mn-ea"/>
                          <a:ea typeface="+mn-ea"/>
                          <a:cs typeface="Times New Roman"/>
                        </a:rPr>
                        <a:t>①</a:t>
                      </a:r>
                      <a:r>
                        <a:rPr lang="zh-CN" sz="2000" b="1" kern="100" dirty="0">
                          <a:latin typeface="+mn-ea"/>
                          <a:ea typeface="+mn-ea"/>
                          <a:cs typeface="Times New Roman"/>
                        </a:rPr>
                        <a:t>满天乌云</a:t>
                      </a:r>
                      <a:r>
                        <a:rPr lang="en-US" sz="2000" b="1" kern="100" dirty="0">
                          <a:latin typeface="+mn-ea"/>
                          <a:ea typeface="+mn-ea"/>
                          <a:cs typeface="Courier New"/>
                        </a:rPr>
                        <a:t>‖</a:t>
                      </a:r>
                      <a:r>
                        <a:rPr lang="zh-CN" sz="2000" b="1" kern="100" dirty="0">
                          <a:latin typeface="+mn-ea"/>
                          <a:ea typeface="+mn-ea"/>
                          <a:cs typeface="Times New Roman"/>
                        </a:rPr>
                        <a:t>顿时</a:t>
                      </a:r>
                      <a:r>
                        <a:rPr lang="zh-CN" sz="2000" b="1" u="sng" kern="100" dirty="0">
                          <a:latin typeface="+mn-ea"/>
                          <a:ea typeface="+mn-ea"/>
                          <a:cs typeface="Times New Roman"/>
                        </a:rPr>
                        <a:t>消散</a:t>
                      </a:r>
                      <a:r>
                        <a:rPr lang="zh-CN" sz="2000" b="1" kern="100" dirty="0">
                          <a:latin typeface="+mn-ea"/>
                          <a:ea typeface="+mn-ea"/>
                          <a:cs typeface="Times New Roman"/>
                        </a:rPr>
                        <a:t>了。</a:t>
                      </a:r>
                      <a:r>
                        <a:rPr lang="en-US" sz="2000" b="1" kern="100" dirty="0">
                          <a:latin typeface="+mn-ea"/>
                          <a:ea typeface="+mn-ea"/>
                          <a:cs typeface="Courier New"/>
                        </a:rPr>
                        <a:t>(</a:t>
                      </a:r>
                      <a:r>
                        <a:rPr lang="zh-CN" sz="2000" b="1" kern="100" dirty="0">
                          <a:latin typeface="+mn-ea"/>
                          <a:ea typeface="+mn-ea"/>
                          <a:cs typeface="Times New Roman"/>
                        </a:rPr>
                        <a:t>动词</a:t>
                      </a:r>
                      <a:r>
                        <a:rPr lang="en-US" sz="2000" b="1" kern="100" dirty="0">
                          <a:latin typeface="+mn-ea"/>
                          <a:ea typeface="+mn-ea"/>
                          <a:cs typeface="Courier New"/>
                        </a:rPr>
                        <a:t>)</a:t>
                      </a:r>
                      <a:endParaRPr lang="zh-CN" sz="2000" b="1" kern="100" dirty="0">
                        <a:latin typeface="+mn-ea"/>
                        <a:ea typeface="+mn-ea"/>
                        <a:cs typeface="Courier New"/>
                      </a:endParaRPr>
                    </a:p>
                    <a:p>
                      <a:pPr algn="ctr">
                        <a:spcAft>
                          <a:spcPts val="0"/>
                        </a:spcAft>
                      </a:pPr>
                      <a:r>
                        <a:rPr lang="zh-CN" sz="2000" b="1" kern="100" dirty="0">
                          <a:latin typeface="+mn-ea"/>
                          <a:ea typeface="+mn-ea"/>
                          <a:cs typeface="Times New Roman"/>
                        </a:rPr>
                        <a:t>　</a:t>
                      </a:r>
                      <a:r>
                        <a:rPr lang="en-US" sz="2000" b="1" kern="100" dirty="0">
                          <a:latin typeface="+mn-ea"/>
                          <a:ea typeface="+mn-ea"/>
                          <a:cs typeface="Times New Roman"/>
                        </a:rPr>
                        <a:t>②</a:t>
                      </a:r>
                      <a:r>
                        <a:rPr lang="zh-CN" sz="2000" b="1" kern="100" dirty="0">
                          <a:latin typeface="+mn-ea"/>
                          <a:ea typeface="+mn-ea"/>
                          <a:cs typeface="Times New Roman"/>
                        </a:rPr>
                        <a:t>树叶</a:t>
                      </a:r>
                      <a:r>
                        <a:rPr lang="en-US" sz="2000" b="1" kern="100" dirty="0">
                          <a:latin typeface="+mn-ea"/>
                          <a:ea typeface="+mn-ea"/>
                          <a:cs typeface="Courier New"/>
                        </a:rPr>
                        <a:t>‖</a:t>
                      </a:r>
                      <a:r>
                        <a:rPr lang="zh-CN" sz="2000" b="1" u="sng" kern="100" dirty="0">
                          <a:latin typeface="+mn-ea"/>
                          <a:ea typeface="+mn-ea"/>
                          <a:cs typeface="Times New Roman"/>
                        </a:rPr>
                        <a:t>黄</a:t>
                      </a:r>
                      <a:r>
                        <a:rPr lang="zh-CN" sz="2000" b="1" kern="100" dirty="0">
                          <a:latin typeface="+mn-ea"/>
                          <a:ea typeface="+mn-ea"/>
                          <a:cs typeface="Times New Roman"/>
                        </a:rPr>
                        <a:t>了。</a:t>
                      </a:r>
                      <a:r>
                        <a:rPr lang="en-US" sz="2000" b="1" kern="100" dirty="0">
                          <a:latin typeface="+mn-ea"/>
                          <a:ea typeface="+mn-ea"/>
                          <a:cs typeface="Courier New"/>
                        </a:rPr>
                        <a:t>(</a:t>
                      </a:r>
                      <a:r>
                        <a:rPr lang="zh-CN" sz="2000" b="1" kern="100" dirty="0">
                          <a:latin typeface="+mn-ea"/>
                          <a:ea typeface="+mn-ea"/>
                          <a:cs typeface="Times New Roman"/>
                        </a:rPr>
                        <a:t>形容词</a:t>
                      </a:r>
                      <a:r>
                        <a:rPr lang="en-US" sz="2000" b="1" kern="100" dirty="0">
                          <a:latin typeface="+mn-ea"/>
                          <a:ea typeface="+mn-ea"/>
                          <a:cs typeface="Courier New"/>
                        </a:rPr>
                        <a:t>)</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grpSp>
        <p:nvGrpSpPr>
          <p:cNvPr id="11" name="Group 10"/>
          <p:cNvGrpSpPr>
            <a:grpSpLocks/>
          </p:cNvGrpSpPr>
          <p:nvPr/>
        </p:nvGrpSpPr>
        <p:grpSpPr bwMode="auto">
          <a:xfrm>
            <a:off x="1588" y="2674938"/>
            <a:ext cx="609600" cy="1978025"/>
            <a:chOff x="1" y="1685"/>
            <a:chExt cx="384" cy="1246"/>
          </a:xfrm>
        </p:grpSpPr>
        <p:pic>
          <p:nvPicPr>
            <p:cNvPr id="12"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3"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left)">
                                      <p:cBhvr>
                                        <p:cTn id="7" dur="500"/>
                                        <p:tgtEl>
                                          <p:spTgt spid="3">
                                            <p:txEl>
                                              <p:pRg st="4" end="4"/>
                                            </p:txEl>
                                          </p:spTgt>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ox(in)">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584" y="692696"/>
            <a:ext cx="7920037" cy="5399088"/>
          </a:xfrm>
        </p:spPr>
        <p:txBody>
          <a:bodyPr>
            <a:noAutofit/>
          </a:bodyPr>
          <a:lstStyle/>
          <a:p>
            <a:pPr marL="0" indent="0" algn="just" eaLnBrk="1" hangingPunct="1">
              <a:lnSpc>
                <a:spcPct val="122000"/>
              </a:lnSpc>
              <a:spcBef>
                <a:spcPct val="0"/>
              </a:spcBef>
              <a:buNone/>
            </a:pPr>
            <a:r>
              <a:rPr lang="en-US" altLang="zh-CN" sz="2400" b="1" dirty="0" smtClean="0">
                <a:latin typeface="黑体" pitchFamily="2" charset="-122"/>
                <a:ea typeface="黑体" pitchFamily="2" charset="-122"/>
              </a:rPr>
              <a:t>                                           </a:t>
            </a:r>
          </a:p>
          <a:p>
            <a:pPr marL="0" indent="0" algn="just"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algn="just"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10" name="Group 3"/>
          <p:cNvGraphicFramePr>
            <a:graphicFrameLocks noGrp="1"/>
          </p:cNvGraphicFramePr>
          <p:nvPr/>
        </p:nvGraphicFramePr>
        <p:xfrm>
          <a:off x="683568" y="1196752"/>
          <a:ext cx="7920880" cy="4876800"/>
        </p:xfrm>
        <a:graphic>
          <a:graphicData uri="http://schemas.openxmlformats.org/drawingml/2006/table">
            <a:tbl>
              <a:tblPr/>
              <a:tblGrid>
                <a:gridCol w="936104"/>
                <a:gridCol w="3312368"/>
                <a:gridCol w="3672408"/>
              </a:tblGrid>
              <a:tr h="2051433">
                <a:tc>
                  <a:txBody>
                    <a:bodyPr/>
                    <a:lstStyle/>
                    <a:p>
                      <a:pPr algn="ctr">
                        <a:spcAft>
                          <a:spcPts val="0"/>
                        </a:spcAft>
                      </a:pPr>
                      <a:r>
                        <a:rPr lang="zh-CN" sz="2000" b="1" kern="100" dirty="0">
                          <a:latin typeface="+mn-ea"/>
                          <a:ea typeface="+mn-ea"/>
                          <a:cs typeface="Times New Roman"/>
                        </a:rPr>
                        <a:t>宾语</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表示谓语动词涉及的对象的语言单位。经常由名词、代词、名词性短语充当。一般表示谓语</a:t>
                      </a:r>
                      <a:r>
                        <a:rPr lang="en-US" sz="2000" b="1" kern="100" dirty="0">
                          <a:latin typeface="+mn-ea"/>
                          <a:ea typeface="+mn-ea"/>
                          <a:cs typeface="Times New Roman"/>
                        </a:rPr>
                        <a:t>“</a:t>
                      </a:r>
                      <a:r>
                        <a:rPr lang="zh-CN" sz="2000" b="1" kern="100" dirty="0">
                          <a:latin typeface="+mn-ea"/>
                          <a:ea typeface="+mn-ea"/>
                          <a:cs typeface="Times New Roman"/>
                        </a:rPr>
                        <a:t>怎么样</a:t>
                      </a:r>
                      <a:r>
                        <a:rPr lang="en-US" sz="2000" b="1" kern="100" dirty="0">
                          <a:latin typeface="+mn-ea"/>
                          <a:ea typeface="+mn-ea"/>
                          <a:cs typeface="Times New Roman"/>
                        </a:rPr>
                        <a:t>”</a:t>
                      </a:r>
                      <a:r>
                        <a:rPr lang="zh-CN" sz="2000" b="1" kern="100" dirty="0">
                          <a:latin typeface="+mn-ea"/>
                          <a:ea typeface="+mn-ea"/>
                          <a:cs typeface="Times New Roman"/>
                        </a:rPr>
                        <a:t>或</a:t>
                      </a:r>
                      <a:r>
                        <a:rPr lang="en-US" sz="2000" b="1" kern="100" dirty="0">
                          <a:latin typeface="+mn-ea"/>
                          <a:ea typeface="+mn-ea"/>
                          <a:cs typeface="Times New Roman"/>
                        </a:rPr>
                        <a:t>“</a:t>
                      </a:r>
                      <a:r>
                        <a:rPr lang="zh-CN" sz="2000" b="1" kern="100" dirty="0">
                          <a:latin typeface="+mn-ea"/>
                          <a:ea typeface="+mn-ea"/>
                          <a:cs typeface="Times New Roman"/>
                        </a:rPr>
                        <a:t>是什么</a:t>
                      </a:r>
                      <a:r>
                        <a:rPr lang="en-US" sz="2000" b="1" kern="100" dirty="0">
                          <a:latin typeface="+mn-ea"/>
                          <a:ea typeface="+mn-ea"/>
                          <a:cs typeface="Times New Roman"/>
                        </a:rPr>
                        <a:t>”</a:t>
                      </a:r>
                      <a:r>
                        <a:rPr lang="zh-CN" sz="2000" b="1" kern="100" dirty="0">
                          <a:latin typeface="+mn-ea"/>
                          <a:ea typeface="+mn-ea"/>
                          <a:cs typeface="Times New Roman"/>
                        </a:rPr>
                        <a:t>。如</a:t>
                      </a:r>
                      <a:r>
                        <a:rPr lang="en-US" sz="2000" b="1" kern="100" dirty="0">
                          <a:latin typeface="+mn-ea"/>
                          <a:ea typeface="+mn-ea"/>
                          <a:cs typeface="Times New Roman"/>
                        </a:rPr>
                        <a:t>“</a:t>
                      </a:r>
                      <a:r>
                        <a:rPr lang="zh-CN" sz="2000" b="1" kern="100" dirty="0">
                          <a:latin typeface="+mn-ea"/>
                          <a:ea typeface="+mn-ea"/>
                          <a:cs typeface="Times New Roman"/>
                        </a:rPr>
                        <a:t>希望、想、可以、说、证明、在于、属于</a:t>
                      </a:r>
                      <a:r>
                        <a:rPr lang="en-US" sz="2000" b="1" kern="100" dirty="0">
                          <a:latin typeface="+mn-ea"/>
                          <a:ea typeface="+mn-ea"/>
                          <a:cs typeface="Times New Roman"/>
                        </a:rPr>
                        <a:t>”</a:t>
                      </a:r>
                      <a:r>
                        <a:rPr lang="zh-CN" sz="2000" b="1" kern="100" dirty="0">
                          <a:latin typeface="+mn-ea"/>
                          <a:ea typeface="+mn-ea"/>
                          <a:cs typeface="Times New Roman"/>
                        </a:rPr>
                        <a:t>这些表示心理活动、语言活动或证明什么的等词后面的词、短语或句子一般都做宾语</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a:t>
                      </a:r>
                      <a:r>
                        <a:rPr lang="en-US" sz="2000" b="1" kern="100" dirty="0">
                          <a:latin typeface="+mn-ea"/>
                          <a:ea typeface="+mn-ea"/>
                          <a:cs typeface="Times New Roman"/>
                        </a:rPr>
                        <a:t>①</a:t>
                      </a:r>
                      <a:r>
                        <a:rPr lang="zh-CN" sz="2000" b="1" kern="100" dirty="0">
                          <a:latin typeface="+mn-ea"/>
                          <a:ea typeface="+mn-ea"/>
                          <a:cs typeface="Times New Roman"/>
                        </a:rPr>
                        <a:t>经过几个月的观察，我还是了解了</a:t>
                      </a:r>
                      <a:r>
                        <a:rPr lang="zh-CN" sz="2000" b="1" u="wavy" kern="100" dirty="0">
                          <a:latin typeface="+mn-ea"/>
                          <a:ea typeface="+mn-ea"/>
                          <a:cs typeface="Times New Roman"/>
                        </a:rPr>
                        <a:t>他</a:t>
                      </a:r>
                      <a:r>
                        <a:rPr lang="zh-CN" sz="2000" b="1" kern="100" dirty="0">
                          <a:latin typeface="+mn-ea"/>
                          <a:ea typeface="+mn-ea"/>
                          <a:cs typeface="Times New Roman"/>
                        </a:rPr>
                        <a:t>。</a:t>
                      </a:r>
                      <a:r>
                        <a:rPr lang="en-US" sz="2000" b="1" kern="100" dirty="0">
                          <a:latin typeface="+mn-ea"/>
                          <a:ea typeface="+mn-ea"/>
                          <a:cs typeface="Courier New"/>
                        </a:rPr>
                        <a:t>(</a:t>
                      </a:r>
                      <a:r>
                        <a:rPr lang="zh-CN" sz="2000" b="1" kern="100" dirty="0">
                          <a:latin typeface="+mn-ea"/>
                          <a:ea typeface="+mn-ea"/>
                          <a:cs typeface="Times New Roman"/>
                        </a:rPr>
                        <a:t>代词</a:t>
                      </a:r>
                      <a:r>
                        <a:rPr lang="en-US" sz="2000" b="1" kern="100" dirty="0">
                          <a:latin typeface="+mn-ea"/>
                          <a:ea typeface="+mn-ea"/>
                          <a:cs typeface="Courier New"/>
                        </a:rPr>
                        <a:t>)</a:t>
                      </a:r>
                      <a:endParaRPr lang="zh-CN" sz="2000" b="1" kern="100" dirty="0">
                        <a:latin typeface="+mn-ea"/>
                        <a:ea typeface="+mn-ea"/>
                        <a:cs typeface="Courier New"/>
                      </a:endParaRPr>
                    </a:p>
                    <a:p>
                      <a:pPr algn="l">
                        <a:spcAft>
                          <a:spcPts val="0"/>
                        </a:spcAft>
                      </a:pPr>
                      <a:r>
                        <a:rPr lang="zh-CN" sz="2000" b="1" kern="100" dirty="0">
                          <a:latin typeface="+mn-ea"/>
                          <a:ea typeface="+mn-ea"/>
                          <a:cs typeface="Times New Roman"/>
                        </a:rPr>
                        <a:t>　</a:t>
                      </a:r>
                      <a:r>
                        <a:rPr lang="en-US" sz="2000" b="1" kern="100" dirty="0">
                          <a:latin typeface="+mn-ea"/>
                          <a:ea typeface="+mn-ea"/>
                          <a:cs typeface="Times New Roman"/>
                        </a:rPr>
                        <a:t>②</a:t>
                      </a:r>
                      <a:r>
                        <a:rPr lang="zh-CN" sz="2000" b="1" kern="100" dirty="0">
                          <a:latin typeface="+mn-ea"/>
                          <a:ea typeface="+mn-ea"/>
                          <a:cs typeface="Times New Roman"/>
                        </a:rPr>
                        <a:t>那沉睡的大虫醒来后，一下子就扑倒了一只</a:t>
                      </a:r>
                      <a:r>
                        <a:rPr lang="zh-CN" sz="2000" b="1" u="wavy" kern="100" dirty="0">
                          <a:latin typeface="+mn-ea"/>
                          <a:ea typeface="+mn-ea"/>
                          <a:cs typeface="Times New Roman"/>
                        </a:rPr>
                        <a:t>山羊</a:t>
                      </a:r>
                      <a:r>
                        <a:rPr lang="zh-CN" sz="2000" b="1" kern="100" dirty="0">
                          <a:latin typeface="+mn-ea"/>
                          <a:ea typeface="+mn-ea"/>
                          <a:cs typeface="Times New Roman"/>
                        </a:rPr>
                        <a:t>。</a:t>
                      </a:r>
                      <a:r>
                        <a:rPr lang="en-US" sz="2000" b="1" kern="100" dirty="0">
                          <a:latin typeface="+mn-ea"/>
                          <a:ea typeface="+mn-ea"/>
                          <a:cs typeface="Courier New"/>
                        </a:rPr>
                        <a:t>(</a:t>
                      </a:r>
                      <a:r>
                        <a:rPr lang="zh-CN" sz="2000" b="1" kern="100" dirty="0">
                          <a:latin typeface="+mn-ea"/>
                          <a:ea typeface="+mn-ea"/>
                          <a:cs typeface="Times New Roman"/>
                        </a:rPr>
                        <a:t>名词</a:t>
                      </a:r>
                      <a:r>
                        <a:rPr lang="en-US" sz="2000" b="1" kern="100" dirty="0">
                          <a:latin typeface="+mn-ea"/>
                          <a:ea typeface="+mn-ea"/>
                          <a:cs typeface="Courier New"/>
                        </a:rPr>
                        <a:t>)</a:t>
                      </a:r>
                      <a:endParaRPr lang="zh-CN" sz="2000" b="1" kern="100" dirty="0">
                        <a:latin typeface="+mn-ea"/>
                        <a:ea typeface="+mn-ea"/>
                        <a:cs typeface="Courier New"/>
                      </a:endParaRPr>
                    </a:p>
                    <a:p>
                      <a:pPr algn="l">
                        <a:spcAft>
                          <a:spcPts val="0"/>
                        </a:spcAft>
                      </a:pPr>
                      <a:r>
                        <a:rPr lang="zh-CN" sz="2000" b="1" kern="100" dirty="0">
                          <a:latin typeface="+mn-ea"/>
                          <a:ea typeface="+mn-ea"/>
                          <a:cs typeface="Times New Roman"/>
                        </a:rPr>
                        <a:t>　</a:t>
                      </a:r>
                      <a:r>
                        <a:rPr lang="en-US" sz="2000" b="1" kern="100" dirty="0">
                          <a:latin typeface="+mn-ea"/>
                          <a:ea typeface="+mn-ea"/>
                          <a:cs typeface="Times New Roman"/>
                        </a:rPr>
                        <a:t>③</a:t>
                      </a:r>
                      <a:r>
                        <a:rPr lang="zh-CN" sz="2000" b="1" kern="100" dirty="0">
                          <a:latin typeface="+mn-ea"/>
                          <a:ea typeface="+mn-ea"/>
                          <a:cs typeface="Times New Roman"/>
                        </a:rPr>
                        <a:t>大家都热爱</a:t>
                      </a:r>
                      <a:r>
                        <a:rPr lang="zh-CN" sz="2000" b="1" u="wavy" kern="100" dirty="0">
                          <a:latin typeface="+mn-ea"/>
                          <a:ea typeface="+mn-ea"/>
                          <a:cs typeface="Times New Roman"/>
                        </a:rPr>
                        <a:t>首都北京</a:t>
                      </a:r>
                      <a:r>
                        <a:rPr lang="zh-CN" sz="2000" b="1" kern="100" dirty="0">
                          <a:latin typeface="+mn-ea"/>
                          <a:ea typeface="+mn-ea"/>
                          <a:cs typeface="Times New Roman"/>
                        </a:rPr>
                        <a:t>。</a:t>
                      </a:r>
                      <a:r>
                        <a:rPr lang="en-US" sz="2000" b="1" kern="100" dirty="0">
                          <a:latin typeface="+mn-ea"/>
                          <a:ea typeface="+mn-ea"/>
                          <a:cs typeface="Courier New"/>
                        </a:rPr>
                        <a:t>(</a:t>
                      </a:r>
                      <a:r>
                        <a:rPr lang="zh-CN" sz="2000" b="1" kern="100" dirty="0">
                          <a:latin typeface="+mn-ea"/>
                          <a:ea typeface="+mn-ea"/>
                          <a:cs typeface="Times New Roman"/>
                        </a:rPr>
                        <a:t>名词性短语</a:t>
                      </a:r>
                      <a:r>
                        <a:rPr lang="en-US" sz="2000" b="1" kern="100" dirty="0">
                          <a:latin typeface="+mn-ea"/>
                          <a:ea typeface="+mn-ea"/>
                          <a:cs typeface="Courier New"/>
                        </a:rPr>
                        <a:t>)</a:t>
                      </a:r>
                      <a:endParaRPr lang="zh-CN" sz="2000" b="1" kern="100" dirty="0">
                        <a:latin typeface="+mn-ea"/>
                        <a:ea typeface="+mn-ea"/>
                        <a:cs typeface="Courier New"/>
                      </a:endParaRPr>
                    </a:p>
                    <a:p>
                      <a:pPr algn="l">
                        <a:spcAft>
                          <a:spcPts val="0"/>
                        </a:spcAft>
                      </a:pPr>
                      <a:r>
                        <a:rPr lang="zh-CN" sz="2000" b="1" kern="100" dirty="0">
                          <a:latin typeface="+mn-ea"/>
                          <a:ea typeface="+mn-ea"/>
                          <a:cs typeface="Times New Roman"/>
                        </a:rPr>
                        <a:t>　④历史已经证明</a:t>
                      </a:r>
                      <a:r>
                        <a:rPr lang="zh-CN" sz="2000" b="1" u="wavy" kern="100" dirty="0">
                          <a:latin typeface="+mn-ea"/>
                          <a:ea typeface="+mn-ea"/>
                          <a:cs typeface="Times New Roman"/>
                        </a:rPr>
                        <a:t>毛泽东的选择是对的。</a:t>
                      </a:r>
                      <a:r>
                        <a:rPr lang="en-US" sz="2000" b="1" kern="100" dirty="0">
                          <a:latin typeface="+mn-ea"/>
                          <a:ea typeface="+mn-ea"/>
                          <a:cs typeface="Courier New"/>
                        </a:rPr>
                        <a:t>(</a:t>
                      </a:r>
                      <a:r>
                        <a:rPr lang="zh-CN" sz="2000" b="1" kern="100" dirty="0">
                          <a:latin typeface="+mn-ea"/>
                          <a:ea typeface="+mn-ea"/>
                          <a:cs typeface="Times New Roman"/>
                        </a:rPr>
                        <a:t>句子做</a:t>
                      </a:r>
                      <a:r>
                        <a:rPr lang="en-US" sz="2000" b="1" kern="100" dirty="0">
                          <a:latin typeface="+mn-ea"/>
                          <a:ea typeface="+mn-ea"/>
                          <a:cs typeface="Times New Roman"/>
                        </a:rPr>
                        <a:t>“</a:t>
                      </a:r>
                      <a:r>
                        <a:rPr lang="zh-CN" sz="2000" b="1" kern="100" dirty="0">
                          <a:latin typeface="+mn-ea"/>
                          <a:ea typeface="+mn-ea"/>
                          <a:cs typeface="Times New Roman"/>
                        </a:rPr>
                        <a:t>证明</a:t>
                      </a:r>
                      <a:r>
                        <a:rPr lang="en-US" sz="2000" b="1" kern="100" dirty="0">
                          <a:latin typeface="+mn-ea"/>
                          <a:ea typeface="+mn-ea"/>
                          <a:cs typeface="Times New Roman"/>
                        </a:rPr>
                        <a:t>”</a:t>
                      </a:r>
                      <a:r>
                        <a:rPr lang="zh-CN" sz="2000" b="1" kern="100" dirty="0">
                          <a:latin typeface="+mn-ea"/>
                          <a:ea typeface="+mn-ea"/>
                          <a:cs typeface="Times New Roman"/>
                        </a:rPr>
                        <a:t>的宾语</a:t>
                      </a:r>
                      <a:r>
                        <a:rPr lang="en-US" sz="2000" b="1" kern="100" dirty="0">
                          <a:latin typeface="+mn-ea"/>
                          <a:ea typeface="+mn-ea"/>
                          <a:cs typeface="Courier New"/>
                        </a:rPr>
                        <a:t>)</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869297">
                <a:tc>
                  <a:txBody>
                    <a:bodyPr/>
                    <a:lstStyle/>
                    <a:p>
                      <a:pPr algn="ctr">
                        <a:spcAft>
                          <a:spcPts val="0"/>
                        </a:spcAft>
                      </a:pPr>
                      <a:r>
                        <a:rPr lang="zh-CN" sz="2000" b="1" kern="100">
                          <a:latin typeface="+mn-ea"/>
                          <a:ea typeface="+mn-ea"/>
                          <a:cs typeface="Times New Roman"/>
                        </a:rPr>
                        <a:t>定语</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用在主语和宾语的前面，起修饰和限制作用的语言单位。经常由名词、形容词、代词、数量词充当。</a:t>
                      </a:r>
                      <a:r>
                        <a:rPr lang="en-US" sz="2000" b="1" kern="100" dirty="0">
                          <a:latin typeface="+mn-ea"/>
                          <a:ea typeface="+mn-ea"/>
                          <a:cs typeface="Times New Roman"/>
                        </a:rPr>
                        <a:t>“</a:t>
                      </a:r>
                      <a:r>
                        <a:rPr lang="zh-CN" sz="2000" b="1" kern="100" dirty="0">
                          <a:latin typeface="+mn-ea"/>
                          <a:ea typeface="+mn-ea"/>
                          <a:cs typeface="Times New Roman"/>
                        </a:rPr>
                        <a:t>的</a:t>
                      </a:r>
                      <a:r>
                        <a:rPr lang="en-US" sz="2000" b="1" kern="100" dirty="0">
                          <a:latin typeface="+mn-ea"/>
                          <a:ea typeface="+mn-ea"/>
                          <a:cs typeface="Times New Roman"/>
                        </a:rPr>
                        <a:t>”</a:t>
                      </a:r>
                      <a:r>
                        <a:rPr lang="zh-CN" sz="2000" b="1" kern="100" dirty="0">
                          <a:latin typeface="+mn-ea"/>
                          <a:ea typeface="+mn-ea"/>
                          <a:cs typeface="Times New Roman"/>
                        </a:rPr>
                        <a:t>是定语的标志</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a:t>
                      </a:r>
                      <a:r>
                        <a:rPr lang="en-US" sz="2000" b="1" kern="100" dirty="0">
                          <a:latin typeface="+mn-ea"/>
                          <a:ea typeface="+mn-ea"/>
                          <a:cs typeface="Times New Roman"/>
                        </a:rPr>
                        <a:t>①</a:t>
                      </a:r>
                      <a:r>
                        <a:rPr lang="zh-CN" sz="2000" b="1" kern="100" dirty="0">
                          <a:latin typeface="+mn-ea"/>
                          <a:ea typeface="+mn-ea"/>
                          <a:cs typeface="Times New Roman"/>
                        </a:rPr>
                        <a:t>那</a:t>
                      </a:r>
                      <a:r>
                        <a:rPr lang="en-US" sz="2000" b="1" kern="100" dirty="0">
                          <a:latin typeface="+mn-ea"/>
                          <a:ea typeface="+mn-ea"/>
                          <a:cs typeface="Courier New"/>
                        </a:rPr>
                        <a:t>(</a:t>
                      </a:r>
                      <a:r>
                        <a:rPr lang="zh-CN" sz="2000" b="1" kern="100" dirty="0">
                          <a:latin typeface="+mn-ea"/>
                          <a:ea typeface="+mn-ea"/>
                          <a:cs typeface="Times New Roman"/>
                        </a:rPr>
                        <a:t>沉甸甸的</a:t>
                      </a:r>
                      <a:r>
                        <a:rPr lang="en-US" sz="2000" b="1" kern="100" dirty="0">
                          <a:latin typeface="+mn-ea"/>
                          <a:ea typeface="+mn-ea"/>
                          <a:cs typeface="Courier New"/>
                        </a:rPr>
                        <a:t>)</a:t>
                      </a:r>
                      <a:r>
                        <a:rPr lang="zh-CN" sz="2000" b="1" kern="100" dirty="0">
                          <a:latin typeface="+mn-ea"/>
                          <a:ea typeface="+mn-ea"/>
                          <a:cs typeface="Times New Roman"/>
                        </a:rPr>
                        <a:t>稻谷，像一垄垄</a:t>
                      </a:r>
                      <a:r>
                        <a:rPr lang="en-US" sz="2000" b="1" kern="100" dirty="0">
                          <a:latin typeface="+mn-ea"/>
                          <a:ea typeface="+mn-ea"/>
                          <a:cs typeface="Courier New"/>
                        </a:rPr>
                        <a:t>(</a:t>
                      </a:r>
                      <a:r>
                        <a:rPr lang="zh-CN" sz="2000" b="1" kern="100" dirty="0">
                          <a:latin typeface="+mn-ea"/>
                          <a:ea typeface="+mn-ea"/>
                          <a:cs typeface="Times New Roman"/>
                        </a:rPr>
                        <a:t>金黄的</a:t>
                      </a:r>
                      <a:r>
                        <a:rPr lang="en-US" sz="2000" b="1" kern="100" dirty="0">
                          <a:latin typeface="+mn-ea"/>
                          <a:ea typeface="+mn-ea"/>
                          <a:cs typeface="Courier New"/>
                        </a:rPr>
                        <a:t>)</a:t>
                      </a:r>
                      <a:r>
                        <a:rPr lang="zh-CN" sz="2000" b="1" kern="100" dirty="0">
                          <a:latin typeface="+mn-ea"/>
                          <a:ea typeface="+mn-ea"/>
                          <a:cs typeface="Times New Roman"/>
                        </a:rPr>
                        <a:t>珍珠。</a:t>
                      </a:r>
                      <a:r>
                        <a:rPr lang="en-US" sz="2000" b="1" kern="100" dirty="0">
                          <a:latin typeface="+mn-ea"/>
                          <a:ea typeface="+mn-ea"/>
                          <a:cs typeface="Courier New"/>
                        </a:rPr>
                        <a:t>(</a:t>
                      </a:r>
                      <a:r>
                        <a:rPr lang="zh-CN" sz="2000" b="1" kern="100" dirty="0">
                          <a:latin typeface="+mn-ea"/>
                          <a:ea typeface="+mn-ea"/>
                          <a:cs typeface="Times New Roman"/>
                        </a:rPr>
                        <a:t>形容词、形容词</a:t>
                      </a:r>
                      <a:r>
                        <a:rPr lang="en-US" sz="2000" b="1" kern="100" dirty="0">
                          <a:latin typeface="+mn-ea"/>
                          <a:ea typeface="+mn-ea"/>
                          <a:cs typeface="Courier New"/>
                        </a:rPr>
                        <a:t>)</a:t>
                      </a:r>
                      <a:endParaRPr lang="zh-CN" sz="2000" b="1" kern="100" dirty="0">
                        <a:latin typeface="+mn-ea"/>
                        <a:ea typeface="+mn-ea"/>
                        <a:cs typeface="Courier New"/>
                      </a:endParaRPr>
                    </a:p>
                    <a:p>
                      <a:pPr algn="l">
                        <a:spcAft>
                          <a:spcPts val="0"/>
                        </a:spcAft>
                      </a:pPr>
                      <a:r>
                        <a:rPr lang="zh-CN" sz="2000" b="1" kern="100" dirty="0">
                          <a:latin typeface="+mn-ea"/>
                          <a:ea typeface="+mn-ea"/>
                          <a:cs typeface="Times New Roman"/>
                        </a:rPr>
                        <a:t>　</a:t>
                      </a:r>
                      <a:r>
                        <a:rPr lang="en-US" sz="2000" b="1" kern="100" dirty="0">
                          <a:latin typeface="+mn-ea"/>
                          <a:ea typeface="+mn-ea"/>
                          <a:cs typeface="Times New Roman"/>
                        </a:rPr>
                        <a:t>②</a:t>
                      </a:r>
                      <a:r>
                        <a:rPr lang="en-US" sz="2000" b="1" kern="100" dirty="0">
                          <a:latin typeface="+mn-ea"/>
                          <a:ea typeface="+mn-ea"/>
                          <a:cs typeface="Courier New"/>
                        </a:rPr>
                        <a:t>(</a:t>
                      </a:r>
                      <a:r>
                        <a:rPr lang="zh-CN" sz="2000" b="1" kern="100" dirty="0">
                          <a:latin typeface="+mn-ea"/>
                          <a:ea typeface="+mn-ea"/>
                          <a:cs typeface="Times New Roman"/>
                        </a:rPr>
                        <a:t>三杯</a:t>
                      </a:r>
                      <a:r>
                        <a:rPr lang="en-US" sz="2000" b="1" kern="100" dirty="0">
                          <a:latin typeface="+mn-ea"/>
                          <a:ea typeface="+mn-ea"/>
                          <a:cs typeface="Courier New"/>
                        </a:rPr>
                        <a:t>)</a:t>
                      </a:r>
                      <a:r>
                        <a:rPr lang="zh-CN" sz="2000" b="1" kern="100" dirty="0">
                          <a:latin typeface="+mn-ea"/>
                          <a:ea typeface="+mn-ea"/>
                          <a:cs typeface="Times New Roman"/>
                        </a:rPr>
                        <a:t>美酒敬亲人。</a:t>
                      </a:r>
                      <a:r>
                        <a:rPr lang="en-US" sz="2000" b="1" kern="100" dirty="0">
                          <a:latin typeface="+mn-ea"/>
                          <a:ea typeface="+mn-ea"/>
                          <a:cs typeface="Courier New"/>
                        </a:rPr>
                        <a:t>(</a:t>
                      </a:r>
                      <a:r>
                        <a:rPr lang="zh-CN" sz="2000" b="1" kern="100" dirty="0">
                          <a:latin typeface="+mn-ea"/>
                          <a:ea typeface="+mn-ea"/>
                          <a:cs typeface="Times New Roman"/>
                        </a:rPr>
                        <a:t>数量词</a:t>
                      </a:r>
                      <a:r>
                        <a:rPr lang="en-US" sz="2000" b="1" kern="100" dirty="0">
                          <a:latin typeface="+mn-ea"/>
                          <a:ea typeface="+mn-ea"/>
                          <a:cs typeface="Courier New"/>
                        </a:rPr>
                        <a:t>)</a:t>
                      </a:r>
                      <a:endParaRPr lang="zh-CN" sz="2000" b="1" kern="100" dirty="0">
                        <a:latin typeface="+mn-ea"/>
                        <a:ea typeface="+mn-ea"/>
                        <a:cs typeface="Courier New"/>
                      </a:endParaRPr>
                    </a:p>
                    <a:p>
                      <a:pPr algn="l">
                        <a:spcAft>
                          <a:spcPts val="0"/>
                        </a:spcAft>
                      </a:pPr>
                      <a:r>
                        <a:rPr lang="zh-CN" sz="2000" b="1" kern="100" dirty="0">
                          <a:latin typeface="+mn-ea"/>
                          <a:ea typeface="+mn-ea"/>
                          <a:cs typeface="Times New Roman"/>
                        </a:rPr>
                        <a:t>　</a:t>
                      </a:r>
                      <a:r>
                        <a:rPr lang="en-US" sz="2000" b="1" kern="100" dirty="0">
                          <a:latin typeface="+mn-ea"/>
                          <a:ea typeface="+mn-ea"/>
                          <a:cs typeface="Times New Roman"/>
                        </a:rPr>
                        <a:t>③</a:t>
                      </a:r>
                      <a:r>
                        <a:rPr lang="en-US" sz="2000" b="1" kern="100" dirty="0">
                          <a:latin typeface="+mn-ea"/>
                          <a:ea typeface="+mn-ea"/>
                          <a:cs typeface="Courier New"/>
                        </a:rPr>
                        <a:t>(</a:t>
                      </a:r>
                      <a:r>
                        <a:rPr lang="zh-CN" sz="2000" b="1" kern="100" dirty="0">
                          <a:latin typeface="+mn-ea"/>
                          <a:ea typeface="+mn-ea"/>
                          <a:cs typeface="Times New Roman"/>
                        </a:rPr>
                        <a:t>中国的</a:t>
                      </a:r>
                      <a:r>
                        <a:rPr lang="en-US" sz="2000" b="1" kern="100" dirty="0">
                          <a:latin typeface="+mn-ea"/>
                          <a:ea typeface="+mn-ea"/>
                          <a:cs typeface="Courier New"/>
                        </a:rPr>
                        <a:t>)</a:t>
                      </a:r>
                      <a:r>
                        <a:rPr lang="zh-CN" sz="2000" b="1" kern="100" dirty="0">
                          <a:latin typeface="+mn-ea"/>
                          <a:ea typeface="+mn-ea"/>
                          <a:cs typeface="Times New Roman"/>
                        </a:rPr>
                        <a:t>历史有</a:t>
                      </a:r>
                      <a:r>
                        <a:rPr lang="en-US" sz="2000" b="1" kern="100" dirty="0">
                          <a:latin typeface="+mn-ea"/>
                          <a:ea typeface="+mn-ea"/>
                          <a:cs typeface="Courier New"/>
                        </a:rPr>
                        <a:t>(</a:t>
                      </a:r>
                      <a:r>
                        <a:rPr lang="zh-CN" sz="2000" b="1" kern="100" dirty="0">
                          <a:latin typeface="+mn-ea"/>
                          <a:ea typeface="+mn-ea"/>
                          <a:cs typeface="Times New Roman"/>
                        </a:rPr>
                        <a:t>自己的</a:t>
                      </a:r>
                      <a:r>
                        <a:rPr lang="en-US" sz="2000" b="1" kern="100" dirty="0">
                          <a:latin typeface="+mn-ea"/>
                          <a:ea typeface="+mn-ea"/>
                          <a:cs typeface="Courier New"/>
                        </a:rPr>
                        <a:t>)</a:t>
                      </a:r>
                      <a:r>
                        <a:rPr lang="zh-CN" sz="2000" b="1" kern="100" dirty="0">
                          <a:latin typeface="+mn-ea"/>
                          <a:ea typeface="+mn-ea"/>
                          <a:cs typeface="Times New Roman"/>
                        </a:rPr>
                        <a:t>特点。</a:t>
                      </a:r>
                      <a:r>
                        <a:rPr lang="en-US" sz="2000" b="1" kern="100" dirty="0">
                          <a:latin typeface="+mn-ea"/>
                          <a:ea typeface="+mn-ea"/>
                          <a:cs typeface="Courier New"/>
                        </a:rPr>
                        <a:t>(</a:t>
                      </a:r>
                      <a:r>
                        <a:rPr lang="zh-CN" sz="2000" b="1" kern="100" dirty="0">
                          <a:latin typeface="+mn-ea"/>
                          <a:ea typeface="+mn-ea"/>
                          <a:cs typeface="Times New Roman"/>
                        </a:rPr>
                        <a:t>名词、代词</a:t>
                      </a:r>
                      <a:r>
                        <a:rPr lang="en-US" sz="2000" b="1" kern="100" dirty="0">
                          <a:latin typeface="+mn-ea"/>
                          <a:ea typeface="+mn-ea"/>
                          <a:cs typeface="Courier New"/>
                        </a:rPr>
                        <a:t>)</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2" name="TextBox 11"/>
          <p:cNvSpPr txBox="1"/>
          <p:nvPr/>
        </p:nvSpPr>
        <p:spPr>
          <a:xfrm>
            <a:off x="7201673" y="720048"/>
            <a:ext cx="1428760" cy="461665"/>
          </a:xfrm>
          <a:prstGeom prst="rect">
            <a:avLst/>
          </a:prstGeom>
          <a:noFill/>
        </p:spPr>
        <p:txBody>
          <a:bodyPr wrap="square" rtlCol="0">
            <a:spAutoFit/>
          </a:bodyPr>
          <a:lstStyle/>
          <a:p>
            <a:r>
              <a:rPr lang="zh-CN" altLang="en-US" sz="2400" b="1" dirty="0" smtClean="0"/>
              <a:t>（续表）</a:t>
            </a:r>
            <a:endParaRPr lang="zh-CN" altLang="en-US" sz="2400" b="1" dirty="0"/>
          </a:p>
        </p:txBody>
      </p:sp>
      <p:sp>
        <p:nvSpPr>
          <p:cNvPr id="11"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left)">
                                      <p:cBhvr>
                                        <p:cTn id="7" dur="500"/>
                                        <p:tgtEl>
                                          <p:spTgt spid="3">
                                            <p:txEl>
                                              <p:pRg st="5" end="5"/>
                                            </p:txEl>
                                          </p:spTgt>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ppt_x"/>
                                          </p:val>
                                        </p:tav>
                                        <p:tav tm="100000">
                                          <p:val>
                                            <p:strVal val="#ppt_x"/>
                                          </p:val>
                                        </p:tav>
                                      </p:tavLst>
                                    </p:anim>
                                    <p:anim calcmode="lin" valueType="num">
                                      <p:cBhvr additive="base">
                                        <p:cTn id="11" dur="500" fill="hold"/>
                                        <p:tgtEl>
                                          <p:spTgt spid="12"/>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4" presetClass="entr" presetSubtype="16"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ox(in)">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584" y="692696"/>
            <a:ext cx="7920037" cy="5399088"/>
          </a:xfrm>
        </p:spPr>
        <p:txBody>
          <a:bodyPr>
            <a:noAutofit/>
          </a:bodyPr>
          <a:lstStyle/>
          <a:p>
            <a:pPr marL="0" indent="0" algn="just" eaLnBrk="1" hangingPunct="1">
              <a:lnSpc>
                <a:spcPct val="122000"/>
              </a:lnSpc>
              <a:spcBef>
                <a:spcPct val="0"/>
              </a:spcBef>
              <a:buNone/>
            </a:pPr>
            <a:r>
              <a:rPr lang="en-US" altLang="zh-CN" sz="2400" b="1" dirty="0" smtClean="0">
                <a:latin typeface="黑体" pitchFamily="2" charset="-122"/>
                <a:ea typeface="黑体" pitchFamily="2" charset="-122"/>
              </a:rPr>
              <a:t>                                           </a:t>
            </a:r>
          </a:p>
          <a:p>
            <a:pPr marL="0" indent="0" algn="just"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algn="just"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10" name="Group 3"/>
          <p:cNvGraphicFramePr>
            <a:graphicFrameLocks noGrp="1"/>
          </p:cNvGraphicFramePr>
          <p:nvPr/>
        </p:nvGraphicFramePr>
        <p:xfrm>
          <a:off x="683568" y="1196752"/>
          <a:ext cx="7920880" cy="4876800"/>
        </p:xfrm>
        <a:graphic>
          <a:graphicData uri="http://schemas.openxmlformats.org/drawingml/2006/table">
            <a:tbl>
              <a:tblPr/>
              <a:tblGrid>
                <a:gridCol w="936104"/>
                <a:gridCol w="3312368"/>
                <a:gridCol w="3672408"/>
              </a:tblGrid>
              <a:tr h="2051433">
                <a:tc>
                  <a:txBody>
                    <a:bodyPr/>
                    <a:lstStyle/>
                    <a:p>
                      <a:pPr algn="ctr">
                        <a:spcAft>
                          <a:spcPts val="0"/>
                        </a:spcAft>
                      </a:pPr>
                      <a:r>
                        <a:rPr lang="zh-CN" sz="2000" b="1" kern="100" dirty="0">
                          <a:latin typeface="+mn-ea"/>
                          <a:ea typeface="+mn-ea"/>
                          <a:cs typeface="Times New Roman"/>
                        </a:rPr>
                        <a:t>状语</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用在动词、形容词前边表示状态、程度、时间、处所等，起修饰和限制作用的语言单位。经常由副词、形容词、动词、表示处所和时间的名词和方位词充当。</a:t>
                      </a:r>
                      <a:r>
                        <a:rPr lang="en-US" sz="2000" b="1" kern="100" dirty="0">
                          <a:latin typeface="+mn-ea"/>
                          <a:ea typeface="+mn-ea"/>
                          <a:cs typeface="Times New Roman"/>
                        </a:rPr>
                        <a:t>“</a:t>
                      </a:r>
                      <a:r>
                        <a:rPr lang="zh-CN" sz="2000" b="1" kern="100" dirty="0">
                          <a:latin typeface="+mn-ea"/>
                          <a:ea typeface="+mn-ea"/>
                          <a:cs typeface="Times New Roman"/>
                        </a:rPr>
                        <a:t>地</a:t>
                      </a:r>
                      <a:r>
                        <a:rPr lang="en-US" sz="2000" b="1" kern="100" dirty="0">
                          <a:latin typeface="+mn-ea"/>
                          <a:ea typeface="+mn-ea"/>
                          <a:cs typeface="Times New Roman"/>
                        </a:rPr>
                        <a:t>”</a:t>
                      </a:r>
                      <a:r>
                        <a:rPr lang="zh-CN" sz="2000" b="1" kern="100" dirty="0">
                          <a:latin typeface="+mn-ea"/>
                          <a:ea typeface="+mn-ea"/>
                          <a:cs typeface="Times New Roman"/>
                        </a:rPr>
                        <a:t>是状语的标志</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a:t>
                      </a:r>
                      <a:r>
                        <a:rPr lang="en-US" sz="2000" b="1" kern="100" dirty="0">
                          <a:latin typeface="+mn-ea"/>
                          <a:ea typeface="+mn-ea"/>
                          <a:cs typeface="Times New Roman"/>
                        </a:rPr>
                        <a:t>①</a:t>
                      </a:r>
                      <a:r>
                        <a:rPr lang="zh-CN" sz="2000" b="1" kern="100" dirty="0">
                          <a:latin typeface="+mn-ea"/>
                          <a:ea typeface="+mn-ea"/>
                          <a:cs typeface="Times New Roman"/>
                        </a:rPr>
                        <a:t>李小二</a:t>
                      </a:r>
                      <a:r>
                        <a:rPr lang="en-US" sz="2000" b="1" kern="100" dirty="0">
                          <a:latin typeface="+mn-ea"/>
                          <a:ea typeface="+mn-ea"/>
                          <a:cs typeface="Courier New"/>
                        </a:rPr>
                        <a:t>[</a:t>
                      </a:r>
                      <a:r>
                        <a:rPr lang="zh-CN" sz="2000" b="1" kern="100" dirty="0">
                          <a:latin typeface="+mn-ea"/>
                          <a:ea typeface="+mn-ea"/>
                          <a:cs typeface="Times New Roman"/>
                        </a:rPr>
                        <a:t>和颜悦色地</a:t>
                      </a:r>
                      <a:r>
                        <a:rPr lang="en-US" sz="2000" b="1" kern="100" dirty="0">
                          <a:latin typeface="+mn-ea"/>
                          <a:ea typeface="+mn-ea"/>
                          <a:cs typeface="Courier New"/>
                        </a:rPr>
                        <a:t>]</a:t>
                      </a:r>
                      <a:r>
                        <a:rPr lang="zh-CN" sz="2000" b="1" kern="100" dirty="0">
                          <a:latin typeface="+mn-ea"/>
                          <a:ea typeface="+mn-ea"/>
                          <a:cs typeface="Times New Roman"/>
                        </a:rPr>
                        <a:t>做生意。</a:t>
                      </a:r>
                      <a:r>
                        <a:rPr lang="en-US" sz="2000" b="1" kern="100" dirty="0">
                          <a:latin typeface="+mn-ea"/>
                          <a:ea typeface="+mn-ea"/>
                          <a:cs typeface="Courier New"/>
                        </a:rPr>
                        <a:t>(</a:t>
                      </a:r>
                      <a:r>
                        <a:rPr lang="zh-CN" sz="2000" b="1" kern="100" dirty="0">
                          <a:latin typeface="+mn-ea"/>
                          <a:ea typeface="+mn-ea"/>
                          <a:cs typeface="Times New Roman"/>
                        </a:rPr>
                        <a:t>形容词</a:t>
                      </a:r>
                      <a:r>
                        <a:rPr lang="en-US" sz="2000" b="1" kern="100" dirty="0">
                          <a:latin typeface="+mn-ea"/>
                          <a:ea typeface="+mn-ea"/>
                          <a:cs typeface="Courier New"/>
                        </a:rPr>
                        <a:t>)</a:t>
                      </a:r>
                      <a:endParaRPr lang="zh-CN" sz="2000" b="1" kern="100" dirty="0">
                        <a:latin typeface="+mn-ea"/>
                        <a:ea typeface="+mn-ea"/>
                        <a:cs typeface="Courier New"/>
                      </a:endParaRPr>
                    </a:p>
                    <a:p>
                      <a:pPr algn="l">
                        <a:spcAft>
                          <a:spcPts val="0"/>
                        </a:spcAft>
                      </a:pPr>
                      <a:r>
                        <a:rPr lang="zh-CN" sz="2000" b="1" kern="100" dirty="0">
                          <a:latin typeface="+mn-ea"/>
                          <a:ea typeface="+mn-ea"/>
                          <a:cs typeface="Times New Roman"/>
                        </a:rPr>
                        <a:t>　</a:t>
                      </a:r>
                      <a:r>
                        <a:rPr lang="en-US" sz="2000" b="1" kern="100" dirty="0">
                          <a:latin typeface="+mn-ea"/>
                          <a:ea typeface="+mn-ea"/>
                          <a:cs typeface="Times New Roman"/>
                        </a:rPr>
                        <a:t>②</a:t>
                      </a:r>
                      <a:r>
                        <a:rPr lang="en-US" sz="2000" b="1" kern="100" dirty="0">
                          <a:latin typeface="+mn-ea"/>
                          <a:ea typeface="+mn-ea"/>
                          <a:cs typeface="Courier New"/>
                        </a:rPr>
                        <a:t>[</a:t>
                      </a:r>
                      <a:r>
                        <a:rPr lang="zh-CN" sz="2000" b="1" kern="100" dirty="0">
                          <a:latin typeface="+mn-ea"/>
                          <a:ea typeface="+mn-ea"/>
                          <a:cs typeface="Times New Roman"/>
                        </a:rPr>
                        <a:t>三天前</a:t>
                      </a:r>
                      <a:r>
                        <a:rPr lang="en-US" sz="2000" b="1" kern="100" dirty="0">
                          <a:latin typeface="+mn-ea"/>
                          <a:ea typeface="+mn-ea"/>
                          <a:cs typeface="Courier New"/>
                        </a:rPr>
                        <a:t>]</a:t>
                      </a:r>
                      <a:r>
                        <a:rPr lang="zh-CN" sz="2000" b="1" kern="100" dirty="0">
                          <a:latin typeface="+mn-ea"/>
                          <a:ea typeface="+mn-ea"/>
                          <a:cs typeface="Times New Roman"/>
                        </a:rPr>
                        <a:t>，我就做好了。</a:t>
                      </a:r>
                      <a:r>
                        <a:rPr lang="en-US" sz="2000" b="1" kern="100" dirty="0">
                          <a:latin typeface="+mn-ea"/>
                          <a:ea typeface="+mn-ea"/>
                          <a:cs typeface="Courier New"/>
                        </a:rPr>
                        <a:t>(</a:t>
                      </a:r>
                      <a:r>
                        <a:rPr lang="zh-CN" sz="2000" b="1" kern="100" dirty="0">
                          <a:latin typeface="+mn-ea"/>
                          <a:ea typeface="+mn-ea"/>
                          <a:cs typeface="Times New Roman"/>
                        </a:rPr>
                        <a:t>时间名词</a:t>
                      </a:r>
                      <a:r>
                        <a:rPr lang="en-US" sz="2000" b="1" kern="100" dirty="0">
                          <a:latin typeface="+mn-ea"/>
                          <a:ea typeface="+mn-ea"/>
                          <a:cs typeface="Courier New"/>
                        </a:rPr>
                        <a:t>)</a:t>
                      </a:r>
                      <a:endParaRPr lang="zh-CN" sz="2000" b="1" kern="100" dirty="0">
                        <a:latin typeface="+mn-ea"/>
                        <a:ea typeface="+mn-ea"/>
                        <a:cs typeface="Courier New"/>
                      </a:endParaRPr>
                    </a:p>
                    <a:p>
                      <a:pPr algn="l">
                        <a:spcAft>
                          <a:spcPts val="0"/>
                        </a:spcAft>
                      </a:pPr>
                      <a:r>
                        <a:rPr lang="zh-CN" sz="2000" b="1" kern="100" dirty="0">
                          <a:latin typeface="+mn-ea"/>
                          <a:ea typeface="+mn-ea"/>
                          <a:cs typeface="Times New Roman"/>
                        </a:rPr>
                        <a:t>　</a:t>
                      </a:r>
                      <a:r>
                        <a:rPr lang="en-US" sz="2000" b="1" kern="100" dirty="0">
                          <a:latin typeface="+mn-ea"/>
                          <a:ea typeface="+mn-ea"/>
                          <a:cs typeface="Times New Roman"/>
                        </a:rPr>
                        <a:t>③</a:t>
                      </a:r>
                      <a:r>
                        <a:rPr lang="zh-CN" sz="2000" b="1" kern="100" dirty="0">
                          <a:latin typeface="+mn-ea"/>
                          <a:ea typeface="+mn-ea"/>
                          <a:cs typeface="Times New Roman"/>
                        </a:rPr>
                        <a:t>咱们</a:t>
                      </a:r>
                      <a:r>
                        <a:rPr lang="en-US" sz="2000" b="1" kern="100" dirty="0">
                          <a:latin typeface="+mn-ea"/>
                          <a:ea typeface="+mn-ea"/>
                          <a:cs typeface="Courier New"/>
                        </a:rPr>
                        <a:t>[</a:t>
                      </a:r>
                      <a:r>
                        <a:rPr lang="zh-CN" sz="2000" b="1" kern="100" dirty="0">
                          <a:latin typeface="+mn-ea"/>
                          <a:ea typeface="+mn-ea"/>
                          <a:cs typeface="Times New Roman"/>
                        </a:rPr>
                        <a:t>北京</a:t>
                      </a:r>
                      <a:r>
                        <a:rPr lang="en-US" sz="2000" b="1" kern="100" dirty="0">
                          <a:latin typeface="+mn-ea"/>
                          <a:ea typeface="+mn-ea"/>
                          <a:cs typeface="Courier New"/>
                        </a:rPr>
                        <a:t>]</a:t>
                      </a:r>
                      <a:r>
                        <a:rPr lang="zh-CN" sz="2000" b="1" kern="100" dirty="0">
                          <a:latin typeface="+mn-ea"/>
                          <a:ea typeface="+mn-ea"/>
                          <a:cs typeface="Times New Roman"/>
                        </a:rPr>
                        <a:t>见。</a:t>
                      </a:r>
                      <a:r>
                        <a:rPr lang="en-US" sz="2000" b="1" kern="100" dirty="0">
                          <a:latin typeface="+mn-ea"/>
                          <a:ea typeface="+mn-ea"/>
                          <a:cs typeface="Courier New"/>
                        </a:rPr>
                        <a:t>(</a:t>
                      </a:r>
                      <a:r>
                        <a:rPr lang="zh-CN" sz="2000" b="1" kern="100" dirty="0">
                          <a:latin typeface="+mn-ea"/>
                          <a:ea typeface="+mn-ea"/>
                          <a:cs typeface="Times New Roman"/>
                        </a:rPr>
                        <a:t>处所名词</a:t>
                      </a:r>
                      <a:r>
                        <a:rPr lang="en-US" sz="2000" b="1" kern="100" dirty="0">
                          <a:latin typeface="+mn-ea"/>
                          <a:ea typeface="+mn-ea"/>
                          <a:cs typeface="Courier New"/>
                        </a:rPr>
                        <a:t>)</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869297">
                <a:tc>
                  <a:txBody>
                    <a:bodyPr/>
                    <a:lstStyle/>
                    <a:p>
                      <a:pPr algn="ctr">
                        <a:spcAft>
                          <a:spcPts val="0"/>
                        </a:spcAft>
                      </a:pPr>
                      <a:r>
                        <a:rPr lang="zh-CN" sz="2000" b="1" kern="100">
                          <a:latin typeface="+mn-ea"/>
                          <a:ea typeface="+mn-ea"/>
                          <a:cs typeface="Times New Roman"/>
                        </a:rPr>
                        <a:t>补语</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a:latin typeface="+mn-ea"/>
                          <a:ea typeface="+mn-ea"/>
                          <a:cs typeface="Times New Roman"/>
                        </a:rPr>
                        <a:t>　谓语后面的附加成分，对谓语起补充说明作用，回答“怎么样”“多久”“多少”</a:t>
                      </a:r>
                      <a:r>
                        <a:rPr lang="en-US" sz="2000" b="1" kern="100">
                          <a:latin typeface="+mn-ea"/>
                          <a:ea typeface="+mn-ea"/>
                          <a:cs typeface="Courier New"/>
                        </a:rPr>
                        <a:t>(</a:t>
                      </a:r>
                      <a:r>
                        <a:rPr lang="zh-CN" sz="2000" b="1" kern="100">
                          <a:latin typeface="+mn-ea"/>
                          <a:ea typeface="+mn-ea"/>
                          <a:cs typeface="Times New Roman"/>
                        </a:rPr>
                        <a:t>时间、处所、结果</a:t>
                      </a:r>
                      <a:r>
                        <a:rPr lang="en-US" sz="2000" b="1" kern="100">
                          <a:latin typeface="+mn-ea"/>
                          <a:ea typeface="+mn-ea"/>
                          <a:cs typeface="Courier New"/>
                        </a:rPr>
                        <a:t>)</a:t>
                      </a:r>
                      <a:r>
                        <a:rPr lang="zh-CN" sz="2000" b="1" kern="100">
                          <a:latin typeface="+mn-ea"/>
                          <a:ea typeface="+mn-ea"/>
                          <a:cs typeface="Times New Roman"/>
                        </a:rPr>
                        <a:t>之类问题的语言单位。经常由动词、形容词、副词、介宾短语充当。“得”是补语的标志</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a:t>
                      </a:r>
                      <a:r>
                        <a:rPr lang="en-US" sz="2000" b="1" kern="100" dirty="0">
                          <a:latin typeface="+mn-ea"/>
                          <a:ea typeface="+mn-ea"/>
                          <a:cs typeface="Times New Roman"/>
                        </a:rPr>
                        <a:t>①</a:t>
                      </a:r>
                      <a:r>
                        <a:rPr lang="zh-CN" sz="2000" b="1" kern="100" dirty="0">
                          <a:latin typeface="+mn-ea"/>
                          <a:ea typeface="+mn-ea"/>
                          <a:cs typeface="Times New Roman"/>
                        </a:rPr>
                        <a:t>广大人民干得〈热火朝天〉。</a:t>
                      </a:r>
                      <a:r>
                        <a:rPr lang="en-US" sz="2000" b="1" kern="100" dirty="0">
                          <a:latin typeface="+mn-ea"/>
                          <a:ea typeface="+mn-ea"/>
                          <a:cs typeface="Courier New"/>
                        </a:rPr>
                        <a:t>(</a:t>
                      </a:r>
                      <a:r>
                        <a:rPr lang="zh-CN" sz="2000" b="1" kern="100" dirty="0">
                          <a:latin typeface="+mn-ea"/>
                          <a:ea typeface="+mn-ea"/>
                          <a:cs typeface="Times New Roman"/>
                        </a:rPr>
                        <a:t>形容词</a:t>
                      </a:r>
                      <a:r>
                        <a:rPr lang="en-US" sz="2000" b="1" kern="100" dirty="0">
                          <a:latin typeface="+mn-ea"/>
                          <a:ea typeface="+mn-ea"/>
                          <a:cs typeface="Courier New"/>
                        </a:rPr>
                        <a:t>)</a:t>
                      </a:r>
                      <a:endParaRPr lang="zh-CN" sz="2000" b="1" kern="100" dirty="0">
                        <a:latin typeface="+mn-ea"/>
                        <a:ea typeface="+mn-ea"/>
                        <a:cs typeface="Courier New"/>
                      </a:endParaRPr>
                    </a:p>
                    <a:p>
                      <a:pPr algn="l">
                        <a:spcAft>
                          <a:spcPts val="0"/>
                        </a:spcAft>
                      </a:pPr>
                      <a:r>
                        <a:rPr lang="zh-CN" sz="2000" b="1" kern="100" dirty="0">
                          <a:latin typeface="+mn-ea"/>
                          <a:ea typeface="+mn-ea"/>
                          <a:cs typeface="Times New Roman"/>
                        </a:rPr>
                        <a:t>　</a:t>
                      </a:r>
                      <a:r>
                        <a:rPr lang="en-US" sz="2000" b="1" kern="100" dirty="0">
                          <a:latin typeface="+mn-ea"/>
                          <a:ea typeface="+mn-ea"/>
                          <a:cs typeface="Times New Roman"/>
                        </a:rPr>
                        <a:t>②</a:t>
                      </a:r>
                      <a:r>
                        <a:rPr lang="zh-CN" sz="2000" b="1" kern="100" dirty="0">
                          <a:latin typeface="+mn-ea"/>
                          <a:ea typeface="+mn-ea"/>
                          <a:cs typeface="Times New Roman"/>
                        </a:rPr>
                        <a:t>他写的字比原来不是好〈一点儿〉，而是好〈很多〉。</a:t>
                      </a:r>
                      <a:r>
                        <a:rPr lang="en-US" sz="2000" b="1" kern="100" dirty="0">
                          <a:latin typeface="+mn-ea"/>
                          <a:ea typeface="+mn-ea"/>
                          <a:cs typeface="Courier New"/>
                        </a:rPr>
                        <a:t>(</a:t>
                      </a:r>
                      <a:r>
                        <a:rPr lang="zh-CN" sz="2000" b="1" kern="100" dirty="0">
                          <a:latin typeface="+mn-ea"/>
                          <a:ea typeface="+mn-ea"/>
                          <a:cs typeface="Times New Roman"/>
                        </a:rPr>
                        <a:t>副词、副词</a:t>
                      </a:r>
                      <a:r>
                        <a:rPr lang="en-US" sz="2000" b="1" kern="100" dirty="0">
                          <a:latin typeface="+mn-ea"/>
                          <a:ea typeface="+mn-ea"/>
                          <a:cs typeface="Courier New"/>
                        </a:rPr>
                        <a:t>)</a:t>
                      </a:r>
                      <a:endParaRPr lang="zh-CN" sz="2000" b="1" kern="100" dirty="0">
                        <a:latin typeface="+mn-ea"/>
                        <a:ea typeface="+mn-ea"/>
                        <a:cs typeface="Courier New"/>
                      </a:endParaRPr>
                    </a:p>
                    <a:p>
                      <a:pPr algn="l">
                        <a:spcAft>
                          <a:spcPts val="0"/>
                        </a:spcAft>
                      </a:pPr>
                      <a:r>
                        <a:rPr lang="zh-CN" sz="2000" b="1" kern="100" dirty="0">
                          <a:latin typeface="+mn-ea"/>
                          <a:ea typeface="+mn-ea"/>
                          <a:cs typeface="Times New Roman"/>
                        </a:rPr>
                        <a:t>　</a:t>
                      </a:r>
                      <a:r>
                        <a:rPr lang="en-US" sz="2000" b="1" kern="100" dirty="0">
                          <a:latin typeface="+mn-ea"/>
                          <a:ea typeface="+mn-ea"/>
                          <a:cs typeface="Times New Roman"/>
                        </a:rPr>
                        <a:t>③</a:t>
                      </a:r>
                      <a:r>
                        <a:rPr lang="zh-CN" sz="2000" b="1" kern="100" dirty="0">
                          <a:latin typeface="+mn-ea"/>
                          <a:ea typeface="+mn-ea"/>
                          <a:cs typeface="Times New Roman"/>
                        </a:rPr>
                        <a:t>他生〈于</a:t>
                      </a:r>
                      <a:r>
                        <a:rPr lang="en-US" sz="2000" b="1" kern="100" dirty="0">
                          <a:latin typeface="+mn-ea"/>
                          <a:ea typeface="+mn-ea"/>
                          <a:cs typeface="Courier New"/>
                        </a:rPr>
                        <a:t>1918</a:t>
                      </a:r>
                      <a:r>
                        <a:rPr lang="zh-CN" sz="2000" b="1" kern="100" dirty="0">
                          <a:latin typeface="+mn-ea"/>
                          <a:ea typeface="+mn-ea"/>
                          <a:cs typeface="Times New Roman"/>
                        </a:rPr>
                        <a:t>年〉。</a:t>
                      </a:r>
                      <a:r>
                        <a:rPr lang="en-US" sz="2000" b="1" kern="100" dirty="0">
                          <a:latin typeface="+mn-ea"/>
                          <a:ea typeface="+mn-ea"/>
                          <a:cs typeface="Courier New"/>
                        </a:rPr>
                        <a:t>(</a:t>
                      </a:r>
                      <a:r>
                        <a:rPr lang="zh-CN" sz="2000" b="1" kern="100" dirty="0">
                          <a:latin typeface="+mn-ea"/>
                          <a:ea typeface="+mn-ea"/>
                          <a:cs typeface="Times New Roman"/>
                        </a:rPr>
                        <a:t>介宾短语，表时间</a:t>
                      </a:r>
                      <a:r>
                        <a:rPr lang="en-US" sz="2000" b="1" kern="100" dirty="0">
                          <a:latin typeface="+mn-ea"/>
                          <a:ea typeface="+mn-ea"/>
                          <a:cs typeface="Courier New"/>
                        </a:rPr>
                        <a:t>)</a:t>
                      </a:r>
                      <a:endParaRPr lang="zh-CN" sz="2000" b="1" kern="100" dirty="0">
                        <a:latin typeface="+mn-ea"/>
                        <a:ea typeface="+mn-ea"/>
                        <a:cs typeface="Courier New"/>
                      </a:endParaRPr>
                    </a:p>
                    <a:p>
                      <a:pPr algn="l">
                        <a:spcAft>
                          <a:spcPts val="0"/>
                        </a:spcAft>
                      </a:pPr>
                      <a:r>
                        <a:rPr lang="zh-CN" sz="2000" b="1" kern="100" dirty="0">
                          <a:latin typeface="+mn-ea"/>
                          <a:ea typeface="+mn-ea"/>
                          <a:cs typeface="Times New Roman"/>
                        </a:rPr>
                        <a:t>　</a:t>
                      </a:r>
                      <a:r>
                        <a:rPr lang="en-US" sz="2000" b="1" kern="100" dirty="0">
                          <a:latin typeface="+mn-ea"/>
                          <a:ea typeface="+mn-ea"/>
                          <a:cs typeface="Times New Roman"/>
                        </a:rPr>
                        <a:t>④</a:t>
                      </a:r>
                      <a:r>
                        <a:rPr lang="zh-CN" sz="2000" b="1" kern="100" dirty="0">
                          <a:latin typeface="+mn-ea"/>
                          <a:ea typeface="+mn-ea"/>
                          <a:cs typeface="Times New Roman"/>
                        </a:rPr>
                        <a:t>他坐〈在桌子旁〉。</a:t>
                      </a:r>
                      <a:r>
                        <a:rPr lang="en-US" sz="2000" b="1" kern="100" dirty="0">
                          <a:latin typeface="+mn-ea"/>
                          <a:ea typeface="+mn-ea"/>
                          <a:cs typeface="Courier New"/>
                        </a:rPr>
                        <a:t>(</a:t>
                      </a:r>
                      <a:r>
                        <a:rPr lang="zh-CN" sz="2000" b="1" kern="100" dirty="0">
                          <a:latin typeface="+mn-ea"/>
                          <a:ea typeface="+mn-ea"/>
                          <a:cs typeface="Times New Roman"/>
                        </a:rPr>
                        <a:t>介宾短语，表处所</a:t>
                      </a:r>
                      <a:r>
                        <a:rPr lang="en-US" sz="2000" b="1" kern="100" dirty="0">
                          <a:latin typeface="+mn-ea"/>
                          <a:ea typeface="+mn-ea"/>
                          <a:cs typeface="Courier New"/>
                        </a:rPr>
                        <a:t>)</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1" name="TextBox 10"/>
          <p:cNvSpPr txBox="1"/>
          <p:nvPr/>
        </p:nvSpPr>
        <p:spPr>
          <a:xfrm>
            <a:off x="7151569" y="770152"/>
            <a:ext cx="1428760" cy="461665"/>
          </a:xfrm>
          <a:prstGeom prst="rect">
            <a:avLst/>
          </a:prstGeom>
          <a:noFill/>
        </p:spPr>
        <p:txBody>
          <a:bodyPr wrap="square" rtlCol="0">
            <a:spAutoFit/>
          </a:bodyPr>
          <a:lstStyle/>
          <a:p>
            <a:r>
              <a:rPr lang="zh-CN" altLang="en-US" sz="2400" b="1" dirty="0" smtClean="0"/>
              <a:t>（续表）</a:t>
            </a:r>
            <a:endParaRPr lang="zh-CN" altLang="en-US" sz="2400" b="1" dirty="0"/>
          </a:p>
        </p:txBody>
      </p:sp>
      <p:sp>
        <p:nvSpPr>
          <p:cNvPr id="12"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left)">
                                      <p:cBhvr>
                                        <p:cTn id="7" dur="500"/>
                                        <p:tgtEl>
                                          <p:spTgt spid="3">
                                            <p:txEl>
                                              <p:pRg st="5" end="5"/>
                                            </p:txEl>
                                          </p:spTgt>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500" fill="hold"/>
                                        <p:tgtEl>
                                          <p:spTgt spid="11"/>
                                        </p:tgtEl>
                                        <p:attrNameLst>
                                          <p:attrName>ppt_x</p:attrName>
                                        </p:attrNameLst>
                                      </p:cBhvr>
                                      <p:tavLst>
                                        <p:tav tm="0">
                                          <p:val>
                                            <p:strVal val="#ppt_x"/>
                                          </p:val>
                                        </p:tav>
                                        <p:tav tm="100000">
                                          <p:val>
                                            <p:strVal val="#ppt_x"/>
                                          </p:val>
                                        </p:tav>
                                      </p:tavLst>
                                    </p:anim>
                                    <p:anim calcmode="lin" valueType="num">
                                      <p:cBhvr additive="base">
                                        <p:cTn id="11" dur="500" fill="hold"/>
                                        <p:tgtEl>
                                          <p:spTgt spid="11"/>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4" presetClass="entr" presetSubtype="16"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ox(in)">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a:lnSpc>
                <a:spcPts val="3500"/>
              </a:lnSpc>
              <a:buNone/>
            </a:pPr>
            <a:r>
              <a:rPr lang="en-US" altLang="zh-CN" sz="2400" b="1" dirty="0" smtClean="0">
                <a:latin typeface="Times New Roman" pitchFamily="18" charset="0"/>
              </a:rPr>
              <a:t> 2. </a:t>
            </a:r>
            <a:r>
              <a:rPr lang="zh-CN" altLang="en-US" sz="2400" b="1" dirty="0" smtClean="0">
                <a:latin typeface="Times New Roman" pitchFamily="18" charset="0"/>
              </a:rPr>
              <a:t>仿照示例，用上述符号法划分下列句子的成分。</a:t>
            </a:r>
            <a:endParaRPr lang="en-US" altLang="zh-CN" sz="2400" b="1" dirty="0" smtClean="0">
              <a:latin typeface="Times New Roman" pitchFamily="18" charset="0"/>
            </a:endParaRPr>
          </a:p>
          <a:p>
            <a:pPr marL="0" indent="0" algn="just">
              <a:lnSpc>
                <a:spcPts val="3500"/>
              </a:lnSpc>
              <a:buNone/>
            </a:pPr>
            <a:r>
              <a:rPr lang="zh-CN" altLang="zh-CN" sz="2400" b="1" dirty="0" smtClean="0"/>
              <a:t>示例：</a:t>
            </a:r>
            <a:r>
              <a:rPr lang="zh-CN" altLang="zh-CN" sz="2400" b="1" u="dbl" dirty="0" smtClean="0">
                <a:latin typeface="楷体_GB2312" pitchFamily="49" charset="-122"/>
                <a:ea typeface="楷体_GB2312" pitchFamily="49" charset="-122"/>
              </a:rPr>
              <a:t>他</a:t>
            </a:r>
            <a:r>
              <a:rPr lang="zh-CN" altLang="zh-CN" sz="2400" b="1" u="sng" dirty="0" smtClean="0">
                <a:latin typeface="楷体_GB2312" pitchFamily="49" charset="-122"/>
                <a:ea typeface="楷体_GB2312" pitchFamily="49" charset="-122"/>
              </a:rPr>
              <a:t>喜欢</a:t>
            </a:r>
            <a:r>
              <a:rPr lang="zh-CN" altLang="zh-CN" sz="2400" b="1" u="wavy" dirty="0" smtClean="0">
                <a:latin typeface="楷体_GB2312" pitchFamily="49" charset="-122"/>
                <a:ea typeface="楷体_GB2312" pitchFamily="49" charset="-122"/>
              </a:rPr>
              <a:t>读书</a:t>
            </a:r>
            <a:r>
              <a:rPr lang="zh-CN" altLang="zh-CN" sz="2400" b="1" dirty="0" smtClean="0"/>
              <a:t>。</a:t>
            </a:r>
            <a:endParaRPr lang="en-US" altLang="zh-CN" sz="2400" b="1" dirty="0" smtClean="0"/>
          </a:p>
          <a:p>
            <a:pPr marL="0" indent="0" algn="just">
              <a:lnSpc>
                <a:spcPts val="3500"/>
              </a:lnSpc>
              <a:buNone/>
            </a:pPr>
            <a:r>
              <a:rPr lang="en-US" altLang="zh-CN" sz="2400" b="1" dirty="0" smtClean="0"/>
              <a:t>(1)</a:t>
            </a:r>
            <a:r>
              <a:rPr lang="zh-CN" altLang="en-US" sz="2400" b="1" dirty="0" smtClean="0"/>
              <a:t>良好的习惯往往改变人的命运。</a:t>
            </a:r>
          </a:p>
          <a:p>
            <a:pPr marL="0" indent="0" algn="just">
              <a:lnSpc>
                <a:spcPts val="3500"/>
              </a:lnSpc>
              <a:buNone/>
            </a:pPr>
            <a:r>
              <a:rPr lang="en-US" altLang="zh-CN" sz="2400" b="1" dirty="0" smtClean="0">
                <a:latin typeface="+mn-ea"/>
              </a:rPr>
              <a:t>___________________________________________________</a:t>
            </a:r>
            <a:r>
              <a:rPr lang="zh-CN" altLang="en-US" sz="2400" b="1" dirty="0" smtClean="0"/>
              <a:t>　　　　　　　　　　　　　　　　　　　　　　　　　　　　　　　　　　</a:t>
            </a:r>
          </a:p>
          <a:p>
            <a:pPr marL="0" indent="0" algn="just">
              <a:lnSpc>
                <a:spcPts val="3500"/>
              </a:lnSpc>
              <a:buNone/>
            </a:pPr>
            <a:r>
              <a:rPr lang="zh-CN" altLang="en-US" sz="2400" b="1" dirty="0" smtClean="0"/>
              <a:t> </a:t>
            </a:r>
            <a:r>
              <a:rPr lang="en-US" altLang="zh-CN" sz="2400" b="1" dirty="0" smtClean="0"/>
              <a:t>(2)</a:t>
            </a:r>
            <a:r>
              <a:rPr lang="zh-CN" altLang="en-US" sz="2400" b="1" dirty="0" smtClean="0"/>
              <a:t>那个人把他逼得无路可走。</a:t>
            </a:r>
          </a:p>
          <a:p>
            <a:pPr marL="0" indent="0" algn="just">
              <a:lnSpc>
                <a:spcPts val="3500"/>
              </a:lnSpc>
              <a:buNone/>
            </a:pPr>
            <a:r>
              <a:rPr lang="zh-CN" altLang="en-US" sz="2400" b="1" u="sng" dirty="0" smtClean="0"/>
              <a:t>　</a:t>
            </a:r>
            <a:r>
              <a:rPr lang="en-US" altLang="zh-CN" sz="2400" b="1" dirty="0" smtClean="0">
                <a:latin typeface="+mn-ea"/>
              </a:rPr>
              <a:t>_________________________________________________</a:t>
            </a:r>
            <a:endParaRPr lang="en-US" altLang="zh-CN" sz="2400" b="1" u="sng" dirty="0" smtClean="0"/>
          </a:p>
          <a:p>
            <a:pPr marL="0" indent="0" algn="just">
              <a:lnSpc>
                <a:spcPts val="3500"/>
              </a:lnSpc>
              <a:buNone/>
            </a:pPr>
            <a:endParaRPr lang="en-US" altLang="zh-CN" sz="2400" b="1" u="sng" dirty="0" smtClean="0"/>
          </a:p>
          <a:p>
            <a:pPr marL="0" indent="0" algn="just">
              <a:lnSpc>
                <a:spcPts val="3500"/>
              </a:lnSpc>
              <a:buNone/>
            </a:pPr>
            <a:endParaRPr lang="en-US" altLang="zh-CN" sz="2400" b="1" u="sng"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82861" y="3795791"/>
            <a:ext cx="5214974" cy="461665"/>
          </a:xfrm>
          <a:prstGeom prst="rect">
            <a:avLst/>
          </a:prstGeom>
          <a:noFill/>
        </p:spPr>
        <p:txBody>
          <a:bodyPr wrap="square" rtlCol="0">
            <a:spAutoFit/>
          </a:bodyPr>
          <a:lstStyle/>
          <a:p>
            <a:r>
              <a:rPr lang="en-US" altLang="zh-CN" sz="2400" b="1" dirty="0" smtClean="0">
                <a:solidFill>
                  <a:srgbClr val="990033"/>
                </a:solidFill>
                <a:latin typeface="+mn-ea"/>
              </a:rPr>
              <a:t>(</a:t>
            </a:r>
            <a:r>
              <a:rPr lang="zh-CN" altLang="en-US" sz="2400" b="1" dirty="0" smtClean="0">
                <a:solidFill>
                  <a:srgbClr val="990033"/>
                </a:solidFill>
                <a:latin typeface="+mn-ea"/>
              </a:rPr>
              <a:t>那个</a:t>
            </a:r>
            <a:r>
              <a:rPr lang="en-US" altLang="zh-CN" sz="2400" b="1" dirty="0" smtClean="0">
                <a:solidFill>
                  <a:srgbClr val="990033"/>
                </a:solidFill>
                <a:latin typeface="+mn-ea"/>
              </a:rPr>
              <a:t>)</a:t>
            </a:r>
            <a:r>
              <a:rPr lang="zh-CN" altLang="en-US" sz="2400" b="1" dirty="0" smtClean="0">
                <a:solidFill>
                  <a:srgbClr val="990033"/>
                </a:solidFill>
                <a:latin typeface="+mn-ea"/>
              </a:rPr>
              <a:t>人</a:t>
            </a:r>
            <a:r>
              <a:rPr lang="en-US" altLang="zh-CN" sz="2400" b="1" dirty="0" smtClean="0">
                <a:solidFill>
                  <a:srgbClr val="990033"/>
                </a:solidFill>
                <a:latin typeface="+mn-ea"/>
              </a:rPr>
              <a:t>[</a:t>
            </a:r>
            <a:r>
              <a:rPr lang="zh-CN" altLang="en-US" sz="2400" b="1" dirty="0" smtClean="0">
                <a:solidFill>
                  <a:srgbClr val="990033"/>
                </a:solidFill>
                <a:latin typeface="+mn-ea"/>
              </a:rPr>
              <a:t>把他</a:t>
            </a:r>
            <a:r>
              <a:rPr lang="en-US" altLang="zh-CN" sz="2400" b="1" dirty="0" smtClean="0">
                <a:solidFill>
                  <a:srgbClr val="990033"/>
                </a:solidFill>
                <a:latin typeface="+mn-ea"/>
              </a:rPr>
              <a:t>]</a:t>
            </a:r>
            <a:r>
              <a:rPr lang="zh-CN" altLang="en-US" sz="2400" b="1" dirty="0" smtClean="0">
                <a:solidFill>
                  <a:srgbClr val="990033"/>
                </a:solidFill>
                <a:latin typeface="+mn-ea"/>
              </a:rPr>
              <a:t>逼得</a:t>
            </a:r>
            <a:r>
              <a:rPr lang="en-US" altLang="zh-CN" sz="2400" b="1" dirty="0" smtClean="0">
                <a:solidFill>
                  <a:srgbClr val="990033"/>
                </a:solidFill>
                <a:latin typeface="+mn-ea"/>
              </a:rPr>
              <a:t>〈</a:t>
            </a:r>
            <a:r>
              <a:rPr lang="zh-CN" altLang="en-US" sz="2400" b="1" dirty="0" smtClean="0">
                <a:solidFill>
                  <a:srgbClr val="990033"/>
                </a:solidFill>
                <a:latin typeface="+mn-ea"/>
              </a:rPr>
              <a:t>无路可走</a:t>
            </a:r>
            <a:r>
              <a:rPr lang="en-US" altLang="zh-CN" sz="2400" b="1" dirty="0" smtClean="0">
                <a:solidFill>
                  <a:srgbClr val="990033"/>
                </a:solidFill>
                <a:latin typeface="+mn-ea"/>
              </a:rPr>
              <a:t>〉</a:t>
            </a:r>
            <a:r>
              <a:rPr lang="zh-CN" altLang="en-US" sz="2400" b="1" dirty="0" smtClean="0">
                <a:solidFill>
                  <a:srgbClr val="990033"/>
                </a:solidFill>
                <a:latin typeface="+mn-ea"/>
              </a:rPr>
              <a:t>。</a:t>
            </a:r>
            <a:endParaRPr lang="zh-CN" altLang="en-US" sz="2400" b="1" dirty="0"/>
          </a:p>
        </p:txBody>
      </p:sp>
      <p:sp>
        <p:nvSpPr>
          <p:cNvPr id="9" name="TextBox 8"/>
          <p:cNvSpPr txBox="1"/>
          <p:nvPr/>
        </p:nvSpPr>
        <p:spPr>
          <a:xfrm>
            <a:off x="699261" y="2749265"/>
            <a:ext cx="6215106" cy="461665"/>
          </a:xfrm>
          <a:prstGeom prst="rect">
            <a:avLst/>
          </a:prstGeom>
          <a:noFill/>
        </p:spPr>
        <p:txBody>
          <a:bodyPr wrap="square" rtlCol="0">
            <a:spAutoFit/>
          </a:bodyPr>
          <a:lstStyle/>
          <a:p>
            <a:r>
              <a:rPr lang="en-US" altLang="zh-CN" sz="2400" b="1" dirty="0" smtClean="0">
                <a:solidFill>
                  <a:srgbClr val="990033"/>
                </a:solidFill>
                <a:latin typeface="+mn-ea"/>
              </a:rPr>
              <a:t>(</a:t>
            </a:r>
            <a:r>
              <a:rPr lang="zh-CN" altLang="zh-CN" sz="2400" b="1" dirty="0" smtClean="0">
                <a:solidFill>
                  <a:srgbClr val="990033"/>
                </a:solidFill>
                <a:latin typeface="+mn-ea"/>
              </a:rPr>
              <a:t>良好的</a:t>
            </a:r>
            <a:r>
              <a:rPr lang="en-US" altLang="zh-CN" sz="2400" b="1" dirty="0" smtClean="0">
                <a:solidFill>
                  <a:srgbClr val="990033"/>
                </a:solidFill>
                <a:latin typeface="+mn-ea"/>
              </a:rPr>
              <a:t>)</a:t>
            </a:r>
            <a:r>
              <a:rPr lang="zh-CN" altLang="zh-CN" sz="2400" b="1" dirty="0" smtClean="0">
                <a:solidFill>
                  <a:srgbClr val="990033"/>
                </a:solidFill>
                <a:latin typeface="+mn-ea"/>
              </a:rPr>
              <a:t>习惯</a:t>
            </a:r>
            <a:r>
              <a:rPr lang="en-US" altLang="zh-CN" sz="2400" b="1" dirty="0" smtClean="0">
                <a:solidFill>
                  <a:srgbClr val="990033"/>
                </a:solidFill>
                <a:latin typeface="+mn-ea"/>
              </a:rPr>
              <a:t>[</a:t>
            </a:r>
            <a:r>
              <a:rPr lang="zh-CN" altLang="zh-CN" sz="2400" b="1" dirty="0" smtClean="0">
                <a:solidFill>
                  <a:srgbClr val="990033"/>
                </a:solidFill>
                <a:latin typeface="+mn-ea"/>
              </a:rPr>
              <a:t>往往</a:t>
            </a:r>
            <a:r>
              <a:rPr lang="en-US" altLang="zh-CN" sz="2400" b="1" dirty="0" smtClean="0">
                <a:solidFill>
                  <a:srgbClr val="990033"/>
                </a:solidFill>
                <a:latin typeface="+mn-ea"/>
              </a:rPr>
              <a:t>]</a:t>
            </a:r>
            <a:r>
              <a:rPr lang="zh-CN" altLang="zh-CN" sz="2400" b="1" dirty="0" smtClean="0">
                <a:solidFill>
                  <a:srgbClr val="990033"/>
                </a:solidFill>
                <a:latin typeface="+mn-ea"/>
              </a:rPr>
              <a:t>改变</a:t>
            </a:r>
            <a:r>
              <a:rPr lang="en-US" altLang="zh-CN" sz="2400" b="1" dirty="0" smtClean="0">
                <a:solidFill>
                  <a:srgbClr val="990033"/>
                </a:solidFill>
                <a:latin typeface="+mn-ea"/>
              </a:rPr>
              <a:t>(</a:t>
            </a:r>
            <a:r>
              <a:rPr lang="zh-CN" altLang="zh-CN" sz="2400" b="1" dirty="0" smtClean="0">
                <a:solidFill>
                  <a:srgbClr val="990033"/>
                </a:solidFill>
                <a:latin typeface="+mn-ea"/>
              </a:rPr>
              <a:t>人的</a:t>
            </a:r>
            <a:r>
              <a:rPr lang="en-US" altLang="zh-CN" sz="2400" b="1" dirty="0" smtClean="0">
                <a:solidFill>
                  <a:srgbClr val="990033"/>
                </a:solidFill>
                <a:latin typeface="+mn-ea"/>
              </a:rPr>
              <a:t>)</a:t>
            </a:r>
            <a:r>
              <a:rPr lang="zh-CN" altLang="zh-CN" sz="2400" b="1" dirty="0" smtClean="0">
                <a:solidFill>
                  <a:srgbClr val="990033"/>
                </a:solidFill>
                <a:latin typeface="+mn-ea"/>
              </a:rPr>
              <a:t>命运。</a:t>
            </a:r>
            <a:endParaRPr lang="zh-CN" altLang="en-US" sz="2400" b="1" dirty="0"/>
          </a:p>
        </p:txBody>
      </p:sp>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grpSp>
        <p:nvGrpSpPr>
          <p:cNvPr id="11" name="Group 10"/>
          <p:cNvGrpSpPr>
            <a:grpSpLocks/>
          </p:cNvGrpSpPr>
          <p:nvPr/>
        </p:nvGrpSpPr>
        <p:grpSpPr bwMode="auto">
          <a:xfrm>
            <a:off x="1588" y="2674938"/>
            <a:ext cx="609600" cy="1978025"/>
            <a:chOff x="1" y="1685"/>
            <a:chExt cx="384" cy="1246"/>
          </a:xfrm>
        </p:grpSpPr>
        <p:pic>
          <p:nvPicPr>
            <p:cNvPr id="12"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3"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linds(horizontal)">
                                      <p:cBhvr>
                                        <p:cTn id="25" dur="500"/>
                                        <p:tgtEl>
                                          <p:spTgt spid="3">
                                            <p:txEl>
                                              <p:pRg st="6" end="6"/>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blinds(horizontal)">
                                      <p:cBhvr>
                                        <p:cTn id="28" dur="500"/>
                                        <p:tgtEl>
                                          <p:spTgt spid="3">
                                            <p:txEl>
                                              <p:pRg st="9" end="9"/>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blinds(horizontal)">
                                      <p:cBhvr>
                                        <p:cTn id="31" dur="500"/>
                                        <p:tgtEl>
                                          <p:spTgt spid="3">
                                            <p:txEl>
                                              <p:pRg st="10" end="1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p:cNvSpPr>
            <a:spLocks noChangeArrowheads="1"/>
          </p:cNvSpPr>
          <p:nvPr/>
        </p:nvSpPr>
        <p:spPr bwMode="auto">
          <a:xfrm>
            <a:off x="790575" y="936625"/>
            <a:ext cx="7920038" cy="5399088"/>
          </a:xfrm>
          <a:prstGeom prst="rect">
            <a:avLst/>
          </a:prstGeom>
          <a:noFill/>
          <a:ln w="9525">
            <a:noFill/>
            <a:miter lim="800000"/>
            <a:headEnd/>
            <a:tailEnd/>
          </a:ln>
        </p:spPr>
        <p:txBody>
          <a:bodyPr/>
          <a:lstStyle/>
          <a:p>
            <a:pPr algn="ctr" eaLnBrk="1" hangingPunct="1">
              <a:lnSpc>
                <a:spcPts val="3500"/>
              </a:lnSpc>
              <a:spcBef>
                <a:spcPct val="0"/>
              </a:spcBef>
            </a:pPr>
            <a:endParaRPr lang="en-US" altLang="zh-CN" b="1" dirty="0">
              <a:solidFill>
                <a:srgbClr val="990000"/>
              </a:solidFill>
              <a:latin typeface="宋体" pitchFamily="2" charset="-122"/>
            </a:endParaRPr>
          </a:p>
        </p:txBody>
      </p:sp>
      <p:graphicFrame>
        <p:nvGraphicFramePr>
          <p:cNvPr id="883733" name="Group 21"/>
          <p:cNvGraphicFramePr>
            <a:graphicFrameLocks noGrp="1"/>
          </p:cNvGraphicFramePr>
          <p:nvPr/>
        </p:nvGraphicFramePr>
        <p:xfrm>
          <a:off x="1000100" y="1357298"/>
          <a:ext cx="7416800" cy="5072098"/>
        </p:xfrm>
        <a:graphic>
          <a:graphicData uri="http://schemas.openxmlformats.org/drawingml/2006/table">
            <a:tbl>
              <a:tblPr/>
              <a:tblGrid>
                <a:gridCol w="525462"/>
                <a:gridCol w="842963"/>
                <a:gridCol w="6048375"/>
              </a:tblGrid>
              <a:tr h="4097294">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答题</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答题有据</a:t>
                      </a:r>
                      <a:endParaRPr kumimoji="0" lang="zh-CN" altLang="en-US" sz="20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cap="none" normalizeH="0" baseline="0" dirty="0" smtClean="0">
                          <a:ln>
                            <a:noFill/>
                          </a:ln>
                          <a:solidFill>
                            <a:schemeClr val="tx1"/>
                          </a:solidFill>
                          <a:effectLst/>
                          <a:latin typeface="+mn-ea"/>
                          <a:ea typeface="+mn-ea"/>
                        </a:rPr>
                        <a:t>老谋深算：</a:t>
                      </a:r>
                      <a:endParaRPr kumimoji="0" lang="en-US" altLang="zh-CN" sz="2000" b="1" i="0" u="none" strike="noStrike" cap="none" normalizeH="0" baseline="0" dirty="0" smtClean="0">
                        <a:ln>
                          <a:noFill/>
                        </a:ln>
                        <a:solidFill>
                          <a:schemeClr val="tx1"/>
                        </a:solidFill>
                        <a:effectLst/>
                        <a:latin typeface="+mn-ea"/>
                        <a:ea typeface="+mn-ea"/>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smtClean="0">
                          <a:latin typeface="宋体" pitchFamily="2" charset="-122"/>
                        </a:rPr>
                        <a:t>__________________________________________  </a:t>
                      </a:r>
                      <a:r>
                        <a:rPr lang="en-US" altLang="zh-CN" sz="2000" b="1" u="none" kern="1200" baseline="0" dirty="0" smtClean="0">
                          <a:solidFill>
                            <a:srgbClr val="990033"/>
                          </a:solidFill>
                          <a:latin typeface="+mn-ea"/>
                          <a:ea typeface="+mn-ea"/>
                          <a:cs typeface="+mn-cs"/>
                        </a:rPr>
                        <a:t> </a:t>
                      </a:r>
                      <a:r>
                        <a:rPr lang="en-US" altLang="zh-CN" sz="2000" b="1" u="sng" kern="1200" baseline="0" dirty="0" smtClean="0">
                          <a:solidFill>
                            <a:srgbClr val="990033"/>
                          </a:solidFill>
                          <a:latin typeface="+mn-ea"/>
                          <a:ea typeface="+mn-ea"/>
                          <a:cs typeface="+mn-cs"/>
                        </a:rPr>
                        <a:t>   </a:t>
                      </a:r>
                      <a:r>
                        <a:rPr lang="en-US" altLang="zh-CN" sz="2000" b="1" u="none" kern="1200" dirty="0" smtClean="0">
                          <a:solidFill>
                            <a:srgbClr val="990033"/>
                          </a:solidFill>
                          <a:latin typeface="+mn-ea"/>
                          <a:ea typeface="+mn-ea"/>
                          <a:cs typeface="+mn-cs"/>
                        </a:rPr>
                        <a:t> </a:t>
                      </a:r>
                      <a:r>
                        <a:rPr lang="en-US" altLang="zh-CN" sz="2000" b="1" u="sng" kern="1200" dirty="0" smtClean="0">
                          <a:solidFill>
                            <a:srgbClr val="990033"/>
                          </a:solidFill>
                          <a:latin typeface="+mn-ea"/>
                          <a:ea typeface="+mn-ea"/>
                          <a:cs typeface="+mn-cs"/>
                        </a:rPr>
                        <a:t>  </a:t>
                      </a:r>
                      <a:endParaRPr lang="en-US" altLang="zh-CN" sz="2000" b="1" u="none" kern="1200" dirty="0" smtClean="0">
                        <a:solidFill>
                          <a:srgbClr val="990033"/>
                        </a:solidFill>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en-US" altLang="zh-CN" sz="2000" b="1" u="sng" kern="1200" dirty="0" smtClean="0">
                        <a:solidFill>
                          <a:srgbClr val="990033"/>
                        </a:solidFill>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smtClean="0">
                          <a:latin typeface="宋体" pitchFamily="2" charset="-122"/>
                        </a:rPr>
                        <a:t>__________________________________________</a:t>
                      </a:r>
                      <a:endParaRPr lang="en-US" altLang="zh-CN" sz="2000" b="1" u="sng" kern="1200" dirty="0" smtClean="0">
                        <a:solidFill>
                          <a:srgbClr val="990033"/>
                        </a:solidFill>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cap="none" normalizeH="0" baseline="0" dirty="0" smtClean="0">
                        <a:ln>
                          <a:noFill/>
                        </a:ln>
                        <a:solidFill>
                          <a:schemeClr val="tx1"/>
                        </a:solidFill>
                        <a:effectLst/>
                        <a:latin typeface="+mn-ea"/>
                        <a:ea typeface="+mn-ea"/>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cap="none" normalizeH="0" baseline="0" dirty="0" smtClean="0">
                          <a:ln>
                            <a:noFill/>
                          </a:ln>
                          <a:solidFill>
                            <a:schemeClr val="tx1"/>
                          </a:solidFill>
                          <a:effectLst/>
                          <a:latin typeface="+mn-ea"/>
                          <a:ea typeface="+mn-ea"/>
                        </a:rPr>
                        <a:t>深思熟虑：</a:t>
                      </a:r>
                      <a:endParaRPr kumimoji="0" lang="en-US" altLang="zh-CN" sz="2000" b="1" i="0" u="none" strike="noStrike" cap="none" normalizeH="0" baseline="0" dirty="0" smtClean="0">
                        <a:ln>
                          <a:noFill/>
                        </a:ln>
                        <a:solidFill>
                          <a:schemeClr val="tx1"/>
                        </a:solidFill>
                        <a:effectLst/>
                        <a:latin typeface="+mn-ea"/>
                        <a:ea typeface="+mn-ea"/>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cap="none" normalizeH="0" baseline="0" dirty="0" smtClean="0">
                        <a:ln>
                          <a:noFill/>
                        </a:ln>
                        <a:solidFill>
                          <a:schemeClr val="tx1"/>
                        </a:solidFill>
                        <a:effectLst/>
                        <a:latin typeface="+mn-ea"/>
                        <a:ea typeface="+mn-ea"/>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smtClean="0">
                          <a:latin typeface="宋体" pitchFamily="2" charset="-122"/>
                        </a:rPr>
                        <a:t>____________________________________________</a:t>
                      </a:r>
                      <a:endParaRPr lang="en-US" altLang="zh-CN" sz="2000" b="1" u="sng" kern="1200" dirty="0" smtClean="0">
                        <a:solidFill>
                          <a:srgbClr val="990033"/>
                        </a:solidFill>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en-US" altLang="zh-CN" sz="2000" b="1" u="sng" kern="1200" dirty="0" smtClean="0">
                        <a:solidFill>
                          <a:srgbClr val="990033"/>
                        </a:solidFill>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cap="none" normalizeH="0" baseline="0" dirty="0" smtClean="0">
                          <a:ln>
                            <a:noFill/>
                          </a:ln>
                          <a:solidFill>
                            <a:schemeClr val="tx1"/>
                          </a:solidFill>
                          <a:effectLst/>
                          <a:latin typeface="+mn-ea"/>
                          <a:ea typeface="+mn-ea"/>
                        </a:rPr>
                        <a:t>深谋远虑：</a:t>
                      </a:r>
                      <a:endParaRPr kumimoji="0" lang="en-US" altLang="zh-CN" sz="2000" b="1" i="0" u="none" strike="noStrike" cap="none" normalizeH="0" baseline="0" dirty="0" smtClean="0">
                        <a:ln>
                          <a:noFill/>
                        </a:ln>
                        <a:solidFill>
                          <a:schemeClr val="tx1"/>
                        </a:solidFill>
                        <a:effectLst/>
                        <a:latin typeface="+mn-ea"/>
                        <a:ea typeface="+mn-ea"/>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cap="none" normalizeH="0" baseline="0" dirty="0" smtClean="0">
                        <a:ln>
                          <a:noFill/>
                        </a:ln>
                        <a:solidFill>
                          <a:schemeClr val="tx1"/>
                        </a:solidFill>
                        <a:effectLst/>
                        <a:latin typeface="+mn-ea"/>
                        <a:ea typeface="+mn-ea"/>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smtClean="0">
                          <a:latin typeface="+mn-ea"/>
                        </a:rPr>
                        <a:t>_____________________________________________</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altLang="zh-CN" sz="2000" b="1" u="sng" kern="1200" dirty="0" smtClean="0">
                        <a:solidFill>
                          <a:srgbClr val="990033"/>
                        </a:solidFill>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smtClean="0">
                          <a:latin typeface="+mn-ea"/>
                        </a:rPr>
                        <a:t>_____________________</a:t>
                      </a:r>
                      <a:r>
                        <a:rPr lang="en-US" altLang="zh-CN" sz="2000" b="1" dirty="0" smtClean="0">
                          <a:latin typeface="宋体" pitchFamily="2" charset="-122"/>
                        </a:rPr>
                        <a:t>________________________</a:t>
                      </a:r>
                      <a:endParaRPr lang="en-US" altLang="zh-CN" sz="2000" b="1" u="sng" kern="1200" dirty="0" smtClean="0">
                        <a:solidFill>
                          <a:srgbClr val="990033"/>
                        </a:solidFill>
                        <a:latin typeface="+mn-ea"/>
                        <a:ea typeface="+mn-ea"/>
                        <a:cs typeface="+mn-cs"/>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13458">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我来答题</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　</a:t>
                      </a:r>
                      <a:endParaRPr lang="en-US" altLang="zh-CN" sz="2000" b="1" kern="1200" dirty="0" smtClean="0">
                        <a:solidFill>
                          <a:srgbClr val="990033"/>
                        </a:solidFill>
                        <a:latin typeface="+mn-ea"/>
                        <a:ea typeface="+mn-ea"/>
                        <a:cs typeface="+mn-cs"/>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2" name="Group 3"/>
          <p:cNvGrpSpPr>
            <a:grpSpLocks/>
          </p:cNvGrpSpPr>
          <p:nvPr/>
        </p:nvGrpSpPr>
        <p:grpSpPr bwMode="auto">
          <a:xfrm>
            <a:off x="1588" y="777875"/>
            <a:ext cx="609600" cy="2219325"/>
            <a:chOff x="1" y="490"/>
            <a:chExt cx="384" cy="1262"/>
          </a:xfrm>
        </p:grpSpPr>
        <p:pic>
          <p:nvPicPr>
            <p:cNvPr id="883730" name="Picture 4"/>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883731"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11" name="TextBox 10"/>
          <p:cNvSpPr txBox="1"/>
          <p:nvPr/>
        </p:nvSpPr>
        <p:spPr>
          <a:xfrm>
            <a:off x="6858016" y="857232"/>
            <a:ext cx="1428760" cy="461665"/>
          </a:xfrm>
          <a:prstGeom prst="rect">
            <a:avLst/>
          </a:prstGeom>
          <a:noFill/>
        </p:spPr>
        <p:txBody>
          <a:bodyPr wrap="square" rtlCol="0">
            <a:spAutoFit/>
          </a:bodyPr>
          <a:lstStyle/>
          <a:p>
            <a:r>
              <a:rPr lang="zh-CN" altLang="en-US" sz="2400" b="1" dirty="0" smtClean="0"/>
              <a:t>（续表）</a:t>
            </a:r>
            <a:endParaRPr lang="zh-CN" altLang="en-US" sz="2400" b="1" dirty="0"/>
          </a:p>
        </p:txBody>
      </p:sp>
      <p:sp>
        <p:nvSpPr>
          <p:cNvPr id="12" name="TextBox 11"/>
          <p:cNvSpPr txBox="1"/>
          <p:nvPr/>
        </p:nvSpPr>
        <p:spPr>
          <a:xfrm>
            <a:off x="2395757" y="1645875"/>
            <a:ext cx="5929354" cy="1323439"/>
          </a:xfrm>
          <a:prstGeom prst="rect">
            <a:avLst/>
          </a:prstGeom>
          <a:noFill/>
        </p:spPr>
        <p:txBody>
          <a:bodyPr wrap="square" rtlCol="0">
            <a:spAutoFit/>
          </a:bodyPr>
          <a:lstStyle/>
          <a:p>
            <a:pPr lvl="0"/>
            <a:r>
              <a:rPr lang="zh-CN" altLang="en-US" sz="2000" b="1" dirty="0" smtClean="0">
                <a:solidFill>
                  <a:srgbClr val="990033"/>
                </a:solidFill>
                <a:latin typeface="+mn-ea"/>
              </a:rPr>
              <a:t>周密的筹划，深远的打算。形容人办事精明老练。</a:t>
            </a:r>
            <a:endParaRPr lang="en-US" altLang="zh-CN" sz="2000" b="1" dirty="0" smtClean="0">
              <a:solidFill>
                <a:srgbClr val="990033"/>
              </a:solidFill>
              <a:latin typeface="+mn-ea"/>
            </a:endParaRPr>
          </a:p>
          <a:p>
            <a:pPr lvl="0"/>
            <a:endParaRPr lang="en-US" altLang="zh-CN" sz="2000" b="1" dirty="0" smtClean="0">
              <a:solidFill>
                <a:srgbClr val="990033"/>
              </a:solidFill>
              <a:latin typeface="+mn-ea"/>
            </a:endParaRPr>
          </a:p>
          <a:p>
            <a:pPr lvl="0"/>
            <a:r>
              <a:rPr lang="zh-CN" altLang="en-US" sz="2000" b="1" dirty="0" smtClean="0">
                <a:solidFill>
                  <a:srgbClr val="990033"/>
                </a:solidFill>
                <a:latin typeface="+mn-ea"/>
              </a:rPr>
              <a:t>与①中的“经验丰富”相吻合。 </a:t>
            </a:r>
            <a:endParaRPr lang="en-US" altLang="zh-CN" sz="2000" b="1" dirty="0" smtClean="0">
              <a:solidFill>
                <a:srgbClr val="990033"/>
              </a:solidFill>
              <a:latin typeface="+mn-ea"/>
            </a:endParaRPr>
          </a:p>
          <a:p>
            <a:r>
              <a:rPr lang="zh-CN" altLang="en-US" sz="2000" dirty="0" smtClean="0"/>
              <a:t> </a:t>
            </a:r>
            <a:endParaRPr lang="zh-CN" altLang="en-US" sz="2000" dirty="0"/>
          </a:p>
        </p:txBody>
      </p:sp>
      <p:sp>
        <p:nvSpPr>
          <p:cNvPr id="13" name="TextBox 12"/>
          <p:cNvSpPr txBox="1"/>
          <p:nvPr/>
        </p:nvSpPr>
        <p:spPr>
          <a:xfrm>
            <a:off x="2428860" y="3357562"/>
            <a:ext cx="5929354" cy="707886"/>
          </a:xfrm>
          <a:prstGeom prst="rect">
            <a:avLst/>
          </a:prstGeom>
          <a:noFill/>
        </p:spPr>
        <p:txBody>
          <a:bodyPr wrap="square" rtlCol="0">
            <a:spAutoFit/>
          </a:bodyPr>
          <a:lstStyle/>
          <a:p>
            <a:pPr lvl="0"/>
            <a:r>
              <a:rPr lang="zh-CN" altLang="en-US" sz="2000" b="1" dirty="0" smtClean="0">
                <a:solidFill>
                  <a:srgbClr val="990033"/>
                </a:solidFill>
                <a:latin typeface="+mn-ea"/>
              </a:rPr>
              <a:t>反复深入地考虑。与②中的“几天”相吻合。</a:t>
            </a:r>
          </a:p>
          <a:p>
            <a:r>
              <a:rPr lang="zh-CN" altLang="en-US" sz="2000" b="1" dirty="0" smtClean="0"/>
              <a:t> </a:t>
            </a:r>
            <a:endParaRPr lang="zh-CN" altLang="en-US" sz="2000" b="1" dirty="0"/>
          </a:p>
        </p:txBody>
      </p:sp>
      <p:sp>
        <p:nvSpPr>
          <p:cNvPr id="14" name="TextBox 13"/>
          <p:cNvSpPr txBox="1"/>
          <p:nvPr/>
        </p:nvSpPr>
        <p:spPr>
          <a:xfrm>
            <a:off x="2428860" y="4643446"/>
            <a:ext cx="5929354" cy="1323439"/>
          </a:xfrm>
          <a:prstGeom prst="rect">
            <a:avLst/>
          </a:prstGeom>
          <a:noFill/>
        </p:spPr>
        <p:txBody>
          <a:bodyPr wrap="square" rtlCol="0">
            <a:spAutoFit/>
          </a:bodyPr>
          <a:lstStyle/>
          <a:p>
            <a:pPr lvl="0" fontAlgn="base">
              <a:spcBef>
                <a:spcPct val="0"/>
              </a:spcBef>
              <a:spcAft>
                <a:spcPct val="0"/>
              </a:spcAft>
              <a:defRPr/>
            </a:pPr>
            <a:r>
              <a:rPr lang="zh-CN" altLang="en-US" sz="2000" b="1" dirty="0" smtClean="0">
                <a:solidFill>
                  <a:srgbClr val="990033"/>
                </a:solidFill>
                <a:latin typeface="+mn-ea"/>
              </a:rPr>
              <a:t>指计划得很周密，考虑得很长远。与③中的“早在</a:t>
            </a:r>
            <a:endParaRPr lang="en-US" altLang="zh-CN" sz="2000" b="1" dirty="0" smtClean="0">
              <a:solidFill>
                <a:srgbClr val="990033"/>
              </a:solidFill>
              <a:latin typeface="+mn-ea"/>
            </a:endParaRPr>
          </a:p>
          <a:p>
            <a:pPr lvl="0" fontAlgn="base">
              <a:spcBef>
                <a:spcPct val="0"/>
              </a:spcBef>
              <a:spcAft>
                <a:spcPct val="0"/>
              </a:spcAft>
              <a:defRPr/>
            </a:pPr>
            <a:endParaRPr lang="en-US" altLang="zh-CN" sz="2000" b="1" dirty="0" smtClean="0">
              <a:solidFill>
                <a:srgbClr val="990033"/>
              </a:solidFill>
              <a:latin typeface="+mn-ea"/>
            </a:endParaRPr>
          </a:p>
          <a:p>
            <a:pPr lvl="0" fontAlgn="base">
              <a:spcBef>
                <a:spcPct val="0"/>
              </a:spcBef>
              <a:spcAft>
                <a:spcPct val="0"/>
              </a:spcAft>
              <a:defRPr/>
            </a:pPr>
            <a:r>
              <a:rPr lang="zh-CN" altLang="en-US" sz="2000" b="1" dirty="0" smtClean="0">
                <a:solidFill>
                  <a:srgbClr val="990033"/>
                </a:solidFill>
                <a:latin typeface="+mn-ea"/>
              </a:rPr>
              <a:t>上个世纪末”相吻合。</a:t>
            </a:r>
          </a:p>
          <a:p>
            <a:r>
              <a:rPr lang="zh-CN" altLang="en-US" sz="2000" dirty="0" smtClean="0"/>
              <a:t> </a:t>
            </a:r>
            <a:endParaRPr lang="zh-CN" altLang="en-US" sz="2000" dirty="0"/>
          </a:p>
        </p:txBody>
      </p:sp>
      <p:sp>
        <p:nvSpPr>
          <p:cNvPr id="15" name="TextBox 14"/>
          <p:cNvSpPr txBox="1"/>
          <p:nvPr/>
        </p:nvSpPr>
        <p:spPr>
          <a:xfrm>
            <a:off x="2571736" y="5857892"/>
            <a:ext cx="785818" cy="677108"/>
          </a:xfrm>
          <a:prstGeom prst="rect">
            <a:avLst/>
          </a:prstGeom>
          <a:noFill/>
        </p:spPr>
        <p:txBody>
          <a:bodyPr wrap="square" rtlCol="0">
            <a:spAutoFit/>
          </a:bodyPr>
          <a:lstStyle/>
          <a:p>
            <a:pPr lvl="0"/>
            <a:r>
              <a:rPr lang="en-US" altLang="zh-CN" sz="2000" b="1" dirty="0" smtClean="0">
                <a:solidFill>
                  <a:srgbClr val="990033"/>
                </a:solidFill>
                <a:latin typeface="Times New Roman" pitchFamily="18" charset="0"/>
                <a:cs typeface="Times New Roman" pitchFamily="18" charset="0"/>
              </a:rPr>
              <a:t>C</a:t>
            </a:r>
            <a:endParaRPr lang="zh-CN" altLang="en-US" sz="2000" b="1" dirty="0" smtClean="0">
              <a:solidFill>
                <a:srgbClr val="990033"/>
              </a:solidFill>
              <a:latin typeface="Times New Roman" pitchFamily="18" charset="0"/>
              <a:cs typeface="Times New Roman" pitchFamily="18" charset="0"/>
            </a:endParaRPr>
          </a:p>
          <a:p>
            <a:r>
              <a:rPr lang="zh-CN" altLang="en-US" dirty="0" smtClean="0"/>
              <a:t> </a:t>
            </a:r>
            <a:endParaRPr lang="zh-CN" altLang="en-US" dirty="0"/>
          </a:p>
        </p:txBody>
      </p:sp>
      <p:sp>
        <p:nvSpPr>
          <p:cNvPr id="16"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 presetClass="entr" presetSubtype="16" fill="hold" nodeType="afterEffect">
                                  <p:stCondLst>
                                    <p:cond delay="0"/>
                                  </p:stCondLst>
                                  <p:childTnLst>
                                    <p:set>
                                      <p:cBhvr>
                                        <p:cTn id="11" dur="1" fill="hold">
                                          <p:stCondLst>
                                            <p:cond delay="0"/>
                                          </p:stCondLst>
                                        </p:cTn>
                                        <p:tgtEl>
                                          <p:spTgt spid="883733"/>
                                        </p:tgtEl>
                                        <p:attrNameLst>
                                          <p:attrName>style.visibility</p:attrName>
                                        </p:attrNameLst>
                                      </p:cBhvr>
                                      <p:to>
                                        <p:strVal val="visible"/>
                                      </p:to>
                                    </p:set>
                                    <p:animEffect transition="in" filter="box(in)">
                                      <p:cBhvr>
                                        <p:cTn id="12" dur="500"/>
                                        <p:tgtEl>
                                          <p:spTgt spid="88373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t>(3)</a:t>
            </a:r>
            <a:r>
              <a:rPr lang="zh-CN" altLang="en-US" sz="2400" b="1" dirty="0" smtClean="0"/>
              <a:t>在人类社会，人们用双手努力地创造甜蜜幸福的生活。</a:t>
            </a:r>
          </a:p>
          <a:p>
            <a:pPr marL="0" indent="0" algn="just">
              <a:lnSpc>
                <a:spcPts val="3500"/>
              </a:lnSpc>
              <a:buNone/>
            </a:pPr>
            <a:r>
              <a:rPr lang="en-US" altLang="zh-CN" sz="2400" b="1" dirty="0" smtClean="0">
                <a:latin typeface="+mn-ea"/>
              </a:rPr>
              <a:t>___________________________________________________</a:t>
            </a:r>
            <a:r>
              <a:rPr lang="zh-CN" altLang="en-US" sz="2400" b="1" dirty="0" smtClean="0"/>
              <a:t>　　　　　　　　　　　　　　　　　　　　　　　　　　　　　　　　　　　</a:t>
            </a:r>
          </a:p>
          <a:p>
            <a:pPr marL="0" indent="0" algn="just">
              <a:lnSpc>
                <a:spcPts val="3500"/>
              </a:lnSpc>
              <a:buNone/>
            </a:pPr>
            <a:r>
              <a:rPr lang="zh-CN" altLang="en-US" sz="2400" b="1" dirty="0" smtClean="0"/>
              <a:t> </a:t>
            </a:r>
            <a:r>
              <a:rPr lang="en-US" altLang="zh-CN" sz="2400" b="1" dirty="0" smtClean="0"/>
              <a:t>(4)</a:t>
            </a:r>
            <a:r>
              <a:rPr lang="zh-CN" altLang="en-US" sz="2400" b="1" dirty="0" smtClean="0"/>
              <a:t>黄浦江江面倒映的灯火十分辉煌。</a:t>
            </a:r>
          </a:p>
          <a:p>
            <a:pPr marL="0" indent="0" algn="just">
              <a:lnSpc>
                <a:spcPts val="3500"/>
              </a:lnSpc>
              <a:buNone/>
            </a:pPr>
            <a:r>
              <a:rPr lang="en-US" altLang="zh-CN" sz="2400" b="1" dirty="0" smtClean="0">
                <a:latin typeface="+mn-ea"/>
              </a:rPr>
              <a:t>___________________________________________________</a:t>
            </a:r>
            <a:endParaRPr lang="en-US" altLang="zh-CN" sz="2400" b="1" u="sng" dirty="0" smtClean="0"/>
          </a:p>
          <a:p>
            <a:pPr marL="0" indent="0" algn="just">
              <a:lnSpc>
                <a:spcPts val="3500"/>
              </a:lnSpc>
              <a:buNone/>
            </a:pPr>
            <a:endParaRPr lang="en-US" altLang="zh-CN" sz="2400" b="1" u="sng" dirty="0" smtClean="0">
              <a:solidFill>
                <a:srgbClr val="990033"/>
              </a:solidFill>
              <a:latin typeface="+mn-ea"/>
            </a:endParaRPr>
          </a:p>
          <a:p>
            <a:pPr marL="0" indent="0" algn="just">
              <a:lnSpc>
                <a:spcPts val="3500"/>
              </a:lnSpc>
              <a:buNone/>
            </a:pPr>
            <a:endParaRPr lang="en-US" altLang="zh-CN" sz="2400" b="1" u="sng" dirty="0" smtClean="0">
              <a:solidFill>
                <a:srgbClr val="990033"/>
              </a:solidFill>
              <a:latin typeface="+mn-ea"/>
            </a:endParaRPr>
          </a:p>
          <a:p>
            <a:pPr marL="0" indent="0" algn="just">
              <a:lnSpc>
                <a:spcPts val="3500"/>
              </a:lnSpc>
              <a:buNone/>
            </a:pPr>
            <a:endParaRPr lang="en-US" altLang="zh-CN" sz="2400" b="1" u="sng" dirty="0" smtClean="0">
              <a:solidFill>
                <a:srgbClr val="990033"/>
              </a:solidFill>
              <a:latin typeface="+mn-ea"/>
            </a:endParaRPr>
          </a:p>
          <a:p>
            <a:pPr marL="0" indent="0" algn="just">
              <a:lnSpc>
                <a:spcPts val="3500"/>
              </a:lnSpc>
              <a:buNone/>
            </a:pPr>
            <a:r>
              <a:rPr lang="zh-CN" altLang="en-US" sz="2400" b="1" u="sng" dirty="0" smtClean="0"/>
              <a:t>　</a:t>
            </a: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540323" y="1196037"/>
            <a:ext cx="8215370" cy="461665"/>
          </a:xfrm>
          <a:prstGeom prst="rect">
            <a:avLst/>
          </a:prstGeom>
          <a:noFill/>
        </p:spPr>
        <p:txBody>
          <a:bodyPr wrap="square" rtlCol="0">
            <a:spAutoFit/>
          </a:bodyPr>
          <a:lstStyle/>
          <a:p>
            <a:r>
              <a:rPr lang="en-US" altLang="zh-CN" sz="2400" b="1" dirty="0" smtClean="0">
                <a:solidFill>
                  <a:srgbClr val="990033"/>
                </a:solidFill>
                <a:latin typeface="+mn-ea"/>
              </a:rPr>
              <a:t>[</a:t>
            </a:r>
            <a:r>
              <a:rPr lang="zh-CN" altLang="en-US" sz="2400" b="1" dirty="0" smtClean="0">
                <a:solidFill>
                  <a:srgbClr val="990033"/>
                </a:solidFill>
                <a:latin typeface="+mn-ea"/>
              </a:rPr>
              <a:t>在人类社会</a:t>
            </a:r>
            <a:r>
              <a:rPr lang="en-US" altLang="zh-CN" sz="2400" b="1" dirty="0" smtClean="0">
                <a:solidFill>
                  <a:srgbClr val="990033"/>
                </a:solidFill>
                <a:latin typeface="+mn-ea"/>
              </a:rPr>
              <a:t>]</a:t>
            </a:r>
            <a:r>
              <a:rPr lang="zh-CN" altLang="en-US" sz="2400" b="1" dirty="0" smtClean="0">
                <a:solidFill>
                  <a:srgbClr val="990033"/>
                </a:solidFill>
                <a:latin typeface="+mn-ea"/>
              </a:rPr>
              <a:t>，人们</a:t>
            </a:r>
            <a:r>
              <a:rPr lang="en-US" altLang="zh-CN" sz="2400" b="1" dirty="0" smtClean="0">
                <a:solidFill>
                  <a:srgbClr val="990033"/>
                </a:solidFill>
                <a:latin typeface="+mn-ea"/>
              </a:rPr>
              <a:t>[</a:t>
            </a:r>
            <a:r>
              <a:rPr lang="zh-CN" altLang="en-US" sz="2400" b="1" dirty="0" smtClean="0">
                <a:solidFill>
                  <a:srgbClr val="990033"/>
                </a:solidFill>
                <a:latin typeface="+mn-ea"/>
              </a:rPr>
              <a:t>用双手努力地</a:t>
            </a:r>
            <a:r>
              <a:rPr lang="en-US" altLang="zh-CN" sz="2400" b="1" dirty="0" smtClean="0">
                <a:solidFill>
                  <a:srgbClr val="990033"/>
                </a:solidFill>
                <a:latin typeface="+mn-ea"/>
              </a:rPr>
              <a:t>]</a:t>
            </a:r>
            <a:r>
              <a:rPr lang="zh-CN" altLang="en-US" sz="2400" b="1" dirty="0" smtClean="0">
                <a:solidFill>
                  <a:srgbClr val="990033"/>
                </a:solidFill>
                <a:latin typeface="+mn-ea"/>
              </a:rPr>
              <a:t>创造</a:t>
            </a:r>
            <a:r>
              <a:rPr lang="en-US" altLang="zh-CN" sz="2400" b="1" dirty="0" smtClean="0">
                <a:solidFill>
                  <a:srgbClr val="990033"/>
                </a:solidFill>
                <a:latin typeface="+mn-ea"/>
              </a:rPr>
              <a:t>(</a:t>
            </a:r>
            <a:r>
              <a:rPr lang="zh-CN" altLang="en-US" sz="2400" b="1" dirty="0" smtClean="0">
                <a:solidFill>
                  <a:srgbClr val="990033"/>
                </a:solidFill>
                <a:latin typeface="+mn-ea"/>
              </a:rPr>
              <a:t>甜蜜幸福的</a:t>
            </a:r>
            <a:r>
              <a:rPr lang="en-US" altLang="zh-CN" sz="2400" b="1" dirty="0" smtClean="0">
                <a:solidFill>
                  <a:srgbClr val="990033"/>
                </a:solidFill>
                <a:latin typeface="+mn-ea"/>
              </a:rPr>
              <a:t>)</a:t>
            </a:r>
            <a:r>
              <a:rPr lang="zh-CN" altLang="en-US" sz="2400" b="1" dirty="0" smtClean="0">
                <a:solidFill>
                  <a:srgbClr val="990033"/>
                </a:solidFill>
                <a:latin typeface="+mn-ea"/>
              </a:rPr>
              <a:t>生活</a:t>
            </a:r>
            <a:r>
              <a:rPr lang="zh-CN" altLang="zh-CN" sz="2400" b="1" dirty="0" smtClean="0">
                <a:solidFill>
                  <a:srgbClr val="990033"/>
                </a:solidFill>
                <a:latin typeface="+mn-ea"/>
              </a:rPr>
              <a:t>。</a:t>
            </a:r>
            <a:endParaRPr lang="zh-CN" altLang="en-US" sz="2400" b="1" dirty="0"/>
          </a:p>
        </p:txBody>
      </p:sp>
      <p:sp>
        <p:nvSpPr>
          <p:cNvPr id="9" name="TextBox 8"/>
          <p:cNvSpPr txBox="1"/>
          <p:nvPr/>
        </p:nvSpPr>
        <p:spPr>
          <a:xfrm>
            <a:off x="615682" y="2212692"/>
            <a:ext cx="8125875" cy="541174"/>
          </a:xfrm>
          <a:prstGeom prst="rect">
            <a:avLst/>
          </a:prstGeom>
          <a:noFill/>
        </p:spPr>
        <p:txBody>
          <a:bodyPr wrap="square" rtlCol="0">
            <a:spAutoFit/>
          </a:bodyPr>
          <a:lstStyle/>
          <a:p>
            <a:pPr algn="just">
              <a:lnSpc>
                <a:spcPts val="3500"/>
              </a:lnSpc>
            </a:pPr>
            <a:r>
              <a:rPr lang="en-US" altLang="zh-CN" sz="2400" b="1" dirty="0" smtClean="0">
                <a:solidFill>
                  <a:srgbClr val="990033"/>
                </a:solidFill>
                <a:latin typeface="+mn-ea"/>
              </a:rPr>
              <a:t>(</a:t>
            </a:r>
            <a:r>
              <a:rPr lang="zh-CN" altLang="en-US" sz="2400" b="1" dirty="0" smtClean="0">
                <a:solidFill>
                  <a:srgbClr val="990033"/>
                </a:solidFill>
                <a:latin typeface="+mn-ea"/>
              </a:rPr>
              <a:t>黄浦江江面倒映的</a:t>
            </a:r>
            <a:r>
              <a:rPr lang="en-US" altLang="zh-CN" sz="2400" b="1" dirty="0" smtClean="0">
                <a:solidFill>
                  <a:srgbClr val="990033"/>
                </a:solidFill>
                <a:latin typeface="+mn-ea"/>
              </a:rPr>
              <a:t>)</a:t>
            </a:r>
            <a:r>
              <a:rPr lang="zh-CN" altLang="en-US" sz="2400" b="1" dirty="0" smtClean="0">
                <a:solidFill>
                  <a:srgbClr val="990033"/>
                </a:solidFill>
                <a:latin typeface="+mn-ea"/>
              </a:rPr>
              <a:t>灯火</a:t>
            </a:r>
            <a:r>
              <a:rPr lang="en-US" altLang="zh-CN" sz="2400" b="1" dirty="0" smtClean="0">
                <a:solidFill>
                  <a:srgbClr val="990033"/>
                </a:solidFill>
                <a:latin typeface="+mn-ea"/>
              </a:rPr>
              <a:t>[</a:t>
            </a:r>
            <a:r>
              <a:rPr lang="zh-CN" altLang="en-US" sz="2400" b="1" dirty="0" smtClean="0">
                <a:solidFill>
                  <a:srgbClr val="990033"/>
                </a:solidFill>
                <a:latin typeface="+mn-ea"/>
              </a:rPr>
              <a:t>十分</a:t>
            </a:r>
            <a:r>
              <a:rPr lang="en-US" altLang="zh-CN" sz="2400" b="1" dirty="0" smtClean="0">
                <a:solidFill>
                  <a:srgbClr val="990033"/>
                </a:solidFill>
                <a:latin typeface="+mn-ea"/>
              </a:rPr>
              <a:t>]</a:t>
            </a:r>
            <a:r>
              <a:rPr lang="zh-CN" altLang="en-US" sz="2400" b="1" dirty="0" smtClean="0">
                <a:solidFill>
                  <a:srgbClr val="990033"/>
                </a:solidFill>
                <a:latin typeface="+mn-ea"/>
              </a:rPr>
              <a:t>辉煌。</a:t>
            </a:r>
            <a:endParaRPr lang="en-US" altLang="zh-CN" sz="2400" b="1" dirty="0" smtClean="0">
              <a:solidFill>
                <a:srgbClr val="990033"/>
              </a:solidFill>
              <a:latin typeface="+mn-ea"/>
            </a:endParaRPr>
          </a:p>
        </p:txBody>
      </p:sp>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grpSp>
        <p:nvGrpSpPr>
          <p:cNvPr id="11" name="Group 10"/>
          <p:cNvGrpSpPr>
            <a:grpSpLocks/>
          </p:cNvGrpSpPr>
          <p:nvPr/>
        </p:nvGrpSpPr>
        <p:grpSpPr bwMode="auto">
          <a:xfrm>
            <a:off x="1588" y="2674938"/>
            <a:ext cx="609600" cy="1978025"/>
            <a:chOff x="1" y="1685"/>
            <a:chExt cx="384" cy="1246"/>
          </a:xfrm>
        </p:grpSpPr>
        <p:pic>
          <p:nvPicPr>
            <p:cNvPr id="12"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3"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blinds(horizontal)">
                                      <p:cBhvr>
                                        <p:cTn id="19" dur="500"/>
                                        <p:tgtEl>
                                          <p:spTgt spid="3">
                                            <p:txEl>
                                              <p:pRg st="7" end="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algn="just"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三</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句子的主干</a:t>
            </a:r>
          </a:p>
          <a:p>
            <a:pPr marL="0" indent="622800" algn="just" eaLnBrk="1" hangingPunct="1">
              <a:lnSpc>
                <a:spcPct val="122000"/>
              </a:lnSpc>
              <a:spcBef>
                <a:spcPct val="0"/>
              </a:spcBef>
              <a:buNone/>
            </a:pPr>
            <a:r>
              <a:rPr lang="zh-CN" altLang="en-US" sz="2400" b="1" dirty="0" smtClean="0">
                <a:latin typeface="+mn-ea"/>
              </a:rPr>
              <a:t>所谓主干，是指把句子的所有定语、状语和补语都压缩掉以后剩下的部分。如：</a:t>
            </a:r>
          </a:p>
          <a:p>
            <a:pPr marL="0" indent="622800" algn="just" eaLnBrk="1" hangingPunct="1">
              <a:lnSpc>
                <a:spcPct val="122000"/>
              </a:lnSpc>
              <a:spcBef>
                <a:spcPct val="0"/>
              </a:spcBef>
              <a:buNone/>
            </a:pPr>
            <a:r>
              <a:rPr lang="zh-CN" altLang="en-US" sz="2400" b="1" dirty="0" smtClean="0">
                <a:latin typeface="楷体_GB2312" pitchFamily="49" charset="-122"/>
                <a:ea typeface="楷体_GB2312" pitchFamily="49" charset="-122"/>
              </a:rPr>
              <a:t>北京的工人们立刻修好一座桥。</a:t>
            </a:r>
          </a:p>
          <a:p>
            <a:pPr marL="0" indent="622800" algn="just" eaLnBrk="1" hangingPunct="1">
              <a:lnSpc>
                <a:spcPct val="122000"/>
              </a:lnSpc>
              <a:spcBef>
                <a:spcPct val="0"/>
              </a:spcBef>
              <a:buNone/>
            </a:pPr>
            <a:r>
              <a:rPr lang="zh-CN" altLang="en-US" sz="2400" b="1" dirty="0" smtClean="0">
                <a:latin typeface="+mn-ea"/>
              </a:rPr>
              <a:t>这个句子如做分析，是这样的：</a:t>
            </a:r>
            <a:r>
              <a:rPr lang="en-US" altLang="zh-CN" sz="2400" b="1" dirty="0" smtClean="0">
                <a:latin typeface="+mn-ea"/>
              </a:rPr>
              <a:t>(</a:t>
            </a:r>
            <a:r>
              <a:rPr lang="zh-CN" altLang="en-US" sz="2400" b="1" dirty="0" smtClean="0">
                <a:latin typeface="+mn-ea"/>
              </a:rPr>
              <a:t>北京的</a:t>
            </a:r>
            <a:r>
              <a:rPr lang="en-US" altLang="zh-CN" sz="2400" b="1" dirty="0" smtClean="0">
                <a:latin typeface="+mn-ea"/>
              </a:rPr>
              <a:t>)</a:t>
            </a:r>
            <a:r>
              <a:rPr lang="zh-CN" altLang="en-US" sz="2400" b="1" dirty="0" smtClean="0">
                <a:latin typeface="+mn-ea"/>
              </a:rPr>
              <a:t>工人们</a:t>
            </a:r>
            <a:r>
              <a:rPr lang="en-US" altLang="zh-CN" sz="2400" b="1" dirty="0" smtClean="0">
                <a:latin typeface="+mn-ea"/>
              </a:rPr>
              <a:t>‖[</a:t>
            </a:r>
            <a:r>
              <a:rPr lang="zh-CN" altLang="en-US" sz="2400" b="1" dirty="0" smtClean="0">
                <a:latin typeface="+mn-ea"/>
              </a:rPr>
              <a:t>立刻</a:t>
            </a:r>
            <a:r>
              <a:rPr lang="en-US" altLang="zh-CN" sz="2400" b="1" dirty="0" smtClean="0">
                <a:latin typeface="+mn-ea"/>
              </a:rPr>
              <a:t>]</a:t>
            </a:r>
            <a:r>
              <a:rPr lang="zh-CN" altLang="en-US" sz="2400" b="1" dirty="0" smtClean="0">
                <a:latin typeface="+mn-ea"/>
              </a:rPr>
              <a:t>修</a:t>
            </a:r>
            <a:r>
              <a:rPr lang="en-US" altLang="zh-CN" sz="2400" b="1" dirty="0" smtClean="0">
                <a:latin typeface="+mn-ea"/>
              </a:rPr>
              <a:t>〈</a:t>
            </a:r>
            <a:r>
              <a:rPr lang="zh-CN" altLang="en-US" sz="2400" b="1" dirty="0" smtClean="0">
                <a:latin typeface="+mn-ea"/>
              </a:rPr>
              <a:t>好</a:t>
            </a:r>
            <a:r>
              <a:rPr lang="en-US" altLang="zh-CN" sz="2400" b="1" dirty="0" smtClean="0">
                <a:latin typeface="+mn-ea"/>
              </a:rPr>
              <a:t>〉(</a:t>
            </a:r>
            <a:r>
              <a:rPr lang="zh-CN" altLang="en-US" sz="2400" b="1" dirty="0" smtClean="0">
                <a:latin typeface="+mn-ea"/>
              </a:rPr>
              <a:t>一座</a:t>
            </a:r>
            <a:r>
              <a:rPr lang="en-US" altLang="zh-CN" sz="2400" b="1" dirty="0" smtClean="0">
                <a:latin typeface="+mn-ea"/>
              </a:rPr>
              <a:t>)</a:t>
            </a:r>
            <a:r>
              <a:rPr lang="zh-CN" altLang="en-US" sz="2400" b="1" dirty="0" smtClean="0">
                <a:latin typeface="+mn-ea"/>
              </a:rPr>
              <a:t>桥。</a:t>
            </a:r>
          </a:p>
          <a:p>
            <a:pPr marL="0" indent="622800" algn="just" eaLnBrk="1" hangingPunct="1">
              <a:lnSpc>
                <a:spcPct val="122000"/>
              </a:lnSpc>
              <a:spcBef>
                <a:spcPct val="0"/>
              </a:spcBef>
              <a:buNone/>
            </a:pPr>
            <a:r>
              <a:rPr lang="zh-CN" altLang="en-US" sz="2400" b="1" dirty="0" smtClean="0">
                <a:latin typeface="+mn-ea"/>
              </a:rPr>
              <a:t>主语：北京的工人们。谓语：立刻修好。宾语：一座桥。那么如上分析，把句子主语、谓语中包含的定语、状语、补语压缩掉；因宾语是短语，压缩掉其定语，那么句子的主干就显露出来了。这个句子的主干为：工人们修桥。</a:t>
            </a:r>
          </a:p>
          <a:p>
            <a:pPr marL="0" indent="0" algn="just" eaLnBrk="1" hangingPunct="1">
              <a:lnSpc>
                <a:spcPct val="122000"/>
              </a:lnSpc>
              <a:spcBef>
                <a:spcPct val="0"/>
              </a:spcBef>
              <a:buFont typeface="Arial" charset="0"/>
              <a:buNone/>
            </a:pPr>
            <a:endParaRPr lang="zh-CN" altLang="en-US" sz="2400" b="1" dirty="0" smtClean="0">
              <a:latin typeface="宋体" pitchFamily="2"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622800" algn="just" eaLnBrk="1" hangingPunct="1">
              <a:lnSpc>
                <a:spcPct val="122000"/>
              </a:lnSpc>
              <a:spcBef>
                <a:spcPct val="0"/>
              </a:spcBef>
              <a:buNone/>
            </a:pPr>
            <a:r>
              <a:rPr lang="zh-CN" altLang="en-US" sz="2400" b="1" dirty="0" smtClean="0">
                <a:latin typeface="+mn-ea"/>
              </a:rPr>
              <a:t>抓句子的主干，可使句子的主干和枝叶分得较清楚，对理解比较长的复杂的句子是有帮助的。如：</a:t>
            </a:r>
          </a:p>
          <a:p>
            <a:pPr marL="0" indent="622800" algn="just" eaLnBrk="1" hangingPunct="1">
              <a:lnSpc>
                <a:spcPct val="122000"/>
              </a:lnSpc>
              <a:spcBef>
                <a:spcPct val="0"/>
              </a:spcBef>
              <a:buNone/>
            </a:pPr>
            <a:r>
              <a:rPr lang="zh-CN" altLang="en-US" sz="2400" b="1" dirty="0" smtClean="0">
                <a:latin typeface="楷体_GB2312" pitchFamily="49" charset="-122"/>
                <a:ea typeface="楷体_GB2312" pitchFamily="49" charset="-122"/>
              </a:rPr>
              <a:t>马克思</a:t>
            </a:r>
            <a:r>
              <a:rPr lang="en-US" altLang="zh-CN"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第一次</a:t>
            </a:r>
            <a:r>
              <a:rPr lang="en-US" altLang="zh-CN"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彻底地</a:t>
            </a:r>
            <a:r>
              <a:rPr lang="en-US" altLang="zh-CN"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解释</a:t>
            </a:r>
            <a:r>
              <a:rPr lang="en-US" altLang="zh-CN"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清楚</a:t>
            </a:r>
            <a:r>
              <a:rPr lang="en-US" altLang="zh-CN"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自然和社会的发展</a:t>
            </a:r>
            <a:r>
              <a:rPr lang="en-US" altLang="zh-CN"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规律。</a:t>
            </a:r>
          </a:p>
          <a:p>
            <a:pPr marL="0" indent="622800" algn="just" eaLnBrk="1" hangingPunct="1">
              <a:lnSpc>
                <a:spcPct val="122000"/>
              </a:lnSpc>
              <a:spcBef>
                <a:spcPct val="0"/>
              </a:spcBef>
              <a:buNone/>
            </a:pPr>
            <a:r>
              <a:rPr lang="zh-CN" altLang="en-US" sz="2400" b="1" dirty="0" smtClean="0">
                <a:latin typeface="+mn-ea"/>
              </a:rPr>
              <a:t>这个句子比较长。谓语中心语是“解释”，前面有两个状语，后面有一个补语；宾语由一个短语充当，其中心语是“规律”，前面又有一个名词性短语做定语。抓住句子的主干“马克思解释规律”来理解这样一个较长的句子就比较容易了。</a:t>
            </a:r>
          </a:p>
          <a:p>
            <a:pPr marL="0" indent="622800" algn="just" eaLnBrk="1" hangingPunct="1">
              <a:lnSpc>
                <a:spcPct val="122000"/>
              </a:lnSpc>
              <a:spcBef>
                <a:spcPct val="0"/>
              </a:spcBef>
              <a:buFont typeface="Arial" charset="0"/>
              <a:buNone/>
            </a:pPr>
            <a:endParaRPr lang="zh-CN" altLang="en-US" sz="2400" b="1" dirty="0" smtClean="0">
              <a:latin typeface="+mn-ea"/>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622800" algn="just" eaLnBrk="1" hangingPunct="1">
              <a:lnSpc>
                <a:spcPct val="122000"/>
              </a:lnSpc>
              <a:spcBef>
                <a:spcPct val="0"/>
              </a:spcBef>
              <a:buNone/>
            </a:pPr>
            <a:r>
              <a:rPr lang="zh-CN" altLang="en-US" sz="2400" b="1" dirty="0" smtClean="0">
                <a:latin typeface="+mn-ea"/>
              </a:rPr>
              <a:t>由此可以看出，抓主干，压缩枝叶，便于逐层分别检查，有利于迅速准确地找到句子的语法毛病。但是，这只是一种方法，主干的意思不等于原句大意。因为没有了定语、状语及对概念的限制，实际上就扩大了概念的范围。有些句子抽出主干连读，就成了病句。如：</a:t>
            </a:r>
          </a:p>
          <a:p>
            <a:pPr marL="0" indent="622800" algn="just" eaLnBrk="1" hangingPunct="1">
              <a:lnSpc>
                <a:spcPct val="122000"/>
              </a:lnSpc>
              <a:spcBef>
                <a:spcPct val="0"/>
              </a:spcBef>
              <a:buNone/>
            </a:pPr>
            <a:r>
              <a:rPr lang="zh-CN" altLang="en-US" sz="2400" b="1" dirty="0" smtClean="0">
                <a:latin typeface="楷体_GB2312" pitchFamily="49" charset="-122"/>
                <a:ea typeface="楷体_GB2312" pitchFamily="49" charset="-122"/>
              </a:rPr>
              <a:t>他的表叔是我的弟弟。</a:t>
            </a:r>
          </a:p>
          <a:p>
            <a:pPr marL="0" indent="622800" algn="just" eaLnBrk="1" hangingPunct="1">
              <a:lnSpc>
                <a:spcPct val="122000"/>
              </a:lnSpc>
              <a:spcBef>
                <a:spcPct val="0"/>
              </a:spcBef>
              <a:buNone/>
            </a:pPr>
            <a:r>
              <a:rPr lang="zh-CN" altLang="en-US" sz="2400" b="1" dirty="0" smtClean="0">
                <a:latin typeface="+mn-ea"/>
              </a:rPr>
              <a:t>抽出主干</a:t>
            </a:r>
            <a:r>
              <a:rPr lang="en-US" altLang="zh-CN" sz="2400" b="1" dirty="0" smtClean="0">
                <a:latin typeface="+mn-ea"/>
              </a:rPr>
              <a:t>——</a:t>
            </a:r>
            <a:r>
              <a:rPr lang="zh-CN" altLang="en-US" sz="2400" b="1" dirty="0" smtClean="0">
                <a:latin typeface="+mn-ea"/>
              </a:rPr>
              <a:t>表叔是弟弟，这句话就成了病句。对于这方面的内容，我们不做深究，只是掌握找句子主干的基本方法就可以了。</a:t>
            </a:r>
          </a:p>
          <a:p>
            <a:pPr marL="0" indent="622800" algn="just" eaLnBrk="1" hangingPunct="1">
              <a:lnSpc>
                <a:spcPct val="122000"/>
              </a:lnSpc>
              <a:spcBef>
                <a:spcPct val="0"/>
              </a:spcBef>
              <a:buFont typeface="Arial" charset="0"/>
              <a:buNone/>
            </a:pPr>
            <a:endParaRPr lang="zh-CN" altLang="en-US" sz="2400" b="1" dirty="0" smtClean="0">
              <a:latin typeface="+mn-ea"/>
            </a:endParaRP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a:lnSpc>
                <a:spcPts val="3500"/>
              </a:lnSpc>
              <a:buNone/>
            </a:pPr>
            <a:r>
              <a:rPr lang="en-US" altLang="zh-CN" sz="2400" b="1" dirty="0" smtClean="0">
                <a:latin typeface="Times New Roman" pitchFamily="18" charset="0"/>
              </a:rPr>
              <a:t>3. </a:t>
            </a:r>
            <a:r>
              <a:rPr lang="zh-CN" altLang="en-US" sz="2400" b="1" dirty="0" smtClean="0">
                <a:latin typeface="Times New Roman" pitchFamily="18" charset="0"/>
              </a:rPr>
              <a:t>提取下面句子的主干。</a:t>
            </a:r>
            <a:endParaRPr lang="en-US" altLang="zh-CN" sz="2400" b="1" dirty="0" smtClean="0">
              <a:latin typeface="Times New Roman" pitchFamily="18" charset="0"/>
            </a:endParaRPr>
          </a:p>
          <a:p>
            <a:pPr marL="0" indent="0" algn="just">
              <a:lnSpc>
                <a:spcPts val="3500"/>
              </a:lnSpc>
              <a:buNone/>
            </a:pPr>
            <a:r>
              <a:rPr lang="en-US" altLang="zh-CN" sz="2400" b="1" dirty="0" smtClean="0"/>
              <a:t>(1)</a:t>
            </a:r>
            <a:r>
              <a:rPr lang="zh-CN" altLang="en-US" sz="2400" b="1" dirty="0" smtClean="0"/>
              <a:t>他指出了来自像于今年</a:t>
            </a:r>
            <a:r>
              <a:rPr lang="en-US" altLang="zh-CN" sz="2400" b="1" dirty="0" smtClean="0">
                <a:latin typeface="+mn-ea"/>
              </a:rPr>
              <a:t>10</a:t>
            </a:r>
            <a:r>
              <a:rPr lang="zh-CN" altLang="en-US" sz="2400" b="1" dirty="0" smtClean="0"/>
              <a:t>月进行了核试验的朝鲜和被西方指责寻求获得核武器的伊朗这样的国家的“新的、潜在的、危险的”威胁。</a:t>
            </a:r>
          </a:p>
          <a:p>
            <a:pPr marL="0" indent="0" algn="just">
              <a:lnSpc>
                <a:spcPts val="3500"/>
              </a:lnSpc>
              <a:buNone/>
            </a:pPr>
            <a:r>
              <a:rPr lang="zh-CN" altLang="en-US" sz="2400" b="1" u="sng" dirty="0" smtClean="0"/>
              <a:t>　</a:t>
            </a:r>
            <a:r>
              <a:rPr lang="en-US" altLang="zh-CN" sz="2400" b="1" dirty="0" smtClean="0">
                <a:latin typeface="+mn-ea"/>
              </a:rPr>
              <a:t>________________________________________________</a:t>
            </a:r>
            <a:r>
              <a:rPr lang="zh-CN" altLang="en-US" sz="2400" b="1" dirty="0" smtClean="0"/>
              <a:t>　　　　　　　　　　　　　　　　　　　　　　　　　　　　　　　　　　　</a:t>
            </a:r>
          </a:p>
          <a:p>
            <a:pPr marL="0" indent="0" algn="just">
              <a:lnSpc>
                <a:spcPts val="3500"/>
              </a:lnSpc>
              <a:buNone/>
            </a:pPr>
            <a:r>
              <a:rPr lang="zh-CN" altLang="en-US" sz="2400" b="1" dirty="0" smtClean="0"/>
              <a:t> </a:t>
            </a:r>
            <a:r>
              <a:rPr lang="en-US" altLang="zh-CN" sz="2400" b="1" dirty="0" smtClean="0"/>
              <a:t>(2)</a:t>
            </a:r>
            <a:r>
              <a:rPr lang="zh-CN" altLang="en-US" sz="2400" b="1" dirty="0" smtClean="0"/>
              <a:t>在建设文化强国的进程中，文化产业和文化事业是文化大发展、大繁荣的两翼。</a:t>
            </a:r>
          </a:p>
          <a:p>
            <a:pPr marL="0" indent="0" algn="just">
              <a:lnSpc>
                <a:spcPts val="3500"/>
              </a:lnSpc>
              <a:buNone/>
            </a:pPr>
            <a:r>
              <a:rPr lang="en-US" altLang="zh-CN" sz="2400" b="1" dirty="0" smtClean="0">
                <a:latin typeface="+mn-ea"/>
              </a:rPr>
              <a:t>__________________________________________________</a:t>
            </a:r>
            <a:r>
              <a:rPr lang="zh-CN" altLang="en-US" sz="2400" b="1" u="sng" dirty="0" smtClean="0"/>
              <a:t>　</a:t>
            </a:r>
            <a:r>
              <a:rPr lang="zh-CN" altLang="en-US" sz="2400" b="1" dirty="0" smtClean="0"/>
              <a:t>　</a:t>
            </a:r>
            <a:endParaRPr lang="en-US" altLang="zh-CN" sz="2400" b="1" dirty="0" smtClean="0"/>
          </a:p>
          <a:p>
            <a:pPr marL="0" indent="0" algn="just">
              <a:lnSpc>
                <a:spcPts val="3500"/>
              </a:lnSpc>
              <a:buNone/>
            </a:pPr>
            <a:r>
              <a:rPr lang="en-US" altLang="zh-CN"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53948" y="3070710"/>
            <a:ext cx="2214578" cy="541174"/>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他指出威胁</a:t>
            </a:r>
            <a:r>
              <a:rPr lang="zh-CN" altLang="zh-CN" sz="2400" b="1" dirty="0" smtClean="0">
                <a:solidFill>
                  <a:srgbClr val="990033"/>
                </a:solidFill>
                <a:latin typeface="+mn-ea"/>
              </a:rPr>
              <a:t>。</a:t>
            </a:r>
            <a:endParaRPr lang="en-US" altLang="zh-CN" sz="2400" b="1" dirty="0" smtClean="0">
              <a:solidFill>
                <a:srgbClr val="990033"/>
              </a:solidFill>
              <a:latin typeface="+mn-ea"/>
            </a:endParaRPr>
          </a:p>
        </p:txBody>
      </p:sp>
      <p:sp>
        <p:nvSpPr>
          <p:cNvPr id="9" name="TextBox 8"/>
          <p:cNvSpPr txBox="1"/>
          <p:nvPr/>
        </p:nvSpPr>
        <p:spPr>
          <a:xfrm>
            <a:off x="815474" y="4567618"/>
            <a:ext cx="5163296" cy="480901"/>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文化产业和文化事业是两翼。</a:t>
            </a:r>
            <a:endParaRPr lang="en-US" altLang="zh-CN" sz="2400" b="1" dirty="0" smtClean="0">
              <a:solidFill>
                <a:srgbClr val="990033"/>
              </a:solidFill>
              <a:latin typeface="+mn-ea"/>
            </a:endParaRPr>
          </a:p>
        </p:txBody>
      </p:sp>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grpSp>
        <p:nvGrpSpPr>
          <p:cNvPr id="11" name="Group 10"/>
          <p:cNvGrpSpPr>
            <a:grpSpLocks/>
          </p:cNvGrpSpPr>
          <p:nvPr/>
        </p:nvGrpSpPr>
        <p:grpSpPr bwMode="auto">
          <a:xfrm>
            <a:off x="1588" y="2674938"/>
            <a:ext cx="609600" cy="1978025"/>
            <a:chOff x="1" y="1685"/>
            <a:chExt cx="384" cy="1246"/>
          </a:xfrm>
        </p:grpSpPr>
        <p:pic>
          <p:nvPicPr>
            <p:cNvPr id="12"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3"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t>(3)</a:t>
            </a:r>
            <a:r>
              <a:rPr lang="zh-CN" altLang="en-US" sz="2400" b="1" dirty="0" smtClean="0"/>
              <a:t>上海某网吧通过安装“网吧乐园”影视点播系统向网吧用户提供美国五家电影公司的</a:t>
            </a:r>
            <a:r>
              <a:rPr lang="en-US" altLang="zh-CN" sz="2400" b="1" dirty="0" smtClean="0">
                <a:latin typeface="+mn-ea"/>
              </a:rPr>
              <a:t>13</a:t>
            </a:r>
            <a:r>
              <a:rPr lang="zh-CN" altLang="en-US" sz="2400" b="1" dirty="0" smtClean="0"/>
              <a:t>部电影作品的行为构成侵权。</a:t>
            </a:r>
          </a:p>
          <a:p>
            <a:pPr marL="0" indent="0" algn="just">
              <a:lnSpc>
                <a:spcPts val="3500"/>
              </a:lnSpc>
              <a:buNone/>
            </a:pPr>
            <a:r>
              <a:rPr lang="en-US" altLang="zh-CN" sz="2400" b="1" dirty="0" smtClean="0">
                <a:latin typeface="+mn-ea"/>
              </a:rPr>
              <a:t>___________________________________________________</a:t>
            </a:r>
            <a:r>
              <a:rPr lang="zh-CN" altLang="en-US" sz="2400" b="1" u="sng" dirty="0" smtClean="0"/>
              <a:t>　</a:t>
            </a:r>
            <a:r>
              <a:rPr lang="zh-CN" altLang="en-US" sz="2400" b="1" dirty="0" smtClean="0"/>
              <a:t>　　　　　　　　　　　　　　　　　　　　　　　　　　　　　　　　　　　</a:t>
            </a:r>
          </a:p>
          <a:p>
            <a:pPr marL="0" indent="0" algn="just">
              <a:lnSpc>
                <a:spcPts val="3500"/>
              </a:lnSpc>
              <a:buNone/>
            </a:pPr>
            <a:r>
              <a:rPr lang="zh-CN" altLang="en-US" sz="2400" b="1" dirty="0" smtClean="0"/>
              <a:t> </a:t>
            </a:r>
            <a:r>
              <a:rPr lang="en-US" altLang="zh-CN" sz="2400" b="1" dirty="0" smtClean="0"/>
              <a:t>(4)</a:t>
            </a:r>
            <a:r>
              <a:rPr lang="zh-CN" altLang="en-US" sz="2400" b="1" dirty="0" smtClean="0"/>
              <a:t>中国的经济影响不断增强，意味着它将逐渐成为一个能够取代美国的经济伙伴。</a:t>
            </a:r>
          </a:p>
          <a:p>
            <a:pPr marL="0" indent="0" algn="just">
              <a:lnSpc>
                <a:spcPts val="3500"/>
              </a:lnSpc>
              <a:buNone/>
            </a:pPr>
            <a:r>
              <a:rPr lang="en-US" altLang="zh-CN" sz="2400" b="1" dirty="0" smtClean="0">
                <a:latin typeface="+mn-ea"/>
              </a:rPr>
              <a:t>______________________________________________________________________________________________________</a:t>
            </a:r>
            <a:r>
              <a:rPr lang="zh-CN" altLang="en-US" sz="2400" b="1" u="sng" dirty="0" smtClean="0"/>
              <a:t>　</a:t>
            </a:r>
            <a:endParaRPr lang="en-US" altLang="zh-CN" sz="2400" b="1" u="sng" dirty="0" smtClean="0"/>
          </a:p>
          <a:p>
            <a:pPr marL="0" indent="0" algn="just">
              <a:lnSpc>
                <a:spcPts val="3500"/>
              </a:lnSpc>
              <a:buNone/>
            </a:pPr>
            <a:r>
              <a:rPr lang="zh-CN" altLang="en-US" sz="2400" b="1" dirty="0" smtClean="0"/>
              <a:t> </a:t>
            </a:r>
            <a:r>
              <a:rPr lang="en-US" altLang="zh-CN" sz="2400" b="1" dirty="0" smtClean="0"/>
              <a:t>(5)</a:t>
            </a:r>
            <a:r>
              <a:rPr lang="zh-CN" altLang="en-US" sz="2400" b="1" dirty="0" smtClean="0"/>
              <a:t>令人难以忍受的山路行军、极端的温度差异、艰难异常的作战，使得库纳尔省成为自越战以来对美军而言最为艰苦的战场。</a:t>
            </a:r>
            <a:r>
              <a:rPr lang="en-US" altLang="zh-CN" sz="2400" b="1" dirty="0" smtClean="0">
                <a:latin typeface="+mn-ea"/>
              </a:rPr>
              <a:t> </a:t>
            </a:r>
            <a:r>
              <a:rPr lang="zh-CN" altLang="en-US" sz="2400" b="1" dirty="0" smtClean="0"/>
              <a:t>　</a:t>
            </a:r>
          </a:p>
          <a:p>
            <a:pPr marL="0" indent="0" algn="just">
              <a:lnSpc>
                <a:spcPts val="3500"/>
              </a:lnSpc>
              <a:buNone/>
            </a:pPr>
            <a:r>
              <a:rPr lang="en-US" altLang="zh-CN" sz="2400" b="1" dirty="0" smtClean="0">
                <a:latin typeface="+mn-ea"/>
              </a:rPr>
              <a:t>____________________________________________________ </a:t>
            </a:r>
            <a:r>
              <a:rPr lang="zh-CN" altLang="en-US" sz="2400" b="1" u="sng" dirty="0" smtClean="0"/>
              <a:t>　</a:t>
            </a: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818644" y="2074041"/>
            <a:ext cx="2734436" cy="541174"/>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行为构成侵权</a:t>
            </a:r>
            <a:r>
              <a:rPr lang="zh-CN" altLang="zh-CN" sz="2400" b="1" dirty="0" smtClean="0">
                <a:solidFill>
                  <a:srgbClr val="990033"/>
                </a:solidFill>
                <a:latin typeface="+mn-ea"/>
              </a:rPr>
              <a:t>。</a:t>
            </a:r>
            <a:endParaRPr lang="en-US" altLang="zh-CN" sz="2400" b="1" dirty="0" smtClean="0">
              <a:solidFill>
                <a:srgbClr val="990033"/>
              </a:solidFill>
              <a:latin typeface="+mn-ea"/>
            </a:endParaRPr>
          </a:p>
        </p:txBody>
      </p:sp>
      <p:sp>
        <p:nvSpPr>
          <p:cNvPr id="9" name="TextBox 8"/>
          <p:cNvSpPr txBox="1"/>
          <p:nvPr/>
        </p:nvSpPr>
        <p:spPr>
          <a:xfrm>
            <a:off x="626876" y="3568646"/>
            <a:ext cx="7817521" cy="990015"/>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影响增强意味着它成为伙伴。</a:t>
            </a:r>
            <a:r>
              <a:rPr lang="en-US" altLang="zh-CN" sz="2400" b="1" dirty="0" smtClean="0">
                <a:solidFill>
                  <a:srgbClr val="990033"/>
                </a:solidFill>
                <a:latin typeface="+mn-ea"/>
              </a:rPr>
              <a:t>(</a:t>
            </a:r>
            <a:r>
              <a:rPr lang="zh-CN" altLang="en-US" sz="2400" b="1" dirty="0" smtClean="0">
                <a:solidFill>
                  <a:srgbClr val="990033"/>
                </a:solidFill>
                <a:latin typeface="+mn-ea"/>
              </a:rPr>
              <a:t>主语：影响增强或经济影响增强。谓语：意味着。宾语：它成为伙伴。</a:t>
            </a:r>
            <a:r>
              <a:rPr lang="en-US" altLang="zh-CN" sz="2400" b="1" dirty="0" smtClean="0">
                <a:solidFill>
                  <a:srgbClr val="990033"/>
                </a:solidFill>
                <a:latin typeface="+mn-ea"/>
              </a:rPr>
              <a:t>)</a:t>
            </a:r>
          </a:p>
        </p:txBody>
      </p:sp>
      <p:sp>
        <p:nvSpPr>
          <p:cNvPr id="10" name="TextBox 9"/>
          <p:cNvSpPr txBox="1"/>
          <p:nvPr/>
        </p:nvSpPr>
        <p:spPr>
          <a:xfrm>
            <a:off x="725697" y="5894870"/>
            <a:ext cx="6357982" cy="480901"/>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行军、差异、作战，使库纳尔省成为战场。</a:t>
            </a:r>
            <a:endParaRPr lang="en-US" altLang="zh-CN" sz="2400" b="1" dirty="0" smtClean="0">
              <a:solidFill>
                <a:srgbClr val="990033"/>
              </a:solidFill>
              <a:latin typeface="+mn-ea"/>
            </a:endParaRPr>
          </a:p>
        </p:txBody>
      </p:sp>
      <p:sp>
        <p:nvSpPr>
          <p:cNvPr id="11"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grpSp>
        <p:nvGrpSpPr>
          <p:cNvPr id="12" name="Group 10"/>
          <p:cNvGrpSpPr>
            <a:grpSpLocks/>
          </p:cNvGrpSpPr>
          <p:nvPr/>
        </p:nvGrpSpPr>
        <p:grpSpPr bwMode="auto">
          <a:xfrm>
            <a:off x="1588" y="2674938"/>
            <a:ext cx="609600" cy="1978025"/>
            <a:chOff x="1" y="1685"/>
            <a:chExt cx="384" cy="1246"/>
          </a:xfrm>
        </p:grpSpPr>
        <p:pic>
          <p:nvPicPr>
            <p:cNvPr id="13"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blinds(horizontal)">
                                      <p:cBhvr>
                                        <p:cTn id="19" dur="500"/>
                                        <p:tgtEl>
                                          <p:spTgt spid="3">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algn="just" eaLnBrk="1" hangingPunct="1">
              <a:lnSpc>
                <a:spcPct val="122000"/>
              </a:lnSpc>
              <a:spcBef>
                <a:spcPct val="0"/>
              </a:spcBef>
              <a:buNone/>
            </a:pPr>
            <a:r>
              <a:rPr lang="zh-CN" altLang="en-US" sz="2400" b="1" dirty="0" smtClean="0">
                <a:latin typeface="黑体" pitchFamily="2" charset="-122"/>
                <a:ea typeface="黑体" pitchFamily="2" charset="-122"/>
              </a:rPr>
              <a:t>二、病句的六种类型</a:t>
            </a:r>
          </a:p>
          <a:p>
            <a:pPr marL="0" indent="0" algn="just"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一</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短语类型</a:t>
            </a:r>
          </a:p>
          <a:p>
            <a:pPr marL="0" indent="622800" algn="just" eaLnBrk="1" hangingPunct="1">
              <a:lnSpc>
                <a:spcPct val="122000"/>
              </a:lnSpc>
              <a:spcBef>
                <a:spcPct val="0"/>
              </a:spcBef>
              <a:buNone/>
            </a:pPr>
            <a:r>
              <a:rPr lang="en-US" altLang="zh-CN" sz="2400" b="1" dirty="0" smtClean="0">
                <a:latin typeface="+mn-ea"/>
              </a:rPr>
              <a:t>《</a:t>
            </a:r>
            <a:r>
              <a:rPr lang="zh-CN" altLang="en-US" sz="2400" b="1" dirty="0" smtClean="0">
                <a:latin typeface="+mn-ea"/>
              </a:rPr>
              <a:t>考试说明</a:t>
            </a:r>
            <a:r>
              <a:rPr lang="en-US" altLang="zh-CN" sz="2400" b="1" dirty="0" smtClean="0">
                <a:latin typeface="+mn-ea"/>
              </a:rPr>
              <a:t>》</a:t>
            </a:r>
            <a:r>
              <a:rPr lang="zh-CN" altLang="en-US" sz="2400" b="1" dirty="0" smtClean="0">
                <a:latin typeface="+mn-ea"/>
              </a:rPr>
              <a:t>规定的病句类型为以下六种：语序不当、搭配不当、成分残缺或赘余、结构混乱、表意不明、不合逻辑。这六种类型的病句，一般分为语法性病句</a:t>
            </a:r>
            <a:r>
              <a:rPr lang="en-US" altLang="zh-CN" sz="2400" b="1" dirty="0" smtClean="0">
                <a:latin typeface="+mn-ea"/>
              </a:rPr>
              <a:t>(</a:t>
            </a:r>
            <a:r>
              <a:rPr lang="zh-CN" altLang="en-US" sz="2400" b="1" dirty="0" smtClean="0">
                <a:latin typeface="+mn-ea"/>
              </a:rPr>
              <a:t>语序不当、成分残缺或赘余、结构混乱、搭配不当</a:t>
            </a:r>
            <a:r>
              <a:rPr lang="en-US" altLang="zh-CN" sz="2400" b="1" dirty="0" smtClean="0">
                <a:latin typeface="+mn-ea"/>
              </a:rPr>
              <a:t>)</a:t>
            </a:r>
            <a:r>
              <a:rPr lang="zh-CN" altLang="en-US" sz="2400" b="1" dirty="0" smtClean="0">
                <a:latin typeface="+mn-ea"/>
              </a:rPr>
              <a:t>和语意性病句</a:t>
            </a:r>
            <a:r>
              <a:rPr lang="en-US" altLang="zh-CN" sz="2400" b="1" dirty="0" smtClean="0">
                <a:latin typeface="+mn-ea"/>
              </a:rPr>
              <a:t>(</a:t>
            </a:r>
            <a:r>
              <a:rPr lang="zh-CN" altLang="en-US" sz="2400" b="1" dirty="0" smtClean="0">
                <a:latin typeface="+mn-ea"/>
              </a:rPr>
              <a:t>表意不明、不合逻辑</a:t>
            </a:r>
            <a:r>
              <a:rPr lang="en-US" altLang="zh-CN" sz="2400" b="1" dirty="0" smtClean="0">
                <a:latin typeface="+mn-ea"/>
              </a:rPr>
              <a:t>)</a:t>
            </a:r>
            <a:r>
              <a:rPr lang="zh-CN" altLang="en-US" sz="2400" b="1" dirty="0" smtClean="0">
                <a:latin typeface="+mn-ea"/>
              </a:rPr>
              <a:t>。下面分别进行论述。</a:t>
            </a:r>
            <a:endParaRPr lang="en-US" altLang="zh-CN" sz="2400" b="1" dirty="0" smtClean="0">
              <a:latin typeface="+mn-ea"/>
            </a:endParaRPr>
          </a:p>
          <a:p>
            <a:pPr marL="0" indent="0" eaLnBrk="1" hangingPunct="1">
              <a:lnSpc>
                <a:spcPct val="122000"/>
              </a:lnSpc>
              <a:spcBef>
                <a:spcPct val="0"/>
              </a:spcBef>
              <a:buNone/>
            </a:pPr>
            <a:r>
              <a:rPr lang="zh-CN" altLang="en-US" sz="2400" b="1" dirty="0" smtClean="0">
                <a:latin typeface="黑体" pitchFamily="2" charset="-122"/>
                <a:ea typeface="黑体" pitchFamily="2" charset="-122"/>
              </a:rPr>
              <a:t>类型一　近义成语辨析式</a:t>
            </a: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一</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多项定语顺序排列不当</a:t>
            </a: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wipe(left)">
                                      <p:cBhvr>
                                        <p:cTn id="7" dur="500"/>
                                        <p:tgtEl>
                                          <p:spTgt spid="3">
                                            <p:txEl>
                                              <p:pRg st="8" end="8"/>
                                            </p:txEl>
                                          </p:spTgt>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 calcmode="lin" valueType="num">
                                      <p:cBhvr additive="base">
                                        <p:cTn id="1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additive="base">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 calcmode="lin" valueType="num">
                                      <p:cBhvr additive="base">
                                        <p:cTn id="30"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622800" algn="just" eaLnBrk="1" hangingPunct="1">
              <a:lnSpc>
                <a:spcPct val="122000"/>
              </a:lnSpc>
              <a:spcBef>
                <a:spcPct val="0"/>
              </a:spcBef>
              <a:buNone/>
            </a:pPr>
            <a:r>
              <a:rPr lang="zh-CN" altLang="en-US" sz="2400" b="1" dirty="0" smtClean="0">
                <a:latin typeface="+mn-ea"/>
              </a:rPr>
              <a:t>主语中心语、宾语中心语前若有多个定语，一般要按相关的语法要求排列，多项定语的排列顺序通常是：领属、时地、数量、动、形、名，即</a:t>
            </a:r>
            <a:r>
              <a:rPr lang="en-US" altLang="zh-CN" sz="2400" b="1" dirty="0" smtClean="0">
                <a:latin typeface="+mn-ea"/>
              </a:rPr>
              <a:t>(</a:t>
            </a:r>
            <a:r>
              <a:rPr lang="zh-CN" altLang="en-US" sz="2400" b="1" dirty="0" smtClean="0">
                <a:latin typeface="+mn-ea"/>
              </a:rPr>
              <a:t>领属性定语</a:t>
            </a:r>
            <a:r>
              <a:rPr lang="en-US" altLang="zh-CN" sz="2400" b="1" dirty="0" smtClean="0">
                <a:latin typeface="+mn-ea"/>
              </a:rPr>
              <a:t>)</a:t>
            </a:r>
            <a:r>
              <a:rPr lang="zh-CN" altLang="en-US" sz="2400" b="1" dirty="0" smtClean="0">
                <a:latin typeface="+mn-ea"/>
              </a:rPr>
              <a:t>＋</a:t>
            </a:r>
            <a:r>
              <a:rPr lang="en-US" altLang="zh-CN" sz="2400" b="1" dirty="0" smtClean="0">
                <a:latin typeface="+mn-ea"/>
              </a:rPr>
              <a:t>(</a:t>
            </a:r>
            <a:r>
              <a:rPr lang="zh-CN" altLang="en-US" sz="2400" b="1" dirty="0" smtClean="0">
                <a:latin typeface="+mn-ea"/>
              </a:rPr>
              <a:t>时地定语</a:t>
            </a:r>
            <a:r>
              <a:rPr lang="en-US" altLang="zh-CN" sz="2400" b="1" dirty="0" smtClean="0">
                <a:latin typeface="+mn-ea"/>
              </a:rPr>
              <a:t>)</a:t>
            </a:r>
            <a:r>
              <a:rPr lang="zh-CN" altLang="en-US" sz="2400" b="1" dirty="0" smtClean="0">
                <a:latin typeface="+mn-ea"/>
              </a:rPr>
              <a:t>＋</a:t>
            </a:r>
            <a:r>
              <a:rPr lang="en-US" altLang="zh-CN" sz="2400" b="1" dirty="0" smtClean="0">
                <a:latin typeface="+mn-ea"/>
              </a:rPr>
              <a:t>(</a:t>
            </a:r>
            <a:r>
              <a:rPr lang="zh-CN" altLang="en-US" sz="2400" b="1" dirty="0" smtClean="0">
                <a:latin typeface="+mn-ea"/>
              </a:rPr>
              <a:t>数量定语</a:t>
            </a:r>
            <a:r>
              <a:rPr lang="en-US" altLang="zh-CN" sz="2400" b="1" dirty="0" smtClean="0">
                <a:latin typeface="+mn-ea"/>
              </a:rPr>
              <a:t>)</a:t>
            </a:r>
            <a:r>
              <a:rPr lang="zh-CN" altLang="en-US" sz="2400" b="1" dirty="0" smtClean="0">
                <a:latin typeface="+mn-ea"/>
              </a:rPr>
              <a:t>＋</a:t>
            </a:r>
            <a:r>
              <a:rPr lang="en-US" altLang="zh-CN" sz="2400" b="1" dirty="0" smtClean="0">
                <a:latin typeface="+mn-ea"/>
              </a:rPr>
              <a:t>(</a:t>
            </a:r>
            <a:r>
              <a:rPr lang="zh-CN" altLang="en-US" sz="2400" b="1" dirty="0" smtClean="0">
                <a:latin typeface="+mn-ea"/>
              </a:rPr>
              <a:t>限制性定语：动词、动词性短语</a:t>
            </a:r>
            <a:r>
              <a:rPr lang="en-US" altLang="zh-CN" sz="2400" b="1" dirty="0" smtClean="0">
                <a:latin typeface="+mn-ea"/>
              </a:rPr>
              <a:t>)</a:t>
            </a:r>
            <a:r>
              <a:rPr lang="zh-CN" altLang="en-US" sz="2400" b="1" dirty="0" smtClean="0">
                <a:latin typeface="+mn-ea"/>
              </a:rPr>
              <a:t>＋</a:t>
            </a:r>
            <a:r>
              <a:rPr lang="en-US" altLang="zh-CN" sz="2400" b="1" dirty="0" smtClean="0">
                <a:latin typeface="+mn-ea"/>
              </a:rPr>
              <a:t>(</a:t>
            </a:r>
            <a:r>
              <a:rPr lang="zh-CN" altLang="en-US" sz="2400" b="1" dirty="0" smtClean="0">
                <a:latin typeface="+mn-ea"/>
              </a:rPr>
              <a:t>性状情态定语：形容词</a:t>
            </a:r>
            <a:r>
              <a:rPr lang="en-US" altLang="zh-CN" sz="2400" b="1" dirty="0" smtClean="0">
                <a:latin typeface="+mn-ea"/>
              </a:rPr>
              <a:t>)</a:t>
            </a:r>
            <a:r>
              <a:rPr lang="zh-CN" altLang="en-US" sz="2400" b="1" dirty="0" smtClean="0">
                <a:latin typeface="+mn-ea"/>
              </a:rPr>
              <a:t>＋</a:t>
            </a:r>
            <a:r>
              <a:rPr lang="en-US" altLang="zh-CN" sz="2400" b="1" dirty="0" smtClean="0">
                <a:latin typeface="+mn-ea"/>
              </a:rPr>
              <a:t>(</a:t>
            </a:r>
            <a:r>
              <a:rPr lang="zh-CN" altLang="en-US" sz="2400" b="1" dirty="0" smtClean="0">
                <a:latin typeface="+mn-ea"/>
              </a:rPr>
              <a:t>性质定语：名词</a:t>
            </a:r>
            <a:r>
              <a:rPr lang="en-US" altLang="zh-CN" sz="2400" b="1" dirty="0" smtClean="0">
                <a:latin typeface="+mn-ea"/>
              </a:rPr>
              <a:t>)</a:t>
            </a:r>
            <a:r>
              <a:rPr lang="zh-CN" altLang="en-US" sz="2400" b="1" dirty="0" smtClean="0">
                <a:latin typeface="+mn-ea"/>
              </a:rPr>
              <a:t>＋中心词。</a:t>
            </a:r>
          </a:p>
          <a:p>
            <a:pPr marL="0" indent="622800" algn="just" eaLnBrk="1" hangingPunct="1">
              <a:lnSpc>
                <a:spcPct val="122000"/>
              </a:lnSpc>
              <a:spcBef>
                <a:spcPct val="0"/>
              </a:spcBef>
              <a:buNone/>
            </a:pPr>
            <a:r>
              <a:rPr lang="zh-CN" altLang="en-US" sz="2400" b="1" dirty="0" smtClean="0">
                <a:latin typeface="+mn-ea"/>
              </a:rPr>
              <a:t>例如：</a:t>
            </a:r>
            <a:r>
              <a:rPr lang="en-US" altLang="zh-CN" sz="2400" b="1" dirty="0" smtClean="0">
                <a:latin typeface="+mn-ea"/>
              </a:rPr>
              <a:t>(                              )</a:t>
            </a:r>
            <a:r>
              <a:rPr lang="zh-CN" altLang="en-US" sz="2400" b="1" dirty="0" smtClean="0">
                <a:latin typeface="+mn-ea"/>
              </a:rPr>
              <a:t>教师也当上了代表。</a:t>
            </a:r>
          </a:p>
          <a:p>
            <a:pPr marL="0" indent="622800" algn="just" eaLnBrk="1" hangingPunct="1">
              <a:lnSpc>
                <a:spcPct val="122000"/>
              </a:lnSpc>
              <a:spcBef>
                <a:spcPct val="0"/>
              </a:spcBef>
              <a:buNone/>
            </a:pPr>
            <a:r>
              <a:rPr lang="zh-CN" altLang="en-US" sz="2400" b="1" dirty="0" smtClean="0">
                <a:latin typeface="+mn-ea"/>
              </a:rPr>
              <a:t>①</a:t>
            </a:r>
            <a:r>
              <a:rPr lang="en-US" altLang="zh-CN" sz="2400" b="1" dirty="0" smtClean="0">
                <a:latin typeface="+mn-ea"/>
              </a:rPr>
              <a:t>(</a:t>
            </a:r>
            <a:r>
              <a:rPr lang="zh-CN" altLang="en-US" sz="2400" b="1" dirty="0" smtClean="0">
                <a:latin typeface="+mn-ea"/>
              </a:rPr>
              <a:t>领属</a:t>
            </a:r>
            <a:r>
              <a:rPr lang="en-US" altLang="zh-CN" sz="2400" b="1" dirty="0" smtClean="0">
                <a:latin typeface="+mn-ea"/>
              </a:rPr>
              <a:t>)</a:t>
            </a:r>
            <a:r>
              <a:rPr lang="zh-CN" altLang="en-US" sz="2400" b="1" dirty="0" smtClean="0">
                <a:latin typeface="+mn-ea"/>
              </a:rPr>
              <a:t>　②</a:t>
            </a:r>
            <a:r>
              <a:rPr lang="en-US" altLang="zh-CN" sz="2400" b="1" dirty="0" smtClean="0">
                <a:latin typeface="+mn-ea"/>
              </a:rPr>
              <a:t>(</a:t>
            </a:r>
            <a:r>
              <a:rPr lang="zh-CN" altLang="en-US" sz="2400" b="1" dirty="0" smtClean="0">
                <a:latin typeface="+mn-ea"/>
              </a:rPr>
              <a:t>数量</a:t>
            </a:r>
            <a:r>
              <a:rPr lang="en-US" altLang="zh-CN" sz="2400" b="1" dirty="0" smtClean="0">
                <a:latin typeface="+mn-ea"/>
              </a:rPr>
              <a:t>)</a:t>
            </a:r>
            <a:r>
              <a:rPr lang="zh-CN" altLang="en-US" sz="2400" b="1" dirty="0" smtClean="0">
                <a:latin typeface="+mn-ea"/>
              </a:rPr>
              <a:t>　③</a:t>
            </a:r>
            <a:r>
              <a:rPr lang="en-US" altLang="zh-CN" sz="2400" b="1" dirty="0" smtClean="0">
                <a:latin typeface="+mn-ea"/>
              </a:rPr>
              <a:t>(</a:t>
            </a:r>
            <a:r>
              <a:rPr lang="zh-CN" altLang="en-US" sz="2400" b="1" dirty="0" smtClean="0">
                <a:latin typeface="+mn-ea"/>
              </a:rPr>
              <a:t>动词性短语</a:t>
            </a:r>
            <a:r>
              <a:rPr lang="en-US" altLang="zh-CN" sz="2400" b="1" dirty="0" smtClean="0">
                <a:latin typeface="+mn-ea"/>
              </a:rPr>
              <a:t>)</a:t>
            </a:r>
            <a:r>
              <a:rPr lang="zh-CN" altLang="en-US" sz="2400" b="1" dirty="0" smtClean="0">
                <a:latin typeface="+mn-ea"/>
              </a:rPr>
              <a:t>　④</a:t>
            </a:r>
            <a:r>
              <a:rPr lang="en-US" altLang="zh-CN" sz="2400" b="1" dirty="0" smtClean="0">
                <a:latin typeface="+mn-ea"/>
              </a:rPr>
              <a:t>(</a:t>
            </a:r>
            <a:r>
              <a:rPr lang="zh-CN" altLang="en-US" sz="2400" b="1" dirty="0" smtClean="0">
                <a:latin typeface="+mn-ea"/>
              </a:rPr>
              <a:t>形容词</a:t>
            </a:r>
            <a:r>
              <a:rPr lang="en-US" altLang="zh-CN" sz="2400" b="1" dirty="0" smtClean="0">
                <a:latin typeface="+mn-ea"/>
              </a:rPr>
              <a:t>)</a:t>
            </a:r>
            <a:r>
              <a:rPr lang="zh-CN" altLang="en-US" sz="2400" b="1" dirty="0" smtClean="0">
                <a:latin typeface="+mn-ea"/>
              </a:rPr>
              <a:t>　⑤</a:t>
            </a:r>
            <a:r>
              <a:rPr lang="en-US" altLang="zh-CN" sz="2400" b="1" dirty="0" smtClean="0">
                <a:latin typeface="+mn-ea"/>
              </a:rPr>
              <a:t>(</a:t>
            </a:r>
            <a:r>
              <a:rPr lang="zh-CN" altLang="en-US" sz="2400" b="1" dirty="0" smtClean="0">
                <a:latin typeface="+mn-ea"/>
              </a:rPr>
              <a:t>名词</a:t>
            </a:r>
            <a:r>
              <a:rPr lang="en-US" altLang="zh-CN" sz="2400" b="1" dirty="0" smtClean="0">
                <a:latin typeface="+mn-ea"/>
              </a:rPr>
              <a:t>)</a:t>
            </a:r>
          </a:p>
          <a:p>
            <a:pPr marL="0" indent="622800" algn="just" eaLnBrk="1" hangingPunct="1">
              <a:lnSpc>
                <a:spcPct val="122000"/>
              </a:lnSpc>
              <a:spcBef>
                <a:spcPct val="0"/>
              </a:spcBef>
              <a:buNone/>
            </a:pPr>
            <a:r>
              <a:rPr lang="zh-CN" altLang="en-US" sz="2400" b="1" dirty="0" smtClean="0">
                <a:latin typeface="+mn-ea"/>
              </a:rPr>
              <a:t>多项定语顺序排列不当在高考试题中出现的往往是某一个定语的顺序不当。</a:t>
            </a: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pic>
        <p:nvPicPr>
          <p:cNvPr id="10" name="Picture 1"/>
          <p:cNvPicPr>
            <a:picLocks noGrp="1" noChangeAspect="1" noChangeArrowheads="1"/>
          </p:cNvPicPr>
          <p:nvPr>
            <p:ph idx="1"/>
          </p:nvPr>
        </p:nvPicPr>
        <p:blipFill>
          <a:blip r:embed="rId4" cstate="print"/>
          <a:srcRect/>
          <a:stretch>
            <a:fillRect/>
          </a:stretch>
        </p:blipFill>
        <p:spPr bwMode="auto">
          <a:xfrm>
            <a:off x="2627784" y="3212976"/>
            <a:ext cx="4680520" cy="563689"/>
          </a:xfrm>
          <a:prstGeom prst="rect">
            <a:avLst/>
          </a:prstGeom>
          <a:noFill/>
          <a:ln w="9525">
            <a:noFill/>
            <a:miter lim="800000"/>
            <a:headEnd/>
            <a:tailEnd/>
          </a:ln>
        </p:spPr>
      </p:pic>
      <p:sp>
        <p:nvSpPr>
          <p:cNvPr id="11"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ipe(left)">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a:lnSpc>
                <a:spcPts val="3500"/>
              </a:lnSpc>
              <a:buNone/>
            </a:pPr>
            <a:r>
              <a:rPr lang="en-US" altLang="zh-CN" sz="2400" b="1" dirty="0" smtClean="0">
                <a:latin typeface="Times New Roman" pitchFamily="18" charset="0"/>
              </a:rPr>
              <a:t> 4. </a:t>
            </a:r>
            <a:r>
              <a:rPr lang="en-US" altLang="zh-CN" sz="2400" b="1" dirty="0" smtClean="0">
                <a:latin typeface="+mn-ea"/>
              </a:rPr>
              <a:t>[2014·</a:t>
            </a:r>
            <a:r>
              <a:rPr lang="zh-CN" altLang="en-US" sz="2400" b="1" dirty="0" smtClean="0">
                <a:latin typeface="+mn-ea"/>
              </a:rPr>
              <a:t>四川卷</a:t>
            </a:r>
            <a:r>
              <a:rPr lang="en-US" altLang="zh-CN" sz="2400" b="1" dirty="0" smtClean="0">
                <a:latin typeface="+mn-ea"/>
              </a:rPr>
              <a:t>] </a:t>
            </a:r>
            <a:r>
              <a:rPr lang="zh-CN" altLang="en-US" sz="2400" b="1" dirty="0" smtClean="0">
                <a:latin typeface="+mn-ea"/>
              </a:rPr>
              <a:t>全国规模最大的两栖爬行动物标本馆，已经收藏了</a:t>
            </a:r>
            <a:r>
              <a:rPr lang="en-US" altLang="zh-CN" sz="2400" b="1" dirty="0" smtClean="0">
                <a:latin typeface="+mn-ea"/>
              </a:rPr>
              <a:t>10</a:t>
            </a:r>
            <a:r>
              <a:rPr lang="zh-CN" altLang="en-US" sz="2400" b="1" dirty="0" smtClean="0">
                <a:latin typeface="+mn-ea"/>
              </a:rPr>
              <a:t>万多号标本，这些标本几乎覆盖了所有中国的两栖爬行动物种类</a:t>
            </a:r>
            <a:r>
              <a:rPr lang="zh-CN" altLang="en-US" sz="2400" b="1" dirty="0" smtClean="0"/>
              <a:t>。</a:t>
            </a:r>
          </a:p>
          <a:p>
            <a:pPr marL="0" indent="0" algn="just">
              <a:lnSpc>
                <a:spcPts val="3500"/>
              </a:lnSpc>
              <a:buNone/>
            </a:pPr>
            <a:r>
              <a:rPr lang="en-US" altLang="zh-CN" sz="2400" b="1" dirty="0" smtClean="0">
                <a:latin typeface="+mn-ea"/>
              </a:rPr>
              <a:t>___________________________________________________________________________________________________ </a:t>
            </a:r>
            <a:r>
              <a:rPr lang="zh-CN" altLang="en-US" sz="2400" b="1" u="sng" dirty="0" smtClean="0"/>
              <a:t>　</a:t>
            </a:r>
            <a:r>
              <a:rPr lang="zh-CN" altLang="en-US" sz="2400" b="1" dirty="0" smtClean="0"/>
              <a:t>　　　　　　　　　　　　　　　　　　　　　　　　　　　　　　　　　　　</a:t>
            </a:r>
          </a:p>
          <a:p>
            <a:pPr marL="0" indent="0" algn="just">
              <a:lnSpc>
                <a:spcPts val="3500"/>
              </a:lnSpc>
              <a:buNone/>
            </a:pPr>
            <a:r>
              <a:rPr lang="en-US" altLang="zh-CN" sz="2400" b="1" dirty="0" smtClean="0">
                <a:latin typeface="Times New Roman" pitchFamily="18" charset="0"/>
              </a:rPr>
              <a:t> 5. </a:t>
            </a:r>
            <a:r>
              <a:rPr lang="en-US" altLang="zh-CN" sz="2400" b="1" dirty="0" smtClean="0">
                <a:latin typeface="+mn-ea"/>
              </a:rPr>
              <a:t>[2014·</a:t>
            </a:r>
            <a:r>
              <a:rPr lang="zh-CN" altLang="en-US" sz="2400" b="1" dirty="0" smtClean="0">
                <a:latin typeface="+mn-ea"/>
              </a:rPr>
              <a:t>湖南卷</a:t>
            </a:r>
            <a:r>
              <a:rPr lang="en-US" altLang="zh-CN" sz="2400" b="1" dirty="0" smtClean="0">
                <a:latin typeface="+mn-ea"/>
              </a:rPr>
              <a:t>] </a:t>
            </a:r>
            <a:r>
              <a:rPr lang="zh-CN" altLang="en-US" sz="2400" b="1" dirty="0" smtClean="0">
                <a:latin typeface="+mn-ea"/>
              </a:rPr>
              <a:t>家风是最为宝贵的一个家族的精神财富，也是一个有影响力有美誉度的家族必备的要素</a:t>
            </a:r>
            <a:r>
              <a:rPr lang="zh-CN" altLang="en-US" sz="2400" b="1" dirty="0" smtClean="0"/>
              <a:t>。</a:t>
            </a:r>
          </a:p>
          <a:p>
            <a:pPr marL="0" indent="0" algn="just">
              <a:lnSpc>
                <a:spcPts val="3500"/>
              </a:lnSpc>
              <a:buNone/>
            </a:pPr>
            <a:r>
              <a:rPr lang="en-US" altLang="zh-CN" sz="2400" b="1" dirty="0" smtClean="0">
                <a:latin typeface="+mn-ea"/>
              </a:rPr>
              <a:t>___________________________________________________</a:t>
            </a:r>
            <a:r>
              <a:rPr lang="zh-CN" altLang="en-US" sz="2400" b="1" u="sng" dirty="0" smtClean="0"/>
              <a:t>　</a:t>
            </a:r>
            <a:r>
              <a:rPr lang="zh-CN" altLang="en-US" sz="2400" b="1" dirty="0" smtClean="0"/>
              <a:t>　</a:t>
            </a:r>
            <a:endParaRPr lang="en-US" altLang="zh-CN" sz="2400" b="1" dirty="0" smtClean="0"/>
          </a:p>
          <a:p>
            <a:pPr marL="0" indent="0" algn="just">
              <a:lnSpc>
                <a:spcPts val="3500"/>
              </a:lnSpc>
              <a:buNone/>
            </a:pPr>
            <a:r>
              <a:rPr lang="en-US" altLang="zh-CN" sz="2400" b="1" dirty="0" smtClean="0">
                <a:latin typeface="+mn-ea"/>
              </a:rPr>
              <a:t>___________________________________________________</a:t>
            </a: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13843" y="2601222"/>
            <a:ext cx="7782335" cy="990015"/>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多项定语顺序排列不当。“中国”表领属，“所有”表数量，不应该是“所有中国”，而是“中国所有”</a:t>
            </a:r>
            <a:r>
              <a:rPr lang="zh-CN" altLang="zh-CN" sz="2400" b="1" dirty="0" smtClean="0">
                <a:solidFill>
                  <a:srgbClr val="990033"/>
                </a:solidFill>
                <a:latin typeface="+mn-ea"/>
              </a:rPr>
              <a:t>。</a:t>
            </a:r>
            <a:endParaRPr lang="en-US" altLang="zh-CN" sz="2400" b="1" dirty="0" smtClean="0">
              <a:solidFill>
                <a:srgbClr val="990033"/>
              </a:solidFill>
              <a:latin typeface="+mn-ea"/>
            </a:endParaRPr>
          </a:p>
        </p:txBody>
      </p:sp>
      <p:sp>
        <p:nvSpPr>
          <p:cNvPr id="9" name="TextBox 8"/>
          <p:cNvSpPr txBox="1"/>
          <p:nvPr/>
        </p:nvSpPr>
        <p:spPr>
          <a:xfrm>
            <a:off x="607750" y="4520700"/>
            <a:ext cx="7782335" cy="92974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多项定语顺序排列不当。“最为宝贵的”应放在“精神财富”前面</a:t>
            </a:r>
            <a:r>
              <a:rPr lang="zh-CN" altLang="zh-CN" sz="2400" b="1" dirty="0" smtClean="0">
                <a:solidFill>
                  <a:srgbClr val="990033"/>
                </a:solidFill>
                <a:latin typeface="+mn-ea"/>
              </a:rPr>
              <a:t>。</a:t>
            </a:r>
            <a:endParaRPr lang="en-US" altLang="zh-CN" sz="2400" b="1" dirty="0" smtClean="0">
              <a:solidFill>
                <a:srgbClr val="990033"/>
              </a:solidFill>
              <a:latin typeface="+mn-ea"/>
            </a:endParaRPr>
          </a:p>
        </p:txBody>
      </p:sp>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grpSp>
        <p:nvGrpSpPr>
          <p:cNvPr id="11" name="Group 10"/>
          <p:cNvGrpSpPr>
            <a:grpSpLocks/>
          </p:cNvGrpSpPr>
          <p:nvPr/>
        </p:nvGrpSpPr>
        <p:grpSpPr bwMode="auto">
          <a:xfrm>
            <a:off x="1588" y="2674938"/>
            <a:ext cx="609600" cy="1978025"/>
            <a:chOff x="1" y="1685"/>
            <a:chExt cx="384" cy="1246"/>
          </a:xfrm>
        </p:grpSpPr>
        <p:pic>
          <p:nvPicPr>
            <p:cNvPr id="12"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3"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linds(horizontal)">
                                      <p:cBhvr>
                                        <p:cTn id="16" dur="500"/>
                                        <p:tgtEl>
                                          <p:spTgt spid="3">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blinds(horizontal)">
                                      <p:cBhvr>
                                        <p:cTn id="19" dur="500"/>
                                        <p:tgtEl>
                                          <p:spTgt spid="3">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6. </a:t>
            </a:r>
            <a:r>
              <a:rPr lang="en-US" altLang="zh-CN" sz="2400" b="1" dirty="0" smtClean="0">
                <a:latin typeface="+mn-ea"/>
              </a:rPr>
              <a:t>[2011·</a:t>
            </a:r>
            <a:r>
              <a:rPr lang="zh-CN" altLang="en-US" sz="2400" b="1" dirty="0" smtClean="0">
                <a:latin typeface="+mn-ea"/>
              </a:rPr>
              <a:t>广东卷</a:t>
            </a:r>
            <a:r>
              <a:rPr lang="en-US" altLang="zh-CN" sz="2400" b="1" dirty="0" smtClean="0">
                <a:latin typeface="+mn-ea"/>
              </a:rPr>
              <a:t>] </a:t>
            </a:r>
            <a:r>
              <a:rPr lang="zh-CN" altLang="en-US" sz="2400" b="1" dirty="0" smtClean="0">
                <a:latin typeface="+mn-ea"/>
              </a:rPr>
              <a:t>我先来到展厅后面一座小山上，映入眼帘的，是一个巨大的由一块茶色玻璃构成的覆斗形上盖，它保护着古墓的发掘现场</a:t>
            </a:r>
            <a:r>
              <a:rPr lang="zh-CN" altLang="en-US" sz="2400" b="1" dirty="0" smtClean="0"/>
              <a:t>。</a:t>
            </a: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____________________________________________________________________________________________________________________________________________________________________________________________________________</a:t>
            </a:r>
            <a:r>
              <a:rPr lang="zh-CN" altLang="en-US" sz="2400" b="1" u="sng" dirty="0" smtClean="0"/>
              <a:t>　</a:t>
            </a:r>
            <a:endParaRPr lang="en-US" altLang="zh-CN" sz="2400" b="1" u="sng" dirty="0" smtClean="0"/>
          </a:p>
          <a:p>
            <a:pPr marL="0" indent="0" algn="just">
              <a:lnSpc>
                <a:spcPts val="3500"/>
              </a:lnSpc>
              <a:buNone/>
            </a:pPr>
            <a:endParaRPr lang="en-US" altLang="zh-CN" sz="2400" b="1" u="sng"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47540" y="2035838"/>
            <a:ext cx="7782335" cy="182742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多项定语顺序排列不当。“巨大的”是形容词，“由一块茶色玻璃构成的”是动词性短语，故“巨大的”应放在距离中心词近的地方，正确顺序应为“是一个由一块茶色玻璃构成的巨大的覆斗形上盖”</a:t>
            </a:r>
            <a:r>
              <a:rPr lang="zh-CN" altLang="zh-CN" sz="2400" b="1" dirty="0" smtClean="0">
                <a:solidFill>
                  <a:srgbClr val="990033"/>
                </a:solidFill>
                <a:latin typeface="+mn-ea"/>
              </a:rPr>
              <a:t>。</a:t>
            </a:r>
            <a:endParaRPr lang="en-US" altLang="zh-CN" sz="2400" b="1" dirty="0" smtClean="0">
              <a:solidFill>
                <a:srgbClr val="990033"/>
              </a:solidFill>
              <a:latin typeface="+mn-ea"/>
            </a:endParaRPr>
          </a:p>
        </p:txBody>
      </p:sp>
      <p:sp>
        <p:nvSpPr>
          <p:cNvPr id="9"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algn="ctr" eaLnBrk="1" hangingPunct="1">
              <a:lnSpc>
                <a:spcPts val="3500"/>
              </a:lnSpc>
              <a:spcBef>
                <a:spcPct val="0"/>
              </a:spcBef>
              <a:buFont typeface="Arial" charset="0"/>
              <a:buNone/>
            </a:pPr>
            <a:r>
              <a:rPr lang="en-US" altLang="zh-CN" sz="2400" b="1" dirty="0" smtClean="0">
                <a:solidFill>
                  <a:srgbClr val="0033CC"/>
                </a:solidFill>
                <a:effectLst>
                  <a:outerShdw blurRad="38100" dist="38100" dir="2700000" algn="tl">
                    <a:srgbClr val="C0C0C0"/>
                  </a:outerShdw>
                </a:effectLst>
                <a:latin typeface="宋体"/>
              </a:rPr>
              <a:t>——</a:t>
            </a:r>
            <a:r>
              <a:rPr lang="en-US" altLang="zh-CN" sz="2400" b="1" dirty="0" smtClean="0">
                <a:solidFill>
                  <a:srgbClr val="0033CC"/>
                </a:solidFill>
                <a:effectLst>
                  <a:outerShdw blurRad="38100" dist="38100" dir="2700000" algn="tl">
                    <a:srgbClr val="C0C0C0"/>
                  </a:outerShdw>
                </a:effectLst>
              </a:rPr>
              <a:t> </a:t>
            </a:r>
            <a:r>
              <a:rPr lang="zh-CN" altLang="en-US" sz="2400" b="1" dirty="0" smtClean="0">
                <a:solidFill>
                  <a:srgbClr val="0033CC"/>
                </a:solidFill>
                <a:effectLst>
                  <a:outerShdw blurRad="38100" dist="38100" dir="2700000" algn="tl">
                    <a:srgbClr val="C0C0C0"/>
                  </a:outerShdw>
                </a:effectLst>
                <a:ea typeface="黑体" pitchFamily="2" charset="-122"/>
              </a:rPr>
              <a:t>考点精讲</a:t>
            </a:r>
            <a:r>
              <a:rPr lang="zh-CN" altLang="en-US" sz="2400" b="1" dirty="0" smtClean="0">
                <a:solidFill>
                  <a:srgbClr val="0033CC"/>
                </a:solidFill>
                <a:effectLst>
                  <a:outerShdw blurRad="38100" dist="38100" dir="2700000" algn="tl">
                    <a:srgbClr val="C0C0C0"/>
                  </a:outerShdw>
                </a:effectLst>
                <a:latin typeface="宋体" pitchFamily="2" charset="-122"/>
              </a:rPr>
              <a:t> </a:t>
            </a:r>
            <a:r>
              <a:rPr lang="en-US" altLang="zh-CN" sz="2400" b="1" dirty="0" smtClean="0">
                <a:solidFill>
                  <a:srgbClr val="0033CC"/>
                </a:solidFill>
                <a:effectLst>
                  <a:outerShdw blurRad="38100" dist="38100" dir="2700000" algn="tl">
                    <a:srgbClr val="C0C0C0"/>
                  </a:outerShdw>
                </a:effectLst>
                <a:latin typeface="宋体" pitchFamily="2" charset="-122"/>
              </a:rPr>
              <a:t>——</a:t>
            </a:r>
          </a:p>
          <a:p>
            <a:pPr marL="0" indent="0" algn="just" eaLnBrk="1" hangingPunct="1">
              <a:lnSpc>
                <a:spcPct val="122000"/>
              </a:lnSpc>
              <a:spcBef>
                <a:spcPct val="0"/>
              </a:spcBef>
              <a:buFont typeface="Arial" charset="0"/>
              <a:buNone/>
            </a:pPr>
            <a:r>
              <a:rPr lang="en-US" altLang="zh-CN" sz="2400" b="1" dirty="0" smtClean="0">
                <a:latin typeface="黑体" pitchFamily="2" charset="-122"/>
                <a:ea typeface="黑体" pitchFamily="2" charset="-122"/>
              </a:rPr>
              <a:t> </a:t>
            </a:r>
            <a:r>
              <a:rPr lang="zh-CN" altLang="en-US" sz="2400" b="1" dirty="0" smtClean="0">
                <a:latin typeface="黑体" pitchFamily="2" charset="-122"/>
                <a:ea typeface="黑体" pitchFamily="2" charset="-122"/>
              </a:rPr>
              <a:t>类型一　近义成语辨析式</a:t>
            </a:r>
          </a:p>
          <a:p>
            <a:pPr marL="0" indent="0" algn="just" eaLnBrk="1" hangingPunct="1">
              <a:lnSpc>
                <a:spcPct val="122000"/>
              </a:lnSpc>
              <a:spcBef>
                <a:spcPct val="0"/>
              </a:spcBef>
              <a:buFont typeface="Arial" charset="0"/>
              <a:buNone/>
            </a:pPr>
            <a:r>
              <a:rPr lang="zh-CN" altLang="en-US" sz="2400" b="1" dirty="0" smtClean="0">
                <a:latin typeface="黑体" pitchFamily="2" charset="-122"/>
                <a:ea typeface="黑体" pitchFamily="2" charset="-122"/>
              </a:rPr>
              <a:t> </a:t>
            </a:r>
            <a:r>
              <a:rPr lang="zh-CN" altLang="zh-CN" sz="2200" b="1" dirty="0" smtClean="0">
                <a:latin typeface="黑体" pitchFamily="2" charset="-122"/>
                <a:ea typeface="黑体" pitchFamily="2" charset="-122"/>
              </a:rPr>
              <a:t>►</a:t>
            </a:r>
            <a:r>
              <a:rPr lang="zh-CN" altLang="en-US" sz="2400" b="1" dirty="0" smtClean="0">
                <a:latin typeface="黑体" pitchFamily="2" charset="-122"/>
                <a:ea typeface="黑体" pitchFamily="2" charset="-122"/>
              </a:rPr>
              <a:t>角度一　 意义侧重点</a:t>
            </a: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84742"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857224" y="2357430"/>
          <a:ext cx="7704138" cy="3438050"/>
        </p:xfrm>
        <a:graphic>
          <a:graphicData uri="http://schemas.openxmlformats.org/drawingml/2006/table">
            <a:tbl>
              <a:tblPr/>
              <a:tblGrid>
                <a:gridCol w="642942"/>
                <a:gridCol w="7061196"/>
              </a:tblGrid>
              <a:tr h="713185">
                <a:tc>
                  <a:txBody>
                    <a:bodyPr/>
                    <a:lstStyle/>
                    <a:p>
                      <a:pPr algn="ctr"/>
                      <a:r>
                        <a:rPr lang="zh-CN" altLang="en-US" sz="2000" b="1" kern="1200" baseline="0" dirty="0" smtClean="0">
                          <a:solidFill>
                            <a:schemeClr val="tx1"/>
                          </a:solidFill>
                          <a:latin typeface="+mn-ea"/>
                          <a:ea typeface="+mn-ea"/>
                          <a:cs typeface="+mn-cs"/>
                        </a:rPr>
                        <a:t>释义</a:t>
                      </a: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r>
                        <a:rPr lang="zh-CN" altLang="en-US" sz="2000" b="1" kern="1200" baseline="0" dirty="0" smtClean="0">
                          <a:solidFill>
                            <a:schemeClr val="tx1"/>
                          </a:solidFill>
                          <a:latin typeface="+mn-ea"/>
                          <a:ea typeface="+mn-ea"/>
                          <a:cs typeface="+mn-cs"/>
                        </a:rPr>
                        <a:t>  不同的成语有不同的侧重点，近义成语可根据意义的侧重点不同进行辨析 </a:t>
                      </a:r>
                      <a:endParaRPr lang="zh-CN" altLang="en-US" sz="2000" b="1" baseline="0" dirty="0">
                        <a:solidFill>
                          <a:schemeClr val="tx1"/>
                        </a:solidFill>
                        <a:latin typeface="+mn-ea"/>
                        <a:ea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13185">
                <a:tc rowSpan="3">
                  <a:txBody>
                    <a:bodyPr/>
                    <a:lstStyle/>
                    <a:p>
                      <a:pPr algn="ctr"/>
                      <a:r>
                        <a:rPr lang="zh-CN" altLang="en-US" sz="2000" b="1" kern="1200" baseline="0" dirty="0" smtClean="0">
                          <a:solidFill>
                            <a:schemeClr val="tx1"/>
                          </a:solidFill>
                          <a:latin typeface="+mn-ea"/>
                          <a:ea typeface="+mn-ea"/>
                          <a:cs typeface="+mn-cs"/>
                        </a:rPr>
                        <a:t>示例</a:t>
                      </a: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baseline="0" dirty="0" smtClean="0">
                          <a:solidFill>
                            <a:schemeClr val="tx1"/>
                          </a:solidFill>
                          <a:latin typeface="+mn-ea"/>
                          <a:ea typeface="+mn-ea"/>
                        </a:rPr>
                        <a:t> “半途而废”和“浅尝辄止”都有没有完成之意。前者侧重于中途停止，有惋惜之意；后者侧重于“浅”，没有深入</a:t>
                      </a:r>
                      <a:endParaRPr lang="zh-CN" altLang="en-US" sz="2000" b="1" baseline="0" dirty="0">
                        <a:solidFill>
                          <a:schemeClr val="tx1"/>
                        </a:solidFill>
                        <a:latin typeface="+mn-ea"/>
                        <a:ea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13185">
                <a:tc vMerge="1">
                  <a:txBody>
                    <a:bodyPr/>
                    <a:lstStyle/>
                    <a:p>
                      <a:pPr algn="ctr"/>
                      <a:endParaRPr lang="zh-CN" altLang="en-US"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baseline="0" dirty="0" smtClean="0">
                          <a:solidFill>
                            <a:schemeClr val="tx1"/>
                          </a:solidFill>
                          <a:latin typeface="+mn-ea"/>
                          <a:ea typeface="+mn-ea"/>
                        </a:rPr>
                        <a:t> “不由自主”和“情不自禁”都有控制不住自己的意思。前者侧重于下意识，以及受到环境的影响；后者形容热情奔放，心情无比兴奋和激动</a:t>
                      </a:r>
                      <a:endParaRPr lang="zh-CN" altLang="en-US" sz="2000" b="1" baseline="0" dirty="0">
                        <a:solidFill>
                          <a:schemeClr val="tx1"/>
                        </a:solidFill>
                        <a:latin typeface="+mn-ea"/>
                        <a:ea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13185">
                <a:tc vMerge="1">
                  <a:txBody>
                    <a:bodyPr/>
                    <a:lstStyle/>
                    <a:p>
                      <a:pPr algn="ctr"/>
                      <a:endParaRPr lang="zh-CN" altLang="en-US"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r>
                        <a:rPr lang="zh-CN" altLang="en-US" sz="2000" b="1" kern="1200" baseline="0" dirty="0" smtClean="0">
                          <a:solidFill>
                            <a:schemeClr val="tx1"/>
                          </a:solidFill>
                          <a:latin typeface="+mn-ea"/>
                          <a:ea typeface="+mn-ea"/>
                          <a:cs typeface="+mn-cs"/>
                        </a:rPr>
                        <a:t>  </a:t>
                      </a:r>
                      <a:r>
                        <a:rPr lang="en-US" sz="2000" b="1" kern="1200" baseline="0" dirty="0" smtClean="0">
                          <a:solidFill>
                            <a:schemeClr val="tx1"/>
                          </a:solidFill>
                          <a:latin typeface="+mn-ea"/>
                          <a:ea typeface="+mn-ea"/>
                          <a:cs typeface="+mn-cs"/>
                        </a:rPr>
                        <a:t>“</a:t>
                      </a:r>
                      <a:r>
                        <a:rPr lang="zh-CN" altLang="en-US" sz="2000" b="1" kern="1200" baseline="0" dirty="0" smtClean="0">
                          <a:solidFill>
                            <a:schemeClr val="tx1"/>
                          </a:solidFill>
                          <a:latin typeface="+mn-ea"/>
                          <a:ea typeface="+mn-ea"/>
                          <a:cs typeface="+mn-cs"/>
                        </a:rPr>
                        <a:t>八面玲珑</a:t>
                      </a:r>
                      <a:r>
                        <a:rPr lang="en-US" sz="2000" b="1" kern="1200" baseline="0" dirty="0" smtClean="0">
                          <a:solidFill>
                            <a:schemeClr val="tx1"/>
                          </a:solidFill>
                          <a:latin typeface="+mn-ea"/>
                          <a:ea typeface="+mn-ea"/>
                          <a:cs typeface="+mn-cs"/>
                        </a:rPr>
                        <a:t>”“</a:t>
                      </a:r>
                      <a:r>
                        <a:rPr lang="zh-CN" altLang="en-US" sz="2000" b="1" kern="1200" baseline="0" dirty="0" smtClean="0">
                          <a:solidFill>
                            <a:schemeClr val="tx1"/>
                          </a:solidFill>
                          <a:latin typeface="+mn-ea"/>
                          <a:ea typeface="+mn-ea"/>
                          <a:cs typeface="+mn-cs"/>
                        </a:rPr>
                        <a:t>面面俱到</a:t>
                      </a:r>
                      <a:r>
                        <a:rPr lang="en-US" sz="2000" b="1" kern="1200" baseline="0" dirty="0" smtClean="0">
                          <a:solidFill>
                            <a:schemeClr val="tx1"/>
                          </a:solidFill>
                          <a:latin typeface="+mn-ea"/>
                          <a:ea typeface="+mn-ea"/>
                          <a:cs typeface="+mn-cs"/>
                        </a:rPr>
                        <a:t>”</a:t>
                      </a:r>
                      <a:r>
                        <a:rPr lang="zh-CN" altLang="en-US" sz="2000" b="1" kern="1200" baseline="0" dirty="0" smtClean="0">
                          <a:solidFill>
                            <a:schemeClr val="tx1"/>
                          </a:solidFill>
                          <a:latin typeface="+mn-ea"/>
                          <a:ea typeface="+mn-ea"/>
                          <a:cs typeface="+mn-cs"/>
                        </a:rPr>
                        <a:t>都有对各方面应付得很周到的意思，有时可通用。异：前者多含贬义，侧重于处世圆滑；后者是中性词，侧重于应付得十分周到 </a:t>
                      </a:r>
                      <a:endParaRPr lang="zh-CN" altLang="en-US" sz="2000" b="1" baseline="0" dirty="0">
                        <a:solidFill>
                          <a:schemeClr val="tx1"/>
                        </a:solidFill>
                        <a:latin typeface="+mn-ea"/>
                        <a:ea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500"/>
                                        <p:tgtEl>
                                          <p:spTgt spid="3">
                                            <p:txEl>
                                              <p:pRg st="2" end="2"/>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ox(in)">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algn="just"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二</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多项状语顺序排列不当</a:t>
            </a:r>
          </a:p>
          <a:p>
            <a:pPr marL="0" indent="622800" algn="just" eaLnBrk="1" hangingPunct="1">
              <a:lnSpc>
                <a:spcPct val="122000"/>
              </a:lnSpc>
              <a:spcBef>
                <a:spcPct val="0"/>
              </a:spcBef>
              <a:buNone/>
            </a:pPr>
            <a:r>
              <a:rPr lang="zh-CN" altLang="en-US" sz="2400" b="1" dirty="0" smtClean="0">
                <a:latin typeface="+mn-ea"/>
              </a:rPr>
              <a:t>多项状语通常顺序是：时间状语＋处所状语＋情态或对象状语。其一般规律是：</a:t>
            </a:r>
            <a:r>
              <a:rPr lang="en-US" altLang="zh-CN" sz="2400" b="1" dirty="0" smtClean="0">
                <a:latin typeface="+mn-ea"/>
              </a:rPr>
              <a:t>a. </a:t>
            </a:r>
            <a:r>
              <a:rPr lang="zh-CN" altLang="en-US" sz="2400" b="1" dirty="0" smtClean="0">
                <a:latin typeface="+mn-ea"/>
              </a:rPr>
              <a:t>表目的或原因的介宾短语；</a:t>
            </a:r>
            <a:r>
              <a:rPr lang="en-US" altLang="zh-CN" sz="2400" b="1" dirty="0" smtClean="0">
                <a:latin typeface="+mn-ea"/>
              </a:rPr>
              <a:t>b. </a:t>
            </a:r>
            <a:r>
              <a:rPr lang="zh-CN" altLang="en-US" sz="2400" b="1" dirty="0" smtClean="0">
                <a:latin typeface="+mn-ea"/>
              </a:rPr>
              <a:t>时间状语</a:t>
            </a:r>
            <a:r>
              <a:rPr lang="en-US" altLang="zh-CN" sz="2400" b="1" dirty="0" smtClean="0">
                <a:latin typeface="+mn-ea"/>
              </a:rPr>
              <a:t>(</a:t>
            </a:r>
            <a:r>
              <a:rPr lang="zh-CN" altLang="en-US" sz="2400" b="1" dirty="0" smtClean="0">
                <a:latin typeface="+mn-ea"/>
              </a:rPr>
              <a:t>要放在前面</a:t>
            </a:r>
            <a:r>
              <a:rPr lang="en-US" altLang="zh-CN" sz="2400" b="1" dirty="0" smtClean="0">
                <a:latin typeface="+mn-ea"/>
              </a:rPr>
              <a:t>)</a:t>
            </a:r>
            <a:r>
              <a:rPr lang="zh-CN" altLang="en-US" sz="2400" b="1" dirty="0" smtClean="0">
                <a:latin typeface="+mn-ea"/>
              </a:rPr>
              <a:t>；</a:t>
            </a:r>
            <a:r>
              <a:rPr lang="en-US" altLang="zh-CN" sz="2400" b="1" dirty="0" smtClean="0">
                <a:latin typeface="+mn-ea"/>
              </a:rPr>
              <a:t>c. </a:t>
            </a:r>
            <a:r>
              <a:rPr lang="zh-CN" altLang="en-US" sz="2400" b="1" dirty="0" smtClean="0">
                <a:latin typeface="+mn-ea"/>
              </a:rPr>
              <a:t>处所状语</a:t>
            </a:r>
            <a:r>
              <a:rPr lang="en-US" altLang="zh-CN" sz="2400" b="1" dirty="0" smtClean="0">
                <a:latin typeface="+mn-ea"/>
              </a:rPr>
              <a:t>(</a:t>
            </a:r>
            <a:r>
              <a:rPr lang="zh-CN" altLang="en-US" sz="2400" b="1" dirty="0" smtClean="0">
                <a:latin typeface="+mn-ea"/>
              </a:rPr>
              <a:t>应放在时间状语后面</a:t>
            </a:r>
            <a:r>
              <a:rPr lang="en-US" altLang="zh-CN" sz="2400" b="1" dirty="0" smtClean="0">
                <a:latin typeface="+mn-ea"/>
              </a:rPr>
              <a:t>)</a:t>
            </a:r>
            <a:r>
              <a:rPr lang="zh-CN" altLang="en-US" sz="2400" b="1" dirty="0" smtClean="0">
                <a:latin typeface="+mn-ea"/>
              </a:rPr>
              <a:t>；</a:t>
            </a:r>
            <a:r>
              <a:rPr lang="en-US" altLang="zh-CN" sz="2400" b="1" dirty="0" smtClean="0">
                <a:latin typeface="+mn-ea"/>
              </a:rPr>
              <a:t>d. </a:t>
            </a:r>
            <a:r>
              <a:rPr lang="zh-CN" altLang="en-US" sz="2400" b="1" dirty="0" smtClean="0">
                <a:latin typeface="+mn-ea"/>
              </a:rPr>
              <a:t>范围副词做状语</a:t>
            </a:r>
            <a:r>
              <a:rPr lang="en-US" altLang="zh-CN" sz="2400" b="1" dirty="0" smtClean="0">
                <a:latin typeface="+mn-ea"/>
              </a:rPr>
              <a:t>(</a:t>
            </a:r>
            <a:r>
              <a:rPr lang="zh-CN" altLang="en-US" sz="2400" b="1" dirty="0" smtClean="0">
                <a:latin typeface="+mn-ea"/>
              </a:rPr>
              <a:t>应放在表情态的状语之前</a:t>
            </a:r>
            <a:r>
              <a:rPr lang="en-US" altLang="zh-CN" sz="2400" b="1" dirty="0" smtClean="0">
                <a:latin typeface="+mn-ea"/>
              </a:rPr>
              <a:t>)</a:t>
            </a:r>
            <a:r>
              <a:rPr lang="zh-CN" altLang="en-US" sz="2400" b="1" dirty="0" smtClean="0">
                <a:latin typeface="+mn-ea"/>
              </a:rPr>
              <a:t>；</a:t>
            </a:r>
            <a:r>
              <a:rPr lang="en-US" altLang="zh-CN" sz="2400" b="1" dirty="0" smtClean="0">
                <a:latin typeface="+mn-ea"/>
              </a:rPr>
              <a:t>e. </a:t>
            </a:r>
            <a:r>
              <a:rPr lang="zh-CN" altLang="en-US" sz="2400" b="1" dirty="0" smtClean="0">
                <a:latin typeface="+mn-ea"/>
              </a:rPr>
              <a:t>表情态的形容词做状语</a:t>
            </a:r>
            <a:r>
              <a:rPr lang="en-US" altLang="zh-CN" sz="2400" b="1" dirty="0" smtClean="0">
                <a:latin typeface="+mn-ea"/>
              </a:rPr>
              <a:t>(</a:t>
            </a:r>
            <a:r>
              <a:rPr lang="zh-CN" altLang="en-US" sz="2400" b="1" dirty="0" smtClean="0">
                <a:latin typeface="+mn-ea"/>
              </a:rPr>
              <a:t>应靠近中心词</a:t>
            </a:r>
            <a:r>
              <a:rPr lang="en-US" altLang="zh-CN" sz="2400" b="1" dirty="0" smtClean="0">
                <a:latin typeface="+mn-ea"/>
              </a:rPr>
              <a:t>)</a:t>
            </a:r>
            <a:r>
              <a:rPr lang="zh-CN" altLang="en-US" sz="2400" b="1" dirty="0" smtClean="0">
                <a:latin typeface="+mn-ea"/>
              </a:rPr>
              <a:t>；</a:t>
            </a:r>
            <a:r>
              <a:rPr lang="en-US" altLang="zh-CN" sz="2400" b="1" dirty="0" smtClean="0">
                <a:latin typeface="+mn-ea"/>
              </a:rPr>
              <a:t>f. </a:t>
            </a:r>
            <a:r>
              <a:rPr lang="zh-CN" altLang="en-US" sz="2400" b="1" dirty="0" smtClean="0">
                <a:latin typeface="+mn-ea"/>
              </a:rPr>
              <a:t>表对象的介词短语做状语</a:t>
            </a:r>
            <a:r>
              <a:rPr lang="en-US" altLang="zh-CN" sz="2400" b="1" dirty="0" smtClean="0">
                <a:latin typeface="+mn-ea"/>
              </a:rPr>
              <a:t>(</a:t>
            </a:r>
            <a:r>
              <a:rPr lang="zh-CN" altLang="en-US" sz="2400" b="1" dirty="0" smtClean="0">
                <a:latin typeface="+mn-ea"/>
              </a:rPr>
              <a:t>应和中心词紧连在一起</a:t>
            </a:r>
            <a:r>
              <a:rPr lang="en-US" altLang="zh-CN" sz="2400" b="1" dirty="0" smtClean="0">
                <a:latin typeface="+mn-ea"/>
              </a:rPr>
              <a:t>)</a:t>
            </a:r>
            <a:r>
              <a:rPr lang="zh-CN" altLang="en-US" sz="2400" b="1" dirty="0" smtClean="0">
                <a:latin typeface="+mn-ea"/>
              </a:rPr>
              <a:t>。</a:t>
            </a:r>
          </a:p>
          <a:p>
            <a:pPr marL="0" indent="622800" algn="just" eaLnBrk="1" hangingPunct="1">
              <a:lnSpc>
                <a:spcPct val="122000"/>
              </a:lnSpc>
              <a:spcBef>
                <a:spcPct val="0"/>
              </a:spcBef>
              <a:buNone/>
            </a:pPr>
            <a:r>
              <a:rPr lang="zh-CN" altLang="en-US" sz="2400" b="1" dirty="0" smtClean="0">
                <a:latin typeface="+mn-ea"/>
              </a:rPr>
              <a:t>例如：</a:t>
            </a:r>
            <a:r>
              <a:rPr lang="zh-CN" altLang="en-US" sz="2400" b="1" dirty="0" smtClean="0">
                <a:latin typeface="楷体_GB2312" pitchFamily="49" charset="-122"/>
                <a:ea typeface="楷体_GB2312" pitchFamily="49" charset="-122"/>
              </a:rPr>
              <a:t>那位失主为表谢意</a:t>
            </a:r>
            <a:r>
              <a:rPr lang="en-US" altLang="zh-CN"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表目的</a:t>
            </a:r>
            <a:r>
              <a:rPr lang="en-US" altLang="zh-CN"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，昨天</a:t>
            </a:r>
            <a:r>
              <a:rPr lang="en-US" altLang="zh-CN"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表时间</a:t>
            </a:r>
            <a:r>
              <a:rPr lang="en-US" altLang="zh-CN"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在电视台</a:t>
            </a:r>
            <a:r>
              <a:rPr lang="en-US" altLang="zh-CN"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表处所</a:t>
            </a:r>
            <a:r>
              <a:rPr lang="en-US" altLang="zh-CN"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又</a:t>
            </a:r>
            <a:r>
              <a:rPr lang="en-US" altLang="zh-CN"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副词</a:t>
            </a:r>
            <a:r>
              <a:rPr lang="en-US" altLang="zh-CN"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诚挚地</a:t>
            </a:r>
            <a:r>
              <a:rPr lang="en-US" altLang="zh-CN"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形容词</a:t>
            </a:r>
            <a:r>
              <a:rPr lang="en-US" altLang="zh-CN"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为他</a:t>
            </a:r>
            <a:r>
              <a:rPr lang="en-US" altLang="zh-CN"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表对象</a:t>
            </a:r>
            <a:r>
              <a:rPr lang="en-US" altLang="zh-CN"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点了一首歌。</a:t>
            </a:r>
          </a:p>
          <a:p>
            <a:pPr marL="0" indent="622800" algn="just" eaLnBrk="1" hangingPunct="1">
              <a:lnSpc>
                <a:spcPct val="122000"/>
              </a:lnSpc>
              <a:spcBef>
                <a:spcPct val="0"/>
              </a:spcBef>
              <a:buNone/>
            </a:pPr>
            <a:r>
              <a:rPr lang="zh-CN" altLang="en-US" sz="2400" b="1" dirty="0" smtClean="0">
                <a:latin typeface="+mn-ea"/>
              </a:rPr>
              <a:t>多项状语顺序排列不当在高考试题中出现的往往是某一个状语的顺序不当。</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a:lnSpc>
                <a:spcPts val="3500"/>
              </a:lnSpc>
              <a:buNone/>
            </a:pPr>
            <a:r>
              <a:rPr lang="en-US" altLang="zh-CN" sz="2400" b="1" dirty="0" smtClean="0">
                <a:latin typeface="Times New Roman" pitchFamily="18" charset="0"/>
              </a:rPr>
              <a:t>7. </a:t>
            </a:r>
            <a:r>
              <a:rPr lang="en-US" altLang="zh-CN" sz="2400" b="1" dirty="0" smtClean="0">
                <a:latin typeface="+mn-ea"/>
              </a:rPr>
              <a:t>[2015·</a:t>
            </a:r>
            <a:r>
              <a:rPr lang="zh-CN" altLang="en-US" sz="2400" b="1" dirty="0" smtClean="0">
                <a:latin typeface="+mn-ea"/>
              </a:rPr>
              <a:t>四川卷</a:t>
            </a:r>
            <a:r>
              <a:rPr lang="en-US" altLang="zh-CN" sz="2400" b="1" dirty="0" smtClean="0">
                <a:latin typeface="+mn-ea"/>
              </a:rPr>
              <a:t>] 《</a:t>
            </a:r>
            <a:r>
              <a:rPr lang="zh-CN" altLang="en-US" sz="2400" b="1" dirty="0" smtClean="0">
                <a:latin typeface="+mn-ea"/>
              </a:rPr>
              <a:t>四川省农村扶贫开发条例</a:t>
            </a:r>
            <a:r>
              <a:rPr lang="en-US" altLang="zh-CN" sz="2400" b="1" dirty="0" smtClean="0">
                <a:latin typeface="+mn-ea"/>
              </a:rPr>
              <a:t>》</a:t>
            </a:r>
            <a:r>
              <a:rPr lang="zh-CN" altLang="en-US" sz="2400" b="1" dirty="0" smtClean="0">
                <a:latin typeface="+mn-ea"/>
              </a:rPr>
              <a:t>是首次四川针对贫困人群制定的地方性法规，将精准扶贫确定为重要原则，从最贫困村户入手，让老乡过上好日子</a:t>
            </a:r>
            <a:r>
              <a:rPr lang="zh-CN" altLang="en-US" sz="2400" b="1" dirty="0" smtClean="0"/>
              <a:t>。</a:t>
            </a:r>
          </a:p>
          <a:p>
            <a:pPr marL="0" indent="0" algn="just">
              <a:lnSpc>
                <a:spcPts val="3500"/>
              </a:lnSpc>
              <a:buNone/>
            </a:pPr>
            <a:r>
              <a:rPr lang="en-US" altLang="zh-CN" sz="2400" b="1" dirty="0" smtClean="0">
                <a:latin typeface="+mn-ea"/>
              </a:rPr>
              <a:t>___________________________________________________</a:t>
            </a:r>
            <a:r>
              <a:rPr lang="zh-CN" altLang="en-US" sz="2400" b="1" u="sng" dirty="0" smtClean="0"/>
              <a:t>　</a:t>
            </a:r>
            <a:r>
              <a:rPr lang="zh-CN" altLang="en-US" sz="2400" b="1" dirty="0" smtClean="0"/>
              <a:t>　　　　　　　　　　　　　　　　　　　　　　　　　　　　　　　　　　　</a:t>
            </a:r>
          </a:p>
          <a:p>
            <a:pPr marL="0" indent="0" algn="just">
              <a:lnSpc>
                <a:spcPts val="3500"/>
              </a:lnSpc>
              <a:buNone/>
            </a:pPr>
            <a:r>
              <a:rPr lang="en-US" altLang="zh-CN" sz="2400" b="1" dirty="0" smtClean="0">
                <a:latin typeface="Times New Roman" pitchFamily="18" charset="0"/>
              </a:rPr>
              <a:t> 8. </a:t>
            </a:r>
            <a:r>
              <a:rPr lang="en-US" altLang="zh-CN" sz="2400" b="1" dirty="0" smtClean="0">
                <a:latin typeface="+mn-ea"/>
              </a:rPr>
              <a:t>[2011·</a:t>
            </a:r>
            <a:r>
              <a:rPr lang="zh-CN" altLang="en-US" sz="2400" b="1" dirty="0" smtClean="0">
                <a:latin typeface="+mn-ea"/>
              </a:rPr>
              <a:t>北京卷</a:t>
            </a:r>
            <a:r>
              <a:rPr lang="en-US" altLang="zh-CN" sz="2400" b="1" dirty="0" smtClean="0">
                <a:latin typeface="+mn-ea"/>
              </a:rPr>
              <a:t>] </a:t>
            </a:r>
            <a:r>
              <a:rPr lang="zh-CN" altLang="en-US" sz="2400" b="1" dirty="0" smtClean="0">
                <a:latin typeface="+mn-ea"/>
              </a:rPr>
              <a:t>崇安髭蟾是武夷山区特有的两栖类珍稀动物，生活在海拔一千米左右的高山溪水中，最初因五十年前在崇安发现而得名</a:t>
            </a:r>
            <a:r>
              <a:rPr lang="zh-CN" altLang="en-US" sz="2400" b="1" dirty="0" smtClean="0"/>
              <a:t>。</a:t>
            </a:r>
          </a:p>
          <a:p>
            <a:pPr marL="0" indent="0" algn="just">
              <a:lnSpc>
                <a:spcPts val="3500"/>
              </a:lnSpc>
              <a:buNone/>
            </a:pPr>
            <a:r>
              <a:rPr lang="en-US" altLang="zh-CN" sz="2400" b="1" dirty="0" smtClean="0">
                <a:latin typeface="+mn-ea"/>
              </a:rPr>
              <a:t>___________________________________________________</a:t>
            </a:r>
            <a:r>
              <a:rPr lang="zh-CN" altLang="en-US" sz="2400" b="1" u="sng" dirty="0" smtClean="0"/>
              <a:t>　</a:t>
            </a:r>
            <a:endParaRPr lang="en-US" altLang="zh-CN" sz="2400" b="1" u="sng" dirty="0" smtClean="0"/>
          </a:p>
          <a:p>
            <a:pPr marL="0" indent="0" algn="just">
              <a:lnSpc>
                <a:spcPts val="3500"/>
              </a:lnSpc>
              <a:buNone/>
            </a:pPr>
            <a:endParaRPr lang="en-US" altLang="zh-CN" sz="2400" b="1" u="sng"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27671" y="4469643"/>
            <a:ext cx="7782335" cy="480901"/>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多项状语顺序不当。把“最初”移至“五十年前”后</a:t>
            </a:r>
            <a:r>
              <a:rPr lang="zh-CN" altLang="zh-CN" sz="2400" b="1" dirty="0" smtClean="0">
                <a:solidFill>
                  <a:srgbClr val="990033"/>
                </a:solidFill>
                <a:latin typeface="+mn-ea"/>
              </a:rPr>
              <a:t>。</a:t>
            </a:r>
            <a:endParaRPr lang="en-US" altLang="zh-CN" sz="2400" b="1" dirty="0" smtClean="0">
              <a:solidFill>
                <a:srgbClr val="990033"/>
              </a:solidFill>
              <a:latin typeface="+mn-ea"/>
            </a:endParaRPr>
          </a:p>
        </p:txBody>
      </p:sp>
      <p:sp>
        <p:nvSpPr>
          <p:cNvPr id="9" name="TextBox 8"/>
          <p:cNvSpPr txBox="1"/>
          <p:nvPr/>
        </p:nvSpPr>
        <p:spPr>
          <a:xfrm>
            <a:off x="642910" y="2571744"/>
            <a:ext cx="7782335" cy="480901"/>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多项状语顺序不当。将“首次四川”改为“四川首次”</a:t>
            </a:r>
            <a:r>
              <a:rPr lang="zh-CN" altLang="zh-CN" sz="2400" b="1" dirty="0" smtClean="0">
                <a:solidFill>
                  <a:srgbClr val="990033"/>
                </a:solidFill>
                <a:latin typeface="+mn-ea"/>
              </a:rPr>
              <a:t>。</a:t>
            </a:r>
            <a:endParaRPr lang="en-US" altLang="zh-CN" sz="2400" b="1" dirty="0" smtClean="0">
              <a:solidFill>
                <a:srgbClr val="990033"/>
              </a:solidFill>
              <a:latin typeface="+mn-ea"/>
            </a:endParaRP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linds(horizontal)">
                                      <p:cBhvr>
                                        <p:cTn id="16" dur="500"/>
                                        <p:tgtEl>
                                          <p:spTgt spid="3">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blinds(horizontal)">
                                      <p:cBhvr>
                                        <p:cTn id="19" dur="500"/>
                                        <p:tgtEl>
                                          <p:spTgt spid="3">
                                            <p:txEl>
                                              <p:pRg st="6" end="6"/>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 9. </a:t>
            </a:r>
            <a:r>
              <a:rPr lang="en-US" altLang="zh-CN" sz="2400" b="1" dirty="0" smtClean="0">
                <a:latin typeface="+mn-ea"/>
              </a:rPr>
              <a:t>[2011·</a:t>
            </a:r>
            <a:r>
              <a:rPr lang="zh-CN" altLang="en-US" sz="2400" b="1" dirty="0" smtClean="0">
                <a:latin typeface="+mn-ea"/>
              </a:rPr>
              <a:t>四川卷</a:t>
            </a:r>
            <a:r>
              <a:rPr lang="en-US" altLang="zh-CN" sz="2400" b="1" dirty="0" smtClean="0">
                <a:latin typeface="+mn-ea"/>
              </a:rPr>
              <a:t>] 4</a:t>
            </a:r>
            <a:r>
              <a:rPr lang="zh-CN" altLang="en-US" sz="2400" b="1" dirty="0" smtClean="0">
                <a:latin typeface="+mn-ea"/>
              </a:rPr>
              <a:t>月</a:t>
            </a:r>
            <a:r>
              <a:rPr lang="en-US" altLang="zh-CN" sz="2400" b="1" dirty="0" smtClean="0">
                <a:latin typeface="+mn-ea"/>
              </a:rPr>
              <a:t>10</a:t>
            </a:r>
            <a:r>
              <a:rPr lang="zh-CN" altLang="en-US" sz="2400" b="1" dirty="0" smtClean="0">
                <a:latin typeface="+mn-ea"/>
              </a:rPr>
              <a:t>日，第</a:t>
            </a:r>
            <a:r>
              <a:rPr lang="en-US" altLang="zh-CN" sz="2400" b="1" dirty="0" smtClean="0">
                <a:latin typeface="+mn-ea"/>
              </a:rPr>
              <a:t>8</a:t>
            </a:r>
            <a:r>
              <a:rPr lang="zh-CN" altLang="en-US" sz="2400" b="1" dirty="0" smtClean="0">
                <a:latin typeface="+mn-ea"/>
              </a:rPr>
              <a:t>颗北斗导航卫星的发射进入倒计时，西昌卫星发射中心各个岗位的操作人员对火箭起飞前进行了最后的检查，满怀信心等待着发射时刻的到来</a:t>
            </a:r>
            <a:r>
              <a:rPr lang="zh-CN" altLang="en-US" sz="2400" b="1" dirty="0" smtClean="0"/>
              <a:t>。</a:t>
            </a:r>
          </a:p>
          <a:p>
            <a:pPr marL="0" indent="0" algn="just">
              <a:lnSpc>
                <a:spcPts val="3500"/>
              </a:lnSpc>
              <a:buNone/>
            </a:pPr>
            <a:r>
              <a:rPr lang="en-US" altLang="zh-CN" sz="2400" b="1" dirty="0" smtClean="0">
                <a:latin typeface="+mn-ea"/>
              </a:rPr>
              <a:t>___________________________________________________</a:t>
            </a:r>
            <a:endParaRPr lang="en-US" altLang="zh-CN" sz="2400" b="1" u="sng" dirty="0" smtClean="0">
              <a:solidFill>
                <a:srgbClr val="990033"/>
              </a:solidFill>
              <a:latin typeface="+mn-ea"/>
            </a:endParaRPr>
          </a:p>
          <a:p>
            <a:pPr marL="0" indent="0" algn="just">
              <a:lnSpc>
                <a:spcPts val="3500"/>
              </a:lnSpc>
              <a:buNone/>
            </a:pPr>
            <a:endParaRPr lang="en-US" altLang="zh-CN" sz="2400" b="1" u="sng" dirty="0" smtClean="0">
              <a:solidFill>
                <a:srgbClr val="990033"/>
              </a:solidFill>
              <a:latin typeface="+mn-ea"/>
            </a:endParaRPr>
          </a:p>
          <a:p>
            <a:pPr marL="0" indent="0" algn="just">
              <a:lnSpc>
                <a:spcPts val="3500"/>
              </a:lnSpc>
              <a:buNone/>
            </a:pPr>
            <a:r>
              <a:rPr lang="zh-CN" altLang="en-US" sz="2400" b="1" u="sng" dirty="0" smtClean="0"/>
              <a:t>　</a:t>
            </a: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9" name="TextBox 8"/>
          <p:cNvSpPr txBox="1"/>
          <p:nvPr/>
        </p:nvSpPr>
        <p:spPr>
          <a:xfrm>
            <a:off x="714348" y="2428868"/>
            <a:ext cx="7782335" cy="480901"/>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多项状语顺序不当。把“起飞前”移至“进行了”后</a:t>
            </a:r>
            <a:r>
              <a:rPr lang="zh-CN" altLang="zh-CN" sz="2400" b="1" dirty="0" smtClean="0">
                <a:solidFill>
                  <a:srgbClr val="990033"/>
                </a:solidFill>
                <a:latin typeface="+mn-ea"/>
              </a:rPr>
              <a:t>。</a:t>
            </a:r>
            <a:endParaRPr lang="en-US" altLang="zh-CN" sz="2400" b="1" dirty="0" smtClean="0">
              <a:solidFill>
                <a:srgbClr val="990033"/>
              </a:solidFill>
              <a:latin typeface="+mn-ea"/>
            </a:endParaRP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三</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定语、状语错位</a:t>
            </a:r>
            <a:endParaRPr lang="en-US" altLang="zh-CN" sz="2400" b="1" dirty="0" smtClean="0">
              <a:latin typeface="黑体" pitchFamily="2" charset="-122"/>
              <a:ea typeface="黑体" pitchFamily="2" charset="-122"/>
            </a:endParaRPr>
          </a:p>
          <a:p>
            <a:pPr marL="0" indent="0" algn="just">
              <a:lnSpc>
                <a:spcPts val="3500"/>
              </a:lnSpc>
              <a:buNone/>
            </a:pPr>
            <a:r>
              <a:rPr lang="zh-CN" altLang="en-US" sz="2400" b="1" dirty="0" smtClean="0">
                <a:latin typeface="+mn-ea"/>
              </a:rPr>
              <a:t>    有时错误地将定语当作了状语或将状语当作了定语。</a:t>
            </a:r>
            <a:endParaRPr lang="en-US" altLang="zh-CN" sz="2400" b="1" dirty="0" smtClean="0">
              <a:latin typeface="+mn-ea"/>
            </a:endParaRPr>
          </a:p>
          <a:p>
            <a:pPr marL="0" indent="0" algn="just">
              <a:lnSpc>
                <a:spcPts val="3500"/>
              </a:lnSpc>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endParaRPr lang="en-US" altLang="zh-CN" sz="2400" b="1" dirty="0" smtClean="0">
              <a:latin typeface="+mn-ea"/>
            </a:endParaRPr>
          </a:p>
          <a:p>
            <a:pPr marL="0" indent="0" algn="just">
              <a:lnSpc>
                <a:spcPts val="3500"/>
              </a:lnSpc>
              <a:buNone/>
            </a:pPr>
            <a:r>
              <a:rPr lang="en-US" altLang="zh-CN" sz="2400" b="1" dirty="0" smtClean="0">
                <a:latin typeface="Times New Roman" pitchFamily="18" charset="0"/>
              </a:rPr>
              <a:t> 10. </a:t>
            </a:r>
            <a:r>
              <a:rPr lang="zh-CN" altLang="en-US" sz="2400" b="1" dirty="0" smtClean="0">
                <a:latin typeface="Times New Roman" pitchFamily="18" charset="0"/>
              </a:rPr>
              <a:t>这次发展论坛在上海举行，参加论坛的中外各界人士在论坛期间就环境保护、人才培养、普及教育等众多议题为期两天发表意见并进行各种交流</a:t>
            </a:r>
            <a:r>
              <a:rPr lang="zh-CN" altLang="en-US" sz="2400" b="1" dirty="0" smtClean="0"/>
              <a:t>。</a:t>
            </a: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____________________________________________________________________________________________________________________________________________________________________________________________________________</a:t>
            </a:r>
            <a:r>
              <a:rPr lang="zh-CN" altLang="en-US" sz="2400" b="1" u="sng" dirty="0" smtClean="0"/>
              <a:t>　</a:t>
            </a:r>
            <a:r>
              <a:rPr lang="zh-CN" altLang="en-US" sz="2400" b="1" dirty="0" smtClean="0"/>
              <a:t>　　</a:t>
            </a:r>
            <a:endParaRPr lang="en-US" altLang="zh-CN"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07750" y="3584980"/>
            <a:ext cx="7782335" cy="182742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定语和状语错位。原来的状语“为期两天”应该在句中做定语，即“为期两天</a:t>
            </a:r>
            <a:r>
              <a:rPr lang="en-US" altLang="zh-CN" sz="2400" b="1" dirty="0" smtClean="0">
                <a:solidFill>
                  <a:srgbClr val="990033"/>
                </a:solidFill>
                <a:latin typeface="+mn-ea"/>
              </a:rPr>
              <a:t>(</a:t>
            </a:r>
            <a:r>
              <a:rPr lang="zh-CN" altLang="en-US" sz="2400" b="1" dirty="0" smtClean="0">
                <a:solidFill>
                  <a:srgbClr val="990033"/>
                </a:solidFill>
                <a:latin typeface="+mn-ea"/>
              </a:rPr>
              <a:t>加‘的’</a:t>
            </a:r>
            <a:r>
              <a:rPr lang="en-US" altLang="zh-CN" sz="2400" b="1" dirty="0" smtClean="0">
                <a:solidFill>
                  <a:srgbClr val="990033"/>
                </a:solidFill>
                <a:latin typeface="+mn-ea"/>
              </a:rPr>
              <a:t>)”</a:t>
            </a:r>
            <a:r>
              <a:rPr lang="zh-CN" altLang="en-US" sz="2400" b="1" dirty="0" smtClean="0">
                <a:solidFill>
                  <a:srgbClr val="990033"/>
                </a:solidFill>
                <a:latin typeface="+mn-ea"/>
              </a:rPr>
              <a:t>应放在“发展论坛”之前。另外，“论坛期间”是个简省句，规范的说法应该是“论坛活动期间”</a:t>
            </a:r>
            <a:r>
              <a:rPr lang="zh-CN" altLang="zh-CN" sz="2400" b="1" dirty="0" smtClean="0">
                <a:solidFill>
                  <a:srgbClr val="990033"/>
                </a:solidFill>
                <a:latin typeface="+mn-ea"/>
              </a:rPr>
              <a:t>。</a:t>
            </a:r>
            <a:endParaRPr lang="en-US" altLang="zh-CN" sz="2400" b="1" dirty="0" smtClean="0">
              <a:solidFill>
                <a:srgbClr val="990033"/>
              </a:solidFill>
              <a:latin typeface="+mn-ea"/>
            </a:endParaRPr>
          </a:p>
        </p:txBody>
      </p:sp>
      <p:grpSp>
        <p:nvGrpSpPr>
          <p:cNvPr id="9" name="Group 10"/>
          <p:cNvGrpSpPr>
            <a:grpSpLocks/>
          </p:cNvGrpSpPr>
          <p:nvPr/>
        </p:nvGrpSpPr>
        <p:grpSpPr bwMode="auto">
          <a:xfrm>
            <a:off x="1588" y="2674938"/>
            <a:ext cx="609600" cy="1978025"/>
            <a:chOff x="1" y="1685"/>
            <a:chExt cx="384" cy="1246"/>
          </a:xfrm>
        </p:grpSpPr>
        <p:pic>
          <p:nvPicPr>
            <p:cNvPr id="10"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2"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11. </a:t>
            </a:r>
            <a:r>
              <a:rPr lang="zh-CN" altLang="en-US" sz="2400" b="1" dirty="0" smtClean="0">
                <a:latin typeface="Times New Roman" pitchFamily="18" charset="0"/>
              </a:rPr>
              <a:t>自</a:t>
            </a:r>
            <a:r>
              <a:rPr lang="en-US" altLang="zh-CN" sz="2400" b="1" dirty="0" smtClean="0">
                <a:latin typeface="+mn-ea"/>
              </a:rPr>
              <a:t>9</a:t>
            </a:r>
            <a:r>
              <a:rPr lang="zh-CN" altLang="en-US" sz="2400" b="1" dirty="0" smtClean="0">
                <a:latin typeface="Times New Roman" pitchFamily="18" charset="0"/>
              </a:rPr>
              <a:t>月</a:t>
            </a:r>
            <a:r>
              <a:rPr lang="en-US" altLang="zh-CN" sz="2400" b="1" dirty="0" smtClean="0">
                <a:latin typeface="+mn-ea"/>
              </a:rPr>
              <a:t>11</a:t>
            </a:r>
            <a:r>
              <a:rPr lang="zh-CN" altLang="en-US" sz="2400" b="1" dirty="0" smtClean="0">
                <a:latin typeface="Times New Roman" pitchFamily="18" charset="0"/>
              </a:rPr>
              <a:t>日起，中央气象台把钓鱼岛及周边海域的天气预报纳入国内城市预报中，这是一个毫无疑问的英明决策</a:t>
            </a:r>
            <a:r>
              <a:rPr lang="zh-CN" altLang="en-US" sz="2400" b="1" dirty="0" smtClean="0"/>
              <a:t>。</a:t>
            </a: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a:t>
            </a:r>
            <a:r>
              <a:rPr lang="zh-CN" altLang="en-US" sz="2400" b="1" u="sng" dirty="0" smtClean="0"/>
              <a:t>　</a:t>
            </a:r>
            <a:r>
              <a:rPr lang="zh-CN" altLang="en-US" sz="2400" b="1" dirty="0" smtClean="0"/>
              <a:t>　</a:t>
            </a:r>
            <a:endParaRPr lang="en-US" altLang="zh-CN" sz="2400" b="1" dirty="0" smtClean="0"/>
          </a:p>
          <a:p>
            <a:pPr marL="0" indent="0" algn="just">
              <a:lnSpc>
                <a:spcPts val="3500"/>
              </a:lnSpc>
              <a:buNone/>
            </a:pPr>
            <a:r>
              <a:rPr lang="en-US" altLang="zh-CN" sz="2400" b="1" dirty="0" smtClean="0">
                <a:latin typeface="Times New Roman" pitchFamily="18" charset="0"/>
              </a:rPr>
              <a:t>12. </a:t>
            </a:r>
            <a:r>
              <a:rPr lang="zh-CN" altLang="en-US" sz="2400" b="1" dirty="0" smtClean="0">
                <a:latin typeface="Times New Roman" pitchFamily="18" charset="0"/>
              </a:rPr>
              <a:t>广大青年表现出进行改革的无比的热情，我们应该发挥广大青年的充分的作用</a:t>
            </a:r>
            <a:r>
              <a:rPr lang="zh-CN" altLang="en-US" sz="2400" b="1" dirty="0" smtClean="0"/>
              <a:t>。</a:t>
            </a: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 </a:t>
            </a:r>
            <a:r>
              <a:rPr lang="zh-CN" altLang="en-US" sz="2400" b="1" dirty="0" smtClean="0"/>
              <a:t>　　</a:t>
            </a:r>
            <a:endParaRPr lang="en-US" altLang="zh-CN"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587580" y="1590827"/>
            <a:ext cx="7782335" cy="137858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定语和状语错位。句中“毫无疑问”做“决策”的定语，错误，应将“毫无疑问”移至“是”前做状语，并删去“毫无疑问”后面的“的”</a:t>
            </a:r>
            <a:r>
              <a:rPr lang="zh-CN" altLang="zh-CN" sz="2400" b="1" dirty="0" smtClean="0">
                <a:solidFill>
                  <a:srgbClr val="990033"/>
                </a:solidFill>
                <a:latin typeface="+mn-ea"/>
              </a:rPr>
              <a:t>。</a:t>
            </a:r>
            <a:endParaRPr lang="en-US" altLang="zh-CN" sz="2400" b="1" dirty="0" smtClean="0">
              <a:solidFill>
                <a:srgbClr val="990033"/>
              </a:solidFill>
              <a:latin typeface="+mn-ea"/>
            </a:endParaRPr>
          </a:p>
        </p:txBody>
      </p:sp>
      <p:sp>
        <p:nvSpPr>
          <p:cNvPr id="9" name="TextBox 8"/>
          <p:cNvSpPr txBox="1"/>
          <p:nvPr/>
        </p:nvSpPr>
        <p:spPr>
          <a:xfrm>
            <a:off x="688998" y="3956214"/>
            <a:ext cx="7782335" cy="137858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定语和状语错位。把状语“充分”放在了定语的位置上，应将“充分”调到“发挥”前，并删掉“充分”后面的“的”</a:t>
            </a:r>
            <a:r>
              <a:rPr lang="zh-CN" altLang="zh-CN" sz="2400" b="1" dirty="0" smtClean="0">
                <a:solidFill>
                  <a:srgbClr val="990033"/>
                </a:solidFill>
                <a:latin typeface="+mn-ea"/>
              </a:rPr>
              <a:t>。</a:t>
            </a:r>
            <a:endParaRPr lang="en-US" altLang="zh-CN" sz="2400" b="1" dirty="0" smtClean="0">
              <a:solidFill>
                <a:srgbClr val="990033"/>
              </a:solidFill>
              <a:latin typeface="+mn-ea"/>
            </a:endParaRP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四</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多项谓语排列顺序不当</a:t>
            </a:r>
            <a:endParaRPr lang="en-US" altLang="zh-CN" sz="2400" b="1" dirty="0" smtClean="0">
              <a:latin typeface="黑体" pitchFamily="2" charset="-122"/>
              <a:ea typeface="黑体" pitchFamily="2" charset="-122"/>
            </a:endParaRPr>
          </a:p>
          <a:p>
            <a:pPr marL="0" indent="0" algn="just">
              <a:lnSpc>
                <a:spcPts val="3500"/>
              </a:lnSpc>
              <a:buNone/>
            </a:pPr>
            <a:r>
              <a:rPr lang="zh-CN" altLang="en-US" sz="2400" b="1" dirty="0" smtClean="0">
                <a:latin typeface="+mn-ea"/>
              </a:rPr>
              <a:t>    多项谓语一般要按照某种逻辑关系排列，因为逻辑关系强调的是表达应符合人们的认识规律，表意要符合情理和生活事实，如果不按照逻辑关系排列，就会犯不合逻辑的毛病。</a:t>
            </a:r>
            <a:endParaRPr lang="en-US" altLang="zh-CN" sz="2400" b="1" dirty="0" smtClean="0">
              <a:latin typeface="+mn-ea"/>
            </a:endParaRPr>
          </a:p>
          <a:p>
            <a:pPr marL="0" indent="0" algn="just">
              <a:lnSpc>
                <a:spcPts val="3500"/>
              </a:lnSpc>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endParaRPr lang="en-US" altLang="zh-CN" sz="2400" b="1" dirty="0" smtClean="0">
              <a:latin typeface="+mn-ea"/>
            </a:endParaRPr>
          </a:p>
          <a:p>
            <a:pPr marL="0" indent="0" algn="just">
              <a:lnSpc>
                <a:spcPts val="3500"/>
              </a:lnSpc>
              <a:buNone/>
            </a:pPr>
            <a:r>
              <a:rPr lang="en-US" altLang="zh-CN" sz="2400" b="1" dirty="0" smtClean="0">
                <a:latin typeface="Times New Roman" pitchFamily="18" charset="0"/>
              </a:rPr>
              <a:t> 13. </a:t>
            </a:r>
            <a:r>
              <a:rPr lang="en-US" altLang="zh-CN" sz="2400" b="1" dirty="0" smtClean="0">
                <a:latin typeface="+mn-ea"/>
              </a:rPr>
              <a:t>[2012·</a:t>
            </a:r>
            <a:r>
              <a:rPr lang="zh-CN" altLang="en-US" sz="2400" b="1" dirty="0" smtClean="0">
                <a:latin typeface="+mn-ea"/>
              </a:rPr>
              <a:t>广东卷</a:t>
            </a:r>
            <a:r>
              <a:rPr lang="en-US" altLang="zh-CN" sz="2400" b="1" dirty="0" smtClean="0">
                <a:latin typeface="+mn-ea"/>
              </a:rPr>
              <a:t>] </a:t>
            </a:r>
            <a:r>
              <a:rPr lang="zh-CN" altLang="en-US" sz="2400" b="1" dirty="0" smtClean="0">
                <a:latin typeface="+mn-ea"/>
              </a:rPr>
              <a:t>今年广东天气形势复杂，西江、北江可能出现五年一遇的洪水；省政府要求各地要立足防大汛、抢大险、抗大旱，做到排查在前、排险在前、预警在前，确保群众的生命财产安全</a:t>
            </a:r>
            <a:r>
              <a:rPr lang="zh-CN" altLang="en-US" sz="2400" b="1" dirty="0" smtClean="0"/>
              <a:t>。</a:t>
            </a:r>
          </a:p>
          <a:p>
            <a:pPr marL="0" indent="0" algn="just">
              <a:lnSpc>
                <a:spcPts val="3500"/>
              </a:lnSpc>
              <a:buNone/>
            </a:pPr>
            <a:r>
              <a:rPr lang="en-US" altLang="zh-CN" sz="2400" b="1" dirty="0" smtClean="0">
                <a:latin typeface="+mn-ea"/>
              </a:rPr>
              <a:t>______________________________________________________________________________________________________ </a:t>
            </a:r>
            <a:r>
              <a:rPr lang="zh-CN" altLang="en-US" sz="2400" b="1" u="sng" dirty="0" smtClean="0"/>
              <a:t>　</a:t>
            </a: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29667" y="5363284"/>
            <a:ext cx="7782335" cy="92974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多项谓语排列顺序不当。“排查在前、排险在前、预警在前”应改为“预警在前、排查在前、排险在前”</a:t>
            </a:r>
            <a:r>
              <a:rPr lang="zh-CN" altLang="zh-CN" sz="2400" b="1" dirty="0" smtClean="0">
                <a:solidFill>
                  <a:srgbClr val="990033"/>
                </a:solidFill>
                <a:latin typeface="+mn-ea"/>
              </a:rPr>
              <a:t>。</a:t>
            </a:r>
            <a:endParaRPr lang="en-US" altLang="zh-CN" sz="2400" b="1" dirty="0" smtClean="0">
              <a:solidFill>
                <a:srgbClr val="990033"/>
              </a:solidFill>
              <a:latin typeface="+mn-ea"/>
            </a:endParaRPr>
          </a:p>
        </p:txBody>
      </p:sp>
      <p:grpSp>
        <p:nvGrpSpPr>
          <p:cNvPr id="9" name="Group 10"/>
          <p:cNvGrpSpPr>
            <a:grpSpLocks/>
          </p:cNvGrpSpPr>
          <p:nvPr/>
        </p:nvGrpSpPr>
        <p:grpSpPr bwMode="auto">
          <a:xfrm>
            <a:off x="1588" y="2674938"/>
            <a:ext cx="609600" cy="1978025"/>
            <a:chOff x="1" y="1685"/>
            <a:chExt cx="384" cy="1246"/>
          </a:xfrm>
        </p:grpSpPr>
        <p:pic>
          <p:nvPicPr>
            <p:cNvPr id="10"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2"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14. </a:t>
            </a:r>
            <a:r>
              <a:rPr lang="zh-CN" altLang="en-US" sz="2400" b="1" dirty="0" smtClean="0">
                <a:latin typeface="Times New Roman" pitchFamily="18" charset="0"/>
              </a:rPr>
              <a:t>一旦确定了某个特定节日的纪念物，商家、企业就可以设计、经营、生产相关的物品，电视、报纸、杂志等媒体就有了重点宣传的目标</a:t>
            </a:r>
            <a:r>
              <a:rPr lang="zh-CN" altLang="en-US" sz="2400" b="1" dirty="0" smtClean="0"/>
              <a:t>。</a:t>
            </a:r>
          </a:p>
          <a:p>
            <a:pPr marL="0" indent="0" algn="just">
              <a:lnSpc>
                <a:spcPts val="3500"/>
              </a:lnSpc>
              <a:buNone/>
            </a:pPr>
            <a:r>
              <a:rPr lang="en-US" altLang="zh-CN" sz="2400" b="1" dirty="0" smtClean="0">
                <a:latin typeface="+mn-ea"/>
              </a:rPr>
              <a:t>______________________________________________________________________________________________________</a:t>
            </a:r>
            <a:r>
              <a:rPr lang="zh-CN" altLang="en-US" sz="2400" b="1" u="sng" dirty="0" smtClean="0"/>
              <a:t>　</a:t>
            </a:r>
            <a:r>
              <a:rPr lang="zh-CN" altLang="en-US" sz="2400" b="1" dirty="0" smtClean="0"/>
              <a:t>　</a:t>
            </a:r>
            <a:endParaRPr lang="en-US" altLang="zh-CN" sz="2400" b="1" dirty="0" smtClean="0"/>
          </a:p>
          <a:p>
            <a:pPr marL="0" indent="0" algn="just">
              <a:lnSpc>
                <a:spcPts val="3500"/>
              </a:lnSpc>
              <a:buNone/>
            </a:pPr>
            <a:r>
              <a:rPr lang="en-US" altLang="zh-CN" sz="2400" b="1" dirty="0" smtClean="0">
                <a:latin typeface="Times New Roman" pitchFamily="18" charset="0"/>
              </a:rPr>
              <a:t>15. </a:t>
            </a:r>
            <a:r>
              <a:rPr lang="zh-CN" altLang="en-US" sz="2400" b="1" dirty="0" smtClean="0">
                <a:latin typeface="Times New Roman" pitchFamily="18" charset="0"/>
              </a:rPr>
              <a:t>树立和落实科学发展观，发展和重视农业产后经济，应当成为解决我国“三农”问题的重要组成部分</a:t>
            </a:r>
            <a:r>
              <a:rPr lang="zh-CN" altLang="en-US" sz="2400" b="1" dirty="0" smtClean="0"/>
              <a:t>。</a:t>
            </a: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a:t>
            </a:r>
            <a:r>
              <a:rPr lang="zh-CN" altLang="en-US" sz="2400" b="1" u="sng" dirty="0" smtClean="0"/>
              <a:t>　</a:t>
            </a:r>
            <a:r>
              <a:rPr lang="zh-CN" altLang="en-US" sz="2400" b="1" dirty="0" smtClean="0"/>
              <a:t>　</a:t>
            </a:r>
            <a:endParaRPr lang="en-US" altLang="zh-CN"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17561" y="3970265"/>
            <a:ext cx="7782335" cy="137858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多项谓语排列顺序不当。这个句子中的“发展和重视”是个并列短语，按逻辑顺序，应该是先“重视”后“发展”，因此应改成“重视和发展”</a:t>
            </a:r>
            <a:r>
              <a:rPr lang="zh-CN" altLang="zh-CN" sz="2400" b="1" dirty="0" smtClean="0">
                <a:solidFill>
                  <a:srgbClr val="990033"/>
                </a:solidFill>
                <a:latin typeface="+mn-ea"/>
              </a:rPr>
              <a:t>。</a:t>
            </a:r>
            <a:endParaRPr lang="en-US" altLang="zh-CN" sz="2400" b="1" dirty="0" smtClean="0">
              <a:solidFill>
                <a:srgbClr val="990033"/>
              </a:solidFill>
              <a:latin typeface="+mn-ea"/>
            </a:endParaRPr>
          </a:p>
        </p:txBody>
      </p:sp>
      <p:sp>
        <p:nvSpPr>
          <p:cNvPr id="9" name="TextBox 8"/>
          <p:cNvSpPr txBox="1"/>
          <p:nvPr/>
        </p:nvSpPr>
        <p:spPr>
          <a:xfrm>
            <a:off x="662531" y="2064425"/>
            <a:ext cx="7782335" cy="92974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多项谓语排列顺序不当。按照逻辑，应该是先生产，再经营</a:t>
            </a:r>
            <a:r>
              <a:rPr lang="zh-CN" altLang="zh-CN" sz="2400" b="1" dirty="0" smtClean="0">
                <a:solidFill>
                  <a:srgbClr val="990033"/>
                </a:solidFill>
                <a:latin typeface="+mn-ea"/>
              </a:rPr>
              <a:t>。</a:t>
            </a:r>
            <a:endParaRPr lang="en-US" altLang="zh-CN" sz="2400" b="1" dirty="0" smtClean="0">
              <a:solidFill>
                <a:srgbClr val="990033"/>
              </a:solidFill>
              <a:latin typeface="+mn-ea"/>
            </a:endParaRP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五</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关联词位置不当</a:t>
            </a:r>
            <a:endParaRPr lang="en-US" altLang="zh-CN" sz="2400" b="1" dirty="0" smtClean="0">
              <a:latin typeface="黑体" pitchFamily="2" charset="-122"/>
              <a:ea typeface="黑体" pitchFamily="2" charset="-122"/>
            </a:endParaRPr>
          </a:p>
          <a:p>
            <a:pPr marL="0" indent="0" algn="just">
              <a:lnSpc>
                <a:spcPts val="3500"/>
              </a:lnSpc>
              <a:buNone/>
            </a:pPr>
            <a:r>
              <a:rPr lang="zh-CN" altLang="en-US" sz="2400" b="1" dirty="0" smtClean="0">
                <a:latin typeface="+mn-ea"/>
              </a:rPr>
              <a:t>    在复句中，如果两个分句的主语相同，那么主语应置于关联词之前；如果两个分句的主语不同，第一个分句的主语应放在关联词之后。记忆技巧为主语“同前异后”。</a:t>
            </a:r>
            <a:endParaRPr lang="en-US" altLang="zh-CN" sz="2400" b="1" dirty="0" smtClean="0">
              <a:latin typeface="+mn-ea"/>
            </a:endParaRPr>
          </a:p>
          <a:p>
            <a:pPr marL="0" indent="0" algn="just">
              <a:lnSpc>
                <a:spcPts val="3500"/>
              </a:lnSpc>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endParaRPr lang="en-US" altLang="zh-CN" sz="2400" b="1" dirty="0" smtClean="0">
              <a:latin typeface="+mn-ea"/>
            </a:endParaRPr>
          </a:p>
          <a:p>
            <a:pPr marL="0" indent="0" algn="just">
              <a:lnSpc>
                <a:spcPts val="3500"/>
              </a:lnSpc>
              <a:buNone/>
            </a:pPr>
            <a:r>
              <a:rPr lang="en-US" altLang="zh-CN" sz="2400" b="1" dirty="0" smtClean="0">
                <a:latin typeface="Times New Roman" pitchFamily="18" charset="0"/>
              </a:rPr>
              <a:t> 16. </a:t>
            </a:r>
            <a:r>
              <a:rPr lang="en-US" altLang="zh-CN" sz="2400" b="1" dirty="0" smtClean="0">
                <a:latin typeface="+mn-ea"/>
              </a:rPr>
              <a:t>[2014·</a:t>
            </a:r>
            <a:r>
              <a:rPr lang="zh-CN" altLang="en-US" sz="2400" b="1" dirty="0" smtClean="0">
                <a:latin typeface="+mn-ea"/>
              </a:rPr>
              <a:t>大纲全国卷</a:t>
            </a:r>
            <a:r>
              <a:rPr lang="en-US" altLang="zh-CN" sz="2400" b="1" dirty="0" smtClean="0">
                <a:latin typeface="+mn-ea"/>
              </a:rPr>
              <a:t>] </a:t>
            </a:r>
            <a:r>
              <a:rPr lang="zh-CN" altLang="en-US" sz="2400" b="1" dirty="0" smtClean="0">
                <a:latin typeface="+mn-ea"/>
              </a:rPr>
              <a:t>他家离铁路不远，小时候常常去看火车玩儿，火车每当鸣着汽笛从他身边飞驰而过时，他就很兴奋，觉得自己也被赋予了一种力量</a:t>
            </a:r>
            <a:r>
              <a:rPr lang="zh-CN" altLang="en-US" sz="2400" b="1" dirty="0" smtClean="0"/>
              <a:t>。</a:t>
            </a:r>
          </a:p>
          <a:p>
            <a:pPr marL="0" indent="0" algn="just">
              <a:lnSpc>
                <a:spcPts val="3500"/>
              </a:lnSpc>
              <a:buNone/>
            </a:pPr>
            <a:r>
              <a:rPr lang="en-US" altLang="zh-CN" sz="2400" b="1" dirty="0" smtClean="0">
                <a:latin typeface="+mn-ea"/>
              </a:rPr>
              <a:t>___________________________________________________ ______________________________________________________________________________________________________ </a:t>
            </a:r>
            <a:r>
              <a:rPr lang="zh-CN" altLang="en-US" sz="2400" b="1" u="sng" dirty="0" smtClean="0"/>
              <a:t>　</a:t>
            </a:r>
            <a:r>
              <a:rPr lang="zh-CN" altLang="en-US" sz="2400" b="1" dirty="0" smtClean="0"/>
              <a:t>　　</a:t>
            </a:r>
            <a:endParaRPr lang="en-US" altLang="zh-CN"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79188" y="4474791"/>
            <a:ext cx="7782335" cy="137858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关联词语位置不当。当前后分句的主语不一致时，第一个分句的关联词语在主语之前，因此应该将“每当”移至“火车”前</a:t>
            </a:r>
            <a:r>
              <a:rPr lang="zh-CN" altLang="zh-CN" sz="2400" b="1" dirty="0" smtClean="0">
                <a:solidFill>
                  <a:srgbClr val="990033"/>
                </a:solidFill>
                <a:latin typeface="+mn-ea"/>
              </a:rPr>
              <a:t>。</a:t>
            </a:r>
            <a:endParaRPr lang="en-US" altLang="zh-CN" sz="2400" b="1" dirty="0" smtClean="0">
              <a:solidFill>
                <a:srgbClr val="990033"/>
              </a:solidFill>
              <a:latin typeface="+mn-ea"/>
            </a:endParaRPr>
          </a:p>
        </p:txBody>
      </p:sp>
      <p:grpSp>
        <p:nvGrpSpPr>
          <p:cNvPr id="9" name="Group 10"/>
          <p:cNvGrpSpPr>
            <a:grpSpLocks/>
          </p:cNvGrpSpPr>
          <p:nvPr/>
        </p:nvGrpSpPr>
        <p:grpSpPr bwMode="auto">
          <a:xfrm>
            <a:off x="1588" y="2674938"/>
            <a:ext cx="609600" cy="1978025"/>
            <a:chOff x="1" y="1685"/>
            <a:chExt cx="384" cy="1246"/>
          </a:xfrm>
        </p:grpSpPr>
        <p:pic>
          <p:nvPicPr>
            <p:cNvPr id="10"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2"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17. </a:t>
            </a:r>
            <a:r>
              <a:rPr lang="zh-CN" altLang="en-US" sz="2400" b="1" dirty="0" smtClean="0">
                <a:latin typeface="Times New Roman" pitchFamily="18" charset="0"/>
              </a:rPr>
              <a:t>诚信教育已成为我国公民道德建设的重要内容，因为不仅诚信关系到国家的整体形象，而且体现了公民的基本道德素质</a:t>
            </a:r>
            <a:r>
              <a:rPr lang="zh-CN" altLang="en-US" sz="2400" b="1" dirty="0" smtClean="0"/>
              <a:t>。</a:t>
            </a:r>
          </a:p>
          <a:p>
            <a:pPr marL="0" indent="0" algn="just">
              <a:lnSpc>
                <a:spcPts val="3500"/>
              </a:lnSpc>
              <a:buNone/>
            </a:pPr>
            <a:r>
              <a:rPr lang="en-US" altLang="zh-CN" sz="2400" b="1" dirty="0" smtClean="0">
                <a:latin typeface="+mn-ea"/>
              </a:rPr>
              <a:t>______________________________________________________________________________________________________ </a:t>
            </a:r>
            <a:r>
              <a:rPr lang="zh-CN" altLang="en-US" sz="2400" b="1" u="sng" dirty="0" smtClean="0"/>
              <a:t>　</a:t>
            </a:r>
            <a:r>
              <a:rPr lang="zh-CN" altLang="en-US" sz="2400" b="1" dirty="0" smtClean="0"/>
              <a:t>　</a:t>
            </a:r>
            <a:endParaRPr lang="en-US" altLang="zh-CN" sz="2400" b="1" dirty="0" smtClean="0"/>
          </a:p>
          <a:p>
            <a:pPr marL="0" indent="0" algn="just">
              <a:lnSpc>
                <a:spcPts val="3500"/>
              </a:lnSpc>
              <a:buNone/>
            </a:pPr>
            <a:r>
              <a:rPr lang="en-US" altLang="zh-CN" sz="2400" b="1" dirty="0" smtClean="0">
                <a:latin typeface="+mn-ea"/>
              </a:rPr>
              <a:t> </a:t>
            </a:r>
            <a:endParaRPr lang="en-US" altLang="zh-CN"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622800" algn="just">
              <a:lnSpc>
                <a:spcPts val="3500"/>
              </a:lnSpc>
              <a:buNone/>
            </a:pPr>
            <a:endParaRPr lang="zh-CN" altLang="zh-CN" sz="2400" b="1" dirty="0" smtClean="0"/>
          </a:p>
          <a:p>
            <a:pPr marL="0" indent="62280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36289" y="2045305"/>
            <a:ext cx="7782335" cy="92974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关联词位置不当。关联词“不仅”应置于“诚信”之后。此外，“不仅”“而且”后面的内容互换位置</a:t>
            </a:r>
            <a:r>
              <a:rPr lang="zh-CN" altLang="zh-CN" sz="2400" b="1" dirty="0" smtClean="0">
                <a:solidFill>
                  <a:srgbClr val="990033"/>
                </a:solidFill>
                <a:latin typeface="+mn-ea"/>
              </a:rPr>
              <a:t>。</a:t>
            </a:r>
            <a:endParaRPr lang="en-US" altLang="zh-CN" sz="2400" b="1" dirty="0" smtClean="0">
              <a:solidFill>
                <a:srgbClr val="990033"/>
              </a:solidFill>
              <a:latin typeface="+mn-ea"/>
            </a:endParaRPr>
          </a:p>
        </p:txBody>
      </p:sp>
      <p:grpSp>
        <p:nvGrpSpPr>
          <p:cNvPr id="9" name="Group 10"/>
          <p:cNvGrpSpPr>
            <a:grpSpLocks/>
          </p:cNvGrpSpPr>
          <p:nvPr/>
        </p:nvGrpSpPr>
        <p:grpSpPr bwMode="auto">
          <a:xfrm>
            <a:off x="1588" y="2674938"/>
            <a:ext cx="609600" cy="1978025"/>
            <a:chOff x="1" y="1685"/>
            <a:chExt cx="384" cy="1246"/>
          </a:xfrm>
        </p:grpSpPr>
        <p:pic>
          <p:nvPicPr>
            <p:cNvPr id="10"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2"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18. </a:t>
            </a:r>
            <a:r>
              <a:rPr lang="en-US" altLang="zh-CN" sz="2400" b="1" dirty="0" smtClean="0">
                <a:latin typeface="+mn-ea"/>
              </a:rPr>
              <a:t>[2012·</a:t>
            </a:r>
            <a:r>
              <a:rPr lang="zh-CN" altLang="en-US" sz="2400" b="1" dirty="0" smtClean="0">
                <a:latin typeface="+mn-ea"/>
              </a:rPr>
              <a:t>广东卷</a:t>
            </a:r>
            <a:r>
              <a:rPr lang="en-US" altLang="zh-CN" sz="2400" b="1" dirty="0" smtClean="0">
                <a:latin typeface="+mn-ea"/>
              </a:rPr>
              <a:t>] </a:t>
            </a:r>
            <a:r>
              <a:rPr lang="zh-CN" altLang="en-US" sz="2400" b="1" dirty="0" smtClean="0">
                <a:latin typeface="+mn-ea"/>
              </a:rPr>
              <a:t>专家认为，我国人均饮茶量每天不足</a:t>
            </a:r>
            <a:r>
              <a:rPr lang="en-US" altLang="zh-CN" sz="2400" b="1" dirty="0" smtClean="0">
                <a:latin typeface="+mn-ea"/>
              </a:rPr>
              <a:t>10</a:t>
            </a:r>
            <a:r>
              <a:rPr lang="zh-CN" altLang="en-US" sz="2400" b="1" dirty="0" smtClean="0">
                <a:latin typeface="+mn-ea"/>
              </a:rPr>
              <a:t>克，加之大部分农药不溶于水，茶叶中即使有少量的农药残留，泡出的茶汤中也会农药含量极低，对人体健康影响不</a:t>
            </a:r>
            <a:r>
              <a:rPr lang="zh-CN" altLang="en-US" sz="2400" b="1" dirty="0" smtClean="0"/>
              <a:t>。</a:t>
            </a: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____________________________________________________________________________________________________________________________________________________________________________________________________________</a:t>
            </a:r>
            <a:endParaRPr lang="en-US" altLang="zh-CN"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77520" y="2493507"/>
            <a:ext cx="7782335" cy="182742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关联词位置不当。后一个分句主语为“农药含量”，前一个分句的主语是“茶叶”，可将“即使”调至“茶叶”的前面。另外，后一个分句中“农药含量”应调至“也会”前</a:t>
            </a:r>
            <a:r>
              <a:rPr lang="zh-CN" altLang="zh-CN" sz="2400" b="1" dirty="0" smtClean="0">
                <a:solidFill>
                  <a:srgbClr val="990033"/>
                </a:solidFill>
                <a:latin typeface="+mn-ea"/>
              </a:rPr>
              <a:t>。</a:t>
            </a:r>
            <a:endParaRPr lang="en-US" altLang="zh-CN" sz="2400" b="1" dirty="0" smtClean="0">
              <a:solidFill>
                <a:srgbClr val="990033"/>
              </a:solidFill>
              <a:latin typeface="+mn-ea"/>
            </a:endParaRPr>
          </a:p>
        </p:txBody>
      </p:sp>
      <p:grpSp>
        <p:nvGrpSpPr>
          <p:cNvPr id="9" name="Group 10"/>
          <p:cNvGrpSpPr>
            <a:grpSpLocks/>
          </p:cNvGrpSpPr>
          <p:nvPr/>
        </p:nvGrpSpPr>
        <p:grpSpPr bwMode="auto">
          <a:xfrm>
            <a:off x="1588" y="2674938"/>
            <a:ext cx="609600" cy="1978025"/>
            <a:chOff x="1" y="1685"/>
            <a:chExt cx="384" cy="1246"/>
          </a:xfrm>
        </p:grpSpPr>
        <p:pic>
          <p:nvPicPr>
            <p:cNvPr id="10"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2"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765175"/>
            <a:ext cx="8208962" cy="5570538"/>
          </a:xfrm>
        </p:spPr>
        <p:txBody>
          <a:bodyPr>
            <a:noAutofit/>
          </a:bodyPr>
          <a:lstStyle/>
          <a:p>
            <a:pPr marL="0" indent="0" algn="just" eaLnBrk="1" hangingPunct="1">
              <a:lnSpc>
                <a:spcPts val="3500"/>
              </a:lnSpc>
              <a:spcBef>
                <a:spcPct val="0"/>
              </a:spcBef>
              <a:buFont typeface="Arial" charset="0"/>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eaLnBrk="1" hangingPunct="1">
              <a:lnSpc>
                <a:spcPts val="3500"/>
              </a:lnSpc>
              <a:spcBef>
                <a:spcPct val="0"/>
              </a:spcBef>
              <a:buFont typeface="Arial" charset="0"/>
              <a:buNone/>
            </a:pPr>
            <a:r>
              <a:rPr lang="en-US" altLang="zh-CN" sz="2400" b="1" dirty="0" smtClean="0">
                <a:latin typeface="宋体" pitchFamily="2" charset="-122"/>
              </a:rPr>
              <a:t>1.</a:t>
            </a:r>
            <a:r>
              <a:rPr lang="zh-CN" altLang="en-US" sz="2400" b="1" dirty="0" smtClean="0">
                <a:latin typeface="宋体" pitchFamily="2" charset="-122"/>
              </a:rPr>
              <a:t>依次填入下列各句横线处的成语，最恰当的一组是</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marL="0" indent="0" algn="just" eaLnBrk="1" hangingPunct="1">
              <a:lnSpc>
                <a:spcPts val="3500"/>
              </a:lnSpc>
              <a:spcBef>
                <a:spcPct val="0"/>
              </a:spcBef>
              <a:buFont typeface="Arial" charset="0"/>
              <a:buNone/>
            </a:pPr>
            <a:r>
              <a:rPr lang="en-US" altLang="zh-CN" sz="2400" b="1" dirty="0" smtClean="0">
                <a:latin typeface="宋体" pitchFamily="2" charset="-122"/>
              </a:rPr>
              <a:t>①2014</a:t>
            </a:r>
            <a:r>
              <a:rPr lang="zh-CN" altLang="en-US" sz="2400" b="1" dirty="0" smtClean="0">
                <a:latin typeface="宋体" pitchFamily="2" charset="-122"/>
              </a:rPr>
              <a:t>年世界杯在巴西盛大揭幕，奇幻热辣且色彩斑斓的南美献上了独具风情的开幕演出，给观众带来了</a:t>
            </a:r>
            <a:r>
              <a:rPr lang="en-US" altLang="zh-CN" sz="2400" b="1" dirty="0" smtClean="0">
                <a:latin typeface="宋体" pitchFamily="2" charset="-122"/>
              </a:rPr>
              <a:t>________</a:t>
            </a:r>
            <a:r>
              <a:rPr lang="zh-CN" altLang="en-US" sz="2400" b="1" dirty="0" smtClean="0">
                <a:latin typeface="宋体" pitchFamily="2" charset="-122"/>
              </a:rPr>
              <a:t>的美。</a:t>
            </a:r>
          </a:p>
          <a:p>
            <a:pPr marL="0" indent="0" algn="just" eaLnBrk="1" hangingPunct="1">
              <a:lnSpc>
                <a:spcPts val="3500"/>
              </a:lnSpc>
              <a:spcBef>
                <a:spcPct val="0"/>
              </a:spcBef>
              <a:buFont typeface="Arial" charset="0"/>
              <a:buNone/>
            </a:pPr>
            <a:r>
              <a:rPr lang="zh-CN" altLang="en-US" sz="2400" b="1" dirty="0" smtClean="0">
                <a:latin typeface="宋体" pitchFamily="2" charset="-122"/>
              </a:rPr>
              <a:t>②中国的大学生村官并不像人们想象的那样清闲，他们做统计，搞调查，每天都有很多事要做，有时简直</a:t>
            </a:r>
            <a:r>
              <a:rPr lang="en-US" altLang="zh-CN" sz="2400" b="1" dirty="0" smtClean="0">
                <a:latin typeface="宋体" pitchFamily="2" charset="-122"/>
              </a:rPr>
              <a:t>________</a:t>
            </a:r>
            <a:r>
              <a:rPr lang="zh-CN" altLang="en-US" sz="2400" b="1" dirty="0" smtClean="0">
                <a:latin typeface="宋体" pitchFamily="2" charset="-122"/>
              </a:rPr>
              <a:t>了。</a:t>
            </a:r>
          </a:p>
          <a:p>
            <a:pPr marL="0" indent="0" algn="just" eaLnBrk="1" hangingPunct="1">
              <a:lnSpc>
                <a:spcPts val="3500"/>
              </a:lnSpc>
              <a:spcBef>
                <a:spcPct val="0"/>
              </a:spcBef>
              <a:buFont typeface="Arial" charset="0"/>
              <a:buNone/>
            </a:pPr>
            <a:r>
              <a:rPr lang="zh-CN" altLang="en-US" sz="2400" b="1" dirty="0" smtClean="0">
                <a:latin typeface="宋体" pitchFamily="2" charset="-122"/>
              </a:rPr>
              <a:t>③在全国文物收藏展览会上，各种不同级别的文物陈列在装饰一新的大厅里，</a:t>
            </a:r>
            <a:r>
              <a:rPr lang="en-US" altLang="zh-CN" sz="2400" b="1" dirty="0" smtClean="0">
                <a:latin typeface="宋体" pitchFamily="2" charset="-122"/>
              </a:rPr>
              <a:t>________</a:t>
            </a:r>
            <a:r>
              <a:rPr lang="zh-CN" altLang="en-US" sz="2400" b="1" dirty="0" smtClean="0">
                <a:latin typeface="宋体" pitchFamily="2" charset="-122"/>
              </a:rPr>
              <a:t>，让人叹为观止，流连忘返</a:t>
            </a:r>
            <a:r>
              <a:rPr lang="zh-CN" altLang="en-US" sz="2400" b="1" dirty="0" smtClean="0">
                <a:latin typeface="仿宋_GB2312" pitchFamily="49" charset="-122"/>
              </a:rPr>
              <a:t>。</a:t>
            </a:r>
          </a:p>
        </p:txBody>
      </p:sp>
      <p:grpSp>
        <p:nvGrpSpPr>
          <p:cNvPr id="2" name="Group 5"/>
          <p:cNvGrpSpPr>
            <a:grpSpLocks/>
          </p:cNvGrpSpPr>
          <p:nvPr/>
        </p:nvGrpSpPr>
        <p:grpSpPr bwMode="auto">
          <a:xfrm>
            <a:off x="1588" y="2674938"/>
            <a:ext cx="609600" cy="1978025"/>
            <a:chOff x="1" y="1685"/>
            <a:chExt cx="384" cy="1246"/>
          </a:xfrm>
        </p:grpSpPr>
        <p:pic>
          <p:nvPicPr>
            <p:cNvPr id="88576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5765"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85766"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六</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前后呼应不当</a:t>
            </a:r>
            <a:endParaRPr lang="en-US" altLang="zh-CN" sz="2400" b="1" dirty="0" smtClean="0">
              <a:latin typeface="黑体" pitchFamily="2" charset="-122"/>
              <a:ea typeface="黑体" pitchFamily="2" charset="-122"/>
            </a:endParaRPr>
          </a:p>
          <a:p>
            <a:pPr marL="0" indent="0" algn="just">
              <a:lnSpc>
                <a:spcPts val="3500"/>
              </a:lnSpc>
              <a:buNone/>
            </a:pPr>
            <a:r>
              <a:rPr lang="zh-CN" altLang="en-US" sz="2400" b="1" dirty="0" smtClean="0">
                <a:latin typeface="+mn-ea"/>
              </a:rPr>
              <a:t>    有时，选项中会出现两组有对应关系的并列短语</a:t>
            </a:r>
            <a:r>
              <a:rPr lang="en-US" altLang="zh-CN" sz="2400" b="1" dirty="0" smtClean="0">
                <a:latin typeface="+mn-ea"/>
              </a:rPr>
              <a:t>(</a:t>
            </a:r>
            <a:r>
              <a:rPr lang="zh-CN" altLang="en-US" sz="2400" b="1" dirty="0" smtClean="0">
                <a:latin typeface="+mn-ea"/>
              </a:rPr>
              <a:t>或句子</a:t>
            </a:r>
            <a:r>
              <a:rPr lang="en-US" altLang="zh-CN" sz="2400" b="1" dirty="0" smtClean="0">
                <a:latin typeface="+mn-ea"/>
              </a:rPr>
              <a:t>)</a:t>
            </a:r>
            <a:r>
              <a:rPr lang="zh-CN" altLang="en-US" sz="2400" b="1" dirty="0" smtClean="0">
                <a:latin typeface="+mn-ea"/>
              </a:rPr>
              <a:t>，如果其中某组并列短语中的词语顺序颠倒，就会产生呼应不当的毛病。</a:t>
            </a:r>
            <a:endParaRPr lang="en-US" altLang="zh-CN" sz="2400" b="1" dirty="0" smtClean="0">
              <a:latin typeface="+mn-ea"/>
            </a:endParaRPr>
          </a:p>
          <a:p>
            <a:pPr marL="0" indent="0" algn="just">
              <a:lnSpc>
                <a:spcPts val="3500"/>
              </a:lnSpc>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endParaRPr lang="en-US" altLang="zh-CN" sz="2400" b="1" dirty="0" smtClean="0">
              <a:latin typeface="+mn-ea"/>
            </a:endParaRPr>
          </a:p>
          <a:p>
            <a:pPr marL="0" indent="0" algn="just">
              <a:lnSpc>
                <a:spcPts val="3500"/>
              </a:lnSpc>
              <a:buNone/>
            </a:pPr>
            <a:r>
              <a:rPr lang="en-US" altLang="zh-CN" sz="2400" b="1" dirty="0" smtClean="0">
                <a:latin typeface="Times New Roman" pitchFamily="18" charset="0"/>
              </a:rPr>
              <a:t> 19. </a:t>
            </a:r>
            <a:r>
              <a:rPr lang="zh-CN" altLang="en-US" sz="2400" b="1" dirty="0" smtClean="0">
                <a:latin typeface="Times New Roman" pitchFamily="18" charset="0"/>
              </a:rPr>
              <a:t>对调整工资、发放资金、提高职工的福利待遇等问题，文章从理论上和政策上做了详细的规定和深刻的说明，具有极强的指导意义和可操作性</a:t>
            </a:r>
            <a:r>
              <a:rPr lang="zh-CN" altLang="en-US" sz="2400" b="1" dirty="0" smtClean="0"/>
              <a:t>。</a:t>
            </a: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____________________________________________________________________________________________________________________________________________________________________________________________________________ </a:t>
            </a: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58280" y="4434606"/>
            <a:ext cx="7975766" cy="1887696"/>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前后呼应时语序不当。根据表意的合理性原则，“深刻的说明”对应的应该是“理论”，“详细的规定”对应的应该是“政策”，应把“理论”和“政策”的位置互换；或者把“详细的规定”和“深刻的说明”的位置互换</a:t>
            </a:r>
            <a:r>
              <a:rPr lang="zh-CN" altLang="zh-CN" sz="2400" b="1" dirty="0" smtClean="0">
                <a:solidFill>
                  <a:srgbClr val="990033"/>
                </a:solidFill>
                <a:latin typeface="+mn-ea"/>
              </a:rPr>
              <a:t>。</a:t>
            </a:r>
            <a:r>
              <a:rPr lang="zh-CN" altLang="en-US" sz="2400" b="1" dirty="0" smtClean="0"/>
              <a:t>　</a:t>
            </a:r>
            <a:endParaRPr lang="en-US" altLang="zh-CN" sz="2400" b="1" dirty="0" smtClean="0">
              <a:solidFill>
                <a:srgbClr val="990033"/>
              </a:solidFill>
              <a:latin typeface="+mn-ea"/>
            </a:endParaRPr>
          </a:p>
        </p:txBody>
      </p:sp>
      <p:grpSp>
        <p:nvGrpSpPr>
          <p:cNvPr id="9" name="Group 10"/>
          <p:cNvGrpSpPr>
            <a:grpSpLocks/>
          </p:cNvGrpSpPr>
          <p:nvPr/>
        </p:nvGrpSpPr>
        <p:grpSpPr bwMode="auto">
          <a:xfrm>
            <a:off x="1588" y="2674938"/>
            <a:ext cx="609600" cy="1978025"/>
            <a:chOff x="1" y="1685"/>
            <a:chExt cx="384" cy="1246"/>
          </a:xfrm>
        </p:grpSpPr>
        <p:pic>
          <p:nvPicPr>
            <p:cNvPr id="10"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2"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 20. </a:t>
            </a:r>
            <a:r>
              <a:rPr lang="zh-CN" altLang="en-US" sz="2400" b="1" dirty="0" smtClean="0">
                <a:latin typeface="Times New Roman" pitchFamily="18" charset="0"/>
              </a:rPr>
              <a:t>植物营养学就是研究如何通过施肥等措施提高作物产量、改善农产品品质的科学，因此植物营养不仅对粮食质量安全，而且对粮食数量安全至关重要</a:t>
            </a:r>
            <a:r>
              <a:rPr lang="zh-CN" altLang="en-US" sz="2400" b="1" dirty="0" smtClean="0"/>
              <a:t>。</a:t>
            </a: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____________________________________________________________________________________________________________________________________________________________________________________________________________</a:t>
            </a:r>
            <a:r>
              <a:rPr lang="zh-CN" altLang="en-US" sz="2400" b="1" u="sng" dirty="0" smtClean="0"/>
              <a:t>　</a:t>
            </a:r>
            <a:r>
              <a:rPr lang="zh-CN" altLang="en-US" sz="2400" b="1" dirty="0" smtClean="0"/>
              <a:t>　</a:t>
            </a:r>
            <a:endParaRPr lang="en-US" altLang="zh-CN" sz="2400" b="1" dirty="0" smtClean="0"/>
          </a:p>
          <a:p>
            <a:pPr marL="0" indent="0" algn="just">
              <a:lnSpc>
                <a:spcPts val="3500"/>
              </a:lnSpc>
              <a:buNone/>
            </a:pPr>
            <a:r>
              <a:rPr lang="en-US" altLang="zh-CN" sz="2400" b="1" dirty="0" smtClean="0">
                <a:latin typeface="Times New Roman" pitchFamily="18" charset="0"/>
              </a:rPr>
              <a:t> 21. </a:t>
            </a:r>
            <a:r>
              <a:rPr lang="zh-CN" altLang="en-US" sz="2400" b="1" dirty="0" smtClean="0">
                <a:latin typeface="Times New Roman" pitchFamily="18" charset="0"/>
              </a:rPr>
              <a:t>中国同日本的战争，是正义和非正义、侵略和非侵略的大较量</a:t>
            </a:r>
            <a:r>
              <a:rPr lang="zh-CN" altLang="en-US" sz="2400" b="1" dirty="0" smtClean="0"/>
              <a:t>。</a:t>
            </a:r>
            <a:endParaRPr lang="en-US" altLang="zh-CN" sz="2400" b="1" dirty="0" smtClean="0"/>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r>
              <a:rPr lang="zh-CN" altLang="en-US" sz="2400" b="1" u="sng" dirty="0" smtClean="0"/>
              <a:t>　</a:t>
            </a: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27370" y="2039585"/>
            <a:ext cx="7782335" cy="182742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前后呼应时语序不当。“粮食数量安全”对应前面的“提高作物产量”，“粮食质量安全”对应“改善农产品品质”，所以，后面两句应改为“因此植物营养不仅对粮食数量安全，而且对粮食质量安全至关重要”</a:t>
            </a:r>
            <a:r>
              <a:rPr lang="zh-CN" altLang="zh-CN" sz="2400" b="1" dirty="0" smtClean="0">
                <a:solidFill>
                  <a:srgbClr val="990033"/>
                </a:solidFill>
                <a:latin typeface="+mn-ea"/>
              </a:rPr>
              <a:t>。</a:t>
            </a:r>
            <a:endParaRPr lang="en-US" altLang="zh-CN" sz="2400" b="1" dirty="0" smtClean="0">
              <a:solidFill>
                <a:srgbClr val="990033"/>
              </a:solidFill>
              <a:latin typeface="+mn-ea"/>
            </a:endParaRPr>
          </a:p>
        </p:txBody>
      </p:sp>
      <p:sp>
        <p:nvSpPr>
          <p:cNvPr id="9" name="TextBox 8"/>
          <p:cNvSpPr txBox="1"/>
          <p:nvPr/>
        </p:nvSpPr>
        <p:spPr>
          <a:xfrm>
            <a:off x="652961" y="4858823"/>
            <a:ext cx="7782335" cy="137858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前后呼应时语序不当。根据表达符合逻辑性的原则，中国在战争上是正义的，与之呼应的应该是“非侵略”，故应将“非侵略”与“侵略”调换一下位置</a:t>
            </a:r>
            <a:r>
              <a:rPr lang="zh-CN" altLang="zh-CN" sz="2400" b="1" dirty="0" smtClean="0">
                <a:solidFill>
                  <a:srgbClr val="990033"/>
                </a:solidFill>
                <a:latin typeface="+mn-ea"/>
              </a:rPr>
              <a:t>。</a:t>
            </a:r>
            <a:endParaRPr lang="en-US" altLang="zh-CN" sz="2400" b="1" dirty="0" smtClean="0">
              <a:solidFill>
                <a:srgbClr val="990033"/>
              </a:solidFill>
              <a:latin typeface="+mn-ea"/>
            </a:endParaRP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七</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主客体颠倒</a:t>
            </a:r>
            <a:endParaRPr lang="en-US" altLang="zh-CN" sz="2400" b="1" dirty="0" smtClean="0">
              <a:latin typeface="黑体" pitchFamily="2" charset="-122"/>
              <a:ea typeface="黑体" pitchFamily="2" charset="-122"/>
            </a:endParaRPr>
          </a:p>
          <a:p>
            <a:pPr marL="0" indent="0" algn="just">
              <a:lnSpc>
                <a:spcPts val="3500"/>
              </a:lnSpc>
              <a:buNone/>
            </a:pPr>
            <a:r>
              <a:rPr lang="zh-CN" altLang="en-US" sz="2400" b="1" dirty="0" smtClean="0">
                <a:latin typeface="+mn-ea"/>
              </a:rPr>
              <a:t>    所谓“主客体颠倒”是指一个句子中所陈述的主体</a:t>
            </a:r>
            <a:r>
              <a:rPr lang="en-US" altLang="zh-CN" sz="2400" b="1" dirty="0" smtClean="0">
                <a:latin typeface="+mn-ea"/>
              </a:rPr>
              <a:t>(</a:t>
            </a:r>
            <a:r>
              <a:rPr lang="zh-CN" altLang="en-US" sz="2400" b="1" dirty="0" smtClean="0">
                <a:latin typeface="+mn-ea"/>
              </a:rPr>
              <a:t>陈述对象</a:t>
            </a:r>
            <a:r>
              <a:rPr lang="en-US" altLang="zh-CN" sz="2400" b="1" dirty="0" smtClean="0">
                <a:latin typeface="+mn-ea"/>
              </a:rPr>
              <a:t>)</a:t>
            </a:r>
            <a:r>
              <a:rPr lang="zh-CN" altLang="en-US" sz="2400" b="1" dirty="0" smtClean="0">
                <a:latin typeface="+mn-ea"/>
              </a:rPr>
              <a:t>与客体</a:t>
            </a:r>
            <a:r>
              <a:rPr lang="en-US" altLang="zh-CN" sz="2400" b="1" dirty="0" smtClean="0">
                <a:latin typeface="+mn-ea"/>
              </a:rPr>
              <a:t>(</a:t>
            </a:r>
            <a:r>
              <a:rPr lang="zh-CN" altLang="en-US" sz="2400" b="1" dirty="0" smtClean="0">
                <a:latin typeface="+mn-ea"/>
              </a:rPr>
              <a:t>被陈述的主体</a:t>
            </a:r>
            <a:r>
              <a:rPr lang="en-US" altLang="zh-CN" sz="2400" b="1" dirty="0" smtClean="0">
                <a:latin typeface="+mn-ea"/>
              </a:rPr>
              <a:t>)</a:t>
            </a:r>
            <a:r>
              <a:rPr lang="zh-CN" altLang="en-US" sz="2400" b="1" dirty="0" smtClean="0">
                <a:latin typeface="+mn-ea"/>
              </a:rPr>
              <a:t>的位置相互颠倒，是“语序不当”的一种。在遣词造句时，主宾关系往往通过介词“对、对于、和、与”等来反映，介词常引出对象。按常理，介词前是主体，介词后是客体，即只能是人对物，或主观对客观，若颠倒过来就是悖理的。</a:t>
            </a:r>
            <a:endParaRPr lang="en-US" altLang="zh-CN" sz="2400" b="1" dirty="0" smtClean="0">
              <a:latin typeface="+mn-ea"/>
            </a:endParaRPr>
          </a:p>
          <a:p>
            <a:pPr marL="0" indent="0" algn="just">
              <a:lnSpc>
                <a:spcPts val="3500"/>
              </a:lnSpc>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a:lnSpc>
                <a:spcPts val="3500"/>
              </a:lnSpc>
              <a:buNone/>
            </a:pPr>
            <a:endParaRPr lang="en-US" altLang="zh-CN" sz="2400" b="1" dirty="0" smtClean="0">
              <a:latin typeface="+mn-ea"/>
            </a:endParaRPr>
          </a:p>
          <a:p>
            <a:pPr marL="0" indent="0" algn="just">
              <a:lnSpc>
                <a:spcPts val="3500"/>
              </a:lnSpc>
              <a:buNone/>
            </a:pPr>
            <a:endParaRPr lang="en-US" altLang="zh-CN" sz="2400" b="1" dirty="0" smtClean="0">
              <a:latin typeface="+mn-ea"/>
            </a:endParaRPr>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8" name="Group 10"/>
          <p:cNvGrpSpPr>
            <a:grpSpLocks/>
          </p:cNvGrpSpPr>
          <p:nvPr/>
        </p:nvGrpSpPr>
        <p:grpSpPr bwMode="auto">
          <a:xfrm>
            <a:off x="1588" y="2674938"/>
            <a:ext cx="609600" cy="1978025"/>
            <a:chOff x="1" y="1685"/>
            <a:chExt cx="384" cy="1246"/>
          </a:xfrm>
        </p:grpSpPr>
        <p:pic>
          <p:nvPicPr>
            <p:cNvPr id="9"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0"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1"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 22. </a:t>
            </a:r>
            <a:r>
              <a:rPr lang="zh-CN" altLang="en-US" sz="2400" b="1" dirty="0" smtClean="0">
                <a:latin typeface="Times New Roman" pitchFamily="18" charset="0"/>
              </a:rPr>
              <a:t>鸦片战争以来的中国近代史，对于大多数中学生是比较熟悉的，重大的历史事件都能说得一清二楚</a:t>
            </a:r>
            <a:r>
              <a:rPr lang="zh-CN" altLang="en-US" sz="2400" b="1" dirty="0" smtClean="0"/>
              <a:t>。</a:t>
            </a: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a:t>
            </a:r>
            <a:r>
              <a:rPr lang="zh-CN" altLang="en-US" sz="2400" b="1" u="sng" dirty="0" smtClean="0"/>
              <a:t>　</a:t>
            </a:r>
            <a:endParaRPr lang="en-US" altLang="zh-CN" sz="2400" b="1" u="sng" dirty="0" smtClean="0"/>
          </a:p>
          <a:p>
            <a:pPr marL="0" indent="0" algn="just">
              <a:lnSpc>
                <a:spcPts val="3500"/>
              </a:lnSpc>
              <a:buNone/>
            </a:pPr>
            <a:r>
              <a:rPr lang="en-US" altLang="zh-CN" sz="2400" b="1" dirty="0" smtClean="0">
                <a:latin typeface="Times New Roman" pitchFamily="18" charset="0"/>
              </a:rPr>
              <a:t> 23. </a:t>
            </a:r>
            <a:r>
              <a:rPr lang="zh-CN" altLang="en-US" sz="2400" b="1" dirty="0" smtClean="0">
                <a:latin typeface="Times New Roman" pitchFamily="18" charset="0"/>
              </a:rPr>
              <a:t>贾珠死后，贾宝玉成了王夫人的心头肉，无论从母性本能还是从自身权益出发，王夫人对宝玉都弥足珍贵</a:t>
            </a:r>
            <a:r>
              <a:rPr lang="zh-CN" altLang="en-US" sz="2400" b="1" dirty="0" smtClean="0"/>
              <a:t>。</a:t>
            </a:r>
            <a:endParaRPr lang="en-US" altLang="zh-CN" sz="2400" b="1" dirty="0" smtClean="0"/>
          </a:p>
          <a:p>
            <a:pPr marL="0" indent="0" algn="just">
              <a:lnSpc>
                <a:spcPts val="3500"/>
              </a:lnSpc>
              <a:buNone/>
            </a:pPr>
            <a:r>
              <a:rPr lang="en-US" altLang="zh-CN" sz="2400" b="1" dirty="0" smtClean="0">
                <a:latin typeface="+mn-ea"/>
              </a:rPr>
              <a:t>___________________________________________________</a:t>
            </a:r>
            <a:endParaRPr lang="zh-CN" altLang="en-US"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37730" y="1603705"/>
            <a:ext cx="7782335" cy="137858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主客体颠倒。主体“大多数中学生”和客体“鸦片战争以来的中国近代史”颠倒了，应改为“大多数中学生对于鸦片战争以来的中国近代史是比较熟悉的”</a:t>
            </a:r>
            <a:r>
              <a:rPr lang="zh-CN" altLang="zh-CN" sz="2400" b="1" dirty="0" smtClean="0">
                <a:solidFill>
                  <a:srgbClr val="990033"/>
                </a:solidFill>
                <a:latin typeface="+mn-ea"/>
              </a:rPr>
              <a:t>。</a:t>
            </a:r>
            <a:endParaRPr lang="en-US" altLang="zh-CN" sz="2400" b="1" dirty="0" smtClean="0">
              <a:solidFill>
                <a:srgbClr val="990033"/>
              </a:solidFill>
              <a:latin typeface="+mn-ea"/>
            </a:endParaRPr>
          </a:p>
        </p:txBody>
      </p:sp>
      <p:sp>
        <p:nvSpPr>
          <p:cNvPr id="9" name="TextBox 8"/>
          <p:cNvSpPr txBox="1"/>
          <p:nvPr/>
        </p:nvSpPr>
        <p:spPr>
          <a:xfrm>
            <a:off x="657204" y="3947751"/>
            <a:ext cx="7782335" cy="480901"/>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主客体颠倒。应为“宝玉对王夫人都弥足珍贵”</a:t>
            </a:r>
            <a:r>
              <a:rPr lang="zh-CN" altLang="zh-CN" sz="2400" b="1" dirty="0" smtClean="0">
                <a:solidFill>
                  <a:srgbClr val="990033"/>
                </a:solidFill>
                <a:latin typeface="+mn-ea"/>
              </a:rPr>
              <a:t>。</a:t>
            </a:r>
            <a:endParaRPr lang="en-US" altLang="zh-CN" sz="2400" b="1" dirty="0" smtClean="0">
              <a:solidFill>
                <a:srgbClr val="990033"/>
              </a:solidFill>
              <a:latin typeface="+mn-ea"/>
            </a:endParaRP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24. </a:t>
            </a:r>
            <a:r>
              <a:rPr lang="zh-CN" altLang="en-US" sz="2400" b="1" dirty="0" smtClean="0">
                <a:latin typeface="Times New Roman" pitchFamily="18" charset="0"/>
              </a:rPr>
              <a:t>虽然现在所学的一些专业课，对我们很陌生，学起来比较吃力，不过我相信，在老师的帮助下，只要下苦功，就一定能够学好</a:t>
            </a:r>
            <a:r>
              <a:rPr lang="zh-CN" altLang="en-US" sz="2400" b="1" dirty="0" smtClean="0"/>
              <a:t>。</a:t>
            </a:r>
          </a:p>
          <a:p>
            <a:pPr marL="0" indent="0" algn="just">
              <a:lnSpc>
                <a:spcPts val="3500"/>
              </a:lnSpc>
              <a:buNone/>
            </a:pPr>
            <a:r>
              <a:rPr lang="en-US" altLang="zh-CN" sz="2400" b="1" dirty="0" smtClean="0">
                <a:latin typeface="+mn-ea"/>
              </a:rPr>
              <a:t>______________________________________________________________________________________________________</a:t>
            </a:r>
          </a:p>
          <a:p>
            <a:pPr marL="0" indent="0" algn="just">
              <a:lnSpc>
                <a:spcPts val="3500"/>
              </a:lnSpc>
              <a:buNone/>
            </a:pPr>
            <a:r>
              <a:rPr lang="zh-CN" altLang="en-US" sz="2400" b="1" dirty="0" smtClean="0"/>
              <a:t>　　　</a:t>
            </a:r>
            <a:endParaRPr lang="en-US" altLang="zh-CN"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9" name="TextBox 8"/>
          <p:cNvSpPr txBox="1"/>
          <p:nvPr/>
        </p:nvSpPr>
        <p:spPr>
          <a:xfrm>
            <a:off x="732302" y="2022507"/>
            <a:ext cx="7782335" cy="92974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主客体颠倒。应为“我们对现在所学的一些专业课很陌生”</a:t>
            </a:r>
            <a:r>
              <a:rPr lang="zh-CN" altLang="zh-CN" sz="2400" b="1" dirty="0" smtClean="0">
                <a:solidFill>
                  <a:srgbClr val="990033"/>
                </a:solidFill>
                <a:latin typeface="+mn-ea"/>
              </a:rPr>
              <a:t>。</a:t>
            </a:r>
            <a:endParaRPr lang="en-US" altLang="zh-CN" sz="2400" b="1" dirty="0" smtClean="0">
              <a:solidFill>
                <a:srgbClr val="990033"/>
              </a:solidFill>
              <a:latin typeface="+mn-ea"/>
            </a:endParaRP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八</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修饰语与中心词位置不当</a:t>
            </a:r>
            <a:endParaRPr lang="en-US" altLang="zh-CN" sz="2400" b="1" dirty="0" smtClean="0">
              <a:latin typeface="黑体" pitchFamily="2" charset="-122"/>
              <a:ea typeface="黑体" pitchFamily="2" charset="-122"/>
            </a:endParaRPr>
          </a:p>
          <a:p>
            <a:pPr marL="0" indent="0" algn="just">
              <a:lnSpc>
                <a:spcPts val="3500"/>
              </a:lnSpc>
              <a:buNone/>
            </a:pPr>
            <a:r>
              <a:rPr lang="zh-CN" altLang="en-US" sz="2400" b="1" dirty="0" smtClean="0">
                <a:latin typeface="+mn-ea"/>
              </a:rPr>
              <a:t>    修饰语与中心词的位置互相颠倒，也就是把修饰语当作中心词，而把中心词当作修饰语。</a:t>
            </a:r>
            <a:endParaRPr lang="en-US" altLang="zh-CN" sz="2400" b="1" dirty="0" smtClean="0">
              <a:latin typeface="+mn-ea"/>
            </a:endParaRPr>
          </a:p>
          <a:p>
            <a:pPr marL="0" indent="0" algn="just">
              <a:lnSpc>
                <a:spcPts val="3500"/>
              </a:lnSpc>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a:lnSpc>
                <a:spcPts val="3500"/>
              </a:lnSpc>
              <a:buNone/>
            </a:pPr>
            <a:r>
              <a:rPr lang="en-US" altLang="zh-CN" sz="2400" b="1" dirty="0" smtClean="0">
                <a:latin typeface="Times New Roman" pitchFamily="18" charset="0"/>
              </a:rPr>
              <a:t>25. </a:t>
            </a:r>
            <a:r>
              <a:rPr lang="en-US" altLang="zh-CN" sz="2400" b="1" dirty="0" smtClean="0">
                <a:latin typeface="+mn-ea"/>
              </a:rPr>
              <a:t>[2013·</a:t>
            </a:r>
            <a:r>
              <a:rPr lang="zh-CN" altLang="en-US" sz="2400" b="1" dirty="0" smtClean="0">
                <a:latin typeface="+mn-ea"/>
              </a:rPr>
              <a:t>广东卷</a:t>
            </a:r>
            <a:r>
              <a:rPr lang="en-US" altLang="zh-CN" sz="2400" b="1" dirty="0" smtClean="0">
                <a:latin typeface="+mn-ea"/>
              </a:rPr>
              <a:t>] </a:t>
            </a:r>
            <a:r>
              <a:rPr lang="zh-CN" altLang="en-US" sz="2400" b="1" dirty="0" smtClean="0">
                <a:latin typeface="+mn-ea"/>
              </a:rPr>
              <a:t>最近纽约市颁布了一项禁令关于禁止超市、流动贩卖车、电影院、熟食店等销售大剂量含糖饮料，以控制日益严重的肥胖现象</a:t>
            </a:r>
            <a:r>
              <a:rPr lang="zh-CN" altLang="en-US" sz="2400" b="1" dirty="0" smtClean="0"/>
              <a:t>。</a:t>
            </a:r>
            <a:endParaRPr lang="en-US" altLang="zh-CN" sz="2400" b="1" dirty="0" smtClean="0"/>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67710" y="4079656"/>
            <a:ext cx="7782335" cy="182742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修饰语与中心词位置不当。从句意来看，“禁令”是中心词，“关于</a:t>
            </a:r>
            <a:r>
              <a:rPr lang="en-US" altLang="zh-CN" sz="2400" b="1" dirty="0" smtClean="0">
                <a:solidFill>
                  <a:srgbClr val="990033"/>
                </a:solidFill>
                <a:latin typeface="+mn-ea"/>
              </a:rPr>
              <a:t>……</a:t>
            </a:r>
            <a:r>
              <a:rPr lang="zh-CN" altLang="en-US" sz="2400" b="1" dirty="0" smtClean="0">
                <a:solidFill>
                  <a:srgbClr val="990033"/>
                </a:solidFill>
                <a:latin typeface="+mn-ea"/>
              </a:rPr>
              <a:t>饮料”是修饰语，句中将两者位置弄反了，可将“禁令”移至“饮料”后，并在“饮料”后加“的”</a:t>
            </a:r>
            <a:r>
              <a:rPr lang="zh-CN" altLang="zh-CN" sz="2400" b="1" dirty="0" smtClean="0">
                <a:solidFill>
                  <a:srgbClr val="990033"/>
                </a:solidFill>
                <a:latin typeface="+mn-ea"/>
              </a:rPr>
              <a:t>。</a:t>
            </a:r>
            <a:endParaRPr lang="en-US" altLang="zh-CN" sz="2400" b="1" dirty="0" smtClean="0">
              <a:latin typeface="+mn-ea"/>
            </a:endParaRPr>
          </a:p>
        </p:txBody>
      </p:sp>
      <p:grpSp>
        <p:nvGrpSpPr>
          <p:cNvPr id="9" name="Group 10"/>
          <p:cNvGrpSpPr>
            <a:grpSpLocks/>
          </p:cNvGrpSpPr>
          <p:nvPr/>
        </p:nvGrpSpPr>
        <p:grpSpPr bwMode="auto">
          <a:xfrm>
            <a:off x="1588" y="2674938"/>
            <a:ext cx="609600" cy="1978025"/>
            <a:chOff x="1" y="1685"/>
            <a:chExt cx="384" cy="1246"/>
          </a:xfrm>
        </p:grpSpPr>
        <p:pic>
          <p:nvPicPr>
            <p:cNvPr id="10"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2"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26. </a:t>
            </a:r>
            <a:r>
              <a:rPr lang="zh-CN" altLang="en-US" sz="2400" b="1" dirty="0" smtClean="0">
                <a:latin typeface="Times New Roman" pitchFamily="18" charset="0"/>
              </a:rPr>
              <a:t>“锦”是一种丝织品，在古代，由于珍贵的原材料、烦琐的生产工艺，这种丝织品数量有限，是达官贵人才能享用的时尚奢侈品</a:t>
            </a:r>
            <a:r>
              <a:rPr lang="zh-CN" altLang="en-US" sz="2400" b="1" dirty="0" smtClean="0"/>
              <a:t>。</a:t>
            </a:r>
          </a:p>
          <a:p>
            <a:pPr marL="0" indent="0" algn="just">
              <a:lnSpc>
                <a:spcPts val="3500"/>
              </a:lnSpc>
              <a:buNone/>
            </a:pPr>
            <a:r>
              <a:rPr lang="en-US" altLang="zh-CN" sz="2400" b="1" dirty="0" smtClean="0">
                <a:latin typeface="+mn-ea"/>
              </a:rPr>
              <a:t>______________________________________________________________________________________________________</a:t>
            </a:r>
            <a:r>
              <a:rPr lang="zh-CN" altLang="en-US" sz="2400" b="1" u="sng" dirty="0" smtClean="0"/>
              <a:t>　</a:t>
            </a:r>
            <a:endParaRPr lang="en-US" altLang="zh-CN" sz="2400" b="1" u="sng" dirty="0" smtClean="0"/>
          </a:p>
          <a:p>
            <a:pPr marL="0" indent="0" algn="just">
              <a:lnSpc>
                <a:spcPts val="3500"/>
              </a:lnSpc>
              <a:buNone/>
            </a:pPr>
            <a:r>
              <a:rPr lang="en-US" altLang="zh-CN" sz="2400" b="1" dirty="0" smtClean="0">
                <a:latin typeface="Times New Roman" pitchFamily="18" charset="0"/>
              </a:rPr>
              <a:t> 27. </a:t>
            </a:r>
            <a:r>
              <a:rPr lang="zh-CN" altLang="en-US" sz="2400" b="1" dirty="0" smtClean="0">
                <a:latin typeface="Times New Roman" pitchFamily="18" charset="0"/>
              </a:rPr>
              <a:t>近期发热患儿增多，我院已进入门诊超负荷状态，为使就诊更有序，决定采取分时段挂号。如果由此给您带来不便，敬请谅解</a:t>
            </a:r>
            <a:r>
              <a:rPr lang="zh-CN" altLang="en-US" sz="2400" b="1" dirty="0" smtClean="0"/>
              <a:t>。</a:t>
            </a:r>
            <a:endParaRPr lang="en-US" altLang="zh-CN" sz="2400" b="1" dirty="0" smtClean="0"/>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22491" y="2042410"/>
            <a:ext cx="7782335" cy="92974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修饰语与中心词位置不当。将“珍贵的原材料、烦琐的生产工艺”改为“原材料珍贵、生产工艺烦琐”</a:t>
            </a:r>
            <a:r>
              <a:rPr lang="zh-CN" altLang="zh-CN" sz="2400" b="1" dirty="0" smtClean="0">
                <a:solidFill>
                  <a:srgbClr val="990033"/>
                </a:solidFill>
                <a:latin typeface="+mn-ea"/>
              </a:rPr>
              <a:t>。</a:t>
            </a:r>
            <a:endParaRPr lang="en-US" altLang="zh-CN" sz="2400" b="1" dirty="0" smtClean="0">
              <a:latin typeface="+mn-ea"/>
            </a:endParaRPr>
          </a:p>
        </p:txBody>
      </p:sp>
      <p:sp>
        <p:nvSpPr>
          <p:cNvPr id="9" name="TextBox 8"/>
          <p:cNvSpPr txBox="1"/>
          <p:nvPr/>
        </p:nvSpPr>
        <p:spPr>
          <a:xfrm>
            <a:off x="681212" y="4443361"/>
            <a:ext cx="7840586" cy="1438855"/>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修饰语与中心词位置不当。将中心词“门诊”放至“我院”后面。另外，“采取”缺宾语，可以在“挂号”后加“的方法”</a:t>
            </a:r>
            <a:r>
              <a:rPr lang="zh-CN" altLang="zh-CN" sz="2400" b="1" dirty="0" smtClean="0">
                <a:solidFill>
                  <a:srgbClr val="990033"/>
                </a:solidFill>
                <a:latin typeface="+mn-ea"/>
              </a:rPr>
              <a:t>。</a:t>
            </a:r>
            <a:endParaRPr lang="en-US" altLang="zh-CN" sz="2400" b="1" dirty="0" smtClean="0">
              <a:latin typeface="+mn-ea"/>
            </a:endParaRP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九</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并列词语或短语顺序不当</a:t>
            </a:r>
            <a:endParaRPr lang="en-US" altLang="zh-CN" sz="2400" b="1" dirty="0" smtClean="0">
              <a:latin typeface="黑体" pitchFamily="2" charset="-122"/>
              <a:ea typeface="黑体" pitchFamily="2" charset="-122"/>
            </a:endParaRPr>
          </a:p>
          <a:p>
            <a:pPr marL="0" indent="0" algn="just">
              <a:lnSpc>
                <a:spcPts val="3500"/>
              </a:lnSpc>
              <a:buNone/>
            </a:pPr>
            <a:r>
              <a:rPr lang="zh-CN" altLang="en-US" sz="2400" b="1" dirty="0" smtClean="0">
                <a:latin typeface="+mn-ea"/>
              </a:rPr>
              <a:t>    一个分句中有并列的词语或短语，这些并列词语或短语之间有时间、空间、范围大小、情感流程、数目常规等关系，如果顺序不当，就会造成不合逻辑、失去照应等问题。如：</a:t>
            </a:r>
            <a:endParaRPr lang="en-US" altLang="zh-CN" sz="2400" b="1" dirty="0" smtClean="0">
              <a:latin typeface="+mn-ea"/>
            </a:endParaRPr>
          </a:p>
          <a:p>
            <a:pPr marL="0" indent="0" algn="just">
              <a:lnSpc>
                <a:spcPts val="3500"/>
              </a:lnSpc>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a:lnSpc>
                <a:spcPts val="3500"/>
              </a:lnSpc>
              <a:buNone/>
            </a:pPr>
            <a:r>
              <a:rPr lang="en-US" altLang="zh-CN" sz="2400" b="1" dirty="0" smtClean="0">
                <a:latin typeface="Times New Roman" pitchFamily="18" charset="0"/>
              </a:rPr>
              <a:t>25. </a:t>
            </a:r>
            <a:r>
              <a:rPr lang="en-US" altLang="zh-CN" sz="2400" b="1" dirty="0" smtClean="0">
                <a:latin typeface="+mn-ea"/>
              </a:rPr>
              <a:t>[2015·</a:t>
            </a:r>
            <a:r>
              <a:rPr lang="zh-CN" altLang="en-US" sz="2400" b="1" dirty="0" smtClean="0">
                <a:latin typeface="+mn-ea"/>
              </a:rPr>
              <a:t>江苏卷</a:t>
            </a:r>
            <a:r>
              <a:rPr lang="en-US" altLang="zh-CN" sz="2400" b="1" dirty="0" smtClean="0">
                <a:latin typeface="+mn-ea"/>
              </a:rPr>
              <a:t>] </a:t>
            </a:r>
            <a:r>
              <a:rPr lang="zh-CN" altLang="en-US" sz="2400" b="1" dirty="0" smtClean="0">
                <a:latin typeface="+mn-ea"/>
              </a:rPr>
              <a:t>一种观念只有被人们普遍接受、理解和掌握并转化为整个社会的群体意识，才能成为人们自觉遵守和奉行的准则</a:t>
            </a:r>
            <a:r>
              <a:rPr lang="zh-CN" altLang="en-US" sz="2400" b="1" dirty="0" smtClean="0"/>
              <a:t>。</a:t>
            </a:r>
          </a:p>
          <a:p>
            <a:pPr marL="0" indent="0" algn="just">
              <a:lnSpc>
                <a:spcPts val="3500"/>
              </a:lnSpc>
              <a:buNone/>
            </a:pPr>
            <a:r>
              <a:rPr lang="en-US" altLang="zh-CN" sz="2400" b="1" dirty="0" smtClean="0">
                <a:latin typeface="+mn-ea"/>
              </a:rPr>
              <a:t>__________________________________________________</a:t>
            </a: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53874" y="4900610"/>
            <a:ext cx="6520650" cy="541174"/>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并列词语顺序不当。应为“理解、接受”</a:t>
            </a:r>
            <a:r>
              <a:rPr lang="zh-CN" altLang="zh-CN" sz="2400" b="1" dirty="0" smtClean="0">
                <a:solidFill>
                  <a:srgbClr val="990033"/>
                </a:solidFill>
                <a:latin typeface="+mn-ea"/>
              </a:rPr>
              <a:t>。</a:t>
            </a:r>
            <a:endParaRPr lang="en-US" altLang="zh-CN" sz="2400" b="1" dirty="0" smtClean="0">
              <a:latin typeface="+mn-ea"/>
            </a:endParaRPr>
          </a:p>
        </p:txBody>
      </p:sp>
      <p:grpSp>
        <p:nvGrpSpPr>
          <p:cNvPr id="9" name="Group 10"/>
          <p:cNvGrpSpPr>
            <a:grpSpLocks/>
          </p:cNvGrpSpPr>
          <p:nvPr/>
        </p:nvGrpSpPr>
        <p:grpSpPr bwMode="auto">
          <a:xfrm>
            <a:off x="1588" y="2674938"/>
            <a:ext cx="609600" cy="1978025"/>
            <a:chOff x="1" y="1685"/>
            <a:chExt cx="384" cy="1246"/>
          </a:xfrm>
        </p:grpSpPr>
        <p:pic>
          <p:nvPicPr>
            <p:cNvPr id="10"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2"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29. </a:t>
            </a:r>
            <a:r>
              <a:rPr lang="en-US" altLang="zh-CN" sz="2400" b="1" dirty="0" smtClean="0">
                <a:latin typeface="+mn-ea"/>
              </a:rPr>
              <a:t>[2012·</a:t>
            </a:r>
            <a:r>
              <a:rPr lang="zh-CN" altLang="en-US" sz="2400" b="1" dirty="0" smtClean="0">
                <a:latin typeface="+mn-ea"/>
              </a:rPr>
              <a:t>四川卷</a:t>
            </a:r>
            <a:r>
              <a:rPr lang="en-US" altLang="zh-CN" sz="2400" b="1" dirty="0" smtClean="0">
                <a:latin typeface="+mn-ea"/>
              </a:rPr>
              <a:t>] </a:t>
            </a:r>
            <a:r>
              <a:rPr lang="zh-CN" altLang="en-US" sz="2400" b="1" dirty="0" smtClean="0">
                <a:latin typeface="+mn-ea"/>
              </a:rPr>
              <a:t>我国首座自主建造、设计、开发的第六代深水半潜式钻井平台，在我国南海海域正式开钻，标志着我国海洋石油工业深水战略迈出了实质性步伐</a:t>
            </a:r>
            <a:r>
              <a:rPr lang="zh-CN" altLang="en-US" sz="2400" b="1" dirty="0" smtClean="0"/>
              <a:t>。</a:t>
            </a:r>
          </a:p>
          <a:p>
            <a:pPr marL="0" indent="0" algn="just">
              <a:lnSpc>
                <a:spcPts val="3500"/>
              </a:lnSpc>
              <a:buNone/>
            </a:pPr>
            <a:r>
              <a:rPr lang="en-US" altLang="zh-CN" sz="2400" b="1" dirty="0" smtClean="0">
                <a:latin typeface="+mn-ea"/>
              </a:rPr>
              <a:t>______________________________________________________________________________________________________</a:t>
            </a:r>
            <a:r>
              <a:rPr lang="zh-CN" altLang="en-US" sz="2400" b="1" u="sng" dirty="0" smtClean="0"/>
              <a:t>　</a:t>
            </a:r>
            <a:endParaRPr lang="en-US" altLang="zh-CN" sz="2400" b="1" u="sng" dirty="0" smtClean="0"/>
          </a:p>
          <a:p>
            <a:pPr marL="0" indent="0" algn="just">
              <a:lnSpc>
                <a:spcPts val="3500"/>
              </a:lnSpc>
              <a:buNone/>
            </a:pPr>
            <a:r>
              <a:rPr lang="en-US" altLang="zh-CN" sz="2400" b="1" dirty="0" smtClean="0">
                <a:latin typeface="Times New Roman" pitchFamily="18" charset="0"/>
              </a:rPr>
              <a:t>30. </a:t>
            </a:r>
            <a:r>
              <a:rPr lang="zh-CN" altLang="en-US" sz="2400" b="1" dirty="0" smtClean="0">
                <a:latin typeface="Times New Roman" pitchFamily="18" charset="0"/>
              </a:rPr>
              <a:t>去年的大赛我们的工作得到好评，今年的比赛从命题、决赛、海选到颁奖，我们又被指定参与活动全过程，一定要高度重视，不可疏忽</a:t>
            </a:r>
            <a:r>
              <a:rPr lang="zh-CN" altLang="en-US" sz="2400" b="1" dirty="0" smtClean="0"/>
              <a:t>。</a:t>
            </a:r>
            <a:endParaRPr lang="en-US" altLang="zh-CN" sz="2400" b="1" dirty="0" smtClean="0"/>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 </a:t>
            </a:r>
            <a:endParaRPr lang="zh-CN" altLang="en-US"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61588" y="2021123"/>
            <a:ext cx="7696612" cy="990015"/>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并列词语顺序不当。按照工程环节，“建造、设计、开发”三个词有先后顺序，应为“设计、开发、建造”</a:t>
            </a:r>
            <a:r>
              <a:rPr lang="zh-CN" altLang="zh-CN" sz="2400" b="1" dirty="0" smtClean="0">
                <a:solidFill>
                  <a:srgbClr val="990033"/>
                </a:solidFill>
                <a:latin typeface="+mn-ea"/>
              </a:rPr>
              <a:t>。</a:t>
            </a:r>
            <a:endParaRPr lang="en-US" altLang="zh-CN" sz="2400" b="1" dirty="0" smtClean="0">
              <a:latin typeface="+mn-ea"/>
            </a:endParaRPr>
          </a:p>
        </p:txBody>
      </p:sp>
      <p:sp>
        <p:nvSpPr>
          <p:cNvPr id="9" name="TextBox 8"/>
          <p:cNvSpPr txBox="1"/>
          <p:nvPr/>
        </p:nvSpPr>
        <p:spPr>
          <a:xfrm>
            <a:off x="671223" y="4406865"/>
            <a:ext cx="7855933" cy="1438855"/>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并列词语顺序不当。后面的分句应改为“今年的比赛，我们又被指定参与从命题、海选、决赛到颁奖的活动全过程，一定要高度重视，不可疏忽”</a:t>
            </a:r>
            <a:r>
              <a:rPr lang="zh-CN" altLang="zh-CN" sz="2400" b="1" dirty="0" smtClean="0">
                <a:solidFill>
                  <a:srgbClr val="990033"/>
                </a:solidFill>
                <a:latin typeface="+mn-ea"/>
              </a:rPr>
              <a:t>。</a:t>
            </a:r>
            <a:endParaRPr lang="en-US" altLang="zh-CN" sz="2400" b="1" dirty="0" smtClean="0">
              <a:latin typeface="+mn-ea"/>
            </a:endParaRP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十</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分句间内容次序颠倒</a:t>
            </a:r>
            <a:endParaRPr lang="en-US" altLang="zh-CN" sz="2400" b="1" dirty="0" smtClean="0">
              <a:latin typeface="黑体" pitchFamily="2" charset="-122"/>
              <a:ea typeface="黑体" pitchFamily="2" charset="-122"/>
            </a:endParaRPr>
          </a:p>
          <a:p>
            <a:pPr marL="0" indent="0" algn="just">
              <a:lnSpc>
                <a:spcPts val="3500"/>
              </a:lnSpc>
              <a:buNone/>
            </a:pPr>
            <a:r>
              <a:rPr lang="zh-CN" altLang="en-US" sz="2400" b="1" dirty="0" smtClean="0">
                <a:latin typeface="+mn-ea"/>
              </a:rPr>
              <a:t>    一个句子由几个分句组成，各分句之间常有主次、轻重、因果、承接、递进关系。如果颠倒了，就会造成分句间次序不当。最常见的是把递进关系变成“递退” 关系。</a:t>
            </a:r>
            <a:endParaRPr lang="en-US" altLang="zh-CN" sz="2400" b="1" dirty="0" smtClean="0">
              <a:latin typeface="+mn-ea"/>
            </a:endParaRPr>
          </a:p>
          <a:p>
            <a:pPr marL="0" indent="0" algn="just">
              <a:lnSpc>
                <a:spcPts val="3500"/>
              </a:lnSpc>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a:lnSpc>
                <a:spcPts val="3500"/>
              </a:lnSpc>
              <a:buNone/>
            </a:pPr>
            <a:r>
              <a:rPr lang="en-US" altLang="zh-CN" sz="2400" b="1" dirty="0" smtClean="0">
                <a:latin typeface="Times New Roman" pitchFamily="18" charset="0"/>
              </a:rPr>
              <a:t>31. </a:t>
            </a:r>
            <a:r>
              <a:rPr lang="en-US" altLang="zh-CN" sz="2400" b="1" dirty="0" smtClean="0">
                <a:latin typeface="+mn-ea"/>
              </a:rPr>
              <a:t>[2015·</a:t>
            </a:r>
            <a:r>
              <a:rPr lang="zh-CN" altLang="en-US" sz="2400" b="1" dirty="0" smtClean="0">
                <a:latin typeface="+mn-ea"/>
              </a:rPr>
              <a:t>安徽卷</a:t>
            </a:r>
            <a:r>
              <a:rPr lang="en-US" altLang="zh-CN" sz="2400" b="1" dirty="0" smtClean="0">
                <a:latin typeface="+mn-ea"/>
              </a:rPr>
              <a:t>] </a:t>
            </a:r>
            <a:r>
              <a:rPr lang="zh-CN" altLang="en-US" sz="2400" b="1" dirty="0" smtClean="0">
                <a:latin typeface="+mn-ea"/>
              </a:rPr>
              <a:t>如何引导有运动天赋的青少年热爱并且投身于滑雪运动，从而培养这些青少年对滑雪运动的兴趣，是北京冬奥申委正在关注的问题</a:t>
            </a:r>
            <a:r>
              <a:rPr lang="zh-CN" altLang="en-US" sz="2400" b="1" dirty="0" smtClean="0"/>
              <a:t>。</a:t>
            </a:r>
            <a:endParaRPr lang="en-US" altLang="zh-CN" sz="2400" b="1" dirty="0" smtClean="0"/>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46601" y="4501007"/>
            <a:ext cx="7943880" cy="1438855"/>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语序不当导致递进关系不恰当。应改为“如何培养有运动天赋的青少年对滑雪运动的兴趣，从而引导这些青少年热爱并且投身于滑雪运动”</a:t>
            </a:r>
            <a:r>
              <a:rPr lang="zh-CN" altLang="zh-CN" sz="2400" b="1" dirty="0" smtClean="0">
                <a:solidFill>
                  <a:srgbClr val="990033"/>
                </a:solidFill>
                <a:latin typeface="+mn-ea"/>
              </a:rPr>
              <a:t>。</a:t>
            </a:r>
            <a:endParaRPr lang="en-US" altLang="zh-CN" sz="2400" b="1" dirty="0" smtClean="0">
              <a:latin typeface="+mn-ea"/>
            </a:endParaRPr>
          </a:p>
        </p:txBody>
      </p:sp>
      <p:grpSp>
        <p:nvGrpSpPr>
          <p:cNvPr id="9" name="Group 10"/>
          <p:cNvGrpSpPr>
            <a:grpSpLocks/>
          </p:cNvGrpSpPr>
          <p:nvPr/>
        </p:nvGrpSpPr>
        <p:grpSpPr bwMode="auto">
          <a:xfrm>
            <a:off x="1588" y="2674938"/>
            <a:ext cx="609600" cy="1978025"/>
            <a:chOff x="1" y="1685"/>
            <a:chExt cx="384" cy="1246"/>
          </a:xfrm>
        </p:grpSpPr>
        <p:pic>
          <p:nvPicPr>
            <p:cNvPr id="10"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2"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765175"/>
            <a:ext cx="8208962" cy="5570538"/>
          </a:xfrm>
        </p:spPr>
        <p:txBody>
          <a:bodyPr>
            <a:noAutofit/>
          </a:bodyPr>
          <a:lstStyle/>
          <a:p>
            <a:pPr marL="0" indent="0" eaLnBrk="1" hangingPunct="1">
              <a:lnSpc>
                <a:spcPts val="3500"/>
              </a:lnSpc>
              <a:spcBef>
                <a:spcPct val="0"/>
              </a:spcBef>
              <a:buFont typeface="Arial" charset="0"/>
              <a:buNone/>
            </a:pPr>
            <a:r>
              <a:rPr lang="en-US" altLang="zh-CN" sz="2400" b="1" dirty="0" smtClean="0">
                <a:latin typeface="Times New Roman" pitchFamily="18" charset="0"/>
                <a:cs typeface="Times New Roman" pitchFamily="18" charset="0"/>
              </a:rPr>
              <a:t>A. </a:t>
            </a:r>
            <a:r>
              <a:rPr lang="zh-CN" altLang="en-US" sz="2400" b="1" dirty="0" smtClean="0">
                <a:latin typeface="Times New Roman" pitchFamily="18" charset="0"/>
                <a:cs typeface="Times New Roman" pitchFamily="18" charset="0"/>
              </a:rPr>
              <a:t>目不暇接　琳琅满目　应接不暇</a:t>
            </a:r>
          </a:p>
          <a:p>
            <a:pPr marL="0" indent="0" eaLnBrk="1" hangingPunct="1">
              <a:lnSpc>
                <a:spcPts val="3500"/>
              </a:lnSpc>
              <a:spcBef>
                <a:spcPct val="0"/>
              </a:spcBef>
              <a:buFont typeface="Arial" charset="0"/>
              <a:buNone/>
            </a:pPr>
            <a:r>
              <a:rPr lang="en-US" altLang="zh-CN" sz="2400" b="1" dirty="0" smtClean="0">
                <a:latin typeface="Times New Roman" pitchFamily="18" charset="0"/>
                <a:cs typeface="Times New Roman" pitchFamily="18" charset="0"/>
              </a:rPr>
              <a:t>B. </a:t>
            </a:r>
            <a:r>
              <a:rPr lang="zh-CN" altLang="en-US" sz="2400" b="1" dirty="0" smtClean="0">
                <a:latin typeface="Times New Roman" pitchFamily="18" charset="0"/>
                <a:cs typeface="Times New Roman" pitchFamily="18" charset="0"/>
              </a:rPr>
              <a:t>应接不暇　目不暇接　琳琅满目</a:t>
            </a:r>
          </a:p>
          <a:p>
            <a:pPr marL="0" indent="0" eaLnBrk="1" hangingPunct="1">
              <a:lnSpc>
                <a:spcPts val="3500"/>
              </a:lnSpc>
              <a:spcBef>
                <a:spcPct val="0"/>
              </a:spcBef>
              <a:buFont typeface="Arial" charset="0"/>
              <a:buNone/>
            </a:pPr>
            <a:r>
              <a:rPr lang="en-US" altLang="zh-CN" sz="2400" b="1" dirty="0" smtClean="0">
                <a:latin typeface="Times New Roman" pitchFamily="18" charset="0"/>
                <a:cs typeface="Times New Roman" pitchFamily="18" charset="0"/>
              </a:rPr>
              <a:t>C. </a:t>
            </a:r>
            <a:r>
              <a:rPr lang="zh-CN" altLang="en-US" sz="2400" b="1" dirty="0" smtClean="0">
                <a:latin typeface="Times New Roman" pitchFamily="18" charset="0"/>
                <a:cs typeface="Times New Roman" pitchFamily="18" charset="0"/>
              </a:rPr>
              <a:t>目不暇接　应接不暇　琳琅满目</a:t>
            </a:r>
          </a:p>
          <a:p>
            <a:pPr marL="0" indent="0" eaLnBrk="1" hangingPunct="1">
              <a:lnSpc>
                <a:spcPts val="3500"/>
              </a:lnSpc>
              <a:spcBef>
                <a:spcPct val="0"/>
              </a:spcBef>
              <a:buFont typeface="Arial" charset="0"/>
              <a:buNone/>
            </a:pPr>
            <a:r>
              <a:rPr lang="en-US" altLang="zh-CN" sz="2400" b="1" dirty="0" smtClean="0">
                <a:latin typeface="Times New Roman" pitchFamily="18" charset="0"/>
                <a:cs typeface="Times New Roman" pitchFamily="18" charset="0"/>
              </a:rPr>
              <a:t>D. </a:t>
            </a:r>
            <a:r>
              <a:rPr lang="zh-CN" altLang="en-US" sz="2400" b="1" dirty="0" smtClean="0">
                <a:latin typeface="Times New Roman" pitchFamily="18" charset="0"/>
                <a:cs typeface="Times New Roman" pitchFamily="18" charset="0"/>
              </a:rPr>
              <a:t>应接不暇　琳琅满目　目不暇接</a:t>
            </a:r>
          </a:p>
        </p:txBody>
      </p:sp>
      <p:grpSp>
        <p:nvGrpSpPr>
          <p:cNvPr id="2" name="Group 5"/>
          <p:cNvGrpSpPr>
            <a:grpSpLocks/>
          </p:cNvGrpSpPr>
          <p:nvPr/>
        </p:nvGrpSpPr>
        <p:grpSpPr bwMode="auto">
          <a:xfrm>
            <a:off x="1588" y="2674938"/>
            <a:ext cx="609600" cy="1978025"/>
            <a:chOff x="1" y="1685"/>
            <a:chExt cx="384" cy="1246"/>
          </a:xfrm>
        </p:grpSpPr>
        <p:pic>
          <p:nvPicPr>
            <p:cNvPr id="88576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5765"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85766"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32. </a:t>
            </a:r>
            <a:r>
              <a:rPr lang="en-US" altLang="zh-CN" sz="2400" b="1" dirty="0" smtClean="0">
                <a:latin typeface="+mn-ea"/>
              </a:rPr>
              <a:t>[2013·</a:t>
            </a:r>
            <a:r>
              <a:rPr lang="zh-CN" altLang="en-US" sz="2400" b="1" dirty="0" smtClean="0">
                <a:latin typeface="+mn-ea"/>
              </a:rPr>
              <a:t>辽宁卷</a:t>
            </a:r>
            <a:r>
              <a:rPr lang="en-US" altLang="zh-CN" sz="2400" b="1" dirty="0" smtClean="0">
                <a:latin typeface="+mn-ea"/>
              </a:rPr>
              <a:t>] </a:t>
            </a:r>
            <a:r>
              <a:rPr lang="zh-CN" altLang="en-US" sz="2400" b="1" dirty="0" smtClean="0">
                <a:latin typeface="+mn-ea"/>
              </a:rPr>
              <a:t>作为一个全新的、相对成熟的行业，不仅电子商务在一定程度上改变了人类的生活方式，也冲击了历史悠久的传统商业模式</a:t>
            </a:r>
            <a:r>
              <a:rPr lang="zh-CN" altLang="en-US" sz="2400" b="1" dirty="0" smtClean="0"/>
              <a:t>。</a:t>
            </a: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a:t>
            </a:r>
            <a:endParaRPr lang="en-US" altLang="zh-CN" sz="2400" b="1" u="sng"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9" name="TextBox 8"/>
          <p:cNvSpPr txBox="1"/>
          <p:nvPr/>
        </p:nvSpPr>
        <p:spPr>
          <a:xfrm>
            <a:off x="694563" y="2104649"/>
            <a:ext cx="7921897" cy="1438855"/>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分句间内容次序颠倒。将“电子商务”移到“不仅”前；递进关系颠倒，应改为“电子商务不仅冲击了历史悠久的传统商业模式，也在一定程度上改变了人类的生活方式”</a:t>
            </a:r>
            <a:r>
              <a:rPr lang="zh-CN" altLang="zh-CN" sz="2400" b="1" dirty="0" smtClean="0">
                <a:solidFill>
                  <a:srgbClr val="990033"/>
                </a:solidFill>
                <a:latin typeface="+mn-ea"/>
              </a:rPr>
              <a:t>。</a:t>
            </a:r>
            <a:r>
              <a:rPr lang="zh-CN" altLang="en-US" sz="2400" b="1" dirty="0" smtClean="0"/>
              <a:t>　</a:t>
            </a:r>
            <a:endParaRPr lang="en-US" altLang="zh-CN" sz="2400" b="1" dirty="0" smtClean="0"/>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33. </a:t>
            </a:r>
            <a:r>
              <a:rPr lang="en-US" altLang="zh-CN" sz="2400" b="1" dirty="0" smtClean="0">
                <a:latin typeface="+mn-ea"/>
              </a:rPr>
              <a:t>[2012·</a:t>
            </a:r>
            <a:r>
              <a:rPr lang="zh-CN" altLang="en-US" sz="2400" b="1" dirty="0" smtClean="0">
                <a:latin typeface="+mn-ea"/>
              </a:rPr>
              <a:t>湖北卷</a:t>
            </a:r>
            <a:r>
              <a:rPr lang="en-US" altLang="zh-CN" sz="2400" b="1" dirty="0" smtClean="0">
                <a:latin typeface="+mn-ea"/>
              </a:rPr>
              <a:t>] </a:t>
            </a:r>
            <a:r>
              <a:rPr lang="zh-CN" altLang="en-US" sz="2400" b="1" dirty="0" smtClean="0">
                <a:latin typeface="Times New Roman" pitchFamily="18" charset="0"/>
              </a:rPr>
              <a:t>现代文明不仅带来了理性化、工业化、市场化、都市化、民主化和法制化这些美好的社会制度，而且创造了前所未有的物质财富</a:t>
            </a:r>
            <a:r>
              <a:rPr lang="zh-CN" altLang="en-US" sz="2400" b="1" dirty="0" smtClean="0"/>
              <a:t>。</a:t>
            </a:r>
            <a:endParaRPr lang="en-US" altLang="zh-CN" sz="2400" b="1" dirty="0" smtClean="0"/>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52472" y="2058792"/>
            <a:ext cx="7749366" cy="1887696"/>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分句间内容次序颠倒。“不仅</a:t>
            </a:r>
            <a:r>
              <a:rPr lang="en-US" altLang="zh-CN" sz="2400" b="1" dirty="0" smtClean="0">
                <a:solidFill>
                  <a:srgbClr val="990033"/>
                </a:solidFill>
                <a:latin typeface="+mn-ea"/>
              </a:rPr>
              <a:t>……</a:t>
            </a:r>
            <a:r>
              <a:rPr lang="zh-CN" altLang="en-US" sz="2400" b="1" dirty="0" smtClean="0">
                <a:solidFill>
                  <a:srgbClr val="990033"/>
                </a:solidFill>
                <a:latin typeface="+mn-ea"/>
              </a:rPr>
              <a:t>而且</a:t>
            </a:r>
            <a:r>
              <a:rPr lang="en-US" altLang="zh-CN" sz="2400" b="1" dirty="0" smtClean="0">
                <a:solidFill>
                  <a:srgbClr val="990033"/>
                </a:solidFill>
                <a:latin typeface="+mn-ea"/>
              </a:rPr>
              <a:t>……”</a:t>
            </a:r>
            <a:r>
              <a:rPr lang="zh-CN" altLang="en-US" sz="2400" b="1" dirty="0" smtClean="0">
                <a:solidFill>
                  <a:srgbClr val="990033"/>
                </a:solidFill>
                <a:latin typeface="+mn-ea"/>
              </a:rPr>
              <a:t>是表递进关系的关联词，“而且”后面的内容应比“不仅”后面的内容意思更进一层。因前后分句之间逻辑关系不正确，故应将“不仅”和“而且”后面的内容对调</a:t>
            </a:r>
            <a:r>
              <a:rPr lang="zh-CN" altLang="zh-CN" sz="2400" b="1" dirty="0" smtClean="0">
                <a:solidFill>
                  <a:srgbClr val="990033"/>
                </a:solidFill>
                <a:latin typeface="+mn-ea"/>
              </a:rPr>
              <a:t>。</a:t>
            </a:r>
            <a:endParaRPr lang="en-US" altLang="zh-CN" sz="2400" b="1" dirty="0" smtClean="0"/>
          </a:p>
        </p:txBody>
      </p:sp>
      <p:grpSp>
        <p:nvGrpSpPr>
          <p:cNvPr id="9" name="Group 10"/>
          <p:cNvGrpSpPr>
            <a:grpSpLocks/>
          </p:cNvGrpSpPr>
          <p:nvPr/>
        </p:nvGrpSpPr>
        <p:grpSpPr bwMode="auto">
          <a:xfrm>
            <a:off x="1588" y="2674938"/>
            <a:ext cx="609600" cy="1978025"/>
            <a:chOff x="1" y="1685"/>
            <a:chExt cx="384" cy="1246"/>
          </a:xfrm>
        </p:grpSpPr>
        <p:pic>
          <p:nvPicPr>
            <p:cNvPr id="10"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2"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ct val="122000"/>
              </a:lnSpc>
              <a:spcBef>
                <a:spcPct val="0"/>
              </a:spcBef>
              <a:buNone/>
            </a:pPr>
            <a:r>
              <a:rPr lang="zh-CN" altLang="en-US" sz="2400" b="1" dirty="0" smtClean="0">
                <a:latin typeface="黑体" pitchFamily="2" charset="-122"/>
                <a:ea typeface="黑体" pitchFamily="2" charset="-122"/>
              </a:rPr>
              <a:t>类型二　搭配不当</a:t>
            </a: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一</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主谓、主宾、动宾、动补搭配不当</a:t>
            </a:r>
            <a:endParaRPr lang="en-US" altLang="zh-CN" sz="2400" b="1" dirty="0" smtClean="0">
              <a:latin typeface="黑体" pitchFamily="2" charset="-122"/>
              <a:ea typeface="黑体" pitchFamily="2" charset="-122"/>
            </a:endParaRPr>
          </a:p>
          <a:p>
            <a:pPr marL="0" indent="622800" eaLnBrk="1" hangingPunct="1">
              <a:lnSpc>
                <a:spcPct val="122000"/>
              </a:lnSpc>
              <a:spcBef>
                <a:spcPct val="0"/>
              </a:spcBef>
              <a:buNone/>
            </a:pPr>
            <a:r>
              <a:rPr lang="zh-CN" altLang="zh-CN" sz="2400" b="1" dirty="0" smtClean="0"/>
              <a:t>句中有多个主语与一个谓语，存在其中的某个主语与谓语不搭配的情况；主宾搭配不当，有的在第一个句子中搭配恰当，但在第二个句子中则暗换了主语，致使主宾搭配不当；不少动词和其所带的宾语都是彼此较为固定的搭配对象，如果打破了这样的搭配习惯，则属误用；动词所带的补语也有不搭配的。到目前为止，在高考考查的所有病句类型中，此种类型的病句是最多的。</a:t>
            </a:r>
            <a:endParaRPr lang="en-US" altLang="zh-CN" sz="2400" b="1" dirty="0" smtClean="0"/>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animEffect transition="in" filter="wipe(left)">
                                      <p:cBhvr>
                                        <p:cTn id="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34. </a:t>
            </a:r>
            <a:r>
              <a:rPr lang="en-US" altLang="zh-CN" sz="2400" b="1" dirty="0" smtClean="0">
                <a:latin typeface="+mn-ea"/>
              </a:rPr>
              <a:t>[2015·</a:t>
            </a:r>
            <a:r>
              <a:rPr lang="zh-CN" altLang="en-US" sz="2400" b="1" dirty="0" smtClean="0">
                <a:latin typeface="+mn-ea"/>
              </a:rPr>
              <a:t>安徽卷</a:t>
            </a:r>
            <a:r>
              <a:rPr lang="en-US" altLang="zh-CN" sz="2400" b="1" dirty="0" smtClean="0">
                <a:latin typeface="+mn-ea"/>
              </a:rPr>
              <a:t>] </a:t>
            </a:r>
            <a:r>
              <a:rPr lang="zh-CN" altLang="en-US" sz="2400" b="1" dirty="0" smtClean="0">
                <a:latin typeface="+mn-ea"/>
              </a:rPr>
              <a:t>要深化对南极地区海冰融化现象和南极上空大气运动过程的认识，就必须扩大科学考察区域，加强科研观测精度，改进实验设计方法。</a:t>
            </a:r>
            <a:endParaRPr lang="zh-CN" altLang="en-US" sz="2400" b="1" dirty="0" smtClean="0"/>
          </a:p>
          <a:p>
            <a:pPr marL="0" indent="0" algn="just">
              <a:lnSpc>
                <a:spcPts val="3500"/>
              </a:lnSpc>
              <a:buNone/>
            </a:pPr>
            <a:r>
              <a:rPr lang="en-US" altLang="zh-CN" sz="2400" b="1" dirty="0" smtClean="0">
                <a:latin typeface="+mn-ea"/>
              </a:rPr>
              <a:t>______________________________________________________________________________________________________</a:t>
            </a:r>
            <a:r>
              <a:rPr lang="zh-CN" altLang="en-US" sz="2400" b="1" u="sng" dirty="0" smtClean="0"/>
              <a:t>　</a:t>
            </a:r>
            <a:endParaRPr lang="en-US" altLang="zh-CN" sz="2400" b="1" u="sng" dirty="0" smtClean="0"/>
          </a:p>
          <a:p>
            <a:pPr marL="0" indent="0" algn="just">
              <a:lnSpc>
                <a:spcPts val="3500"/>
              </a:lnSpc>
              <a:buNone/>
            </a:pPr>
            <a:r>
              <a:rPr lang="en-US" altLang="zh-CN" sz="2400" b="1" dirty="0" smtClean="0">
                <a:latin typeface="Times New Roman" pitchFamily="18" charset="0"/>
              </a:rPr>
              <a:t>35. </a:t>
            </a:r>
            <a:r>
              <a:rPr lang="en-US" altLang="zh-CN" sz="2400" b="1" dirty="0" smtClean="0">
                <a:latin typeface="+mn-ea"/>
              </a:rPr>
              <a:t>[2015·</a:t>
            </a:r>
            <a:r>
              <a:rPr lang="zh-CN" altLang="en-US" sz="2400" b="1" dirty="0" smtClean="0">
                <a:latin typeface="+mn-ea"/>
              </a:rPr>
              <a:t>四川卷</a:t>
            </a:r>
            <a:r>
              <a:rPr lang="en-US" altLang="zh-CN" sz="2400" b="1" dirty="0" smtClean="0">
                <a:latin typeface="+mn-ea"/>
              </a:rPr>
              <a:t>] </a:t>
            </a:r>
            <a:r>
              <a:rPr lang="zh-CN" altLang="en-US" sz="2400" b="1" dirty="0" smtClean="0">
                <a:latin typeface="+mn-ea"/>
              </a:rPr>
              <a:t>市旅游局要求各风景区进一步加强对景区厕所、停车场的建设和管理，整治和引导不文明旅游的各种顽疾和陋习，有效提升景区的服务水平。</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a:t>
            </a:r>
            <a:endParaRPr lang="zh-CN" altLang="en-US" sz="2400" b="1" dirty="0" smtClean="0"/>
          </a:p>
          <a:p>
            <a:pPr marL="0" indent="0" algn="just">
              <a:lnSpc>
                <a:spcPts val="3500"/>
              </a:lnSpc>
              <a:buNone/>
            </a:pPr>
            <a:r>
              <a:rPr lang="zh-CN" altLang="en-US" sz="2400" b="1" dirty="0" smtClean="0"/>
              <a:t>　　</a:t>
            </a:r>
            <a:endParaRPr lang="en-US" altLang="zh-CN"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25065" y="2034445"/>
            <a:ext cx="7910958" cy="990015"/>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动宾搭配不当。动词“加强”与宾语“精度”不搭配，可将“加强”改为“提高”。</a:t>
            </a:r>
            <a:endParaRPr lang="en-US" altLang="zh-CN" sz="2400" b="1" dirty="0" smtClean="0"/>
          </a:p>
        </p:txBody>
      </p:sp>
      <p:sp>
        <p:nvSpPr>
          <p:cNvPr id="9" name="TextBox 8"/>
          <p:cNvSpPr txBox="1"/>
          <p:nvPr/>
        </p:nvSpPr>
        <p:spPr>
          <a:xfrm>
            <a:off x="731606" y="4422770"/>
            <a:ext cx="6520650" cy="504241"/>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动宾搭配不当。应将“和引导”删掉。</a:t>
            </a:r>
            <a:endParaRPr lang="en-US" altLang="zh-CN" sz="2400" b="1" dirty="0" smtClean="0"/>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 36. </a:t>
            </a:r>
            <a:r>
              <a:rPr lang="en-US" altLang="zh-CN" sz="2400" b="1" dirty="0" smtClean="0">
                <a:latin typeface="+mn-ea"/>
              </a:rPr>
              <a:t>[2014·</a:t>
            </a:r>
            <a:r>
              <a:rPr lang="zh-CN" altLang="en-US" sz="2400" b="1" dirty="0" smtClean="0">
                <a:latin typeface="+mn-ea"/>
              </a:rPr>
              <a:t>安徽卷</a:t>
            </a:r>
            <a:r>
              <a:rPr lang="en-US" altLang="zh-CN" sz="2400" b="1" dirty="0" smtClean="0">
                <a:latin typeface="+mn-ea"/>
              </a:rPr>
              <a:t>] </a:t>
            </a:r>
            <a:r>
              <a:rPr lang="zh-CN" altLang="en-US" sz="2400" b="1" dirty="0" smtClean="0">
                <a:latin typeface="+mn-ea"/>
              </a:rPr>
              <a:t>报告还显示，成年国民人均电子书的阅读量有所增加，而报刊的阅读率明显减少。</a:t>
            </a:r>
            <a:endParaRPr lang="zh-CN" altLang="en-US" sz="2400" b="1" dirty="0" smtClean="0"/>
          </a:p>
          <a:p>
            <a:pPr marL="0" indent="0" algn="just">
              <a:lnSpc>
                <a:spcPts val="3500"/>
              </a:lnSpc>
              <a:buNone/>
            </a:pPr>
            <a:r>
              <a:rPr lang="en-US" altLang="zh-CN" sz="2400" b="1" dirty="0" smtClean="0">
                <a:latin typeface="+mn-ea"/>
              </a:rPr>
              <a:t>______________________________________________________________________________________________________</a:t>
            </a:r>
          </a:p>
          <a:p>
            <a:pPr marL="0" indent="0" algn="just">
              <a:lnSpc>
                <a:spcPts val="3500"/>
              </a:lnSpc>
              <a:buNone/>
            </a:pPr>
            <a:endParaRPr lang="en-US" altLang="zh-CN" sz="2400" b="1" u="sng" dirty="0" smtClean="0"/>
          </a:p>
          <a:p>
            <a:pPr marL="0" indent="0" algn="just">
              <a:lnSpc>
                <a:spcPts val="3500"/>
              </a:lnSpc>
              <a:buNone/>
            </a:pPr>
            <a:endParaRPr lang="en-US" altLang="zh-CN" sz="2400" b="1" u="sng" dirty="0" smtClean="0">
              <a:latin typeface="+mn-ea"/>
            </a:endParaRPr>
          </a:p>
          <a:p>
            <a:pPr marL="0" indent="0" algn="just">
              <a:lnSpc>
                <a:spcPts val="3500"/>
              </a:lnSpc>
              <a:buNone/>
            </a:pPr>
            <a:endParaRPr lang="en-US" altLang="zh-CN" sz="2400" b="1" u="sng" dirty="0" smtClean="0"/>
          </a:p>
          <a:p>
            <a:pPr marL="0" indent="0" algn="just">
              <a:lnSpc>
                <a:spcPts val="3500"/>
              </a:lnSpc>
              <a:buNone/>
            </a:pPr>
            <a:r>
              <a:rPr lang="zh-CN" altLang="en-US" sz="2400" b="1" dirty="0" smtClean="0"/>
              <a:t>　　</a:t>
            </a:r>
            <a:endParaRPr lang="en-US" altLang="zh-CN" sz="2400" b="1" dirty="0" smtClean="0">
              <a:latin typeface="+mn-ea"/>
            </a:endParaRP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77520" y="1578653"/>
            <a:ext cx="7816374" cy="990015"/>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主谓搭配不当。把“阅读率明显减少”改为“阅读率明显下降”。</a:t>
            </a:r>
            <a:r>
              <a:rPr lang="zh-CN" altLang="en-US" sz="2400" b="1" dirty="0" smtClean="0"/>
              <a:t>　</a:t>
            </a:r>
            <a:endParaRPr lang="en-US" altLang="zh-CN" sz="2400" b="1" dirty="0" smtClean="0"/>
          </a:p>
        </p:txBody>
      </p:sp>
      <p:grpSp>
        <p:nvGrpSpPr>
          <p:cNvPr id="9" name="Group 10"/>
          <p:cNvGrpSpPr>
            <a:grpSpLocks/>
          </p:cNvGrpSpPr>
          <p:nvPr/>
        </p:nvGrpSpPr>
        <p:grpSpPr bwMode="auto">
          <a:xfrm>
            <a:off x="1588" y="2674938"/>
            <a:ext cx="609600" cy="1978025"/>
            <a:chOff x="1" y="1685"/>
            <a:chExt cx="384" cy="1246"/>
          </a:xfrm>
        </p:grpSpPr>
        <p:pic>
          <p:nvPicPr>
            <p:cNvPr id="10"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2"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37. </a:t>
            </a:r>
            <a:r>
              <a:rPr lang="en-US" altLang="zh-CN" sz="2400" b="1" dirty="0" smtClean="0">
                <a:latin typeface="+mn-ea"/>
              </a:rPr>
              <a:t>[2014·</a:t>
            </a:r>
            <a:r>
              <a:rPr lang="zh-CN" altLang="en-US" sz="2400" b="1" dirty="0" smtClean="0">
                <a:latin typeface="+mn-ea"/>
              </a:rPr>
              <a:t>重庆卷</a:t>
            </a:r>
            <a:r>
              <a:rPr lang="en-US" altLang="zh-CN" sz="2400" b="1" dirty="0" smtClean="0">
                <a:latin typeface="+mn-ea"/>
              </a:rPr>
              <a:t>] </a:t>
            </a:r>
            <a:r>
              <a:rPr lang="zh-CN" altLang="en-US" sz="2400" b="1" dirty="0" smtClean="0">
                <a:latin typeface="+mn-ea"/>
              </a:rPr>
              <a:t>现在的重庆夜景，随着光彩工程的实施，现代科技的运用，更加璀璨夺目，已进入世界四大夜景城市之一。</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50114" y="2032082"/>
            <a:ext cx="7961480" cy="2785378"/>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一是主宾搭配不当，原句的主语是“重庆夜景”，与后面的宾语“世界四大夜景城市之一”搭配不当。二是动宾搭配不当，末句“进入”与“四大夜景城市之一”搭配不当。修改为：随着光彩工程的实施，现代科技的运用，现在的重庆夜景，更加璀璨夺目，重庆已成为世界四大夜景城市之一。</a:t>
            </a:r>
            <a:endParaRPr lang="en-US" altLang="zh-CN" sz="2400" b="1" dirty="0" smtClean="0"/>
          </a:p>
        </p:txBody>
      </p:sp>
      <p:grpSp>
        <p:nvGrpSpPr>
          <p:cNvPr id="9" name="Group 10"/>
          <p:cNvGrpSpPr>
            <a:grpSpLocks/>
          </p:cNvGrpSpPr>
          <p:nvPr/>
        </p:nvGrpSpPr>
        <p:grpSpPr bwMode="auto">
          <a:xfrm>
            <a:off x="1588" y="2674938"/>
            <a:ext cx="609600" cy="1978025"/>
            <a:chOff x="1" y="1685"/>
            <a:chExt cx="384" cy="1246"/>
          </a:xfrm>
        </p:grpSpPr>
        <p:pic>
          <p:nvPicPr>
            <p:cNvPr id="10"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2"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38. </a:t>
            </a:r>
            <a:r>
              <a:rPr lang="en-US" altLang="zh-CN" sz="2400" b="1" dirty="0" smtClean="0">
                <a:latin typeface="+mn-ea"/>
              </a:rPr>
              <a:t>[2014·</a:t>
            </a:r>
            <a:r>
              <a:rPr lang="zh-CN" altLang="en-US" sz="2400" b="1" dirty="0" smtClean="0">
                <a:latin typeface="+mn-ea"/>
              </a:rPr>
              <a:t>山东卷</a:t>
            </a:r>
            <a:r>
              <a:rPr lang="en-US" altLang="zh-CN" sz="2400" b="1" dirty="0" smtClean="0">
                <a:latin typeface="+mn-ea"/>
              </a:rPr>
              <a:t>] </a:t>
            </a:r>
            <a:r>
              <a:rPr lang="zh-CN" altLang="en-US" sz="2400" b="1" dirty="0" smtClean="0">
                <a:latin typeface="+mn-ea"/>
              </a:rPr>
              <a:t>这次招聘，一半以上的应聘者曾多年担任外资企业的中高层管理岗位，有较丰富的管理经验。</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______________________________________________________________________________________________________</a:t>
            </a:r>
            <a:endParaRPr lang="zh-CN" altLang="en-US" sz="2400" b="1" dirty="0" smtClean="0"/>
          </a:p>
          <a:p>
            <a:pPr marL="0" indent="0" algn="just">
              <a:lnSpc>
                <a:spcPts val="3500"/>
              </a:lnSpc>
              <a:buNone/>
            </a:pPr>
            <a:r>
              <a:rPr lang="en-US" altLang="zh-CN" sz="2400" b="1" dirty="0" smtClean="0">
                <a:latin typeface="Times New Roman" pitchFamily="18" charset="0"/>
              </a:rPr>
              <a:t>39. </a:t>
            </a:r>
            <a:r>
              <a:rPr lang="en-US" altLang="zh-CN" sz="2400" b="1" dirty="0" smtClean="0">
                <a:latin typeface="+mn-ea"/>
              </a:rPr>
              <a:t>[2013·</a:t>
            </a:r>
            <a:r>
              <a:rPr lang="zh-CN" altLang="en-US" sz="2400" b="1" dirty="0" smtClean="0">
                <a:latin typeface="+mn-ea"/>
              </a:rPr>
              <a:t>辽宁卷</a:t>
            </a:r>
            <a:r>
              <a:rPr lang="en-US" altLang="zh-CN" sz="2400" b="1" dirty="0" smtClean="0">
                <a:latin typeface="+mn-ea"/>
              </a:rPr>
              <a:t>] </a:t>
            </a:r>
            <a:r>
              <a:rPr lang="zh-CN" altLang="en-US" sz="2400" b="1" dirty="0" smtClean="0">
                <a:latin typeface="+mn-ea"/>
              </a:rPr>
              <a:t>第二十五届阿姆斯特丹国际纪录片电影节</a:t>
            </a:r>
            <a:r>
              <a:rPr lang="en-US" altLang="zh-CN" sz="2400" b="1" dirty="0" smtClean="0">
                <a:latin typeface="+mn-ea"/>
              </a:rPr>
              <a:t>12</a:t>
            </a:r>
            <a:r>
              <a:rPr lang="zh-CN" altLang="en-US" sz="2400" b="1" dirty="0" smtClean="0">
                <a:latin typeface="+mn-ea"/>
              </a:rPr>
              <a:t>天里吸引了</a:t>
            </a:r>
            <a:r>
              <a:rPr lang="en-US" altLang="zh-CN" sz="2400" b="1" dirty="0" smtClean="0">
                <a:latin typeface="+mn-ea"/>
              </a:rPr>
              <a:t>20</a:t>
            </a:r>
            <a:r>
              <a:rPr lang="zh-CN" altLang="en-US" sz="2400" b="1" dirty="0" smtClean="0">
                <a:latin typeface="+mn-ea"/>
              </a:rPr>
              <a:t>多万名观众，来自</a:t>
            </a:r>
            <a:r>
              <a:rPr lang="en-US" altLang="zh-CN" sz="2400" b="1" dirty="0" smtClean="0">
                <a:latin typeface="+mn-ea"/>
              </a:rPr>
              <a:t>40</a:t>
            </a:r>
            <a:r>
              <a:rPr lang="zh-CN" altLang="en-US" sz="2400" b="1" dirty="0" smtClean="0">
                <a:latin typeface="+mn-ea"/>
              </a:rPr>
              <a:t>多个国家的近</a:t>
            </a:r>
            <a:r>
              <a:rPr lang="en-US" altLang="zh-CN" sz="2400" b="1" dirty="0" smtClean="0">
                <a:latin typeface="+mn-ea"/>
              </a:rPr>
              <a:t>2500</a:t>
            </a:r>
            <a:r>
              <a:rPr lang="zh-CN" altLang="en-US" sz="2400" b="1" dirty="0" smtClean="0">
                <a:latin typeface="+mn-ea"/>
              </a:rPr>
              <a:t>名电影人、</a:t>
            </a:r>
            <a:r>
              <a:rPr lang="en-US" altLang="zh-CN" sz="2400" b="1" dirty="0" smtClean="0">
                <a:latin typeface="+mn-ea"/>
              </a:rPr>
              <a:t>300</a:t>
            </a:r>
            <a:r>
              <a:rPr lang="zh-CN" altLang="en-US" sz="2400" b="1" dirty="0" smtClean="0">
                <a:latin typeface="+mn-ea"/>
              </a:rPr>
              <a:t>多部电影前来参与。</a:t>
            </a:r>
            <a:endParaRPr lang="zh-CN" altLang="en-US" sz="2400" b="1" dirty="0" smtClean="0"/>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a:t>
            </a:r>
            <a:r>
              <a:rPr lang="zh-CN" altLang="en-US" sz="2400" b="1" dirty="0" smtClean="0"/>
              <a:t>　</a:t>
            </a:r>
            <a:endParaRPr lang="en-US" altLang="zh-CN"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32729" y="1616614"/>
            <a:ext cx="7816374" cy="953081"/>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动宾搭配不当。动词“担任”与宾语“岗位”搭配不当，应改为“担任</a:t>
            </a:r>
            <a:r>
              <a:rPr lang="en-US" altLang="zh-CN" sz="2400" b="1" dirty="0" smtClean="0">
                <a:solidFill>
                  <a:srgbClr val="990033"/>
                </a:solidFill>
                <a:latin typeface="+mn-ea"/>
              </a:rPr>
              <a:t>……</a:t>
            </a:r>
            <a:r>
              <a:rPr lang="zh-CN" altLang="en-US" sz="2400" b="1" dirty="0" smtClean="0">
                <a:solidFill>
                  <a:srgbClr val="990033"/>
                </a:solidFill>
                <a:latin typeface="+mn-ea"/>
              </a:rPr>
              <a:t>职务”。</a:t>
            </a:r>
            <a:endParaRPr lang="en-US" altLang="zh-CN" sz="2400" b="1" dirty="0" smtClean="0"/>
          </a:p>
        </p:txBody>
      </p:sp>
      <p:sp>
        <p:nvSpPr>
          <p:cNvPr id="9" name="TextBox 8"/>
          <p:cNvSpPr txBox="1"/>
          <p:nvPr/>
        </p:nvSpPr>
        <p:spPr>
          <a:xfrm>
            <a:off x="712156" y="3980712"/>
            <a:ext cx="7816374" cy="140192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主谓搭配不当。“</a:t>
            </a:r>
            <a:r>
              <a:rPr lang="en-US" altLang="zh-CN" sz="2400" b="1" dirty="0" smtClean="0">
                <a:solidFill>
                  <a:srgbClr val="990033"/>
                </a:solidFill>
                <a:latin typeface="+mn-ea"/>
              </a:rPr>
              <a:t>300</a:t>
            </a:r>
            <a:r>
              <a:rPr lang="zh-CN" altLang="en-US" sz="2400" b="1" dirty="0" smtClean="0">
                <a:solidFill>
                  <a:srgbClr val="990033"/>
                </a:solidFill>
                <a:latin typeface="+mn-ea"/>
              </a:rPr>
              <a:t>多部电影前来参与”中，“电影”和“参与”属于主谓搭配不当，应改为“来自</a:t>
            </a:r>
            <a:r>
              <a:rPr lang="en-US" altLang="zh-CN" sz="2400" b="1" dirty="0" smtClean="0">
                <a:solidFill>
                  <a:srgbClr val="990033"/>
                </a:solidFill>
                <a:latin typeface="+mn-ea"/>
              </a:rPr>
              <a:t>40</a:t>
            </a:r>
            <a:r>
              <a:rPr lang="zh-CN" altLang="en-US" sz="2400" b="1" dirty="0" smtClean="0">
                <a:solidFill>
                  <a:srgbClr val="990033"/>
                </a:solidFill>
                <a:latin typeface="+mn-ea"/>
              </a:rPr>
              <a:t>多个国家的近</a:t>
            </a:r>
            <a:r>
              <a:rPr lang="en-US" altLang="zh-CN" sz="2400" b="1" dirty="0" smtClean="0">
                <a:solidFill>
                  <a:srgbClr val="990033"/>
                </a:solidFill>
                <a:latin typeface="+mn-ea"/>
              </a:rPr>
              <a:t>2500</a:t>
            </a:r>
            <a:r>
              <a:rPr lang="zh-CN" altLang="en-US" sz="2400" b="1" dirty="0" smtClean="0">
                <a:solidFill>
                  <a:srgbClr val="990033"/>
                </a:solidFill>
                <a:latin typeface="+mn-ea"/>
              </a:rPr>
              <a:t>名电影人前来参与，</a:t>
            </a:r>
            <a:r>
              <a:rPr lang="en-US" altLang="zh-CN" sz="2400" b="1" dirty="0" smtClean="0">
                <a:solidFill>
                  <a:srgbClr val="990033"/>
                </a:solidFill>
                <a:latin typeface="+mn-ea"/>
              </a:rPr>
              <a:t>300</a:t>
            </a:r>
            <a:r>
              <a:rPr lang="zh-CN" altLang="en-US" sz="2400" b="1" dirty="0" smtClean="0">
                <a:solidFill>
                  <a:srgbClr val="990033"/>
                </a:solidFill>
                <a:latin typeface="+mn-ea"/>
              </a:rPr>
              <a:t>多部电影前来参演”。</a:t>
            </a:r>
            <a:endParaRPr lang="en-US" altLang="zh-CN" sz="2400" b="1" dirty="0" smtClean="0"/>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40. </a:t>
            </a:r>
            <a:r>
              <a:rPr lang="en-US" altLang="zh-CN" sz="2400" b="1" dirty="0" smtClean="0">
                <a:latin typeface="+mn-ea"/>
              </a:rPr>
              <a:t>[2013·</a:t>
            </a:r>
            <a:r>
              <a:rPr lang="zh-CN" altLang="en-US" sz="2400" b="1" dirty="0" smtClean="0">
                <a:latin typeface="+mn-ea"/>
              </a:rPr>
              <a:t>山东卷</a:t>
            </a:r>
            <a:r>
              <a:rPr lang="en-US" altLang="zh-CN" sz="2400" b="1" dirty="0" smtClean="0">
                <a:latin typeface="+mn-ea"/>
              </a:rPr>
              <a:t>] </a:t>
            </a:r>
            <a:r>
              <a:rPr lang="zh-CN" altLang="en-US" sz="2400" b="1" dirty="0" smtClean="0">
                <a:latin typeface="+mn-ea"/>
              </a:rPr>
              <a:t>当今的世界，各个国家、地区相互依存，已经形成了你中有我、我中有你的格局，是一个经济全球化的时代。</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r>
              <a:rPr lang="en-US" altLang="zh-CN" sz="2400" b="1" dirty="0" smtClean="0">
                <a:latin typeface="Times New Roman" pitchFamily="18" charset="0"/>
              </a:rPr>
              <a:t>41. </a:t>
            </a:r>
            <a:r>
              <a:rPr lang="zh-CN" altLang="en-US" sz="2400" b="1" dirty="0" smtClean="0">
                <a:latin typeface="Times New Roman" pitchFamily="18" charset="0"/>
              </a:rPr>
              <a:t>第二航站楼交付使用后，设备可达到国际领先水平，旅客过安检通道的时间，将从目前的</a:t>
            </a:r>
            <a:r>
              <a:rPr lang="en-US" altLang="zh-CN" sz="2400" b="1" dirty="0" smtClean="0">
                <a:latin typeface="+mn-ea"/>
              </a:rPr>
              <a:t>10</a:t>
            </a:r>
            <a:r>
              <a:rPr lang="zh-CN" altLang="en-US" sz="2400" b="1" dirty="0" smtClean="0">
                <a:latin typeface="Times New Roman" pitchFamily="18" charset="0"/>
              </a:rPr>
              <a:t>分钟缩短至</a:t>
            </a:r>
            <a:r>
              <a:rPr lang="en-US" altLang="zh-CN" sz="2400" b="1" dirty="0" smtClean="0">
                <a:latin typeface="+mn-ea"/>
              </a:rPr>
              <a:t>1</a:t>
            </a:r>
            <a:r>
              <a:rPr lang="zh-CN" altLang="en-US" sz="2400" b="1" dirty="0" smtClean="0">
                <a:latin typeface="Times New Roman" pitchFamily="18" charset="0"/>
              </a:rPr>
              <a:t>分钟，缩短了</a:t>
            </a:r>
            <a:r>
              <a:rPr lang="en-US" altLang="zh-CN" sz="2400" b="1" dirty="0" smtClean="0">
                <a:latin typeface="+mn-ea"/>
              </a:rPr>
              <a:t>10</a:t>
            </a:r>
            <a:r>
              <a:rPr lang="zh-CN" altLang="en-US" sz="2400" b="1" dirty="0" smtClean="0">
                <a:latin typeface="Times New Roman" pitchFamily="18" charset="0"/>
              </a:rPr>
              <a:t>倍。</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r>
              <a:rPr lang="zh-CN" altLang="en-US" sz="2400" b="1" dirty="0" smtClean="0"/>
              <a:t>　　</a:t>
            </a:r>
            <a:endParaRPr lang="en-US" altLang="zh-CN"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14527" y="2065122"/>
            <a:ext cx="7816374" cy="140192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主宾搭配不当。“世界</a:t>
            </a:r>
            <a:r>
              <a:rPr lang="en-US" altLang="zh-CN" sz="2400" b="1" dirty="0" smtClean="0">
                <a:solidFill>
                  <a:srgbClr val="990033"/>
                </a:solidFill>
                <a:latin typeface="+mn-ea"/>
              </a:rPr>
              <a:t>……</a:t>
            </a:r>
            <a:r>
              <a:rPr lang="zh-CN" altLang="en-US" sz="2400" b="1" dirty="0" smtClean="0">
                <a:solidFill>
                  <a:srgbClr val="990033"/>
                </a:solidFill>
                <a:latin typeface="+mn-ea"/>
              </a:rPr>
              <a:t>是</a:t>
            </a:r>
            <a:r>
              <a:rPr lang="en-US" altLang="zh-CN" sz="2400" b="1" dirty="0" smtClean="0">
                <a:solidFill>
                  <a:srgbClr val="990033"/>
                </a:solidFill>
                <a:latin typeface="+mn-ea"/>
              </a:rPr>
              <a:t>……</a:t>
            </a:r>
            <a:r>
              <a:rPr lang="zh-CN" altLang="en-US" sz="2400" b="1" dirty="0" smtClean="0">
                <a:solidFill>
                  <a:srgbClr val="990033"/>
                </a:solidFill>
                <a:latin typeface="+mn-ea"/>
              </a:rPr>
              <a:t>的时代”，主语“世界”与宾语“时代”不搭配，可以把主语改为“当今时代”，也可以将谓语“是”改为“处在”。</a:t>
            </a:r>
          </a:p>
        </p:txBody>
      </p:sp>
      <p:sp>
        <p:nvSpPr>
          <p:cNvPr id="9" name="TextBox 8"/>
          <p:cNvSpPr txBox="1"/>
          <p:nvPr/>
        </p:nvSpPr>
        <p:spPr>
          <a:xfrm>
            <a:off x="678453" y="4849090"/>
            <a:ext cx="7816374" cy="140192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动补搭配的不当。最后一句的“</a:t>
            </a:r>
            <a:r>
              <a:rPr lang="en-US" altLang="zh-CN" sz="2400" b="1" dirty="0" smtClean="0">
                <a:solidFill>
                  <a:srgbClr val="990033"/>
                </a:solidFill>
                <a:latin typeface="+mn-ea"/>
              </a:rPr>
              <a:t>10</a:t>
            </a:r>
            <a:r>
              <a:rPr lang="zh-CN" altLang="en-US" sz="2400" b="1" dirty="0" smtClean="0">
                <a:solidFill>
                  <a:srgbClr val="990033"/>
                </a:solidFill>
                <a:latin typeface="+mn-ea"/>
              </a:rPr>
              <a:t>倍”是补充说明“缩短”的时间数量，做动词“缩短”的补语，不符合生活逻辑，因此应把“</a:t>
            </a:r>
            <a:r>
              <a:rPr lang="en-US" altLang="zh-CN" sz="2400" b="1" dirty="0" smtClean="0">
                <a:solidFill>
                  <a:srgbClr val="990033"/>
                </a:solidFill>
                <a:latin typeface="+mn-ea"/>
              </a:rPr>
              <a:t>10</a:t>
            </a:r>
            <a:r>
              <a:rPr lang="zh-CN" altLang="en-US" sz="2400" b="1" dirty="0" smtClean="0">
                <a:solidFill>
                  <a:srgbClr val="990033"/>
                </a:solidFill>
                <a:latin typeface="+mn-ea"/>
              </a:rPr>
              <a:t>倍”改为“十分之九”。</a:t>
            </a: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42. </a:t>
            </a:r>
            <a:r>
              <a:rPr lang="zh-CN" altLang="en-US" sz="2400" b="1" dirty="0" smtClean="0">
                <a:latin typeface="Times New Roman" pitchFamily="18" charset="0"/>
              </a:rPr>
              <a:t>这所医院的李大夫总是耐心地指导她的实习研究生怎样把病历写得完整条理。</a:t>
            </a:r>
            <a:endParaRPr lang="zh-CN" altLang="en-US" sz="2400" b="1" dirty="0" smtClean="0"/>
          </a:p>
          <a:p>
            <a:pPr marL="0" indent="0" algn="just">
              <a:lnSpc>
                <a:spcPts val="3500"/>
              </a:lnSpc>
              <a:buNone/>
            </a:pPr>
            <a:r>
              <a:rPr lang="en-US" altLang="zh-CN" sz="2400" b="1" dirty="0" smtClean="0">
                <a:latin typeface="+mn-ea"/>
              </a:rPr>
              <a:t>______________________________________________________________________________________________________</a:t>
            </a:r>
            <a:endParaRPr lang="en-US" altLang="zh-CN" sz="2400" b="1" u="sng" dirty="0" smtClean="0">
              <a:solidFill>
                <a:srgbClr val="990033"/>
              </a:solidFill>
              <a:latin typeface="+mn-ea"/>
            </a:endParaRPr>
          </a:p>
          <a:p>
            <a:pPr marL="0" indent="0" algn="just">
              <a:lnSpc>
                <a:spcPts val="3500"/>
              </a:lnSpc>
              <a:buNone/>
            </a:pPr>
            <a:r>
              <a:rPr lang="zh-CN" altLang="en-US" sz="2400" b="1" dirty="0" smtClean="0"/>
              <a:t>　　</a:t>
            </a:r>
            <a:endParaRPr lang="en-US" altLang="zh-CN" sz="2400" b="1" dirty="0" smtClean="0">
              <a:latin typeface="+mn-ea"/>
            </a:endParaRPr>
          </a:p>
          <a:p>
            <a:pPr marL="0" indent="0" algn="just">
              <a:lnSpc>
                <a:spcPts val="3500"/>
              </a:lnSpc>
              <a:buNone/>
            </a:pPr>
            <a:endParaRPr lang="en-US" altLang="zh-CN" sz="2400" b="1" u="sng" dirty="0" smtClean="0">
              <a:solidFill>
                <a:srgbClr val="990033"/>
              </a:solidFill>
              <a:latin typeface="+mn-ea"/>
            </a:endParaRP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9" name="TextBox 8"/>
          <p:cNvSpPr txBox="1"/>
          <p:nvPr/>
        </p:nvSpPr>
        <p:spPr>
          <a:xfrm>
            <a:off x="671459" y="1581508"/>
            <a:ext cx="7927418" cy="990015"/>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动补搭配不当。动词“写”与补语“完整”能搭配，但是与补语“条理”搭配不当，应改为“写得完整有条理”。</a:t>
            </a:r>
            <a:endParaRPr lang="en-US" altLang="zh-CN" sz="2400" b="1" dirty="0" smtClean="0">
              <a:solidFill>
                <a:srgbClr val="990033"/>
              </a:solidFill>
              <a:latin typeface="+mn-ea"/>
            </a:endParaRP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二</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修饰语与中心语搭配不当</a:t>
            </a:r>
            <a:endParaRPr lang="en-US" altLang="zh-CN" sz="2400" b="1" dirty="0" smtClean="0">
              <a:latin typeface="黑体" pitchFamily="2" charset="-122"/>
              <a:ea typeface="黑体" pitchFamily="2" charset="-122"/>
            </a:endParaRPr>
          </a:p>
          <a:p>
            <a:pPr marL="0" indent="0" algn="just">
              <a:lnSpc>
                <a:spcPts val="3500"/>
              </a:lnSpc>
              <a:buNone/>
            </a:pPr>
            <a:r>
              <a:rPr lang="zh-CN" altLang="en-US" sz="2400" b="1" dirty="0" smtClean="0">
                <a:latin typeface="+mn-ea"/>
              </a:rPr>
              <a:t>    主要指修饰语或限制语用在中心语前面会造成表达上的不合习惯或不合事理等问题的现象。 </a:t>
            </a:r>
            <a:endParaRPr lang="en-US" altLang="zh-CN" sz="2400" b="1" dirty="0" smtClean="0">
              <a:latin typeface="+mn-ea"/>
            </a:endParaRPr>
          </a:p>
          <a:p>
            <a:pPr marL="0" indent="0" algn="just">
              <a:lnSpc>
                <a:spcPts val="3500"/>
              </a:lnSpc>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8" name="Group 10"/>
          <p:cNvGrpSpPr>
            <a:grpSpLocks/>
          </p:cNvGrpSpPr>
          <p:nvPr/>
        </p:nvGrpSpPr>
        <p:grpSpPr bwMode="auto">
          <a:xfrm>
            <a:off x="1588" y="2674938"/>
            <a:ext cx="609600" cy="1978025"/>
            <a:chOff x="1" y="1685"/>
            <a:chExt cx="384" cy="1246"/>
          </a:xfrm>
        </p:grpSpPr>
        <p:pic>
          <p:nvPicPr>
            <p:cNvPr id="9"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0"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1"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765175"/>
            <a:ext cx="8208962" cy="5570538"/>
          </a:xfrm>
        </p:spPr>
        <p:txBody>
          <a:bodyPr>
            <a:normAutofit/>
          </a:bodyPr>
          <a:lstStyle/>
          <a:p>
            <a:pPr marL="0" indent="0" algn="just" eaLnBrk="1" hangingPunct="1">
              <a:lnSpc>
                <a:spcPts val="3500"/>
              </a:lnSpc>
              <a:spcBef>
                <a:spcPct val="0"/>
              </a:spcBef>
              <a:buNone/>
            </a:pPr>
            <a:r>
              <a:rPr lang="en-US" altLang="zh-CN" sz="2400" b="1" dirty="0" smtClean="0">
                <a:solidFill>
                  <a:srgbClr val="990033"/>
                </a:solidFill>
                <a:latin typeface="+mn-ea"/>
              </a:rPr>
              <a:t>1. </a:t>
            </a: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mn-ea"/>
              </a:rPr>
              <a:t>　</a:t>
            </a:r>
            <a:r>
              <a:rPr lang="en-US" altLang="zh-CN" sz="2400" b="1" dirty="0" smtClean="0">
                <a:solidFill>
                  <a:srgbClr val="990033"/>
                </a:solidFill>
                <a:latin typeface="+mn-ea"/>
              </a:rPr>
              <a:t>[</a:t>
            </a:r>
            <a:r>
              <a:rPr lang="zh-CN" altLang="en-US" sz="2400" b="1" dirty="0" smtClean="0">
                <a:solidFill>
                  <a:srgbClr val="990033"/>
                </a:solidFill>
                <a:latin typeface="+mn-ea"/>
              </a:rPr>
              <a:t>解析</a:t>
            </a:r>
            <a:r>
              <a:rPr lang="en-US" altLang="zh-CN" sz="2400" b="1" dirty="0" smtClean="0">
                <a:solidFill>
                  <a:srgbClr val="990033"/>
                </a:solidFill>
                <a:latin typeface="+mn-ea"/>
              </a:rPr>
              <a:t>] </a:t>
            </a:r>
            <a:r>
              <a:rPr lang="zh-CN" altLang="en-US" sz="2400" b="1" dirty="0" smtClean="0">
                <a:solidFill>
                  <a:srgbClr val="990033"/>
                </a:solidFill>
                <a:latin typeface="+mn-ea"/>
              </a:rPr>
              <a:t>本题重点辨析成语意义的侧重点。所给的三个成语意思相近，但又有所不同，每个成语所偏向的重点是有区别的：“目不暇接”形容眼前美好事物太多，或景物变化太快，眼睛看不过来；“应接不暇”原指美景繁多，看不过来，后多形容来人或事情太多，接待应付不过来；“琳琅满目”指满眼都是珍贵的东西，形容美好的东西很多</a:t>
            </a:r>
            <a:r>
              <a:rPr lang="en-US" altLang="zh-CN" sz="2400" b="1" dirty="0" smtClean="0">
                <a:solidFill>
                  <a:srgbClr val="990033"/>
                </a:solidFill>
                <a:latin typeface="+mn-ea"/>
              </a:rPr>
              <a:t>(</a:t>
            </a:r>
            <a:r>
              <a:rPr lang="zh-CN" altLang="en-US" sz="2400" b="1" dirty="0" smtClean="0">
                <a:solidFill>
                  <a:srgbClr val="990033"/>
                </a:solidFill>
                <a:latin typeface="+mn-ea"/>
              </a:rPr>
              <a:t>多指书籍或工艺品</a:t>
            </a:r>
            <a:r>
              <a:rPr lang="en-US" altLang="zh-CN" sz="2400" b="1" dirty="0" smtClean="0">
                <a:solidFill>
                  <a:srgbClr val="990033"/>
                </a:solidFill>
                <a:latin typeface="+mn-ea"/>
              </a:rPr>
              <a:t>)</a:t>
            </a:r>
            <a:r>
              <a:rPr lang="zh-CN" altLang="en-US" sz="2400" b="1" dirty="0" smtClean="0">
                <a:solidFill>
                  <a:srgbClr val="990033"/>
                </a:solidFill>
                <a:latin typeface="+mn-ea"/>
              </a:rPr>
              <a:t>。①句的中心是“演出给观众带来了美”，观众看不过来，故应填“目不暇接”；②句主要说的是大学生村官的事务繁杂，应付不过来，所以应该填“应接不暇”；③句主要强调的是“美好、珍贵的东西很多”，因此应填“琳琅满目”。</a:t>
            </a:r>
          </a:p>
        </p:txBody>
      </p:sp>
      <p:sp>
        <p:nvSpPr>
          <p:cNvPr id="886787"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886790"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88679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43. </a:t>
            </a:r>
            <a:r>
              <a:rPr lang="en-US" altLang="zh-CN" sz="2400" b="1" dirty="0" smtClean="0">
                <a:latin typeface="+mn-ea"/>
              </a:rPr>
              <a:t>[2012·</a:t>
            </a:r>
            <a:r>
              <a:rPr lang="zh-CN" altLang="en-US" sz="2400" b="1" dirty="0" smtClean="0">
                <a:latin typeface="+mn-ea"/>
              </a:rPr>
              <a:t>北京卷</a:t>
            </a:r>
            <a:r>
              <a:rPr lang="en-US" altLang="zh-CN" sz="2400" b="1" dirty="0" smtClean="0">
                <a:latin typeface="+mn-ea"/>
              </a:rPr>
              <a:t>] </a:t>
            </a:r>
            <a:r>
              <a:rPr lang="zh-CN" altLang="en-US" sz="2400" b="1" dirty="0" smtClean="0">
                <a:latin typeface="+mn-ea"/>
              </a:rPr>
              <a:t>据悉，一种新型的袖珍电脑将亮相本届科博会，它采用语音输入、太阳能供电，具有高雅、时尚、方便、环保的功能和作用。</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endParaRPr lang="zh-CN" altLang="en-US" sz="2400" b="1" u="sng" dirty="0" smtClean="0">
              <a:solidFill>
                <a:srgbClr val="990033"/>
              </a:solidFill>
              <a:latin typeface="+mn-ea"/>
            </a:endParaRPr>
          </a:p>
          <a:p>
            <a:pPr marL="0" indent="0" algn="just">
              <a:lnSpc>
                <a:spcPts val="3500"/>
              </a:lnSpc>
              <a:buNone/>
            </a:pPr>
            <a:endParaRPr lang="zh-CN" altLang="en-US" sz="2400" b="1" dirty="0" smtClean="0"/>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41243" y="2083147"/>
            <a:ext cx="7816374" cy="2725105"/>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成分残缺，修饰语与中心语搭配不当。“它采用语音输入、太阳能供电”缺失宾语中心语，应在“供电”后加上“的方式”；“具有高雅、时尚、方便、环保的功能和作用”，修饰语与中心语搭配不当，“高雅、时尚、方便”不属于“功能和作用”，将“功能和作用”改为“特点”。</a:t>
            </a:r>
          </a:p>
        </p:txBody>
      </p:sp>
      <p:grpSp>
        <p:nvGrpSpPr>
          <p:cNvPr id="9" name="Group 10"/>
          <p:cNvGrpSpPr>
            <a:grpSpLocks/>
          </p:cNvGrpSpPr>
          <p:nvPr/>
        </p:nvGrpSpPr>
        <p:grpSpPr bwMode="auto">
          <a:xfrm>
            <a:off x="1588" y="2674938"/>
            <a:ext cx="609600" cy="1978025"/>
            <a:chOff x="1" y="1685"/>
            <a:chExt cx="384" cy="1246"/>
          </a:xfrm>
        </p:grpSpPr>
        <p:pic>
          <p:nvPicPr>
            <p:cNvPr id="10"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2"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 44. </a:t>
            </a:r>
            <a:r>
              <a:rPr lang="zh-CN" altLang="en-US" sz="2400" b="1" dirty="0" smtClean="0">
                <a:latin typeface="Times New Roman" pitchFamily="18" charset="0"/>
              </a:rPr>
              <a:t>随着全球气温升高，飓风、洪水、干旱等极端气象事件的频率和强度正在增加，气候变暖已成为全人类必须共同面对的挑战。</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r>
              <a:rPr lang="en-US" altLang="zh-CN" sz="2400" b="1" dirty="0" smtClean="0">
                <a:latin typeface="Times New Roman" pitchFamily="18" charset="0"/>
              </a:rPr>
              <a:t>45. </a:t>
            </a:r>
            <a:r>
              <a:rPr lang="zh-CN" altLang="en-US" sz="2400" b="1" dirty="0" smtClean="0">
                <a:latin typeface="Times New Roman" pitchFamily="18" charset="0"/>
              </a:rPr>
              <a:t>这一歌唱组合独立团创作的高品质词曲以及在演唱中表现出的音乐天分和文化素养，很难让人相信这是平均年龄仅</a:t>
            </a:r>
            <a:r>
              <a:rPr lang="en-US" altLang="zh-CN" sz="2400" b="1" dirty="0" smtClean="0">
                <a:latin typeface="Times New Roman" pitchFamily="18" charset="0"/>
              </a:rPr>
              <a:t>20</a:t>
            </a:r>
            <a:r>
              <a:rPr lang="zh-CN" altLang="en-US" sz="2400" b="1" dirty="0" smtClean="0">
                <a:latin typeface="Times New Roman" pitchFamily="18" charset="0"/>
              </a:rPr>
              <a:t>岁的作品。</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______________________________________________________________________________________________________</a:t>
            </a:r>
            <a:endParaRPr lang="zh-CN" altLang="en-US" sz="2400" b="1" dirty="0" smtClean="0"/>
          </a:p>
          <a:p>
            <a:pPr marL="0" indent="0" algn="just">
              <a:lnSpc>
                <a:spcPts val="3500"/>
              </a:lnSpc>
              <a:buNone/>
            </a:pPr>
            <a:r>
              <a:rPr lang="zh-CN" altLang="en-US" sz="2400" b="1" dirty="0" smtClean="0"/>
              <a:t>　　</a:t>
            </a:r>
            <a:endParaRPr lang="en-US" altLang="zh-CN"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22491" y="2047315"/>
            <a:ext cx="7816374" cy="182742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修饰语与中心语搭配不当。“极端气象事件的频率和强度”一句的修饰语“极端气象事件”与中心语“频率和强度”搭配不当，应在“事件”后面添加必要的动词“发生”。</a:t>
            </a:r>
            <a:endParaRPr lang="en-US" altLang="zh-CN" sz="2400" b="1" dirty="0" smtClean="0">
              <a:solidFill>
                <a:srgbClr val="990033"/>
              </a:solidFill>
              <a:latin typeface="+mn-ea"/>
            </a:endParaRPr>
          </a:p>
        </p:txBody>
      </p:sp>
      <p:sp>
        <p:nvSpPr>
          <p:cNvPr id="9" name="TextBox 8"/>
          <p:cNvSpPr txBox="1"/>
          <p:nvPr/>
        </p:nvSpPr>
        <p:spPr>
          <a:xfrm>
            <a:off x="742661" y="5303701"/>
            <a:ext cx="7816374" cy="92974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修饰语与中心语搭配不当。“平均年龄仅</a:t>
            </a:r>
            <a:r>
              <a:rPr lang="en-US" altLang="zh-CN" sz="2400" b="1" dirty="0" smtClean="0">
                <a:solidFill>
                  <a:srgbClr val="990033"/>
                </a:solidFill>
                <a:latin typeface="+mn-ea"/>
              </a:rPr>
              <a:t>20</a:t>
            </a:r>
            <a:r>
              <a:rPr lang="zh-CN" altLang="en-US" sz="2400" b="1" dirty="0" smtClean="0">
                <a:solidFill>
                  <a:srgbClr val="990033"/>
                </a:solidFill>
                <a:latin typeface="+mn-ea"/>
              </a:rPr>
              <a:t>岁”不能修饰“作品”，应在“作品”前面加上“年轻人的”。</a:t>
            </a:r>
            <a:endParaRPr lang="en-US" altLang="zh-CN" sz="2400" b="1" dirty="0" smtClean="0">
              <a:solidFill>
                <a:srgbClr val="990033"/>
              </a:solidFill>
              <a:latin typeface="+mn-ea"/>
            </a:endParaRP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三</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一面与两面搭配不当</a:t>
            </a:r>
            <a:endParaRPr lang="en-US" altLang="zh-CN" sz="2400" b="1" dirty="0" smtClean="0">
              <a:latin typeface="黑体" pitchFamily="2" charset="-122"/>
              <a:ea typeface="黑体" pitchFamily="2" charset="-122"/>
            </a:endParaRPr>
          </a:p>
          <a:p>
            <a:pPr marL="0" indent="0" algn="just">
              <a:lnSpc>
                <a:spcPts val="3500"/>
              </a:lnSpc>
              <a:buNone/>
            </a:pPr>
            <a:r>
              <a:rPr lang="zh-CN" altLang="en-US" sz="2400" b="1" dirty="0" smtClean="0">
                <a:latin typeface="+mn-ea"/>
              </a:rPr>
              <a:t>    其主要特点为：句子前面</a:t>
            </a:r>
            <a:r>
              <a:rPr lang="en-US" altLang="zh-CN" sz="2400" b="1" dirty="0" smtClean="0">
                <a:latin typeface="+mn-ea"/>
              </a:rPr>
              <a:t>(</a:t>
            </a:r>
            <a:r>
              <a:rPr lang="zh-CN" altLang="en-US" sz="2400" b="1" dirty="0" smtClean="0">
                <a:latin typeface="+mn-ea"/>
              </a:rPr>
              <a:t>或后面</a:t>
            </a:r>
            <a:r>
              <a:rPr lang="en-US" altLang="zh-CN" sz="2400" b="1" dirty="0" smtClean="0">
                <a:latin typeface="+mn-ea"/>
              </a:rPr>
              <a:t>)</a:t>
            </a:r>
            <a:r>
              <a:rPr lang="zh-CN" altLang="en-US" sz="2400" b="1" dirty="0" smtClean="0">
                <a:latin typeface="+mn-ea"/>
              </a:rPr>
              <a:t>出现了表示一正一反两方面意思的词语</a:t>
            </a:r>
            <a:r>
              <a:rPr lang="en-US" altLang="zh-CN" sz="2400" b="1" dirty="0" smtClean="0">
                <a:latin typeface="+mn-ea"/>
              </a:rPr>
              <a:t>(</a:t>
            </a:r>
            <a:r>
              <a:rPr lang="zh-CN" altLang="en-US" sz="2400" b="1" dirty="0" smtClean="0">
                <a:latin typeface="+mn-ea"/>
              </a:rPr>
              <a:t>如“成败”“升降”“高低”“好坏”“优劣”“强弱”“得失”“能否”“是否”“有无”等</a:t>
            </a:r>
            <a:r>
              <a:rPr lang="en-US" altLang="zh-CN" sz="2400" b="1" dirty="0" smtClean="0">
                <a:latin typeface="+mn-ea"/>
              </a:rPr>
              <a:t>)</a:t>
            </a:r>
            <a:r>
              <a:rPr lang="zh-CN" altLang="en-US" sz="2400" b="1" dirty="0" smtClean="0">
                <a:latin typeface="+mn-ea"/>
              </a:rPr>
              <a:t>，后面</a:t>
            </a:r>
            <a:r>
              <a:rPr lang="en-US" altLang="zh-CN" sz="2400" b="1" dirty="0" smtClean="0">
                <a:latin typeface="+mn-ea"/>
              </a:rPr>
              <a:t>(</a:t>
            </a:r>
            <a:r>
              <a:rPr lang="zh-CN" altLang="en-US" sz="2400" b="1" dirty="0" smtClean="0">
                <a:latin typeface="+mn-ea"/>
              </a:rPr>
              <a:t>或前面</a:t>
            </a:r>
            <a:r>
              <a:rPr lang="en-US" altLang="zh-CN" sz="2400" b="1" dirty="0" smtClean="0">
                <a:latin typeface="+mn-ea"/>
              </a:rPr>
              <a:t>)</a:t>
            </a:r>
            <a:r>
              <a:rPr lang="zh-CN" altLang="en-US" sz="2400" b="1" dirty="0" smtClean="0">
                <a:latin typeface="+mn-ea"/>
              </a:rPr>
              <a:t>却只有表示一方面的意思</a:t>
            </a:r>
            <a:r>
              <a:rPr lang="en-US" altLang="zh-CN" sz="2400" b="1" dirty="0" smtClean="0">
                <a:latin typeface="+mn-ea"/>
              </a:rPr>
              <a:t>(</a:t>
            </a:r>
            <a:r>
              <a:rPr lang="zh-CN" altLang="en-US" sz="2400" b="1" dirty="0" smtClean="0">
                <a:latin typeface="+mn-ea"/>
              </a:rPr>
              <a:t>或“正”，或“反”</a:t>
            </a:r>
            <a:r>
              <a:rPr lang="en-US" altLang="zh-CN" sz="2400" b="1" dirty="0" smtClean="0">
                <a:latin typeface="+mn-ea"/>
              </a:rPr>
              <a:t>)</a:t>
            </a:r>
            <a:r>
              <a:rPr lang="zh-CN" altLang="en-US" sz="2400" b="1" dirty="0" smtClean="0">
                <a:latin typeface="+mn-ea"/>
              </a:rPr>
              <a:t>的词句与之相呼应，从而造成前后内容搭配不协调。</a:t>
            </a:r>
          </a:p>
          <a:p>
            <a:pPr marL="0" indent="0" algn="just">
              <a:lnSpc>
                <a:spcPts val="3500"/>
              </a:lnSpc>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en-US" altLang="zh-CN" sz="2400" b="1" dirty="0" smtClean="0">
              <a:latin typeface="黑体" pitchFamily="2" charset="-122"/>
              <a:ea typeface="黑体" pitchFamily="2" charset="-122"/>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8" name="Group 10"/>
          <p:cNvGrpSpPr>
            <a:grpSpLocks/>
          </p:cNvGrpSpPr>
          <p:nvPr/>
        </p:nvGrpSpPr>
        <p:grpSpPr bwMode="auto">
          <a:xfrm>
            <a:off x="1588" y="2674938"/>
            <a:ext cx="609600" cy="1978025"/>
            <a:chOff x="1" y="1685"/>
            <a:chExt cx="384" cy="1246"/>
          </a:xfrm>
        </p:grpSpPr>
        <p:pic>
          <p:nvPicPr>
            <p:cNvPr id="9"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0"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1"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46. </a:t>
            </a:r>
            <a:r>
              <a:rPr lang="en-US" altLang="zh-CN" sz="2400" b="1" dirty="0" smtClean="0">
                <a:latin typeface="+mn-ea"/>
              </a:rPr>
              <a:t>[2015·</a:t>
            </a:r>
            <a:r>
              <a:rPr lang="zh-CN" altLang="en-US" sz="2400" b="1" dirty="0" smtClean="0">
                <a:latin typeface="+mn-ea"/>
              </a:rPr>
              <a:t>山东卷</a:t>
            </a:r>
            <a:r>
              <a:rPr lang="en-US" altLang="zh-CN" sz="2400" b="1" dirty="0" smtClean="0">
                <a:latin typeface="+mn-ea"/>
              </a:rPr>
              <a:t>] </a:t>
            </a:r>
            <a:r>
              <a:rPr lang="zh-CN" altLang="en-US" sz="2400" b="1" dirty="0" smtClean="0">
                <a:latin typeface="+mn-ea"/>
              </a:rPr>
              <a:t>除了驾驶员要有熟练的驾驶技术、丰富的驾驶经验之外，汽车本身的状况，也是保证行车安全的重要条件之一。</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______________________________________________________________________________________________________</a:t>
            </a:r>
            <a:endParaRPr lang="zh-CN" altLang="en-US" sz="2400" b="1" dirty="0" smtClean="0"/>
          </a:p>
          <a:p>
            <a:pPr marL="0" indent="0" algn="just">
              <a:lnSpc>
                <a:spcPts val="3500"/>
              </a:lnSpc>
              <a:buNone/>
            </a:pPr>
            <a:r>
              <a:rPr lang="en-US" altLang="zh-CN" sz="2400" b="1" dirty="0" smtClean="0">
                <a:latin typeface="Times New Roman" pitchFamily="18" charset="0"/>
              </a:rPr>
              <a:t>47. </a:t>
            </a:r>
            <a:r>
              <a:rPr lang="en-US" altLang="zh-CN" sz="2400" b="1" dirty="0" smtClean="0">
                <a:latin typeface="+mn-ea"/>
              </a:rPr>
              <a:t>[2014·</a:t>
            </a:r>
            <a:r>
              <a:rPr lang="zh-CN" altLang="en-US" sz="2400" b="1" dirty="0" smtClean="0">
                <a:latin typeface="+mn-ea"/>
              </a:rPr>
              <a:t>天津卷</a:t>
            </a:r>
            <a:r>
              <a:rPr lang="en-US" altLang="zh-CN" sz="2400" b="1" dirty="0" smtClean="0">
                <a:latin typeface="+mn-ea"/>
              </a:rPr>
              <a:t>] </a:t>
            </a:r>
            <a:r>
              <a:rPr lang="zh-CN" altLang="en-US" sz="2400" b="1" dirty="0" smtClean="0">
                <a:latin typeface="+mn-ea"/>
              </a:rPr>
              <a:t>每一个学生都具有创新的潜能，要激发这种潜能，就要看能否培养学生自主学习的能力。</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a:t>
            </a:r>
          </a:p>
          <a:p>
            <a:pPr marL="0" indent="0" algn="just">
              <a:lnSpc>
                <a:spcPts val="3500"/>
              </a:lnSpc>
              <a:buNone/>
            </a:pPr>
            <a:endParaRPr lang="zh-CN" altLang="en-US" sz="2400" b="1" dirty="0" smtClean="0"/>
          </a:p>
          <a:p>
            <a:pPr marL="0" indent="0" algn="just">
              <a:lnSpc>
                <a:spcPts val="3500"/>
              </a:lnSpc>
              <a:buNone/>
            </a:pPr>
            <a:r>
              <a:rPr lang="zh-CN" altLang="en-US" sz="2400" b="1" dirty="0" smtClean="0"/>
              <a:t>　　</a:t>
            </a:r>
            <a:endParaRPr lang="en-US" altLang="zh-CN"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77521" y="2060913"/>
            <a:ext cx="7816374" cy="92974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一面与两面搭配不当。应将“汽车本身的状况”改为“汽车本身的良好状况”。</a:t>
            </a:r>
            <a:endParaRPr lang="en-US" altLang="zh-CN" sz="2400" b="1" dirty="0" smtClean="0">
              <a:solidFill>
                <a:srgbClr val="990033"/>
              </a:solidFill>
              <a:latin typeface="+mn-ea"/>
            </a:endParaRPr>
          </a:p>
        </p:txBody>
      </p:sp>
      <p:sp>
        <p:nvSpPr>
          <p:cNvPr id="9" name="TextBox 8"/>
          <p:cNvSpPr txBox="1"/>
          <p:nvPr/>
        </p:nvSpPr>
        <p:spPr>
          <a:xfrm>
            <a:off x="719753" y="3965390"/>
            <a:ext cx="7816374" cy="137858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一面与两面搭配不当。“激发这种潜能”和“能否”一面对两面。可删除“看能否”，或将“激发这种潜能”前的“要”改为“能否”。</a:t>
            </a:r>
            <a:endParaRPr lang="en-US" altLang="zh-CN" sz="2400" b="1" dirty="0" smtClean="0">
              <a:solidFill>
                <a:srgbClr val="990033"/>
              </a:solidFill>
              <a:latin typeface="+mn-ea"/>
            </a:endParaRP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48. </a:t>
            </a:r>
            <a:r>
              <a:rPr lang="zh-CN" altLang="en-US" sz="2400" b="1" dirty="0" smtClean="0">
                <a:latin typeface="Times New Roman" pitchFamily="18" charset="0"/>
              </a:rPr>
              <a:t>学校能否形成良好的、有促进功能的校园文化，学习者能否真正适应并融入它，这对教学活动的有效开展起着重要作用。</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r>
              <a:rPr lang="zh-CN" altLang="en-US" sz="2400" b="1" dirty="0" smtClean="0"/>
              <a:t>　</a:t>
            </a:r>
            <a:endParaRPr lang="en-US" altLang="zh-CN"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69556" y="2040290"/>
            <a:ext cx="7816374" cy="182742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一面与两面搭配不当。“能否”表示事物的两个方面，所以对应的结论也应该是两个方面，而“有效开展”仅指积极的方面，前后不对称导致搭配不当，可以改为“这对教学活动能否有效开展起着重要作用”。</a:t>
            </a:r>
          </a:p>
        </p:txBody>
      </p:sp>
      <p:grpSp>
        <p:nvGrpSpPr>
          <p:cNvPr id="9" name="Group 10"/>
          <p:cNvGrpSpPr>
            <a:grpSpLocks/>
          </p:cNvGrpSpPr>
          <p:nvPr/>
        </p:nvGrpSpPr>
        <p:grpSpPr bwMode="auto">
          <a:xfrm>
            <a:off x="1588" y="2674938"/>
            <a:ext cx="609600" cy="1978025"/>
            <a:chOff x="1" y="1685"/>
            <a:chExt cx="384" cy="1246"/>
          </a:xfrm>
        </p:grpSpPr>
        <p:pic>
          <p:nvPicPr>
            <p:cNvPr id="10"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2"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zh-CN" altLang="en-US" sz="2400" b="1" dirty="0" smtClean="0">
                <a:latin typeface="Times New Roman" pitchFamily="18" charset="0"/>
              </a:rPr>
              <a:t> </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四</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关联词语搭配不当</a:t>
            </a:r>
            <a:endParaRPr lang="en-US" altLang="zh-CN" sz="2400" b="1" dirty="0" smtClean="0">
              <a:latin typeface="黑体" pitchFamily="2" charset="-122"/>
              <a:ea typeface="黑体" pitchFamily="2" charset="-122"/>
            </a:endParaRPr>
          </a:p>
          <a:p>
            <a:pPr marL="0" indent="0" algn="just">
              <a:lnSpc>
                <a:spcPts val="3500"/>
              </a:lnSpc>
              <a:buNone/>
            </a:pPr>
            <a:r>
              <a:rPr lang="zh-CN" altLang="en-US" sz="2400" b="1" dirty="0" smtClean="0">
                <a:latin typeface="+mn-ea"/>
              </a:rPr>
              <a:t>    有一些关联词语有其固定的搭配对象，如“只有”和“才”、“只要”和“就”、“不但不”和“反而”等，如果不是，则会犯搭配不当的错误；有些关联词语搭配的对象不同，则其表意功能也不同，如“不是”与“而是”搭配表并列，与“就是”搭配则表选择，命题者有时就利用其搭配易混淆的情况来设置错例。</a:t>
            </a:r>
          </a:p>
          <a:p>
            <a:pPr marL="0" indent="0" algn="just">
              <a:lnSpc>
                <a:spcPts val="3500"/>
              </a:lnSpc>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a:lnSpc>
                <a:spcPts val="3500"/>
              </a:lnSpc>
              <a:buNone/>
            </a:pPr>
            <a:endParaRPr lang="en-US" altLang="zh-CN" sz="2400" b="1" dirty="0" smtClean="0">
              <a:latin typeface="黑体" pitchFamily="2" charset="-122"/>
              <a:ea typeface="黑体" pitchFamily="2" charset="-122"/>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8" name="Group 10"/>
          <p:cNvGrpSpPr>
            <a:grpSpLocks/>
          </p:cNvGrpSpPr>
          <p:nvPr/>
        </p:nvGrpSpPr>
        <p:grpSpPr bwMode="auto">
          <a:xfrm>
            <a:off x="1588" y="2674938"/>
            <a:ext cx="609600" cy="1978025"/>
            <a:chOff x="1" y="1685"/>
            <a:chExt cx="384" cy="1246"/>
          </a:xfrm>
        </p:grpSpPr>
        <p:pic>
          <p:nvPicPr>
            <p:cNvPr id="9"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0"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1"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 49. </a:t>
            </a:r>
            <a:r>
              <a:rPr lang="zh-CN" altLang="en-US" sz="2400" b="1" dirty="0" smtClean="0">
                <a:latin typeface="Times New Roman" pitchFamily="18" charset="0"/>
              </a:rPr>
              <a:t>今年亚冠联赛半决赛次回合比赛中广州恒大队以</a:t>
            </a:r>
            <a:r>
              <a:rPr lang="en-US" altLang="zh-CN" sz="2400" b="1" dirty="0" smtClean="0">
                <a:latin typeface="+mn-ea"/>
              </a:rPr>
              <a:t>8∶1</a:t>
            </a:r>
            <a:r>
              <a:rPr lang="zh-CN" altLang="en-US" sz="2400" b="1" dirty="0" smtClean="0">
                <a:latin typeface="Times New Roman" pitchFamily="18" charset="0"/>
              </a:rPr>
              <a:t>横扫日本柏太阳神队时，球员们深知：一个球的输赢，不仅仅关系到个人的面子，而是关系到祖国的耻辱和荣誉。</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r>
              <a:rPr lang="en-US" altLang="zh-CN" sz="2400" b="1" dirty="0" smtClean="0">
                <a:latin typeface="Times New Roman" pitchFamily="18" charset="0"/>
              </a:rPr>
              <a:t>50. </a:t>
            </a:r>
            <a:r>
              <a:rPr lang="zh-CN" altLang="en-US" sz="2400" b="1" dirty="0" smtClean="0">
                <a:latin typeface="Times New Roman" pitchFamily="18" charset="0"/>
              </a:rPr>
              <a:t>如果能掌握各种类型的调查报告的特点，才有助于在调查研究过程中抓住中心，突出重点。</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a:t>
            </a:r>
          </a:p>
          <a:p>
            <a:pPr marL="0" indent="0" algn="just">
              <a:lnSpc>
                <a:spcPts val="3500"/>
              </a:lnSpc>
              <a:buNone/>
            </a:pPr>
            <a:endParaRPr lang="zh-CN" altLang="en-US" sz="2400" b="1" dirty="0" smtClean="0"/>
          </a:p>
          <a:p>
            <a:pPr marL="0" indent="0" algn="just">
              <a:lnSpc>
                <a:spcPts val="3500"/>
              </a:lnSpc>
              <a:buNone/>
            </a:pPr>
            <a:r>
              <a:rPr lang="zh-CN" altLang="en-US" sz="2400" b="1" dirty="0" smtClean="0"/>
              <a:t>　</a:t>
            </a:r>
            <a:endParaRPr lang="en-US" altLang="zh-CN"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27671" y="2038420"/>
            <a:ext cx="7816374" cy="137858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关联词语搭配不当。“而是”表并列关系，从前后两个句子之间的关系分析，属于递进关系，应将“而是”改为“而且”。</a:t>
            </a:r>
          </a:p>
        </p:txBody>
      </p:sp>
      <p:sp>
        <p:nvSpPr>
          <p:cNvPr id="9" name="TextBox 8"/>
          <p:cNvSpPr txBox="1"/>
          <p:nvPr/>
        </p:nvSpPr>
        <p:spPr>
          <a:xfrm>
            <a:off x="654566" y="4404041"/>
            <a:ext cx="7816374" cy="137858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关联词语搭配不当。第一个分句用了“如果”，第二个分句“才”与之不搭配。分析前后句子间的关系，是假设关系，应将“才”改为“就”。</a:t>
            </a: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 51. </a:t>
            </a:r>
            <a:r>
              <a:rPr lang="zh-CN" altLang="en-US" sz="2400" b="1" dirty="0" smtClean="0">
                <a:latin typeface="Times New Roman" pitchFamily="18" charset="0"/>
              </a:rPr>
              <a:t>人们认为，影响团队有效性的关键因素不只是个体贡献的简单相加，而是能使队员行动一致、互相配合的团队协作技能。</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endParaRPr lang="en-US" altLang="zh-CN" sz="2400" b="1" dirty="0" smtClean="0">
              <a:latin typeface="+mn-ea"/>
            </a:endParaRPr>
          </a:p>
          <a:p>
            <a:pPr marL="0" indent="0" algn="just">
              <a:lnSpc>
                <a:spcPts val="3500"/>
              </a:lnSpc>
              <a:buNone/>
            </a:pPr>
            <a:endParaRPr lang="en-US" altLang="zh-CN" sz="2400" b="1" dirty="0" smtClean="0">
              <a:latin typeface="+mn-ea"/>
            </a:endParaRPr>
          </a:p>
          <a:p>
            <a:pPr marL="0" indent="0" algn="just">
              <a:lnSpc>
                <a:spcPts val="3500"/>
              </a:lnSpc>
              <a:buNone/>
            </a:pPr>
            <a:endParaRPr lang="en-US" altLang="zh-CN"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26253" y="2022491"/>
            <a:ext cx="7816374" cy="182742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关联词语搭配不当。句中“不只是”与“而是”搭配不当，“不只是”常与“而且”搭配，表示递进关系。分析句子间的关系，是并列关系，应把“不只是</a:t>
            </a:r>
            <a:r>
              <a:rPr lang="en-US" altLang="zh-CN" sz="2400" b="1" dirty="0" smtClean="0">
                <a:solidFill>
                  <a:srgbClr val="990033"/>
                </a:solidFill>
                <a:latin typeface="+mn-ea"/>
              </a:rPr>
              <a:t>……</a:t>
            </a:r>
            <a:r>
              <a:rPr lang="zh-CN" altLang="en-US" sz="2400" b="1" dirty="0" smtClean="0">
                <a:solidFill>
                  <a:srgbClr val="990033"/>
                </a:solidFill>
                <a:latin typeface="+mn-ea"/>
              </a:rPr>
              <a:t>而是</a:t>
            </a:r>
            <a:r>
              <a:rPr lang="en-US" altLang="zh-CN" sz="2400" b="1" dirty="0" smtClean="0">
                <a:solidFill>
                  <a:srgbClr val="990033"/>
                </a:solidFill>
                <a:latin typeface="+mn-ea"/>
              </a:rPr>
              <a:t>……”</a:t>
            </a:r>
            <a:r>
              <a:rPr lang="zh-CN" altLang="en-US" sz="2400" b="1" dirty="0" smtClean="0">
                <a:solidFill>
                  <a:srgbClr val="990033"/>
                </a:solidFill>
                <a:latin typeface="+mn-ea"/>
              </a:rPr>
              <a:t>改为“不是</a:t>
            </a:r>
            <a:r>
              <a:rPr lang="en-US" altLang="zh-CN" sz="2400" b="1" dirty="0" smtClean="0">
                <a:solidFill>
                  <a:srgbClr val="990033"/>
                </a:solidFill>
                <a:latin typeface="+mn-ea"/>
              </a:rPr>
              <a:t>……</a:t>
            </a:r>
            <a:r>
              <a:rPr lang="zh-CN" altLang="en-US" sz="2400" b="1" dirty="0" smtClean="0">
                <a:solidFill>
                  <a:srgbClr val="990033"/>
                </a:solidFill>
                <a:latin typeface="+mn-ea"/>
              </a:rPr>
              <a:t>而是</a:t>
            </a:r>
            <a:r>
              <a:rPr lang="en-US" altLang="zh-CN" sz="2400" b="1" dirty="0" smtClean="0">
                <a:solidFill>
                  <a:srgbClr val="990033"/>
                </a:solidFill>
                <a:latin typeface="+mn-ea"/>
              </a:rPr>
              <a:t>……”</a:t>
            </a:r>
            <a:r>
              <a:rPr lang="zh-CN" altLang="en-US" sz="2400" b="1" dirty="0" smtClean="0">
                <a:solidFill>
                  <a:srgbClr val="990033"/>
                </a:solidFill>
                <a:latin typeface="+mn-ea"/>
              </a:rPr>
              <a:t>。</a:t>
            </a:r>
          </a:p>
        </p:txBody>
      </p:sp>
      <p:grpSp>
        <p:nvGrpSpPr>
          <p:cNvPr id="9" name="Group 10"/>
          <p:cNvGrpSpPr>
            <a:grpSpLocks/>
          </p:cNvGrpSpPr>
          <p:nvPr/>
        </p:nvGrpSpPr>
        <p:grpSpPr bwMode="auto">
          <a:xfrm>
            <a:off x="1588" y="2674938"/>
            <a:ext cx="609600" cy="1978025"/>
            <a:chOff x="1" y="1685"/>
            <a:chExt cx="384" cy="1246"/>
          </a:xfrm>
        </p:grpSpPr>
        <p:pic>
          <p:nvPicPr>
            <p:cNvPr id="10"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2"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五</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多重否定搭配不当</a:t>
            </a:r>
            <a:endParaRPr lang="en-US" altLang="zh-CN" sz="2400" b="1" dirty="0" smtClean="0">
              <a:latin typeface="黑体" pitchFamily="2" charset="-122"/>
              <a:ea typeface="黑体" pitchFamily="2" charset="-122"/>
            </a:endParaRPr>
          </a:p>
          <a:p>
            <a:pPr marL="0" indent="0" algn="just">
              <a:lnSpc>
                <a:spcPts val="3500"/>
              </a:lnSpc>
              <a:buNone/>
            </a:pPr>
            <a:r>
              <a:rPr lang="zh-CN" altLang="en-US" sz="2400" b="1" dirty="0" smtClean="0">
                <a:latin typeface="+mn-ea"/>
              </a:rPr>
              <a:t>    要注意是否误用多重否定，尤其是本身具有否定意义的动词，如：没、阻止、防止、否认、怀疑、避免、幸免、难免、切忌等。这类词本身含有否定意义，用在句中起否定句意的作用，如果忽视这一用法，在句中又用否定词，就会造成语病。</a:t>
            </a:r>
          </a:p>
          <a:p>
            <a:pPr marL="0" indent="0" algn="just">
              <a:lnSpc>
                <a:spcPts val="3500"/>
              </a:lnSpc>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a:lnSpc>
                <a:spcPts val="3500"/>
              </a:lnSpc>
              <a:buNone/>
            </a:pPr>
            <a:r>
              <a:rPr lang="en-US" altLang="zh-CN" sz="2400" b="1" dirty="0" smtClean="0">
                <a:latin typeface="Times New Roman" pitchFamily="18" charset="0"/>
              </a:rPr>
              <a:t> 52. </a:t>
            </a:r>
            <a:r>
              <a:rPr lang="en-US" altLang="zh-CN" sz="2400" b="1" dirty="0" smtClean="0">
                <a:latin typeface="+mn-ea"/>
              </a:rPr>
              <a:t>[2015·</a:t>
            </a:r>
            <a:r>
              <a:rPr lang="zh-CN" altLang="en-US" sz="2400" b="1" dirty="0" smtClean="0">
                <a:latin typeface="+mn-ea"/>
              </a:rPr>
              <a:t>广东卷</a:t>
            </a:r>
            <a:r>
              <a:rPr lang="en-US" altLang="zh-CN" sz="2400" b="1" dirty="0" smtClean="0">
                <a:latin typeface="+mn-ea"/>
              </a:rPr>
              <a:t>] </a:t>
            </a:r>
            <a:r>
              <a:rPr lang="zh-CN" altLang="en-US" sz="2400" b="1" dirty="0" smtClean="0">
                <a:latin typeface="+mn-ea"/>
              </a:rPr>
              <a:t>今年五一节前夕，发改委发出紧急通知，禁止空调厂商和经销商不得以价格战的手段进行不正当竞争。</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a:t>
            </a:r>
            <a:endParaRPr lang="zh-CN" altLang="en-US" sz="2400" b="1" dirty="0" smtClean="0"/>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28624" y="5371012"/>
            <a:ext cx="7816374" cy="497380"/>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多重否定搭配不当。“禁止”与“不得”应该删去一个。</a:t>
            </a:r>
            <a:endParaRPr lang="zh-CN" altLang="en-US" sz="2400" b="1" dirty="0" smtClean="0">
              <a:latin typeface="Times New Roman" pitchFamily="18" charset="0"/>
            </a:endParaRPr>
          </a:p>
        </p:txBody>
      </p:sp>
      <p:grpSp>
        <p:nvGrpSpPr>
          <p:cNvPr id="9" name="Group 10"/>
          <p:cNvGrpSpPr>
            <a:grpSpLocks/>
          </p:cNvGrpSpPr>
          <p:nvPr/>
        </p:nvGrpSpPr>
        <p:grpSpPr bwMode="auto">
          <a:xfrm>
            <a:off x="1588" y="2674938"/>
            <a:ext cx="609600" cy="1978025"/>
            <a:chOff x="1" y="1685"/>
            <a:chExt cx="384" cy="1246"/>
          </a:xfrm>
        </p:grpSpPr>
        <p:pic>
          <p:nvPicPr>
            <p:cNvPr id="10"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linds(horizontal)">
                                      <p:cBhvr>
                                        <p:cTn id="16" dur="500"/>
                                        <p:tgtEl>
                                          <p:spTgt spid="3">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blinds(horizontal)">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53. </a:t>
            </a:r>
            <a:r>
              <a:rPr lang="en-US" altLang="zh-CN" sz="2400" b="1" dirty="0" smtClean="0">
                <a:latin typeface="+mn-ea"/>
              </a:rPr>
              <a:t>[2013·</a:t>
            </a:r>
            <a:r>
              <a:rPr lang="zh-CN" altLang="en-US" sz="2400" b="1" dirty="0" smtClean="0">
                <a:latin typeface="+mn-ea"/>
              </a:rPr>
              <a:t>江西卷</a:t>
            </a:r>
            <a:r>
              <a:rPr lang="en-US" altLang="zh-CN" sz="2400" b="1" dirty="0" smtClean="0">
                <a:latin typeface="+mn-ea"/>
              </a:rPr>
              <a:t>] </a:t>
            </a:r>
            <a:r>
              <a:rPr lang="zh-CN" altLang="en-US" sz="2400" b="1" dirty="0" smtClean="0">
                <a:latin typeface="+mn-ea"/>
              </a:rPr>
              <a:t>女性学者被称为“美女学者”，我还听过“美女主持”“美女政治家”的说法，估计没被我漏举的还有不少。</a:t>
            </a:r>
            <a:endParaRPr lang="zh-CN" altLang="en-US" sz="2400" b="1" dirty="0" smtClean="0"/>
          </a:p>
          <a:p>
            <a:pPr marL="0" indent="0" algn="just">
              <a:lnSpc>
                <a:spcPts val="3500"/>
              </a:lnSpc>
              <a:buNone/>
            </a:pPr>
            <a:r>
              <a:rPr lang="en-US" altLang="zh-CN" sz="2400" b="1" dirty="0" smtClean="0">
                <a:latin typeface="+mn-ea"/>
              </a:rPr>
              <a:t>______________________________________________________________________________________________________</a:t>
            </a:r>
            <a:r>
              <a:rPr lang="zh-CN" altLang="en-US" sz="2400" b="1" u="sng" dirty="0" smtClean="0"/>
              <a:t>　</a:t>
            </a:r>
            <a:endParaRPr lang="en-US" altLang="zh-CN" sz="2400" b="1" u="sng" dirty="0" smtClean="0"/>
          </a:p>
          <a:p>
            <a:pPr marL="0" indent="0" algn="just">
              <a:lnSpc>
                <a:spcPts val="3500"/>
              </a:lnSpc>
              <a:buNone/>
            </a:pPr>
            <a:r>
              <a:rPr lang="en-US" altLang="zh-CN" sz="2400" b="1" dirty="0" smtClean="0">
                <a:latin typeface="Times New Roman" pitchFamily="18" charset="0"/>
              </a:rPr>
              <a:t>54. </a:t>
            </a:r>
            <a:r>
              <a:rPr lang="en-US" altLang="zh-CN" sz="2400" b="1" dirty="0" smtClean="0">
                <a:latin typeface="+mn-ea"/>
              </a:rPr>
              <a:t>[2012·</a:t>
            </a:r>
            <a:r>
              <a:rPr lang="zh-CN" altLang="en-US" sz="2400" b="1" dirty="0" smtClean="0">
                <a:latin typeface="+mn-ea"/>
              </a:rPr>
              <a:t>山东卷</a:t>
            </a:r>
            <a:r>
              <a:rPr lang="en-US" altLang="zh-CN" sz="2400" b="1" dirty="0" smtClean="0">
                <a:latin typeface="+mn-ea"/>
              </a:rPr>
              <a:t>] </a:t>
            </a:r>
            <a:r>
              <a:rPr lang="zh-CN" altLang="en-US" sz="2400" b="1" dirty="0" smtClean="0">
                <a:latin typeface="+mn-ea"/>
              </a:rPr>
              <a:t>近视患者都应当接受专业医师的检查，选配合适的眼镜，切忌不要因为怕麻烦、爱漂亮而不戴眼镜。</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a:t>
            </a:r>
            <a:endParaRPr lang="zh-CN" altLang="en-US"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26253" y="2036785"/>
            <a:ext cx="7816374" cy="946221"/>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否定与肯定顾此失彼。“漏举的”指没有列举出来的，应删除“没”。</a:t>
            </a:r>
            <a:endParaRPr lang="zh-CN" altLang="en-US" sz="2400" b="1" dirty="0" smtClean="0">
              <a:latin typeface="Times New Roman" pitchFamily="18" charset="0"/>
            </a:endParaRPr>
          </a:p>
        </p:txBody>
      </p:sp>
      <p:sp>
        <p:nvSpPr>
          <p:cNvPr id="9" name="TextBox 8"/>
          <p:cNvSpPr txBox="1"/>
          <p:nvPr/>
        </p:nvSpPr>
        <p:spPr>
          <a:xfrm>
            <a:off x="724212" y="4408241"/>
            <a:ext cx="7816374" cy="497380"/>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多重否定搭配不当。“切忌”与“不要”应该删去一个。</a:t>
            </a:r>
            <a:endParaRPr lang="zh-CN" altLang="en-US" sz="2400" b="1" dirty="0" smtClean="0">
              <a:latin typeface="Times New Roman" pitchFamily="18" charset="0"/>
            </a:endParaRP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765175"/>
            <a:ext cx="8208962" cy="5570538"/>
          </a:xfrm>
        </p:spPr>
        <p:txBody>
          <a:bodyPr>
            <a:normAutofit/>
          </a:bodyPr>
          <a:lstStyle/>
          <a:p>
            <a:pPr marL="0" indent="0" algn="just" eaLnBrk="1" hangingPunct="1">
              <a:lnSpc>
                <a:spcPts val="3500"/>
              </a:lnSpc>
              <a:spcBef>
                <a:spcPct val="0"/>
              </a:spcBef>
              <a:buFont typeface="Arial" charset="0"/>
              <a:buNone/>
            </a:pPr>
            <a:r>
              <a:rPr lang="zh-CN" altLang="en-US" sz="2400" b="1" dirty="0" smtClean="0">
                <a:latin typeface="+mn-ea"/>
              </a:rPr>
              <a:t>2</a:t>
            </a:r>
            <a:r>
              <a:rPr lang="en-US" altLang="zh-CN" sz="2400" b="1" dirty="0" smtClean="0">
                <a:latin typeface="+mn-ea"/>
              </a:rPr>
              <a:t>.</a:t>
            </a:r>
            <a:r>
              <a:rPr lang="zh-CN" altLang="zh-CN" sz="2400" b="1" dirty="0" smtClean="0">
                <a:latin typeface="+mn-ea"/>
              </a:rPr>
              <a:t>依次填入下列各句横线处的成语，最恰当的一组是(　　)</a:t>
            </a:r>
          </a:p>
          <a:p>
            <a:pPr marL="0" indent="0" algn="just" eaLnBrk="1" hangingPunct="1">
              <a:lnSpc>
                <a:spcPts val="3500"/>
              </a:lnSpc>
              <a:spcBef>
                <a:spcPct val="0"/>
              </a:spcBef>
              <a:buFont typeface="Arial" charset="0"/>
              <a:buNone/>
            </a:pPr>
            <a:r>
              <a:rPr lang="zh-CN" altLang="zh-CN" sz="2400" b="1" dirty="0" smtClean="0">
                <a:latin typeface="+mn-ea"/>
              </a:rPr>
              <a:t>①保守并非不好，但保守到________的程度，就容易被淘汰。</a:t>
            </a:r>
          </a:p>
          <a:p>
            <a:pPr marL="0" indent="0" algn="just" eaLnBrk="1" hangingPunct="1">
              <a:lnSpc>
                <a:spcPts val="3500"/>
              </a:lnSpc>
              <a:spcBef>
                <a:spcPct val="0"/>
              </a:spcBef>
              <a:buFont typeface="Arial" charset="0"/>
              <a:buNone/>
            </a:pPr>
            <a:r>
              <a:rPr lang="zh-CN" altLang="zh-CN" sz="2400" b="1" dirty="0" smtClean="0">
                <a:latin typeface="+mn-ea"/>
              </a:rPr>
              <a:t>②改革任何旧制度，总不免要受到________的人的阻挠。</a:t>
            </a:r>
          </a:p>
          <a:p>
            <a:pPr marL="0" indent="0" algn="just" eaLnBrk="1" hangingPunct="1">
              <a:lnSpc>
                <a:spcPts val="3500"/>
              </a:lnSpc>
              <a:spcBef>
                <a:spcPct val="0"/>
              </a:spcBef>
              <a:buFont typeface="Arial" charset="0"/>
              <a:buNone/>
            </a:pPr>
            <a:r>
              <a:rPr lang="zh-CN" altLang="zh-CN" sz="2400" b="1" dirty="0" smtClean="0">
                <a:latin typeface="+mn-ea"/>
              </a:rPr>
              <a:t>③在音乐创作上，他一直勇于创新，绝不________。</a:t>
            </a:r>
          </a:p>
          <a:p>
            <a:pPr marL="0" indent="0" algn="just" eaLnBrk="1" hangingPunct="1">
              <a:lnSpc>
                <a:spcPts val="3500"/>
              </a:lnSpc>
              <a:spcBef>
                <a:spcPct val="0"/>
              </a:spcBef>
              <a:buFont typeface="Arial" charset="0"/>
              <a:buNone/>
            </a:pPr>
            <a:r>
              <a:rPr lang="zh-CN" altLang="zh-CN" sz="2400" b="1" dirty="0" smtClean="0">
                <a:latin typeface="Times New Roman" pitchFamily="18" charset="0"/>
                <a:cs typeface="Times New Roman" pitchFamily="18" charset="0"/>
              </a:rPr>
              <a:t>A. 抱残守缺　　故步自封　　墨守成规</a:t>
            </a:r>
          </a:p>
          <a:p>
            <a:pPr marL="0" indent="0" algn="just" eaLnBrk="1" hangingPunct="1">
              <a:lnSpc>
                <a:spcPts val="3500"/>
              </a:lnSpc>
              <a:spcBef>
                <a:spcPct val="0"/>
              </a:spcBef>
              <a:buFont typeface="Arial" charset="0"/>
              <a:buNone/>
            </a:pPr>
            <a:r>
              <a:rPr lang="zh-CN" altLang="zh-CN" sz="2400" b="1" dirty="0" smtClean="0">
                <a:latin typeface="Times New Roman" pitchFamily="18" charset="0"/>
                <a:cs typeface="Times New Roman" pitchFamily="18" charset="0"/>
              </a:rPr>
              <a:t>B. 故步自封　　墨守成规　　抱残守缺</a:t>
            </a:r>
          </a:p>
          <a:p>
            <a:pPr marL="0" indent="0" algn="just" eaLnBrk="1" hangingPunct="1">
              <a:lnSpc>
                <a:spcPts val="3500"/>
              </a:lnSpc>
              <a:spcBef>
                <a:spcPct val="0"/>
              </a:spcBef>
              <a:buFont typeface="Arial" charset="0"/>
              <a:buNone/>
            </a:pPr>
            <a:r>
              <a:rPr lang="zh-CN" altLang="zh-CN" sz="2400" b="1" dirty="0" smtClean="0">
                <a:latin typeface="Times New Roman" pitchFamily="18" charset="0"/>
                <a:cs typeface="Times New Roman" pitchFamily="18" charset="0"/>
              </a:rPr>
              <a:t>C. 故步自封　　抱残守缺　　墨守成规</a:t>
            </a:r>
          </a:p>
          <a:p>
            <a:pPr marL="0" indent="0" algn="just" eaLnBrk="1" hangingPunct="1">
              <a:lnSpc>
                <a:spcPts val="3500"/>
              </a:lnSpc>
              <a:spcBef>
                <a:spcPct val="0"/>
              </a:spcBef>
              <a:buFont typeface="Arial" charset="0"/>
              <a:buNone/>
            </a:pPr>
            <a:r>
              <a:rPr lang="zh-CN" altLang="zh-CN" sz="2400" b="1" dirty="0" smtClean="0">
                <a:latin typeface="Times New Roman" pitchFamily="18" charset="0"/>
                <a:cs typeface="Times New Roman" pitchFamily="18" charset="0"/>
              </a:rPr>
              <a:t>D. 墨守成规　　抱残守缺　　故步自封</a:t>
            </a:r>
          </a:p>
        </p:txBody>
      </p:sp>
      <p:sp>
        <p:nvSpPr>
          <p:cNvPr id="887811"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887814"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887815"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ct val="122000"/>
              </a:lnSpc>
              <a:spcBef>
                <a:spcPct val="0"/>
              </a:spcBef>
              <a:buNone/>
            </a:pPr>
            <a:r>
              <a:rPr lang="zh-CN" altLang="en-US" sz="2400" b="1" dirty="0" smtClean="0">
                <a:latin typeface="黑体" pitchFamily="2" charset="-122"/>
                <a:ea typeface="黑体" pitchFamily="2" charset="-122"/>
              </a:rPr>
              <a:t>类型三　成分残缺或赘余</a:t>
            </a: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一</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成分残缺</a:t>
            </a: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r>
              <a:rPr lang="en-US" altLang="zh-CN" sz="2400" b="1" dirty="0" smtClean="0">
                <a:latin typeface="黑体" pitchFamily="2" charset="-122"/>
                <a:ea typeface="黑体" pitchFamily="2" charset="-122"/>
              </a:rPr>
              <a:t>1. </a:t>
            </a:r>
            <a:r>
              <a:rPr lang="zh-CN" altLang="en-US" sz="2400" b="1" dirty="0" smtClean="0">
                <a:latin typeface="黑体" pitchFamily="2" charset="-122"/>
                <a:ea typeface="黑体" pitchFamily="2" charset="-122"/>
              </a:rPr>
              <a:t>缺主语、谓语、宾语</a:t>
            </a:r>
          </a:p>
          <a:p>
            <a:pPr marL="0" indent="622800" eaLnBrk="1" hangingPunct="1">
              <a:lnSpc>
                <a:spcPct val="122000"/>
              </a:lnSpc>
              <a:spcBef>
                <a:spcPct val="0"/>
              </a:spcBef>
              <a:buNone/>
            </a:pPr>
            <a:r>
              <a:rPr lang="zh-CN" altLang="en-US" sz="2400" b="1" dirty="0" smtClean="0"/>
              <a:t>①缺主语：句子缺少主语，有时是由介词滥用造成的，有时是由省略不当造成的。②缺谓语：当句中的某个重要动词缺失时，往往会造成句子表达不规范或表意不合理。③缺宾语：这是一种最为常见的设误类型，有时是“主语＋谓语＋宾语”这样的主干成分中，宾语残缺了；有时是“介词＋宾语”这样的结构中，宾语残缺了。</a:t>
            </a:r>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8" name="Group 10"/>
          <p:cNvGrpSpPr>
            <a:grpSpLocks/>
          </p:cNvGrpSpPr>
          <p:nvPr/>
        </p:nvGrpSpPr>
        <p:grpSpPr bwMode="auto">
          <a:xfrm>
            <a:off x="1588" y="2674938"/>
            <a:ext cx="609600" cy="1978025"/>
            <a:chOff x="1" y="1685"/>
            <a:chExt cx="384" cy="1246"/>
          </a:xfrm>
        </p:grpSpPr>
        <p:pic>
          <p:nvPicPr>
            <p:cNvPr id="10"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2"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3" end="13"/>
                                            </p:txEl>
                                          </p:spTgt>
                                        </p:tgtEl>
                                        <p:attrNameLst>
                                          <p:attrName>style.visibility</p:attrName>
                                        </p:attrNameLst>
                                      </p:cBhvr>
                                      <p:to>
                                        <p:strVal val="visible"/>
                                      </p:to>
                                    </p:set>
                                    <p:animEffect transition="in" filter="wipe(left)">
                                      <p:cBhvr>
                                        <p:cTn id="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55. </a:t>
            </a:r>
            <a:r>
              <a:rPr lang="en-US" altLang="zh-CN" sz="2400" b="1" dirty="0" smtClean="0">
                <a:latin typeface="+mn-ea"/>
              </a:rPr>
              <a:t>[2015·</a:t>
            </a:r>
            <a:r>
              <a:rPr lang="zh-CN" altLang="en-US" sz="2400" b="1" dirty="0" smtClean="0">
                <a:latin typeface="+mn-ea"/>
              </a:rPr>
              <a:t>天津卷</a:t>
            </a:r>
            <a:r>
              <a:rPr lang="en-US" altLang="zh-CN" sz="2400" b="1" dirty="0" smtClean="0">
                <a:latin typeface="+mn-ea"/>
              </a:rPr>
              <a:t>] </a:t>
            </a:r>
            <a:r>
              <a:rPr lang="zh-CN" altLang="en-US" sz="2400" b="1" dirty="0" smtClean="0">
                <a:latin typeface="+mn-ea"/>
              </a:rPr>
              <a:t>由于自贸区致力于营造国际化、法治化、市场化的营商环境，使更多金融、物流和</a:t>
            </a:r>
            <a:r>
              <a:rPr lang="en-US" altLang="zh-CN" sz="2400" b="1" dirty="0" smtClean="0">
                <a:latin typeface="+mn-ea"/>
              </a:rPr>
              <a:t>IT</a:t>
            </a:r>
            <a:r>
              <a:rPr lang="zh-CN" altLang="en-US" sz="2400" b="1" dirty="0" smtClean="0">
                <a:latin typeface="+mn-ea"/>
              </a:rPr>
              <a:t>等专业人才有机会不出国门，就能拿到远超同行水平的“国际工资”。</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______________________________________________________________________________________________________</a:t>
            </a:r>
            <a:endParaRPr lang="zh-CN" altLang="en-US" sz="2400" b="1" dirty="0" smtClean="0"/>
          </a:p>
          <a:p>
            <a:pPr marL="0" indent="0" algn="just">
              <a:lnSpc>
                <a:spcPts val="3500"/>
              </a:lnSpc>
              <a:buNone/>
            </a:pPr>
            <a:r>
              <a:rPr lang="en-US" altLang="zh-CN" sz="2400" b="1" dirty="0" smtClean="0">
                <a:latin typeface="Times New Roman" pitchFamily="18" charset="0"/>
              </a:rPr>
              <a:t>56. </a:t>
            </a:r>
            <a:r>
              <a:rPr lang="en-US" altLang="zh-CN" sz="2400" b="1" dirty="0" smtClean="0">
                <a:latin typeface="+mn-ea"/>
              </a:rPr>
              <a:t>[2015·</a:t>
            </a:r>
            <a:r>
              <a:rPr lang="zh-CN" altLang="en-US" sz="2400" b="1" dirty="0" smtClean="0">
                <a:latin typeface="+mn-ea"/>
              </a:rPr>
              <a:t>湖北卷</a:t>
            </a:r>
            <a:r>
              <a:rPr lang="en-US" altLang="zh-CN" sz="2400" b="1" dirty="0" smtClean="0">
                <a:latin typeface="+mn-ea"/>
              </a:rPr>
              <a:t>] 2015</a:t>
            </a:r>
            <a:r>
              <a:rPr lang="zh-CN" altLang="en-US" sz="2400" b="1" dirty="0" smtClean="0">
                <a:latin typeface="+mn-ea"/>
              </a:rPr>
              <a:t>年</a:t>
            </a:r>
            <a:r>
              <a:rPr lang="en-US" altLang="zh-CN" sz="2400" b="1" dirty="0" smtClean="0">
                <a:latin typeface="+mn-ea"/>
              </a:rPr>
              <a:t>3</a:t>
            </a:r>
            <a:r>
              <a:rPr lang="zh-CN" altLang="en-US" sz="2400" b="1" dirty="0" smtClean="0">
                <a:latin typeface="+mn-ea"/>
              </a:rPr>
              <a:t>月</a:t>
            </a:r>
            <a:r>
              <a:rPr lang="en-US" altLang="zh-CN" sz="2400" b="1" dirty="0" smtClean="0">
                <a:latin typeface="+mn-ea"/>
              </a:rPr>
              <a:t>1</a:t>
            </a:r>
            <a:r>
              <a:rPr lang="zh-CN" altLang="en-US" sz="2400" b="1" dirty="0" smtClean="0">
                <a:latin typeface="Times New Roman" pitchFamily="18" charset="0"/>
              </a:rPr>
              <a:t>日正式实施了</a:t>
            </a:r>
            <a:r>
              <a:rPr lang="en-US" altLang="zh-CN" sz="2400" b="1" dirty="0" smtClean="0">
                <a:latin typeface="Times New Roman" pitchFamily="18" charset="0"/>
              </a:rPr>
              <a:t>《</a:t>
            </a:r>
            <a:r>
              <a:rPr lang="zh-CN" altLang="en-US" sz="2400" b="1" dirty="0" smtClean="0">
                <a:latin typeface="Times New Roman" pitchFamily="18" charset="0"/>
              </a:rPr>
              <a:t>湖北省全民阅读促进办法</a:t>
            </a:r>
            <a:r>
              <a:rPr lang="en-US" altLang="zh-CN" sz="2400" b="1" dirty="0" smtClean="0">
                <a:latin typeface="Times New Roman" pitchFamily="18" charset="0"/>
              </a:rPr>
              <a:t>》</a:t>
            </a:r>
            <a:r>
              <a:rPr lang="zh-CN" altLang="en-US" sz="2400" b="1" dirty="0" smtClean="0">
                <a:latin typeface="Times New Roman" pitchFamily="18" charset="0"/>
              </a:rPr>
              <a:t>，是我国首部关于全民阅读的地方政府规章，普通人的阅读权益因此获得了法律保障。</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a:t>
            </a:r>
            <a:endParaRPr lang="zh-CN" altLang="en-US" sz="2400" b="1" dirty="0" smtClean="0"/>
          </a:p>
          <a:p>
            <a:pPr marL="0" indent="0" algn="just">
              <a:lnSpc>
                <a:spcPts val="3500"/>
              </a:lnSpc>
              <a:buNone/>
            </a:pPr>
            <a:r>
              <a:rPr lang="zh-CN" altLang="en-US" sz="2400" b="1" dirty="0" smtClean="0"/>
              <a:t>　　</a:t>
            </a:r>
            <a:endParaRPr lang="en-US" altLang="zh-CN"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07750" y="2478525"/>
            <a:ext cx="7816374" cy="92974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滥用关联词导致主语缺失。“由于”和“使”二者删其一。</a:t>
            </a:r>
            <a:endParaRPr lang="en-US" altLang="zh-CN" sz="2400" b="1" dirty="0" smtClean="0">
              <a:solidFill>
                <a:srgbClr val="990033"/>
              </a:solidFill>
              <a:latin typeface="+mn-ea"/>
            </a:endParaRPr>
          </a:p>
        </p:txBody>
      </p:sp>
      <p:sp>
        <p:nvSpPr>
          <p:cNvPr id="9" name="TextBox 8"/>
          <p:cNvSpPr txBox="1"/>
          <p:nvPr/>
        </p:nvSpPr>
        <p:spPr>
          <a:xfrm>
            <a:off x="689043" y="4865440"/>
            <a:ext cx="7816374" cy="480901"/>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缺主语。“正式实施了”改为“正式实施的”。</a:t>
            </a:r>
            <a:endParaRPr lang="en-US" altLang="zh-CN" sz="2400" b="1" dirty="0" smtClean="0">
              <a:solidFill>
                <a:srgbClr val="990033"/>
              </a:solidFill>
              <a:latin typeface="+mn-ea"/>
            </a:endParaRP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57. </a:t>
            </a:r>
            <a:r>
              <a:rPr lang="en-US" altLang="zh-CN" sz="2400" b="1" dirty="0" smtClean="0">
                <a:latin typeface="+mn-ea"/>
              </a:rPr>
              <a:t>[2015·</a:t>
            </a:r>
            <a:r>
              <a:rPr lang="zh-CN" altLang="en-US" sz="2400" b="1" dirty="0" smtClean="0">
                <a:latin typeface="+mn-ea"/>
              </a:rPr>
              <a:t>广东卷</a:t>
            </a:r>
            <a:r>
              <a:rPr lang="en-US" altLang="zh-CN" sz="2400" b="1" dirty="0" smtClean="0">
                <a:latin typeface="+mn-ea"/>
              </a:rPr>
              <a:t>] </a:t>
            </a:r>
            <a:r>
              <a:rPr lang="zh-CN" altLang="en-US" sz="2400" b="1" dirty="0" smtClean="0">
                <a:latin typeface="+mn-ea"/>
              </a:rPr>
              <a:t>打车软件为乘客和司机搭建起沟通平台，方便了市民打车，但出租车无论是否使用打车软件，均应遵守运营规则，这才能维护相关各方的合法权益和合理要求。</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r>
              <a:rPr lang="en-US" altLang="zh-CN" sz="2400" b="1" dirty="0" smtClean="0">
                <a:latin typeface="Times New Roman" pitchFamily="18" charset="0"/>
              </a:rPr>
              <a:t>58. </a:t>
            </a:r>
            <a:r>
              <a:rPr lang="en-US" altLang="zh-CN" sz="2400" b="1" dirty="0" smtClean="0">
                <a:latin typeface="+mn-ea"/>
              </a:rPr>
              <a:t>[2015·</a:t>
            </a:r>
            <a:r>
              <a:rPr lang="zh-CN" altLang="en-US" sz="2400" b="1" dirty="0" smtClean="0">
                <a:latin typeface="+mn-ea"/>
              </a:rPr>
              <a:t>天津卷</a:t>
            </a:r>
            <a:r>
              <a:rPr lang="en-US" altLang="zh-CN" sz="2400" b="1" dirty="0" smtClean="0">
                <a:latin typeface="+mn-ea"/>
              </a:rPr>
              <a:t>] </a:t>
            </a:r>
            <a:r>
              <a:rPr lang="zh-CN" altLang="en-US" sz="2400" b="1" dirty="0" smtClean="0">
                <a:latin typeface="Times New Roman" pitchFamily="18" charset="0"/>
              </a:rPr>
              <a:t>“全民阅读”活动是丰富市民文化生活，引导市民多读书、读好书，使读书成为一种体现百姓精神追求的生活方式。</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______________________________________________________________________________________________________</a:t>
            </a:r>
            <a:endParaRPr lang="zh-CN" altLang="en-US" sz="2400" b="1" dirty="0" smtClean="0"/>
          </a:p>
          <a:p>
            <a:pPr marL="0" indent="0" algn="just">
              <a:lnSpc>
                <a:spcPts val="3500"/>
              </a:lnSpc>
              <a:buNone/>
            </a:pPr>
            <a:r>
              <a:rPr lang="zh-CN" altLang="en-US" sz="2400" b="1" dirty="0" smtClean="0"/>
              <a:t>　　</a:t>
            </a:r>
            <a:endParaRPr lang="en-US" altLang="zh-CN"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97691" y="2488124"/>
            <a:ext cx="7816374" cy="137858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缺谓语。“维护”与“合法权益”可以搭配，但是不可以与“合理要求”搭配，所以“合理要求”的前面缺谓语动词，可添加“满足”。</a:t>
            </a:r>
          </a:p>
        </p:txBody>
      </p:sp>
      <p:sp>
        <p:nvSpPr>
          <p:cNvPr id="9" name="TextBox 8"/>
          <p:cNvSpPr txBox="1"/>
          <p:nvPr/>
        </p:nvSpPr>
        <p:spPr>
          <a:xfrm>
            <a:off x="712681" y="5296676"/>
            <a:ext cx="7816374" cy="92974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宾语中心语残缺。应在句末加上“的一项活动”，或去掉“是”。</a:t>
            </a: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59. </a:t>
            </a:r>
            <a:r>
              <a:rPr lang="en-US" altLang="zh-CN" sz="2400" b="1" dirty="0" smtClean="0">
                <a:latin typeface="+mn-ea"/>
              </a:rPr>
              <a:t>[2015·</a:t>
            </a:r>
            <a:r>
              <a:rPr lang="zh-CN" altLang="en-US" sz="2400" b="1" dirty="0" smtClean="0">
                <a:latin typeface="+mn-ea"/>
              </a:rPr>
              <a:t>江苏卷</a:t>
            </a:r>
            <a:r>
              <a:rPr lang="en-US" altLang="zh-CN" sz="2400" b="1" dirty="0" smtClean="0">
                <a:latin typeface="+mn-ea"/>
              </a:rPr>
              <a:t>] </a:t>
            </a:r>
            <a:r>
              <a:rPr lang="zh-CN" altLang="en-US" sz="2400" b="1" dirty="0" smtClean="0">
                <a:latin typeface="+mn-ea"/>
              </a:rPr>
              <a:t>英国政府计划从今年</a:t>
            </a:r>
            <a:r>
              <a:rPr lang="en-US" altLang="zh-CN" sz="2400" b="1" dirty="0" smtClean="0">
                <a:latin typeface="+mn-ea"/>
              </a:rPr>
              <a:t>9 </a:t>
            </a:r>
            <a:r>
              <a:rPr lang="zh-CN" altLang="en-US" sz="2400" b="1" dirty="0" smtClean="0">
                <a:latin typeface="+mn-ea"/>
              </a:rPr>
              <a:t>月开始，推行</a:t>
            </a:r>
            <a:r>
              <a:rPr lang="en-US" altLang="zh-CN" sz="2400" b="1" dirty="0" smtClean="0">
                <a:latin typeface="+mn-ea"/>
              </a:rPr>
              <a:t>4 </a:t>
            </a:r>
            <a:r>
              <a:rPr lang="zh-CN" altLang="en-US" sz="2400" b="1" dirty="0" smtClean="0">
                <a:latin typeface="+mn-ea"/>
              </a:rPr>
              <a:t>到</a:t>
            </a:r>
            <a:r>
              <a:rPr lang="en-US" altLang="zh-CN" sz="2400" b="1" dirty="0" smtClean="0">
                <a:latin typeface="+mn-ea"/>
              </a:rPr>
              <a:t>5 </a:t>
            </a:r>
            <a:r>
              <a:rPr lang="zh-CN" altLang="en-US" sz="2400" b="1" dirty="0" smtClean="0">
                <a:latin typeface="+mn-ea"/>
              </a:rPr>
              <a:t>岁幼童将接受语文和算术能力的“基准测验”，此政策遭到了教师工会的强烈反对。</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______________________________________________________________________________________________________</a:t>
            </a:r>
            <a:endParaRPr lang="zh-CN" altLang="en-US" sz="2400" b="1" dirty="0" smtClean="0"/>
          </a:p>
          <a:p>
            <a:pPr marL="0" indent="0" algn="just">
              <a:lnSpc>
                <a:spcPts val="3500"/>
              </a:lnSpc>
              <a:buNone/>
            </a:pPr>
            <a:r>
              <a:rPr lang="en-US" altLang="zh-CN" sz="2400" b="1" dirty="0" smtClean="0">
                <a:latin typeface="Times New Roman" pitchFamily="18" charset="0"/>
              </a:rPr>
              <a:t>60. </a:t>
            </a:r>
            <a:r>
              <a:rPr lang="en-US" altLang="zh-CN" sz="2400" b="1" dirty="0" smtClean="0">
                <a:latin typeface="+mn-ea"/>
              </a:rPr>
              <a:t>[2015·</a:t>
            </a:r>
            <a:r>
              <a:rPr lang="zh-CN" altLang="en-US" sz="2400" b="1" dirty="0" smtClean="0">
                <a:latin typeface="+mn-ea"/>
              </a:rPr>
              <a:t>安徽卷</a:t>
            </a:r>
            <a:r>
              <a:rPr lang="en-US" altLang="zh-CN" sz="2400" b="1" dirty="0" smtClean="0">
                <a:latin typeface="+mn-ea"/>
              </a:rPr>
              <a:t>] </a:t>
            </a:r>
            <a:r>
              <a:rPr lang="zh-CN" altLang="en-US" sz="2400" b="1" dirty="0" smtClean="0">
                <a:latin typeface="+mn-ea"/>
              </a:rPr>
              <a:t>具有自动化生产、智能识别和系统操控等功能的工业机器人，正成为国内不少装备制造企业提高生产效率、解决人力成本上涨的利器。</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______________________________________________________________________________________________________</a:t>
            </a:r>
            <a:endParaRPr lang="zh-CN" altLang="en-US" sz="2400" b="1" dirty="0" smtClean="0"/>
          </a:p>
          <a:p>
            <a:pPr marL="0" indent="0" algn="just">
              <a:lnSpc>
                <a:spcPts val="3500"/>
              </a:lnSpc>
              <a:buNone/>
            </a:pPr>
            <a:r>
              <a:rPr lang="zh-CN" altLang="en-US" sz="2400" b="1" dirty="0" smtClean="0"/>
              <a:t>　　</a:t>
            </a:r>
            <a:endParaRPr lang="en-US" altLang="zh-CN"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48020" y="2052949"/>
            <a:ext cx="7816374" cy="92974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 宾语中心语残缺。可在“基准测验”后加“的政策”，充当“推行”的宾语中心语。</a:t>
            </a:r>
            <a:endParaRPr lang="en-US" altLang="zh-CN" sz="2400" b="1" dirty="0" smtClean="0">
              <a:solidFill>
                <a:srgbClr val="990033"/>
              </a:solidFill>
              <a:latin typeface="+mn-ea"/>
            </a:endParaRPr>
          </a:p>
        </p:txBody>
      </p:sp>
      <p:sp>
        <p:nvSpPr>
          <p:cNvPr id="9" name="TextBox 8"/>
          <p:cNvSpPr txBox="1"/>
          <p:nvPr/>
        </p:nvSpPr>
        <p:spPr>
          <a:xfrm>
            <a:off x="711014" y="4440351"/>
            <a:ext cx="7816374" cy="92974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“解决”后缺少宾语中心语。应在“解决人力成本上涨”后加“问题”。</a:t>
            </a: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61. </a:t>
            </a:r>
            <a:r>
              <a:rPr lang="en-US" altLang="zh-CN" sz="2400" b="1" dirty="0" smtClean="0">
                <a:latin typeface="+mn-ea"/>
              </a:rPr>
              <a:t>[2015·</a:t>
            </a:r>
            <a:r>
              <a:rPr lang="zh-CN" altLang="en-US" sz="2400" b="1" dirty="0" smtClean="0">
                <a:latin typeface="+mn-ea"/>
              </a:rPr>
              <a:t>广东卷</a:t>
            </a:r>
            <a:r>
              <a:rPr lang="en-US" altLang="zh-CN" sz="2400" b="1" dirty="0" smtClean="0">
                <a:latin typeface="+mn-ea"/>
              </a:rPr>
              <a:t>] </a:t>
            </a:r>
            <a:r>
              <a:rPr lang="zh-CN" altLang="en-US" sz="2400" b="1" dirty="0" smtClean="0">
                <a:latin typeface="+mn-ea"/>
              </a:rPr>
              <a:t>据报道，某市场被发现存在销售假冒伪劣产品，伪造质检报告书，管理部门将对此开展专项检查行动，进一步规范经营行为。</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______________________________________________________________________________________________________</a:t>
            </a:r>
            <a:endParaRPr lang="zh-CN" altLang="en-US" sz="2400" b="1" dirty="0" smtClean="0"/>
          </a:p>
          <a:p>
            <a:pPr marL="0" indent="0" algn="just">
              <a:lnSpc>
                <a:spcPts val="3500"/>
              </a:lnSpc>
              <a:buNone/>
            </a:pPr>
            <a:r>
              <a:rPr lang="en-US" altLang="zh-CN" sz="2400" b="1" dirty="0" smtClean="0">
                <a:latin typeface="Times New Roman" pitchFamily="18" charset="0"/>
              </a:rPr>
              <a:t>62. </a:t>
            </a:r>
            <a:r>
              <a:rPr lang="en-US" altLang="zh-CN" sz="2400" b="1" dirty="0" smtClean="0">
                <a:latin typeface="+mn-ea"/>
              </a:rPr>
              <a:t>[2014·</a:t>
            </a:r>
            <a:r>
              <a:rPr lang="zh-CN" altLang="en-US" sz="2400" b="1" dirty="0" smtClean="0">
                <a:latin typeface="+mn-ea"/>
              </a:rPr>
              <a:t>山东卷</a:t>
            </a:r>
            <a:r>
              <a:rPr lang="en-US" altLang="zh-CN" sz="2400" b="1" dirty="0" smtClean="0">
                <a:latin typeface="+mn-ea"/>
              </a:rPr>
              <a:t>] </a:t>
            </a:r>
            <a:r>
              <a:rPr lang="zh-CN" altLang="en-US" sz="2400" b="1" dirty="0" smtClean="0">
                <a:latin typeface="+mn-ea"/>
              </a:rPr>
              <a:t>近年来，随着房地产市场的发展和商品房价格的持续上涨，引起了有关部门的高度重视。</a:t>
            </a:r>
            <a:endParaRPr lang="zh-CN" altLang="en-US" sz="2400" b="1" dirty="0" smtClean="0"/>
          </a:p>
          <a:p>
            <a:pPr marL="0" indent="0" algn="just">
              <a:lnSpc>
                <a:spcPts val="3500"/>
              </a:lnSpc>
              <a:buNone/>
            </a:pPr>
            <a:r>
              <a:rPr lang="en-US" altLang="zh-CN" sz="2400" b="1" dirty="0" smtClean="0">
                <a:latin typeface="+mn-ea"/>
              </a:rPr>
              <a:t>___________________________________________________</a:t>
            </a:r>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r>
              <a:rPr lang="zh-CN" altLang="en-US" sz="2400" b="1" dirty="0" smtClean="0"/>
              <a:t>　　</a:t>
            </a:r>
            <a:endParaRPr lang="en-US" altLang="zh-CN"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97863" y="3932373"/>
            <a:ext cx="4357718" cy="541174"/>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缺少主语。可去掉“随着”。</a:t>
            </a:r>
            <a:endParaRPr lang="en-US" altLang="zh-CN" sz="2400" b="1" dirty="0" smtClean="0">
              <a:solidFill>
                <a:srgbClr val="990033"/>
              </a:solidFill>
              <a:latin typeface="+mn-ea"/>
            </a:endParaRPr>
          </a:p>
        </p:txBody>
      </p:sp>
      <p:sp>
        <p:nvSpPr>
          <p:cNvPr id="9" name="TextBox 8"/>
          <p:cNvSpPr txBox="1"/>
          <p:nvPr/>
        </p:nvSpPr>
        <p:spPr>
          <a:xfrm>
            <a:off x="667710" y="2058800"/>
            <a:ext cx="7816374" cy="92974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成分残缺。“存在”后缺少宾语中心语，在“伪造质检报告书”的后面加“的情况”。</a:t>
            </a:r>
            <a:endParaRPr lang="en-US" altLang="zh-CN" sz="2400" b="1" dirty="0" smtClean="0">
              <a:solidFill>
                <a:srgbClr val="990033"/>
              </a:solidFill>
              <a:latin typeface="+mn-ea"/>
            </a:endParaRP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63. </a:t>
            </a:r>
            <a:r>
              <a:rPr lang="en-US" altLang="zh-CN" sz="2400" b="1" dirty="0" smtClean="0">
                <a:latin typeface="+mn-ea"/>
              </a:rPr>
              <a:t>[2014·</a:t>
            </a:r>
            <a:r>
              <a:rPr lang="zh-CN" altLang="en-US" sz="2400" b="1" dirty="0" smtClean="0">
                <a:latin typeface="+mn-ea"/>
              </a:rPr>
              <a:t>安徽卷</a:t>
            </a:r>
            <a:r>
              <a:rPr lang="en-US" altLang="zh-CN" sz="2400" b="1" dirty="0" smtClean="0">
                <a:latin typeface="+mn-ea"/>
              </a:rPr>
              <a:t>] </a:t>
            </a:r>
            <a:r>
              <a:rPr lang="zh-CN" altLang="en-US" sz="2400" b="1" dirty="0" smtClean="0">
                <a:latin typeface="+mn-ea"/>
              </a:rPr>
              <a:t>“全国国民阅读调查”由中国新闻出版研究院组织开展的调查项目，到目前为止已经开展了</a:t>
            </a:r>
            <a:r>
              <a:rPr lang="en-US" altLang="zh-CN" sz="2400" b="1" dirty="0" smtClean="0">
                <a:latin typeface="+mn-ea"/>
              </a:rPr>
              <a:t>11</a:t>
            </a:r>
            <a:r>
              <a:rPr lang="zh-CN" altLang="en-US" sz="2400" b="1" dirty="0" smtClean="0">
                <a:latin typeface="+mn-ea"/>
              </a:rPr>
              <a:t>次。</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______________________________________________________________________________________________________</a:t>
            </a:r>
            <a:endParaRPr lang="zh-CN" altLang="en-US" sz="2400" b="1" dirty="0" smtClean="0"/>
          </a:p>
          <a:p>
            <a:pPr marL="0" indent="0" algn="just">
              <a:lnSpc>
                <a:spcPts val="3500"/>
              </a:lnSpc>
              <a:buNone/>
            </a:pPr>
            <a:r>
              <a:rPr lang="en-US" altLang="zh-CN" sz="2400" b="1" dirty="0" smtClean="0">
                <a:latin typeface="Times New Roman" pitchFamily="18" charset="0"/>
              </a:rPr>
              <a:t>64. </a:t>
            </a:r>
            <a:r>
              <a:rPr lang="en-US" altLang="zh-CN" sz="2400" b="1" dirty="0" smtClean="0">
                <a:latin typeface="+mn-ea"/>
              </a:rPr>
              <a:t>[2014·</a:t>
            </a:r>
            <a:r>
              <a:rPr lang="zh-CN" altLang="en-US" sz="2400" b="1" dirty="0" smtClean="0">
                <a:latin typeface="+mn-ea"/>
              </a:rPr>
              <a:t>全国大纲卷</a:t>
            </a:r>
            <a:r>
              <a:rPr lang="en-US" altLang="zh-CN" sz="2400" b="1" dirty="0" smtClean="0">
                <a:latin typeface="+mn-ea"/>
              </a:rPr>
              <a:t>] </a:t>
            </a:r>
            <a:r>
              <a:rPr lang="zh-CN" altLang="en-US" sz="2400" b="1" dirty="0" smtClean="0">
                <a:latin typeface="+mn-ea"/>
              </a:rPr>
              <a:t>新“旅游法”的颁布实施，让很多旅行社必须面对新规定带来的各种新问题，不少旅行社正从过去拼价格向未来拼服务转型的阵痛。</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______________________________________________________________________________________________________</a:t>
            </a:r>
            <a:endParaRPr lang="zh-CN" altLang="en-US" sz="2400" b="1" dirty="0" smtClean="0"/>
          </a:p>
          <a:p>
            <a:pPr marL="0" indent="0" algn="just">
              <a:lnSpc>
                <a:spcPts val="3500"/>
              </a:lnSpc>
              <a:buNone/>
            </a:pPr>
            <a:r>
              <a:rPr lang="zh-CN" altLang="en-US" sz="2400" b="1" dirty="0" smtClean="0"/>
              <a:t>　　</a:t>
            </a:r>
            <a:endParaRPr lang="en-US" altLang="zh-CN"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09168" y="2032333"/>
            <a:ext cx="7715304" cy="990015"/>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缺谓语。在“由”的前面加“是”；也可理解为成分赘余，删除“的调查项目”。</a:t>
            </a:r>
            <a:endParaRPr lang="en-US" altLang="zh-CN" sz="2400" b="1" dirty="0" smtClean="0">
              <a:solidFill>
                <a:srgbClr val="990033"/>
              </a:solidFill>
              <a:latin typeface="+mn-ea"/>
            </a:endParaRPr>
          </a:p>
        </p:txBody>
      </p:sp>
      <p:sp>
        <p:nvSpPr>
          <p:cNvPr id="9" name="TextBox 8"/>
          <p:cNvSpPr txBox="1"/>
          <p:nvPr/>
        </p:nvSpPr>
        <p:spPr>
          <a:xfrm>
            <a:off x="754139" y="4427246"/>
            <a:ext cx="7715304" cy="92974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缺少与“阵痛”相应的谓语动词。在“正”后面加“经受”，也可删除“的阵痛”。</a:t>
            </a: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ct val="122000"/>
              </a:lnSpc>
              <a:spcBef>
                <a:spcPct val="0"/>
              </a:spcBef>
              <a:buNone/>
            </a:pPr>
            <a:r>
              <a:rPr lang="en-US" altLang="zh-CN" sz="2400" b="1" dirty="0" smtClean="0">
                <a:latin typeface="黑体" pitchFamily="2" charset="-122"/>
                <a:ea typeface="黑体" pitchFamily="2" charset="-122"/>
              </a:rPr>
              <a:t>2. </a:t>
            </a:r>
            <a:r>
              <a:rPr lang="zh-CN" altLang="en-US" sz="2400" b="1" dirty="0" smtClean="0">
                <a:latin typeface="黑体" pitchFamily="2" charset="-122"/>
                <a:ea typeface="黑体" pitchFamily="2" charset="-122"/>
              </a:rPr>
              <a:t>缺介词</a:t>
            </a:r>
          </a:p>
          <a:p>
            <a:pPr marL="0" indent="622800" eaLnBrk="1" hangingPunct="1">
              <a:lnSpc>
                <a:spcPct val="122000"/>
              </a:lnSpc>
              <a:spcBef>
                <a:spcPct val="0"/>
              </a:spcBef>
              <a:buNone/>
            </a:pPr>
            <a:r>
              <a:rPr lang="zh-CN" altLang="en-US" sz="2400" b="1" dirty="0" smtClean="0"/>
              <a:t>该用介词的地方没有用就属于介词漏用，介词漏用会使句子表意不清或表达不规范。</a:t>
            </a:r>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a:lnSpc>
                <a:spcPts val="3500"/>
              </a:lnSpc>
              <a:buNone/>
            </a:pPr>
            <a:r>
              <a:rPr lang="en-US" altLang="zh-CN" sz="2400" b="1" dirty="0" smtClean="0">
                <a:latin typeface="Times New Roman" pitchFamily="18" charset="0"/>
              </a:rPr>
              <a:t> 65. </a:t>
            </a:r>
            <a:r>
              <a:rPr lang="en-US" altLang="zh-CN" sz="2400" b="1" dirty="0" smtClean="0">
                <a:latin typeface="+mn-ea"/>
              </a:rPr>
              <a:t>[2013·</a:t>
            </a:r>
            <a:r>
              <a:rPr lang="zh-CN" altLang="en-US" sz="2400" b="1" dirty="0" smtClean="0">
                <a:latin typeface="+mn-ea"/>
              </a:rPr>
              <a:t>四川卷</a:t>
            </a:r>
            <a:r>
              <a:rPr lang="en-US" altLang="zh-CN" sz="2400" b="1" dirty="0" smtClean="0">
                <a:latin typeface="+mn-ea"/>
              </a:rPr>
              <a:t>] </a:t>
            </a:r>
            <a:r>
              <a:rPr lang="zh-CN" altLang="en-US" sz="2400" b="1" dirty="0" smtClean="0">
                <a:latin typeface="+mn-ea"/>
              </a:rPr>
              <a:t>市防汛指挥部指出，今年防汛形势依然严峻，有关部门要对人民群众生命财产和城市发展高度负责的态度，扎扎实实地把防汛部署落到实处。</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___________________________________________________________________________________________________</a:t>
            </a:r>
            <a:endParaRPr lang="zh-CN" altLang="en-US" sz="2400" b="1" dirty="0" smtClean="0"/>
          </a:p>
          <a:p>
            <a:pPr marL="0" indent="622800" algn="just">
              <a:lnSpc>
                <a:spcPts val="3500"/>
              </a:lnSpc>
              <a:buNone/>
            </a:pPr>
            <a:r>
              <a:rPr lang="zh-CN" altLang="en-US" sz="2400" b="1" dirty="0" smtClean="0"/>
              <a:t>　　</a:t>
            </a:r>
            <a:endParaRPr lang="en-US" altLang="zh-CN" sz="2400" b="1" dirty="0" smtClean="0">
              <a:latin typeface="黑体" pitchFamily="2" charset="-122"/>
              <a:ea typeface="黑体" pitchFamily="2" charset="-122"/>
            </a:endParaRPr>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25311" y="4121389"/>
            <a:ext cx="7715304" cy="92974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句中缺少介词，因此不能与后面的“态度”构成介词结构，应在“有关部门要”的后面加“以”或“本着”。</a:t>
            </a: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4" end="14"/>
                                            </p:txEl>
                                          </p:spTgt>
                                        </p:tgtEl>
                                        <p:attrNameLst>
                                          <p:attrName>style.visibility</p:attrName>
                                        </p:attrNameLst>
                                      </p:cBhvr>
                                      <p:to>
                                        <p:strVal val="visible"/>
                                      </p:to>
                                    </p:set>
                                    <p:animEffect transition="in" filter="wipe(left)">
                                      <p:cBhvr>
                                        <p:cTn id="7" dur="500"/>
                                        <p:tgtEl>
                                          <p:spTgt spid="3">
                                            <p:txEl>
                                              <p:pRg st="14" end="1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66. </a:t>
            </a:r>
            <a:r>
              <a:rPr lang="en-US" altLang="zh-CN" sz="2400" b="1" dirty="0" smtClean="0">
                <a:latin typeface="+mn-ea"/>
              </a:rPr>
              <a:t>[2011·</a:t>
            </a:r>
            <a:r>
              <a:rPr lang="zh-CN" altLang="en-US" sz="2400" b="1" dirty="0" smtClean="0">
                <a:latin typeface="+mn-ea"/>
              </a:rPr>
              <a:t>浙江卷</a:t>
            </a:r>
            <a:r>
              <a:rPr lang="en-US" altLang="zh-CN" sz="2400" b="1" dirty="0" smtClean="0">
                <a:latin typeface="+mn-ea"/>
              </a:rPr>
              <a:t>] </a:t>
            </a:r>
            <a:r>
              <a:rPr lang="zh-CN" altLang="en-US" sz="2400" b="1" dirty="0" smtClean="0">
                <a:latin typeface="+mn-ea"/>
              </a:rPr>
              <a:t>在网络时代到来以后，争鸣性质的学术文章，更强调要得到作者本人认可的文本为学术争论的起点。</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r>
              <a:rPr lang="en-US" altLang="zh-CN" sz="2400" b="1" dirty="0" smtClean="0">
                <a:latin typeface="Times New Roman" pitchFamily="18" charset="0"/>
              </a:rPr>
              <a:t>67. </a:t>
            </a:r>
            <a:r>
              <a:rPr lang="zh-CN" altLang="en-US" sz="2400" b="1" dirty="0" smtClean="0">
                <a:latin typeface="Times New Roman" pitchFamily="18" charset="0"/>
              </a:rPr>
              <a:t>姜堰市委对政协工作的领导落到了实处，充分发挥了各民主党派参政议政的作用。</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a:t>
            </a:r>
            <a:endParaRPr lang="zh-CN" altLang="en-US" sz="2400" b="1" dirty="0" smtClean="0"/>
          </a:p>
          <a:p>
            <a:pPr marL="0" indent="0" algn="just">
              <a:lnSpc>
                <a:spcPts val="3500"/>
              </a:lnSpc>
              <a:buNone/>
            </a:pPr>
            <a:r>
              <a:rPr lang="zh-CN" altLang="en-US" sz="2400" b="1" dirty="0" smtClean="0"/>
              <a:t>　　</a:t>
            </a:r>
            <a:endParaRPr lang="en-US" altLang="zh-CN"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69556" y="2035141"/>
            <a:ext cx="7865844" cy="1438855"/>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缺少介词。“更强调要得到作者本人认可的文本为学术争论的起点”缺少介词，应在“要”后添加介词“以”，以保证“以</a:t>
            </a:r>
            <a:r>
              <a:rPr lang="en-US" altLang="zh-CN" sz="2400" b="1" dirty="0" smtClean="0">
                <a:solidFill>
                  <a:srgbClr val="990033"/>
                </a:solidFill>
                <a:latin typeface="+mn-ea"/>
              </a:rPr>
              <a:t>……</a:t>
            </a:r>
            <a:r>
              <a:rPr lang="zh-CN" altLang="en-US" sz="2400" b="1" dirty="0" smtClean="0">
                <a:solidFill>
                  <a:srgbClr val="990033"/>
                </a:solidFill>
                <a:latin typeface="+mn-ea"/>
              </a:rPr>
              <a:t>为”结构的完整。</a:t>
            </a:r>
          </a:p>
        </p:txBody>
      </p:sp>
      <p:sp>
        <p:nvSpPr>
          <p:cNvPr id="9" name="TextBox 8"/>
          <p:cNvSpPr txBox="1"/>
          <p:nvPr/>
        </p:nvSpPr>
        <p:spPr>
          <a:xfrm>
            <a:off x="726435" y="4424725"/>
            <a:ext cx="7715304" cy="480901"/>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缺少介词。在“对”的前面加上“把”字。</a:t>
            </a: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4"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二</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成分赘余</a:t>
            </a: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r>
              <a:rPr lang="en-US" altLang="zh-CN" sz="2400" b="1" dirty="0" smtClean="0">
                <a:latin typeface="黑体" pitchFamily="2" charset="-122"/>
                <a:ea typeface="黑体" pitchFamily="2" charset="-122"/>
              </a:rPr>
              <a:t>1. </a:t>
            </a:r>
            <a:r>
              <a:rPr lang="zh-CN" altLang="en-US" sz="2400" b="1" dirty="0" smtClean="0">
                <a:latin typeface="黑体" pitchFamily="2" charset="-122"/>
                <a:ea typeface="黑体" pitchFamily="2" charset="-122"/>
              </a:rPr>
              <a:t>语意重复造成赘余</a:t>
            </a:r>
          </a:p>
          <a:p>
            <a:pPr marL="0" indent="622800" eaLnBrk="1" hangingPunct="1">
              <a:lnSpc>
                <a:spcPct val="122000"/>
              </a:lnSpc>
              <a:spcBef>
                <a:spcPct val="0"/>
              </a:spcBef>
              <a:buNone/>
            </a:pPr>
            <a:r>
              <a:rPr lang="zh-CN" altLang="en-US" sz="2400" b="1" dirty="0" smtClean="0"/>
              <a:t>指句子中词义重复，即多使用了一个词语。有主语、谓语、定语、状语语意重复以及并列成分语意重复等。</a:t>
            </a:r>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a:lnSpc>
                <a:spcPts val="3500"/>
              </a:lnSpc>
              <a:buNone/>
            </a:pPr>
            <a:r>
              <a:rPr lang="en-US" altLang="zh-CN" sz="2400" b="1" dirty="0" smtClean="0">
                <a:latin typeface="Times New Roman" pitchFamily="18" charset="0"/>
              </a:rPr>
              <a:t> 68. </a:t>
            </a:r>
            <a:r>
              <a:rPr lang="en-US" altLang="zh-CN" sz="2400" b="1" dirty="0" smtClean="0">
                <a:latin typeface="+mn-ea"/>
              </a:rPr>
              <a:t>[2015·</a:t>
            </a:r>
            <a:r>
              <a:rPr lang="zh-CN" altLang="en-US" sz="2400" b="1" dirty="0" smtClean="0">
                <a:latin typeface="+mn-ea"/>
              </a:rPr>
              <a:t>浙江卷</a:t>
            </a:r>
            <a:r>
              <a:rPr lang="en-US" altLang="zh-CN" sz="2400" b="1" dirty="0" smtClean="0">
                <a:latin typeface="+mn-ea"/>
              </a:rPr>
              <a:t>] </a:t>
            </a:r>
            <a:r>
              <a:rPr lang="zh-CN" altLang="en-US" sz="2400" b="1" dirty="0" smtClean="0">
                <a:latin typeface="+mn-ea"/>
              </a:rPr>
              <a:t>据说当年徽州男人大多出外经商，家中皆是妇孺及孩童，为了安全，徽州的古村落老宅子大多为高墙深院、重门窄窗的建筑。</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____________________________________________________________________________________________________</a:t>
            </a:r>
            <a:endParaRPr lang="zh-CN" altLang="en-US"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954548" y="4596776"/>
            <a:ext cx="7715304" cy="137858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重复累赘。“妇孺”指妇女和幼儿，与“孩童”不能构成并列关系。</a:t>
            </a:r>
          </a:p>
          <a:p>
            <a:pPr algn="just">
              <a:lnSpc>
                <a:spcPts val="3500"/>
              </a:lnSpc>
            </a:pPr>
            <a:endParaRPr lang="zh-CN" altLang="en-US" sz="2400" b="1" dirty="0" smtClean="0">
              <a:solidFill>
                <a:srgbClr val="990033"/>
              </a:solidFill>
              <a:latin typeface="+mn-ea"/>
            </a:endParaRP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4" end="14"/>
                                            </p:txEl>
                                          </p:spTgt>
                                        </p:tgtEl>
                                        <p:attrNameLst>
                                          <p:attrName>style.visibility</p:attrName>
                                        </p:attrNameLst>
                                      </p:cBhvr>
                                      <p:to>
                                        <p:strVal val="visible"/>
                                      </p:to>
                                    </p:set>
                                    <p:animEffect transition="in" filter="wipe(left)">
                                      <p:cBhvr>
                                        <p:cTn id="7" dur="500"/>
                                        <p:tgtEl>
                                          <p:spTgt spid="3">
                                            <p:txEl>
                                              <p:pRg st="14" end="1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69. </a:t>
            </a:r>
            <a:r>
              <a:rPr lang="en-US" altLang="zh-CN" sz="2400" b="1" dirty="0" smtClean="0">
                <a:latin typeface="+mn-ea"/>
              </a:rPr>
              <a:t>[2014·</a:t>
            </a:r>
            <a:r>
              <a:rPr lang="zh-CN" altLang="en-US" sz="2400" b="1" dirty="0" smtClean="0">
                <a:latin typeface="+mn-ea"/>
              </a:rPr>
              <a:t>江西卷</a:t>
            </a:r>
            <a:r>
              <a:rPr lang="en-US" altLang="zh-CN" sz="2400" b="1" dirty="0" smtClean="0">
                <a:latin typeface="+mn-ea"/>
              </a:rPr>
              <a:t>] </a:t>
            </a:r>
            <a:r>
              <a:rPr lang="zh-CN" altLang="en-US" sz="2400" b="1" dirty="0" smtClean="0">
                <a:latin typeface="+mn-ea"/>
              </a:rPr>
              <a:t>虽然有国家资源做支撑，但面临重重困难，国有企业能取得现在这样的成绩，确实可说堪称不易。</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______________________________________________________________________________________________________</a:t>
            </a:r>
            <a:endParaRPr lang="zh-CN" altLang="en-US" sz="2400" b="1" dirty="0" smtClean="0"/>
          </a:p>
          <a:p>
            <a:pPr marL="0" indent="0" algn="just">
              <a:lnSpc>
                <a:spcPts val="3500"/>
              </a:lnSpc>
              <a:buNone/>
            </a:pPr>
            <a:r>
              <a:rPr lang="en-US" altLang="zh-CN" sz="2400" b="1" dirty="0" smtClean="0">
                <a:latin typeface="Times New Roman" pitchFamily="18" charset="0"/>
              </a:rPr>
              <a:t>70. </a:t>
            </a:r>
            <a:r>
              <a:rPr lang="en-US" altLang="zh-CN" sz="2400" b="1" dirty="0" smtClean="0">
                <a:latin typeface="+mn-ea"/>
              </a:rPr>
              <a:t>[2013·</a:t>
            </a:r>
            <a:r>
              <a:rPr lang="zh-CN" altLang="en-US" sz="2400" b="1" dirty="0" smtClean="0">
                <a:latin typeface="+mn-ea"/>
              </a:rPr>
              <a:t>广东卷</a:t>
            </a:r>
            <a:r>
              <a:rPr lang="en-US" altLang="zh-CN" sz="2400" b="1" dirty="0" smtClean="0">
                <a:latin typeface="+mn-ea"/>
              </a:rPr>
              <a:t>]</a:t>
            </a:r>
            <a:r>
              <a:rPr lang="zh-CN" altLang="en-US" sz="2400" b="1" dirty="0" smtClean="0">
                <a:latin typeface="+mn-ea"/>
              </a:rPr>
              <a:t>神木县属陕北黄土丘陵区向内蒙古高原的过渡地带，境内煤矿资源主要分布在北部的风沙草滩区，生态环境非常脆弱，一旦破坏，短期内难以一时恢复。</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______________________________________________________________________________________________________</a:t>
            </a:r>
            <a:endParaRPr lang="zh-CN" altLang="en-US" sz="2400" b="1" dirty="0" smtClean="0"/>
          </a:p>
          <a:p>
            <a:pPr marL="0" indent="0" algn="just">
              <a:lnSpc>
                <a:spcPts val="3500"/>
              </a:lnSpc>
              <a:buNone/>
            </a:pPr>
            <a:r>
              <a:rPr lang="zh-CN" altLang="en-US" sz="2400" b="1" dirty="0" smtClean="0"/>
              <a:t>　　</a:t>
            </a:r>
            <a:endParaRPr lang="en-US" altLang="zh-CN"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88998" y="2079416"/>
            <a:ext cx="7715304" cy="92974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成分赘余。“可说”与“堪称”语意重复，应去掉“确实可说”或“堪称”。</a:t>
            </a:r>
            <a:endParaRPr lang="en-US" altLang="zh-CN" sz="2400" b="1" dirty="0" smtClean="0">
              <a:solidFill>
                <a:srgbClr val="990033"/>
              </a:solidFill>
              <a:latin typeface="+mn-ea"/>
            </a:endParaRPr>
          </a:p>
        </p:txBody>
      </p:sp>
      <p:sp>
        <p:nvSpPr>
          <p:cNvPr id="9" name="TextBox 8"/>
          <p:cNvSpPr txBox="1"/>
          <p:nvPr/>
        </p:nvSpPr>
        <p:spPr>
          <a:xfrm>
            <a:off x="649207" y="4415769"/>
            <a:ext cx="7715304" cy="92974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成分赘余，状语重复。“短期内”与“一时”重复，去掉“一时”。</a:t>
            </a: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765175"/>
            <a:ext cx="8208962" cy="5570538"/>
          </a:xfrm>
        </p:spPr>
        <p:txBody>
          <a:bodyPr>
            <a:normAutofit/>
          </a:bodyPr>
          <a:lstStyle/>
          <a:p>
            <a:pPr marL="0" indent="0" algn="just" eaLnBrk="1" hangingPunct="1">
              <a:lnSpc>
                <a:spcPts val="3500"/>
              </a:lnSpc>
              <a:spcBef>
                <a:spcPct val="0"/>
              </a:spcBef>
              <a:buNone/>
            </a:pPr>
            <a:r>
              <a:rPr lang="zh-CN" altLang="zh-CN" sz="2400" b="1" dirty="0" smtClean="0">
                <a:solidFill>
                  <a:srgbClr val="990033"/>
                </a:solidFill>
                <a:latin typeface="宋体" pitchFamily="2" charset="-122"/>
              </a:rPr>
              <a:t>2. </a:t>
            </a:r>
            <a:r>
              <a:rPr lang="zh-CN" altLang="zh-CN" sz="2400" b="1" dirty="0" smtClean="0">
                <a:solidFill>
                  <a:srgbClr val="990033"/>
                </a:solidFill>
                <a:latin typeface="Times New Roman" pitchFamily="18" charset="0"/>
                <a:cs typeface="Times New Roman" pitchFamily="18" charset="0"/>
              </a:rPr>
              <a:t>C</a:t>
            </a:r>
            <a:r>
              <a:rPr lang="zh-CN" altLang="zh-CN" sz="2400" b="1" dirty="0" smtClean="0">
                <a:solidFill>
                  <a:srgbClr val="990033"/>
                </a:solidFill>
                <a:latin typeface="宋体" pitchFamily="2" charset="-122"/>
              </a:rPr>
              <a:t>　[解析]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三者都有“因循守旧”的意思。“抱残守缺”侧重不肯接受新事物；“故步自封”侧重不求进取；“墨守成规”侧重按老规矩办事。①句主要说的是“安于现状，不求进步”，故应填“故步自封”；②句主要说的是“思想保守，不肯接受新事物”，所以应该填“抱残守缺”；③句主要强调的是“思想保守，守着老规矩不肯改变”，因此应填“墨守成规”。</a:t>
            </a:r>
            <a:endParaRPr lang="zh-CN" altLang="zh-CN" sz="2400" b="1" dirty="0" smtClean="0">
              <a:solidFill>
                <a:srgbClr val="990033"/>
              </a:solidFill>
              <a:latin typeface="宋体" pitchFamily="2" charset="-122"/>
            </a:endParaRPr>
          </a:p>
        </p:txBody>
      </p:sp>
      <p:sp>
        <p:nvSpPr>
          <p:cNvPr id="888835"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888838"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888839"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ct val="122000"/>
              </a:lnSpc>
              <a:spcBef>
                <a:spcPct val="0"/>
              </a:spcBef>
              <a:buNone/>
            </a:pPr>
            <a:r>
              <a:rPr lang="en-US" altLang="zh-CN" sz="2400" b="1" dirty="0" smtClean="0">
                <a:latin typeface="黑体" pitchFamily="2" charset="-122"/>
                <a:ea typeface="黑体" pitchFamily="2" charset="-122"/>
              </a:rPr>
              <a:t>2.</a:t>
            </a:r>
            <a:r>
              <a:rPr lang="zh-CN" altLang="en-US" sz="2400" b="1" dirty="0" smtClean="0">
                <a:latin typeface="黑体" pitchFamily="2" charset="-122"/>
                <a:ea typeface="黑体" pitchFamily="2" charset="-122"/>
              </a:rPr>
              <a:t>滥用介词</a:t>
            </a:r>
          </a:p>
          <a:p>
            <a:pPr marL="0" indent="622800" eaLnBrk="1" hangingPunct="1">
              <a:lnSpc>
                <a:spcPct val="122000"/>
              </a:lnSpc>
              <a:spcBef>
                <a:spcPct val="0"/>
              </a:spcBef>
              <a:buNone/>
            </a:pPr>
            <a:r>
              <a:rPr lang="zh-CN" altLang="en-US" sz="2400" b="1" dirty="0" smtClean="0"/>
              <a:t>不该用介词的地方用介词就是滥用介词。滥用介词会使句子表意啰唆或成分残缺。 </a:t>
            </a:r>
            <a:endParaRPr lang="en-US" altLang="zh-CN" sz="2400" b="1" dirty="0" smtClean="0"/>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a:lnSpc>
                <a:spcPts val="3500"/>
              </a:lnSpc>
              <a:buNone/>
            </a:pPr>
            <a:r>
              <a:rPr lang="en-US" altLang="zh-CN" sz="2400" b="1" dirty="0" smtClean="0">
                <a:latin typeface="Times New Roman" pitchFamily="18" charset="0"/>
              </a:rPr>
              <a:t> 71. </a:t>
            </a:r>
            <a:r>
              <a:rPr lang="en-US" altLang="zh-CN" sz="2400" b="1" dirty="0" smtClean="0">
                <a:latin typeface="+mn-ea"/>
              </a:rPr>
              <a:t>[2012·</a:t>
            </a:r>
            <a:r>
              <a:rPr lang="zh-CN" altLang="en-US" sz="2400" b="1" dirty="0" smtClean="0">
                <a:latin typeface="+mn-ea"/>
              </a:rPr>
              <a:t>全国大纲卷</a:t>
            </a:r>
            <a:r>
              <a:rPr lang="en-US" altLang="zh-CN" sz="2400" b="1" dirty="0" smtClean="0">
                <a:latin typeface="+mn-ea"/>
              </a:rPr>
              <a:t>] </a:t>
            </a:r>
            <a:r>
              <a:rPr lang="zh-CN" altLang="en-US" sz="2400" b="1" dirty="0" smtClean="0">
                <a:latin typeface="+mn-ea"/>
              </a:rPr>
              <a:t>建立监督机制非常重要，企业对制度的决策、出台、执行到取得成效的每个环节都纳入监督的范围，就能切实有效地增强执行力。</a:t>
            </a:r>
            <a:endParaRPr lang="zh-CN" altLang="en-US" sz="2400" b="1" dirty="0" smtClean="0"/>
          </a:p>
          <a:p>
            <a:pPr marL="0" indent="0" algn="just">
              <a:lnSpc>
                <a:spcPts val="3500"/>
              </a:lnSpc>
              <a:buNone/>
            </a:pPr>
            <a:r>
              <a:rPr lang="en-US" altLang="zh-CN" sz="2400" dirty="0" smtClean="0">
                <a:latin typeface="+mn-ea"/>
              </a:rPr>
              <a:t>___________________________</a:t>
            </a:r>
            <a:r>
              <a:rPr lang="en-US" altLang="zh-CN" sz="2400" b="1" dirty="0" smtClean="0">
                <a:latin typeface="+mn-ea"/>
              </a:rPr>
              <a:t>_______________________</a:t>
            </a:r>
            <a:endParaRPr lang="en-US" altLang="zh-CN" sz="2400" dirty="0" smtClean="0">
              <a:latin typeface="+mn-ea"/>
            </a:endParaRPr>
          </a:p>
          <a:p>
            <a:pPr marL="0" indent="0" algn="just">
              <a:lnSpc>
                <a:spcPts val="3500"/>
              </a:lnSpc>
              <a:buNone/>
            </a:pPr>
            <a:endParaRPr lang="en-US" altLang="zh-CN" sz="2400" b="1" dirty="0" smtClean="0">
              <a:latin typeface="+mn-ea"/>
            </a:endParaRPr>
          </a:p>
          <a:p>
            <a:pPr marL="0" indent="0" algn="just">
              <a:lnSpc>
                <a:spcPts val="3500"/>
              </a:lnSpc>
              <a:buNone/>
            </a:pPr>
            <a:endParaRPr lang="zh-CN" altLang="en-US" sz="2400" b="1" u="sng" dirty="0" smtClean="0">
              <a:solidFill>
                <a:srgbClr val="990033"/>
              </a:solidFill>
              <a:latin typeface="+mn-ea"/>
            </a:endParaRPr>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10" name="TextBox 9"/>
          <p:cNvSpPr txBox="1"/>
          <p:nvPr/>
        </p:nvSpPr>
        <p:spPr>
          <a:xfrm>
            <a:off x="857224" y="4143380"/>
            <a:ext cx="7715304" cy="480901"/>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滥用介词导致成分残缺。应去掉“对”。</a:t>
            </a:r>
            <a:endParaRPr lang="en-US" altLang="zh-CN" sz="2400" b="1" dirty="0" smtClean="0">
              <a:solidFill>
                <a:srgbClr val="990033"/>
              </a:solidFill>
              <a:latin typeface="+mn-ea"/>
            </a:endParaRPr>
          </a:p>
        </p:txBody>
      </p:sp>
      <p:grpSp>
        <p:nvGrpSpPr>
          <p:cNvPr id="11" name="Group 10"/>
          <p:cNvGrpSpPr>
            <a:grpSpLocks/>
          </p:cNvGrpSpPr>
          <p:nvPr/>
        </p:nvGrpSpPr>
        <p:grpSpPr bwMode="auto">
          <a:xfrm>
            <a:off x="1588" y="2674938"/>
            <a:ext cx="609600" cy="1978025"/>
            <a:chOff x="1" y="1685"/>
            <a:chExt cx="384" cy="1246"/>
          </a:xfrm>
        </p:grpSpPr>
        <p:pic>
          <p:nvPicPr>
            <p:cNvPr id="12"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3"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4"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5" end="15"/>
                                            </p:txEl>
                                          </p:spTgt>
                                        </p:tgtEl>
                                        <p:attrNameLst>
                                          <p:attrName>style.visibility</p:attrName>
                                        </p:attrNameLst>
                                      </p:cBhvr>
                                      <p:to>
                                        <p:strVal val="visible"/>
                                      </p:to>
                                    </p:set>
                                    <p:animEffect transition="in" filter="wipe(left)">
                                      <p:cBhvr>
                                        <p:cTn id="7" dur="500"/>
                                        <p:tgtEl>
                                          <p:spTgt spid="3">
                                            <p:txEl>
                                              <p:pRg st="15" end="1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72. </a:t>
            </a:r>
            <a:r>
              <a:rPr lang="zh-CN" altLang="en-US" sz="2400" b="1" dirty="0" smtClean="0">
                <a:latin typeface="Times New Roman" pitchFamily="18" charset="0"/>
              </a:rPr>
              <a:t>这位曾经驰骋乒坛的名将已经回到祖国，现就任于北京大学医学部教授，从事运动医学的教学与研究，为国家的体育事业贡献他的力量。</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a:t>
            </a:r>
            <a:endParaRPr lang="zh-CN" altLang="en-US" sz="2400" b="1" dirty="0" smtClean="0"/>
          </a:p>
          <a:p>
            <a:pPr marL="0" indent="0" algn="just">
              <a:lnSpc>
                <a:spcPts val="3500"/>
              </a:lnSpc>
              <a:buNone/>
            </a:pPr>
            <a:r>
              <a:rPr lang="en-US" altLang="zh-CN" sz="2400" b="1" dirty="0" smtClean="0">
                <a:latin typeface="Times New Roman" pitchFamily="18" charset="0"/>
              </a:rPr>
              <a:t>73. </a:t>
            </a:r>
            <a:r>
              <a:rPr lang="zh-CN" altLang="en-US" sz="2400" b="1" dirty="0" smtClean="0">
                <a:latin typeface="Times New Roman" pitchFamily="18" charset="0"/>
              </a:rPr>
              <a:t>在最近报刊上发表的一系列文章里，给了我们一个十分有益的启示：要形成一个良好的社会风气，就必须加强国民素质教育。</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______________________________________________________________________________________________________</a:t>
            </a:r>
            <a:endParaRPr lang="zh-CN" altLang="en-US" sz="2400" b="1" dirty="0" smtClean="0"/>
          </a:p>
          <a:p>
            <a:pPr marL="0" indent="0" algn="just">
              <a:lnSpc>
                <a:spcPts val="3500"/>
              </a:lnSpc>
              <a:buNone/>
            </a:pPr>
            <a:r>
              <a:rPr lang="zh-CN" altLang="en-US" sz="2400" b="1" dirty="0" smtClean="0"/>
              <a:t>　　</a:t>
            </a:r>
            <a:endParaRPr lang="en-US" altLang="zh-CN"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07727" y="2051902"/>
            <a:ext cx="7715304" cy="480901"/>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介词成分赘余。去掉“就任于”中的“于”字。</a:t>
            </a:r>
            <a:endParaRPr lang="en-US" altLang="zh-CN" sz="2400" b="1" dirty="0" smtClean="0">
              <a:solidFill>
                <a:srgbClr val="990033"/>
              </a:solidFill>
              <a:latin typeface="+mn-ea"/>
            </a:endParaRPr>
          </a:p>
        </p:txBody>
      </p:sp>
      <p:sp>
        <p:nvSpPr>
          <p:cNvPr id="9" name="TextBox 8"/>
          <p:cNvSpPr txBox="1"/>
          <p:nvPr/>
        </p:nvSpPr>
        <p:spPr>
          <a:xfrm>
            <a:off x="739148" y="3951074"/>
            <a:ext cx="7715304" cy="92974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句首介词短语的滥用造成句子缺失主语。应删除“在”和“里”。</a:t>
            </a: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ct val="122000"/>
              </a:lnSpc>
              <a:spcBef>
                <a:spcPct val="0"/>
              </a:spcBef>
              <a:buNone/>
            </a:pPr>
            <a:r>
              <a:rPr lang="en-US" altLang="zh-CN" sz="2400" b="1" dirty="0" smtClean="0">
                <a:latin typeface="黑体" pitchFamily="2" charset="-122"/>
                <a:ea typeface="黑体" pitchFamily="2" charset="-122"/>
              </a:rPr>
              <a:t>3.</a:t>
            </a:r>
            <a:r>
              <a:rPr lang="zh-CN" altLang="en-US" sz="2400" b="1" dirty="0" smtClean="0">
                <a:latin typeface="黑体" pitchFamily="2" charset="-122"/>
                <a:ea typeface="黑体" pitchFamily="2" charset="-122"/>
              </a:rPr>
              <a:t>滥用关联词</a:t>
            </a:r>
          </a:p>
          <a:p>
            <a:pPr marL="0" indent="622800" eaLnBrk="1" hangingPunct="1">
              <a:lnSpc>
                <a:spcPct val="122000"/>
              </a:lnSpc>
              <a:spcBef>
                <a:spcPct val="0"/>
              </a:spcBef>
              <a:buNone/>
            </a:pPr>
            <a:r>
              <a:rPr lang="zh-CN" altLang="en-US" sz="2400" b="1" dirty="0" smtClean="0"/>
              <a:t>两个句子之间无转折、递进、因果、假设等关系，却滥用关联词；有时候，如果两个表意相同的关联词叠用在一起，就会犯“叠床架屋”的毛病。 </a:t>
            </a:r>
            <a:endParaRPr lang="en-US" altLang="zh-CN" sz="2400" b="1" dirty="0" smtClean="0"/>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a:lnSpc>
                <a:spcPts val="3500"/>
              </a:lnSpc>
              <a:buNone/>
            </a:pPr>
            <a:r>
              <a:rPr lang="en-US" altLang="zh-CN" sz="2400" b="1" dirty="0" smtClean="0">
                <a:latin typeface="Times New Roman" pitchFamily="18" charset="0"/>
              </a:rPr>
              <a:t> 74. </a:t>
            </a:r>
            <a:r>
              <a:rPr lang="zh-CN" altLang="en-US" sz="2400" b="1" dirty="0" smtClean="0">
                <a:latin typeface="Times New Roman" pitchFamily="18" charset="0"/>
              </a:rPr>
              <a:t>绿色象征生命力、活力，象征和谐、真实；我之所以热爱绿色，唯其因为我热爱生命，眷恋人生，希望青春永驻。</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a:t>
            </a:r>
            <a:endParaRPr lang="zh-CN" altLang="en-US"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69129" y="4610641"/>
            <a:ext cx="7715304" cy="953081"/>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滥用关联词。“唯其”与后面的“因为”重复，可将“唯其”改为“是”。</a:t>
            </a:r>
            <a:endParaRPr lang="en-US" altLang="zh-CN" sz="2400" b="1" dirty="0" smtClean="0"/>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animEffect transition="in" filter="wipe(left)">
                                      <p:cBhvr>
                                        <p:cTn id="7" dur="500"/>
                                        <p:tgtEl>
                                          <p:spTgt spid="3">
                                            <p:txEl>
                                              <p:pRg st="12" end="1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 75. </a:t>
            </a:r>
            <a:r>
              <a:rPr lang="zh-CN" altLang="en-US" sz="2400" b="1" dirty="0" smtClean="0">
                <a:latin typeface="Times New Roman" pitchFamily="18" charset="0"/>
              </a:rPr>
              <a:t>参加这次探险活动前他已写下遗嘱，万一若在探险中遇到不测，四个子女都能从他的巨额遗产中按月领取固定数额的生活费。</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a:t>
            </a:r>
            <a:endParaRPr lang="zh-CN" altLang="en-US" sz="2400" b="1" dirty="0" smtClean="0"/>
          </a:p>
          <a:p>
            <a:pPr marL="0" indent="0" algn="just">
              <a:lnSpc>
                <a:spcPts val="3500"/>
              </a:lnSpc>
              <a:buNone/>
            </a:pPr>
            <a:r>
              <a:rPr lang="en-US" altLang="zh-CN" sz="2400" b="1" dirty="0" smtClean="0">
                <a:latin typeface="Times New Roman" pitchFamily="18" charset="0"/>
              </a:rPr>
              <a:t>76. </a:t>
            </a:r>
            <a:r>
              <a:rPr lang="zh-CN" altLang="en-US" sz="2400" b="1" dirty="0" smtClean="0">
                <a:latin typeface="Times New Roman" pitchFamily="18" charset="0"/>
              </a:rPr>
              <a:t>该集团的资金大都是从外界筹措的，利息之高令人难以想象，然而高额利息使该集团在资金运转上所承受的压力越来越大。</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a:t>
            </a:r>
            <a:endParaRPr lang="zh-CN" altLang="en-US" sz="2400" b="1" dirty="0" smtClean="0"/>
          </a:p>
          <a:p>
            <a:pPr marL="0" indent="0" algn="just">
              <a:lnSpc>
                <a:spcPts val="3500"/>
              </a:lnSpc>
              <a:buNone/>
            </a:pPr>
            <a:r>
              <a:rPr lang="zh-CN" altLang="en-US" sz="2400" b="1" dirty="0" smtClean="0"/>
              <a:t>　　</a:t>
            </a:r>
            <a:endParaRPr lang="en-US" altLang="zh-CN"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587957" y="2006829"/>
            <a:ext cx="7715304" cy="480901"/>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“万一”和“若”连用，表意重复，应删去一个。</a:t>
            </a:r>
          </a:p>
        </p:txBody>
      </p:sp>
      <p:sp>
        <p:nvSpPr>
          <p:cNvPr id="9" name="TextBox 8"/>
          <p:cNvSpPr txBox="1"/>
          <p:nvPr/>
        </p:nvSpPr>
        <p:spPr>
          <a:xfrm>
            <a:off x="642910" y="3929066"/>
            <a:ext cx="7570229" cy="541174"/>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强加转折关系造成成分赘余。删除“然而”。</a:t>
            </a: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ct val="122000"/>
              </a:lnSpc>
              <a:spcBef>
                <a:spcPct val="0"/>
              </a:spcBef>
              <a:buNone/>
            </a:pPr>
            <a:r>
              <a:rPr lang="en-US" altLang="zh-CN" sz="2400" b="1" dirty="0" smtClean="0">
                <a:latin typeface="黑体" pitchFamily="2" charset="-122"/>
                <a:ea typeface="黑体" pitchFamily="2" charset="-122"/>
              </a:rPr>
              <a:t>4.</a:t>
            </a:r>
            <a:r>
              <a:rPr lang="zh-CN" altLang="en-US" sz="2400" b="1" dirty="0" smtClean="0">
                <a:latin typeface="黑体" pitchFamily="2" charset="-122"/>
                <a:ea typeface="黑体" pitchFamily="2" charset="-122"/>
              </a:rPr>
              <a:t>滥用表约数或估量的词语</a:t>
            </a:r>
            <a:endParaRPr lang="en-US" altLang="zh-CN" sz="2400" b="1" dirty="0" smtClean="0">
              <a:latin typeface="黑体" pitchFamily="2" charset="-122"/>
              <a:ea typeface="黑体" pitchFamily="2" charset="-122"/>
            </a:endParaRPr>
          </a:p>
          <a:p>
            <a:pPr marL="0" indent="622800" eaLnBrk="1" hangingPunct="1">
              <a:lnSpc>
                <a:spcPct val="122000"/>
              </a:lnSpc>
              <a:spcBef>
                <a:spcPct val="0"/>
              </a:spcBef>
              <a:buNone/>
            </a:pPr>
            <a:r>
              <a:rPr lang="zh-CN" altLang="en-US" sz="2400" b="1" dirty="0" smtClean="0"/>
              <a:t>此类病句的主要特点是句中的约数后面赘用了“左右”“上下”等表概数的词语，有的甚至前面还用“大概”“大约”等表概数的副词。 </a:t>
            </a:r>
            <a:endParaRPr lang="en-US" altLang="zh-CN" sz="2400" b="1" dirty="0" smtClean="0"/>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a:lnSpc>
                <a:spcPts val="3500"/>
              </a:lnSpc>
              <a:buNone/>
            </a:pPr>
            <a:r>
              <a:rPr lang="en-US" altLang="zh-CN" sz="2400" b="1" dirty="0" smtClean="0">
                <a:latin typeface="Times New Roman" pitchFamily="18" charset="0"/>
              </a:rPr>
              <a:t> 77. </a:t>
            </a:r>
            <a:r>
              <a:rPr lang="zh-CN" altLang="en-US" sz="2400" b="1" dirty="0" smtClean="0">
                <a:latin typeface="Times New Roman" pitchFamily="18" charset="0"/>
              </a:rPr>
              <a:t>海峡两岸关系协会与海峡交流基金会今天下午针对第三次陈江会谈的各项协议文本，举行了最后一次预备性磋商，历时大约一个多小时。</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a:t>
            </a:r>
            <a:endParaRPr lang="zh-CN" altLang="en-US"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874060" y="4592138"/>
            <a:ext cx="7715304" cy="953081"/>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滥用表约数的词语。“大约”与“多”都表示约数，删除其中一个。</a:t>
            </a:r>
            <a:endParaRPr lang="en-US" altLang="zh-CN" sz="2400" b="1" dirty="0" smtClean="0"/>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animEffect transition="in" filter="wipe(left)">
                                      <p:cBhvr>
                                        <p:cTn id="7" dur="500"/>
                                        <p:tgtEl>
                                          <p:spTgt spid="3">
                                            <p:txEl>
                                              <p:pRg st="11" end="1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 78. </a:t>
            </a:r>
            <a:r>
              <a:rPr lang="zh-CN" altLang="en-US" sz="2400" b="1" dirty="0" smtClean="0">
                <a:latin typeface="Times New Roman" pitchFamily="18" charset="0"/>
              </a:rPr>
              <a:t>说起</a:t>
            </a:r>
            <a:r>
              <a:rPr lang="en-US" altLang="zh-CN" sz="2400" b="1" dirty="0" smtClean="0">
                <a:latin typeface="Times New Roman" pitchFamily="18" charset="0"/>
              </a:rPr>
              <a:t>《</a:t>
            </a:r>
            <a:r>
              <a:rPr lang="zh-CN" altLang="en-US" sz="2400" b="1" dirty="0" smtClean="0">
                <a:latin typeface="Times New Roman" pitchFamily="18" charset="0"/>
              </a:rPr>
              <a:t>飞鸟集</a:t>
            </a:r>
            <a:r>
              <a:rPr lang="en-US" altLang="zh-CN" sz="2400" b="1" dirty="0" smtClean="0">
                <a:latin typeface="Times New Roman" pitchFamily="18" charset="0"/>
              </a:rPr>
              <a:t>》</a:t>
            </a:r>
            <a:r>
              <a:rPr lang="zh-CN" altLang="en-US" sz="2400" b="1" dirty="0" smtClean="0">
                <a:latin typeface="Times New Roman" pitchFamily="18" charset="0"/>
              </a:rPr>
              <a:t>，同学们一定不会陌生，它的作者印度著名诗人泰戈尔，一生共写了大约</a:t>
            </a:r>
            <a:r>
              <a:rPr lang="en-US" altLang="zh-CN" sz="2400" b="1" dirty="0" smtClean="0">
                <a:latin typeface="+mn-ea"/>
              </a:rPr>
              <a:t>50</a:t>
            </a:r>
            <a:r>
              <a:rPr lang="zh-CN" altLang="en-US" sz="2400" b="1" dirty="0" smtClean="0">
                <a:latin typeface="Times New Roman" pitchFamily="18" charset="0"/>
              </a:rPr>
              <a:t>多部诗集，被称为“诗圣”。</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______________________________________________________________________________________________________</a:t>
            </a:r>
          </a:p>
          <a:p>
            <a:pPr marL="0" indent="0" algn="just">
              <a:lnSpc>
                <a:spcPts val="3500"/>
              </a:lnSpc>
              <a:buNone/>
            </a:pPr>
            <a:r>
              <a:rPr lang="en-US" altLang="zh-CN" sz="2400" b="1" dirty="0" smtClean="0">
                <a:latin typeface="Times New Roman" pitchFamily="18" charset="0"/>
              </a:rPr>
              <a:t>79. </a:t>
            </a:r>
            <a:r>
              <a:rPr lang="zh-CN" altLang="en-US" sz="2400" b="1" dirty="0" smtClean="0">
                <a:latin typeface="Times New Roman" pitchFamily="18" charset="0"/>
              </a:rPr>
              <a:t>消费者一旦被认定受到经营者的精神损害，经营者将支付至少</a:t>
            </a:r>
            <a:r>
              <a:rPr lang="en-US" altLang="zh-CN" sz="2400" b="1" dirty="0" smtClean="0">
                <a:latin typeface="+mn-ea"/>
              </a:rPr>
              <a:t>5</a:t>
            </a:r>
            <a:r>
              <a:rPr lang="zh-CN" altLang="en-US" sz="2400" b="1" dirty="0" smtClean="0">
                <a:latin typeface="Times New Roman" pitchFamily="18" charset="0"/>
              </a:rPr>
              <a:t>万以上的精神赔偿。</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a:t>
            </a:r>
            <a:endParaRPr lang="zh-CN" altLang="en-US" sz="2400" b="1" dirty="0" smtClean="0"/>
          </a:p>
          <a:p>
            <a:pPr marL="0" indent="0" algn="just">
              <a:lnSpc>
                <a:spcPts val="3500"/>
              </a:lnSpc>
              <a:buNone/>
            </a:pPr>
            <a:r>
              <a:rPr lang="zh-CN" altLang="en-US" sz="2400" b="1" dirty="0" smtClean="0"/>
              <a:t>　　</a:t>
            </a:r>
            <a:endParaRPr lang="en-US" altLang="zh-CN"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54566" y="2038898"/>
            <a:ext cx="7865845" cy="990015"/>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滥用表约数的词语。“一生共写了大约</a:t>
            </a:r>
            <a:r>
              <a:rPr lang="en-US" altLang="zh-CN" sz="2400" b="1" dirty="0" smtClean="0">
                <a:solidFill>
                  <a:srgbClr val="990033"/>
                </a:solidFill>
                <a:latin typeface="+mn-ea"/>
              </a:rPr>
              <a:t>50</a:t>
            </a:r>
            <a:r>
              <a:rPr lang="zh-CN" altLang="en-US" sz="2400" b="1" dirty="0" smtClean="0">
                <a:solidFill>
                  <a:srgbClr val="990033"/>
                </a:solidFill>
                <a:latin typeface="+mn-ea"/>
              </a:rPr>
              <a:t>多部诗集”，删去“大约”。</a:t>
            </a:r>
            <a:endParaRPr lang="en-US" altLang="zh-CN" sz="2400" b="1" dirty="0" smtClean="0">
              <a:solidFill>
                <a:srgbClr val="990033"/>
              </a:solidFill>
              <a:latin typeface="+mn-ea"/>
            </a:endParaRPr>
          </a:p>
        </p:txBody>
      </p:sp>
      <p:sp>
        <p:nvSpPr>
          <p:cNvPr id="9" name="TextBox 8"/>
          <p:cNvSpPr txBox="1"/>
          <p:nvPr/>
        </p:nvSpPr>
        <p:spPr>
          <a:xfrm>
            <a:off x="662694" y="3949957"/>
            <a:ext cx="7715304" cy="480901"/>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“至少”和“以上”矛盾，应删去一个。</a:t>
            </a: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病句小贴士</a:t>
            </a:r>
            <a:r>
              <a:rPr lang="en-US" altLang="zh-CN" sz="2400" b="1" dirty="0" smtClean="0">
                <a:latin typeface="黑体" pitchFamily="2" charset="-122"/>
                <a:ea typeface="黑体" pitchFamily="2" charset="-122"/>
              </a:rPr>
              <a:t>】</a:t>
            </a:r>
          </a:p>
          <a:p>
            <a:pPr marL="0" indent="0" eaLnBrk="1" hangingPunct="1">
              <a:lnSpc>
                <a:spcPct val="122000"/>
              </a:lnSpc>
              <a:spcBef>
                <a:spcPct val="0"/>
              </a:spcBef>
              <a:buNone/>
            </a:pPr>
            <a:r>
              <a:rPr lang="zh-CN" altLang="en-US" sz="2400" b="1" dirty="0" smtClean="0">
                <a:latin typeface="黑体" pitchFamily="2" charset="-122"/>
                <a:ea typeface="黑体" pitchFamily="2" charset="-122"/>
              </a:rPr>
              <a:t>常见“赘余 ”</a:t>
            </a:r>
            <a:r>
              <a:rPr lang="en-US" altLang="zh-CN" sz="2400" b="1" dirty="0" smtClean="0">
                <a:latin typeface="黑体" pitchFamily="2" charset="-122"/>
                <a:ea typeface="黑体" pitchFamily="2" charset="-122"/>
              </a:rPr>
              <a:t>30</a:t>
            </a:r>
            <a:r>
              <a:rPr lang="zh-CN" altLang="en-US" sz="2400" b="1" dirty="0" smtClean="0">
                <a:latin typeface="黑体" pitchFamily="2" charset="-122"/>
                <a:ea typeface="黑体" pitchFamily="2" charset="-122"/>
              </a:rPr>
              <a:t>例</a:t>
            </a: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62280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857224" y="1928802"/>
          <a:ext cx="7704138" cy="4435896"/>
        </p:xfrm>
        <a:graphic>
          <a:graphicData uri="http://schemas.openxmlformats.org/drawingml/2006/table">
            <a:tbl>
              <a:tblPr/>
              <a:tblGrid>
                <a:gridCol w="2643206"/>
                <a:gridCol w="5060932"/>
              </a:tblGrid>
              <a:tr h="554487">
                <a:tc>
                  <a:txBody>
                    <a:bodyPr/>
                    <a:lstStyle/>
                    <a:p>
                      <a:pPr algn="ctr">
                        <a:spcAft>
                          <a:spcPts val="0"/>
                        </a:spcAft>
                      </a:pPr>
                      <a:r>
                        <a:rPr lang="zh-CN" sz="2000" b="1" kern="100" dirty="0">
                          <a:latin typeface="+mn-ea"/>
                          <a:ea typeface="+mn-ea"/>
                          <a:cs typeface="Times New Roman"/>
                        </a:rPr>
                        <a:t>常见错例</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spcAft>
                          <a:spcPts val="0"/>
                        </a:spcAft>
                      </a:pPr>
                      <a:r>
                        <a:rPr lang="zh-CN" sz="2000" b="1" kern="100" dirty="0">
                          <a:latin typeface="+mn-ea"/>
                          <a:ea typeface="+mn-ea"/>
                          <a:cs typeface="Times New Roman"/>
                        </a:rPr>
                        <a:t>错因分析</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dirty="0">
                          <a:latin typeface="+mn-ea"/>
                          <a:ea typeface="+mn-ea"/>
                          <a:cs typeface="Times New Roman"/>
                        </a:rPr>
                        <a:t>　</a:t>
                      </a:r>
                      <a:r>
                        <a:rPr lang="en-US" sz="2000" b="1" kern="100" dirty="0">
                          <a:latin typeface="+mn-ea"/>
                          <a:ea typeface="+mn-ea"/>
                          <a:cs typeface="Courier New"/>
                        </a:rPr>
                        <a:t>1. </a:t>
                      </a:r>
                      <a:r>
                        <a:rPr lang="zh-CN" sz="2000" b="1" kern="100" dirty="0">
                          <a:latin typeface="+mn-ea"/>
                          <a:ea typeface="+mn-ea"/>
                          <a:cs typeface="Times New Roman"/>
                        </a:rPr>
                        <a:t>报刊杂志</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a:latin typeface="+mn-ea"/>
                          <a:ea typeface="+mn-ea"/>
                          <a:cs typeface="Times New Roman"/>
                        </a:rPr>
                        <a:t>　报刊：报纸和杂志的合称</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mn-ea"/>
                          <a:ea typeface="+mn-ea"/>
                          <a:cs typeface="Times New Roman"/>
                        </a:rPr>
                        <a:t>　</a:t>
                      </a:r>
                      <a:r>
                        <a:rPr lang="en-US" sz="2000" b="1" kern="100">
                          <a:latin typeface="+mn-ea"/>
                          <a:ea typeface="+mn-ea"/>
                          <a:cs typeface="Courier New"/>
                        </a:rPr>
                        <a:t>2. </a:t>
                      </a:r>
                      <a:r>
                        <a:rPr lang="zh-CN" sz="2000" b="1" kern="100">
                          <a:latin typeface="+mn-ea"/>
                          <a:ea typeface="+mn-ea"/>
                          <a:cs typeface="Times New Roman"/>
                        </a:rPr>
                        <a:t>目的是为了</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a:t>
                      </a:r>
                      <a:r>
                        <a:rPr lang="en-US" sz="2000" b="1" kern="100" dirty="0">
                          <a:latin typeface="+mn-ea"/>
                          <a:ea typeface="+mn-ea"/>
                          <a:cs typeface="Times New Roman"/>
                        </a:rPr>
                        <a:t>“</a:t>
                      </a:r>
                      <a:r>
                        <a:rPr lang="zh-CN" sz="2000" b="1" kern="100" dirty="0">
                          <a:latin typeface="+mn-ea"/>
                          <a:ea typeface="+mn-ea"/>
                          <a:cs typeface="Times New Roman"/>
                        </a:rPr>
                        <a:t>目的</a:t>
                      </a:r>
                      <a:r>
                        <a:rPr lang="en-US" sz="2000" b="1" kern="100" dirty="0">
                          <a:latin typeface="+mn-ea"/>
                          <a:ea typeface="+mn-ea"/>
                          <a:cs typeface="Times New Roman"/>
                        </a:rPr>
                        <a:t>”“</a:t>
                      </a:r>
                      <a:r>
                        <a:rPr lang="zh-CN" sz="2000" b="1" kern="100" dirty="0">
                          <a:latin typeface="+mn-ea"/>
                          <a:ea typeface="+mn-ea"/>
                          <a:cs typeface="Times New Roman"/>
                        </a:rPr>
                        <a:t>是为了</a:t>
                      </a:r>
                      <a:r>
                        <a:rPr lang="en-US" sz="2000" b="1" kern="100" dirty="0">
                          <a:latin typeface="+mn-ea"/>
                          <a:ea typeface="+mn-ea"/>
                          <a:cs typeface="Times New Roman"/>
                        </a:rPr>
                        <a:t>”</a:t>
                      </a:r>
                      <a:r>
                        <a:rPr lang="zh-CN" sz="2000" b="1" kern="100" dirty="0">
                          <a:latin typeface="+mn-ea"/>
                          <a:ea typeface="+mn-ea"/>
                          <a:cs typeface="Times New Roman"/>
                        </a:rPr>
                        <a:t>意思相同</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mn-ea"/>
                          <a:ea typeface="+mn-ea"/>
                          <a:cs typeface="Times New Roman"/>
                        </a:rPr>
                        <a:t>　</a:t>
                      </a:r>
                      <a:r>
                        <a:rPr lang="en-US" sz="2000" b="1" kern="100">
                          <a:latin typeface="+mn-ea"/>
                          <a:ea typeface="+mn-ea"/>
                          <a:cs typeface="Courier New"/>
                        </a:rPr>
                        <a:t>3. </a:t>
                      </a:r>
                      <a:r>
                        <a:rPr lang="zh-CN" sz="2000" b="1" kern="100">
                          <a:latin typeface="+mn-ea"/>
                          <a:ea typeface="+mn-ea"/>
                          <a:cs typeface="Times New Roman"/>
                        </a:rPr>
                        <a:t>很好的表率</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表率：好的榜样</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mn-ea"/>
                          <a:ea typeface="+mn-ea"/>
                          <a:cs typeface="Times New Roman"/>
                        </a:rPr>
                        <a:t>　</a:t>
                      </a:r>
                      <a:r>
                        <a:rPr lang="en-US" sz="2000" b="1" kern="100">
                          <a:latin typeface="+mn-ea"/>
                          <a:ea typeface="+mn-ea"/>
                          <a:cs typeface="Courier New"/>
                        </a:rPr>
                        <a:t>4. </a:t>
                      </a:r>
                      <a:r>
                        <a:rPr lang="zh-CN" sz="2000" b="1" kern="100">
                          <a:latin typeface="+mn-ea"/>
                          <a:ea typeface="+mn-ea"/>
                          <a:cs typeface="Times New Roman"/>
                        </a:rPr>
                        <a:t>我的愚见</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愚：用作自称的谦辞</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mn-ea"/>
                          <a:ea typeface="+mn-ea"/>
                          <a:cs typeface="Times New Roman"/>
                        </a:rPr>
                        <a:t>　</a:t>
                      </a:r>
                      <a:r>
                        <a:rPr lang="en-US" sz="2000" b="1" kern="100">
                          <a:latin typeface="+mn-ea"/>
                          <a:ea typeface="+mn-ea"/>
                          <a:cs typeface="Courier New"/>
                        </a:rPr>
                        <a:t>5. </a:t>
                      </a:r>
                      <a:r>
                        <a:rPr lang="zh-CN" sz="2000" b="1" kern="100">
                          <a:latin typeface="+mn-ea"/>
                          <a:ea typeface="+mn-ea"/>
                          <a:cs typeface="Times New Roman"/>
                        </a:rPr>
                        <a:t>各种多样</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多样：各种样式</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mn-ea"/>
                          <a:ea typeface="+mn-ea"/>
                          <a:cs typeface="Times New Roman"/>
                        </a:rPr>
                        <a:t>　</a:t>
                      </a:r>
                      <a:r>
                        <a:rPr lang="en-US" sz="2000" b="1" kern="100">
                          <a:latin typeface="+mn-ea"/>
                          <a:ea typeface="+mn-ea"/>
                          <a:cs typeface="Courier New"/>
                        </a:rPr>
                        <a:t>6. </a:t>
                      </a:r>
                      <a:r>
                        <a:rPr lang="zh-CN" sz="2000" b="1" kern="100">
                          <a:latin typeface="+mn-ea"/>
                          <a:ea typeface="+mn-ea"/>
                          <a:cs typeface="Times New Roman"/>
                        </a:rPr>
                        <a:t>涉及到</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涉及：牵涉到，关联到</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mn-ea"/>
                          <a:ea typeface="+mn-ea"/>
                          <a:cs typeface="Times New Roman"/>
                        </a:rPr>
                        <a:t>　</a:t>
                      </a:r>
                      <a:r>
                        <a:rPr lang="en-US" sz="2000" b="1" kern="100">
                          <a:latin typeface="+mn-ea"/>
                          <a:ea typeface="+mn-ea"/>
                          <a:cs typeface="Courier New"/>
                        </a:rPr>
                        <a:t>7. </a:t>
                      </a:r>
                      <a:r>
                        <a:rPr lang="zh-CN" sz="2000" b="1" kern="100">
                          <a:latin typeface="+mn-ea"/>
                          <a:ea typeface="+mn-ea"/>
                          <a:cs typeface="Times New Roman"/>
                        </a:rPr>
                        <a:t>人际间，国际间</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际：彼此之间</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animEffect transition="in" filter="wipe(left)">
                                      <p:cBhvr>
                                        <p:cTn id="7" dur="500"/>
                                        <p:tgtEl>
                                          <p:spTgt spid="3">
                                            <p:txEl>
                                              <p:pRg st="12" end="12"/>
                                            </p:txEl>
                                          </p:spTgt>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ox(in)">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57224" y="857232"/>
            <a:ext cx="7920037" cy="5399088"/>
          </a:xfrm>
        </p:spPr>
        <p:txBody>
          <a:bodyPr>
            <a:noAutofit/>
          </a:bodyPr>
          <a:lstStyle/>
          <a:p>
            <a:pPr marL="0" indent="0" eaLnBrk="1" hangingPunct="1">
              <a:lnSpc>
                <a:spcPct val="122000"/>
              </a:lnSpc>
              <a:spcBef>
                <a:spcPct val="0"/>
              </a:spcBef>
              <a:buNone/>
            </a:pPr>
            <a:r>
              <a:rPr lang="zh-CN" altLang="en-US" sz="2400" b="1" dirty="0" smtClean="0">
                <a:latin typeface="黑体" pitchFamily="2" charset="-122"/>
                <a:ea typeface="黑体" pitchFamily="2" charset="-122"/>
              </a:rPr>
              <a:t>                                          （</a:t>
            </a:r>
            <a:r>
              <a:rPr lang="zh-CN" altLang="en-US" sz="2400" b="1" dirty="0" smtClean="0">
                <a:latin typeface="+mn-ea"/>
              </a:rPr>
              <a:t>续表</a:t>
            </a:r>
            <a:r>
              <a:rPr lang="zh-CN" altLang="en-US" sz="2400" b="1" dirty="0" smtClean="0">
                <a:latin typeface="黑体" pitchFamily="2" charset="-122"/>
                <a:ea typeface="黑体" pitchFamily="2" charset="-122"/>
              </a:rPr>
              <a:t>）</a:t>
            </a:r>
            <a:endParaRPr lang="en-US" altLang="zh-CN" sz="2400" b="1" dirty="0" smtClean="0">
              <a:latin typeface="黑体" pitchFamily="2" charset="-122"/>
              <a:ea typeface="黑体" pitchFamily="2" charset="-122"/>
            </a:endParaRPr>
          </a:p>
          <a:p>
            <a:pPr marL="0" indent="62280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928662" y="1357298"/>
          <a:ext cx="7704138" cy="4990383"/>
        </p:xfrm>
        <a:graphic>
          <a:graphicData uri="http://schemas.openxmlformats.org/drawingml/2006/table">
            <a:tbl>
              <a:tblPr/>
              <a:tblGrid>
                <a:gridCol w="2643206"/>
                <a:gridCol w="5060932"/>
              </a:tblGrid>
              <a:tr h="554487">
                <a:tc>
                  <a:txBody>
                    <a:bodyPr/>
                    <a:lstStyle/>
                    <a:p>
                      <a:pPr algn="l">
                        <a:spcAft>
                          <a:spcPts val="0"/>
                        </a:spcAft>
                      </a:pPr>
                      <a:r>
                        <a:rPr lang="zh-CN" sz="2000" b="1" kern="100" dirty="0">
                          <a:latin typeface="+mn-ea"/>
                          <a:ea typeface="+mn-ea"/>
                          <a:cs typeface="Times New Roman"/>
                        </a:rPr>
                        <a:t>　</a:t>
                      </a:r>
                      <a:r>
                        <a:rPr lang="en-US" sz="2000" b="1" kern="100" dirty="0">
                          <a:latin typeface="+mn-ea"/>
                          <a:ea typeface="+mn-ea"/>
                          <a:cs typeface="Courier New"/>
                        </a:rPr>
                        <a:t>8. </a:t>
                      </a:r>
                      <a:r>
                        <a:rPr lang="zh-CN" sz="2000" b="1" kern="100" dirty="0">
                          <a:latin typeface="+mn-ea"/>
                          <a:ea typeface="+mn-ea"/>
                          <a:cs typeface="Times New Roman"/>
                        </a:rPr>
                        <a:t>十分罕见</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a:latin typeface="+mn-ea"/>
                          <a:ea typeface="+mn-ea"/>
                          <a:cs typeface="Times New Roman"/>
                        </a:rPr>
                        <a:t>　罕见：十分少见</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mn-ea"/>
                          <a:ea typeface="+mn-ea"/>
                          <a:cs typeface="Times New Roman"/>
                        </a:rPr>
                        <a:t>　</a:t>
                      </a:r>
                      <a:r>
                        <a:rPr lang="en-US" sz="2000" b="1" kern="100">
                          <a:latin typeface="+mn-ea"/>
                          <a:ea typeface="+mn-ea"/>
                          <a:cs typeface="Courier New"/>
                        </a:rPr>
                        <a:t>9. </a:t>
                      </a:r>
                      <a:r>
                        <a:rPr lang="zh-CN" sz="2000" b="1" kern="100">
                          <a:latin typeface="+mn-ea"/>
                          <a:ea typeface="+mn-ea"/>
                          <a:cs typeface="Times New Roman"/>
                        </a:rPr>
                        <a:t>仔细端详</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端详：仔细地看</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mn-ea"/>
                          <a:ea typeface="+mn-ea"/>
                          <a:cs typeface="Times New Roman"/>
                        </a:rPr>
                        <a:t>　</a:t>
                      </a:r>
                      <a:r>
                        <a:rPr lang="en-US" sz="2000" b="1" kern="100">
                          <a:latin typeface="+mn-ea"/>
                          <a:ea typeface="+mn-ea"/>
                          <a:cs typeface="Courier New"/>
                        </a:rPr>
                        <a:t>10. </a:t>
                      </a:r>
                      <a:r>
                        <a:rPr lang="zh-CN" sz="2000" b="1" kern="100">
                          <a:latin typeface="+mn-ea"/>
                          <a:ea typeface="+mn-ea"/>
                          <a:cs typeface="Times New Roman"/>
                        </a:rPr>
                        <a:t>可以堪称</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堪称：可以称作</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mn-ea"/>
                          <a:ea typeface="+mn-ea"/>
                          <a:cs typeface="Times New Roman"/>
                        </a:rPr>
                        <a:t>　</a:t>
                      </a:r>
                      <a:r>
                        <a:rPr lang="en-US" sz="2000" b="1" kern="100">
                          <a:latin typeface="+mn-ea"/>
                          <a:ea typeface="+mn-ea"/>
                          <a:cs typeface="Courier New"/>
                        </a:rPr>
                        <a:t>11. </a:t>
                      </a:r>
                      <a:r>
                        <a:rPr lang="zh-CN" sz="2000" b="1" kern="100">
                          <a:latin typeface="+mn-ea"/>
                          <a:ea typeface="+mn-ea"/>
                          <a:cs typeface="Times New Roman"/>
                        </a:rPr>
                        <a:t>提出质疑</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质疑：提出疑问</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mn-ea"/>
                          <a:ea typeface="+mn-ea"/>
                          <a:cs typeface="Times New Roman"/>
                        </a:rPr>
                        <a:t>　</a:t>
                      </a:r>
                      <a:r>
                        <a:rPr lang="en-US" sz="2000" b="1" kern="100">
                          <a:latin typeface="+mn-ea"/>
                          <a:ea typeface="+mn-ea"/>
                          <a:cs typeface="Courier New"/>
                        </a:rPr>
                        <a:t>12. </a:t>
                      </a:r>
                      <a:r>
                        <a:rPr lang="zh-CN" sz="2000" b="1" kern="100">
                          <a:latin typeface="+mn-ea"/>
                          <a:ea typeface="+mn-ea"/>
                          <a:cs typeface="Times New Roman"/>
                        </a:rPr>
                        <a:t>第一部处女作</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处女作：作者的第一个作品</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mn-ea"/>
                          <a:ea typeface="+mn-ea"/>
                          <a:cs typeface="Times New Roman"/>
                        </a:rPr>
                        <a:t>　</a:t>
                      </a:r>
                      <a:r>
                        <a:rPr lang="en-US" sz="2000" b="1" kern="100">
                          <a:latin typeface="+mn-ea"/>
                          <a:ea typeface="+mn-ea"/>
                          <a:cs typeface="Courier New"/>
                        </a:rPr>
                        <a:t>13. </a:t>
                      </a:r>
                      <a:r>
                        <a:rPr lang="zh-CN" sz="2000" b="1" kern="100">
                          <a:latin typeface="+mn-ea"/>
                          <a:ea typeface="+mn-ea"/>
                          <a:cs typeface="Times New Roman"/>
                        </a:rPr>
                        <a:t>胜利的捷报</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捷报：胜利的消息</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mn-ea"/>
                          <a:ea typeface="+mn-ea"/>
                          <a:cs typeface="Times New Roman"/>
                        </a:rPr>
                        <a:t>　</a:t>
                      </a:r>
                      <a:r>
                        <a:rPr lang="en-US" sz="2000" b="1" kern="100">
                          <a:latin typeface="+mn-ea"/>
                          <a:ea typeface="+mn-ea"/>
                          <a:cs typeface="Courier New"/>
                        </a:rPr>
                        <a:t>14. </a:t>
                      </a:r>
                      <a:r>
                        <a:rPr lang="zh-CN" sz="2000" b="1" kern="100">
                          <a:latin typeface="+mn-ea"/>
                          <a:ea typeface="+mn-ea"/>
                          <a:cs typeface="Times New Roman"/>
                        </a:rPr>
                        <a:t>人为的蓄意破坏</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蓄意：存心的，人为的</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mn-ea"/>
                          <a:ea typeface="+mn-ea"/>
                          <a:cs typeface="Times New Roman"/>
                        </a:rPr>
                        <a:t>　</a:t>
                      </a:r>
                      <a:r>
                        <a:rPr lang="en-US" sz="2000" b="1" kern="100">
                          <a:latin typeface="+mn-ea"/>
                          <a:ea typeface="+mn-ea"/>
                          <a:cs typeface="Courier New"/>
                        </a:rPr>
                        <a:t>15. </a:t>
                      </a:r>
                      <a:r>
                        <a:rPr lang="zh-CN" sz="2000" b="1" kern="100">
                          <a:latin typeface="+mn-ea"/>
                          <a:ea typeface="+mn-ea"/>
                          <a:cs typeface="Times New Roman"/>
                        </a:rPr>
                        <a:t>偶然邂逅</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邂逅：偶然相遇</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mn-ea"/>
                          <a:ea typeface="+mn-ea"/>
                          <a:cs typeface="Times New Roman"/>
                        </a:rPr>
                        <a:t>　</a:t>
                      </a:r>
                      <a:r>
                        <a:rPr lang="en-US" sz="2000" b="1" kern="100">
                          <a:latin typeface="+mn-ea"/>
                          <a:ea typeface="+mn-ea"/>
                          <a:cs typeface="Courier New"/>
                        </a:rPr>
                        <a:t>16. </a:t>
                      </a:r>
                      <a:r>
                        <a:rPr lang="zh-CN" sz="2000" b="1" kern="100">
                          <a:latin typeface="+mn-ea"/>
                          <a:ea typeface="+mn-ea"/>
                          <a:cs typeface="Times New Roman"/>
                        </a:rPr>
                        <a:t>过分溢美</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溢美：过分夸赞</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wipe(left)">
                                      <p:cBhvr>
                                        <p:cTn id="7" dur="500"/>
                                        <p:tgtEl>
                                          <p:spTgt spid="3">
                                            <p:txEl>
                                              <p:pRg st="10" end="1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4" presetClass="entr" presetSubtype="16"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ox(i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714356"/>
            <a:ext cx="7920037" cy="5399088"/>
          </a:xfrm>
        </p:spPr>
        <p:txBody>
          <a:bodyPr>
            <a:noAutofit/>
          </a:bodyPr>
          <a:lstStyle/>
          <a:p>
            <a:pPr marL="0" indent="0" eaLnBrk="1" hangingPunct="1">
              <a:lnSpc>
                <a:spcPct val="122000"/>
              </a:lnSpc>
              <a:spcBef>
                <a:spcPct val="0"/>
              </a:spcBef>
              <a:buNone/>
            </a:pPr>
            <a:r>
              <a:rPr lang="zh-CN" altLang="en-US" sz="2400" b="1" dirty="0" smtClean="0">
                <a:latin typeface="黑体" pitchFamily="2" charset="-122"/>
                <a:ea typeface="黑体" pitchFamily="2" charset="-122"/>
              </a:rPr>
              <a:t>                                          （</a:t>
            </a:r>
            <a:r>
              <a:rPr lang="zh-CN" altLang="en-US" sz="2400" b="1" dirty="0" smtClean="0">
                <a:latin typeface="+mn-ea"/>
              </a:rPr>
              <a:t>续表</a:t>
            </a:r>
            <a:r>
              <a:rPr lang="zh-CN" altLang="en-US" sz="2400" b="1" dirty="0" smtClean="0">
                <a:latin typeface="黑体" pitchFamily="2" charset="-122"/>
                <a:ea typeface="黑体" pitchFamily="2" charset="-122"/>
              </a:rPr>
              <a:t>）</a:t>
            </a:r>
            <a:endParaRPr lang="en-US" altLang="zh-CN" sz="2400" b="1" dirty="0" smtClean="0">
              <a:latin typeface="黑体" pitchFamily="2" charset="-122"/>
              <a:ea typeface="黑体" pitchFamily="2" charset="-122"/>
            </a:endParaRPr>
          </a:p>
          <a:p>
            <a:pPr marL="0" indent="62280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785786" y="1214422"/>
          <a:ext cx="7704138" cy="5252378"/>
        </p:xfrm>
        <a:graphic>
          <a:graphicData uri="http://schemas.openxmlformats.org/drawingml/2006/table">
            <a:tbl>
              <a:tblPr/>
              <a:tblGrid>
                <a:gridCol w="2643206"/>
                <a:gridCol w="5060932"/>
              </a:tblGrid>
              <a:tr h="554487">
                <a:tc>
                  <a:txBody>
                    <a:bodyPr/>
                    <a:lstStyle/>
                    <a:p>
                      <a:pPr algn="l">
                        <a:spcAft>
                          <a:spcPts val="0"/>
                        </a:spcAft>
                      </a:pPr>
                      <a:r>
                        <a:rPr lang="zh-CN" sz="2000" b="1" kern="100" dirty="0">
                          <a:latin typeface="+mn-ea"/>
                          <a:ea typeface="+mn-ea"/>
                          <a:cs typeface="Times New Roman"/>
                        </a:rPr>
                        <a:t>　</a:t>
                      </a:r>
                      <a:r>
                        <a:rPr lang="en-US" sz="2000" b="1" kern="100" dirty="0">
                          <a:latin typeface="+mn-ea"/>
                          <a:ea typeface="+mn-ea"/>
                          <a:cs typeface="Courier New"/>
                        </a:rPr>
                        <a:t>17. </a:t>
                      </a:r>
                      <a:r>
                        <a:rPr lang="zh-CN" sz="2000" b="1" kern="100" dirty="0">
                          <a:latin typeface="+mn-ea"/>
                          <a:ea typeface="+mn-ea"/>
                          <a:cs typeface="Times New Roman"/>
                        </a:rPr>
                        <a:t>杀人的刽子手</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a:latin typeface="+mn-ea"/>
                          <a:ea typeface="+mn-ea"/>
                          <a:cs typeface="Times New Roman"/>
                        </a:rPr>
                        <a:t>　刽子手：旧时执行死刑的人</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dirty="0">
                          <a:latin typeface="+mn-ea"/>
                          <a:ea typeface="+mn-ea"/>
                          <a:cs typeface="Times New Roman"/>
                        </a:rPr>
                        <a:t>　</a:t>
                      </a:r>
                      <a:r>
                        <a:rPr lang="en-US" sz="2000" b="1" kern="100" dirty="0">
                          <a:latin typeface="+mn-ea"/>
                          <a:ea typeface="+mn-ea"/>
                          <a:cs typeface="Courier New"/>
                        </a:rPr>
                        <a:t>18. </a:t>
                      </a:r>
                      <a:r>
                        <a:rPr lang="zh-CN" sz="2000" b="1" kern="100" dirty="0">
                          <a:latin typeface="+mn-ea"/>
                          <a:ea typeface="+mn-ea"/>
                          <a:cs typeface="Times New Roman"/>
                        </a:rPr>
                        <a:t>空前从未有过的</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a:latin typeface="+mn-ea"/>
                          <a:ea typeface="+mn-ea"/>
                          <a:cs typeface="Times New Roman"/>
                        </a:rPr>
                        <a:t>　空前：以前所没有</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mn-ea"/>
                          <a:ea typeface="+mn-ea"/>
                          <a:cs typeface="Times New Roman"/>
                        </a:rPr>
                        <a:t>　</a:t>
                      </a:r>
                      <a:r>
                        <a:rPr lang="en-US" sz="2000" b="1" kern="100">
                          <a:latin typeface="+mn-ea"/>
                          <a:ea typeface="+mn-ea"/>
                          <a:cs typeface="Courier New"/>
                        </a:rPr>
                        <a:t>19. </a:t>
                      </a:r>
                      <a:r>
                        <a:rPr lang="zh-CN" sz="2000" b="1" kern="100">
                          <a:latin typeface="+mn-ea"/>
                          <a:ea typeface="+mn-ea"/>
                          <a:cs typeface="Times New Roman"/>
                        </a:rPr>
                        <a:t>原始初衷</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初衷：最初的心愿</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mn-ea"/>
                          <a:ea typeface="+mn-ea"/>
                          <a:cs typeface="Times New Roman"/>
                        </a:rPr>
                        <a:t>　</a:t>
                      </a:r>
                      <a:r>
                        <a:rPr lang="en-US" sz="2000" b="1" kern="100">
                          <a:latin typeface="+mn-ea"/>
                          <a:ea typeface="+mn-ea"/>
                          <a:cs typeface="Courier New"/>
                        </a:rPr>
                        <a:t>20. </a:t>
                      </a:r>
                      <a:r>
                        <a:rPr lang="zh-CN" sz="2000" b="1" kern="100">
                          <a:latin typeface="+mn-ea"/>
                          <a:ea typeface="+mn-ea"/>
                          <a:cs typeface="Times New Roman"/>
                        </a:rPr>
                        <a:t>随便苟同</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苟同：随便地同意</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mn-ea"/>
                          <a:ea typeface="+mn-ea"/>
                          <a:cs typeface="Times New Roman"/>
                        </a:rPr>
                        <a:t>　</a:t>
                      </a:r>
                      <a:r>
                        <a:rPr lang="en-US" sz="2000" b="1" kern="100">
                          <a:latin typeface="+mn-ea"/>
                          <a:ea typeface="+mn-ea"/>
                          <a:cs typeface="Courier New"/>
                        </a:rPr>
                        <a:t>21. </a:t>
                      </a:r>
                      <a:r>
                        <a:rPr lang="zh-CN" sz="2000" b="1" kern="100">
                          <a:latin typeface="+mn-ea"/>
                          <a:ea typeface="+mn-ea"/>
                          <a:cs typeface="Times New Roman"/>
                        </a:rPr>
                        <a:t>多年夙愿</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a:t>
                      </a:r>
                      <a:r>
                        <a:rPr lang="en-US" sz="2000" b="1" kern="100" dirty="0">
                          <a:latin typeface="+mn-ea"/>
                          <a:ea typeface="+mn-ea"/>
                          <a:cs typeface="Times New Roman"/>
                        </a:rPr>
                        <a:t>“</a:t>
                      </a:r>
                      <a:r>
                        <a:rPr lang="zh-CN" sz="2000" b="1" kern="100" dirty="0">
                          <a:latin typeface="+mn-ea"/>
                          <a:ea typeface="+mn-ea"/>
                          <a:cs typeface="Times New Roman"/>
                        </a:rPr>
                        <a:t>夙</a:t>
                      </a:r>
                      <a:r>
                        <a:rPr lang="en-US" sz="2000" b="1" kern="100" dirty="0">
                          <a:latin typeface="+mn-ea"/>
                          <a:ea typeface="+mn-ea"/>
                          <a:cs typeface="Times New Roman"/>
                        </a:rPr>
                        <a:t>”</a:t>
                      </a:r>
                      <a:r>
                        <a:rPr lang="zh-CN" sz="2000" b="1" kern="100" dirty="0">
                          <a:latin typeface="+mn-ea"/>
                          <a:ea typeface="+mn-ea"/>
                          <a:cs typeface="Times New Roman"/>
                        </a:rPr>
                        <a:t>，旧有的，素有的，本身含有</a:t>
                      </a:r>
                      <a:r>
                        <a:rPr lang="en-US" sz="2000" b="1" kern="100" dirty="0">
                          <a:latin typeface="+mn-ea"/>
                          <a:ea typeface="+mn-ea"/>
                          <a:cs typeface="Times New Roman"/>
                        </a:rPr>
                        <a:t>“</a:t>
                      </a:r>
                      <a:r>
                        <a:rPr lang="zh-CN" sz="2000" b="1" kern="100" dirty="0">
                          <a:latin typeface="+mn-ea"/>
                          <a:ea typeface="+mn-ea"/>
                          <a:cs typeface="Times New Roman"/>
                        </a:rPr>
                        <a:t>多年</a:t>
                      </a:r>
                      <a:r>
                        <a:rPr lang="en-US" sz="2000" b="1" kern="100" dirty="0">
                          <a:latin typeface="+mn-ea"/>
                          <a:ea typeface="+mn-ea"/>
                          <a:cs typeface="Times New Roman"/>
                        </a:rPr>
                        <a:t>”</a:t>
                      </a:r>
                      <a:r>
                        <a:rPr lang="zh-CN" sz="2000" b="1" kern="100" dirty="0">
                          <a:latin typeface="+mn-ea"/>
                          <a:ea typeface="+mn-ea"/>
                          <a:cs typeface="Times New Roman"/>
                        </a:rPr>
                        <a:t>的意思</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mn-ea"/>
                          <a:ea typeface="+mn-ea"/>
                          <a:cs typeface="Times New Roman"/>
                        </a:rPr>
                        <a:t>　</a:t>
                      </a:r>
                      <a:r>
                        <a:rPr lang="en-US" sz="2000" b="1" kern="100">
                          <a:latin typeface="+mn-ea"/>
                          <a:ea typeface="+mn-ea"/>
                          <a:cs typeface="Courier New"/>
                        </a:rPr>
                        <a:t>22. </a:t>
                      </a:r>
                      <a:r>
                        <a:rPr lang="zh-CN" sz="2000" b="1" kern="100">
                          <a:latin typeface="+mn-ea"/>
                          <a:ea typeface="+mn-ea"/>
                          <a:cs typeface="Times New Roman"/>
                        </a:rPr>
                        <a:t>连续蝉联</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蝉联：连续获得</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61369">
                <a:tc>
                  <a:txBody>
                    <a:bodyPr/>
                    <a:lstStyle/>
                    <a:p>
                      <a:pPr algn="l">
                        <a:spcAft>
                          <a:spcPts val="0"/>
                        </a:spcAft>
                      </a:pPr>
                      <a:r>
                        <a:rPr lang="zh-CN" sz="2000" b="1" kern="100">
                          <a:latin typeface="+mn-ea"/>
                          <a:ea typeface="+mn-ea"/>
                          <a:cs typeface="Times New Roman"/>
                        </a:rPr>
                        <a:t>　</a:t>
                      </a:r>
                      <a:r>
                        <a:rPr lang="en-US" sz="2000" b="1" kern="100">
                          <a:latin typeface="+mn-ea"/>
                          <a:ea typeface="+mn-ea"/>
                          <a:cs typeface="Courier New"/>
                        </a:rPr>
                        <a:t>23. </a:t>
                      </a:r>
                      <a:r>
                        <a:rPr lang="zh-CN" sz="2000" b="1" kern="100">
                          <a:latin typeface="+mn-ea"/>
                          <a:ea typeface="+mn-ea"/>
                          <a:cs typeface="Times New Roman"/>
                        </a:rPr>
                        <a:t>还记忆犹新</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记忆犹新：过去的事情，至今印象还非常清楚，就像刚发生的一样</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mn-ea"/>
                          <a:ea typeface="+mn-ea"/>
                          <a:cs typeface="Times New Roman"/>
                        </a:rPr>
                        <a:t>　</a:t>
                      </a:r>
                      <a:r>
                        <a:rPr lang="en-US" sz="2000" b="1" kern="100">
                          <a:latin typeface="+mn-ea"/>
                          <a:ea typeface="+mn-ea"/>
                          <a:cs typeface="Courier New"/>
                        </a:rPr>
                        <a:t>24. </a:t>
                      </a:r>
                      <a:r>
                        <a:rPr lang="zh-CN" sz="2000" b="1" kern="100">
                          <a:latin typeface="+mn-ea"/>
                          <a:ea typeface="+mn-ea"/>
                          <a:cs typeface="Times New Roman"/>
                        </a:rPr>
                        <a:t>更加变本加厉</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变本加厉：变得比原来更加严重</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mn-ea"/>
                          <a:ea typeface="+mn-ea"/>
                          <a:cs typeface="Times New Roman"/>
                        </a:rPr>
                        <a:t>　</a:t>
                      </a:r>
                      <a:r>
                        <a:rPr lang="en-US" sz="2000" b="1" kern="100">
                          <a:latin typeface="+mn-ea"/>
                          <a:ea typeface="+mn-ea"/>
                          <a:cs typeface="Courier New"/>
                        </a:rPr>
                        <a:t>25. </a:t>
                      </a:r>
                      <a:r>
                        <a:rPr lang="zh-CN" sz="2000" b="1" kern="100">
                          <a:latin typeface="+mn-ea"/>
                          <a:ea typeface="+mn-ea"/>
                          <a:cs typeface="Times New Roman"/>
                        </a:rPr>
                        <a:t>独自孑然一身</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孑然一身：孤单一人，</a:t>
                      </a:r>
                      <a:r>
                        <a:rPr lang="en-US" sz="2000" b="1" kern="100" dirty="0">
                          <a:latin typeface="+mn-ea"/>
                          <a:ea typeface="+mn-ea"/>
                          <a:cs typeface="Times New Roman"/>
                        </a:rPr>
                        <a:t>“</a:t>
                      </a:r>
                      <a:r>
                        <a:rPr lang="zh-CN" sz="2000" b="1" kern="100" dirty="0">
                          <a:latin typeface="+mn-ea"/>
                          <a:ea typeface="+mn-ea"/>
                          <a:cs typeface="Times New Roman"/>
                        </a:rPr>
                        <a:t>独自</a:t>
                      </a:r>
                      <a:r>
                        <a:rPr lang="en-US" sz="2000" b="1" kern="100" dirty="0">
                          <a:latin typeface="+mn-ea"/>
                          <a:ea typeface="+mn-ea"/>
                          <a:cs typeface="Times New Roman"/>
                        </a:rPr>
                        <a:t>”</a:t>
                      </a:r>
                      <a:r>
                        <a:rPr lang="zh-CN" sz="2000" b="1" kern="100" dirty="0">
                          <a:latin typeface="+mn-ea"/>
                          <a:ea typeface="+mn-ea"/>
                          <a:cs typeface="Times New Roman"/>
                        </a:rPr>
                        <a:t>已含在其中</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wipe(left)">
                                      <p:cBhvr>
                                        <p:cTn id="7" dur="500"/>
                                        <p:tgtEl>
                                          <p:spTgt spid="3">
                                            <p:txEl>
                                              <p:pRg st="10" end="1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4" presetClass="entr" presetSubtype="16"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ox(i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714356"/>
            <a:ext cx="7920037" cy="5399088"/>
          </a:xfrm>
        </p:spPr>
        <p:txBody>
          <a:bodyPr>
            <a:noAutofit/>
          </a:bodyPr>
          <a:lstStyle/>
          <a:p>
            <a:pPr marL="0" indent="0" eaLnBrk="1" hangingPunct="1">
              <a:lnSpc>
                <a:spcPct val="122000"/>
              </a:lnSpc>
              <a:spcBef>
                <a:spcPct val="0"/>
              </a:spcBef>
              <a:buNone/>
            </a:pPr>
            <a:r>
              <a:rPr lang="zh-CN" altLang="en-US" sz="2400" b="1" dirty="0" smtClean="0">
                <a:latin typeface="黑体" pitchFamily="2" charset="-122"/>
                <a:ea typeface="黑体" pitchFamily="2" charset="-122"/>
              </a:rPr>
              <a:t>                                          （</a:t>
            </a:r>
            <a:r>
              <a:rPr lang="zh-CN" altLang="en-US" sz="2400" b="1" dirty="0" smtClean="0">
                <a:latin typeface="+mn-ea"/>
              </a:rPr>
              <a:t>续表</a:t>
            </a:r>
            <a:r>
              <a:rPr lang="zh-CN" altLang="en-US" sz="2400" b="1" dirty="0" smtClean="0">
                <a:latin typeface="黑体" pitchFamily="2" charset="-122"/>
                <a:ea typeface="黑体" pitchFamily="2" charset="-122"/>
              </a:rPr>
              <a:t>）</a:t>
            </a:r>
            <a:endParaRPr lang="en-US" altLang="zh-CN" sz="2400" b="1" dirty="0" smtClean="0">
              <a:latin typeface="黑体" pitchFamily="2" charset="-122"/>
              <a:ea typeface="黑体" pitchFamily="2" charset="-122"/>
            </a:endParaRPr>
          </a:p>
          <a:p>
            <a:pPr marL="0" indent="62280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785786" y="1214422"/>
          <a:ext cx="7704138" cy="3058879"/>
        </p:xfrm>
        <a:graphic>
          <a:graphicData uri="http://schemas.openxmlformats.org/drawingml/2006/table">
            <a:tbl>
              <a:tblPr/>
              <a:tblGrid>
                <a:gridCol w="2643206"/>
                <a:gridCol w="5060932"/>
              </a:tblGrid>
              <a:tr h="785818">
                <a:tc>
                  <a:txBody>
                    <a:bodyPr/>
                    <a:lstStyle/>
                    <a:p>
                      <a:pPr algn="l">
                        <a:spcAft>
                          <a:spcPts val="0"/>
                        </a:spcAft>
                      </a:pPr>
                      <a:r>
                        <a:rPr lang="zh-CN" sz="2000" b="1" kern="100" dirty="0">
                          <a:latin typeface="+mn-ea"/>
                          <a:ea typeface="+mn-ea"/>
                          <a:cs typeface="Times New Roman"/>
                        </a:rPr>
                        <a:t>　</a:t>
                      </a:r>
                      <a:r>
                        <a:rPr lang="en-US" sz="2000" b="1" kern="100" dirty="0">
                          <a:latin typeface="+mn-ea"/>
                          <a:ea typeface="+mn-ea"/>
                          <a:cs typeface="Courier New"/>
                        </a:rPr>
                        <a:t>26. </a:t>
                      </a:r>
                      <a:r>
                        <a:rPr lang="zh-CN" sz="2000" b="1" kern="100" dirty="0">
                          <a:latin typeface="+mn-ea"/>
                          <a:ea typeface="+mn-ea"/>
                          <a:cs typeface="Times New Roman"/>
                        </a:rPr>
                        <a:t>津津乐道地说</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a:latin typeface="+mn-ea"/>
                          <a:ea typeface="+mn-ea"/>
                          <a:cs typeface="Times New Roman"/>
                        </a:rPr>
                        <a:t>　津津乐道：饶有兴味地谈论某事。“道”与“说”重复</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mn-ea"/>
                          <a:ea typeface="+mn-ea"/>
                          <a:cs typeface="Times New Roman"/>
                        </a:rPr>
                        <a:t>　</a:t>
                      </a:r>
                      <a:r>
                        <a:rPr lang="en-US" sz="2000" b="1" kern="100">
                          <a:latin typeface="+mn-ea"/>
                          <a:ea typeface="+mn-ea"/>
                          <a:cs typeface="Courier New"/>
                        </a:rPr>
                        <a:t>27. </a:t>
                      </a:r>
                      <a:r>
                        <a:rPr lang="zh-CN" sz="2000" b="1" kern="100">
                          <a:latin typeface="+mn-ea"/>
                          <a:ea typeface="+mn-ea"/>
                          <a:cs typeface="Times New Roman"/>
                        </a:rPr>
                        <a:t>并非是</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a:latin typeface="+mn-ea"/>
                          <a:ea typeface="+mn-ea"/>
                          <a:cs typeface="Times New Roman"/>
                        </a:rPr>
                        <a:t>　并非：并不是</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mn-ea"/>
                          <a:ea typeface="+mn-ea"/>
                          <a:cs typeface="Times New Roman"/>
                        </a:rPr>
                        <a:t>　</a:t>
                      </a:r>
                      <a:r>
                        <a:rPr lang="en-US" sz="2000" b="1" kern="100">
                          <a:latin typeface="+mn-ea"/>
                          <a:ea typeface="+mn-ea"/>
                          <a:cs typeface="Courier New"/>
                        </a:rPr>
                        <a:t>28. </a:t>
                      </a:r>
                      <a:r>
                        <a:rPr lang="zh-CN" sz="2000" b="1" kern="100">
                          <a:latin typeface="+mn-ea"/>
                          <a:ea typeface="+mn-ea"/>
                          <a:cs typeface="Times New Roman"/>
                        </a:rPr>
                        <a:t>付诸于</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诸：之于</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dirty="0">
                          <a:latin typeface="+mn-ea"/>
                          <a:ea typeface="+mn-ea"/>
                          <a:cs typeface="Times New Roman"/>
                        </a:rPr>
                        <a:t>　</a:t>
                      </a:r>
                      <a:r>
                        <a:rPr lang="en-US" sz="2000" b="1" kern="100" dirty="0">
                          <a:latin typeface="+mn-ea"/>
                          <a:ea typeface="+mn-ea"/>
                          <a:cs typeface="Courier New"/>
                        </a:rPr>
                        <a:t>29. </a:t>
                      </a:r>
                      <a:r>
                        <a:rPr lang="zh-CN" sz="2000" b="1" kern="100" dirty="0" smtClean="0">
                          <a:latin typeface="+mn-ea"/>
                          <a:ea typeface="+mn-ea"/>
                          <a:cs typeface="Times New Roman"/>
                        </a:rPr>
                        <a:t>值得</a:t>
                      </a:r>
                      <a:r>
                        <a:rPr lang="en-US" altLang="zh-CN" sz="2000" b="1" kern="100" dirty="0" smtClean="0">
                          <a:latin typeface="+mn-ea"/>
                          <a:ea typeface="+mn-ea"/>
                          <a:cs typeface="Times New Roman"/>
                        </a:rPr>
                        <a:t>……</a:t>
                      </a:r>
                      <a:r>
                        <a:rPr lang="zh-CN" sz="2000" b="1" kern="100" dirty="0" smtClean="0">
                          <a:latin typeface="+mn-ea"/>
                          <a:ea typeface="+mn-ea"/>
                          <a:cs typeface="Times New Roman"/>
                        </a:rPr>
                        <a:t>所</a:t>
                      </a:r>
                      <a:r>
                        <a:rPr lang="zh-CN" sz="2000" b="1" kern="100" dirty="0">
                          <a:latin typeface="+mn-ea"/>
                          <a:ea typeface="+mn-ea"/>
                          <a:cs typeface="Times New Roman"/>
                        </a:rPr>
                        <a:t>重视</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a:t>
                      </a:r>
                      <a:r>
                        <a:rPr lang="en-US" sz="2000" b="1" kern="100" dirty="0">
                          <a:latin typeface="+mn-ea"/>
                          <a:ea typeface="+mn-ea"/>
                          <a:cs typeface="Times New Roman"/>
                        </a:rPr>
                        <a:t>“</a:t>
                      </a:r>
                      <a:r>
                        <a:rPr lang="zh-CN" sz="2000" b="1" kern="100" dirty="0">
                          <a:latin typeface="+mn-ea"/>
                          <a:ea typeface="+mn-ea"/>
                          <a:cs typeface="Times New Roman"/>
                        </a:rPr>
                        <a:t>值得</a:t>
                      </a:r>
                      <a:r>
                        <a:rPr lang="en-US" sz="2000" b="1" kern="100" dirty="0">
                          <a:latin typeface="+mn-ea"/>
                          <a:ea typeface="+mn-ea"/>
                          <a:cs typeface="Times New Roman"/>
                        </a:rPr>
                        <a:t>”</a:t>
                      </a:r>
                      <a:r>
                        <a:rPr lang="zh-CN" sz="2000" b="1" kern="100" dirty="0">
                          <a:latin typeface="+mn-ea"/>
                          <a:ea typeface="+mn-ea"/>
                          <a:cs typeface="Times New Roman"/>
                        </a:rPr>
                        <a:t>后面接</a:t>
                      </a:r>
                      <a:r>
                        <a:rPr lang="zh-CN" sz="2000" b="1" kern="100" dirty="0" smtClean="0">
                          <a:latin typeface="+mn-ea"/>
                          <a:ea typeface="+mn-ea"/>
                          <a:cs typeface="Times New Roman"/>
                        </a:rPr>
                        <a:t>名词或</a:t>
                      </a:r>
                      <a:r>
                        <a:rPr lang="zh-CN" sz="2000" b="1" kern="100" dirty="0">
                          <a:latin typeface="+mn-ea"/>
                          <a:ea typeface="+mn-ea"/>
                          <a:cs typeface="Times New Roman"/>
                        </a:rPr>
                        <a:t>名词性短语，</a:t>
                      </a:r>
                      <a:r>
                        <a:rPr lang="en-US" sz="2000" b="1" kern="100" dirty="0">
                          <a:latin typeface="+mn-ea"/>
                          <a:ea typeface="+mn-ea"/>
                          <a:cs typeface="Times New Roman"/>
                        </a:rPr>
                        <a:t>“</a:t>
                      </a:r>
                      <a:r>
                        <a:rPr lang="zh-CN" sz="2000" b="1" kern="100" dirty="0">
                          <a:latin typeface="+mn-ea"/>
                          <a:ea typeface="+mn-ea"/>
                          <a:cs typeface="Times New Roman"/>
                        </a:rPr>
                        <a:t>所</a:t>
                      </a:r>
                      <a:r>
                        <a:rPr lang="en-US" sz="2000" b="1" kern="100" dirty="0">
                          <a:latin typeface="+mn-ea"/>
                          <a:ea typeface="+mn-ea"/>
                          <a:cs typeface="Times New Roman"/>
                        </a:rPr>
                        <a:t>”</a:t>
                      </a:r>
                      <a:r>
                        <a:rPr lang="zh-CN" sz="2000" b="1" kern="100" dirty="0">
                          <a:latin typeface="+mn-ea"/>
                          <a:ea typeface="+mn-ea"/>
                          <a:cs typeface="Times New Roman"/>
                        </a:rPr>
                        <a:t>多余</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mn-ea"/>
                          <a:ea typeface="+mn-ea"/>
                          <a:cs typeface="Times New Roman"/>
                        </a:rPr>
                        <a:t>　</a:t>
                      </a:r>
                      <a:r>
                        <a:rPr lang="en-US" sz="2000" b="1" kern="100">
                          <a:latin typeface="+mn-ea"/>
                          <a:ea typeface="+mn-ea"/>
                          <a:cs typeface="Courier New"/>
                        </a:rPr>
                        <a:t>30. </a:t>
                      </a:r>
                      <a:r>
                        <a:rPr lang="zh-CN" sz="2000" b="1" kern="100">
                          <a:latin typeface="+mn-ea"/>
                          <a:ea typeface="+mn-ea"/>
                          <a:cs typeface="Times New Roman"/>
                        </a:rPr>
                        <a:t>来自于</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来自：</a:t>
                      </a:r>
                      <a:r>
                        <a:rPr lang="zh-CN" sz="2000" b="1" kern="100" dirty="0" smtClean="0">
                          <a:latin typeface="+mn-ea"/>
                          <a:ea typeface="+mn-ea"/>
                          <a:cs typeface="Times New Roman"/>
                        </a:rPr>
                        <a:t>从</a:t>
                      </a:r>
                      <a:r>
                        <a:rPr lang="en-US" altLang="zh-CN" sz="2000" b="1" kern="100" dirty="0" smtClean="0">
                          <a:latin typeface="+mn-ea"/>
                          <a:ea typeface="+mn-ea"/>
                          <a:cs typeface="Times New Roman"/>
                        </a:rPr>
                        <a:t>……</a:t>
                      </a:r>
                      <a:r>
                        <a:rPr lang="zh-CN" sz="2000" b="1" kern="100" dirty="0" smtClean="0">
                          <a:latin typeface="+mn-ea"/>
                          <a:ea typeface="+mn-ea"/>
                          <a:cs typeface="Times New Roman"/>
                        </a:rPr>
                        <a:t>来</a:t>
                      </a:r>
                      <a:r>
                        <a:rPr lang="zh-CN" sz="2000" b="1" kern="100" dirty="0">
                          <a:latin typeface="+mn-ea"/>
                          <a:ea typeface="+mn-ea"/>
                          <a:cs typeface="Times New Roman"/>
                        </a:rPr>
                        <a:t>。于：从</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wipe(left)">
                                      <p:cBhvr>
                                        <p:cTn id="7" dur="500"/>
                                        <p:tgtEl>
                                          <p:spTgt spid="3">
                                            <p:txEl>
                                              <p:pRg st="10" end="1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4" presetClass="entr" presetSubtype="16"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ox(i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6"/>
          <p:cNvGrpSpPr>
            <a:grpSpLocks/>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buFontTx/>
                <a:buNone/>
                <a:defRPr/>
              </a:pPr>
              <a:endParaRPr lang="zh-CN" altLang="en-US" sz="1800"/>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buFontTx/>
                <a:buNone/>
                <a:defRPr/>
              </a:pPr>
              <a:endParaRPr lang="zh-CN" altLang="en-US" sz="1800"/>
            </a:p>
          </p:txBody>
        </p:sp>
      </p:grpSp>
      <p:sp>
        <p:nvSpPr>
          <p:cNvPr id="869383" name="TextBox 7"/>
          <p:cNvSpPr txBox="1">
            <a:spLocks noChangeArrowheads="1"/>
          </p:cNvSpPr>
          <p:nvPr/>
        </p:nvSpPr>
        <p:spPr bwMode="auto">
          <a:xfrm>
            <a:off x="1475656" y="3284984"/>
            <a:ext cx="6838950" cy="2769989"/>
          </a:xfrm>
          <a:prstGeom prst="rect">
            <a:avLst/>
          </a:prstGeom>
          <a:noFill/>
          <a:ln w="9525">
            <a:noFill/>
            <a:miter lim="800000"/>
            <a:headEnd/>
            <a:tailEnd/>
          </a:ln>
        </p:spPr>
        <p:txBody>
          <a:bodyPr>
            <a:spAutoFit/>
          </a:bodyPr>
          <a:lstStyle/>
          <a:p>
            <a:pPr algn="l" eaLnBrk="1" hangingPunct="1">
              <a:lnSpc>
                <a:spcPct val="150000"/>
              </a:lnSpc>
              <a:spcBef>
                <a:spcPct val="0"/>
              </a:spcBef>
              <a:buFontTx/>
              <a:buNone/>
            </a:pPr>
            <a:r>
              <a:rPr lang="zh-CN" altLang="en-US" sz="2000" b="1" u="sng" dirty="0">
                <a:solidFill>
                  <a:schemeClr val="hlink"/>
                </a:solidFill>
                <a:latin typeface="宋体" pitchFamily="2" charset="-122"/>
                <a:hlinkClick r:id="rId2" action="ppaction://hlinksldjump"/>
              </a:rPr>
              <a:t>专题一　正确使用词语</a:t>
            </a:r>
            <a:r>
              <a:rPr lang="en-US" altLang="zh-CN" sz="2000" b="1" u="sng" dirty="0">
                <a:solidFill>
                  <a:schemeClr val="hlink"/>
                </a:solidFill>
                <a:latin typeface="宋体" pitchFamily="2" charset="-122"/>
                <a:hlinkClick r:id="rId2" action="ppaction://hlinksldjump"/>
              </a:rPr>
              <a:t>(</a:t>
            </a:r>
            <a:r>
              <a:rPr lang="zh-CN" altLang="en-US" sz="2000" b="1" u="sng" dirty="0">
                <a:solidFill>
                  <a:schemeClr val="hlink"/>
                </a:solidFill>
                <a:latin typeface="宋体" pitchFamily="2" charset="-122"/>
                <a:hlinkClick r:id="rId2" action="ppaction://hlinksldjump"/>
              </a:rPr>
              <a:t>包括熟语</a:t>
            </a:r>
            <a:r>
              <a:rPr lang="en-US" altLang="zh-CN" sz="2000" b="1" u="sng" dirty="0">
                <a:solidFill>
                  <a:schemeClr val="hlink"/>
                </a:solidFill>
                <a:latin typeface="宋体" pitchFamily="2" charset="-122"/>
                <a:hlinkClick r:id="rId2" action="ppaction://hlinksldjump"/>
              </a:rPr>
              <a:t>)</a:t>
            </a:r>
            <a:r>
              <a:rPr lang="en-US" altLang="zh-CN" sz="1800" dirty="0">
                <a:hlinkClick r:id="rId2" action="ppaction://hlinksldjump"/>
              </a:rPr>
              <a:t> </a:t>
            </a:r>
            <a:endParaRPr lang="en-US" altLang="zh-CN" sz="2000" b="1" u="sng" dirty="0">
              <a:solidFill>
                <a:schemeClr val="hlink"/>
              </a:solidFill>
              <a:latin typeface="宋体" pitchFamily="2" charset="-122"/>
            </a:endParaRPr>
          </a:p>
          <a:p>
            <a:pPr algn="l" eaLnBrk="1" hangingPunct="1">
              <a:lnSpc>
                <a:spcPct val="150000"/>
              </a:lnSpc>
              <a:spcBef>
                <a:spcPct val="0"/>
              </a:spcBef>
              <a:buFontTx/>
              <a:buNone/>
            </a:pPr>
            <a:r>
              <a:rPr lang="zh-CN" altLang="en-US" sz="2000" b="1" u="sng" dirty="0">
                <a:solidFill>
                  <a:schemeClr val="hlink"/>
                </a:solidFill>
                <a:latin typeface="宋体" pitchFamily="2" charset="-122"/>
                <a:hlinkClick r:id="rId3" action="ppaction://hlinksldjump"/>
              </a:rPr>
              <a:t>专题二　辨析并修改病句</a:t>
            </a:r>
            <a:endParaRPr lang="zh-CN" altLang="en-US" sz="2000" b="1" u="sng" dirty="0">
              <a:solidFill>
                <a:schemeClr val="hlink"/>
              </a:solidFill>
              <a:latin typeface="宋体" pitchFamily="2" charset="-122"/>
            </a:endParaRPr>
          </a:p>
          <a:p>
            <a:pPr algn="l" eaLnBrk="1" hangingPunct="1">
              <a:lnSpc>
                <a:spcPct val="150000"/>
              </a:lnSpc>
              <a:spcBef>
                <a:spcPct val="0"/>
              </a:spcBef>
              <a:buFontTx/>
              <a:buNone/>
            </a:pPr>
            <a:r>
              <a:rPr lang="zh-CN" altLang="en-US" sz="2000" b="1" u="sng" dirty="0" smtClean="0">
                <a:solidFill>
                  <a:schemeClr val="hlink"/>
                </a:solidFill>
                <a:latin typeface="宋体" pitchFamily="2" charset="-122"/>
                <a:hlinkClick r:id="rId4" action="ppaction://hlinksldjump"/>
              </a:rPr>
              <a:t>专题三  扩展语句，压缩语段</a:t>
            </a:r>
            <a:endParaRPr lang="en-US" altLang="zh-CN" sz="2000" b="1" u="sng" dirty="0" smtClean="0">
              <a:solidFill>
                <a:schemeClr val="hlink"/>
              </a:solidFill>
              <a:latin typeface="宋体" pitchFamily="2" charset="-122"/>
              <a:hlinkClick r:id="rId5" action="ppaction://hlinksldjump"/>
            </a:endParaRPr>
          </a:p>
          <a:p>
            <a:pPr algn="l" eaLnBrk="1" hangingPunct="1">
              <a:lnSpc>
                <a:spcPct val="150000"/>
              </a:lnSpc>
              <a:spcBef>
                <a:spcPct val="0"/>
              </a:spcBef>
              <a:buFontTx/>
              <a:buNone/>
            </a:pPr>
            <a:r>
              <a:rPr lang="zh-CN" altLang="en-US" sz="2000" b="1" u="sng" dirty="0" smtClean="0">
                <a:solidFill>
                  <a:schemeClr val="hlink"/>
                </a:solidFill>
                <a:latin typeface="宋体" pitchFamily="2" charset="-122"/>
                <a:hlinkClick r:id="rId5" action="ppaction://hlinksldjump"/>
              </a:rPr>
              <a:t>专题</a:t>
            </a:r>
            <a:r>
              <a:rPr lang="zh-CN" altLang="en-US" sz="2000" b="1" u="sng" dirty="0">
                <a:solidFill>
                  <a:schemeClr val="hlink"/>
                </a:solidFill>
                <a:latin typeface="宋体" pitchFamily="2" charset="-122"/>
                <a:hlinkClick r:id="rId5" action="ppaction://hlinksldjump"/>
              </a:rPr>
              <a:t>四　选用、仿用、变换句式和修辞</a:t>
            </a:r>
            <a:r>
              <a:rPr lang="zh-CN" altLang="en-US" sz="2000" b="1" u="sng" dirty="0" smtClean="0">
                <a:solidFill>
                  <a:schemeClr val="hlink"/>
                </a:solidFill>
                <a:latin typeface="宋体" pitchFamily="2" charset="-122"/>
                <a:hlinkClick r:id="rId5" action="ppaction://hlinksldjump"/>
              </a:rPr>
              <a:t>手法</a:t>
            </a:r>
            <a:endParaRPr lang="en-US" altLang="zh-CN" sz="2000" b="1" u="sng" dirty="0" smtClean="0">
              <a:solidFill>
                <a:schemeClr val="hlink"/>
              </a:solidFill>
              <a:latin typeface="宋体" pitchFamily="2" charset="-122"/>
            </a:endParaRPr>
          </a:p>
          <a:p>
            <a:pPr indent="216000">
              <a:lnSpc>
                <a:spcPct val="150000"/>
              </a:lnSpc>
              <a:spcBef>
                <a:spcPct val="0"/>
              </a:spcBef>
            </a:pPr>
            <a:r>
              <a:rPr lang="zh-CN" altLang="en-US" b="1" u="sng" dirty="0" smtClean="0">
                <a:solidFill>
                  <a:schemeClr val="hlink"/>
                </a:solidFill>
                <a:latin typeface="宋体" pitchFamily="2" charset="-122"/>
                <a:hlinkClick r:id="rId6" action="ppaction://hlinksldjump"/>
              </a:rPr>
              <a:t>第</a:t>
            </a:r>
            <a:r>
              <a:rPr lang="en-US" altLang="zh-CN" b="1" u="sng" dirty="0" smtClean="0">
                <a:solidFill>
                  <a:schemeClr val="hlink"/>
                </a:solidFill>
                <a:latin typeface="宋体" pitchFamily="2" charset="-122"/>
                <a:hlinkClick r:id="rId6" action="ppaction://hlinksldjump"/>
              </a:rPr>
              <a:t>1</a:t>
            </a:r>
            <a:r>
              <a:rPr lang="zh-CN" altLang="en-US" b="1" u="sng" dirty="0" smtClean="0">
                <a:solidFill>
                  <a:schemeClr val="hlink"/>
                </a:solidFill>
                <a:latin typeface="宋体" pitchFamily="2" charset="-122"/>
                <a:hlinkClick r:id="rId6" action="ppaction://hlinksldjump"/>
              </a:rPr>
              <a:t>讲  选用、变换句式</a:t>
            </a:r>
            <a:endParaRPr lang="zh-CN" altLang="en-US" dirty="0" smtClean="0">
              <a:solidFill>
                <a:srgbClr val="FF6600"/>
              </a:solidFill>
              <a:latin typeface="黑体" pitchFamily="2" charset="-122"/>
              <a:ea typeface="黑体" pitchFamily="2" charset="-122"/>
            </a:endParaRPr>
          </a:p>
          <a:p>
            <a:pPr indent="216000">
              <a:lnSpc>
                <a:spcPct val="150000"/>
              </a:lnSpc>
              <a:spcBef>
                <a:spcPct val="0"/>
              </a:spcBef>
            </a:pPr>
            <a:r>
              <a:rPr lang="zh-CN" altLang="en-US" b="1" u="sng" dirty="0" smtClean="0">
                <a:solidFill>
                  <a:schemeClr val="hlink"/>
                </a:solidFill>
                <a:latin typeface="宋体" pitchFamily="2" charset="-122"/>
                <a:hlinkClick r:id="rId7" action="ppaction://hlinksldjump"/>
              </a:rPr>
              <a:t>第</a:t>
            </a:r>
            <a:r>
              <a:rPr lang="en-US" altLang="zh-CN" b="1" u="sng" dirty="0" smtClean="0">
                <a:solidFill>
                  <a:schemeClr val="hlink"/>
                </a:solidFill>
                <a:latin typeface="宋体" pitchFamily="2" charset="-122"/>
                <a:hlinkClick r:id="rId7" action="ppaction://hlinksldjump"/>
              </a:rPr>
              <a:t>2</a:t>
            </a:r>
            <a:r>
              <a:rPr lang="zh-CN" altLang="en-US" b="1" u="sng" dirty="0" smtClean="0">
                <a:solidFill>
                  <a:schemeClr val="hlink"/>
                </a:solidFill>
                <a:latin typeface="宋体" pitchFamily="2" charset="-122"/>
                <a:hlinkClick r:id="rId7" action="ppaction://hlinksldjump"/>
              </a:rPr>
              <a:t>讲  仿用句式和修辞手法</a:t>
            </a:r>
            <a:endParaRPr lang="zh-CN" altLang="en-US" b="1" u="sng" dirty="0">
              <a:solidFill>
                <a:schemeClr val="hlink"/>
              </a:solidFill>
              <a:latin typeface="宋体" pitchFamily="2" charset="-122"/>
            </a:endParaRPr>
          </a:p>
        </p:txBody>
      </p:sp>
      <p:sp>
        <p:nvSpPr>
          <p:cNvPr id="9" name="TextBox 8"/>
          <p:cNvSpPr txBox="1"/>
          <p:nvPr/>
        </p:nvSpPr>
        <p:spPr>
          <a:xfrm>
            <a:off x="1562358" y="2428825"/>
            <a:ext cx="2092588" cy="830997"/>
          </a:xfrm>
          <a:prstGeom prst="rect">
            <a:avLst/>
          </a:prstGeom>
          <a:noFill/>
        </p:spPr>
        <p:txBody>
          <a:bodyPr>
            <a:spAutoFit/>
          </a:bodyPr>
          <a:lstStyle/>
          <a:p>
            <a:pPr algn="l" eaLnBrk="1" fontAlgn="auto" hangingPunct="1">
              <a:lnSpc>
                <a:spcPct val="100000"/>
              </a:lnSpc>
              <a:spcBef>
                <a:spcPts val="0"/>
              </a:spcBef>
              <a:spcAft>
                <a:spcPts val="0"/>
              </a:spcAft>
              <a:buFontTx/>
              <a:buNone/>
              <a:defRPr/>
            </a:pPr>
            <a:r>
              <a:rPr lang="zh-CN" altLang="en-US" sz="3000" b="1" cap="all" dirty="0">
                <a:ln w="9000" cmpd="sng">
                  <a:solidFill>
                    <a:schemeClr val="accent4">
                      <a:shade val="50000"/>
                      <a:satMod val="120000"/>
                    </a:schemeClr>
                  </a:solidFill>
                  <a:prstDash val="solid"/>
                </a:ln>
                <a:solidFill>
                  <a:schemeClr val="bg1">
                    <a:lumMod val="50000"/>
                  </a:schemeClr>
                </a:solidFill>
                <a:effectLst>
                  <a:reflection blurRad="12700" stA="28000" endPos="45000" dist="1000" dir="5400000" sy="-100000" algn="bl" rotWithShape="0"/>
                </a:effectLst>
                <a:latin typeface="幼圆" pitchFamily="49" charset="-122"/>
                <a:ea typeface="幼圆" pitchFamily="49" charset="-122"/>
              </a:rPr>
              <a:t>目 录</a:t>
            </a:r>
          </a:p>
          <a:p>
            <a:pPr algn="l" eaLnBrk="1" fontAlgn="auto" hangingPunct="1">
              <a:lnSpc>
                <a:spcPct val="100000"/>
              </a:lnSpc>
              <a:spcBef>
                <a:spcPts val="0"/>
              </a:spcBef>
              <a:spcAft>
                <a:spcPts val="0"/>
              </a:spcAft>
              <a:buFontTx/>
              <a:buNone/>
              <a:defRPr/>
            </a:pPr>
            <a:endParaRPr lang="zh-CN" altLang="en-US" sz="1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n-lt"/>
              <a:ea typeface="+mn-ea"/>
            </a:endParaRPr>
          </a:p>
        </p:txBody>
      </p:sp>
      <p:cxnSp>
        <p:nvCxnSpPr>
          <p:cNvPr id="10" name="直接连接符 9"/>
          <p:cNvCxnSpPr/>
          <p:nvPr/>
        </p:nvCxnSpPr>
        <p:spPr>
          <a:xfrm>
            <a:off x="1403350" y="3068638"/>
            <a:ext cx="6480175" cy="0"/>
          </a:xfrm>
          <a:prstGeom prst="line">
            <a:avLst/>
          </a:prstGeom>
        </p:spPr>
        <p:style>
          <a:lnRef idx="2">
            <a:schemeClr val="accent6"/>
          </a:lnRef>
          <a:fillRef idx="0">
            <a:schemeClr val="accent6"/>
          </a:fillRef>
          <a:effectRef idx="1">
            <a:schemeClr val="accent6"/>
          </a:effectRef>
          <a:fontRef idx="minor">
            <a:schemeClr val="tx1"/>
          </a:fontRef>
        </p:style>
      </p:cxnSp>
      <p:sp>
        <p:nvSpPr>
          <p:cNvPr id="83974" name="Text Box 6"/>
          <p:cNvSpPr txBox="1">
            <a:spLocks noChangeArrowheads="1"/>
          </p:cNvSpPr>
          <p:nvPr/>
        </p:nvSpPr>
        <p:spPr bwMode="auto">
          <a:xfrm>
            <a:off x="611188" y="1341438"/>
            <a:ext cx="8135937" cy="823912"/>
          </a:xfrm>
          <a:prstGeom prst="rect">
            <a:avLst/>
          </a:prstGeom>
          <a:noFill/>
          <a:ln w="9525">
            <a:noFill/>
            <a:miter lim="800000"/>
            <a:headEnd/>
            <a:tailEnd/>
          </a:ln>
          <a:effectLst/>
        </p:spPr>
        <p:txBody>
          <a:bodyPr>
            <a:spAutoFit/>
          </a:bodyPr>
          <a:lstStyle/>
          <a:p>
            <a:pPr algn="ctr" eaLnBrk="1" hangingPunct="1">
              <a:lnSpc>
                <a:spcPct val="120000"/>
              </a:lnSpc>
              <a:spcBef>
                <a:spcPct val="0"/>
              </a:spcBef>
              <a:buFontTx/>
              <a:buNone/>
              <a:defRPr/>
            </a:pPr>
            <a:r>
              <a:rPr lang="zh-CN" altLang="en-US" sz="4000" b="1">
                <a:solidFill>
                  <a:srgbClr val="FF6600"/>
                </a:solidFill>
                <a:effectLst>
                  <a:outerShdw blurRad="38100" dist="38100" dir="2700000" algn="tl">
                    <a:srgbClr val="C0C0C0"/>
                  </a:outerShdw>
                </a:effectLst>
                <a:latin typeface="黑体" pitchFamily="2" charset="-122"/>
                <a:ea typeface="黑体" pitchFamily="2" charset="-122"/>
              </a:rPr>
              <a:t>第一部分　语言文字运用</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3974"/>
                                        </p:tgtEl>
                                        <p:attrNameLst>
                                          <p:attrName>style.visibility</p:attrName>
                                        </p:attrNameLst>
                                      </p:cBhvr>
                                      <p:to>
                                        <p:strVal val="visible"/>
                                      </p:to>
                                    </p:set>
                                    <p:anim calcmode="lin" valueType="num">
                                      <p:cBhvr>
                                        <p:cTn id="7" dur="500" fill="hold"/>
                                        <p:tgtEl>
                                          <p:spTgt spid="83974"/>
                                        </p:tgtEl>
                                        <p:attrNameLst>
                                          <p:attrName>ppt_w</p:attrName>
                                        </p:attrNameLst>
                                      </p:cBhvr>
                                      <p:tavLst>
                                        <p:tav tm="0">
                                          <p:val>
                                            <p:fltVal val="0"/>
                                          </p:val>
                                        </p:tav>
                                        <p:tav tm="100000">
                                          <p:val>
                                            <p:strVal val="#ppt_w"/>
                                          </p:val>
                                        </p:tav>
                                      </p:tavLst>
                                    </p:anim>
                                    <p:anim calcmode="lin" valueType="num">
                                      <p:cBhvr>
                                        <p:cTn id="8" dur="500" fill="hold"/>
                                        <p:tgtEl>
                                          <p:spTgt spid="83974"/>
                                        </p:tgtEl>
                                        <p:attrNameLst>
                                          <p:attrName>ppt_h</p:attrName>
                                        </p:attrNameLst>
                                      </p:cBhvr>
                                      <p:tavLst>
                                        <p:tav tm="0">
                                          <p:val>
                                            <p:fltVal val="0"/>
                                          </p:val>
                                        </p:tav>
                                        <p:tav tm="100000">
                                          <p:val>
                                            <p:strVal val="#ppt_h"/>
                                          </p:val>
                                        </p:tav>
                                      </p:tavLst>
                                    </p:anim>
                                    <p:animEffect transition="in" filter="fade">
                                      <p:cBhvr>
                                        <p:cTn id="9" dur="500"/>
                                        <p:tgtEl>
                                          <p:spTgt spid="83974"/>
                                        </p:tgtEl>
                                      </p:cBhvr>
                                    </p:animEffect>
                                  </p:childTnLst>
                                </p:cTn>
                              </p:par>
                            </p:childTnLst>
                          </p:cTn>
                        </p:par>
                        <p:par>
                          <p:cTn id="10" fill="hold">
                            <p:stCondLst>
                              <p:cond delay="500"/>
                            </p:stCondLst>
                            <p:childTnLst>
                              <p:par>
                                <p:cTn id="11" presetID="9"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869383"/>
                                        </p:tgtEl>
                                        <p:attrNameLst>
                                          <p:attrName>style.visibility</p:attrName>
                                        </p:attrNameLst>
                                      </p:cBhvr>
                                      <p:to>
                                        <p:strVal val="visible"/>
                                      </p:to>
                                    </p:set>
                                    <p:animEffect transition="in" filter="wipe(up)">
                                      <p:cBhvr>
                                        <p:cTn id="21" dur="500"/>
                                        <p:tgtEl>
                                          <p:spTgt spid="869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9383" grpId="0"/>
      <p:bldP spid="8397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765175"/>
            <a:ext cx="8208962" cy="5570538"/>
          </a:xfrm>
        </p:spPr>
        <p:txBody>
          <a:bodyPr>
            <a:normAutofit/>
          </a:bodyPr>
          <a:lstStyle/>
          <a:p>
            <a:pPr marL="0" indent="0" eaLnBrk="1" hangingPunct="1">
              <a:lnSpc>
                <a:spcPts val="3500"/>
              </a:lnSpc>
              <a:spcBef>
                <a:spcPct val="0"/>
              </a:spcBef>
              <a:buFont typeface="Arial" charset="0"/>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成语小贴士</a:t>
            </a:r>
            <a:r>
              <a:rPr lang="en-US" altLang="zh-CN" sz="2400" b="1" dirty="0" smtClean="0">
                <a:latin typeface="黑体" pitchFamily="2" charset="-122"/>
                <a:ea typeface="黑体" pitchFamily="2" charset="-122"/>
              </a:rPr>
              <a:t>】</a:t>
            </a:r>
          </a:p>
          <a:p>
            <a:pPr marL="0" indent="0" eaLnBrk="1" hangingPunct="1">
              <a:lnSpc>
                <a:spcPts val="3500"/>
              </a:lnSpc>
              <a:spcBef>
                <a:spcPct val="0"/>
              </a:spcBef>
              <a:buFont typeface="Arial" charset="0"/>
              <a:buNone/>
            </a:pPr>
            <a:r>
              <a:rPr lang="zh-CN" altLang="en-US" sz="2400" b="1" dirty="0" smtClean="0">
                <a:latin typeface="黑体" pitchFamily="2" charset="-122"/>
                <a:ea typeface="黑体" pitchFamily="2" charset="-122"/>
              </a:rPr>
              <a:t>           常见意义侧重点不同的近义成语辨析</a:t>
            </a:r>
          </a:p>
          <a:p>
            <a:pPr marL="0" indent="0" eaLnBrk="1" hangingPunct="1">
              <a:lnSpc>
                <a:spcPts val="3500"/>
              </a:lnSpc>
              <a:spcBef>
                <a:spcPct val="0"/>
              </a:spcBef>
              <a:buFont typeface="Arial" charset="0"/>
              <a:buNone/>
            </a:pPr>
            <a:r>
              <a:rPr lang="en-US" altLang="zh-CN" sz="2400" b="1" dirty="0" smtClean="0">
                <a:latin typeface="宋体" pitchFamily="2" charset="-122"/>
              </a:rPr>
              <a:t>    1. </a:t>
            </a:r>
            <a:r>
              <a:rPr lang="zh-CN" altLang="en-US" sz="2400" b="1" dirty="0" smtClean="0">
                <a:latin typeface="宋体" pitchFamily="2" charset="-122"/>
              </a:rPr>
              <a:t>称心如意、心满意足：都有“如愿以偿，适合自己心意”的意思。异：前者侧重在称心，后者侧重在满意。</a:t>
            </a:r>
          </a:p>
          <a:p>
            <a:pPr marL="0" indent="0" eaLnBrk="1" hangingPunct="1">
              <a:lnSpc>
                <a:spcPts val="3500"/>
              </a:lnSpc>
              <a:spcBef>
                <a:spcPct val="0"/>
              </a:spcBef>
              <a:buFont typeface="Arial" charset="0"/>
              <a:buNone/>
            </a:pPr>
            <a:r>
              <a:rPr lang="en-US" altLang="zh-CN" sz="2400" b="1" dirty="0" smtClean="0">
                <a:latin typeface="宋体" pitchFamily="2" charset="-122"/>
              </a:rPr>
              <a:t>    2. </a:t>
            </a:r>
            <a:r>
              <a:rPr lang="zh-CN" altLang="en-US" sz="2400" b="1" dirty="0" smtClean="0">
                <a:latin typeface="宋体" pitchFamily="2" charset="-122"/>
              </a:rPr>
              <a:t>苟且偷安、苟且偷生：都含有“得过且过，保持现状”的意思。异：前者侧重在贪图安逸，后者侧重在贪图生存。</a:t>
            </a:r>
          </a:p>
          <a:p>
            <a:pPr marL="0" indent="0" eaLnBrk="1" hangingPunct="1">
              <a:lnSpc>
                <a:spcPts val="3500"/>
              </a:lnSpc>
              <a:spcBef>
                <a:spcPct val="0"/>
              </a:spcBef>
              <a:buNone/>
            </a:pPr>
            <a:r>
              <a:rPr lang="en-US" altLang="zh-CN" sz="2400" b="1" dirty="0" smtClean="0">
                <a:latin typeface="宋体" pitchFamily="2" charset="-122"/>
              </a:rPr>
              <a:t>    3. </a:t>
            </a:r>
            <a:r>
              <a:rPr lang="zh-CN" altLang="en-US" sz="2400" b="1" dirty="0" smtClean="0">
                <a:latin typeface="宋体" pitchFamily="2" charset="-122"/>
              </a:rPr>
              <a:t>包办代替、越俎代庖：都有“代替”之意。异：前者重在包办，后者重在超越权限。</a:t>
            </a:r>
          </a:p>
          <a:p>
            <a:pPr marL="0" indent="0" eaLnBrk="1" hangingPunct="1">
              <a:lnSpc>
                <a:spcPts val="3500"/>
              </a:lnSpc>
              <a:spcBef>
                <a:spcPct val="0"/>
              </a:spcBef>
              <a:buNone/>
            </a:pPr>
            <a:r>
              <a:rPr lang="en-US" altLang="zh-CN" sz="2400" b="1" dirty="0" smtClean="0">
                <a:latin typeface="宋体" pitchFamily="2" charset="-122"/>
              </a:rPr>
              <a:t>    4. </a:t>
            </a:r>
            <a:r>
              <a:rPr lang="zh-CN" altLang="en-US" sz="2400" b="1" dirty="0" smtClean="0">
                <a:latin typeface="宋体" pitchFamily="2" charset="-122"/>
              </a:rPr>
              <a:t>琳琅满目、美不胜收：都可形容美好的事物很多。异：前者侧重于满眼都是；后者侧重于看不过来，来不及一一欣赏。</a:t>
            </a:r>
          </a:p>
        </p:txBody>
      </p:sp>
      <p:grpSp>
        <p:nvGrpSpPr>
          <p:cNvPr id="2" name="Group 5"/>
          <p:cNvGrpSpPr>
            <a:grpSpLocks/>
          </p:cNvGrpSpPr>
          <p:nvPr/>
        </p:nvGrpSpPr>
        <p:grpSpPr bwMode="auto">
          <a:xfrm>
            <a:off x="1588" y="2674938"/>
            <a:ext cx="609600" cy="1978025"/>
            <a:chOff x="1" y="1685"/>
            <a:chExt cx="384" cy="1246"/>
          </a:xfrm>
        </p:grpSpPr>
        <p:pic>
          <p:nvPicPr>
            <p:cNvPr id="88986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986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89862"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85794"/>
            <a:ext cx="7920037" cy="5643602"/>
          </a:xfrm>
        </p:spPr>
        <p:txBody>
          <a:bodyPr>
            <a:noAutofit/>
          </a:bodyPr>
          <a:lstStyle/>
          <a:p>
            <a:pPr marL="0" indent="0" eaLnBrk="1" hangingPunct="1">
              <a:lnSpc>
                <a:spcPct val="122000"/>
              </a:lnSpc>
              <a:spcBef>
                <a:spcPct val="0"/>
              </a:spcBef>
              <a:buNone/>
            </a:pPr>
            <a:r>
              <a:rPr lang="zh-CN" altLang="en-US" sz="2400" b="1" dirty="0" smtClean="0">
                <a:latin typeface="黑体" pitchFamily="2" charset="-122"/>
                <a:ea typeface="黑体" pitchFamily="2" charset="-122"/>
              </a:rPr>
              <a:t>类型四　结构混乱</a:t>
            </a: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一</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句式杂糅</a:t>
            </a:r>
            <a:endParaRPr lang="en-US" altLang="zh-CN" sz="2400" b="1" dirty="0" smtClean="0">
              <a:latin typeface="黑体" pitchFamily="2" charset="-122"/>
              <a:ea typeface="黑体" pitchFamily="2" charset="-122"/>
            </a:endParaRPr>
          </a:p>
          <a:p>
            <a:pPr marL="0" indent="622800" eaLnBrk="1" hangingPunct="1">
              <a:lnSpc>
                <a:spcPct val="122000"/>
              </a:lnSpc>
              <a:spcBef>
                <a:spcPct val="0"/>
              </a:spcBef>
              <a:buNone/>
            </a:pPr>
            <a:r>
              <a:rPr lang="zh-CN" altLang="en-US" sz="2400" b="1" dirty="0" smtClean="0"/>
              <a:t>“句式杂糅”是指本来两个结构合理、表意清楚的句子糅合在一起，引起结构混乱，造成表意不规范。句式杂糅是近几年考查的热点之一。</a:t>
            </a:r>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a:lnSpc>
                <a:spcPts val="3500"/>
              </a:lnSpc>
              <a:buNone/>
            </a:pPr>
            <a:r>
              <a:rPr lang="en-US" altLang="zh-CN" sz="2400" b="1" dirty="0" smtClean="0">
                <a:latin typeface="Times New Roman" pitchFamily="18" charset="0"/>
              </a:rPr>
              <a:t> 80. </a:t>
            </a:r>
            <a:r>
              <a:rPr lang="en-US" altLang="zh-CN" sz="2400" b="1" dirty="0" smtClean="0">
                <a:latin typeface="+mn-ea"/>
              </a:rPr>
              <a:t>[2015·</a:t>
            </a:r>
            <a:r>
              <a:rPr lang="zh-CN" altLang="en-US" sz="2400" b="1" dirty="0" smtClean="0">
                <a:latin typeface="+mn-ea"/>
              </a:rPr>
              <a:t>四川卷</a:t>
            </a:r>
            <a:r>
              <a:rPr lang="en-US" altLang="zh-CN" sz="2400" b="1" dirty="0" smtClean="0">
                <a:latin typeface="+mn-ea"/>
              </a:rPr>
              <a:t>] </a:t>
            </a:r>
            <a:r>
              <a:rPr lang="zh-CN" altLang="en-US" sz="2400" b="1" dirty="0" smtClean="0">
                <a:latin typeface="+mn-ea"/>
              </a:rPr>
              <a:t>首届“书香之家”颁奖典礼，是设在杜甫草堂古色古香的仰止堂举行的，当场揭晓了书香家庭、书香校园、书香企业、书香社区等获奖名单。</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a:t>
            </a:r>
            <a:endParaRPr lang="zh-CN" altLang="en-US" sz="2400" b="1" dirty="0" smtClean="0"/>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09168" y="4886551"/>
            <a:ext cx="7715304" cy="137858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句式杂糅。将“是设在杜甫草堂古色古香的仰止堂举行的”改为“是在杜甫草堂古色古香的仰止堂举行的”，或改为“设在杜甫草堂古色古香的仰止堂”。</a:t>
            </a: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6" end="16"/>
                                            </p:txEl>
                                          </p:spTgt>
                                        </p:tgtEl>
                                        <p:attrNameLst>
                                          <p:attrName>style.visibility</p:attrName>
                                        </p:attrNameLst>
                                      </p:cBhvr>
                                      <p:to>
                                        <p:strVal val="visible"/>
                                      </p:to>
                                    </p:set>
                                    <p:animEffect transition="in" filter="wipe(left)">
                                      <p:cBhvr>
                                        <p:cTn id="7" dur="500"/>
                                        <p:tgtEl>
                                          <p:spTgt spid="3">
                                            <p:txEl>
                                              <p:pRg st="16" end="16"/>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81. </a:t>
            </a:r>
            <a:r>
              <a:rPr lang="en-US" altLang="zh-CN" sz="2400" b="1" dirty="0" smtClean="0">
                <a:latin typeface="+mn-ea"/>
              </a:rPr>
              <a:t>[2015·</a:t>
            </a:r>
            <a:r>
              <a:rPr lang="zh-CN" altLang="en-US" sz="2400" b="1" dirty="0" smtClean="0">
                <a:latin typeface="+mn-ea"/>
              </a:rPr>
              <a:t>浙江卷</a:t>
            </a:r>
            <a:r>
              <a:rPr lang="en-US" altLang="zh-CN" sz="2400" b="1" dirty="0" smtClean="0">
                <a:latin typeface="+mn-ea"/>
              </a:rPr>
              <a:t>] </a:t>
            </a:r>
            <a:r>
              <a:rPr lang="zh-CN" altLang="en-US" sz="2400" b="1" dirty="0" smtClean="0">
                <a:latin typeface="+mn-ea"/>
              </a:rPr>
              <a:t>工作之余，大家的闲谈话题脱不开子女教育、住房大小、职务升迁，也照样脱不开为饭菜咸淡、暖气冷热、物价高低吐槽发声。</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______________________________________________________________________________________________________</a:t>
            </a:r>
            <a:endParaRPr lang="zh-CN" altLang="en-US" sz="2400" b="1" dirty="0" smtClean="0"/>
          </a:p>
          <a:p>
            <a:pPr marL="0" indent="0" algn="just">
              <a:lnSpc>
                <a:spcPts val="3500"/>
              </a:lnSpc>
              <a:buNone/>
            </a:pPr>
            <a:r>
              <a:rPr lang="en-US" altLang="zh-CN" sz="2400" b="1" dirty="0" smtClean="0">
                <a:latin typeface="Times New Roman" pitchFamily="18" charset="0"/>
              </a:rPr>
              <a:t>82. </a:t>
            </a:r>
            <a:r>
              <a:rPr lang="en-US" altLang="zh-CN" sz="2400" b="1" dirty="0" smtClean="0">
                <a:latin typeface="+mn-ea"/>
              </a:rPr>
              <a:t>[2014·</a:t>
            </a:r>
            <a:r>
              <a:rPr lang="zh-CN" altLang="en-US" sz="2400" b="1" dirty="0" smtClean="0">
                <a:latin typeface="+mn-ea"/>
              </a:rPr>
              <a:t>天津卷</a:t>
            </a:r>
            <a:r>
              <a:rPr lang="en-US" altLang="zh-CN" sz="2400" b="1" dirty="0" smtClean="0">
                <a:latin typeface="+mn-ea"/>
              </a:rPr>
              <a:t>]</a:t>
            </a:r>
            <a:r>
              <a:rPr lang="zh-CN" altLang="en-US" sz="2400" b="1" dirty="0" smtClean="0">
                <a:latin typeface="+mn-ea"/>
              </a:rPr>
              <a:t>在任何组织内，优柔寡断者和盲目冲动者都是传染病毒，前者的延误时机和后者的盲目冲动均可使企业在一夕间造成大灾难。</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r>
              <a:rPr lang="zh-CN" altLang="en-US" sz="2400" b="1" dirty="0" smtClean="0"/>
              <a:t>　　</a:t>
            </a:r>
            <a:endParaRPr lang="en-US" altLang="zh-CN"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55576" y="2060848"/>
            <a:ext cx="7870323" cy="990015"/>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句式杂糅。最后一个分句应改为“也照样脱不开饭菜咸淡、暖气冷热、物价高低”</a:t>
            </a:r>
            <a:endParaRPr lang="en-US" altLang="zh-CN" sz="2400" b="1" dirty="0" smtClean="0">
              <a:solidFill>
                <a:srgbClr val="990033"/>
              </a:solidFill>
              <a:latin typeface="+mn-ea"/>
            </a:endParaRPr>
          </a:p>
        </p:txBody>
      </p:sp>
      <p:sp>
        <p:nvSpPr>
          <p:cNvPr id="9" name="TextBox 8"/>
          <p:cNvSpPr txBox="1"/>
          <p:nvPr/>
        </p:nvSpPr>
        <p:spPr>
          <a:xfrm>
            <a:off x="739148" y="4450897"/>
            <a:ext cx="7715304" cy="182742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句式杂糅。“使企业</a:t>
            </a:r>
            <a:r>
              <a:rPr lang="en-US" altLang="zh-CN" sz="2400" b="1" dirty="0" smtClean="0">
                <a:solidFill>
                  <a:srgbClr val="990033"/>
                </a:solidFill>
                <a:latin typeface="+mn-ea"/>
              </a:rPr>
              <a:t>……</a:t>
            </a:r>
            <a:r>
              <a:rPr lang="zh-CN" altLang="en-US" sz="2400" b="1" dirty="0" smtClean="0">
                <a:solidFill>
                  <a:srgbClr val="990033"/>
                </a:solidFill>
                <a:latin typeface="+mn-ea"/>
              </a:rPr>
              <a:t>造成</a:t>
            </a:r>
            <a:r>
              <a:rPr lang="en-US" altLang="zh-CN" sz="2400" b="1" dirty="0" smtClean="0">
                <a:solidFill>
                  <a:srgbClr val="990033"/>
                </a:solidFill>
                <a:latin typeface="+mn-ea"/>
              </a:rPr>
              <a:t>……</a:t>
            </a:r>
            <a:r>
              <a:rPr lang="zh-CN" altLang="en-US" sz="2400" b="1" dirty="0" smtClean="0">
                <a:solidFill>
                  <a:srgbClr val="990033"/>
                </a:solidFill>
                <a:latin typeface="+mn-ea"/>
              </a:rPr>
              <a:t>灾难”是由“使企业在一夕间招致大灾难”跟“给企业在一夕间造成大灾难”杂糅而成，因此，可将“使”改成“给”，或将“造成”改成“招致”。</a:t>
            </a:r>
            <a:endParaRPr lang="en-US" altLang="zh-CN" sz="2400" b="1" dirty="0" smtClean="0">
              <a:solidFill>
                <a:srgbClr val="990033"/>
              </a:solidFill>
              <a:latin typeface="+mn-ea"/>
            </a:endParaRP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85794"/>
            <a:ext cx="7920037" cy="5399088"/>
          </a:xfrm>
        </p:spPr>
        <p:txBody>
          <a:bodyPr>
            <a:noAutofit/>
          </a:bodyPr>
          <a:lstStyle/>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二</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中途易辙</a:t>
            </a:r>
          </a:p>
          <a:p>
            <a:pPr marL="0" indent="622800" eaLnBrk="1" hangingPunct="1">
              <a:lnSpc>
                <a:spcPct val="122000"/>
              </a:lnSpc>
              <a:spcBef>
                <a:spcPct val="0"/>
              </a:spcBef>
              <a:buNone/>
            </a:pPr>
            <a:r>
              <a:rPr lang="zh-CN" altLang="en-US" sz="2400" b="1" dirty="0" smtClean="0"/>
              <a:t>中途易辙的特征是一句话说了一半，忽然另起炉灶，重新说起，使前一句话的意思游离。</a:t>
            </a:r>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a:lnSpc>
                <a:spcPts val="3500"/>
              </a:lnSpc>
              <a:buNone/>
            </a:pPr>
            <a:r>
              <a:rPr lang="en-US" altLang="zh-CN" sz="2400" b="1" dirty="0" smtClean="0">
                <a:latin typeface="Times New Roman" pitchFamily="18" charset="0"/>
              </a:rPr>
              <a:t> 83. </a:t>
            </a:r>
            <a:r>
              <a:rPr lang="en-US" altLang="zh-CN" sz="2400" b="1" dirty="0" smtClean="0">
                <a:latin typeface="+mn-ea"/>
              </a:rPr>
              <a:t>[2015·</a:t>
            </a:r>
            <a:r>
              <a:rPr lang="zh-CN" altLang="en-US" sz="2400" b="1" dirty="0" smtClean="0">
                <a:latin typeface="+mn-ea"/>
              </a:rPr>
              <a:t>浙江卷</a:t>
            </a:r>
            <a:r>
              <a:rPr lang="en-US" altLang="zh-CN" sz="2400" b="1" dirty="0" smtClean="0">
                <a:latin typeface="+mn-ea"/>
              </a:rPr>
              <a:t>] </a:t>
            </a:r>
            <a:r>
              <a:rPr lang="zh-CN" altLang="en-US" sz="2400" b="1" dirty="0" smtClean="0">
                <a:latin typeface="+mn-ea"/>
              </a:rPr>
              <a:t>我国重新修订</a:t>
            </a:r>
            <a:r>
              <a:rPr lang="en-US" altLang="zh-CN" sz="2400" b="1" dirty="0" smtClean="0">
                <a:latin typeface="+mn-ea"/>
              </a:rPr>
              <a:t>《</a:t>
            </a:r>
            <a:r>
              <a:rPr lang="zh-CN" altLang="en-US" sz="2400" b="1" dirty="0" smtClean="0">
                <a:latin typeface="+mn-ea"/>
              </a:rPr>
              <a:t>食品安全法</a:t>
            </a:r>
            <a:r>
              <a:rPr lang="en-US" altLang="zh-CN" sz="2400" b="1" dirty="0" smtClean="0">
                <a:latin typeface="+mn-ea"/>
              </a:rPr>
              <a:t>》</a:t>
            </a:r>
            <a:r>
              <a:rPr lang="zh-CN" altLang="en-US" sz="2400" b="1" dirty="0" smtClean="0">
                <a:latin typeface="+mn-ea"/>
              </a:rPr>
              <a:t>，目的是用更严格的监管、更严厉的处罚、更严肃的问责，切实保障“舌尖上的安全”，被称为“最严食品安全法”。</a:t>
            </a:r>
            <a:endParaRPr lang="zh-CN" altLang="en-US" sz="2400" b="1" dirty="0" smtClean="0"/>
          </a:p>
          <a:p>
            <a:pPr marL="0" indent="0" algn="just">
              <a:lnSpc>
                <a:spcPts val="3500"/>
              </a:lnSpc>
              <a:buNone/>
            </a:pPr>
            <a:r>
              <a:rPr lang="en-US" altLang="zh-CN" sz="2400" b="1" dirty="0" smtClean="0">
                <a:latin typeface="+mn-ea"/>
              </a:rPr>
              <a:t>__________________________________________________</a:t>
            </a:r>
          </a:p>
          <a:p>
            <a:pPr marL="0" indent="0" algn="just">
              <a:lnSpc>
                <a:spcPts val="3500"/>
              </a:lnSpc>
              <a:buNone/>
            </a:pPr>
            <a:endParaRPr lang="en-US" altLang="zh-CN" sz="2400" b="1" dirty="0" smtClean="0">
              <a:latin typeface="+mn-ea"/>
            </a:endParaRPr>
          </a:p>
          <a:p>
            <a:pPr marL="0" indent="0" algn="just">
              <a:lnSpc>
                <a:spcPts val="3500"/>
              </a:lnSpc>
              <a:buNone/>
            </a:pPr>
            <a:endParaRPr lang="zh-CN" altLang="en-US" sz="2400" b="1" u="sng" dirty="0" smtClean="0">
              <a:solidFill>
                <a:srgbClr val="990033"/>
              </a:solidFill>
              <a:latin typeface="+mn-ea"/>
            </a:endParaRP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10" name="TextBox 9"/>
          <p:cNvSpPr txBox="1"/>
          <p:nvPr/>
        </p:nvSpPr>
        <p:spPr>
          <a:xfrm>
            <a:off x="714348" y="4000504"/>
            <a:ext cx="7715304" cy="480901"/>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中途易辙。应在“被称为”之前加上“该法”。</a:t>
            </a:r>
            <a:endParaRPr lang="en-US" altLang="zh-CN" sz="2400" b="1" dirty="0" smtClean="0">
              <a:solidFill>
                <a:srgbClr val="990033"/>
              </a:solidFill>
              <a:latin typeface="+mn-ea"/>
            </a:endParaRPr>
          </a:p>
        </p:txBody>
      </p:sp>
      <p:grpSp>
        <p:nvGrpSpPr>
          <p:cNvPr id="11" name="Group 10"/>
          <p:cNvGrpSpPr>
            <a:grpSpLocks/>
          </p:cNvGrpSpPr>
          <p:nvPr/>
        </p:nvGrpSpPr>
        <p:grpSpPr bwMode="auto">
          <a:xfrm>
            <a:off x="1588" y="2674938"/>
            <a:ext cx="609600" cy="1978025"/>
            <a:chOff x="1" y="1685"/>
            <a:chExt cx="384" cy="1246"/>
          </a:xfrm>
        </p:grpSpPr>
        <p:pic>
          <p:nvPicPr>
            <p:cNvPr id="12"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3"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5"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7" end="17"/>
                                            </p:txEl>
                                          </p:spTgt>
                                        </p:tgtEl>
                                        <p:attrNameLst>
                                          <p:attrName>style.visibility</p:attrName>
                                        </p:attrNameLst>
                                      </p:cBhvr>
                                      <p:to>
                                        <p:strVal val="visible"/>
                                      </p:to>
                                    </p:set>
                                    <p:animEffect transition="in" filter="wipe(left)">
                                      <p:cBhvr>
                                        <p:cTn id="7" dur="500"/>
                                        <p:tgtEl>
                                          <p:spTgt spid="3">
                                            <p:txEl>
                                              <p:pRg st="17" end="17"/>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84. </a:t>
            </a:r>
            <a:r>
              <a:rPr lang="en-US" altLang="zh-CN" sz="2400" b="1" dirty="0" smtClean="0">
                <a:latin typeface="+mn-ea"/>
              </a:rPr>
              <a:t>[2014·</a:t>
            </a:r>
            <a:r>
              <a:rPr lang="zh-CN" altLang="en-US" sz="2400" b="1" dirty="0" smtClean="0">
                <a:latin typeface="+mn-ea"/>
              </a:rPr>
              <a:t>天津卷</a:t>
            </a:r>
            <a:r>
              <a:rPr lang="en-US" altLang="zh-CN" sz="2400" b="1" dirty="0" smtClean="0">
                <a:latin typeface="+mn-ea"/>
              </a:rPr>
              <a:t>] 17</a:t>
            </a:r>
            <a:r>
              <a:rPr lang="zh-CN" altLang="en-US" sz="2400" b="1" dirty="0" smtClean="0">
                <a:latin typeface="+mn-ea"/>
              </a:rPr>
              <a:t>世纪至</a:t>
            </a:r>
            <a:r>
              <a:rPr lang="en-US" altLang="zh-CN" sz="2400" b="1" dirty="0" smtClean="0">
                <a:latin typeface="+mn-ea"/>
              </a:rPr>
              <a:t>18</a:t>
            </a:r>
            <a:r>
              <a:rPr lang="zh-CN" altLang="en-US" sz="2400" b="1" dirty="0" smtClean="0">
                <a:latin typeface="+mn-ea"/>
              </a:rPr>
              <a:t>世纪，荷兰铸制著名的马剑银币，逐渐流入中国台湾和东南沿海地区，至今在中国民间仍有不少收藏。</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37388" y="2020032"/>
            <a:ext cx="7891150" cy="1887696"/>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中途易辙。中途易辙导致句意混乱，第二个分句的主语是“荷兰”，第三个分句的主语暗换成了“马剑银币”，从第四个分句看，主语是“马剑银币”。因此，可在“铸制”后面加上“的”，使全句的主语都变成“马剑银币”。</a:t>
            </a:r>
            <a:endParaRPr lang="en-US" altLang="zh-CN" sz="2400" b="1" dirty="0" smtClean="0"/>
          </a:p>
        </p:txBody>
      </p:sp>
      <p:grpSp>
        <p:nvGrpSpPr>
          <p:cNvPr id="9" name="Group 10"/>
          <p:cNvGrpSpPr>
            <a:grpSpLocks/>
          </p:cNvGrpSpPr>
          <p:nvPr/>
        </p:nvGrpSpPr>
        <p:grpSpPr bwMode="auto">
          <a:xfrm>
            <a:off x="1588" y="2674938"/>
            <a:ext cx="609600" cy="1978025"/>
            <a:chOff x="1" y="1685"/>
            <a:chExt cx="384" cy="1246"/>
          </a:xfrm>
        </p:grpSpPr>
        <p:pic>
          <p:nvPicPr>
            <p:cNvPr id="10"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2"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85. </a:t>
            </a:r>
            <a:r>
              <a:rPr lang="en-US" altLang="zh-CN" sz="2400" b="1" dirty="0" smtClean="0">
                <a:latin typeface="+mn-ea"/>
              </a:rPr>
              <a:t>[2013·</a:t>
            </a:r>
            <a:r>
              <a:rPr lang="zh-CN" altLang="en-US" sz="2400" b="1" dirty="0" smtClean="0">
                <a:latin typeface="+mn-ea"/>
              </a:rPr>
              <a:t>湖南卷</a:t>
            </a:r>
            <a:r>
              <a:rPr lang="en-US" altLang="zh-CN" sz="2400" b="1" dirty="0" smtClean="0">
                <a:latin typeface="+mn-ea"/>
              </a:rPr>
              <a:t>] </a:t>
            </a:r>
            <a:r>
              <a:rPr lang="zh-CN" altLang="en-US" sz="2400" b="1" dirty="0" smtClean="0">
                <a:latin typeface="+mn-ea"/>
              </a:rPr>
              <a:t>文化具有多向性与多面性：既有物质性，也有精神性；既是固态的，也是动态的；既有过去时，也有现在时、将来时；既要传承它，更要创新和发展它。</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61592" y="2507558"/>
            <a:ext cx="7924096" cy="1887696"/>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中途易辙导致成分残缺，最后一个分句的主语应是“我们”而非“文化”；语序不当，应该先“发展”再“创新”，所以最后一个分句应改成“我们既要传承它，更要发展和创新它”，同时还要把最后一个分号改为句号。</a:t>
            </a:r>
          </a:p>
        </p:txBody>
      </p:sp>
      <p:grpSp>
        <p:nvGrpSpPr>
          <p:cNvPr id="9" name="Group 10"/>
          <p:cNvGrpSpPr>
            <a:grpSpLocks/>
          </p:cNvGrpSpPr>
          <p:nvPr/>
        </p:nvGrpSpPr>
        <p:grpSpPr bwMode="auto">
          <a:xfrm>
            <a:off x="1588" y="2674938"/>
            <a:ext cx="609600" cy="1978025"/>
            <a:chOff x="1" y="1685"/>
            <a:chExt cx="384" cy="1246"/>
          </a:xfrm>
        </p:grpSpPr>
        <p:pic>
          <p:nvPicPr>
            <p:cNvPr id="10"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2"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85794"/>
            <a:ext cx="7920037" cy="5399088"/>
          </a:xfrm>
        </p:spPr>
        <p:txBody>
          <a:bodyPr>
            <a:noAutofit/>
          </a:bodyPr>
          <a:lstStyle/>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三</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藕断丝连</a:t>
            </a:r>
          </a:p>
          <a:p>
            <a:pPr marL="0" indent="622800" eaLnBrk="1" hangingPunct="1">
              <a:lnSpc>
                <a:spcPct val="122000"/>
              </a:lnSpc>
              <a:spcBef>
                <a:spcPct val="0"/>
              </a:spcBef>
              <a:buNone/>
            </a:pPr>
            <a:r>
              <a:rPr lang="zh-CN" altLang="en-US" sz="2400" b="1" dirty="0" smtClean="0"/>
              <a:t>“藕断丝连”是指一句话的结构已经完整，却把它的最后一部分用作另一部分的开头，也就是把两句话不恰当地合并成一句话，也叫“前后两兼”。</a:t>
            </a:r>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a:lnSpc>
                <a:spcPts val="3500"/>
              </a:lnSpc>
              <a:buNone/>
            </a:pPr>
            <a:r>
              <a:rPr lang="en-US" altLang="zh-CN" sz="2400" b="1" dirty="0" smtClean="0">
                <a:latin typeface="Times New Roman" pitchFamily="18" charset="0"/>
              </a:rPr>
              <a:t> 86. </a:t>
            </a:r>
            <a:r>
              <a:rPr lang="en-US" altLang="zh-CN" sz="2400" b="1" dirty="0" smtClean="0">
                <a:latin typeface="+mn-ea"/>
              </a:rPr>
              <a:t>[2012·</a:t>
            </a:r>
            <a:r>
              <a:rPr lang="zh-CN" altLang="en-US" sz="2400" b="1" dirty="0" smtClean="0">
                <a:latin typeface="+mn-ea"/>
              </a:rPr>
              <a:t>辽宁卷</a:t>
            </a:r>
            <a:r>
              <a:rPr lang="en-US" altLang="zh-CN" sz="2400" b="1" dirty="0" smtClean="0">
                <a:latin typeface="+mn-ea"/>
              </a:rPr>
              <a:t>] </a:t>
            </a:r>
            <a:r>
              <a:rPr lang="zh-CN" altLang="en-US" sz="2400" b="1" dirty="0" smtClean="0">
                <a:latin typeface="+mn-ea"/>
              </a:rPr>
              <a:t>责任感是沉甸甸的，为我们社会所需要，每个人都应该具备，在所有价值中它处于最高的位置是毋庸置疑的。</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____________________________________________________________________________________________________</a:t>
            </a:r>
            <a:endParaRPr lang="zh-CN" altLang="en-US" sz="2400" b="1" dirty="0" smtClean="0"/>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48958" y="4458854"/>
            <a:ext cx="7715304" cy="92974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末句藕断丝连。应改为“在所有价值中它处于最高的位置，这是毋庸置疑的”。</a:t>
            </a:r>
          </a:p>
        </p:txBody>
      </p:sp>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5" end="15"/>
                                            </p:txEl>
                                          </p:spTgt>
                                        </p:tgtEl>
                                        <p:attrNameLst>
                                          <p:attrName>style.visibility</p:attrName>
                                        </p:attrNameLst>
                                      </p:cBhvr>
                                      <p:to>
                                        <p:strVal val="visible"/>
                                      </p:to>
                                    </p:set>
                                    <p:animEffect transition="in" filter="wipe(left)">
                                      <p:cBhvr>
                                        <p:cTn id="7" dur="500"/>
                                        <p:tgtEl>
                                          <p:spTgt spid="3">
                                            <p:txEl>
                                              <p:pRg st="15" end="1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87. </a:t>
            </a:r>
            <a:r>
              <a:rPr lang="zh-CN" altLang="en-US" sz="2400" b="1" dirty="0" smtClean="0">
                <a:latin typeface="Times New Roman" pitchFamily="18" charset="0"/>
              </a:rPr>
              <a:t>许多水果都有药用功效，如柠檬中含有柠檬酸、柠檬多酚及维生素</a:t>
            </a:r>
            <a:r>
              <a:rPr lang="en-US" altLang="zh-CN" sz="2400" b="1" dirty="0" smtClean="0">
                <a:latin typeface="Times New Roman" pitchFamily="18" charset="0"/>
              </a:rPr>
              <a:t>C</a:t>
            </a:r>
            <a:r>
              <a:rPr lang="zh-CN" altLang="en-US" sz="2400" b="1" dirty="0" smtClean="0">
                <a:latin typeface="Times New Roman" pitchFamily="18" charset="0"/>
              </a:rPr>
              <a:t>等成分就具有很强的抑制血小板聚集的作用。</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65105" y="1611662"/>
            <a:ext cx="7961489" cy="2336537"/>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末句藕断丝连。应将“如柠檬中含有柠檬酸、柠檬多酚及维生素</a:t>
            </a:r>
            <a:r>
              <a:rPr lang="en-US" altLang="zh-CN" sz="2400" b="1" dirty="0" smtClean="0">
                <a:solidFill>
                  <a:srgbClr val="990033"/>
                </a:solidFill>
                <a:latin typeface="+mn-ea"/>
              </a:rPr>
              <a:t>C</a:t>
            </a:r>
            <a:r>
              <a:rPr lang="zh-CN" altLang="en-US" sz="2400" b="1" dirty="0" smtClean="0">
                <a:solidFill>
                  <a:srgbClr val="990033"/>
                </a:solidFill>
                <a:latin typeface="+mn-ea"/>
              </a:rPr>
              <a:t>等成分就具有很强的抑制血小板聚集的作用”一句改为两句话，即“如柠檬中含有柠檬酸、柠檬多酚及维生素</a:t>
            </a:r>
            <a:r>
              <a:rPr lang="en-US" altLang="zh-CN" sz="2400" b="1" dirty="0" smtClean="0">
                <a:solidFill>
                  <a:srgbClr val="990033"/>
                </a:solidFill>
                <a:latin typeface="+mn-ea"/>
              </a:rPr>
              <a:t>C</a:t>
            </a:r>
            <a:r>
              <a:rPr lang="zh-CN" altLang="en-US" sz="2400" b="1" dirty="0" smtClean="0">
                <a:solidFill>
                  <a:srgbClr val="990033"/>
                </a:solidFill>
                <a:latin typeface="+mn-ea"/>
              </a:rPr>
              <a:t>等成分，它们就具有很强的抑制血小板聚集的作用”。</a:t>
            </a:r>
          </a:p>
        </p:txBody>
      </p:sp>
      <p:sp>
        <p:nvSpPr>
          <p:cNvPr id="9"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88. </a:t>
            </a:r>
            <a:r>
              <a:rPr lang="zh-CN" altLang="en-US" sz="2400" b="1" dirty="0" smtClean="0">
                <a:latin typeface="Times New Roman" pitchFamily="18" charset="0"/>
              </a:rPr>
              <a:t>根据上级领导的指示精神，我们单位评出了很多先进职工成了大家的榜样。</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9" name="TextBox 8"/>
          <p:cNvSpPr txBox="1"/>
          <p:nvPr/>
        </p:nvSpPr>
        <p:spPr>
          <a:xfrm>
            <a:off x="573318" y="1602766"/>
            <a:ext cx="7990093" cy="1887696"/>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末句藕断丝连。把“</a:t>
            </a:r>
            <a:r>
              <a:rPr lang="en-US" altLang="zh-CN" sz="2400" b="1" dirty="0" smtClean="0">
                <a:solidFill>
                  <a:srgbClr val="990033"/>
                </a:solidFill>
                <a:latin typeface="+mn-ea"/>
              </a:rPr>
              <a:t>……</a:t>
            </a:r>
            <a:r>
              <a:rPr lang="zh-CN" altLang="en-US" sz="2400" b="1" dirty="0" smtClean="0">
                <a:solidFill>
                  <a:srgbClr val="990033"/>
                </a:solidFill>
                <a:latin typeface="+mn-ea"/>
              </a:rPr>
              <a:t>评出了</a:t>
            </a:r>
            <a:r>
              <a:rPr lang="en-US" altLang="zh-CN" sz="2400" b="1" dirty="0" smtClean="0">
                <a:solidFill>
                  <a:srgbClr val="990033"/>
                </a:solidFill>
                <a:latin typeface="+mn-ea"/>
              </a:rPr>
              <a:t>……</a:t>
            </a:r>
            <a:r>
              <a:rPr lang="zh-CN" altLang="en-US" sz="2400" b="1" dirty="0" smtClean="0">
                <a:solidFill>
                  <a:srgbClr val="990033"/>
                </a:solidFill>
                <a:latin typeface="+mn-ea"/>
              </a:rPr>
              <a:t>先进职工”与“成了</a:t>
            </a:r>
            <a:r>
              <a:rPr lang="en-US" altLang="zh-CN" sz="2400" b="1" dirty="0" smtClean="0">
                <a:solidFill>
                  <a:srgbClr val="990033"/>
                </a:solidFill>
                <a:latin typeface="+mn-ea"/>
              </a:rPr>
              <a:t>……</a:t>
            </a:r>
            <a:r>
              <a:rPr lang="zh-CN" altLang="en-US" sz="2400" b="1" dirty="0" smtClean="0">
                <a:solidFill>
                  <a:srgbClr val="990033"/>
                </a:solidFill>
                <a:latin typeface="+mn-ea"/>
              </a:rPr>
              <a:t>榜样”凑在了一起。实际上该句是两个句子，在“职工”后面加上逗号，然后在“成了”前面加上“他们”。</a:t>
            </a:r>
            <a:r>
              <a:rPr lang="zh-CN" altLang="en-US" sz="2400" b="1" dirty="0" smtClean="0"/>
              <a:t>　</a:t>
            </a:r>
            <a:endParaRPr lang="en-US" altLang="zh-CN" sz="2400" b="1" dirty="0" smtClean="0"/>
          </a:p>
        </p:txBody>
      </p:sp>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grpSp>
        <p:nvGrpSpPr>
          <p:cNvPr id="11" name="Group 10"/>
          <p:cNvGrpSpPr>
            <a:grpSpLocks/>
          </p:cNvGrpSpPr>
          <p:nvPr/>
        </p:nvGrpSpPr>
        <p:grpSpPr bwMode="auto">
          <a:xfrm>
            <a:off x="1588" y="2674938"/>
            <a:ext cx="609600" cy="1978025"/>
            <a:chOff x="1" y="1685"/>
            <a:chExt cx="384" cy="1246"/>
          </a:xfrm>
        </p:grpSpPr>
        <p:pic>
          <p:nvPicPr>
            <p:cNvPr id="12"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3"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14348" y="714356"/>
            <a:ext cx="7929618" cy="5286412"/>
          </a:xfrm>
        </p:spPr>
        <p:txBody>
          <a:bodyPr>
            <a:noAutofit/>
          </a:bodyPr>
          <a:lstStyle/>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病句小贴士</a:t>
            </a:r>
            <a:r>
              <a:rPr lang="en-US" altLang="zh-CN" sz="2400" b="1" dirty="0" smtClean="0">
                <a:latin typeface="黑体" pitchFamily="2" charset="-122"/>
                <a:ea typeface="黑体" pitchFamily="2" charset="-122"/>
              </a:rPr>
              <a:t>】</a:t>
            </a:r>
          </a:p>
          <a:p>
            <a:pPr marL="0" indent="0" eaLnBrk="1" hangingPunct="1">
              <a:lnSpc>
                <a:spcPct val="122000"/>
              </a:lnSpc>
              <a:spcBef>
                <a:spcPct val="0"/>
              </a:spcBef>
              <a:buNone/>
            </a:pPr>
            <a:r>
              <a:rPr lang="zh-CN" altLang="en-US" sz="2400" b="1" dirty="0" smtClean="0">
                <a:latin typeface="黑体" pitchFamily="2" charset="-122"/>
                <a:ea typeface="黑体" pitchFamily="2" charset="-122"/>
              </a:rPr>
              <a:t>常见“句式杂糅”</a:t>
            </a:r>
            <a:r>
              <a:rPr lang="en-US" altLang="zh-CN" sz="2400" b="1" dirty="0" smtClean="0">
                <a:latin typeface="黑体" pitchFamily="2" charset="-122"/>
                <a:ea typeface="黑体" pitchFamily="2" charset="-122"/>
              </a:rPr>
              <a:t>30</a:t>
            </a:r>
            <a:r>
              <a:rPr lang="zh-CN" altLang="en-US" sz="2400" b="1" dirty="0" smtClean="0">
                <a:latin typeface="黑体" pitchFamily="2" charset="-122"/>
                <a:ea typeface="黑体" pitchFamily="2" charset="-122"/>
              </a:rPr>
              <a:t>例</a:t>
            </a: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62280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785786" y="1714488"/>
          <a:ext cx="7704138" cy="4656348"/>
        </p:xfrm>
        <a:graphic>
          <a:graphicData uri="http://schemas.openxmlformats.org/drawingml/2006/table">
            <a:tbl>
              <a:tblPr/>
              <a:tblGrid>
                <a:gridCol w="3143272"/>
                <a:gridCol w="4560866"/>
              </a:tblGrid>
              <a:tr h="554487">
                <a:tc>
                  <a:txBody>
                    <a:bodyPr/>
                    <a:lstStyle/>
                    <a:p>
                      <a:pPr algn="ctr">
                        <a:spcAft>
                          <a:spcPts val="0"/>
                        </a:spcAft>
                      </a:pPr>
                      <a:r>
                        <a:rPr lang="zh-CN" sz="2000" b="1" kern="100" dirty="0">
                          <a:latin typeface="+mn-ea"/>
                          <a:ea typeface="+mn-ea"/>
                          <a:cs typeface="Times New Roman"/>
                        </a:rPr>
                        <a:t>常见错例</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spcAft>
                          <a:spcPts val="0"/>
                        </a:spcAft>
                      </a:pPr>
                      <a:r>
                        <a:rPr lang="zh-CN" sz="2000" b="1" kern="100">
                          <a:latin typeface="+mn-ea"/>
                          <a:ea typeface="+mn-ea"/>
                          <a:cs typeface="Times New Roman"/>
                        </a:rPr>
                        <a:t>正确形式</a:t>
                      </a:r>
                      <a:endParaRPr lang="zh-CN" sz="2000" b="1" kern="10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dirty="0">
                          <a:latin typeface="+mn-ea"/>
                          <a:ea typeface="+mn-ea"/>
                          <a:cs typeface="Times New Roman"/>
                        </a:rPr>
                        <a:t>　</a:t>
                      </a:r>
                      <a:r>
                        <a:rPr lang="en-US" sz="2000" b="1" kern="100" dirty="0">
                          <a:latin typeface="+mn-ea"/>
                          <a:ea typeface="+mn-ea"/>
                          <a:cs typeface="Courier New"/>
                        </a:rPr>
                        <a:t>1. </a:t>
                      </a:r>
                      <a:r>
                        <a:rPr lang="zh-CN" sz="2000" b="1" kern="100" dirty="0">
                          <a:latin typeface="+mn-ea"/>
                          <a:ea typeface="+mn-ea"/>
                          <a:cs typeface="Times New Roman"/>
                        </a:rPr>
                        <a:t>是由于</a:t>
                      </a:r>
                      <a:r>
                        <a:rPr lang="en-US" sz="2000" b="1" kern="100" dirty="0">
                          <a:solidFill>
                            <a:schemeClr val="tx1"/>
                          </a:solidFill>
                          <a:latin typeface="宋体"/>
                          <a:ea typeface="+mn-ea"/>
                          <a:cs typeface="Times New Roman"/>
                        </a:rPr>
                        <a:t>……</a:t>
                      </a:r>
                      <a:r>
                        <a:rPr lang="zh-CN" sz="2000" b="1" kern="100" dirty="0">
                          <a:latin typeface="+mn-ea"/>
                          <a:ea typeface="+mn-ea"/>
                          <a:cs typeface="Times New Roman"/>
                        </a:rPr>
                        <a:t>决定的</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是由</a:t>
                      </a:r>
                      <a:r>
                        <a:rPr lang="en-US" sz="2000" b="1" kern="100" dirty="0">
                          <a:solidFill>
                            <a:schemeClr val="tx1"/>
                          </a:solidFill>
                          <a:latin typeface="宋体"/>
                          <a:ea typeface="+mn-ea"/>
                          <a:cs typeface="Times New Roman"/>
                        </a:rPr>
                        <a:t>……</a:t>
                      </a:r>
                      <a:r>
                        <a:rPr lang="zh-CN" sz="2000" b="1" kern="100" dirty="0">
                          <a:latin typeface="+mn-ea"/>
                          <a:ea typeface="+mn-ea"/>
                          <a:cs typeface="Times New Roman"/>
                        </a:rPr>
                        <a:t>决定的</a:t>
                      </a:r>
                      <a:r>
                        <a:rPr lang="en-US" sz="2000" b="1" kern="100" dirty="0">
                          <a:latin typeface="+mn-ea"/>
                          <a:ea typeface="+mn-ea"/>
                          <a:cs typeface="Courier New"/>
                        </a:rPr>
                        <a:t>/</a:t>
                      </a:r>
                      <a:r>
                        <a:rPr lang="zh-CN" sz="2000" b="1" kern="100" dirty="0">
                          <a:latin typeface="+mn-ea"/>
                          <a:ea typeface="+mn-ea"/>
                          <a:cs typeface="Times New Roman"/>
                        </a:rPr>
                        <a:t>是由于</a:t>
                      </a:r>
                      <a:r>
                        <a:rPr lang="en-US" sz="2000" b="1" kern="100" dirty="0">
                          <a:solidFill>
                            <a:schemeClr val="tx1"/>
                          </a:solidFill>
                          <a:latin typeface="宋体"/>
                          <a:ea typeface="+mn-ea"/>
                          <a:cs typeface="Times New Roman"/>
                        </a:rPr>
                        <a:t>……</a:t>
                      </a:r>
                      <a:endParaRPr lang="zh-CN" sz="2000" b="1" kern="100" dirty="0">
                        <a:solidFill>
                          <a:schemeClr val="tx1"/>
                        </a:solidFill>
                        <a:latin typeface="宋体"/>
                        <a:ea typeface="+mn-ea"/>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dirty="0">
                          <a:latin typeface="+mn-ea"/>
                          <a:ea typeface="+mn-ea"/>
                          <a:cs typeface="Times New Roman"/>
                        </a:rPr>
                        <a:t>　</a:t>
                      </a:r>
                      <a:r>
                        <a:rPr lang="en-US" sz="2000" b="1" kern="100" dirty="0">
                          <a:latin typeface="+mn-ea"/>
                          <a:ea typeface="+mn-ea"/>
                          <a:cs typeface="Courier New"/>
                        </a:rPr>
                        <a:t>2. </a:t>
                      </a:r>
                      <a:r>
                        <a:rPr lang="zh-CN" sz="2000" b="1" kern="100" dirty="0">
                          <a:latin typeface="+mn-ea"/>
                          <a:ea typeface="+mn-ea"/>
                          <a:cs typeface="Times New Roman"/>
                        </a:rPr>
                        <a:t>他的死是为了</a:t>
                      </a:r>
                      <a:r>
                        <a:rPr lang="en-US" sz="2000" b="1" kern="100" dirty="0">
                          <a:solidFill>
                            <a:schemeClr val="tx1"/>
                          </a:solidFill>
                          <a:latin typeface="宋体"/>
                          <a:ea typeface="+mn-ea"/>
                          <a:cs typeface="Times New Roman"/>
                        </a:rPr>
                        <a:t>……</a:t>
                      </a:r>
                      <a:r>
                        <a:rPr lang="zh-CN" sz="2000" b="1" kern="100" dirty="0">
                          <a:latin typeface="+mn-ea"/>
                          <a:ea typeface="+mn-ea"/>
                          <a:cs typeface="Times New Roman"/>
                        </a:rPr>
                        <a:t>而死的</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他的死是为了</a:t>
                      </a:r>
                      <a:r>
                        <a:rPr lang="en-US" sz="2000" b="1" kern="100" dirty="0">
                          <a:solidFill>
                            <a:schemeClr val="tx1"/>
                          </a:solidFill>
                          <a:latin typeface="宋体"/>
                          <a:ea typeface="+mn-ea"/>
                          <a:cs typeface="Times New Roman"/>
                        </a:rPr>
                        <a:t>……/</a:t>
                      </a:r>
                      <a:r>
                        <a:rPr lang="zh-CN" sz="2000" b="1" kern="100" dirty="0">
                          <a:latin typeface="+mn-ea"/>
                          <a:ea typeface="+mn-ea"/>
                          <a:cs typeface="Times New Roman"/>
                        </a:rPr>
                        <a:t>他是为了</a:t>
                      </a:r>
                      <a:r>
                        <a:rPr lang="en-US" sz="2000" b="1" kern="100" dirty="0">
                          <a:solidFill>
                            <a:schemeClr val="tx1"/>
                          </a:solidFill>
                          <a:latin typeface="宋体"/>
                          <a:ea typeface="+mn-ea"/>
                          <a:cs typeface="Times New Roman"/>
                        </a:rPr>
                        <a:t>……</a:t>
                      </a:r>
                      <a:r>
                        <a:rPr lang="zh-CN" sz="2000" b="1" kern="100" dirty="0">
                          <a:latin typeface="+mn-ea"/>
                          <a:ea typeface="+mn-ea"/>
                          <a:cs typeface="Times New Roman"/>
                        </a:rPr>
                        <a:t>而死的</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dirty="0">
                          <a:latin typeface="+mn-ea"/>
                          <a:ea typeface="+mn-ea"/>
                          <a:cs typeface="Times New Roman"/>
                        </a:rPr>
                        <a:t>　</a:t>
                      </a:r>
                      <a:r>
                        <a:rPr lang="en-US" sz="2000" b="1" kern="100" dirty="0">
                          <a:latin typeface="+mn-ea"/>
                          <a:ea typeface="+mn-ea"/>
                          <a:cs typeface="Courier New"/>
                        </a:rPr>
                        <a:t>3. </a:t>
                      </a:r>
                      <a:r>
                        <a:rPr lang="en-US" sz="2000" b="1" kern="100" dirty="0">
                          <a:solidFill>
                            <a:schemeClr val="tx1"/>
                          </a:solidFill>
                          <a:latin typeface="宋体"/>
                          <a:ea typeface="+mn-ea"/>
                          <a:cs typeface="Times New Roman"/>
                        </a:rPr>
                        <a:t>……</a:t>
                      </a:r>
                      <a:r>
                        <a:rPr lang="zh-CN" sz="2000" b="1" kern="100" dirty="0">
                          <a:latin typeface="+mn-ea"/>
                          <a:ea typeface="+mn-ea"/>
                          <a:cs typeface="Times New Roman"/>
                        </a:rPr>
                        <a:t>的原因，是由于</a:t>
                      </a:r>
                      <a:r>
                        <a:rPr lang="en-US" sz="2000" b="1" kern="100" dirty="0">
                          <a:solidFill>
                            <a:schemeClr val="tx1"/>
                          </a:solidFill>
                          <a:latin typeface="宋体"/>
                          <a:ea typeface="+mn-ea"/>
                          <a:cs typeface="Times New Roman"/>
                        </a:rPr>
                        <a:t>……</a:t>
                      </a:r>
                      <a:endParaRPr lang="zh-CN" sz="2000" b="1" kern="100" dirty="0">
                        <a:solidFill>
                          <a:schemeClr val="tx1"/>
                        </a:solidFill>
                        <a:latin typeface="宋体"/>
                        <a:ea typeface="+mn-ea"/>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a:t>
                      </a:r>
                      <a:r>
                        <a:rPr lang="en-US" sz="2000" b="1" kern="100" dirty="0">
                          <a:solidFill>
                            <a:schemeClr val="tx1"/>
                          </a:solidFill>
                          <a:latin typeface="宋体"/>
                          <a:ea typeface="+mn-ea"/>
                          <a:cs typeface="Times New Roman"/>
                        </a:rPr>
                        <a:t>……</a:t>
                      </a:r>
                      <a:r>
                        <a:rPr lang="zh-CN" sz="2000" b="1" kern="100" dirty="0">
                          <a:latin typeface="+mn-ea"/>
                          <a:ea typeface="+mn-ea"/>
                          <a:cs typeface="Times New Roman"/>
                        </a:rPr>
                        <a:t>的原因是</a:t>
                      </a:r>
                      <a:r>
                        <a:rPr lang="en-US" sz="2000" b="1" kern="100" dirty="0">
                          <a:solidFill>
                            <a:schemeClr val="tx1"/>
                          </a:solidFill>
                          <a:latin typeface="宋体"/>
                          <a:ea typeface="+mn-ea"/>
                          <a:cs typeface="Times New Roman"/>
                        </a:rPr>
                        <a:t>……/……</a:t>
                      </a:r>
                      <a:r>
                        <a:rPr lang="zh-CN" sz="2000" b="1" kern="100" dirty="0">
                          <a:latin typeface="+mn-ea"/>
                          <a:ea typeface="+mn-ea"/>
                          <a:cs typeface="Times New Roman"/>
                        </a:rPr>
                        <a:t>是由于</a:t>
                      </a:r>
                      <a:r>
                        <a:rPr lang="en-US" sz="2000" b="1" kern="100" dirty="0">
                          <a:solidFill>
                            <a:schemeClr val="tx1"/>
                          </a:solidFill>
                          <a:latin typeface="宋体"/>
                          <a:ea typeface="+mn-ea"/>
                          <a:cs typeface="Times New Roman"/>
                        </a:rPr>
                        <a:t>……</a:t>
                      </a:r>
                      <a:endParaRPr lang="zh-CN" sz="2000" b="1" kern="100" dirty="0">
                        <a:solidFill>
                          <a:schemeClr val="tx1"/>
                        </a:solidFill>
                        <a:latin typeface="宋体"/>
                        <a:ea typeface="+mn-ea"/>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dirty="0">
                          <a:latin typeface="+mn-ea"/>
                          <a:ea typeface="+mn-ea"/>
                          <a:cs typeface="Times New Roman"/>
                        </a:rPr>
                        <a:t>　</a:t>
                      </a:r>
                      <a:r>
                        <a:rPr lang="en-US" sz="2000" b="1" kern="100" dirty="0">
                          <a:latin typeface="+mn-ea"/>
                          <a:ea typeface="+mn-ea"/>
                          <a:cs typeface="Courier New"/>
                        </a:rPr>
                        <a:t>4. </a:t>
                      </a:r>
                      <a:r>
                        <a:rPr lang="zh-CN" sz="2000" b="1" kern="100" dirty="0">
                          <a:latin typeface="+mn-ea"/>
                          <a:ea typeface="+mn-ea"/>
                          <a:cs typeface="Times New Roman"/>
                        </a:rPr>
                        <a:t>原因是</a:t>
                      </a:r>
                      <a:r>
                        <a:rPr lang="en-US" sz="2000" b="1" kern="100" dirty="0">
                          <a:solidFill>
                            <a:schemeClr val="tx1"/>
                          </a:solidFill>
                          <a:latin typeface="宋体"/>
                          <a:ea typeface="+mn-ea"/>
                          <a:cs typeface="Times New Roman"/>
                        </a:rPr>
                        <a:t>……</a:t>
                      </a:r>
                      <a:r>
                        <a:rPr lang="zh-CN" sz="2000" b="1" kern="100" dirty="0">
                          <a:latin typeface="+mn-ea"/>
                          <a:ea typeface="+mn-ea"/>
                          <a:cs typeface="Times New Roman"/>
                        </a:rPr>
                        <a:t>造成的</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mn-ea"/>
                          <a:ea typeface="+mn-ea"/>
                          <a:cs typeface="Times New Roman"/>
                        </a:rPr>
                        <a:t>　原因是</a:t>
                      </a:r>
                      <a:r>
                        <a:rPr lang="en-US" sz="2000" b="1" kern="100" dirty="0">
                          <a:solidFill>
                            <a:schemeClr val="tx1"/>
                          </a:solidFill>
                          <a:latin typeface="宋体"/>
                          <a:ea typeface="+mn-ea"/>
                          <a:cs typeface="Times New Roman"/>
                        </a:rPr>
                        <a:t>……/</a:t>
                      </a:r>
                      <a:r>
                        <a:rPr lang="zh-CN" sz="2000" b="1" kern="100" dirty="0">
                          <a:latin typeface="+mn-ea"/>
                          <a:ea typeface="+mn-ea"/>
                          <a:cs typeface="Times New Roman"/>
                        </a:rPr>
                        <a:t>是由</a:t>
                      </a:r>
                      <a:r>
                        <a:rPr lang="en-US" sz="2000" b="1" kern="100" dirty="0">
                          <a:solidFill>
                            <a:schemeClr val="tx1"/>
                          </a:solidFill>
                          <a:latin typeface="宋体"/>
                          <a:ea typeface="+mn-ea"/>
                          <a:cs typeface="Times New Roman"/>
                        </a:rPr>
                        <a:t>……</a:t>
                      </a:r>
                      <a:r>
                        <a:rPr lang="zh-CN" sz="2000" b="1" kern="100" dirty="0">
                          <a:latin typeface="+mn-ea"/>
                          <a:ea typeface="+mn-ea"/>
                          <a:cs typeface="Times New Roman"/>
                        </a:rPr>
                        <a:t>造成的</a:t>
                      </a:r>
                      <a:endParaRPr lang="zh-CN" sz="2000" b="1" kern="100" dirty="0">
                        <a:latin typeface="+mn-ea"/>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Times New Roman"/>
                          <a:cs typeface="Times New Roman"/>
                        </a:rPr>
                        <a:t>　</a:t>
                      </a:r>
                      <a:r>
                        <a:rPr lang="en-US" sz="2000" b="1" kern="100">
                          <a:latin typeface="Times New Roman"/>
                          <a:cs typeface="Courier New"/>
                        </a:rPr>
                        <a:t>5. </a:t>
                      </a:r>
                      <a:r>
                        <a:rPr lang="zh-CN" sz="2000" b="1" kern="100">
                          <a:latin typeface="Times New Roman"/>
                          <a:cs typeface="Times New Roman"/>
                        </a:rPr>
                        <a:t>其根本原因是</a:t>
                      </a:r>
                      <a:r>
                        <a:rPr lang="en-US" sz="2000" b="1" kern="100">
                          <a:latin typeface="宋体"/>
                          <a:cs typeface="Times New Roman"/>
                        </a:rPr>
                        <a:t>……</a:t>
                      </a:r>
                      <a:r>
                        <a:rPr lang="zh-CN" sz="2000" b="1" kern="100">
                          <a:latin typeface="Times New Roman"/>
                          <a:cs typeface="Times New Roman"/>
                        </a:rPr>
                        <a:t>在作怪</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Times New Roman"/>
                          <a:cs typeface="Times New Roman"/>
                        </a:rPr>
                        <a:t>　其根本原因是</a:t>
                      </a:r>
                      <a:r>
                        <a:rPr lang="zh-CN" sz="2000" b="1" kern="100" dirty="0">
                          <a:latin typeface="宋体"/>
                          <a:cs typeface="Times New Roman"/>
                        </a:rPr>
                        <a:t>……</a:t>
                      </a:r>
                      <a:r>
                        <a:rPr lang="en-US" sz="2000" b="1" kern="100" dirty="0">
                          <a:latin typeface="Times New Roman"/>
                          <a:cs typeface="Courier New"/>
                        </a:rPr>
                        <a:t>/</a:t>
                      </a:r>
                      <a:r>
                        <a:rPr lang="zh-CN" sz="2000" b="1" kern="100" dirty="0">
                          <a:latin typeface="Times New Roman"/>
                          <a:cs typeface="Times New Roman"/>
                        </a:rPr>
                        <a:t>是</a:t>
                      </a:r>
                      <a:r>
                        <a:rPr lang="en-US" sz="2000" b="1" kern="100" dirty="0">
                          <a:latin typeface="宋体"/>
                          <a:cs typeface="Times New Roman"/>
                        </a:rPr>
                        <a:t>……</a:t>
                      </a:r>
                      <a:r>
                        <a:rPr lang="zh-CN" sz="2000" b="1" kern="100" dirty="0">
                          <a:latin typeface="Times New Roman"/>
                          <a:cs typeface="Times New Roman"/>
                        </a:rPr>
                        <a:t>在作怪</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Times New Roman"/>
                          <a:cs typeface="Times New Roman"/>
                        </a:rPr>
                        <a:t>　</a:t>
                      </a:r>
                      <a:r>
                        <a:rPr lang="en-US" sz="2000" b="1" kern="100">
                          <a:latin typeface="Times New Roman"/>
                          <a:cs typeface="Courier New"/>
                        </a:rPr>
                        <a:t>6. </a:t>
                      </a:r>
                      <a:r>
                        <a:rPr lang="zh-CN" sz="2000" b="1" kern="100">
                          <a:latin typeface="Times New Roman"/>
                          <a:cs typeface="Times New Roman"/>
                        </a:rPr>
                        <a:t>关键的问题是</a:t>
                      </a:r>
                      <a:r>
                        <a:rPr lang="en-US" sz="2000" b="1" kern="100">
                          <a:latin typeface="宋体"/>
                          <a:cs typeface="Times New Roman"/>
                        </a:rPr>
                        <a:t>……</a:t>
                      </a:r>
                      <a:r>
                        <a:rPr lang="zh-CN" sz="2000" b="1" kern="100">
                          <a:latin typeface="Times New Roman"/>
                          <a:cs typeface="Times New Roman"/>
                        </a:rPr>
                        <a:t>在起决定作用</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Times New Roman"/>
                          <a:cs typeface="Times New Roman"/>
                        </a:rPr>
                        <a:t>　关键的问题是</a:t>
                      </a:r>
                      <a:r>
                        <a:rPr lang="en-US" sz="2000" b="1" kern="100" dirty="0">
                          <a:latin typeface="宋体"/>
                          <a:cs typeface="Times New Roman"/>
                        </a:rPr>
                        <a:t>……</a:t>
                      </a:r>
                      <a:r>
                        <a:rPr lang="en-US" sz="2000" b="1" kern="100" dirty="0">
                          <a:latin typeface="Times New Roman"/>
                          <a:cs typeface="Courier New"/>
                        </a:rPr>
                        <a:t>/</a:t>
                      </a:r>
                      <a:r>
                        <a:rPr lang="zh-CN" sz="2000" b="1" kern="100" dirty="0">
                          <a:latin typeface="Times New Roman"/>
                          <a:cs typeface="Times New Roman"/>
                        </a:rPr>
                        <a:t>是</a:t>
                      </a:r>
                      <a:r>
                        <a:rPr lang="en-US" sz="2000" b="1" kern="100" dirty="0">
                          <a:latin typeface="宋体"/>
                          <a:cs typeface="Times New Roman"/>
                        </a:rPr>
                        <a:t>……</a:t>
                      </a:r>
                      <a:r>
                        <a:rPr lang="zh-CN" sz="2000" b="1" kern="100" dirty="0">
                          <a:latin typeface="Times New Roman"/>
                          <a:cs typeface="Times New Roman"/>
                        </a:rPr>
                        <a:t>在起决定作用</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Times New Roman"/>
                          <a:cs typeface="Times New Roman"/>
                        </a:rPr>
                        <a:t>　</a:t>
                      </a:r>
                      <a:r>
                        <a:rPr lang="en-US" sz="2000" b="1" kern="100">
                          <a:latin typeface="Times New Roman"/>
                          <a:cs typeface="Courier New"/>
                        </a:rPr>
                        <a:t>7. </a:t>
                      </a:r>
                      <a:r>
                        <a:rPr lang="zh-CN" sz="2000" b="1" kern="100">
                          <a:latin typeface="Times New Roman"/>
                          <a:cs typeface="Times New Roman"/>
                        </a:rPr>
                        <a:t>经过</a:t>
                      </a:r>
                      <a:r>
                        <a:rPr lang="en-US" sz="2000" b="1" kern="100">
                          <a:latin typeface="宋体"/>
                          <a:cs typeface="Times New Roman"/>
                        </a:rPr>
                        <a:t>……</a:t>
                      </a:r>
                      <a:r>
                        <a:rPr lang="zh-CN" sz="2000" b="1" kern="100">
                          <a:latin typeface="Times New Roman"/>
                          <a:cs typeface="Times New Roman"/>
                        </a:rPr>
                        <a:t>下</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Times New Roman"/>
                          <a:cs typeface="Times New Roman"/>
                        </a:rPr>
                        <a:t>　经过</a:t>
                      </a:r>
                      <a:r>
                        <a:rPr lang="en-US" sz="2000" b="1" kern="100" dirty="0">
                          <a:latin typeface="宋体"/>
                          <a:cs typeface="Times New Roman"/>
                        </a:rPr>
                        <a:t>……</a:t>
                      </a:r>
                      <a:r>
                        <a:rPr lang="en-US" sz="2000" b="1" kern="100" dirty="0">
                          <a:latin typeface="Times New Roman"/>
                          <a:cs typeface="Courier New"/>
                        </a:rPr>
                        <a:t>/</a:t>
                      </a:r>
                      <a:r>
                        <a:rPr lang="zh-CN" sz="2000" b="1" kern="100" dirty="0">
                          <a:latin typeface="Times New Roman"/>
                          <a:cs typeface="Times New Roman"/>
                        </a:rPr>
                        <a:t>在</a:t>
                      </a:r>
                      <a:r>
                        <a:rPr lang="en-US" sz="2000" b="1" kern="100" dirty="0">
                          <a:latin typeface="宋体"/>
                          <a:cs typeface="Times New Roman"/>
                        </a:rPr>
                        <a:t>……</a:t>
                      </a:r>
                      <a:r>
                        <a:rPr lang="zh-CN" sz="2000" b="1" kern="100" dirty="0">
                          <a:latin typeface="Times New Roman"/>
                          <a:cs typeface="Times New Roman"/>
                        </a:rPr>
                        <a:t>下</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animEffect transition="in" filter="wipe(left)">
                                      <p:cBhvr>
                                        <p:cTn id="7" dur="500"/>
                                        <p:tgtEl>
                                          <p:spTgt spid="3">
                                            <p:txEl>
                                              <p:pRg st="12" end="12"/>
                                            </p:txEl>
                                          </p:spTgt>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ox(in)">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14348" y="714356"/>
            <a:ext cx="7929618" cy="5286412"/>
          </a:xfrm>
        </p:spPr>
        <p:txBody>
          <a:bodyPr>
            <a:noAutofit/>
          </a:bodyPr>
          <a:lstStyle/>
          <a:p>
            <a:pPr marL="0" indent="0" eaLnBrk="1" hangingPunct="1">
              <a:lnSpc>
                <a:spcPct val="122000"/>
              </a:lnSpc>
              <a:spcBef>
                <a:spcPct val="0"/>
              </a:spcBef>
              <a:buNone/>
            </a:pPr>
            <a:r>
              <a:rPr lang="zh-CN" altLang="en-US" sz="2400" b="1" dirty="0" smtClean="0">
                <a:latin typeface="黑体" pitchFamily="2" charset="-122"/>
                <a:ea typeface="黑体" pitchFamily="2" charset="-122"/>
              </a:rPr>
              <a:t>                                         （</a:t>
            </a:r>
            <a:r>
              <a:rPr lang="zh-CN" altLang="en-US" sz="2400" b="1" dirty="0" smtClean="0">
                <a:latin typeface="+mn-ea"/>
              </a:rPr>
              <a:t>续表</a:t>
            </a:r>
            <a:r>
              <a:rPr lang="zh-CN" altLang="en-US" sz="2400" b="1" dirty="0" smtClean="0">
                <a:latin typeface="黑体" pitchFamily="2" charset="-122"/>
                <a:ea typeface="黑体" pitchFamily="2" charset="-122"/>
              </a:rPr>
              <a:t>）</a:t>
            </a:r>
            <a:endParaRPr lang="en-US" altLang="zh-CN" sz="2400" b="1" dirty="0" smtClean="0">
              <a:latin typeface="黑体" pitchFamily="2" charset="-122"/>
              <a:ea typeface="黑体" pitchFamily="2" charset="-122"/>
            </a:endParaRPr>
          </a:p>
          <a:p>
            <a:pPr marL="0" indent="62280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785786" y="1214422"/>
          <a:ext cx="7704138" cy="5045496"/>
        </p:xfrm>
        <a:graphic>
          <a:graphicData uri="http://schemas.openxmlformats.org/drawingml/2006/table">
            <a:tbl>
              <a:tblPr/>
              <a:tblGrid>
                <a:gridCol w="3143272"/>
                <a:gridCol w="4560866"/>
              </a:tblGrid>
              <a:tr h="554487">
                <a:tc>
                  <a:txBody>
                    <a:bodyPr/>
                    <a:lstStyle/>
                    <a:p>
                      <a:pPr algn="l">
                        <a:spcAft>
                          <a:spcPts val="0"/>
                        </a:spcAft>
                      </a:pPr>
                      <a:r>
                        <a:rPr lang="zh-CN" sz="2000" b="1" kern="100">
                          <a:latin typeface="Times New Roman"/>
                          <a:cs typeface="Times New Roman"/>
                        </a:rPr>
                        <a:t>　</a:t>
                      </a:r>
                      <a:r>
                        <a:rPr lang="en-US" sz="2000" b="1" kern="100">
                          <a:latin typeface="Times New Roman"/>
                          <a:cs typeface="Courier New"/>
                        </a:rPr>
                        <a:t>8. </a:t>
                      </a:r>
                      <a:r>
                        <a:rPr lang="zh-CN" sz="2000" b="1" kern="100">
                          <a:latin typeface="Times New Roman"/>
                          <a:cs typeface="Times New Roman"/>
                        </a:rPr>
                        <a:t>由于</a:t>
                      </a:r>
                      <a:r>
                        <a:rPr lang="en-US" sz="2000" b="1" kern="100">
                          <a:latin typeface="宋体"/>
                          <a:cs typeface="Times New Roman"/>
                        </a:rPr>
                        <a:t>……</a:t>
                      </a:r>
                      <a:r>
                        <a:rPr lang="zh-CN" sz="2000" b="1" kern="100">
                          <a:latin typeface="Times New Roman"/>
                          <a:cs typeface="Times New Roman"/>
                        </a:rPr>
                        <a:t>领导下</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a:latin typeface="Times New Roman"/>
                          <a:cs typeface="Times New Roman"/>
                        </a:rPr>
                        <a:t>　由于</a:t>
                      </a:r>
                      <a:r>
                        <a:rPr lang="en-US" sz="2000" b="1" kern="100">
                          <a:latin typeface="宋体"/>
                          <a:cs typeface="Times New Roman"/>
                        </a:rPr>
                        <a:t>……</a:t>
                      </a:r>
                      <a:r>
                        <a:rPr lang="zh-CN" sz="2000" b="1" kern="100">
                          <a:latin typeface="Times New Roman"/>
                          <a:cs typeface="Times New Roman"/>
                        </a:rPr>
                        <a:t>领导</a:t>
                      </a:r>
                      <a:r>
                        <a:rPr lang="en-US" sz="2000" b="1" kern="100">
                          <a:latin typeface="Times New Roman"/>
                          <a:cs typeface="Courier New"/>
                        </a:rPr>
                        <a:t>/</a:t>
                      </a:r>
                      <a:r>
                        <a:rPr lang="zh-CN" sz="2000" b="1" kern="100">
                          <a:latin typeface="Times New Roman"/>
                          <a:cs typeface="Times New Roman"/>
                        </a:rPr>
                        <a:t>在</a:t>
                      </a:r>
                      <a:r>
                        <a:rPr lang="en-US" sz="2000" b="1" kern="100">
                          <a:latin typeface="宋体"/>
                          <a:cs typeface="Times New Roman"/>
                        </a:rPr>
                        <a:t>……</a:t>
                      </a:r>
                      <a:r>
                        <a:rPr lang="zh-CN" sz="2000" b="1" kern="100">
                          <a:latin typeface="Times New Roman"/>
                          <a:cs typeface="Times New Roman"/>
                        </a:rPr>
                        <a:t>领导下</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Times New Roman"/>
                          <a:cs typeface="Times New Roman"/>
                        </a:rPr>
                        <a:t>　</a:t>
                      </a:r>
                      <a:r>
                        <a:rPr lang="en-US" sz="2000" b="1" kern="100">
                          <a:latin typeface="Times New Roman"/>
                          <a:cs typeface="Courier New"/>
                        </a:rPr>
                        <a:t>9. </a:t>
                      </a:r>
                      <a:r>
                        <a:rPr lang="zh-CN" sz="2000" b="1" kern="100">
                          <a:latin typeface="Times New Roman"/>
                          <a:cs typeface="Times New Roman"/>
                        </a:rPr>
                        <a:t>大多是以</a:t>
                      </a:r>
                      <a:r>
                        <a:rPr lang="en-US" sz="2000" b="1" kern="100">
                          <a:latin typeface="宋体"/>
                          <a:cs typeface="Times New Roman"/>
                        </a:rPr>
                        <a:t>……</a:t>
                      </a:r>
                      <a:r>
                        <a:rPr lang="zh-CN" sz="2000" b="1" kern="100">
                          <a:latin typeface="Times New Roman"/>
                          <a:cs typeface="Times New Roman"/>
                        </a:rPr>
                        <a:t>为主</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a:latin typeface="Times New Roman"/>
                          <a:cs typeface="Times New Roman"/>
                        </a:rPr>
                        <a:t>　大多是</a:t>
                      </a:r>
                      <a:r>
                        <a:rPr lang="en-US" sz="2000" b="1" kern="100">
                          <a:latin typeface="宋体"/>
                          <a:cs typeface="Times New Roman"/>
                        </a:rPr>
                        <a:t>……</a:t>
                      </a:r>
                      <a:r>
                        <a:rPr lang="en-US" sz="2000" b="1" kern="100">
                          <a:latin typeface="Times New Roman"/>
                          <a:cs typeface="Courier New"/>
                        </a:rPr>
                        <a:t>/</a:t>
                      </a:r>
                      <a:r>
                        <a:rPr lang="zh-CN" sz="2000" b="1" kern="100">
                          <a:latin typeface="Times New Roman"/>
                          <a:cs typeface="Times New Roman"/>
                        </a:rPr>
                        <a:t>以</a:t>
                      </a:r>
                      <a:r>
                        <a:rPr lang="en-US" sz="2000" b="1" kern="100">
                          <a:latin typeface="宋体"/>
                          <a:cs typeface="Times New Roman"/>
                        </a:rPr>
                        <a:t>……</a:t>
                      </a:r>
                      <a:r>
                        <a:rPr lang="zh-CN" sz="2000" b="1" kern="100">
                          <a:latin typeface="Times New Roman"/>
                          <a:cs typeface="Times New Roman"/>
                        </a:rPr>
                        <a:t>为主</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Times New Roman"/>
                          <a:cs typeface="Times New Roman"/>
                        </a:rPr>
                        <a:t>　</a:t>
                      </a:r>
                      <a:r>
                        <a:rPr lang="en-US" sz="2000" b="1" kern="100">
                          <a:latin typeface="Times New Roman"/>
                          <a:cs typeface="Courier New"/>
                        </a:rPr>
                        <a:t>10. </a:t>
                      </a:r>
                      <a:r>
                        <a:rPr lang="zh-CN" sz="2000" b="1" kern="100">
                          <a:latin typeface="Times New Roman"/>
                          <a:cs typeface="Times New Roman"/>
                        </a:rPr>
                        <a:t>有</a:t>
                      </a:r>
                      <a:r>
                        <a:rPr lang="en-US" sz="2000" b="1" kern="100">
                          <a:latin typeface="宋体"/>
                          <a:cs typeface="Times New Roman"/>
                        </a:rPr>
                        <a:t>……</a:t>
                      </a:r>
                      <a:r>
                        <a:rPr lang="zh-CN" sz="2000" b="1" kern="100">
                          <a:latin typeface="Times New Roman"/>
                          <a:cs typeface="Times New Roman"/>
                        </a:rPr>
                        <a:t>组成</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a:latin typeface="Times New Roman"/>
                          <a:cs typeface="Times New Roman"/>
                        </a:rPr>
                        <a:t>　有</a:t>
                      </a:r>
                      <a:r>
                        <a:rPr lang="en-US" sz="2000" b="1" kern="100">
                          <a:latin typeface="宋体"/>
                          <a:cs typeface="Times New Roman"/>
                        </a:rPr>
                        <a:t>……</a:t>
                      </a:r>
                      <a:r>
                        <a:rPr lang="en-US" sz="2000" b="1" kern="100">
                          <a:latin typeface="Times New Roman"/>
                          <a:cs typeface="Courier New"/>
                        </a:rPr>
                        <a:t>/</a:t>
                      </a:r>
                      <a:r>
                        <a:rPr lang="zh-CN" sz="2000" b="1" kern="100">
                          <a:latin typeface="Times New Roman"/>
                          <a:cs typeface="Times New Roman"/>
                        </a:rPr>
                        <a:t>由</a:t>
                      </a:r>
                      <a:r>
                        <a:rPr lang="en-US" sz="2000" b="1" kern="100">
                          <a:latin typeface="宋体"/>
                          <a:cs typeface="Times New Roman"/>
                        </a:rPr>
                        <a:t>……</a:t>
                      </a:r>
                      <a:r>
                        <a:rPr lang="zh-CN" sz="2000" b="1" kern="100">
                          <a:latin typeface="Times New Roman"/>
                          <a:cs typeface="Times New Roman"/>
                        </a:rPr>
                        <a:t>组成</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Times New Roman"/>
                          <a:cs typeface="Times New Roman"/>
                        </a:rPr>
                        <a:t>　</a:t>
                      </a:r>
                      <a:r>
                        <a:rPr lang="en-US" sz="2000" b="1" kern="100">
                          <a:latin typeface="Times New Roman"/>
                          <a:cs typeface="Courier New"/>
                        </a:rPr>
                        <a:t>11. </a:t>
                      </a:r>
                      <a:r>
                        <a:rPr lang="zh-CN" sz="2000" b="1" kern="100">
                          <a:latin typeface="Times New Roman"/>
                          <a:cs typeface="Times New Roman"/>
                        </a:rPr>
                        <a:t>靠的是</a:t>
                      </a:r>
                      <a:r>
                        <a:rPr lang="en-US" sz="2000" b="1" kern="100">
                          <a:latin typeface="宋体"/>
                          <a:cs typeface="Times New Roman"/>
                        </a:rPr>
                        <a:t>……</a:t>
                      </a:r>
                      <a:r>
                        <a:rPr lang="zh-CN" sz="2000" b="1" kern="100">
                          <a:latin typeface="Times New Roman"/>
                          <a:cs typeface="Times New Roman"/>
                        </a:rPr>
                        <a:t>取得的</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a:latin typeface="Times New Roman"/>
                          <a:cs typeface="Times New Roman"/>
                        </a:rPr>
                        <a:t>　靠的是</a:t>
                      </a:r>
                      <a:r>
                        <a:rPr lang="en-US" sz="2000" b="1" kern="100">
                          <a:latin typeface="宋体"/>
                          <a:cs typeface="Times New Roman"/>
                        </a:rPr>
                        <a:t>……</a:t>
                      </a:r>
                      <a:r>
                        <a:rPr lang="en-US" sz="2000" b="1" kern="100">
                          <a:latin typeface="Times New Roman"/>
                          <a:cs typeface="Courier New"/>
                        </a:rPr>
                        <a:t>/</a:t>
                      </a:r>
                      <a:r>
                        <a:rPr lang="zh-CN" sz="2000" b="1" kern="100">
                          <a:latin typeface="Times New Roman"/>
                          <a:cs typeface="Times New Roman"/>
                        </a:rPr>
                        <a:t>是靠</a:t>
                      </a:r>
                      <a:r>
                        <a:rPr lang="en-US" sz="2000" b="1" kern="100">
                          <a:latin typeface="宋体"/>
                          <a:cs typeface="Times New Roman"/>
                        </a:rPr>
                        <a:t>……</a:t>
                      </a:r>
                      <a:r>
                        <a:rPr lang="zh-CN" sz="2000" b="1" kern="100">
                          <a:latin typeface="Times New Roman"/>
                          <a:cs typeface="Times New Roman"/>
                        </a:rPr>
                        <a:t>取得的</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Times New Roman"/>
                          <a:cs typeface="Times New Roman"/>
                        </a:rPr>
                        <a:t>　</a:t>
                      </a:r>
                      <a:r>
                        <a:rPr lang="en-US" sz="2000" b="1" kern="100">
                          <a:latin typeface="Times New Roman"/>
                          <a:cs typeface="Courier New"/>
                        </a:rPr>
                        <a:t>12. </a:t>
                      </a:r>
                      <a:r>
                        <a:rPr lang="zh-CN" sz="2000" b="1" kern="100">
                          <a:latin typeface="Times New Roman"/>
                          <a:cs typeface="Times New Roman"/>
                        </a:rPr>
                        <a:t>借口</a:t>
                      </a:r>
                      <a:r>
                        <a:rPr lang="en-US" sz="2000" b="1" kern="100">
                          <a:latin typeface="宋体"/>
                          <a:cs typeface="Times New Roman"/>
                        </a:rPr>
                        <a:t>……</a:t>
                      </a:r>
                      <a:r>
                        <a:rPr lang="zh-CN" sz="2000" b="1" kern="100">
                          <a:latin typeface="Times New Roman"/>
                          <a:cs typeface="Times New Roman"/>
                        </a:rPr>
                        <a:t>为名</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a:latin typeface="Times New Roman"/>
                          <a:cs typeface="Times New Roman"/>
                        </a:rPr>
                        <a:t>　借口是</a:t>
                      </a:r>
                      <a:r>
                        <a:rPr lang="en-US" sz="2000" b="1" kern="100">
                          <a:latin typeface="宋体"/>
                          <a:cs typeface="Times New Roman"/>
                        </a:rPr>
                        <a:t>……</a:t>
                      </a:r>
                      <a:r>
                        <a:rPr lang="en-US" sz="2000" b="1" kern="100">
                          <a:latin typeface="Times New Roman"/>
                          <a:cs typeface="Courier New"/>
                        </a:rPr>
                        <a:t>/</a:t>
                      </a:r>
                      <a:r>
                        <a:rPr lang="zh-CN" sz="2000" b="1" kern="100">
                          <a:latin typeface="Times New Roman"/>
                          <a:cs typeface="Times New Roman"/>
                        </a:rPr>
                        <a:t>以</a:t>
                      </a:r>
                      <a:r>
                        <a:rPr lang="en-US" sz="2000" b="1" kern="100">
                          <a:latin typeface="宋体"/>
                          <a:cs typeface="Times New Roman"/>
                        </a:rPr>
                        <a:t>……</a:t>
                      </a:r>
                      <a:r>
                        <a:rPr lang="zh-CN" sz="2000" b="1" kern="100">
                          <a:latin typeface="Times New Roman"/>
                          <a:cs typeface="Times New Roman"/>
                        </a:rPr>
                        <a:t>为名</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Times New Roman"/>
                          <a:cs typeface="Times New Roman"/>
                        </a:rPr>
                        <a:t>　</a:t>
                      </a:r>
                      <a:r>
                        <a:rPr lang="en-US" sz="2000" b="1" kern="100">
                          <a:latin typeface="Times New Roman"/>
                          <a:cs typeface="Courier New"/>
                        </a:rPr>
                        <a:t>13. </a:t>
                      </a:r>
                      <a:r>
                        <a:rPr lang="zh-CN" sz="2000" b="1" kern="100">
                          <a:latin typeface="Times New Roman"/>
                          <a:cs typeface="Times New Roman"/>
                        </a:rPr>
                        <a:t>听到</a:t>
                      </a:r>
                      <a:r>
                        <a:rPr lang="en-US" sz="2000" b="1" kern="100">
                          <a:latin typeface="宋体"/>
                          <a:cs typeface="Times New Roman"/>
                        </a:rPr>
                        <a:t>……</a:t>
                      </a:r>
                      <a:r>
                        <a:rPr lang="zh-CN" sz="2000" b="1" kern="100">
                          <a:latin typeface="Times New Roman"/>
                          <a:cs typeface="Times New Roman"/>
                        </a:rPr>
                        <a:t>的噩耗传来</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a:latin typeface="Times New Roman"/>
                          <a:cs typeface="Times New Roman"/>
                        </a:rPr>
                        <a:t>　听到</a:t>
                      </a:r>
                      <a:r>
                        <a:rPr lang="en-US" sz="2000" b="1" kern="100">
                          <a:latin typeface="宋体"/>
                          <a:cs typeface="Times New Roman"/>
                        </a:rPr>
                        <a:t>……</a:t>
                      </a:r>
                      <a:r>
                        <a:rPr lang="zh-CN" sz="2000" b="1" kern="100">
                          <a:latin typeface="Times New Roman"/>
                          <a:cs typeface="Times New Roman"/>
                        </a:rPr>
                        <a:t>的噩耗</a:t>
                      </a:r>
                      <a:r>
                        <a:rPr lang="en-US" sz="2000" b="1" kern="100">
                          <a:latin typeface="Times New Roman"/>
                          <a:cs typeface="Courier New"/>
                        </a:rPr>
                        <a:t>/</a:t>
                      </a:r>
                      <a:r>
                        <a:rPr lang="en-US" sz="2000" b="1" kern="100">
                          <a:latin typeface="宋体"/>
                          <a:cs typeface="Times New Roman"/>
                        </a:rPr>
                        <a:t>……</a:t>
                      </a:r>
                      <a:r>
                        <a:rPr lang="zh-CN" sz="2000" b="1" kern="100">
                          <a:latin typeface="Times New Roman"/>
                          <a:cs typeface="Times New Roman"/>
                        </a:rPr>
                        <a:t>的噩耗传来</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Times New Roman"/>
                          <a:cs typeface="Times New Roman"/>
                        </a:rPr>
                        <a:t>　</a:t>
                      </a:r>
                      <a:r>
                        <a:rPr lang="en-US" sz="2000" b="1" kern="100">
                          <a:latin typeface="Times New Roman"/>
                          <a:cs typeface="Courier New"/>
                        </a:rPr>
                        <a:t>14. </a:t>
                      </a:r>
                      <a:r>
                        <a:rPr lang="zh-CN" sz="2000" b="1" kern="100">
                          <a:latin typeface="Times New Roman"/>
                          <a:cs typeface="Times New Roman"/>
                        </a:rPr>
                        <a:t>变得分外</a:t>
                      </a:r>
                      <a:r>
                        <a:rPr lang="en-US" sz="2000" b="1" kern="100">
                          <a:latin typeface="宋体"/>
                          <a:cs typeface="Times New Roman"/>
                        </a:rPr>
                        <a:t>……</a:t>
                      </a:r>
                      <a:r>
                        <a:rPr lang="zh-CN" sz="2000" b="1" kern="100">
                          <a:latin typeface="Times New Roman"/>
                          <a:cs typeface="Times New Roman"/>
                        </a:rPr>
                        <a:t>多了</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a:latin typeface="Times New Roman"/>
                          <a:cs typeface="Times New Roman"/>
                        </a:rPr>
                        <a:t>　变得分外</a:t>
                      </a:r>
                      <a:r>
                        <a:rPr lang="en-US" sz="2000" b="1" kern="100">
                          <a:latin typeface="宋体"/>
                          <a:cs typeface="Times New Roman"/>
                        </a:rPr>
                        <a:t>……</a:t>
                      </a:r>
                      <a:r>
                        <a:rPr lang="en-US" sz="2000" b="1" kern="100">
                          <a:latin typeface="Times New Roman"/>
                          <a:cs typeface="Courier New"/>
                        </a:rPr>
                        <a:t>/</a:t>
                      </a:r>
                      <a:r>
                        <a:rPr lang="zh-CN" sz="2000" b="1" kern="100">
                          <a:latin typeface="Times New Roman"/>
                          <a:cs typeface="Times New Roman"/>
                        </a:rPr>
                        <a:t>变得</a:t>
                      </a:r>
                      <a:r>
                        <a:rPr lang="en-US" sz="2000" b="1" kern="100">
                          <a:latin typeface="宋体"/>
                          <a:cs typeface="Times New Roman"/>
                        </a:rPr>
                        <a:t>……</a:t>
                      </a:r>
                      <a:r>
                        <a:rPr lang="zh-CN" sz="2000" b="1" kern="100">
                          <a:latin typeface="Times New Roman"/>
                          <a:cs typeface="Times New Roman"/>
                        </a:rPr>
                        <a:t>多了</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Times New Roman"/>
                          <a:cs typeface="Times New Roman"/>
                        </a:rPr>
                        <a:t>　</a:t>
                      </a:r>
                      <a:r>
                        <a:rPr lang="en-US" sz="2000" b="1" kern="100">
                          <a:latin typeface="Times New Roman"/>
                          <a:cs typeface="Courier New"/>
                        </a:rPr>
                        <a:t>15. </a:t>
                      </a:r>
                      <a:r>
                        <a:rPr lang="en-US" sz="2000" b="1" kern="100">
                          <a:latin typeface="宋体"/>
                          <a:cs typeface="Times New Roman"/>
                        </a:rPr>
                        <a:t>……</a:t>
                      </a:r>
                      <a:r>
                        <a:rPr lang="zh-CN" sz="2000" b="1" kern="100">
                          <a:latin typeface="Times New Roman"/>
                          <a:cs typeface="Times New Roman"/>
                        </a:rPr>
                        <a:t>的特点是</a:t>
                      </a:r>
                      <a:r>
                        <a:rPr lang="en-US" sz="2000" b="1" kern="100">
                          <a:latin typeface="宋体"/>
                          <a:cs typeface="Times New Roman"/>
                        </a:rPr>
                        <a:t>……</a:t>
                      </a:r>
                      <a:r>
                        <a:rPr lang="zh-CN" sz="2000" b="1" kern="100">
                          <a:latin typeface="Times New Roman"/>
                          <a:cs typeface="Times New Roman"/>
                        </a:rPr>
                        <a:t>的独到之处</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a:latin typeface="Times New Roman"/>
                          <a:cs typeface="Times New Roman"/>
                        </a:rPr>
                        <a:t>　</a:t>
                      </a:r>
                      <a:r>
                        <a:rPr lang="en-US" sz="2000" b="1" kern="100">
                          <a:latin typeface="宋体"/>
                          <a:cs typeface="Times New Roman"/>
                        </a:rPr>
                        <a:t>……</a:t>
                      </a:r>
                      <a:r>
                        <a:rPr lang="zh-CN" sz="2000" b="1" kern="100">
                          <a:latin typeface="Times New Roman"/>
                          <a:cs typeface="Times New Roman"/>
                        </a:rPr>
                        <a:t>的特点是</a:t>
                      </a:r>
                      <a:r>
                        <a:rPr lang="en-US" sz="2000" b="1" kern="100">
                          <a:latin typeface="宋体"/>
                          <a:cs typeface="Times New Roman"/>
                        </a:rPr>
                        <a:t>……</a:t>
                      </a:r>
                      <a:r>
                        <a:rPr lang="en-US" sz="2000" b="1" kern="100">
                          <a:latin typeface="Times New Roman"/>
                          <a:cs typeface="Courier New"/>
                        </a:rPr>
                        <a:t>/</a:t>
                      </a:r>
                      <a:r>
                        <a:rPr lang="en-US" sz="2000" b="1" kern="100">
                          <a:latin typeface="宋体"/>
                          <a:cs typeface="Times New Roman"/>
                        </a:rPr>
                        <a:t>……</a:t>
                      </a:r>
                      <a:r>
                        <a:rPr lang="zh-CN" sz="2000" b="1" kern="100">
                          <a:latin typeface="Times New Roman"/>
                          <a:cs typeface="Times New Roman"/>
                        </a:rPr>
                        <a:t>有</a:t>
                      </a:r>
                      <a:r>
                        <a:rPr lang="en-US" sz="2000" b="1" kern="100">
                          <a:latin typeface="宋体"/>
                          <a:cs typeface="Times New Roman"/>
                        </a:rPr>
                        <a:t>……</a:t>
                      </a:r>
                      <a:r>
                        <a:rPr lang="zh-CN" sz="2000" b="1" kern="100">
                          <a:latin typeface="Times New Roman"/>
                          <a:cs typeface="Times New Roman"/>
                        </a:rPr>
                        <a:t>的独到之处</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Times New Roman"/>
                          <a:cs typeface="Times New Roman"/>
                        </a:rPr>
                        <a:t>　</a:t>
                      </a:r>
                      <a:r>
                        <a:rPr lang="en-US" sz="2000" b="1" kern="100">
                          <a:latin typeface="Times New Roman"/>
                          <a:cs typeface="Courier New"/>
                        </a:rPr>
                        <a:t>16. </a:t>
                      </a:r>
                      <a:r>
                        <a:rPr lang="zh-CN" sz="2000" b="1" kern="100">
                          <a:latin typeface="Times New Roman"/>
                          <a:cs typeface="Times New Roman"/>
                        </a:rPr>
                        <a:t>是为了</a:t>
                      </a:r>
                      <a:r>
                        <a:rPr lang="en-US" sz="2000" b="1" kern="100">
                          <a:latin typeface="宋体"/>
                          <a:cs typeface="Times New Roman"/>
                        </a:rPr>
                        <a:t>……</a:t>
                      </a:r>
                      <a:r>
                        <a:rPr lang="zh-CN" sz="2000" b="1" kern="100">
                          <a:latin typeface="Times New Roman"/>
                          <a:cs typeface="Times New Roman"/>
                        </a:rPr>
                        <a:t>为目的的</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Times New Roman"/>
                          <a:cs typeface="Times New Roman"/>
                        </a:rPr>
                        <a:t>　是为了</a:t>
                      </a:r>
                      <a:r>
                        <a:rPr lang="en-US" sz="2000" b="1" kern="100" dirty="0">
                          <a:latin typeface="宋体"/>
                          <a:cs typeface="Times New Roman"/>
                        </a:rPr>
                        <a:t>……</a:t>
                      </a:r>
                      <a:r>
                        <a:rPr lang="en-US" sz="2000" b="1" kern="100" dirty="0">
                          <a:latin typeface="Times New Roman"/>
                          <a:cs typeface="Courier New"/>
                        </a:rPr>
                        <a:t>/</a:t>
                      </a:r>
                      <a:r>
                        <a:rPr lang="zh-CN" sz="2000" b="1" kern="100" dirty="0">
                          <a:latin typeface="Times New Roman"/>
                          <a:cs typeface="Times New Roman"/>
                        </a:rPr>
                        <a:t>是以</a:t>
                      </a:r>
                      <a:r>
                        <a:rPr lang="en-US" sz="2000" b="1" kern="100" dirty="0">
                          <a:latin typeface="宋体"/>
                          <a:cs typeface="Times New Roman"/>
                        </a:rPr>
                        <a:t>……</a:t>
                      </a:r>
                      <a:r>
                        <a:rPr lang="zh-CN" sz="2000" b="1" kern="100" dirty="0">
                          <a:latin typeface="Times New Roman"/>
                          <a:cs typeface="Times New Roman"/>
                        </a:rPr>
                        <a:t>为目的的</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wipe(left)">
                                      <p:cBhvr>
                                        <p:cTn id="7" dur="500"/>
                                        <p:tgtEl>
                                          <p:spTgt spid="3">
                                            <p:txEl>
                                              <p:pRg st="10" end="1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4" presetClass="entr" presetSubtype="16"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ox(i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765175"/>
            <a:ext cx="8208962" cy="5570538"/>
          </a:xfrm>
        </p:spPr>
        <p:txBody>
          <a:bodyPr>
            <a:normAutofit/>
          </a:bodyPr>
          <a:lstStyle/>
          <a:p>
            <a:pPr marL="0" indent="0" eaLnBrk="1" hangingPunct="1">
              <a:lnSpc>
                <a:spcPts val="3500"/>
              </a:lnSpc>
              <a:spcBef>
                <a:spcPct val="0"/>
              </a:spcBef>
              <a:buNone/>
            </a:pPr>
            <a:r>
              <a:rPr lang="en-US" altLang="zh-CN" sz="2400" b="1" dirty="0" smtClean="0">
                <a:latin typeface="宋体" pitchFamily="2" charset="-122"/>
              </a:rPr>
              <a:t>    5. </a:t>
            </a:r>
            <a:r>
              <a:rPr lang="zh-CN" altLang="en-US" sz="2400" b="1" dirty="0" smtClean="0">
                <a:latin typeface="宋体" pitchFamily="2" charset="-122"/>
              </a:rPr>
              <a:t>包罗万象、应有尽有：都形容内容丰富、齐全。异：前者侧重于无所不包，一般指整体；而后者侧重在无所不有，一般指某一方面。</a:t>
            </a:r>
          </a:p>
          <a:p>
            <a:pPr marL="0" indent="0" eaLnBrk="1" hangingPunct="1">
              <a:lnSpc>
                <a:spcPts val="3500"/>
              </a:lnSpc>
              <a:spcBef>
                <a:spcPct val="0"/>
              </a:spcBef>
              <a:buFont typeface="Arial" charset="0"/>
              <a:buNone/>
            </a:pPr>
            <a:r>
              <a:rPr lang="en-US" altLang="zh-CN" sz="2400" b="1" dirty="0" smtClean="0">
                <a:latin typeface="宋体" pitchFamily="2" charset="-122"/>
              </a:rPr>
              <a:t>    6. </a:t>
            </a:r>
            <a:r>
              <a:rPr lang="zh-CN" altLang="en-US" sz="2400" b="1" dirty="0" smtClean="0">
                <a:latin typeface="宋体" pitchFamily="2" charset="-122"/>
              </a:rPr>
              <a:t>口蜜腹剑、笑里藏刀：都形容阴险、狡诈。异：前者侧重于嘴甜，内心怀着害人的坏主意；后者侧重于面带笑容，内心阴险狠毒。</a:t>
            </a:r>
          </a:p>
          <a:p>
            <a:pPr marL="0" indent="0" eaLnBrk="1" hangingPunct="1">
              <a:lnSpc>
                <a:spcPts val="3500"/>
              </a:lnSpc>
              <a:spcBef>
                <a:spcPct val="0"/>
              </a:spcBef>
              <a:buFont typeface="Arial" charset="0"/>
              <a:buNone/>
            </a:pPr>
            <a:r>
              <a:rPr lang="en-US" altLang="zh-CN" sz="2400" b="1" dirty="0" smtClean="0">
                <a:latin typeface="宋体" pitchFamily="2" charset="-122"/>
              </a:rPr>
              <a:t>    7. </a:t>
            </a:r>
            <a:r>
              <a:rPr lang="zh-CN" altLang="en-US" sz="2400" b="1" dirty="0" smtClean="0">
                <a:latin typeface="宋体" pitchFamily="2" charset="-122"/>
              </a:rPr>
              <a:t>恋恋不舍、流连忘返：都有“舍不得离开”的意思。异：前者适用范围广，可指对人、事物、景物等的留恋；后者侧重对景物的留恋。</a:t>
            </a:r>
          </a:p>
          <a:p>
            <a:pPr marL="0" indent="0" eaLnBrk="1" hangingPunct="1">
              <a:lnSpc>
                <a:spcPts val="3500"/>
              </a:lnSpc>
              <a:spcBef>
                <a:spcPct val="0"/>
              </a:spcBef>
              <a:buFont typeface="Arial" charset="0"/>
              <a:buNone/>
            </a:pPr>
            <a:r>
              <a:rPr lang="en-US" altLang="zh-CN" sz="2400" b="1" dirty="0" smtClean="0">
                <a:latin typeface="宋体" pitchFamily="2" charset="-122"/>
              </a:rPr>
              <a:t>    8. </a:t>
            </a:r>
            <a:r>
              <a:rPr lang="zh-CN" altLang="en-US" sz="2400" b="1" dirty="0" smtClean="0">
                <a:latin typeface="宋体" pitchFamily="2" charset="-122"/>
              </a:rPr>
              <a:t>每况愈下、江河日下：都有“越来越坏”的意思。异：前者侧重在笼统地表示“越来越坏”</a:t>
            </a:r>
            <a:r>
              <a:rPr lang="en-US" altLang="zh-CN" sz="2400" b="1" dirty="0" smtClean="0">
                <a:latin typeface="宋体" pitchFamily="2" charset="-122"/>
              </a:rPr>
              <a:t>(</a:t>
            </a:r>
            <a:r>
              <a:rPr lang="zh-CN" altLang="en-US" sz="2400" b="1" dirty="0" smtClean="0">
                <a:latin typeface="宋体" pitchFamily="2" charset="-122"/>
              </a:rPr>
              <a:t>愈：越发，更加</a:t>
            </a:r>
            <a:r>
              <a:rPr lang="en-US" altLang="zh-CN" sz="2400" b="1" dirty="0" smtClean="0">
                <a:latin typeface="宋体" pitchFamily="2" charset="-122"/>
              </a:rPr>
              <a:t>)</a:t>
            </a:r>
            <a:r>
              <a:rPr lang="zh-CN" altLang="en-US" sz="2400" b="1" dirty="0" smtClean="0">
                <a:latin typeface="宋体" pitchFamily="2" charset="-122"/>
              </a:rPr>
              <a:t>；后者侧重在一天天坏下去。</a:t>
            </a:r>
          </a:p>
        </p:txBody>
      </p:sp>
      <p:sp>
        <p:nvSpPr>
          <p:cNvPr id="890883"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890886"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89088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14348" y="714356"/>
            <a:ext cx="7929618" cy="5286412"/>
          </a:xfrm>
        </p:spPr>
        <p:txBody>
          <a:bodyPr>
            <a:noAutofit/>
          </a:bodyPr>
          <a:lstStyle/>
          <a:p>
            <a:pPr marL="0" indent="0" eaLnBrk="1" hangingPunct="1">
              <a:lnSpc>
                <a:spcPct val="122000"/>
              </a:lnSpc>
              <a:spcBef>
                <a:spcPct val="0"/>
              </a:spcBef>
              <a:buNone/>
            </a:pPr>
            <a:r>
              <a:rPr lang="zh-CN" altLang="en-US" sz="2400" b="1" dirty="0" smtClean="0">
                <a:latin typeface="黑体" pitchFamily="2" charset="-122"/>
                <a:ea typeface="黑体" pitchFamily="2" charset="-122"/>
              </a:rPr>
              <a:t>                                         （</a:t>
            </a:r>
            <a:r>
              <a:rPr lang="zh-CN" altLang="en-US" sz="2400" b="1" dirty="0" smtClean="0">
                <a:latin typeface="+mn-ea"/>
              </a:rPr>
              <a:t>续表</a:t>
            </a:r>
            <a:r>
              <a:rPr lang="zh-CN" altLang="en-US" sz="2400" b="1" dirty="0" smtClean="0">
                <a:latin typeface="黑体" pitchFamily="2" charset="-122"/>
                <a:ea typeface="黑体" pitchFamily="2" charset="-122"/>
              </a:rPr>
              <a:t>）</a:t>
            </a:r>
            <a:endParaRPr lang="en-US" altLang="zh-CN" sz="2400" b="1" dirty="0" smtClean="0">
              <a:latin typeface="黑体" pitchFamily="2" charset="-122"/>
              <a:ea typeface="黑体" pitchFamily="2" charset="-122"/>
            </a:endParaRPr>
          </a:p>
          <a:p>
            <a:pPr marL="0" indent="62280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785786" y="1214422"/>
          <a:ext cx="7704138" cy="5210835"/>
        </p:xfrm>
        <a:graphic>
          <a:graphicData uri="http://schemas.openxmlformats.org/drawingml/2006/table">
            <a:tbl>
              <a:tblPr/>
              <a:tblGrid>
                <a:gridCol w="3143272"/>
                <a:gridCol w="4560866"/>
              </a:tblGrid>
              <a:tr h="554487">
                <a:tc>
                  <a:txBody>
                    <a:bodyPr/>
                    <a:lstStyle/>
                    <a:p>
                      <a:pPr algn="l">
                        <a:spcAft>
                          <a:spcPts val="0"/>
                        </a:spcAft>
                      </a:pPr>
                      <a:r>
                        <a:rPr lang="zh-CN" sz="2000" b="1" kern="100">
                          <a:latin typeface="Times New Roman"/>
                          <a:cs typeface="Times New Roman"/>
                        </a:rPr>
                        <a:t>　</a:t>
                      </a:r>
                      <a:r>
                        <a:rPr lang="en-US" sz="2000" b="1" kern="100">
                          <a:latin typeface="Times New Roman"/>
                          <a:cs typeface="Courier New"/>
                        </a:rPr>
                        <a:t>17. </a:t>
                      </a:r>
                      <a:r>
                        <a:rPr lang="en-US" sz="2000" b="1" kern="100">
                          <a:latin typeface="宋体"/>
                          <a:cs typeface="Times New Roman"/>
                        </a:rPr>
                        <a:t>……</a:t>
                      </a:r>
                      <a:r>
                        <a:rPr lang="zh-CN" sz="2000" b="1" kern="100">
                          <a:latin typeface="Times New Roman"/>
                          <a:cs typeface="Times New Roman"/>
                        </a:rPr>
                        <a:t>的原因，是因为</a:t>
                      </a:r>
                      <a:r>
                        <a:rPr lang="en-US" sz="2000" b="1" kern="100">
                          <a:latin typeface="宋体"/>
                          <a:cs typeface="Times New Roman"/>
                        </a:rPr>
                        <a:t>……</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a:latin typeface="Times New Roman"/>
                          <a:cs typeface="Times New Roman"/>
                        </a:rPr>
                        <a:t>　</a:t>
                      </a:r>
                      <a:r>
                        <a:rPr lang="en-US" sz="2000" b="1" kern="100">
                          <a:latin typeface="宋体"/>
                          <a:cs typeface="Times New Roman"/>
                        </a:rPr>
                        <a:t>……</a:t>
                      </a:r>
                      <a:r>
                        <a:rPr lang="zh-CN" sz="2000" b="1" kern="100">
                          <a:latin typeface="Times New Roman"/>
                          <a:cs typeface="Times New Roman"/>
                        </a:rPr>
                        <a:t>的原因是</a:t>
                      </a:r>
                      <a:r>
                        <a:rPr lang="en-US" sz="2000" b="1" kern="100">
                          <a:latin typeface="宋体"/>
                          <a:cs typeface="Times New Roman"/>
                        </a:rPr>
                        <a:t>……</a:t>
                      </a:r>
                      <a:r>
                        <a:rPr lang="en-US" sz="2000" b="1" kern="100">
                          <a:latin typeface="Times New Roman"/>
                          <a:cs typeface="Courier New"/>
                        </a:rPr>
                        <a:t>/</a:t>
                      </a:r>
                      <a:r>
                        <a:rPr lang="en-US" sz="2000" b="1" kern="100">
                          <a:latin typeface="宋体"/>
                          <a:cs typeface="Times New Roman"/>
                        </a:rPr>
                        <a:t>……</a:t>
                      </a:r>
                      <a:r>
                        <a:rPr lang="zh-CN" sz="2000" b="1" kern="100">
                          <a:latin typeface="Times New Roman"/>
                          <a:cs typeface="Times New Roman"/>
                        </a:rPr>
                        <a:t>是因为</a:t>
                      </a:r>
                      <a:r>
                        <a:rPr lang="en-US" sz="2000" b="1" kern="100">
                          <a:latin typeface="宋体"/>
                          <a:cs typeface="Times New Roman"/>
                        </a:rPr>
                        <a:t>……</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Times New Roman"/>
                          <a:cs typeface="Times New Roman"/>
                        </a:rPr>
                        <a:t>　</a:t>
                      </a:r>
                      <a:r>
                        <a:rPr lang="en-US" sz="2000" b="1" kern="100">
                          <a:latin typeface="Times New Roman"/>
                          <a:cs typeface="Courier New"/>
                        </a:rPr>
                        <a:t>18. </a:t>
                      </a:r>
                      <a:r>
                        <a:rPr lang="zh-CN" sz="2000" b="1" kern="100">
                          <a:latin typeface="Times New Roman"/>
                          <a:cs typeface="Times New Roman"/>
                        </a:rPr>
                        <a:t>是因为</a:t>
                      </a:r>
                      <a:r>
                        <a:rPr lang="en-US" sz="2000" b="1" kern="100">
                          <a:latin typeface="宋体"/>
                          <a:cs typeface="Times New Roman"/>
                        </a:rPr>
                        <a:t>……</a:t>
                      </a:r>
                      <a:r>
                        <a:rPr lang="zh-CN" sz="2000" b="1" kern="100">
                          <a:latin typeface="Times New Roman"/>
                          <a:cs typeface="Times New Roman"/>
                        </a:rPr>
                        <a:t>的原因</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a:latin typeface="Times New Roman"/>
                          <a:cs typeface="Times New Roman"/>
                        </a:rPr>
                        <a:t>　是因为</a:t>
                      </a:r>
                      <a:r>
                        <a:rPr lang="en-US" sz="2000" b="1" kern="100">
                          <a:latin typeface="宋体"/>
                          <a:cs typeface="Times New Roman"/>
                        </a:rPr>
                        <a:t>……</a:t>
                      </a:r>
                      <a:r>
                        <a:rPr lang="en-US" sz="2000" b="1" kern="100">
                          <a:latin typeface="Times New Roman"/>
                          <a:cs typeface="Courier New"/>
                        </a:rPr>
                        <a:t>/</a:t>
                      </a:r>
                      <a:r>
                        <a:rPr lang="zh-CN" sz="2000" b="1" kern="100">
                          <a:latin typeface="Times New Roman"/>
                          <a:cs typeface="Times New Roman"/>
                        </a:rPr>
                        <a:t>是</a:t>
                      </a:r>
                      <a:r>
                        <a:rPr lang="en-US" sz="2000" b="1" kern="100">
                          <a:latin typeface="宋体"/>
                          <a:cs typeface="Times New Roman"/>
                        </a:rPr>
                        <a:t>……</a:t>
                      </a:r>
                      <a:r>
                        <a:rPr lang="zh-CN" sz="2000" b="1" kern="100">
                          <a:latin typeface="Times New Roman"/>
                          <a:cs typeface="Times New Roman"/>
                        </a:rPr>
                        <a:t>的原因</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Times New Roman"/>
                          <a:cs typeface="Times New Roman"/>
                        </a:rPr>
                        <a:t>　</a:t>
                      </a:r>
                      <a:r>
                        <a:rPr lang="en-US" sz="2000" b="1" kern="100">
                          <a:latin typeface="Times New Roman"/>
                          <a:cs typeface="Courier New"/>
                        </a:rPr>
                        <a:t>19. </a:t>
                      </a:r>
                      <a:r>
                        <a:rPr lang="en-US" sz="2000" b="1" kern="100">
                          <a:latin typeface="宋体"/>
                          <a:cs typeface="Times New Roman"/>
                        </a:rPr>
                        <a:t>……</a:t>
                      </a:r>
                      <a:r>
                        <a:rPr lang="zh-CN" sz="2000" b="1" kern="100">
                          <a:latin typeface="Times New Roman"/>
                          <a:cs typeface="Times New Roman"/>
                        </a:rPr>
                        <a:t>的原因主要是</a:t>
                      </a:r>
                      <a:r>
                        <a:rPr lang="en-US" sz="2000" b="1" kern="100">
                          <a:latin typeface="宋体"/>
                          <a:cs typeface="Times New Roman"/>
                        </a:rPr>
                        <a:t>……</a:t>
                      </a:r>
                      <a:r>
                        <a:rPr lang="zh-CN" sz="2000" b="1" kern="100">
                          <a:latin typeface="Times New Roman"/>
                          <a:cs typeface="Times New Roman"/>
                        </a:rPr>
                        <a:t>所致</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a:latin typeface="Times New Roman"/>
                          <a:cs typeface="Times New Roman"/>
                        </a:rPr>
                        <a:t>　</a:t>
                      </a:r>
                      <a:r>
                        <a:rPr lang="en-US" sz="2000" b="1" kern="100">
                          <a:latin typeface="宋体"/>
                          <a:cs typeface="Times New Roman"/>
                        </a:rPr>
                        <a:t>……</a:t>
                      </a:r>
                      <a:r>
                        <a:rPr lang="zh-CN" sz="2000" b="1" kern="100">
                          <a:latin typeface="Times New Roman"/>
                          <a:cs typeface="Times New Roman"/>
                        </a:rPr>
                        <a:t>的原因主要是</a:t>
                      </a:r>
                      <a:r>
                        <a:rPr lang="en-US" sz="2000" b="1" kern="100">
                          <a:latin typeface="宋体"/>
                          <a:cs typeface="Times New Roman"/>
                        </a:rPr>
                        <a:t>……</a:t>
                      </a:r>
                      <a:r>
                        <a:rPr lang="en-US" sz="2000" b="1" kern="100">
                          <a:latin typeface="Times New Roman"/>
                          <a:cs typeface="Courier New"/>
                        </a:rPr>
                        <a:t>/</a:t>
                      </a:r>
                      <a:r>
                        <a:rPr lang="en-US" sz="2000" b="1" kern="100">
                          <a:latin typeface="宋体"/>
                          <a:cs typeface="Times New Roman"/>
                        </a:rPr>
                        <a:t>……</a:t>
                      </a:r>
                      <a:r>
                        <a:rPr lang="zh-CN" sz="2000" b="1" kern="100">
                          <a:latin typeface="Times New Roman"/>
                          <a:cs typeface="Times New Roman"/>
                        </a:rPr>
                        <a:t>主要是</a:t>
                      </a:r>
                      <a:r>
                        <a:rPr lang="en-US" sz="2000" b="1" kern="100">
                          <a:latin typeface="宋体"/>
                          <a:cs typeface="Times New Roman"/>
                        </a:rPr>
                        <a:t>……</a:t>
                      </a:r>
                      <a:r>
                        <a:rPr lang="zh-CN" sz="2000" b="1" kern="100">
                          <a:latin typeface="Times New Roman"/>
                          <a:cs typeface="Times New Roman"/>
                        </a:rPr>
                        <a:t>所致</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Times New Roman"/>
                          <a:cs typeface="Times New Roman"/>
                        </a:rPr>
                        <a:t>　</a:t>
                      </a:r>
                      <a:r>
                        <a:rPr lang="en-US" sz="2000" b="1" kern="100">
                          <a:latin typeface="Times New Roman"/>
                          <a:cs typeface="Courier New"/>
                        </a:rPr>
                        <a:t>20. </a:t>
                      </a:r>
                      <a:r>
                        <a:rPr lang="zh-CN" sz="2000" b="1" kern="100">
                          <a:latin typeface="Times New Roman"/>
                          <a:cs typeface="Times New Roman"/>
                        </a:rPr>
                        <a:t>是由于</a:t>
                      </a:r>
                      <a:r>
                        <a:rPr lang="en-US" sz="2000" b="1" kern="100">
                          <a:latin typeface="宋体"/>
                          <a:cs typeface="Times New Roman"/>
                        </a:rPr>
                        <a:t>……</a:t>
                      </a:r>
                      <a:r>
                        <a:rPr lang="zh-CN" sz="2000" b="1" kern="100">
                          <a:latin typeface="Times New Roman"/>
                          <a:cs typeface="Times New Roman"/>
                        </a:rPr>
                        <a:t>的结果</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a:latin typeface="Times New Roman"/>
                          <a:cs typeface="Times New Roman"/>
                        </a:rPr>
                        <a:t>　是由于</a:t>
                      </a:r>
                      <a:r>
                        <a:rPr lang="en-US" sz="2000" b="1" kern="100">
                          <a:latin typeface="宋体"/>
                          <a:cs typeface="Times New Roman"/>
                        </a:rPr>
                        <a:t>……</a:t>
                      </a:r>
                      <a:r>
                        <a:rPr lang="en-US" sz="2000" b="1" kern="100">
                          <a:latin typeface="Times New Roman"/>
                          <a:cs typeface="Courier New"/>
                        </a:rPr>
                        <a:t>/</a:t>
                      </a:r>
                      <a:r>
                        <a:rPr lang="zh-CN" sz="2000" b="1" kern="100">
                          <a:latin typeface="Times New Roman"/>
                          <a:cs typeface="Times New Roman"/>
                        </a:rPr>
                        <a:t>是</a:t>
                      </a:r>
                      <a:r>
                        <a:rPr lang="en-US" sz="2000" b="1" kern="100">
                          <a:latin typeface="宋体"/>
                          <a:cs typeface="Times New Roman"/>
                        </a:rPr>
                        <a:t>……</a:t>
                      </a:r>
                      <a:r>
                        <a:rPr lang="zh-CN" sz="2000" b="1" kern="100">
                          <a:latin typeface="Times New Roman"/>
                          <a:cs typeface="Times New Roman"/>
                        </a:rPr>
                        <a:t>的结果</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Times New Roman"/>
                          <a:cs typeface="Times New Roman"/>
                        </a:rPr>
                        <a:t>　</a:t>
                      </a:r>
                      <a:r>
                        <a:rPr lang="en-US" sz="2000" b="1" kern="100">
                          <a:latin typeface="Times New Roman"/>
                          <a:cs typeface="Courier New"/>
                        </a:rPr>
                        <a:t>21. </a:t>
                      </a:r>
                      <a:r>
                        <a:rPr lang="zh-CN" sz="2000" b="1" kern="100">
                          <a:latin typeface="Times New Roman"/>
                          <a:cs typeface="Times New Roman"/>
                        </a:rPr>
                        <a:t>关键在于</a:t>
                      </a:r>
                      <a:r>
                        <a:rPr lang="en-US" sz="2000" b="1" kern="100">
                          <a:latin typeface="宋体"/>
                          <a:cs typeface="Times New Roman"/>
                        </a:rPr>
                        <a:t>……</a:t>
                      </a:r>
                      <a:r>
                        <a:rPr lang="zh-CN" sz="2000" b="1" kern="100">
                          <a:latin typeface="Times New Roman"/>
                          <a:cs typeface="Times New Roman"/>
                        </a:rPr>
                        <a:t>是十分重要的</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a:latin typeface="Times New Roman"/>
                          <a:cs typeface="Times New Roman"/>
                        </a:rPr>
                        <a:t>　关键在于</a:t>
                      </a:r>
                      <a:r>
                        <a:rPr lang="en-US" sz="2000" b="1" kern="100">
                          <a:latin typeface="宋体"/>
                          <a:cs typeface="Times New Roman"/>
                        </a:rPr>
                        <a:t>……</a:t>
                      </a:r>
                      <a:r>
                        <a:rPr lang="en-US" sz="2000" b="1" kern="100">
                          <a:latin typeface="Times New Roman"/>
                          <a:cs typeface="Courier New"/>
                        </a:rPr>
                        <a:t>/</a:t>
                      </a:r>
                      <a:r>
                        <a:rPr lang="en-US" sz="2000" b="1" kern="100">
                          <a:latin typeface="宋体"/>
                          <a:cs typeface="Times New Roman"/>
                        </a:rPr>
                        <a:t>……</a:t>
                      </a:r>
                      <a:r>
                        <a:rPr lang="zh-CN" sz="2000" b="1" kern="100">
                          <a:latin typeface="Times New Roman"/>
                          <a:cs typeface="Times New Roman"/>
                        </a:rPr>
                        <a:t>是十分重要的</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Times New Roman"/>
                          <a:cs typeface="Times New Roman"/>
                        </a:rPr>
                        <a:t>　</a:t>
                      </a:r>
                      <a:r>
                        <a:rPr lang="en-US" sz="2000" b="1" kern="100">
                          <a:latin typeface="Times New Roman"/>
                          <a:cs typeface="Courier New"/>
                        </a:rPr>
                        <a:t>22. </a:t>
                      </a:r>
                      <a:r>
                        <a:rPr lang="zh-CN" sz="2000" b="1" kern="100">
                          <a:latin typeface="Times New Roman"/>
                          <a:cs typeface="Times New Roman"/>
                        </a:rPr>
                        <a:t>由于</a:t>
                      </a:r>
                      <a:r>
                        <a:rPr lang="en-US" sz="2000" b="1" kern="100">
                          <a:latin typeface="宋体"/>
                          <a:cs typeface="Times New Roman"/>
                        </a:rPr>
                        <a:t>……</a:t>
                      </a:r>
                      <a:r>
                        <a:rPr lang="zh-CN" sz="2000" b="1" kern="100">
                          <a:latin typeface="Times New Roman"/>
                          <a:cs typeface="Times New Roman"/>
                        </a:rPr>
                        <a:t>下</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a:latin typeface="Times New Roman"/>
                          <a:cs typeface="Times New Roman"/>
                        </a:rPr>
                        <a:t>　由于</a:t>
                      </a:r>
                      <a:r>
                        <a:rPr lang="en-US" sz="2000" b="1" kern="100">
                          <a:latin typeface="宋体"/>
                          <a:cs typeface="Times New Roman"/>
                        </a:rPr>
                        <a:t>……</a:t>
                      </a:r>
                      <a:r>
                        <a:rPr lang="en-US" sz="2000" b="1" kern="100">
                          <a:latin typeface="Times New Roman"/>
                          <a:cs typeface="Courier New"/>
                        </a:rPr>
                        <a:t>/</a:t>
                      </a:r>
                      <a:r>
                        <a:rPr lang="zh-CN" sz="2000" b="1" kern="100">
                          <a:latin typeface="Times New Roman"/>
                          <a:cs typeface="Times New Roman"/>
                        </a:rPr>
                        <a:t>在</a:t>
                      </a:r>
                      <a:r>
                        <a:rPr lang="en-US" sz="2000" b="1" kern="100">
                          <a:latin typeface="宋体"/>
                          <a:cs typeface="Times New Roman"/>
                        </a:rPr>
                        <a:t>……</a:t>
                      </a:r>
                      <a:r>
                        <a:rPr lang="zh-CN" sz="2000" b="1" kern="100">
                          <a:latin typeface="Times New Roman"/>
                          <a:cs typeface="Times New Roman"/>
                        </a:rPr>
                        <a:t>下</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Times New Roman"/>
                          <a:cs typeface="Times New Roman"/>
                        </a:rPr>
                        <a:t>　</a:t>
                      </a:r>
                      <a:r>
                        <a:rPr lang="en-US" sz="2000" b="1" kern="100">
                          <a:latin typeface="Times New Roman"/>
                          <a:cs typeface="Courier New"/>
                        </a:rPr>
                        <a:t>23. </a:t>
                      </a:r>
                      <a:r>
                        <a:rPr lang="zh-CN" sz="2000" b="1" kern="100">
                          <a:latin typeface="Times New Roman"/>
                          <a:cs typeface="Times New Roman"/>
                        </a:rPr>
                        <a:t>对于</a:t>
                      </a:r>
                      <a:r>
                        <a:rPr lang="en-US" sz="2000" b="1" kern="100">
                          <a:latin typeface="宋体"/>
                          <a:cs typeface="Times New Roman"/>
                        </a:rPr>
                        <a:t>……</a:t>
                      </a:r>
                      <a:r>
                        <a:rPr lang="zh-CN" sz="2000" b="1" kern="100">
                          <a:latin typeface="Times New Roman"/>
                          <a:cs typeface="Times New Roman"/>
                        </a:rPr>
                        <a:t>问题上</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a:latin typeface="Times New Roman"/>
                          <a:cs typeface="Times New Roman"/>
                        </a:rPr>
                        <a:t>　对于</a:t>
                      </a:r>
                      <a:r>
                        <a:rPr lang="en-US" sz="2000" b="1" kern="100">
                          <a:latin typeface="宋体"/>
                          <a:cs typeface="Times New Roman"/>
                        </a:rPr>
                        <a:t>……</a:t>
                      </a:r>
                      <a:r>
                        <a:rPr lang="zh-CN" sz="2000" b="1" kern="100">
                          <a:latin typeface="Times New Roman"/>
                          <a:cs typeface="Times New Roman"/>
                        </a:rPr>
                        <a:t>问题</a:t>
                      </a:r>
                      <a:r>
                        <a:rPr lang="en-US" sz="2000" b="1" kern="100">
                          <a:latin typeface="Times New Roman"/>
                          <a:cs typeface="Courier New"/>
                        </a:rPr>
                        <a:t>/</a:t>
                      </a:r>
                      <a:r>
                        <a:rPr lang="zh-CN" sz="2000" b="1" kern="100">
                          <a:latin typeface="Times New Roman"/>
                          <a:cs typeface="Times New Roman"/>
                        </a:rPr>
                        <a:t>在</a:t>
                      </a:r>
                      <a:r>
                        <a:rPr lang="en-US" sz="2000" b="1" kern="100">
                          <a:latin typeface="宋体"/>
                          <a:cs typeface="Times New Roman"/>
                        </a:rPr>
                        <a:t>……</a:t>
                      </a:r>
                      <a:r>
                        <a:rPr lang="zh-CN" sz="2000" b="1" kern="100">
                          <a:latin typeface="Times New Roman"/>
                          <a:cs typeface="Times New Roman"/>
                        </a:rPr>
                        <a:t>问题上</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Times New Roman"/>
                          <a:cs typeface="Times New Roman"/>
                        </a:rPr>
                        <a:t>　</a:t>
                      </a:r>
                      <a:r>
                        <a:rPr lang="en-US" sz="2000" b="1" kern="100">
                          <a:latin typeface="Times New Roman"/>
                          <a:cs typeface="Courier New"/>
                        </a:rPr>
                        <a:t>24. </a:t>
                      </a:r>
                      <a:r>
                        <a:rPr lang="zh-CN" sz="2000" b="1" kern="100">
                          <a:latin typeface="Times New Roman"/>
                          <a:cs typeface="Times New Roman"/>
                        </a:rPr>
                        <a:t>以</a:t>
                      </a:r>
                      <a:r>
                        <a:rPr lang="en-US" sz="2000" b="1" kern="100">
                          <a:latin typeface="宋体"/>
                          <a:cs typeface="Times New Roman"/>
                        </a:rPr>
                        <a:t>……</a:t>
                      </a:r>
                      <a:r>
                        <a:rPr lang="zh-CN" sz="2000" b="1" kern="100">
                          <a:latin typeface="Times New Roman"/>
                          <a:cs typeface="Times New Roman"/>
                        </a:rPr>
                        <a:t>即可</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a:latin typeface="Times New Roman"/>
                          <a:cs typeface="Times New Roman"/>
                        </a:rPr>
                        <a:t>　以</a:t>
                      </a:r>
                      <a:r>
                        <a:rPr lang="en-US" sz="2000" b="1" kern="100">
                          <a:latin typeface="宋体"/>
                          <a:cs typeface="Times New Roman"/>
                        </a:rPr>
                        <a:t>……</a:t>
                      </a:r>
                      <a:r>
                        <a:rPr lang="zh-CN" sz="2000" b="1" kern="100">
                          <a:latin typeface="Times New Roman"/>
                          <a:cs typeface="Times New Roman"/>
                        </a:rPr>
                        <a:t>为宜</a:t>
                      </a:r>
                      <a:r>
                        <a:rPr lang="en-US" sz="2000" b="1" kern="100">
                          <a:latin typeface="Times New Roman"/>
                          <a:cs typeface="Courier New"/>
                        </a:rPr>
                        <a:t>/</a:t>
                      </a:r>
                      <a:r>
                        <a:rPr lang="en-US" sz="2000" b="1" kern="100">
                          <a:latin typeface="宋体"/>
                          <a:cs typeface="Times New Roman"/>
                        </a:rPr>
                        <a:t>……</a:t>
                      </a:r>
                      <a:r>
                        <a:rPr lang="zh-CN" sz="2000" b="1" kern="100">
                          <a:latin typeface="Times New Roman"/>
                          <a:cs typeface="Times New Roman"/>
                        </a:rPr>
                        <a:t>即可</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Times New Roman"/>
                          <a:cs typeface="Times New Roman"/>
                        </a:rPr>
                        <a:t>　</a:t>
                      </a:r>
                      <a:r>
                        <a:rPr lang="en-US" sz="2000" b="1" kern="100">
                          <a:latin typeface="Times New Roman"/>
                          <a:cs typeface="Courier New"/>
                        </a:rPr>
                        <a:t>25.</a:t>
                      </a:r>
                      <a:r>
                        <a:rPr lang="zh-CN" sz="2000" b="1" kern="100">
                          <a:latin typeface="Times New Roman"/>
                          <a:cs typeface="Times New Roman"/>
                        </a:rPr>
                        <a:t>成分是</a:t>
                      </a:r>
                      <a:r>
                        <a:rPr lang="en-US" sz="2000" b="1" kern="100">
                          <a:latin typeface="宋体"/>
                          <a:cs typeface="Times New Roman"/>
                        </a:rPr>
                        <a:t>……</a:t>
                      </a:r>
                      <a:r>
                        <a:rPr lang="zh-CN" sz="2000" b="1" kern="100">
                          <a:latin typeface="Times New Roman"/>
                          <a:cs typeface="Times New Roman"/>
                        </a:rPr>
                        <a:t>配制而成的</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Times New Roman"/>
                          <a:cs typeface="Times New Roman"/>
                        </a:rPr>
                        <a:t>　成分是</a:t>
                      </a:r>
                      <a:r>
                        <a:rPr lang="en-US" sz="2000" b="1" kern="100" dirty="0">
                          <a:latin typeface="宋体"/>
                          <a:cs typeface="Times New Roman"/>
                        </a:rPr>
                        <a:t>……</a:t>
                      </a:r>
                      <a:r>
                        <a:rPr lang="en-US" sz="2000" b="1" kern="100" dirty="0">
                          <a:latin typeface="Times New Roman"/>
                          <a:cs typeface="Courier New"/>
                        </a:rPr>
                        <a:t>/</a:t>
                      </a:r>
                      <a:r>
                        <a:rPr lang="zh-CN" sz="2000" b="1" kern="100" dirty="0">
                          <a:latin typeface="Times New Roman"/>
                          <a:cs typeface="Times New Roman"/>
                        </a:rPr>
                        <a:t>是由</a:t>
                      </a:r>
                      <a:r>
                        <a:rPr lang="en-US" sz="2000" b="1" kern="100" dirty="0">
                          <a:latin typeface="宋体"/>
                          <a:cs typeface="Times New Roman"/>
                        </a:rPr>
                        <a:t>……</a:t>
                      </a:r>
                      <a:r>
                        <a:rPr lang="zh-CN" sz="2000" b="1" kern="100" dirty="0">
                          <a:latin typeface="Times New Roman"/>
                          <a:cs typeface="Times New Roman"/>
                        </a:rPr>
                        <a:t>配制而成的</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wipe(left)">
                                      <p:cBhvr>
                                        <p:cTn id="7" dur="500"/>
                                        <p:tgtEl>
                                          <p:spTgt spid="3">
                                            <p:txEl>
                                              <p:pRg st="10" end="1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4" presetClass="entr" presetSubtype="16"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ox(i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14348" y="714356"/>
            <a:ext cx="7929618" cy="5286412"/>
          </a:xfrm>
        </p:spPr>
        <p:txBody>
          <a:bodyPr>
            <a:noAutofit/>
          </a:bodyPr>
          <a:lstStyle/>
          <a:p>
            <a:pPr marL="0" indent="0" eaLnBrk="1" hangingPunct="1">
              <a:lnSpc>
                <a:spcPct val="122000"/>
              </a:lnSpc>
              <a:spcBef>
                <a:spcPct val="0"/>
              </a:spcBef>
              <a:buNone/>
            </a:pPr>
            <a:r>
              <a:rPr lang="zh-CN" altLang="en-US" sz="2400" b="1" dirty="0" smtClean="0">
                <a:latin typeface="黑体" pitchFamily="2" charset="-122"/>
                <a:ea typeface="黑体" pitchFamily="2" charset="-122"/>
              </a:rPr>
              <a:t>                                         （</a:t>
            </a:r>
            <a:r>
              <a:rPr lang="zh-CN" altLang="en-US" sz="2400" b="1" dirty="0" smtClean="0">
                <a:latin typeface="+mn-ea"/>
              </a:rPr>
              <a:t>续表</a:t>
            </a:r>
            <a:r>
              <a:rPr lang="zh-CN" altLang="en-US" sz="2400" b="1" dirty="0" smtClean="0">
                <a:latin typeface="黑体" pitchFamily="2" charset="-122"/>
                <a:ea typeface="黑体" pitchFamily="2" charset="-122"/>
              </a:rPr>
              <a:t>）</a:t>
            </a:r>
            <a:endParaRPr lang="en-US" altLang="zh-CN" sz="2400" b="1" dirty="0" smtClean="0">
              <a:latin typeface="黑体" pitchFamily="2" charset="-122"/>
              <a:ea typeface="黑体" pitchFamily="2" charset="-122"/>
            </a:endParaRPr>
          </a:p>
          <a:p>
            <a:pPr marL="0" indent="62280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785786" y="1214422"/>
          <a:ext cx="7704138" cy="2772435"/>
        </p:xfrm>
        <a:graphic>
          <a:graphicData uri="http://schemas.openxmlformats.org/drawingml/2006/table">
            <a:tbl>
              <a:tblPr/>
              <a:tblGrid>
                <a:gridCol w="3143272"/>
                <a:gridCol w="4560866"/>
              </a:tblGrid>
              <a:tr h="554487">
                <a:tc>
                  <a:txBody>
                    <a:bodyPr/>
                    <a:lstStyle/>
                    <a:p>
                      <a:pPr algn="l">
                        <a:spcAft>
                          <a:spcPts val="0"/>
                        </a:spcAft>
                      </a:pPr>
                      <a:r>
                        <a:rPr lang="zh-CN" sz="2000" b="1" kern="100" dirty="0">
                          <a:latin typeface="Times New Roman"/>
                          <a:cs typeface="Times New Roman"/>
                        </a:rPr>
                        <a:t>　</a:t>
                      </a:r>
                      <a:r>
                        <a:rPr lang="en-US" sz="2000" b="1" kern="100" dirty="0">
                          <a:latin typeface="Times New Roman"/>
                          <a:cs typeface="Courier New"/>
                        </a:rPr>
                        <a:t>26. </a:t>
                      </a:r>
                      <a:r>
                        <a:rPr lang="zh-CN" sz="2000" b="1" kern="100" dirty="0">
                          <a:latin typeface="Times New Roman"/>
                          <a:cs typeface="Times New Roman"/>
                        </a:rPr>
                        <a:t>本着</a:t>
                      </a:r>
                      <a:r>
                        <a:rPr lang="en-US" sz="2000" b="1" kern="100" dirty="0">
                          <a:latin typeface="宋体"/>
                          <a:cs typeface="Times New Roman"/>
                        </a:rPr>
                        <a:t>……</a:t>
                      </a:r>
                      <a:r>
                        <a:rPr lang="zh-CN" sz="2000" b="1" kern="100" dirty="0">
                          <a:latin typeface="Times New Roman"/>
                          <a:cs typeface="Times New Roman"/>
                        </a:rPr>
                        <a:t>为原则</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a:latin typeface="Times New Roman"/>
                          <a:cs typeface="Times New Roman"/>
                        </a:rPr>
                        <a:t>　本着</a:t>
                      </a:r>
                      <a:r>
                        <a:rPr lang="en-US" sz="2000" b="1" kern="100">
                          <a:latin typeface="宋体"/>
                          <a:cs typeface="Times New Roman"/>
                        </a:rPr>
                        <a:t>……</a:t>
                      </a:r>
                      <a:r>
                        <a:rPr lang="zh-CN" sz="2000" b="1" kern="100">
                          <a:latin typeface="Times New Roman"/>
                          <a:cs typeface="Times New Roman"/>
                        </a:rPr>
                        <a:t>原则</a:t>
                      </a:r>
                      <a:r>
                        <a:rPr lang="en-US" sz="2000" b="1" kern="100">
                          <a:latin typeface="Times New Roman"/>
                          <a:cs typeface="Courier New"/>
                        </a:rPr>
                        <a:t>/</a:t>
                      </a:r>
                      <a:r>
                        <a:rPr lang="zh-CN" sz="2000" b="1" kern="100">
                          <a:latin typeface="Times New Roman"/>
                          <a:cs typeface="Times New Roman"/>
                        </a:rPr>
                        <a:t>以</a:t>
                      </a:r>
                      <a:r>
                        <a:rPr lang="en-US" sz="2000" b="1" kern="100">
                          <a:latin typeface="宋体"/>
                          <a:cs typeface="Times New Roman"/>
                        </a:rPr>
                        <a:t>……</a:t>
                      </a:r>
                      <a:r>
                        <a:rPr lang="zh-CN" sz="2000" b="1" kern="100">
                          <a:latin typeface="Times New Roman"/>
                          <a:cs typeface="Times New Roman"/>
                        </a:rPr>
                        <a:t>为原则</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Times New Roman"/>
                          <a:cs typeface="Times New Roman"/>
                        </a:rPr>
                        <a:t>　</a:t>
                      </a:r>
                      <a:r>
                        <a:rPr lang="en-US" sz="2000" b="1" kern="100">
                          <a:latin typeface="Times New Roman"/>
                          <a:cs typeface="Courier New"/>
                        </a:rPr>
                        <a:t>27. </a:t>
                      </a:r>
                      <a:r>
                        <a:rPr lang="zh-CN" sz="2000" b="1" kern="100">
                          <a:latin typeface="Times New Roman"/>
                          <a:cs typeface="Times New Roman"/>
                        </a:rPr>
                        <a:t>打着</a:t>
                      </a:r>
                      <a:r>
                        <a:rPr lang="en-US" sz="2000" b="1" kern="100">
                          <a:latin typeface="宋体"/>
                          <a:cs typeface="Times New Roman"/>
                        </a:rPr>
                        <a:t>……</a:t>
                      </a:r>
                      <a:r>
                        <a:rPr lang="zh-CN" sz="2000" b="1" kern="100">
                          <a:latin typeface="Times New Roman"/>
                          <a:cs typeface="Times New Roman"/>
                        </a:rPr>
                        <a:t>为幌子</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a:latin typeface="Times New Roman"/>
                          <a:cs typeface="Times New Roman"/>
                        </a:rPr>
                        <a:t>　打着</a:t>
                      </a:r>
                      <a:r>
                        <a:rPr lang="en-US" sz="2000" b="1" kern="100">
                          <a:latin typeface="宋体"/>
                          <a:cs typeface="Times New Roman"/>
                        </a:rPr>
                        <a:t>……</a:t>
                      </a:r>
                      <a:r>
                        <a:rPr lang="zh-CN" sz="2000" b="1" kern="100">
                          <a:latin typeface="Times New Roman"/>
                          <a:cs typeface="Times New Roman"/>
                        </a:rPr>
                        <a:t>的幌子</a:t>
                      </a:r>
                      <a:r>
                        <a:rPr lang="en-US" sz="2000" b="1" kern="100">
                          <a:latin typeface="Times New Roman"/>
                          <a:cs typeface="Courier New"/>
                        </a:rPr>
                        <a:t>/</a:t>
                      </a:r>
                      <a:r>
                        <a:rPr lang="zh-CN" sz="2000" b="1" kern="100">
                          <a:latin typeface="Times New Roman"/>
                          <a:cs typeface="Times New Roman"/>
                        </a:rPr>
                        <a:t>以</a:t>
                      </a:r>
                      <a:r>
                        <a:rPr lang="en-US" sz="2000" b="1" kern="100">
                          <a:latin typeface="宋体"/>
                          <a:cs typeface="Times New Roman"/>
                        </a:rPr>
                        <a:t>……</a:t>
                      </a:r>
                      <a:r>
                        <a:rPr lang="zh-CN" sz="2000" b="1" kern="100">
                          <a:latin typeface="Times New Roman"/>
                          <a:cs typeface="Times New Roman"/>
                        </a:rPr>
                        <a:t>为幌子</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Times New Roman"/>
                          <a:cs typeface="Times New Roman"/>
                        </a:rPr>
                        <a:t>　</a:t>
                      </a:r>
                      <a:r>
                        <a:rPr lang="en-US" sz="2000" b="1" kern="100">
                          <a:latin typeface="Times New Roman"/>
                          <a:cs typeface="Courier New"/>
                        </a:rPr>
                        <a:t>28. </a:t>
                      </a:r>
                      <a:r>
                        <a:rPr lang="zh-CN" sz="2000" b="1" kern="100">
                          <a:latin typeface="Times New Roman"/>
                          <a:cs typeface="Times New Roman"/>
                        </a:rPr>
                        <a:t>深受</a:t>
                      </a:r>
                      <a:r>
                        <a:rPr lang="en-US" sz="2000" b="1" kern="100">
                          <a:latin typeface="宋体"/>
                          <a:cs typeface="Times New Roman"/>
                        </a:rPr>
                        <a:t>……</a:t>
                      </a:r>
                      <a:r>
                        <a:rPr lang="zh-CN" sz="2000" b="1" kern="100">
                          <a:latin typeface="Times New Roman"/>
                          <a:cs typeface="Times New Roman"/>
                        </a:rPr>
                        <a:t>所欢迎</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a:latin typeface="Times New Roman"/>
                          <a:cs typeface="Times New Roman"/>
                        </a:rPr>
                        <a:t>　深受</a:t>
                      </a:r>
                      <a:r>
                        <a:rPr lang="en-US" sz="2000" b="1" kern="100">
                          <a:latin typeface="宋体"/>
                          <a:cs typeface="Times New Roman"/>
                        </a:rPr>
                        <a:t>……</a:t>
                      </a:r>
                      <a:r>
                        <a:rPr lang="zh-CN" sz="2000" b="1" kern="100">
                          <a:latin typeface="Times New Roman"/>
                          <a:cs typeface="Times New Roman"/>
                        </a:rPr>
                        <a:t>欢迎</a:t>
                      </a:r>
                      <a:r>
                        <a:rPr lang="en-US" sz="2000" b="1" kern="100">
                          <a:latin typeface="Times New Roman"/>
                          <a:cs typeface="Courier New"/>
                        </a:rPr>
                        <a:t>/</a:t>
                      </a:r>
                      <a:r>
                        <a:rPr lang="zh-CN" sz="2000" b="1" kern="100">
                          <a:latin typeface="Times New Roman"/>
                          <a:cs typeface="Times New Roman"/>
                        </a:rPr>
                        <a:t>为</a:t>
                      </a:r>
                      <a:r>
                        <a:rPr lang="en-US" sz="2000" b="1" kern="100">
                          <a:latin typeface="宋体"/>
                          <a:cs typeface="Times New Roman"/>
                        </a:rPr>
                        <a:t>……</a:t>
                      </a:r>
                      <a:r>
                        <a:rPr lang="zh-CN" sz="2000" b="1" kern="100">
                          <a:latin typeface="Times New Roman"/>
                          <a:cs typeface="Times New Roman"/>
                        </a:rPr>
                        <a:t>所欢迎</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Times New Roman"/>
                          <a:cs typeface="Times New Roman"/>
                        </a:rPr>
                        <a:t>　</a:t>
                      </a:r>
                      <a:r>
                        <a:rPr lang="en-US" sz="2000" b="1" kern="100">
                          <a:latin typeface="Times New Roman"/>
                          <a:cs typeface="Courier New"/>
                        </a:rPr>
                        <a:t>29. </a:t>
                      </a:r>
                      <a:r>
                        <a:rPr lang="zh-CN" sz="2000" b="1" kern="100">
                          <a:latin typeface="Times New Roman"/>
                          <a:cs typeface="Times New Roman"/>
                        </a:rPr>
                        <a:t>比去年同期相比</a:t>
                      </a:r>
                      <a:r>
                        <a:rPr lang="en-US" sz="2000" b="1" kern="100">
                          <a:latin typeface="宋体"/>
                          <a:cs typeface="Times New Roman"/>
                        </a:rPr>
                        <a:t>……</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Times New Roman"/>
                          <a:cs typeface="Times New Roman"/>
                        </a:rPr>
                        <a:t>　比去年同期</a:t>
                      </a:r>
                      <a:r>
                        <a:rPr lang="en-US" sz="2000" b="1" kern="100" dirty="0">
                          <a:latin typeface="宋体"/>
                          <a:cs typeface="Times New Roman"/>
                        </a:rPr>
                        <a:t>……</a:t>
                      </a:r>
                      <a:r>
                        <a:rPr lang="en-US" sz="2000" b="1" kern="100" dirty="0">
                          <a:latin typeface="Times New Roman"/>
                          <a:cs typeface="Courier New"/>
                        </a:rPr>
                        <a:t>/</a:t>
                      </a:r>
                      <a:r>
                        <a:rPr lang="zh-CN" sz="2000" b="1" kern="100" dirty="0">
                          <a:latin typeface="Times New Roman"/>
                          <a:cs typeface="Times New Roman"/>
                        </a:rPr>
                        <a:t>跟去年同期相比</a:t>
                      </a:r>
                      <a:r>
                        <a:rPr lang="en-US" sz="2000" b="1" kern="100" dirty="0">
                          <a:latin typeface="宋体"/>
                          <a:cs typeface="Times New Roman"/>
                        </a:rPr>
                        <a:t>……</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l">
                        <a:spcAft>
                          <a:spcPts val="0"/>
                        </a:spcAft>
                      </a:pPr>
                      <a:r>
                        <a:rPr lang="zh-CN" sz="2000" b="1" kern="100">
                          <a:latin typeface="Times New Roman"/>
                          <a:cs typeface="Times New Roman"/>
                        </a:rPr>
                        <a:t>　</a:t>
                      </a:r>
                      <a:r>
                        <a:rPr lang="en-US" sz="2000" b="1" kern="100">
                          <a:latin typeface="Times New Roman"/>
                          <a:cs typeface="Courier New"/>
                        </a:rPr>
                        <a:t>30. </a:t>
                      </a:r>
                      <a:r>
                        <a:rPr lang="zh-CN" sz="2000" b="1" kern="100">
                          <a:latin typeface="Times New Roman"/>
                          <a:cs typeface="Times New Roman"/>
                        </a:rPr>
                        <a:t>长达</a:t>
                      </a:r>
                      <a:r>
                        <a:rPr lang="en-US" sz="2000" b="1" kern="100">
                          <a:latin typeface="宋体"/>
                          <a:cs typeface="Times New Roman"/>
                        </a:rPr>
                        <a:t>……</a:t>
                      </a:r>
                      <a:r>
                        <a:rPr lang="zh-CN" sz="2000" b="1" kern="100">
                          <a:latin typeface="Times New Roman"/>
                          <a:cs typeface="Times New Roman"/>
                        </a:rPr>
                        <a:t>之久</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spcAft>
                          <a:spcPts val="0"/>
                        </a:spcAft>
                      </a:pPr>
                      <a:r>
                        <a:rPr lang="zh-CN" sz="2000" b="1" kern="100" dirty="0">
                          <a:latin typeface="Times New Roman"/>
                          <a:cs typeface="Times New Roman"/>
                        </a:rPr>
                        <a:t>　长达</a:t>
                      </a:r>
                      <a:r>
                        <a:rPr lang="en-US" sz="2000" b="1" kern="100" dirty="0">
                          <a:latin typeface="宋体"/>
                          <a:cs typeface="Times New Roman"/>
                        </a:rPr>
                        <a:t>……</a:t>
                      </a:r>
                      <a:r>
                        <a:rPr lang="zh-CN" sz="2000" b="1" kern="100" dirty="0">
                          <a:latin typeface="Times New Roman"/>
                          <a:cs typeface="Times New Roman"/>
                        </a:rPr>
                        <a:t>天</a:t>
                      </a:r>
                      <a:r>
                        <a:rPr lang="en-US" sz="2000" b="1" kern="100" dirty="0">
                          <a:latin typeface="Times New Roman"/>
                          <a:cs typeface="Courier New"/>
                        </a:rPr>
                        <a:t>/</a:t>
                      </a:r>
                      <a:r>
                        <a:rPr lang="zh-CN" sz="2000" b="1" kern="100" dirty="0">
                          <a:latin typeface="Times New Roman"/>
                          <a:cs typeface="Times New Roman"/>
                        </a:rPr>
                        <a:t>达</a:t>
                      </a:r>
                      <a:r>
                        <a:rPr lang="en-US" sz="2000" b="1" kern="100" dirty="0">
                          <a:latin typeface="宋体"/>
                          <a:cs typeface="Times New Roman"/>
                        </a:rPr>
                        <a:t>……</a:t>
                      </a:r>
                      <a:r>
                        <a:rPr lang="zh-CN" sz="2000" b="1" kern="100" dirty="0">
                          <a:latin typeface="Times New Roman"/>
                          <a:cs typeface="Times New Roman"/>
                        </a:rPr>
                        <a:t>之久</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wipe(left)">
                                      <p:cBhvr>
                                        <p:cTn id="7" dur="500"/>
                                        <p:tgtEl>
                                          <p:spTgt spid="3">
                                            <p:txEl>
                                              <p:pRg st="10" end="1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4" presetClass="entr" presetSubtype="16"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ox(i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85794"/>
            <a:ext cx="7920037" cy="5572164"/>
          </a:xfrm>
        </p:spPr>
        <p:txBody>
          <a:bodyPr>
            <a:noAutofit/>
          </a:bodyPr>
          <a:lstStyle/>
          <a:p>
            <a:pPr marL="0" indent="0" eaLnBrk="1" hangingPunct="1">
              <a:lnSpc>
                <a:spcPct val="122000"/>
              </a:lnSpc>
              <a:spcBef>
                <a:spcPct val="0"/>
              </a:spcBef>
              <a:buNone/>
            </a:pPr>
            <a:r>
              <a:rPr lang="zh-CN" altLang="en-US" sz="2400" b="1" dirty="0" smtClean="0">
                <a:latin typeface="黑体" pitchFamily="2" charset="-122"/>
                <a:ea typeface="黑体" pitchFamily="2" charset="-122"/>
              </a:rPr>
              <a:t>类型五　表意不明</a:t>
            </a: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r>
              <a:rPr lang="zh-CN" altLang="en-US" sz="2400" b="1" dirty="0" smtClean="0">
                <a:latin typeface="黑体" pitchFamily="2" charset="-122"/>
                <a:ea typeface="黑体" pitchFamily="2" charset="-122"/>
              </a:rPr>
              <a:t>    </a:t>
            </a:r>
            <a:r>
              <a:rPr lang="zh-CN" altLang="en-US" sz="2400" b="1" dirty="0" smtClean="0">
                <a:latin typeface="+mn-ea"/>
              </a:rPr>
              <a:t>如果语意令人费解，或者不能表达确定的意思，就会造成表意不明。</a:t>
            </a:r>
            <a:endParaRPr lang="en-US" altLang="zh-CN" sz="2400" b="1" dirty="0" smtClean="0">
              <a:latin typeface="+mn-ea"/>
            </a:endParaRPr>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一</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修饰关系不明确造成的歧义</a:t>
            </a:r>
          </a:p>
          <a:p>
            <a:pPr marL="0" indent="622800" eaLnBrk="1" hangingPunct="1">
              <a:lnSpc>
                <a:spcPct val="122000"/>
              </a:lnSpc>
              <a:spcBef>
                <a:spcPct val="0"/>
              </a:spcBef>
              <a:buNone/>
            </a:pPr>
            <a:r>
              <a:rPr lang="zh-CN" altLang="en-US" sz="2400" b="1" dirty="0" smtClean="0"/>
              <a:t>此类错例的特点是，中心语</a:t>
            </a:r>
            <a:r>
              <a:rPr lang="en-US" altLang="zh-CN" sz="2400" b="1" dirty="0" smtClean="0"/>
              <a:t>(</a:t>
            </a:r>
            <a:r>
              <a:rPr lang="zh-CN" altLang="en-US" sz="2400" b="1" dirty="0" smtClean="0"/>
              <a:t>一般是主语中心语或宾语中心语</a:t>
            </a:r>
            <a:r>
              <a:rPr lang="en-US" altLang="zh-CN" sz="2400" b="1" dirty="0" smtClean="0"/>
              <a:t>)</a:t>
            </a:r>
            <a:r>
              <a:rPr lang="zh-CN" altLang="en-US" sz="2400" b="1" dirty="0" smtClean="0"/>
              <a:t>前有多个修饰语，其中有的修饰语</a:t>
            </a:r>
            <a:r>
              <a:rPr lang="en-US" altLang="zh-CN" sz="2400" b="1" dirty="0" smtClean="0"/>
              <a:t>(</a:t>
            </a:r>
            <a:r>
              <a:rPr lang="zh-CN" altLang="en-US" sz="2400" b="1" dirty="0" smtClean="0"/>
              <a:t>多为第一个</a:t>
            </a:r>
            <a:r>
              <a:rPr lang="en-US" altLang="zh-CN" sz="2400" b="1" dirty="0" smtClean="0"/>
              <a:t>)</a:t>
            </a:r>
            <a:r>
              <a:rPr lang="zh-CN" altLang="en-US" sz="2400" b="1" dirty="0" smtClean="0"/>
              <a:t>修饰不同的对象时，句子就会有不同的表意。</a:t>
            </a:r>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a:lnSpc>
                <a:spcPts val="3500"/>
              </a:lnSpc>
              <a:buNone/>
            </a:pPr>
            <a:r>
              <a:rPr lang="en-US" altLang="zh-CN" sz="2400" b="1" dirty="0" smtClean="0">
                <a:latin typeface="Times New Roman" pitchFamily="18" charset="0"/>
              </a:rPr>
              <a:t> 89. </a:t>
            </a:r>
            <a:r>
              <a:rPr lang="en-US" altLang="zh-CN" sz="2400" b="1" dirty="0" smtClean="0">
                <a:latin typeface="+mn-ea"/>
              </a:rPr>
              <a:t>[2015·</a:t>
            </a:r>
            <a:r>
              <a:rPr lang="zh-CN" altLang="en-US" sz="2400" b="1" dirty="0" smtClean="0">
                <a:latin typeface="+mn-ea"/>
              </a:rPr>
              <a:t>江苏卷</a:t>
            </a:r>
            <a:r>
              <a:rPr lang="en-US" altLang="zh-CN" sz="2400" b="1" dirty="0" smtClean="0">
                <a:latin typeface="+mn-ea"/>
              </a:rPr>
              <a:t>] </a:t>
            </a:r>
            <a:r>
              <a:rPr lang="zh-CN" altLang="en-US" sz="2400" b="1" dirty="0" smtClean="0">
                <a:latin typeface="+mn-ea"/>
              </a:rPr>
              <a:t>今年</a:t>
            </a:r>
            <a:r>
              <a:rPr lang="en-US" altLang="zh-CN" sz="2400" b="1" dirty="0" smtClean="0">
                <a:latin typeface="+mn-ea"/>
              </a:rPr>
              <a:t>5 </a:t>
            </a:r>
            <a:r>
              <a:rPr lang="zh-CN" altLang="en-US" sz="2400" b="1" dirty="0" smtClean="0">
                <a:latin typeface="+mn-ea"/>
              </a:rPr>
              <a:t>月</a:t>
            </a:r>
            <a:r>
              <a:rPr lang="en-US" altLang="zh-CN" sz="2400" b="1" dirty="0" smtClean="0">
                <a:latin typeface="+mn-ea"/>
              </a:rPr>
              <a:t>9 </a:t>
            </a:r>
            <a:r>
              <a:rPr lang="zh-CN" altLang="en-US" sz="2400" b="1" dirty="0" smtClean="0">
                <a:latin typeface="+mn-ea"/>
              </a:rPr>
              <a:t>日是俄罗斯卫国战争胜利</a:t>
            </a:r>
            <a:r>
              <a:rPr lang="en-US" altLang="zh-CN" sz="2400" b="1" dirty="0" smtClean="0">
                <a:latin typeface="+mn-ea"/>
              </a:rPr>
              <a:t>70 </a:t>
            </a:r>
            <a:r>
              <a:rPr lang="zh-CN" altLang="en-US" sz="2400" b="1" dirty="0" smtClean="0">
                <a:latin typeface="+mn-ea"/>
              </a:rPr>
              <a:t>周年，有近</a:t>
            </a:r>
            <a:r>
              <a:rPr lang="en-US" altLang="zh-CN" sz="2400" b="1" dirty="0" smtClean="0">
                <a:latin typeface="+mn-ea"/>
              </a:rPr>
              <a:t>30 </a:t>
            </a:r>
            <a:r>
              <a:rPr lang="zh-CN" altLang="en-US" sz="2400" b="1" dirty="0" smtClean="0">
                <a:latin typeface="+mn-ea"/>
              </a:rPr>
              <a:t>个国家和国际组织的领导人参加了在莫斯科红场举行的阅兵式。</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a:t>
            </a:r>
            <a:endParaRPr lang="zh-CN" altLang="en-US" sz="2400" b="1" dirty="0" smtClean="0"/>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67102" y="5752377"/>
            <a:ext cx="7715304" cy="480901"/>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表意不明。“近</a:t>
            </a:r>
            <a:r>
              <a:rPr lang="en-US" altLang="zh-CN" sz="2400" b="1" dirty="0" smtClean="0">
                <a:solidFill>
                  <a:srgbClr val="990033"/>
                </a:solidFill>
                <a:latin typeface="+mn-ea"/>
              </a:rPr>
              <a:t>30</a:t>
            </a:r>
            <a:r>
              <a:rPr lang="zh-CN" altLang="en-US" sz="2400" b="1" dirty="0" smtClean="0">
                <a:solidFill>
                  <a:srgbClr val="990033"/>
                </a:solidFill>
                <a:latin typeface="+mn-ea"/>
              </a:rPr>
              <a:t>个”修饰的对象有歧义。</a:t>
            </a:r>
            <a:endParaRPr lang="en-US" altLang="zh-CN" sz="2400" b="1" dirty="0" smtClean="0">
              <a:latin typeface="黑体" pitchFamily="2" charset="-122"/>
              <a:ea typeface="黑体" pitchFamily="2" charset="-122"/>
            </a:endParaRPr>
          </a:p>
        </p:txBody>
      </p:sp>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grpSp>
        <p:nvGrpSpPr>
          <p:cNvPr id="11" name="Group 10"/>
          <p:cNvGrpSpPr>
            <a:grpSpLocks/>
          </p:cNvGrpSpPr>
          <p:nvPr/>
        </p:nvGrpSpPr>
        <p:grpSpPr bwMode="auto">
          <a:xfrm>
            <a:off x="1588" y="2674938"/>
            <a:ext cx="609600" cy="1978025"/>
            <a:chOff x="1" y="1685"/>
            <a:chExt cx="384" cy="1246"/>
          </a:xfrm>
        </p:grpSpPr>
        <p:pic>
          <p:nvPicPr>
            <p:cNvPr id="12"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3"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6" end="16"/>
                                            </p:txEl>
                                          </p:spTgt>
                                        </p:tgtEl>
                                        <p:attrNameLst>
                                          <p:attrName>style.visibility</p:attrName>
                                        </p:attrNameLst>
                                      </p:cBhvr>
                                      <p:to>
                                        <p:strVal val="visible"/>
                                      </p:to>
                                    </p:set>
                                    <p:animEffect transition="in" filter="wipe(left)">
                                      <p:cBhvr>
                                        <p:cTn id="7" dur="500"/>
                                        <p:tgtEl>
                                          <p:spTgt spid="3">
                                            <p:txEl>
                                              <p:pRg st="16" end="16"/>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90. </a:t>
            </a:r>
            <a:r>
              <a:rPr lang="en-US" altLang="zh-CN" sz="2400" b="1" dirty="0" smtClean="0">
                <a:latin typeface="+mn-ea"/>
              </a:rPr>
              <a:t>[2015·</a:t>
            </a:r>
            <a:r>
              <a:rPr lang="zh-CN" altLang="en-US" sz="2400" b="1" dirty="0" smtClean="0">
                <a:latin typeface="+mn-ea"/>
              </a:rPr>
              <a:t>山东卷</a:t>
            </a:r>
            <a:r>
              <a:rPr lang="en-US" altLang="zh-CN" sz="2400" b="1" dirty="0" smtClean="0">
                <a:latin typeface="+mn-ea"/>
              </a:rPr>
              <a:t>] </a:t>
            </a:r>
            <a:r>
              <a:rPr lang="zh-CN" altLang="en-US" sz="2400" b="1" dirty="0" smtClean="0">
                <a:latin typeface="+mn-ea"/>
              </a:rPr>
              <a:t>这部影片讲述了一个身患重病的工人的女儿自强不息、与命运抗争的故事，对青少年观众很有教育意义。</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____________________________________________________________________________________________________</a:t>
            </a:r>
            <a:endParaRPr lang="zh-CN" altLang="en-US" sz="2400" b="1" dirty="0" smtClean="0"/>
          </a:p>
          <a:p>
            <a:pPr marL="0" indent="0" algn="just">
              <a:lnSpc>
                <a:spcPts val="3500"/>
              </a:lnSpc>
              <a:buNone/>
            </a:pPr>
            <a:r>
              <a:rPr lang="en-US" altLang="zh-CN" sz="2400" b="1" dirty="0" smtClean="0">
                <a:latin typeface="Times New Roman" pitchFamily="18" charset="0"/>
              </a:rPr>
              <a:t>91. </a:t>
            </a:r>
            <a:r>
              <a:rPr lang="en-US" altLang="zh-CN" sz="2400" b="1" dirty="0" smtClean="0">
                <a:latin typeface="+mn-ea"/>
              </a:rPr>
              <a:t>[2013·</a:t>
            </a:r>
            <a:r>
              <a:rPr lang="zh-CN" altLang="en-US" sz="2400" b="1" dirty="0" smtClean="0">
                <a:latin typeface="+mn-ea"/>
              </a:rPr>
              <a:t>山东卷</a:t>
            </a:r>
            <a:r>
              <a:rPr lang="en-US" altLang="zh-CN" sz="2400" b="1" dirty="0" smtClean="0">
                <a:latin typeface="+mn-ea"/>
              </a:rPr>
              <a:t>] </a:t>
            </a:r>
            <a:r>
              <a:rPr lang="zh-CN" altLang="en-US" sz="2400" b="1" dirty="0" smtClean="0">
                <a:latin typeface="+mn-ea"/>
              </a:rPr>
              <a:t>警察反复观察了两个目击者提供的弹壳，并进行技术分析，确定它们和从案发现场得到的弹壳并不是出自同一支枪。</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r>
              <a:rPr lang="zh-CN" altLang="en-US" sz="2400" b="1" dirty="0" smtClean="0"/>
              <a:t>　　</a:t>
            </a:r>
            <a:endParaRPr lang="en-US" altLang="zh-CN"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02219" y="2028820"/>
            <a:ext cx="7715304" cy="92974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表意不明。“一个身患重病的工人的女儿”有歧义，根据整体句意，可改为“一个工人的身患重病的女儿”。</a:t>
            </a:r>
            <a:endParaRPr lang="en-US" altLang="zh-CN" sz="2400" b="1" dirty="0" smtClean="0">
              <a:solidFill>
                <a:srgbClr val="990033"/>
              </a:solidFill>
              <a:latin typeface="+mn-ea"/>
            </a:endParaRPr>
          </a:p>
        </p:txBody>
      </p:sp>
      <p:sp>
        <p:nvSpPr>
          <p:cNvPr id="9" name="TextBox 8"/>
          <p:cNvSpPr txBox="1"/>
          <p:nvPr/>
        </p:nvSpPr>
        <p:spPr>
          <a:xfrm>
            <a:off x="725311" y="4377462"/>
            <a:ext cx="7715304" cy="137858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表意不明。“两个目击者提供的弹壳”有歧义，“两个”既可以指目击者，也可以指弹壳，因此可改为“由两个目击者提供的弹壳”或“目击者提供的两个弹壳”。</a:t>
            </a:r>
          </a:p>
        </p:txBody>
      </p:sp>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grpSp>
        <p:nvGrpSpPr>
          <p:cNvPr id="11" name="Group 10"/>
          <p:cNvGrpSpPr>
            <a:grpSpLocks/>
          </p:cNvGrpSpPr>
          <p:nvPr/>
        </p:nvGrpSpPr>
        <p:grpSpPr bwMode="auto">
          <a:xfrm>
            <a:off x="1588" y="2674938"/>
            <a:ext cx="609600" cy="1978025"/>
            <a:chOff x="1" y="1685"/>
            <a:chExt cx="384" cy="1246"/>
          </a:xfrm>
        </p:grpSpPr>
        <p:pic>
          <p:nvPicPr>
            <p:cNvPr id="12"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3"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85794"/>
            <a:ext cx="7920037" cy="5572164"/>
          </a:xfrm>
        </p:spPr>
        <p:txBody>
          <a:bodyPr>
            <a:noAutofit/>
          </a:bodyPr>
          <a:lstStyle/>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二</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停顿位置不同造成的歧义</a:t>
            </a:r>
          </a:p>
          <a:p>
            <a:pPr marL="0" indent="622800" eaLnBrk="1" hangingPunct="1">
              <a:lnSpc>
                <a:spcPct val="122000"/>
              </a:lnSpc>
              <a:spcBef>
                <a:spcPct val="0"/>
              </a:spcBef>
              <a:buNone/>
            </a:pPr>
            <a:r>
              <a:rPr lang="zh-CN" altLang="en-US" sz="2400" b="1" dirty="0" smtClean="0"/>
              <a:t>有些句子在不同的位置停顿，意思可以有不同的理解。</a:t>
            </a:r>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a:lnSpc>
                <a:spcPts val="3500"/>
              </a:lnSpc>
              <a:buNone/>
            </a:pPr>
            <a:r>
              <a:rPr lang="en-US" altLang="zh-CN" sz="2400" b="1" dirty="0" smtClean="0">
                <a:latin typeface="Times New Roman" pitchFamily="18" charset="0"/>
              </a:rPr>
              <a:t> 92. </a:t>
            </a:r>
            <a:r>
              <a:rPr lang="zh-CN" altLang="en-US" sz="2400" b="1" dirty="0" smtClean="0">
                <a:latin typeface="Times New Roman" pitchFamily="18" charset="0"/>
              </a:rPr>
              <a:t>这一桩发生在普通家庭中的杀人悲剧在亲戚当中也有些不解和议论，要说小莉的妈妈不爱她家里人谁也不相信。</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________________________________________________________________________________________________________________________________________________________________________________________________________</a:t>
            </a:r>
            <a:endParaRPr lang="zh-CN" altLang="en-US"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54139" y="3573503"/>
            <a:ext cx="7715304" cy="182742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在“她”后面停顿和在“家里人”后面停顿，句子的意思是完全不同的。可理解为“要说小莉的妈妈不爱她</a:t>
            </a:r>
            <a:r>
              <a:rPr lang="en-US" altLang="zh-CN" sz="2400" b="1" dirty="0" smtClean="0">
                <a:solidFill>
                  <a:srgbClr val="990033"/>
                </a:solidFill>
                <a:latin typeface="+mn-ea"/>
              </a:rPr>
              <a:t>/</a:t>
            </a:r>
            <a:r>
              <a:rPr lang="zh-CN" altLang="en-US" sz="2400" b="1" dirty="0" smtClean="0">
                <a:solidFill>
                  <a:srgbClr val="990033"/>
                </a:solidFill>
                <a:latin typeface="+mn-ea"/>
              </a:rPr>
              <a:t>家里人谁也不相信”或“要说小莉的妈妈不爱她家里人</a:t>
            </a:r>
            <a:r>
              <a:rPr lang="en-US" altLang="zh-CN" sz="2400" b="1" dirty="0" smtClean="0">
                <a:solidFill>
                  <a:srgbClr val="990033"/>
                </a:solidFill>
                <a:latin typeface="+mn-ea"/>
              </a:rPr>
              <a:t>/</a:t>
            </a:r>
            <a:r>
              <a:rPr lang="zh-CN" altLang="en-US" sz="2400" b="1" dirty="0" smtClean="0">
                <a:solidFill>
                  <a:srgbClr val="990033"/>
                </a:solidFill>
                <a:latin typeface="+mn-ea"/>
              </a:rPr>
              <a:t>谁也不相信”，表意不明。</a:t>
            </a:r>
            <a:endParaRPr lang="en-US" altLang="zh-CN" sz="2400" b="1" dirty="0" smtClean="0">
              <a:latin typeface="黑体" pitchFamily="2" charset="-122"/>
              <a:ea typeface="黑体" pitchFamily="2" charset="-122"/>
            </a:endParaRPr>
          </a:p>
        </p:txBody>
      </p:sp>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3" end="13"/>
                                            </p:txEl>
                                          </p:spTgt>
                                        </p:tgtEl>
                                        <p:attrNameLst>
                                          <p:attrName>style.visibility</p:attrName>
                                        </p:attrNameLst>
                                      </p:cBhvr>
                                      <p:to>
                                        <p:strVal val="visible"/>
                                      </p:to>
                                    </p:set>
                                    <p:animEffect transition="in" filter="wipe(left)">
                                      <p:cBhvr>
                                        <p:cTn id="7" dur="500"/>
                                        <p:tgtEl>
                                          <p:spTgt spid="3">
                                            <p:txEl>
                                              <p:pRg st="13" end="1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93. </a:t>
            </a:r>
            <a:r>
              <a:rPr lang="zh-CN" altLang="en-US" sz="2400" b="1" dirty="0" smtClean="0">
                <a:latin typeface="Times New Roman" pitchFamily="18" charset="0"/>
              </a:rPr>
              <a:t>昨天中午，隔壁科室的一位领导让他写一份报告，他想了一会儿，说：“这份报告，我写不好。”</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r>
              <a:rPr lang="en-US" altLang="zh-CN" sz="2400" b="1" dirty="0" smtClean="0">
                <a:latin typeface="Times New Roman" pitchFamily="18" charset="0"/>
              </a:rPr>
              <a:t>94. </a:t>
            </a:r>
            <a:r>
              <a:rPr lang="zh-CN" altLang="en-US" sz="2400" b="1" dirty="0" smtClean="0">
                <a:latin typeface="+mn-ea"/>
              </a:rPr>
              <a:t>贪污上级拨来的防洪专款和捐助的希望工程款八万余元。</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r>
              <a:rPr lang="zh-CN" altLang="en-US" sz="2400" b="1" dirty="0" smtClean="0"/>
              <a:t>　　</a:t>
            </a:r>
            <a:endParaRPr lang="en-US" altLang="zh-CN"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69128" y="1616816"/>
            <a:ext cx="7820812" cy="1438855"/>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停顿不同，就会表达出不同的意思。“我写</a:t>
            </a:r>
            <a:r>
              <a:rPr lang="en-US" altLang="zh-CN" sz="2400" b="1" dirty="0" smtClean="0">
                <a:solidFill>
                  <a:srgbClr val="990033"/>
                </a:solidFill>
                <a:latin typeface="+mn-ea"/>
              </a:rPr>
              <a:t>/</a:t>
            </a:r>
            <a:r>
              <a:rPr lang="zh-CN" altLang="en-US" sz="2400" b="1" dirty="0" smtClean="0">
                <a:solidFill>
                  <a:srgbClr val="990033"/>
                </a:solidFill>
                <a:latin typeface="+mn-ea"/>
              </a:rPr>
              <a:t>不好”表示不赞成自己写这份报告，“我</a:t>
            </a:r>
            <a:r>
              <a:rPr lang="en-US" altLang="zh-CN" sz="2400" b="1" dirty="0" smtClean="0">
                <a:solidFill>
                  <a:srgbClr val="990033"/>
                </a:solidFill>
                <a:latin typeface="+mn-ea"/>
              </a:rPr>
              <a:t>/</a:t>
            </a:r>
            <a:r>
              <a:rPr lang="zh-CN" altLang="en-US" sz="2400" b="1" dirty="0" smtClean="0">
                <a:solidFill>
                  <a:srgbClr val="990033"/>
                </a:solidFill>
                <a:latin typeface="+mn-ea"/>
              </a:rPr>
              <a:t>写不好”表示自己没把握把这份报告写好。</a:t>
            </a:r>
            <a:endParaRPr lang="en-US" altLang="zh-CN" sz="2400" b="1" dirty="0" smtClean="0">
              <a:solidFill>
                <a:srgbClr val="990033"/>
              </a:solidFill>
              <a:latin typeface="+mn-ea"/>
            </a:endParaRPr>
          </a:p>
        </p:txBody>
      </p:sp>
      <p:sp>
        <p:nvSpPr>
          <p:cNvPr id="9" name="TextBox 8"/>
          <p:cNvSpPr txBox="1"/>
          <p:nvPr/>
        </p:nvSpPr>
        <p:spPr>
          <a:xfrm>
            <a:off x="709168" y="3927180"/>
            <a:ext cx="7715304" cy="137858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停顿不同，意思就不同。“贪污上级拨来的防洪专款</a:t>
            </a:r>
            <a:r>
              <a:rPr lang="en-US" altLang="zh-CN" sz="2400" b="1" dirty="0" smtClean="0">
                <a:solidFill>
                  <a:srgbClr val="990033"/>
                </a:solidFill>
                <a:latin typeface="+mn-ea"/>
              </a:rPr>
              <a:t>/</a:t>
            </a:r>
            <a:r>
              <a:rPr lang="zh-CN" altLang="en-US" sz="2400" b="1" dirty="0" smtClean="0">
                <a:solidFill>
                  <a:srgbClr val="990033"/>
                </a:solidFill>
                <a:latin typeface="+mn-ea"/>
              </a:rPr>
              <a:t>和捐助的希望工程款八万余元”，“贪污上级拨来的防洪专款和捐助的希望工程款</a:t>
            </a:r>
            <a:r>
              <a:rPr lang="en-US" altLang="zh-CN" sz="2400" b="1" dirty="0" smtClean="0">
                <a:solidFill>
                  <a:srgbClr val="990033"/>
                </a:solidFill>
                <a:latin typeface="+mn-ea"/>
              </a:rPr>
              <a:t>/</a:t>
            </a:r>
            <a:r>
              <a:rPr lang="zh-CN" altLang="en-US" sz="2400" b="1" dirty="0" smtClean="0">
                <a:solidFill>
                  <a:srgbClr val="990033"/>
                </a:solidFill>
                <a:latin typeface="+mn-ea"/>
              </a:rPr>
              <a:t>八万余元”。</a:t>
            </a:r>
          </a:p>
        </p:txBody>
      </p:sp>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grpSp>
        <p:nvGrpSpPr>
          <p:cNvPr id="11" name="Group 10"/>
          <p:cNvGrpSpPr>
            <a:grpSpLocks/>
          </p:cNvGrpSpPr>
          <p:nvPr/>
        </p:nvGrpSpPr>
        <p:grpSpPr bwMode="auto">
          <a:xfrm>
            <a:off x="1588" y="2674938"/>
            <a:ext cx="609600" cy="1978025"/>
            <a:chOff x="1" y="1685"/>
            <a:chExt cx="384" cy="1246"/>
          </a:xfrm>
        </p:grpSpPr>
        <p:pic>
          <p:nvPicPr>
            <p:cNvPr id="12"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3"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85794"/>
            <a:ext cx="7920037" cy="5572164"/>
          </a:xfrm>
        </p:spPr>
        <p:txBody>
          <a:bodyPr>
            <a:noAutofit/>
          </a:bodyPr>
          <a:lstStyle/>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三</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指代不明造成的歧义</a:t>
            </a:r>
          </a:p>
          <a:p>
            <a:pPr marL="0" indent="622800" eaLnBrk="1" hangingPunct="1">
              <a:lnSpc>
                <a:spcPct val="122000"/>
              </a:lnSpc>
              <a:spcBef>
                <a:spcPct val="0"/>
              </a:spcBef>
              <a:buNone/>
            </a:pPr>
            <a:r>
              <a:rPr lang="zh-CN" altLang="en-US" sz="2400" b="1" dirty="0" smtClean="0"/>
              <a:t>利用指示代词或人称代词来造成句子表意的错误或表意的不明，也是命题者惯用的设误手法。</a:t>
            </a:r>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a:lnSpc>
                <a:spcPts val="3500"/>
              </a:lnSpc>
              <a:buNone/>
            </a:pPr>
            <a:r>
              <a:rPr lang="en-US" altLang="zh-CN" sz="2400" b="1" dirty="0" smtClean="0">
                <a:latin typeface="Times New Roman" pitchFamily="18" charset="0"/>
              </a:rPr>
              <a:t> 95. </a:t>
            </a:r>
            <a:r>
              <a:rPr lang="en-US" altLang="zh-CN" sz="2400" b="1" dirty="0" smtClean="0">
                <a:latin typeface="+mn-ea"/>
              </a:rPr>
              <a:t>[2014·</a:t>
            </a:r>
            <a:r>
              <a:rPr lang="zh-CN" altLang="en-US" sz="2400" b="1" dirty="0" smtClean="0">
                <a:latin typeface="+mn-ea"/>
              </a:rPr>
              <a:t>山东卷</a:t>
            </a:r>
            <a:r>
              <a:rPr lang="en-US" altLang="zh-CN" sz="2400" b="1" dirty="0" smtClean="0">
                <a:latin typeface="+mn-ea"/>
              </a:rPr>
              <a:t>] </a:t>
            </a:r>
            <a:r>
              <a:rPr lang="zh-CN" altLang="en-US" sz="2400" b="1" dirty="0" smtClean="0">
                <a:latin typeface="Times New Roman" pitchFamily="18" charset="0"/>
              </a:rPr>
              <a:t>熟悉他的人都知道，生活中的他不像在银幕上那样，是个性格开朗外向、不拘小节的人。</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endParaRPr lang="zh-CN" altLang="en-US" sz="2400" b="1" u="sng" dirty="0" smtClean="0">
              <a:solidFill>
                <a:srgbClr val="990033"/>
              </a:solidFill>
              <a:latin typeface="+mn-ea"/>
            </a:endParaRPr>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10" name="TextBox 9"/>
          <p:cNvSpPr txBox="1"/>
          <p:nvPr/>
        </p:nvSpPr>
        <p:spPr>
          <a:xfrm>
            <a:off x="724158" y="3540949"/>
            <a:ext cx="7715304" cy="137858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指代不明。“性格开朗外向、不拘小节”到底是说生活中的他还是银幕上的他，表意不明确，可在“是个”前面加上“生活中他实际上”。</a:t>
            </a:r>
            <a:endParaRPr lang="en-US" altLang="zh-CN" sz="2400" b="1" dirty="0" smtClean="0">
              <a:solidFill>
                <a:srgbClr val="990033"/>
              </a:solidFill>
              <a:latin typeface="+mn-ea"/>
            </a:endParaRPr>
          </a:p>
        </p:txBody>
      </p:sp>
      <p:sp>
        <p:nvSpPr>
          <p:cNvPr id="11"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4" end="14"/>
                                            </p:txEl>
                                          </p:spTgt>
                                        </p:tgtEl>
                                        <p:attrNameLst>
                                          <p:attrName>style.visibility</p:attrName>
                                        </p:attrNameLst>
                                      </p:cBhvr>
                                      <p:to>
                                        <p:strVal val="visible"/>
                                      </p:to>
                                    </p:set>
                                    <p:animEffect transition="in" filter="wipe(left)">
                                      <p:cBhvr>
                                        <p:cTn id="7" dur="500"/>
                                        <p:tgtEl>
                                          <p:spTgt spid="3">
                                            <p:txEl>
                                              <p:pRg st="14" end="1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96. </a:t>
            </a:r>
            <a:r>
              <a:rPr lang="zh-CN" altLang="en-US" sz="2400" b="1" dirty="0" smtClean="0">
                <a:latin typeface="Times New Roman" pitchFamily="18" charset="0"/>
              </a:rPr>
              <a:t>欣赏一首好诗不容易，创作一首好诗更不是一件简单的事，小李平时在这方面下了不少功夫。</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______________________________________________________________________________________________________</a:t>
            </a:r>
            <a:endParaRPr lang="zh-CN" altLang="en-US" sz="2400" b="1" dirty="0" smtClean="0"/>
          </a:p>
          <a:p>
            <a:pPr marL="0" indent="0" algn="just">
              <a:lnSpc>
                <a:spcPts val="3500"/>
              </a:lnSpc>
              <a:buNone/>
            </a:pPr>
            <a:r>
              <a:rPr lang="en-US" altLang="zh-CN" sz="2400" b="1" dirty="0" smtClean="0">
                <a:latin typeface="Times New Roman" pitchFamily="18" charset="0"/>
              </a:rPr>
              <a:t>97. </a:t>
            </a:r>
            <a:r>
              <a:rPr lang="zh-CN" altLang="en-US" sz="2400" b="1" dirty="0" smtClean="0">
                <a:latin typeface="Times New Roman" pitchFamily="18" charset="0"/>
              </a:rPr>
              <a:t>对于这种做法，有人主张接受，有人反对，他同意这种主张。</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18978" y="1605121"/>
            <a:ext cx="7715304" cy="92974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指代不明。“这方面”到底是指欣赏好诗还是指创作好诗，没有表达清楚。</a:t>
            </a:r>
            <a:endParaRPr lang="en-US" altLang="zh-CN" sz="2400" b="1" dirty="0" smtClean="0">
              <a:solidFill>
                <a:srgbClr val="990033"/>
              </a:solidFill>
              <a:latin typeface="+mn-ea"/>
            </a:endParaRPr>
          </a:p>
        </p:txBody>
      </p:sp>
      <p:sp>
        <p:nvSpPr>
          <p:cNvPr id="9" name="TextBox 8"/>
          <p:cNvSpPr txBox="1"/>
          <p:nvPr/>
        </p:nvSpPr>
        <p:spPr>
          <a:xfrm>
            <a:off x="621073" y="3533673"/>
            <a:ext cx="7838396" cy="1887696"/>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指代不明。“这种主张”到底指代什么？可改为“对于这种做法，有人主张接受，有人反对，他同意接受”，或改为“对于这种做法，有人主张接受，有人反对，他认为应该反对”。</a:t>
            </a:r>
          </a:p>
        </p:txBody>
      </p:sp>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grpSp>
        <p:nvGrpSpPr>
          <p:cNvPr id="11" name="Group 10"/>
          <p:cNvGrpSpPr>
            <a:grpSpLocks/>
          </p:cNvGrpSpPr>
          <p:nvPr/>
        </p:nvGrpSpPr>
        <p:grpSpPr bwMode="auto">
          <a:xfrm>
            <a:off x="1588" y="2674938"/>
            <a:ext cx="609600" cy="1978025"/>
            <a:chOff x="1" y="1685"/>
            <a:chExt cx="384" cy="1246"/>
          </a:xfrm>
        </p:grpSpPr>
        <p:pic>
          <p:nvPicPr>
            <p:cNvPr id="12"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3"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linds(horizontal)">
                                      <p:cBhvr>
                                        <p:cTn id="13" dur="500"/>
                                        <p:tgtEl>
                                          <p:spTgt spid="3">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85794"/>
            <a:ext cx="7920037" cy="5572164"/>
          </a:xfrm>
        </p:spPr>
        <p:txBody>
          <a:bodyPr>
            <a:noAutofit/>
          </a:bodyPr>
          <a:lstStyle/>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四</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词语含义多解造成的歧义</a:t>
            </a: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r>
              <a:rPr lang="zh-CN" altLang="en-US" sz="2400" b="1" dirty="0" smtClean="0"/>
              <a:t>         汉语中存在大量的多义词，命题者有时就利用多义词给句子带来表意的不确定性特点来设置错例。</a:t>
            </a:r>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a:lnSpc>
                <a:spcPts val="3500"/>
              </a:lnSpc>
              <a:buNone/>
            </a:pPr>
            <a:r>
              <a:rPr lang="en-US" altLang="zh-CN" sz="2400" b="1" dirty="0" smtClean="0">
                <a:latin typeface="Times New Roman" pitchFamily="18" charset="0"/>
              </a:rPr>
              <a:t> 98. </a:t>
            </a:r>
            <a:r>
              <a:rPr lang="zh-CN" altLang="en-US" sz="2400" b="1" dirty="0" smtClean="0">
                <a:latin typeface="Times New Roman" pitchFamily="18" charset="0"/>
              </a:rPr>
              <a:t>有些国家看不上</a:t>
            </a:r>
            <a:r>
              <a:rPr lang="en-US" altLang="zh-CN" sz="2400" b="1" dirty="0" smtClean="0">
                <a:latin typeface="+mn-ea"/>
              </a:rPr>
              <a:t>2018</a:t>
            </a:r>
            <a:r>
              <a:rPr lang="zh-CN" altLang="en-US" sz="2400" b="1" dirty="0" smtClean="0">
                <a:latin typeface="Times New Roman" pitchFamily="18" charset="0"/>
              </a:rPr>
              <a:t>年俄罗斯世界杯足球赛。</a:t>
            </a:r>
            <a:endParaRPr lang="zh-CN" altLang="en-US" sz="2400" b="1" dirty="0" smtClean="0"/>
          </a:p>
          <a:p>
            <a:pPr marL="0" indent="0" algn="just">
              <a:lnSpc>
                <a:spcPts val="3500"/>
              </a:lnSpc>
              <a:buNone/>
            </a:pPr>
            <a:r>
              <a:rPr lang="en-US" altLang="zh-CN" sz="2400" b="1" dirty="0" smtClean="0">
                <a:latin typeface="+mn-ea"/>
              </a:rPr>
              <a:t>____________________________________________________________________________________________________</a:t>
            </a:r>
          </a:p>
          <a:p>
            <a:pPr marL="0" indent="0" algn="just">
              <a:lnSpc>
                <a:spcPts val="3500"/>
              </a:lnSpc>
              <a:buNone/>
            </a:pPr>
            <a:endParaRPr lang="en-US" altLang="zh-CN" sz="2400" b="1" dirty="0" smtClean="0">
              <a:latin typeface="+mn-ea"/>
            </a:endParaRPr>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10" name="TextBox 9"/>
          <p:cNvSpPr txBox="1"/>
          <p:nvPr/>
        </p:nvSpPr>
        <p:spPr>
          <a:xfrm>
            <a:off x="715465" y="3124972"/>
            <a:ext cx="7715304" cy="92974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因词语多义而造成表意不明。句中的“看不上”可理解为“看不到”，也可理解为“瞧不起”。</a:t>
            </a:r>
            <a:endParaRPr lang="en-US" altLang="zh-CN" sz="2400" b="1" dirty="0" smtClean="0">
              <a:solidFill>
                <a:srgbClr val="990033"/>
              </a:solidFill>
              <a:latin typeface="+mn-ea"/>
            </a:endParaRPr>
          </a:p>
        </p:txBody>
      </p:sp>
      <p:sp>
        <p:nvSpPr>
          <p:cNvPr id="11"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4" end="14"/>
                                            </p:txEl>
                                          </p:spTgt>
                                        </p:tgtEl>
                                        <p:attrNameLst>
                                          <p:attrName>style.visibility</p:attrName>
                                        </p:attrNameLst>
                                      </p:cBhvr>
                                      <p:to>
                                        <p:strVal val="visible"/>
                                      </p:to>
                                    </p:set>
                                    <p:animEffect transition="in" filter="wipe(left)">
                                      <p:cBhvr>
                                        <p:cTn id="7" dur="500"/>
                                        <p:tgtEl>
                                          <p:spTgt spid="3">
                                            <p:txEl>
                                              <p:pRg st="14" end="1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99. </a:t>
            </a:r>
            <a:r>
              <a:rPr lang="zh-CN" altLang="en-US" sz="2400" b="1" dirty="0" smtClean="0">
                <a:latin typeface="Times New Roman" pitchFamily="18" charset="0"/>
              </a:rPr>
              <a:t>县里的通知说，让赵乡长本月</a:t>
            </a:r>
            <a:r>
              <a:rPr lang="en-US" altLang="zh-CN" sz="2400" b="1" dirty="0" smtClean="0">
                <a:latin typeface="+mn-ea"/>
              </a:rPr>
              <a:t>15</a:t>
            </a:r>
            <a:r>
              <a:rPr lang="zh-CN" altLang="en-US" sz="2400" b="1" dirty="0" smtClean="0">
                <a:latin typeface="Times New Roman" pitchFamily="18" charset="0"/>
              </a:rPr>
              <a:t>日前去汇报工作。</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r>
              <a:rPr lang="en-US" altLang="zh-CN" sz="2400" b="1" dirty="0" smtClean="0">
                <a:latin typeface="Times New Roman" pitchFamily="18" charset="0"/>
              </a:rPr>
              <a:t>100.  </a:t>
            </a:r>
            <a:r>
              <a:rPr lang="zh-CN" altLang="en-US" sz="2400" b="1" dirty="0" smtClean="0">
                <a:latin typeface="Times New Roman" pitchFamily="18" charset="0"/>
              </a:rPr>
              <a:t>这是名模杜鹃摄于</a:t>
            </a:r>
            <a:r>
              <a:rPr lang="en-US" altLang="zh-CN" sz="2400" b="1" dirty="0" smtClean="0">
                <a:latin typeface="+mn-ea"/>
              </a:rPr>
              <a:t>2016</a:t>
            </a:r>
            <a:r>
              <a:rPr lang="zh-CN" altLang="en-US" sz="2400" b="1" dirty="0" smtClean="0">
                <a:latin typeface="+mn-ea"/>
              </a:rPr>
              <a:t>年</a:t>
            </a:r>
            <a:r>
              <a:rPr lang="en-US" altLang="zh-CN" sz="2400" b="1" dirty="0" smtClean="0">
                <a:latin typeface="+mn-ea"/>
              </a:rPr>
              <a:t>5</a:t>
            </a:r>
            <a:r>
              <a:rPr lang="zh-CN" altLang="en-US" sz="2400" b="1" dirty="0" smtClean="0">
                <a:latin typeface="Times New Roman" pitchFamily="18" charset="0"/>
              </a:rPr>
              <a:t>月的照片。</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81322" y="1201244"/>
            <a:ext cx="7962588" cy="1887696"/>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因词语多义而造成表意不明。“前”既可以指“以前”，又可以和“去”一起理解为动词“前去”。可改为“县里的通知说，让赵乡长本月</a:t>
            </a:r>
            <a:r>
              <a:rPr lang="en-US" altLang="zh-CN" sz="2400" b="1" dirty="0" smtClean="0">
                <a:solidFill>
                  <a:srgbClr val="990033"/>
                </a:solidFill>
                <a:latin typeface="+mn-ea"/>
              </a:rPr>
              <a:t>15</a:t>
            </a:r>
            <a:r>
              <a:rPr lang="zh-CN" altLang="en-US" sz="2400" b="1" dirty="0" smtClean="0">
                <a:solidFill>
                  <a:srgbClr val="990033"/>
                </a:solidFill>
                <a:latin typeface="+mn-ea"/>
              </a:rPr>
              <a:t>日以前去汇报工作”，或者是“县里的通知说，让赵乡长本月</a:t>
            </a:r>
            <a:r>
              <a:rPr lang="en-US" altLang="zh-CN" sz="2400" b="1" dirty="0" smtClean="0">
                <a:solidFill>
                  <a:srgbClr val="990033"/>
                </a:solidFill>
                <a:latin typeface="+mn-ea"/>
              </a:rPr>
              <a:t>15</a:t>
            </a:r>
            <a:r>
              <a:rPr lang="zh-CN" altLang="en-US" sz="2400" b="1" dirty="0" smtClean="0">
                <a:solidFill>
                  <a:srgbClr val="990033"/>
                </a:solidFill>
                <a:latin typeface="+mn-ea"/>
              </a:rPr>
              <a:t>日去汇报工作”。</a:t>
            </a:r>
          </a:p>
        </p:txBody>
      </p:sp>
      <p:sp>
        <p:nvSpPr>
          <p:cNvPr id="9" name="TextBox 8"/>
          <p:cNvSpPr txBox="1"/>
          <p:nvPr/>
        </p:nvSpPr>
        <p:spPr>
          <a:xfrm>
            <a:off x="736543" y="3522437"/>
            <a:ext cx="7908734" cy="1438855"/>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因词语多义而造成表意不明。该句中的“摄”可以理解为“自己拍”，也可以理解为“被别人拍”，可以在“摄于”前面加上“自”或“被”字。</a:t>
            </a:r>
            <a:r>
              <a:rPr lang="zh-CN" altLang="en-US" sz="2400" b="1" dirty="0" smtClean="0"/>
              <a:t>　</a:t>
            </a:r>
            <a:endParaRPr lang="zh-CN" altLang="en-US" sz="2400" b="1" dirty="0" smtClean="0">
              <a:solidFill>
                <a:srgbClr val="990033"/>
              </a:solidFill>
              <a:latin typeface="+mn-ea"/>
            </a:endParaRPr>
          </a:p>
        </p:txBody>
      </p:sp>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grpSp>
        <p:nvGrpSpPr>
          <p:cNvPr id="11" name="Group 10"/>
          <p:cNvGrpSpPr>
            <a:grpSpLocks/>
          </p:cNvGrpSpPr>
          <p:nvPr/>
        </p:nvGrpSpPr>
        <p:grpSpPr bwMode="auto">
          <a:xfrm>
            <a:off x="1588" y="2674938"/>
            <a:ext cx="609600" cy="1978025"/>
            <a:chOff x="1" y="1685"/>
            <a:chExt cx="384" cy="1246"/>
          </a:xfrm>
        </p:grpSpPr>
        <p:pic>
          <p:nvPicPr>
            <p:cNvPr id="12"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3"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642918"/>
            <a:ext cx="8208962" cy="5570538"/>
          </a:xfrm>
        </p:spPr>
        <p:txBody>
          <a:bodyPr>
            <a:noAutofit/>
          </a:bodyPr>
          <a:lstStyle/>
          <a:p>
            <a:pPr marL="0" indent="0" eaLnBrk="1" hangingPunct="1">
              <a:lnSpc>
                <a:spcPts val="3500"/>
              </a:lnSpc>
              <a:spcBef>
                <a:spcPct val="0"/>
              </a:spcBef>
              <a:buNone/>
            </a:pPr>
            <a:r>
              <a:rPr lang="en-US" altLang="zh-CN" sz="2400" b="1" dirty="0" smtClean="0">
                <a:latin typeface="宋体" pitchFamily="2" charset="-122"/>
              </a:rPr>
              <a:t>    9. </a:t>
            </a:r>
            <a:r>
              <a:rPr lang="en-US" altLang="zh-CN" sz="2400" b="1" dirty="0" err="1" smtClean="0">
                <a:latin typeface="宋体" pitchFamily="2" charset="-122"/>
              </a:rPr>
              <a:t>目光如豆、鼠目寸光：都比喻目光短浅，看不到远处、大处</a:t>
            </a:r>
            <a:r>
              <a:rPr lang="en-US" altLang="zh-CN" sz="2400" b="1" dirty="0" smtClean="0">
                <a:latin typeface="宋体" pitchFamily="2" charset="-122"/>
              </a:rPr>
              <a:t>。</a:t>
            </a:r>
            <a:r>
              <a:rPr lang="en-US" altLang="zh-CN" sz="2400" b="1" dirty="0" err="1" smtClean="0">
                <a:latin typeface="宋体" pitchFamily="2" charset="-122"/>
              </a:rPr>
              <a:t>异：前者侧重在眼光“小</a:t>
            </a:r>
            <a:r>
              <a:rPr lang="en-US" altLang="zh-CN" sz="2400" b="1" dirty="0" smtClean="0">
                <a:latin typeface="宋体" pitchFamily="2" charset="-122"/>
              </a:rPr>
              <a:t>”，</a:t>
            </a:r>
            <a:r>
              <a:rPr lang="en-US" altLang="zh-CN" sz="2400" b="1" dirty="0" err="1" smtClean="0">
                <a:latin typeface="宋体" pitchFamily="2" charset="-122"/>
              </a:rPr>
              <a:t>强调看不到全局；后者侧重在眼光“近</a:t>
            </a:r>
            <a:r>
              <a:rPr lang="en-US" altLang="zh-CN" sz="2400" b="1" dirty="0" smtClean="0">
                <a:latin typeface="宋体" pitchFamily="2" charset="-122"/>
              </a:rPr>
              <a:t>”，</a:t>
            </a:r>
            <a:r>
              <a:rPr lang="en-US" altLang="zh-CN" sz="2400" b="1" dirty="0" err="1" smtClean="0">
                <a:latin typeface="宋体" pitchFamily="2" charset="-122"/>
              </a:rPr>
              <a:t>强调看不到将来</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    10. </a:t>
            </a:r>
            <a:r>
              <a:rPr lang="en-US" altLang="zh-CN" sz="2400" b="1" dirty="0" err="1" smtClean="0">
                <a:latin typeface="宋体" pitchFamily="2" charset="-122"/>
              </a:rPr>
              <a:t>恰到好处、恰如其分：都表示做事、说话达到适当的程度，常可通用</a:t>
            </a:r>
            <a:r>
              <a:rPr lang="en-US" altLang="zh-CN" sz="2400" b="1" dirty="0" smtClean="0">
                <a:latin typeface="宋体" pitchFamily="2" charset="-122"/>
              </a:rPr>
              <a:t>。</a:t>
            </a:r>
            <a:r>
              <a:rPr lang="en-US" altLang="zh-CN" sz="2400" b="1" dirty="0" err="1" smtClean="0">
                <a:latin typeface="宋体" pitchFamily="2" charset="-122"/>
              </a:rPr>
              <a:t>异：前者侧重在“恰巧达到适当的地步</a:t>
            </a:r>
            <a:r>
              <a:rPr lang="en-US" altLang="zh-CN" sz="2400" b="1" dirty="0" smtClean="0">
                <a:latin typeface="宋体" pitchFamily="2" charset="-122"/>
              </a:rPr>
              <a:t>”；</a:t>
            </a:r>
            <a:r>
              <a:rPr lang="en-US" altLang="zh-CN" sz="2400" b="1" dirty="0" err="1" smtClean="0">
                <a:latin typeface="宋体" pitchFamily="2" charset="-122"/>
              </a:rPr>
              <a:t>后者侧重在“正合分寸</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    11. </a:t>
            </a:r>
            <a:r>
              <a:rPr lang="en-US" altLang="zh-CN" sz="2400" b="1" dirty="0" err="1" smtClean="0">
                <a:latin typeface="宋体" pitchFamily="2" charset="-122"/>
              </a:rPr>
              <a:t>丧尽天良、丧心病狂：都含有“心肠坏，做事凶狠”的意思</a:t>
            </a:r>
            <a:r>
              <a:rPr lang="en-US" altLang="zh-CN" sz="2400" b="1" dirty="0" smtClean="0">
                <a:latin typeface="宋体" pitchFamily="2" charset="-122"/>
              </a:rPr>
              <a:t>。</a:t>
            </a:r>
            <a:r>
              <a:rPr lang="en-US" altLang="zh-CN" sz="2400" b="1" dirty="0" err="1" smtClean="0">
                <a:latin typeface="宋体" pitchFamily="2" charset="-122"/>
              </a:rPr>
              <a:t>异：前者侧重于</a:t>
            </a:r>
            <a:r>
              <a:rPr lang="zh-CN" altLang="en-US" sz="2400" b="1" dirty="0" smtClean="0">
                <a:latin typeface="宋体" pitchFamily="2" charset="-122"/>
              </a:rPr>
              <a:t>完全失去人性，</a:t>
            </a:r>
            <a:r>
              <a:rPr lang="en-US" altLang="zh-CN" sz="2400" b="1" dirty="0" err="1" smtClean="0">
                <a:latin typeface="宋体" pitchFamily="2" charset="-122"/>
              </a:rPr>
              <a:t>心肠坏</a:t>
            </a:r>
            <a:r>
              <a:rPr lang="en-US" altLang="zh-CN" sz="2400" b="1" dirty="0" smtClean="0">
                <a:latin typeface="宋体" pitchFamily="2" charset="-122"/>
              </a:rPr>
              <a:t>(</a:t>
            </a:r>
            <a:r>
              <a:rPr lang="en-US" altLang="zh-CN" sz="2400" b="1" dirty="0" err="1" smtClean="0">
                <a:latin typeface="宋体" pitchFamily="2" charset="-122"/>
              </a:rPr>
              <a:t>天良：善良的心</a:t>
            </a:r>
            <a:r>
              <a:rPr lang="en-US" altLang="zh-CN" sz="2400" b="1" dirty="0" smtClean="0">
                <a:latin typeface="宋体" pitchFamily="2" charset="-122"/>
              </a:rPr>
              <a:t>)；</a:t>
            </a:r>
            <a:r>
              <a:rPr lang="en-US" altLang="zh-CN" sz="2400" b="1" dirty="0" err="1" smtClean="0">
                <a:latin typeface="宋体" pitchFamily="2" charset="-122"/>
              </a:rPr>
              <a:t>后者侧重于</a:t>
            </a:r>
            <a:r>
              <a:rPr lang="zh-CN" altLang="en-US" sz="2400" b="1" dirty="0" smtClean="0">
                <a:latin typeface="宋体" pitchFamily="2" charset="-122"/>
              </a:rPr>
              <a:t>丧失理智，</a:t>
            </a:r>
            <a:r>
              <a:rPr lang="en-US" altLang="zh-CN" sz="2400" b="1" dirty="0" err="1" smtClean="0">
                <a:latin typeface="宋体" pitchFamily="2" charset="-122"/>
              </a:rPr>
              <a:t>言行</a:t>
            </a:r>
            <a:r>
              <a:rPr lang="zh-CN" altLang="en-US" sz="2400" b="1" dirty="0" smtClean="0">
                <a:latin typeface="宋体" pitchFamily="2" charset="-122"/>
              </a:rPr>
              <a:t>昏乱</a:t>
            </a:r>
            <a:r>
              <a:rPr lang="en-US" altLang="zh-CN" sz="2400" b="1" dirty="0" err="1" smtClean="0">
                <a:latin typeface="宋体" pitchFamily="2" charset="-122"/>
              </a:rPr>
              <a:t>荒谬、凶狠残忍</a:t>
            </a:r>
            <a:r>
              <a:rPr lang="en-US" altLang="zh-CN" sz="2400" b="1" dirty="0" smtClean="0">
                <a:latin typeface="宋体" pitchFamily="2" charset="-122"/>
              </a:rPr>
              <a:t>(</a:t>
            </a:r>
            <a:r>
              <a:rPr lang="en-US" altLang="zh-CN" sz="2400" b="1" dirty="0" err="1" smtClean="0">
                <a:latin typeface="宋体" pitchFamily="2" charset="-122"/>
              </a:rPr>
              <a:t>狂：疯狂</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    12. </a:t>
            </a:r>
            <a:r>
              <a:rPr lang="en-US" altLang="zh-CN" sz="2400" b="1" dirty="0" err="1" smtClean="0">
                <a:latin typeface="宋体" pitchFamily="2" charset="-122"/>
              </a:rPr>
              <a:t>身先士卒、以身作则：都有“亲自做出榜样”的意思</a:t>
            </a:r>
            <a:r>
              <a:rPr lang="en-US" altLang="zh-CN" sz="2400" b="1" dirty="0" smtClean="0">
                <a:latin typeface="宋体" pitchFamily="2" charset="-122"/>
              </a:rPr>
              <a:t>。</a:t>
            </a:r>
            <a:r>
              <a:rPr lang="en-US" altLang="zh-CN" sz="2400" b="1" dirty="0" err="1" smtClean="0">
                <a:latin typeface="宋体" pitchFamily="2" charset="-122"/>
              </a:rPr>
              <a:t>异：前者侧重于在关键时刻自己带头去做，走在群众的前面；后者仅指自己做出榜样</a:t>
            </a:r>
            <a:r>
              <a:rPr lang="zh-CN" altLang="en-US" sz="2400" b="1" dirty="0" smtClean="0">
                <a:latin typeface="宋体" pitchFamily="2" charset="-122"/>
              </a:rPr>
              <a:t>（</a:t>
            </a:r>
            <a:r>
              <a:rPr lang="en-US" altLang="zh-CN" sz="2400" b="1" dirty="0" err="1" smtClean="0">
                <a:latin typeface="宋体" pitchFamily="2" charset="-122"/>
              </a:rPr>
              <a:t>则：准则</a:t>
            </a:r>
            <a:r>
              <a:rPr lang="zh-CN" altLang="en-US" sz="2400" b="1" dirty="0" smtClean="0">
                <a:latin typeface="宋体" pitchFamily="2" charset="-122"/>
              </a:rPr>
              <a:t>）</a:t>
            </a:r>
            <a:r>
              <a:rPr lang="en-US" altLang="zh-CN" sz="2400" b="1" dirty="0" smtClean="0">
                <a:latin typeface="宋体" pitchFamily="2" charset="-122"/>
              </a:rPr>
              <a:t>。</a:t>
            </a:r>
          </a:p>
        </p:txBody>
      </p:sp>
      <p:sp>
        <p:nvSpPr>
          <p:cNvPr id="891907"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891910"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89191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85794"/>
            <a:ext cx="7920037" cy="5572164"/>
          </a:xfrm>
        </p:spPr>
        <p:txBody>
          <a:bodyPr>
            <a:noAutofit/>
          </a:bodyPr>
          <a:lstStyle/>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五</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成分指向不同造成的歧义</a:t>
            </a:r>
          </a:p>
          <a:p>
            <a:pPr marL="0" indent="0" eaLnBrk="1" hangingPunct="1">
              <a:lnSpc>
                <a:spcPct val="122000"/>
              </a:lnSpc>
              <a:spcBef>
                <a:spcPct val="0"/>
              </a:spcBef>
              <a:buNone/>
            </a:pPr>
            <a:r>
              <a:rPr lang="zh-CN" altLang="en-US" sz="2400" b="1" dirty="0" smtClean="0"/>
              <a:t>        某些词语在句中所担当的成分具有不确定性，致使该句子的表意混乱。</a:t>
            </a:r>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eaLnBrk="1" hangingPunct="1">
              <a:lnSpc>
                <a:spcPct val="122000"/>
              </a:lnSpc>
              <a:spcBef>
                <a:spcPct val="0"/>
              </a:spcBef>
              <a:buNone/>
            </a:pPr>
            <a:endParaRPr lang="zh-CN" altLang="en-US" sz="2400" b="1" u="sng" dirty="0" smtClean="0">
              <a:solidFill>
                <a:srgbClr val="990033"/>
              </a:solidFill>
              <a:latin typeface="+mn-ea"/>
            </a:endParaRP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algn="just">
              <a:lnSpc>
                <a:spcPts val="3500"/>
              </a:lnSpc>
              <a:buNone/>
            </a:pPr>
            <a:r>
              <a:rPr lang="en-US" altLang="zh-CN" sz="2400" b="1" dirty="0" smtClean="0">
                <a:latin typeface="Times New Roman" pitchFamily="18" charset="0"/>
              </a:rPr>
              <a:t> </a:t>
            </a:r>
            <a:endParaRPr lang="en-US" altLang="zh-CN"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3" end="13"/>
                                            </p:txEl>
                                          </p:spTgt>
                                        </p:tgtEl>
                                        <p:attrNameLst>
                                          <p:attrName>style.visibility</p:attrName>
                                        </p:attrNameLst>
                                      </p:cBhvr>
                                      <p:to>
                                        <p:strVal val="visible"/>
                                      </p:to>
                                    </p:set>
                                    <p:animEffect transition="in" filter="wipe(left)">
                                      <p:cBhvr>
                                        <p:cTn id="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85794"/>
            <a:ext cx="7920037" cy="5572164"/>
          </a:xfrm>
        </p:spPr>
        <p:txBody>
          <a:bodyPr>
            <a:noAutofit/>
          </a:bodyPr>
          <a:lstStyle/>
          <a:p>
            <a:pPr marL="0" indent="0" eaLnBrk="1" hangingPunct="1">
              <a:lnSpc>
                <a:spcPct val="122000"/>
              </a:lnSpc>
              <a:spcBef>
                <a:spcPct val="0"/>
              </a:spcBef>
              <a:buNone/>
            </a:pPr>
            <a:r>
              <a:rPr lang="en-US" altLang="zh-CN" sz="2400" b="1" dirty="0" smtClean="0">
                <a:latin typeface="Times New Roman" pitchFamily="18" charset="0"/>
              </a:rPr>
              <a:t>101. </a:t>
            </a:r>
            <a:r>
              <a:rPr lang="en-US" altLang="zh-CN" sz="2400" b="1" dirty="0" smtClean="0">
                <a:latin typeface="+mn-ea"/>
              </a:rPr>
              <a:t>[2012·</a:t>
            </a:r>
            <a:r>
              <a:rPr lang="zh-CN" altLang="en-US" sz="2400" b="1" dirty="0" smtClean="0">
                <a:latin typeface="+mn-ea"/>
              </a:rPr>
              <a:t>山东卷</a:t>
            </a:r>
            <a:r>
              <a:rPr lang="en-US" altLang="zh-CN" sz="2400" b="1" dirty="0" smtClean="0">
                <a:latin typeface="+mn-ea"/>
              </a:rPr>
              <a:t>] </a:t>
            </a:r>
            <a:r>
              <a:rPr lang="zh-CN" altLang="en-US" sz="2400" b="1" dirty="0" smtClean="0">
                <a:latin typeface="Times New Roman" pitchFamily="18" charset="0"/>
              </a:rPr>
              <a:t>日本在野党强烈指责财务大臣“口无遮拦”、公开谈及政府去年入市干预日元具体汇率的行为是极不负责任的。</a:t>
            </a:r>
            <a:endParaRPr lang="en-US" altLang="zh-CN" sz="2400" b="1" dirty="0" smtClean="0">
              <a:latin typeface="Times New Roman" pitchFamily="18" charset="0"/>
            </a:endParaRPr>
          </a:p>
          <a:p>
            <a:pPr marL="0" indent="0" eaLnBrk="1" hangingPunct="1">
              <a:lnSpc>
                <a:spcPct val="122000"/>
              </a:lnSpc>
              <a:spcBef>
                <a:spcPct val="0"/>
              </a:spcBef>
              <a:buNone/>
            </a:pPr>
            <a:r>
              <a:rPr lang="en-US" altLang="zh-CN" sz="2400" b="1" dirty="0" smtClean="0">
                <a:latin typeface="+mn-ea"/>
              </a:rPr>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endParaRPr lang="zh-CN" altLang="en-US"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63648" y="2137450"/>
            <a:ext cx="7735089" cy="3234219"/>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成分指向不同造成歧义。“极不负责任”的对象可能是在野党，也可能是财务大臣。可以改为“日本在野党强烈指责财务大臣‘口无遮拦’、公开谈及政府去年入市干预日元具体汇率的行为，在野党的指责是极不负责任的”或“日本在野党强烈指责财务大臣‘口无遮拦’、公开谈及政府去年入市干预日元具体汇率的行为，财务大臣的行为是极不负责任的”。</a:t>
            </a:r>
          </a:p>
        </p:txBody>
      </p:sp>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wipe(left)">
                                      <p:cBhvr>
                                        <p:cTn id="7" dur="500"/>
                                        <p:tgtEl>
                                          <p:spTgt spid="3">
                                            <p:txEl>
                                              <p:pRg st="10" end="1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102. </a:t>
            </a:r>
            <a:r>
              <a:rPr lang="zh-CN" altLang="en-US" sz="2400" b="1" dirty="0" smtClean="0">
                <a:latin typeface="Times New Roman" pitchFamily="18" charset="0"/>
              </a:rPr>
              <a:t>王林待在实验室里半个月，好像与世隔绝了，所以他回到家，强迫自己看了十天的报纸。</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r>
              <a:rPr lang="en-US" altLang="zh-CN" sz="2400" b="1" dirty="0" smtClean="0">
                <a:latin typeface="Times New Roman" pitchFamily="18" charset="0"/>
              </a:rPr>
              <a:t>103. </a:t>
            </a:r>
            <a:r>
              <a:rPr lang="zh-CN" altLang="en-US" sz="2400" b="1" dirty="0" smtClean="0">
                <a:latin typeface="Times New Roman" pitchFamily="18" charset="0"/>
              </a:rPr>
              <a:t>毋庸置疑，原生态的东西有精华也有糟粕，必须具体分析，辩证看待。因此，王冰认为赵亮关于原生态艺术的那篇文章有错误的观点是值得商榷的。</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84119" y="1576298"/>
            <a:ext cx="7715304" cy="182742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成分指向不同造成歧义。“十天”既可做“看”的补语，指“看”的天数；也可做“报纸”的定语，指“报纸”的份数。可以改为“强迫自己连续十天看报纸”或“强迫自己看了近期十天的报纸”。</a:t>
            </a:r>
            <a:endParaRPr lang="en-US" altLang="zh-CN" sz="2400" b="1" dirty="0" smtClean="0">
              <a:solidFill>
                <a:srgbClr val="990033"/>
              </a:solidFill>
              <a:latin typeface="+mn-ea"/>
            </a:endParaRPr>
          </a:p>
        </p:txBody>
      </p:sp>
      <p:sp>
        <p:nvSpPr>
          <p:cNvPr id="9" name="TextBox 8"/>
          <p:cNvSpPr txBox="1"/>
          <p:nvPr/>
        </p:nvSpPr>
        <p:spPr>
          <a:xfrm>
            <a:off x="659018" y="4844842"/>
            <a:ext cx="7715304" cy="137858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成分指向不同造成歧义。结构性的歧义，导致语句中无法确定究竟是王冰的观点值得商榷，还是赵亮的观点值得商榷。</a:t>
            </a:r>
          </a:p>
        </p:txBody>
      </p:sp>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grpSp>
        <p:nvGrpSpPr>
          <p:cNvPr id="11" name="Group 10"/>
          <p:cNvGrpSpPr>
            <a:grpSpLocks/>
          </p:cNvGrpSpPr>
          <p:nvPr/>
        </p:nvGrpSpPr>
        <p:grpSpPr bwMode="auto">
          <a:xfrm>
            <a:off x="1588" y="2674938"/>
            <a:ext cx="609600" cy="1978025"/>
            <a:chOff x="1" y="1685"/>
            <a:chExt cx="384" cy="1246"/>
          </a:xfrm>
        </p:grpSpPr>
        <p:pic>
          <p:nvPicPr>
            <p:cNvPr id="12"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3"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85794"/>
            <a:ext cx="7920037" cy="5572164"/>
          </a:xfrm>
        </p:spPr>
        <p:txBody>
          <a:bodyPr>
            <a:noAutofit/>
          </a:bodyPr>
          <a:lstStyle/>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六</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省略不当造成歧义</a:t>
            </a:r>
          </a:p>
          <a:p>
            <a:pPr marL="0" indent="0" eaLnBrk="1" hangingPunct="1">
              <a:lnSpc>
                <a:spcPct val="122000"/>
              </a:lnSpc>
              <a:spcBef>
                <a:spcPct val="0"/>
              </a:spcBef>
              <a:buNone/>
            </a:pPr>
            <a:r>
              <a:rPr lang="zh-CN" altLang="en-US" sz="2400" b="1" dirty="0" smtClean="0"/>
              <a:t>        有时候因为省略不当造成了歧义。</a:t>
            </a:r>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a:lnSpc>
                <a:spcPts val="3500"/>
              </a:lnSpc>
              <a:buNone/>
            </a:pPr>
            <a:r>
              <a:rPr lang="en-US" altLang="zh-CN" sz="2400" b="1" dirty="0" smtClean="0">
                <a:latin typeface="Times New Roman" pitchFamily="18" charset="0"/>
              </a:rPr>
              <a:t> 104. </a:t>
            </a:r>
            <a:r>
              <a:rPr lang="zh-CN" altLang="en-US" sz="2400" b="1" dirty="0" smtClean="0">
                <a:latin typeface="Times New Roman" pitchFamily="18" charset="0"/>
              </a:rPr>
              <a:t>小王看见小张搀扶着一位老大爷沿着小巷走来，手里提着一个竹篮子。</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r>
              <a:rPr lang="en-US" altLang="zh-CN" sz="2400" b="1" dirty="0" smtClean="0">
                <a:latin typeface="Times New Roman" pitchFamily="18" charset="0"/>
              </a:rPr>
              <a:t>105. </a:t>
            </a:r>
            <a:r>
              <a:rPr lang="zh-CN" altLang="en-US" sz="2400" b="1" dirty="0" smtClean="0">
                <a:latin typeface="Times New Roman" pitchFamily="18" charset="0"/>
              </a:rPr>
              <a:t>大妈看着几个解放军战士面带难色。外面的场地上已没有人，周围静下来了。</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a:t>
            </a:r>
            <a:endParaRPr lang="en-US" altLang="zh-CN" sz="2400" b="1" dirty="0" smtClean="0">
              <a:latin typeface="Times New Roman" pitchFamily="18" charset="0"/>
            </a:endParaRPr>
          </a:p>
          <a:p>
            <a:pPr marL="0" indent="0" algn="just">
              <a:lnSpc>
                <a:spcPts val="3500"/>
              </a:lnSpc>
              <a:buNone/>
            </a:pPr>
            <a:endParaRPr lang="zh-CN" altLang="en-US" sz="2400" b="1" dirty="0" smtClean="0"/>
          </a:p>
          <a:p>
            <a:pPr marL="0" indent="0" algn="just">
              <a:lnSpc>
                <a:spcPts val="3500"/>
              </a:lnSpc>
              <a:buNone/>
            </a:pPr>
            <a:endParaRPr lang="zh-CN" altLang="en-US" sz="2400" b="1" u="sng" dirty="0" smtClean="0">
              <a:solidFill>
                <a:srgbClr val="990033"/>
              </a:solidFill>
              <a:latin typeface="+mn-ea"/>
            </a:endParaRPr>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49207" y="3099208"/>
            <a:ext cx="7715304" cy="137858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省略不当造成歧义。后一分句省略了主语，致使语意不明确，是小张提着竹篮子，还是老大爷提着竹篮子？修改时将后面一句加上主语“小张”或“老大爷”。</a:t>
            </a:r>
            <a:endParaRPr lang="en-US" altLang="zh-CN" sz="2400" b="1" dirty="0" smtClean="0">
              <a:solidFill>
                <a:srgbClr val="990033"/>
              </a:solidFill>
              <a:latin typeface="+mn-ea"/>
            </a:endParaRPr>
          </a:p>
        </p:txBody>
      </p:sp>
      <p:sp>
        <p:nvSpPr>
          <p:cNvPr id="10" name="TextBox 9"/>
          <p:cNvSpPr txBox="1"/>
          <p:nvPr/>
        </p:nvSpPr>
        <p:spPr>
          <a:xfrm>
            <a:off x="559266" y="5458055"/>
            <a:ext cx="7715304" cy="946221"/>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省略不当造成表意不明。“面带难色”的是解放军，还是大妈，并未说清楚。</a:t>
            </a:r>
            <a:endParaRPr lang="zh-CN" altLang="en-US" sz="2400" b="1" dirty="0" smtClean="0">
              <a:latin typeface="Times New Roman" pitchFamily="18" charset="0"/>
            </a:endParaRPr>
          </a:p>
        </p:txBody>
      </p:sp>
      <p:sp>
        <p:nvSpPr>
          <p:cNvPr id="11"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7" end="17"/>
                                            </p:txEl>
                                          </p:spTgt>
                                        </p:tgtEl>
                                        <p:attrNameLst>
                                          <p:attrName>style.visibility</p:attrName>
                                        </p:attrNameLst>
                                      </p:cBhvr>
                                      <p:to>
                                        <p:strVal val="visible"/>
                                      </p:to>
                                    </p:set>
                                    <p:animEffect transition="in" filter="wipe(left)">
                                      <p:cBhvr>
                                        <p:cTn id="7" dur="500"/>
                                        <p:tgtEl>
                                          <p:spTgt spid="3">
                                            <p:txEl>
                                              <p:pRg st="17" end="17"/>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85794"/>
            <a:ext cx="7920037" cy="5572164"/>
          </a:xfrm>
        </p:spPr>
        <p:txBody>
          <a:bodyPr>
            <a:noAutofit/>
          </a:bodyPr>
          <a:lstStyle/>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七</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多音字造成的歧义</a:t>
            </a:r>
          </a:p>
          <a:p>
            <a:pPr marL="0" indent="0" eaLnBrk="1" hangingPunct="1">
              <a:lnSpc>
                <a:spcPct val="122000"/>
              </a:lnSpc>
              <a:spcBef>
                <a:spcPct val="0"/>
              </a:spcBef>
              <a:buNone/>
            </a:pPr>
            <a:r>
              <a:rPr lang="zh-CN" altLang="en-US" sz="2400" b="1" dirty="0" smtClean="0"/>
              <a:t>         汉语的多音字较多，有时在同一个句子中，读音不同，意义也大相径庭，它所造成的歧义也是很隐蔽的，应关注。</a:t>
            </a:r>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a:lnSpc>
                <a:spcPts val="3500"/>
              </a:lnSpc>
              <a:buNone/>
            </a:pPr>
            <a:r>
              <a:rPr lang="en-US" altLang="zh-CN" sz="2400" b="1" dirty="0" smtClean="0">
                <a:latin typeface="Times New Roman" pitchFamily="18" charset="0"/>
              </a:rPr>
              <a:t> 106. </a:t>
            </a:r>
            <a:r>
              <a:rPr lang="zh-CN" altLang="en-US" sz="2400" b="1" dirty="0" smtClean="0">
                <a:latin typeface="Times New Roman" pitchFamily="18" charset="0"/>
              </a:rPr>
              <a:t>赵长龙向李长风借钱，现在还欠款壹万叁仟</a:t>
            </a:r>
            <a:r>
              <a:rPr lang="en-US" altLang="zh-CN" sz="2400" b="1" dirty="0" smtClean="0">
                <a:latin typeface="Times New Roman" pitchFamily="18" charset="0"/>
              </a:rPr>
              <a:t>(</a:t>
            </a:r>
            <a:r>
              <a:rPr lang="en-US" altLang="zh-CN" sz="2400" b="1" dirty="0" smtClean="0">
                <a:latin typeface="+mn-ea"/>
              </a:rPr>
              <a:t>13 000</a:t>
            </a:r>
            <a:r>
              <a:rPr lang="en-US" altLang="zh-CN" sz="2400" b="1" dirty="0" smtClean="0">
                <a:latin typeface="Times New Roman" pitchFamily="18" charset="0"/>
              </a:rPr>
              <a:t>)</a:t>
            </a:r>
            <a:r>
              <a:rPr lang="zh-CN" altLang="en-US" sz="2400" b="1" dirty="0" smtClean="0">
                <a:latin typeface="Times New Roman" pitchFamily="18" charset="0"/>
              </a:rPr>
              <a:t>圆。特立此字据。</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endParaRPr lang="zh-CN" altLang="en-US" sz="2400" b="1" dirty="0" smtClean="0"/>
          </a:p>
          <a:p>
            <a:pPr marL="0" indent="0" algn="just">
              <a:lnSpc>
                <a:spcPts val="3500"/>
              </a:lnSpc>
              <a:buNone/>
            </a:pPr>
            <a:endParaRPr lang="zh-CN" altLang="en-US" sz="2400" b="1" u="sng" dirty="0" smtClean="0">
              <a:solidFill>
                <a:srgbClr val="990033"/>
              </a:solidFill>
              <a:latin typeface="+mn-ea"/>
            </a:endParaRPr>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54139" y="3582406"/>
            <a:ext cx="7715304" cy="137858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多音字造成的歧义。“还”字，如果读“</a:t>
            </a:r>
            <a:r>
              <a:rPr lang="en-US" altLang="zh-CN" sz="2400" b="1" dirty="0" err="1" smtClean="0">
                <a:solidFill>
                  <a:srgbClr val="990033"/>
                </a:solidFill>
                <a:latin typeface="+mn-ea"/>
              </a:rPr>
              <a:t>hái</a:t>
            </a:r>
            <a:r>
              <a:rPr lang="en-US" altLang="zh-CN" sz="2400" b="1" dirty="0" smtClean="0">
                <a:solidFill>
                  <a:srgbClr val="990033"/>
                </a:solidFill>
                <a:latin typeface="+mn-ea"/>
              </a:rPr>
              <a:t>”</a:t>
            </a:r>
            <a:r>
              <a:rPr lang="zh-CN" altLang="en-US" sz="2400" b="1" dirty="0" smtClean="0">
                <a:solidFill>
                  <a:srgbClr val="990033"/>
                </a:solidFill>
                <a:latin typeface="+mn-ea"/>
              </a:rPr>
              <a:t>，句子的意思是赵仍然欠李</a:t>
            </a:r>
            <a:r>
              <a:rPr lang="en-US" altLang="zh-CN" sz="2400" b="1" dirty="0" smtClean="0">
                <a:solidFill>
                  <a:srgbClr val="990033"/>
                </a:solidFill>
                <a:latin typeface="+mn-ea"/>
              </a:rPr>
              <a:t>13 000</a:t>
            </a:r>
            <a:r>
              <a:rPr lang="zh-CN" altLang="en-US" sz="2400" b="1" dirty="0" smtClean="0">
                <a:solidFill>
                  <a:srgbClr val="990033"/>
                </a:solidFill>
                <a:latin typeface="+mn-ea"/>
              </a:rPr>
              <a:t>元钱；如果读“</a:t>
            </a:r>
            <a:r>
              <a:rPr lang="en-US" altLang="zh-CN" sz="2400" b="1" dirty="0" err="1" smtClean="0">
                <a:solidFill>
                  <a:srgbClr val="990033"/>
                </a:solidFill>
                <a:latin typeface="+mn-ea"/>
              </a:rPr>
              <a:t>huán</a:t>
            </a:r>
            <a:r>
              <a:rPr lang="en-US" altLang="zh-CN" sz="2400" b="1" dirty="0" smtClean="0">
                <a:solidFill>
                  <a:srgbClr val="990033"/>
                </a:solidFill>
                <a:latin typeface="+mn-ea"/>
              </a:rPr>
              <a:t>”</a:t>
            </a:r>
            <a:r>
              <a:rPr lang="zh-CN" altLang="en-US" sz="2400" b="1" dirty="0" smtClean="0">
                <a:solidFill>
                  <a:srgbClr val="990033"/>
                </a:solidFill>
                <a:latin typeface="+mn-ea"/>
              </a:rPr>
              <a:t>，句意则是赵已将欠款</a:t>
            </a:r>
            <a:r>
              <a:rPr lang="en-US" altLang="zh-CN" sz="2400" b="1" dirty="0" smtClean="0">
                <a:solidFill>
                  <a:srgbClr val="990033"/>
                </a:solidFill>
                <a:latin typeface="+mn-ea"/>
              </a:rPr>
              <a:t>13 000</a:t>
            </a:r>
            <a:r>
              <a:rPr lang="zh-CN" altLang="en-US" sz="2400" b="1" dirty="0" smtClean="0">
                <a:solidFill>
                  <a:srgbClr val="990033"/>
                </a:solidFill>
                <a:latin typeface="+mn-ea"/>
              </a:rPr>
              <a:t>元还给李。</a:t>
            </a:r>
          </a:p>
        </p:txBody>
      </p:sp>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5" end="15"/>
                                            </p:txEl>
                                          </p:spTgt>
                                        </p:tgtEl>
                                        <p:attrNameLst>
                                          <p:attrName>style.visibility</p:attrName>
                                        </p:attrNameLst>
                                      </p:cBhvr>
                                      <p:to>
                                        <p:strVal val="visible"/>
                                      </p:to>
                                    </p:set>
                                    <p:animEffect transition="in" filter="wipe(left)">
                                      <p:cBhvr>
                                        <p:cTn id="7" dur="500"/>
                                        <p:tgtEl>
                                          <p:spTgt spid="3">
                                            <p:txEl>
                                              <p:pRg st="15" end="1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85794"/>
            <a:ext cx="7920037" cy="5572164"/>
          </a:xfrm>
        </p:spPr>
        <p:txBody>
          <a:bodyPr>
            <a:noAutofit/>
          </a:bodyPr>
          <a:lstStyle/>
          <a:p>
            <a:pPr marL="0" indent="0" eaLnBrk="1" hangingPunct="1">
              <a:lnSpc>
                <a:spcPct val="122000"/>
              </a:lnSpc>
              <a:spcBef>
                <a:spcPct val="0"/>
              </a:spcBef>
              <a:buNone/>
            </a:pPr>
            <a:r>
              <a:rPr lang="en-US" altLang="zh-CN" sz="2400" b="1" dirty="0" smtClean="0">
                <a:latin typeface="Times New Roman" pitchFamily="18" charset="0"/>
              </a:rPr>
              <a:t>107.  </a:t>
            </a:r>
            <a:r>
              <a:rPr lang="zh-CN" altLang="en-US" sz="2400" b="1" dirty="0" smtClean="0">
                <a:latin typeface="Times New Roman" pitchFamily="18" charset="0"/>
              </a:rPr>
              <a:t>那天情况太特殊了，王会计背着李经理去银行取钱，这不，我们今天才知道这件事。</a:t>
            </a:r>
            <a:endParaRPr lang="zh-CN" altLang="en-US" sz="2400" b="1" dirty="0" smtClean="0"/>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________________________________________________________________________________________________________________________________________________________________________________________________________</a:t>
            </a:r>
          </a:p>
          <a:p>
            <a:pPr marL="0" indent="0" algn="just">
              <a:lnSpc>
                <a:spcPts val="3500"/>
              </a:lnSpc>
              <a:buNone/>
            </a:pPr>
            <a:endParaRPr lang="en-US" altLang="zh-CN" sz="2400" b="1" u="sng" dirty="0" smtClean="0">
              <a:solidFill>
                <a:srgbClr val="990033"/>
              </a:solidFill>
              <a:latin typeface="+mn-ea"/>
            </a:endParaRPr>
          </a:p>
          <a:p>
            <a:pPr marL="0" indent="0" algn="just">
              <a:lnSpc>
                <a:spcPts val="3500"/>
              </a:lnSpc>
              <a:buNone/>
            </a:pPr>
            <a:endParaRPr lang="en-US" altLang="zh-CN" sz="2400" b="1" dirty="0" smtClean="0">
              <a:latin typeface="+mn-ea"/>
            </a:endParaRPr>
          </a:p>
          <a:p>
            <a:pPr marL="0" indent="0" algn="just">
              <a:lnSpc>
                <a:spcPts val="3500"/>
              </a:lnSpc>
              <a:buNone/>
            </a:pPr>
            <a:endParaRPr lang="zh-CN" altLang="en-US" sz="2400" b="1" u="sng" dirty="0" smtClean="0">
              <a:solidFill>
                <a:srgbClr val="990033"/>
              </a:solidFill>
              <a:latin typeface="+mn-ea"/>
            </a:endParaRPr>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10" name="TextBox 9"/>
          <p:cNvSpPr txBox="1"/>
          <p:nvPr/>
        </p:nvSpPr>
        <p:spPr>
          <a:xfrm>
            <a:off x="709168" y="1759693"/>
            <a:ext cx="7715304" cy="182742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多音字造成的歧义。“背”字读“</a:t>
            </a:r>
            <a:r>
              <a:rPr lang="en-US" altLang="zh-CN" sz="2400" b="1" dirty="0" err="1" smtClean="0">
                <a:solidFill>
                  <a:srgbClr val="990033"/>
                </a:solidFill>
                <a:latin typeface="+mn-ea"/>
              </a:rPr>
              <a:t>bèi</a:t>
            </a:r>
            <a:r>
              <a:rPr lang="en-US" altLang="zh-CN" sz="2400" b="1" dirty="0" smtClean="0">
                <a:solidFill>
                  <a:srgbClr val="990033"/>
                </a:solidFill>
                <a:latin typeface="+mn-ea"/>
              </a:rPr>
              <a:t>”</a:t>
            </a:r>
            <a:r>
              <a:rPr lang="zh-CN" altLang="en-US" sz="2400" b="1" dirty="0" smtClean="0">
                <a:solidFill>
                  <a:srgbClr val="990033"/>
                </a:solidFill>
                <a:latin typeface="+mn-ea"/>
              </a:rPr>
              <a:t>时，是“避开，不让别人知道”的意思，说明会计取钱不想让李经理知道；读“</a:t>
            </a:r>
            <a:r>
              <a:rPr lang="en-US" altLang="zh-CN" sz="2400" b="1" dirty="0" err="1" smtClean="0">
                <a:solidFill>
                  <a:srgbClr val="990033"/>
                </a:solidFill>
                <a:latin typeface="+mn-ea"/>
              </a:rPr>
              <a:t>bēi</a:t>
            </a:r>
            <a:r>
              <a:rPr lang="en-US" altLang="zh-CN" sz="2400" b="1" dirty="0" smtClean="0">
                <a:solidFill>
                  <a:srgbClr val="990033"/>
                </a:solidFill>
                <a:latin typeface="+mn-ea"/>
              </a:rPr>
              <a:t>”</a:t>
            </a:r>
            <a:r>
              <a:rPr lang="zh-CN" altLang="en-US" sz="2400" b="1" dirty="0" smtClean="0">
                <a:solidFill>
                  <a:srgbClr val="990033"/>
                </a:solidFill>
                <a:latin typeface="+mn-ea"/>
              </a:rPr>
              <a:t>时，是“人用背驮”的意思，说明会计是用背驮着李经理一同到银行取钱的。</a:t>
            </a:r>
            <a:endParaRPr lang="en-US" altLang="zh-CN" sz="2400" b="1" dirty="0" smtClean="0">
              <a:solidFill>
                <a:srgbClr val="990033"/>
              </a:solidFill>
              <a:latin typeface="+mn-ea"/>
            </a:endParaRPr>
          </a:p>
        </p:txBody>
      </p:sp>
      <p:sp>
        <p:nvSpPr>
          <p:cNvPr id="11"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3" end="13"/>
                                            </p:txEl>
                                          </p:spTgt>
                                        </p:tgtEl>
                                        <p:attrNameLst>
                                          <p:attrName>style.visibility</p:attrName>
                                        </p:attrNameLst>
                                      </p:cBhvr>
                                      <p:to>
                                        <p:strVal val="visible"/>
                                      </p:to>
                                    </p:set>
                                    <p:animEffect transition="in" filter="wipe(left)">
                                      <p:cBhvr>
                                        <p:cTn id="7" dur="500"/>
                                        <p:tgtEl>
                                          <p:spTgt spid="3">
                                            <p:txEl>
                                              <p:pRg st="13" end="1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85794"/>
            <a:ext cx="7920037" cy="5572164"/>
          </a:xfrm>
        </p:spPr>
        <p:txBody>
          <a:bodyPr>
            <a:noAutofit/>
          </a:bodyPr>
          <a:lstStyle/>
          <a:p>
            <a:pPr marL="0" indent="0" eaLnBrk="1" hangingPunct="1">
              <a:lnSpc>
                <a:spcPct val="122000"/>
              </a:lnSpc>
              <a:spcBef>
                <a:spcPct val="0"/>
              </a:spcBef>
              <a:buNone/>
            </a:pPr>
            <a:r>
              <a:rPr lang="zh-CN" altLang="en-US" sz="2400" b="1" dirty="0" smtClean="0">
                <a:latin typeface="黑体" pitchFamily="2" charset="-122"/>
                <a:ea typeface="黑体" pitchFamily="2" charset="-122"/>
              </a:rPr>
              <a:t>类型六　不合逻辑</a:t>
            </a: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r>
              <a:rPr lang="zh-CN" altLang="en-US" sz="2400" b="1" dirty="0" smtClean="0">
                <a:latin typeface="+mn-ea"/>
              </a:rPr>
              <a:t>    所谓“不合逻辑”，是指句子虽然在语法方面正确，但不符合概念、判断、推理等形式逻辑或事理逻辑。这类句子虽不合逻辑，但结构完整，成分搭配恰当，因此有较大的迷惑性。所以，我们必须对造成“不合逻辑”的原因有清楚的认识。</a:t>
            </a:r>
            <a:endParaRPr lang="en-US" altLang="zh-CN" sz="2400" b="1" dirty="0" smtClean="0">
              <a:latin typeface="+mn-ea"/>
            </a:endParaRPr>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一</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不合事理</a:t>
            </a:r>
          </a:p>
          <a:p>
            <a:pPr marL="0" indent="622800" eaLnBrk="1" hangingPunct="1">
              <a:lnSpc>
                <a:spcPct val="122000"/>
              </a:lnSpc>
              <a:spcBef>
                <a:spcPct val="0"/>
              </a:spcBef>
              <a:buNone/>
            </a:pPr>
            <a:r>
              <a:rPr lang="zh-CN" altLang="en-US" sz="2400" b="1" dirty="0" smtClean="0"/>
              <a:t>句子表达的内容与客观事实不符，与事理、情理相悖或过于绝对等，因有违真实性原则而不能使人信服。</a:t>
            </a:r>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a:lnSpc>
                <a:spcPts val="3500"/>
              </a:lnSpc>
              <a:buNone/>
            </a:pPr>
            <a:r>
              <a:rPr lang="en-US" altLang="zh-CN" sz="2400" b="1" dirty="0" smtClean="0">
                <a:latin typeface="Times New Roman" pitchFamily="18" charset="0"/>
              </a:rPr>
              <a:t> </a:t>
            </a: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5" end="15"/>
                                            </p:txEl>
                                          </p:spTgt>
                                        </p:tgtEl>
                                        <p:attrNameLst>
                                          <p:attrName>style.visibility</p:attrName>
                                        </p:attrNameLst>
                                      </p:cBhvr>
                                      <p:to>
                                        <p:strVal val="visible"/>
                                      </p:to>
                                    </p:set>
                                    <p:animEffect transition="in" filter="wipe(left)">
                                      <p:cBhvr>
                                        <p:cTn id="7"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108. </a:t>
            </a:r>
            <a:r>
              <a:rPr lang="en-US" altLang="zh-CN" sz="2400" b="1" dirty="0" smtClean="0">
                <a:latin typeface="+mn-ea"/>
              </a:rPr>
              <a:t>[2013·</a:t>
            </a:r>
            <a:r>
              <a:rPr lang="zh-CN" altLang="en-US" sz="2400" b="1" dirty="0" smtClean="0">
                <a:latin typeface="+mn-ea"/>
              </a:rPr>
              <a:t>江西卷</a:t>
            </a:r>
            <a:r>
              <a:rPr lang="en-US" altLang="zh-CN" sz="2400" b="1" dirty="0" smtClean="0">
                <a:latin typeface="+mn-ea"/>
              </a:rPr>
              <a:t>] </a:t>
            </a:r>
            <a:r>
              <a:rPr lang="zh-CN" altLang="en-US" sz="2400" b="1" dirty="0" smtClean="0">
                <a:latin typeface="+mn-ea"/>
              </a:rPr>
              <a:t>当前某些引起轰动的影视作品，也许在两年以后，甚至五年以后就会被人遗忘得一干二净。</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r>
              <a:rPr lang="en-US" altLang="zh-CN" sz="2400" b="1" dirty="0" smtClean="0">
                <a:latin typeface="Times New Roman" pitchFamily="18" charset="0"/>
              </a:rPr>
              <a:t>109. </a:t>
            </a:r>
            <a:r>
              <a:rPr lang="zh-CN" altLang="en-US" sz="2400" b="1" dirty="0" smtClean="0">
                <a:latin typeface="Times New Roman" pitchFamily="18" charset="0"/>
              </a:rPr>
              <a:t>为了丰富城市生活，市政公司全面规划，修建了三个文化广场，其中一个是将二十多米的深坑夷为平地而建成的。</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______________________________________________________________________________________________________</a:t>
            </a:r>
            <a:endParaRPr lang="zh-CN" altLang="en-US"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577769" y="1588715"/>
            <a:ext cx="7803227" cy="1438855"/>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不合事理。“也许在两年以后，甚至五年以后”逻辑顺序不当，应该是“也许在五年以后，甚至两年以后”，强调遗忘的速度更快。</a:t>
            </a:r>
          </a:p>
        </p:txBody>
      </p:sp>
      <p:sp>
        <p:nvSpPr>
          <p:cNvPr id="9" name="TextBox 8"/>
          <p:cNvSpPr txBox="1"/>
          <p:nvPr/>
        </p:nvSpPr>
        <p:spPr>
          <a:xfrm>
            <a:off x="679188" y="4340818"/>
            <a:ext cx="7715304" cy="92974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不合事理。“夷为平地”一般指把高出来、凸出来的建筑物铲平，使成为平地，因而不能用于深坑。</a:t>
            </a:r>
          </a:p>
        </p:txBody>
      </p:sp>
      <p:grpSp>
        <p:nvGrpSpPr>
          <p:cNvPr id="10" name="Group 10"/>
          <p:cNvGrpSpPr>
            <a:grpSpLocks/>
          </p:cNvGrpSpPr>
          <p:nvPr/>
        </p:nvGrpSpPr>
        <p:grpSpPr bwMode="auto">
          <a:xfrm>
            <a:off x="1588" y="2674938"/>
            <a:ext cx="609600" cy="1978025"/>
            <a:chOff x="1" y="1685"/>
            <a:chExt cx="384" cy="1246"/>
          </a:xfrm>
        </p:grpSpPr>
        <p:pic>
          <p:nvPicPr>
            <p:cNvPr id="11"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3"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60" y="692696"/>
            <a:ext cx="8136904" cy="5760640"/>
          </a:xfrm>
        </p:spPr>
        <p:txBody>
          <a:bodyPr>
            <a:noAutofit/>
          </a:bodyPr>
          <a:lstStyle/>
          <a:p>
            <a:pPr marL="0" indent="0" algn="just">
              <a:lnSpc>
                <a:spcPts val="3500"/>
              </a:lnSpc>
              <a:buNone/>
            </a:pPr>
            <a:r>
              <a:rPr lang="en-US" altLang="zh-CN" sz="2400" b="1" dirty="0" smtClean="0">
                <a:latin typeface="Times New Roman" pitchFamily="18" charset="0"/>
              </a:rPr>
              <a:t>110. </a:t>
            </a:r>
            <a:r>
              <a:rPr lang="zh-CN" altLang="en-US" sz="2400" b="1" dirty="0" smtClean="0">
                <a:latin typeface="Times New Roman" pitchFamily="18" charset="0"/>
              </a:rPr>
              <a:t>中美洲的玛雅人生活得并不好，他们被视为廉价劳动力，地位低下且备受歧视，神秘消失的玛雅文明也因此蒙上了阴影。</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a:t>
            </a:r>
            <a:endParaRPr lang="zh-CN" altLang="en-US"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endParaRPr lang="en-US" altLang="zh-CN" sz="2400" b="1" dirty="0" smtClean="0">
              <a:latin typeface="+mn-ea"/>
            </a:endParaRPr>
          </a:p>
          <a:p>
            <a:pPr marL="0" indent="0" algn="just">
              <a:lnSpc>
                <a:spcPts val="3500"/>
              </a:lnSpc>
              <a:buNone/>
            </a:pPr>
            <a:endParaRPr lang="en-US" altLang="zh-CN" sz="2400" b="1" dirty="0" smtClean="0">
              <a:latin typeface="+mn-ea"/>
            </a:endParaRPr>
          </a:p>
          <a:p>
            <a:pPr marL="0" indent="0" algn="just">
              <a:lnSpc>
                <a:spcPts val="3500"/>
              </a:lnSpc>
              <a:buNone/>
            </a:pPr>
            <a:endParaRPr lang="zh-CN" altLang="en-US" sz="2400" b="1" dirty="0" smtClean="0"/>
          </a:p>
          <a:p>
            <a:pPr marL="0" indent="0" algn="just">
              <a:lnSpc>
                <a:spcPts val="3500"/>
              </a:lnSpc>
              <a:buNone/>
            </a:pPr>
            <a:r>
              <a:rPr lang="zh-CN" altLang="en-US" sz="2400" b="1" dirty="0" smtClean="0"/>
              <a:t>　　　　　　　　　　　　　　　　　　　　　　　　</a:t>
            </a:r>
          </a:p>
          <a:p>
            <a:pPr marL="0" indent="0" algn="just">
              <a:lnSpc>
                <a:spcPts val="3500"/>
              </a:lnSpc>
              <a:buNone/>
            </a:pPr>
            <a:r>
              <a:rPr lang="zh-CN" altLang="en-US" sz="2400" b="1" dirty="0" smtClean="0"/>
              <a:t>　　　　　　　　　　　　　　　　　　　　　　　　　　　　　　　　　　　　</a:t>
            </a:r>
          </a:p>
          <a:p>
            <a:pPr marL="0" indent="0" algn="just">
              <a:lnSpc>
                <a:spcPts val="3500"/>
              </a:lnSpc>
              <a:buNone/>
            </a:pPr>
            <a:endParaRPr lang="zh-CN" altLang="zh-CN"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endParaRPr lang="zh-CN" altLang="en-US" sz="2400" b="1" dirty="0" smtClean="0">
              <a:latin typeface="Times New Roman" pitchFamily="18" charset="0"/>
            </a:endParaRPr>
          </a:p>
          <a:p>
            <a:pPr marL="0" indent="0" algn="just">
              <a:lnSpc>
                <a:spcPts val="3500"/>
              </a:lnSpc>
              <a:buNone/>
            </a:pPr>
            <a:endParaRPr lang="zh-CN" altLang="en-US" sz="2400" b="1" dirty="0" smtClean="0">
              <a:latin typeface="Times New Roman" pitchFamily="18" charset="0"/>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83415" y="2018153"/>
            <a:ext cx="7715304" cy="480901"/>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不合事理。“消失的玛雅文明”无法再“蒙上了阴影”。</a:t>
            </a:r>
          </a:p>
        </p:txBody>
      </p:sp>
      <p:grpSp>
        <p:nvGrpSpPr>
          <p:cNvPr id="9" name="Group 10"/>
          <p:cNvGrpSpPr>
            <a:grpSpLocks/>
          </p:cNvGrpSpPr>
          <p:nvPr/>
        </p:nvGrpSpPr>
        <p:grpSpPr bwMode="auto">
          <a:xfrm>
            <a:off x="1588" y="2674938"/>
            <a:ext cx="609600" cy="1978025"/>
            <a:chOff x="1" y="1685"/>
            <a:chExt cx="384" cy="1246"/>
          </a:xfrm>
        </p:grpSpPr>
        <p:pic>
          <p:nvPicPr>
            <p:cNvPr id="10" name="Picture 11"/>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1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12"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14356"/>
            <a:ext cx="7920037" cy="5572164"/>
          </a:xfrm>
        </p:spPr>
        <p:txBody>
          <a:bodyPr>
            <a:noAutofit/>
          </a:bodyPr>
          <a:lstStyle/>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二</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前后矛盾</a:t>
            </a:r>
          </a:p>
          <a:p>
            <a:pPr marL="0" indent="622800" eaLnBrk="1" hangingPunct="1">
              <a:lnSpc>
                <a:spcPct val="122000"/>
              </a:lnSpc>
              <a:spcBef>
                <a:spcPct val="0"/>
              </a:spcBef>
              <a:buNone/>
            </a:pPr>
            <a:r>
              <a:rPr lang="zh-CN" altLang="en-US" sz="2400" b="1" dirty="0" smtClean="0"/>
              <a:t>指前面的说法与后面的说法自相矛盾，彼此冲突。</a:t>
            </a:r>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a:lnSpc>
                <a:spcPts val="3500"/>
              </a:lnSpc>
              <a:buNone/>
            </a:pPr>
            <a:r>
              <a:rPr lang="en-US" altLang="zh-CN" sz="2400" b="1" dirty="0" smtClean="0">
                <a:latin typeface="Times New Roman" pitchFamily="18" charset="0"/>
              </a:rPr>
              <a:t>111. </a:t>
            </a:r>
            <a:r>
              <a:rPr lang="en-US" altLang="zh-CN" sz="2400" b="1" dirty="0" smtClean="0">
                <a:latin typeface="+mn-ea"/>
              </a:rPr>
              <a:t>[2015·</a:t>
            </a:r>
            <a:r>
              <a:rPr lang="zh-CN" altLang="en-US" sz="2400" b="1" dirty="0" smtClean="0">
                <a:latin typeface="+mn-ea"/>
              </a:rPr>
              <a:t>湖北卷</a:t>
            </a:r>
            <a:r>
              <a:rPr lang="en-US" altLang="zh-CN" sz="2400" b="1" dirty="0" smtClean="0">
                <a:latin typeface="+mn-ea"/>
              </a:rPr>
              <a:t>] </a:t>
            </a:r>
            <a:r>
              <a:rPr lang="zh-CN" altLang="en-US" sz="2400" b="1" dirty="0" smtClean="0">
                <a:latin typeface="+mn-ea"/>
              </a:rPr>
              <a:t>近年来，生态保护意识渐入人心，所以当社会经济发展与林地保护管理发生冲突时，一些地方在权衡之后往往会选择前者。</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a:t>
            </a:r>
            <a:endParaRPr lang="zh-CN" altLang="en-US" sz="2400" b="1" dirty="0" smtClean="0"/>
          </a:p>
          <a:p>
            <a:pPr marL="0" indent="0" algn="just">
              <a:lnSpc>
                <a:spcPts val="3500"/>
              </a:lnSpc>
              <a:buNone/>
            </a:pPr>
            <a:r>
              <a:rPr lang="en-US" altLang="zh-CN" sz="2400" b="1" dirty="0" smtClean="0">
                <a:latin typeface="Times New Roman" pitchFamily="18" charset="0"/>
              </a:rPr>
              <a:t>112. </a:t>
            </a:r>
            <a:r>
              <a:rPr lang="en-US" altLang="zh-CN" sz="2400" b="1" dirty="0" smtClean="0">
                <a:latin typeface="+mn-ea"/>
              </a:rPr>
              <a:t>[2014·</a:t>
            </a:r>
            <a:r>
              <a:rPr lang="zh-CN" altLang="en-US" sz="2400" b="1" dirty="0" smtClean="0">
                <a:latin typeface="+mn-ea"/>
              </a:rPr>
              <a:t>浙江卷</a:t>
            </a:r>
            <a:r>
              <a:rPr lang="en-US" altLang="zh-CN" sz="2400" b="1" dirty="0" smtClean="0">
                <a:latin typeface="+mn-ea"/>
              </a:rPr>
              <a:t>]</a:t>
            </a:r>
            <a:r>
              <a:rPr lang="zh-CN" altLang="en-US" sz="2400" b="1" dirty="0" smtClean="0">
                <a:latin typeface="+mn-ea"/>
              </a:rPr>
              <a:t>一项好的政策照理会带来好的效果，但在现阶段，必须强化阳光操作、民主监督等制约措施，因为好经也要提防不被念歪。</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____________________________________________________________________________________________________</a:t>
            </a:r>
            <a:endParaRPr lang="zh-CN" altLang="en-US" sz="2400" b="1" dirty="0" smtClean="0"/>
          </a:p>
          <a:p>
            <a:pPr marL="0" indent="0" algn="just">
              <a:lnSpc>
                <a:spcPts val="3500"/>
              </a:lnSpc>
              <a:buNone/>
            </a:pPr>
            <a:r>
              <a:rPr lang="en-US" altLang="zh-CN" sz="2400" b="1" dirty="0" smtClean="0">
                <a:latin typeface="Times New Roman" pitchFamily="18" charset="0"/>
              </a:rPr>
              <a:t> </a:t>
            </a: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69129" y="3465302"/>
            <a:ext cx="7715304" cy="480901"/>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前后矛盾。应将“前者”改为“后者”。</a:t>
            </a:r>
            <a:endParaRPr lang="en-US" altLang="zh-CN" sz="2400" b="1" dirty="0" smtClean="0">
              <a:solidFill>
                <a:srgbClr val="990033"/>
              </a:solidFill>
              <a:latin typeface="+mn-ea"/>
            </a:endParaRPr>
          </a:p>
        </p:txBody>
      </p:sp>
      <p:sp>
        <p:nvSpPr>
          <p:cNvPr id="10" name="TextBox 9"/>
          <p:cNvSpPr txBox="1"/>
          <p:nvPr/>
        </p:nvSpPr>
        <p:spPr>
          <a:xfrm>
            <a:off x="739148" y="5416597"/>
            <a:ext cx="7715304" cy="92974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前后矛盾。“因为好经也要提防不被念歪”否定不当，与前面表达的意思相反，应删去“不”。</a:t>
            </a:r>
            <a:endParaRPr lang="en-US" altLang="zh-CN" sz="2400" b="1" dirty="0" smtClean="0">
              <a:latin typeface="黑体" pitchFamily="2" charset="-122"/>
              <a:ea typeface="黑体" pitchFamily="2" charset="-122"/>
            </a:endParaRPr>
          </a:p>
        </p:txBody>
      </p:sp>
      <p:sp>
        <p:nvSpPr>
          <p:cNvPr id="11"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7" end="17"/>
                                            </p:txEl>
                                          </p:spTgt>
                                        </p:tgtEl>
                                        <p:attrNameLst>
                                          <p:attrName>style.visibility</p:attrName>
                                        </p:attrNameLst>
                                      </p:cBhvr>
                                      <p:to>
                                        <p:strVal val="visible"/>
                                      </p:to>
                                    </p:set>
                                    <p:animEffect transition="in" filter="wipe(left)">
                                      <p:cBhvr>
                                        <p:cTn id="7" dur="500"/>
                                        <p:tgtEl>
                                          <p:spTgt spid="3">
                                            <p:txEl>
                                              <p:pRg st="17" end="17"/>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61230" y="652540"/>
            <a:ext cx="8208962" cy="5735659"/>
          </a:xfrm>
        </p:spPr>
        <p:txBody>
          <a:bodyPr>
            <a:noAutofit/>
          </a:bodyPr>
          <a:lstStyle/>
          <a:p>
            <a:pPr marL="0" indent="0" algn="just" eaLnBrk="1" hangingPunct="1">
              <a:lnSpc>
                <a:spcPts val="3500"/>
              </a:lnSpc>
              <a:spcBef>
                <a:spcPct val="0"/>
              </a:spcBef>
              <a:buFont typeface="Arial" charset="0"/>
              <a:buNone/>
            </a:pPr>
            <a:r>
              <a:rPr lang="en-US" altLang="zh-CN" sz="2400" b="1" dirty="0" smtClean="0">
                <a:latin typeface="+mn-ea"/>
              </a:rPr>
              <a:t>    13. </a:t>
            </a:r>
            <a:r>
              <a:rPr lang="zh-CN" altLang="en-US" sz="2400" b="1" dirty="0" smtClean="0">
                <a:latin typeface="+mn-ea"/>
              </a:rPr>
              <a:t>死气沉沉、万马齐喑：都有“无一点儿生气”的意思。异：前者侧重指气氛压抑，人无生气；后者侧重于局面沉闷，用于人时有“不愿讲话”的意思（喑：缄默，不作声）。</a:t>
            </a:r>
          </a:p>
          <a:p>
            <a:pPr marL="0" indent="0" algn="just" eaLnBrk="1" hangingPunct="1">
              <a:lnSpc>
                <a:spcPts val="3500"/>
              </a:lnSpc>
              <a:spcBef>
                <a:spcPct val="0"/>
              </a:spcBef>
              <a:buFont typeface="Arial" charset="0"/>
              <a:buNone/>
            </a:pPr>
            <a:r>
              <a:rPr lang="en-US" altLang="zh-CN" sz="2400" b="1" dirty="0" smtClean="0">
                <a:latin typeface="+mn-ea"/>
              </a:rPr>
              <a:t>    14. </a:t>
            </a:r>
            <a:r>
              <a:rPr lang="zh-CN" altLang="en-US" sz="2400" b="1" dirty="0" smtClean="0">
                <a:latin typeface="+mn-ea"/>
              </a:rPr>
              <a:t>痛改前非、改过自新：都有“改正错误”的意思。异：前者侧重过去，强调改正错误的彻底性；后者侧重未来，强调重新做人。</a:t>
            </a:r>
          </a:p>
          <a:p>
            <a:pPr marL="0" indent="0" algn="just" eaLnBrk="1" hangingPunct="1">
              <a:lnSpc>
                <a:spcPts val="3500"/>
              </a:lnSpc>
              <a:spcBef>
                <a:spcPct val="0"/>
              </a:spcBef>
              <a:buFont typeface="Arial" charset="0"/>
              <a:buNone/>
            </a:pPr>
            <a:r>
              <a:rPr lang="en-US" altLang="zh-CN" sz="2400" b="1" dirty="0" smtClean="0">
                <a:latin typeface="+mn-ea"/>
              </a:rPr>
              <a:t>    15. </a:t>
            </a:r>
            <a:r>
              <a:rPr lang="zh-CN" altLang="en-US" sz="2400" b="1" dirty="0" smtClean="0">
                <a:latin typeface="+mn-ea"/>
              </a:rPr>
              <a:t>卑躬屈膝、奴颜婢膝、奴颜媚骨：都有“向别人讨好”的意思，有时可以通用。但前两个侧重在“奴气”；“奴颜媚骨”侧重在“奴性”。</a:t>
            </a:r>
          </a:p>
          <a:p>
            <a:pPr marL="0" indent="0" algn="just" eaLnBrk="1" hangingPunct="1">
              <a:lnSpc>
                <a:spcPts val="3500"/>
              </a:lnSpc>
              <a:spcBef>
                <a:spcPct val="0"/>
              </a:spcBef>
              <a:buFont typeface="Arial" charset="0"/>
              <a:buNone/>
            </a:pPr>
            <a:r>
              <a:rPr lang="en-US" altLang="zh-CN" sz="2400" b="1" dirty="0" smtClean="0">
                <a:latin typeface="+mn-ea"/>
              </a:rPr>
              <a:t>    16. </a:t>
            </a:r>
            <a:r>
              <a:rPr lang="zh-CN" altLang="en-US" sz="2400" b="1" dirty="0" smtClean="0">
                <a:latin typeface="+mn-ea"/>
              </a:rPr>
              <a:t>病入膏肓、不可救药：都表示病情严重，无法医治。异：前者侧重在“病”，比喻病情严重到了不可挽救的地步；后者侧重在“救药”，强调无法挽救。</a:t>
            </a:r>
          </a:p>
        </p:txBody>
      </p:sp>
      <p:sp>
        <p:nvSpPr>
          <p:cNvPr id="892931"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892934"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892935"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14356"/>
            <a:ext cx="7920037" cy="5572164"/>
          </a:xfrm>
        </p:spPr>
        <p:txBody>
          <a:bodyPr>
            <a:noAutofit/>
          </a:bodyPr>
          <a:lstStyle/>
          <a:p>
            <a:pPr marL="0" indent="0" algn="just">
              <a:lnSpc>
                <a:spcPts val="3500"/>
              </a:lnSpc>
              <a:buNone/>
            </a:pPr>
            <a:r>
              <a:rPr lang="en-US" altLang="zh-CN" sz="2400" b="1" dirty="0" smtClean="0">
                <a:latin typeface="Times New Roman" pitchFamily="18" charset="0"/>
              </a:rPr>
              <a:t>113. </a:t>
            </a:r>
            <a:r>
              <a:rPr lang="zh-CN" altLang="en-US" sz="2400" b="1" dirty="0" smtClean="0">
                <a:latin typeface="Times New Roman" pitchFamily="18" charset="0"/>
              </a:rPr>
              <a:t>由北京人民艺术剧院复排的大型历史话剧</a:t>
            </a:r>
            <a:r>
              <a:rPr lang="en-US" altLang="zh-CN" sz="2400" b="1" dirty="0" smtClean="0">
                <a:latin typeface="Times New Roman" pitchFamily="18" charset="0"/>
              </a:rPr>
              <a:t>《</a:t>
            </a:r>
            <a:r>
              <a:rPr lang="zh-CN" altLang="en-US" sz="2400" b="1" dirty="0" smtClean="0">
                <a:latin typeface="Times New Roman" pitchFamily="18" charset="0"/>
              </a:rPr>
              <a:t>蔡文姬</a:t>
            </a:r>
            <a:r>
              <a:rPr lang="en-US" altLang="zh-CN" sz="2400" b="1" dirty="0" smtClean="0">
                <a:latin typeface="Times New Roman" pitchFamily="18" charset="0"/>
              </a:rPr>
              <a:t>》</a:t>
            </a:r>
            <a:r>
              <a:rPr lang="zh-CN" altLang="en-US" sz="2400" b="1" dirty="0" smtClean="0">
                <a:latin typeface="Times New Roman" pitchFamily="18" charset="0"/>
              </a:rPr>
              <a:t>定于</a:t>
            </a:r>
            <a:r>
              <a:rPr lang="en-US" altLang="zh-CN" sz="2400" b="1" dirty="0" smtClean="0">
                <a:latin typeface="+mn-ea"/>
              </a:rPr>
              <a:t>5</a:t>
            </a:r>
            <a:r>
              <a:rPr lang="zh-CN" altLang="en-US" sz="2400" b="1" dirty="0" smtClean="0">
                <a:latin typeface="+mn-ea"/>
              </a:rPr>
              <a:t>月</a:t>
            </a:r>
            <a:r>
              <a:rPr lang="en-US" altLang="zh-CN" sz="2400" b="1" dirty="0" smtClean="0">
                <a:latin typeface="+mn-ea"/>
              </a:rPr>
              <a:t>1</a:t>
            </a:r>
            <a:r>
              <a:rPr lang="zh-CN" altLang="en-US" sz="2400" b="1" dirty="0" smtClean="0">
                <a:latin typeface="+mn-ea"/>
              </a:rPr>
              <a:t>日</a:t>
            </a:r>
            <a:r>
              <a:rPr lang="zh-CN" altLang="en-US" sz="2400" b="1" dirty="0" smtClean="0">
                <a:latin typeface="Times New Roman" pitchFamily="18" charset="0"/>
              </a:rPr>
              <a:t>在首都剧场上演，日前正在紧张排练之中。</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a:t>
            </a:r>
            <a:endParaRPr lang="zh-CN" altLang="en-US" sz="2400" b="1" dirty="0" smtClean="0"/>
          </a:p>
          <a:p>
            <a:pPr marL="0" indent="0" algn="just">
              <a:lnSpc>
                <a:spcPts val="3500"/>
              </a:lnSpc>
              <a:buNone/>
            </a:pPr>
            <a:r>
              <a:rPr lang="en-US" altLang="zh-CN" sz="2400" b="1" dirty="0" smtClean="0">
                <a:latin typeface="Times New Roman" pitchFamily="18" charset="0"/>
              </a:rPr>
              <a:t> </a:t>
            </a: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24158" y="1639076"/>
            <a:ext cx="7715304" cy="92974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前后矛盾。“日前”表示几天之前，是过去时；而“正在”表示现在时。</a:t>
            </a:r>
          </a:p>
        </p:txBody>
      </p:sp>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animEffect transition="in" filter="wipe(left)">
                                      <p:cBhvr>
                                        <p:cTn id="7" dur="500"/>
                                        <p:tgtEl>
                                          <p:spTgt spid="3">
                                            <p:txEl>
                                              <p:pRg st="12" end="1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14356"/>
            <a:ext cx="7920037" cy="5572164"/>
          </a:xfrm>
        </p:spPr>
        <p:txBody>
          <a:bodyPr>
            <a:noAutofit/>
          </a:bodyPr>
          <a:lstStyle/>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三</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强加因果</a:t>
            </a: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r>
              <a:rPr lang="zh-CN" altLang="en-US" sz="2400" b="1" dirty="0" smtClean="0"/>
              <a:t>        在复句中，分句之间本来没有因果关系，却强行地增加因果关系。</a:t>
            </a:r>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a:lnSpc>
                <a:spcPts val="3500"/>
              </a:lnSpc>
              <a:buNone/>
            </a:pPr>
            <a:r>
              <a:rPr lang="en-US" altLang="zh-CN" sz="2400" b="1" dirty="0" smtClean="0">
                <a:latin typeface="Times New Roman" pitchFamily="18" charset="0"/>
              </a:rPr>
              <a:t>114. </a:t>
            </a:r>
            <a:r>
              <a:rPr lang="zh-CN" altLang="en-US" sz="2400" b="1" dirty="0" smtClean="0">
                <a:latin typeface="Times New Roman" pitchFamily="18" charset="0"/>
              </a:rPr>
              <a:t>由于今天是公园游园活动的最后一天，因此游人寥寥无几。</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a:t>
            </a:r>
            <a:endParaRPr lang="zh-CN" altLang="en-US" sz="2400" b="1" dirty="0" smtClean="0"/>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24158" y="3470450"/>
            <a:ext cx="7715304" cy="137858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强加因果。“公园游园活动的最后一天”与“游人寥寥无几”之间不存在因果关系，应将“由于”和“因此”删除。 </a:t>
            </a:r>
            <a:endParaRPr lang="en-US" altLang="zh-CN" sz="2400" b="1" dirty="0" smtClean="0">
              <a:solidFill>
                <a:srgbClr val="990033"/>
              </a:solidFill>
              <a:latin typeface="+mn-ea"/>
            </a:endParaRPr>
          </a:p>
        </p:txBody>
      </p:sp>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4" end="14"/>
                                            </p:txEl>
                                          </p:spTgt>
                                        </p:tgtEl>
                                        <p:attrNameLst>
                                          <p:attrName>style.visibility</p:attrName>
                                        </p:attrNameLst>
                                      </p:cBhvr>
                                      <p:to>
                                        <p:strVal val="visible"/>
                                      </p:to>
                                    </p:set>
                                    <p:animEffect transition="in" filter="wipe(left)">
                                      <p:cBhvr>
                                        <p:cTn id="7" dur="500"/>
                                        <p:tgtEl>
                                          <p:spTgt spid="3">
                                            <p:txEl>
                                              <p:pRg st="14" end="1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14356"/>
            <a:ext cx="7920037" cy="5572164"/>
          </a:xfrm>
        </p:spPr>
        <p:txBody>
          <a:bodyPr>
            <a:noAutofit/>
          </a:bodyPr>
          <a:lstStyle/>
          <a:p>
            <a:pPr marL="0" indent="0" algn="just">
              <a:lnSpc>
                <a:spcPts val="3500"/>
              </a:lnSpc>
              <a:buNone/>
            </a:pPr>
            <a:r>
              <a:rPr lang="en-US" altLang="zh-CN" sz="2400" b="1" dirty="0" smtClean="0">
                <a:latin typeface="Times New Roman" pitchFamily="18" charset="0"/>
              </a:rPr>
              <a:t>115. </a:t>
            </a:r>
            <a:r>
              <a:rPr lang="zh-CN" altLang="en-US" sz="2400" b="1" dirty="0" smtClean="0">
                <a:latin typeface="Times New Roman" pitchFamily="18" charset="0"/>
              </a:rPr>
              <a:t>贪污犯王某对记者说：“我由于把自己混同于一般老百姓，所以走上了犯罪的道路。”</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Times New Roman" pitchFamily="18" charset="0"/>
              </a:rPr>
              <a:t>116. </a:t>
            </a:r>
            <a:r>
              <a:rPr lang="zh-CN" altLang="en-US" sz="2400" b="1" dirty="0" smtClean="0">
                <a:latin typeface="Times New Roman" pitchFamily="18" charset="0"/>
              </a:rPr>
              <a:t>由于我对学科有偏重，因而对数学不感兴趣。</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a:t>
            </a:r>
            <a:endParaRPr lang="zh-CN" altLang="en-US" sz="2400" b="1" dirty="0" smtClean="0"/>
          </a:p>
          <a:p>
            <a:pPr marL="0" indent="0" algn="just">
              <a:lnSpc>
                <a:spcPts val="3500"/>
              </a:lnSpc>
              <a:buNone/>
            </a:pPr>
            <a:r>
              <a:rPr lang="zh-CN" altLang="en-US" sz="2400" b="1" dirty="0" smtClean="0"/>
              <a:t>　</a:t>
            </a:r>
            <a:endParaRPr lang="zh-CN" altLang="en-US" sz="2400" b="1" u="sng" dirty="0" smtClean="0">
              <a:solidFill>
                <a:srgbClr val="990033"/>
              </a:solidFill>
              <a:latin typeface="+mn-ea"/>
            </a:endParaRPr>
          </a:p>
          <a:p>
            <a:pPr marL="0" indent="0" algn="just">
              <a:lnSpc>
                <a:spcPts val="3500"/>
              </a:lnSpc>
              <a:buNone/>
            </a:pPr>
            <a:r>
              <a:rPr lang="en-US" altLang="zh-CN" sz="2400" b="1" dirty="0" smtClean="0">
                <a:latin typeface="Times New Roman" pitchFamily="18" charset="0"/>
              </a:rPr>
              <a:t> </a:t>
            </a: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679188" y="1624086"/>
            <a:ext cx="7715304" cy="92974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强加因果。“把自己混同于一般老百姓”与“走上了犯罪的道路”之间不存在因果关系。</a:t>
            </a:r>
            <a:endParaRPr lang="en-US" altLang="zh-CN" sz="2400" b="1" dirty="0" smtClean="0">
              <a:solidFill>
                <a:srgbClr val="990033"/>
              </a:solidFill>
              <a:latin typeface="+mn-ea"/>
            </a:endParaRPr>
          </a:p>
        </p:txBody>
      </p:sp>
      <p:sp>
        <p:nvSpPr>
          <p:cNvPr id="10" name="TextBox 9"/>
          <p:cNvSpPr txBox="1"/>
          <p:nvPr/>
        </p:nvSpPr>
        <p:spPr>
          <a:xfrm>
            <a:off x="753860" y="3128954"/>
            <a:ext cx="7715304" cy="92974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强加因果。前后分句之间无因果关系，“对数学不感兴趣”只是“我对学科有偏重”的具体表现，而不是结果。</a:t>
            </a:r>
          </a:p>
        </p:txBody>
      </p:sp>
      <p:sp>
        <p:nvSpPr>
          <p:cNvPr id="11"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5" end="15"/>
                                            </p:txEl>
                                          </p:spTgt>
                                        </p:tgtEl>
                                        <p:attrNameLst>
                                          <p:attrName>style.visibility</p:attrName>
                                        </p:attrNameLst>
                                      </p:cBhvr>
                                      <p:to>
                                        <p:strVal val="visible"/>
                                      </p:to>
                                    </p:set>
                                    <p:animEffect transition="in" filter="wipe(left)">
                                      <p:cBhvr>
                                        <p:cTn id="7" dur="500"/>
                                        <p:tgtEl>
                                          <p:spTgt spid="3">
                                            <p:txEl>
                                              <p:pRg st="15" end="1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14356"/>
            <a:ext cx="7920037" cy="5572164"/>
          </a:xfrm>
        </p:spPr>
        <p:txBody>
          <a:bodyPr>
            <a:noAutofit/>
          </a:bodyPr>
          <a:lstStyle/>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四</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概念混乱</a:t>
            </a:r>
          </a:p>
          <a:p>
            <a:pPr marL="0" indent="0" eaLnBrk="1" hangingPunct="1">
              <a:lnSpc>
                <a:spcPct val="122000"/>
              </a:lnSpc>
              <a:spcBef>
                <a:spcPct val="0"/>
              </a:spcBef>
              <a:buNone/>
            </a:pPr>
            <a:r>
              <a:rPr lang="zh-CN" altLang="en-US" sz="2400" b="1" dirty="0" smtClean="0"/>
              <a:t>        几个事物并列构成种概念，与对应属概念不能构成种属关系，或并列成分之间互相包含，会导致句子概念范围不清。</a:t>
            </a:r>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a:lnSpc>
                <a:spcPts val="3500"/>
              </a:lnSpc>
              <a:buNone/>
            </a:pPr>
            <a:r>
              <a:rPr lang="en-US" altLang="zh-CN" sz="2400" b="1" dirty="0" smtClean="0">
                <a:latin typeface="Times New Roman" pitchFamily="18" charset="0"/>
              </a:rPr>
              <a:t>117. </a:t>
            </a:r>
            <a:r>
              <a:rPr lang="en-US" altLang="zh-CN" sz="2400" b="1" dirty="0" smtClean="0">
                <a:latin typeface="+mn-ea"/>
              </a:rPr>
              <a:t>[2015·</a:t>
            </a:r>
            <a:r>
              <a:rPr lang="zh-CN" altLang="en-US" sz="2400" b="1" dirty="0" smtClean="0">
                <a:latin typeface="+mn-ea"/>
              </a:rPr>
              <a:t>天津卷</a:t>
            </a:r>
            <a:r>
              <a:rPr lang="en-US" altLang="zh-CN" sz="2400" b="1" dirty="0" smtClean="0">
                <a:latin typeface="+mn-ea"/>
              </a:rPr>
              <a:t>] </a:t>
            </a:r>
            <a:r>
              <a:rPr lang="zh-CN" altLang="en-US" sz="2400" b="1" dirty="0" smtClean="0">
                <a:latin typeface="Times New Roman" pitchFamily="18" charset="0"/>
              </a:rPr>
              <a:t>“五大道历史体验馆”项目以五大道历史为背景，以洋楼文化为主线，结合历史图片、历史资料、历史物品、历史人物，通过多媒体手段，展现当年的洋楼生活。</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a:t>
            </a:r>
            <a:endParaRPr lang="zh-CN" altLang="en-US" sz="2400" b="1" dirty="0" smtClean="0"/>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60481" y="4806090"/>
            <a:ext cx="7715304" cy="92974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概念混乱。“历史图片”和“历史物品”概念有交叉，而“历史资料”又包含了“历史图片”和“历史物品”。</a:t>
            </a:r>
          </a:p>
        </p:txBody>
      </p:sp>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4" end="14"/>
                                            </p:txEl>
                                          </p:spTgt>
                                        </p:tgtEl>
                                        <p:attrNameLst>
                                          <p:attrName>style.visibility</p:attrName>
                                        </p:attrNameLst>
                                      </p:cBhvr>
                                      <p:to>
                                        <p:strVal val="visible"/>
                                      </p:to>
                                    </p:set>
                                    <p:animEffect transition="in" filter="wipe(left)">
                                      <p:cBhvr>
                                        <p:cTn id="7" dur="500"/>
                                        <p:tgtEl>
                                          <p:spTgt spid="3">
                                            <p:txEl>
                                              <p:pRg st="14" end="1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14356"/>
            <a:ext cx="7920037" cy="5572164"/>
          </a:xfrm>
        </p:spPr>
        <p:txBody>
          <a:bodyPr>
            <a:noAutofit/>
          </a:bodyPr>
          <a:lstStyle/>
          <a:p>
            <a:pPr marL="0" indent="0" algn="just">
              <a:lnSpc>
                <a:spcPts val="3500"/>
              </a:lnSpc>
              <a:buNone/>
            </a:pPr>
            <a:r>
              <a:rPr lang="en-US" altLang="zh-CN" sz="2400" b="1" dirty="0" smtClean="0">
                <a:latin typeface="Times New Roman" pitchFamily="18" charset="0"/>
              </a:rPr>
              <a:t>118. </a:t>
            </a:r>
            <a:r>
              <a:rPr lang="en-US" altLang="zh-CN" sz="2400" b="1" dirty="0" smtClean="0">
                <a:latin typeface="+mn-ea"/>
              </a:rPr>
              <a:t>[2014·</a:t>
            </a:r>
            <a:r>
              <a:rPr lang="zh-CN" altLang="en-US" sz="2400" b="1" dirty="0" smtClean="0">
                <a:latin typeface="+mn-ea"/>
              </a:rPr>
              <a:t>江西卷</a:t>
            </a:r>
            <a:r>
              <a:rPr lang="en-US" altLang="zh-CN" sz="2400" b="1" dirty="0" smtClean="0">
                <a:latin typeface="+mn-ea"/>
              </a:rPr>
              <a:t>] </a:t>
            </a:r>
            <a:r>
              <a:rPr lang="zh-CN" altLang="en-US" sz="2400" b="1" dirty="0" smtClean="0">
                <a:latin typeface="+mn-ea"/>
              </a:rPr>
              <a:t>大庆石化总公司的老少职工们同台竞赛，年轻职工积极踊跃，老年职工更是不让须眉。</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r>
              <a:rPr lang="en-US" altLang="zh-CN" sz="2400" b="1" dirty="0" smtClean="0">
                <a:latin typeface="Times New Roman" pitchFamily="18" charset="0"/>
              </a:rPr>
              <a:t>119. </a:t>
            </a:r>
            <a:r>
              <a:rPr lang="en-US" altLang="zh-CN" sz="2400" b="1" dirty="0" smtClean="0">
                <a:latin typeface="+mn-ea"/>
              </a:rPr>
              <a:t>[2013·</a:t>
            </a:r>
            <a:r>
              <a:rPr lang="zh-CN" altLang="en-US" sz="2400" b="1" dirty="0" smtClean="0">
                <a:latin typeface="+mn-ea"/>
              </a:rPr>
              <a:t>江西卷</a:t>
            </a:r>
            <a:r>
              <a:rPr lang="en-US" altLang="zh-CN" sz="2400" b="1" dirty="0" smtClean="0">
                <a:latin typeface="+mn-ea"/>
              </a:rPr>
              <a:t>] </a:t>
            </a:r>
            <a:r>
              <a:rPr lang="zh-CN" altLang="en-US" sz="2400" b="1" dirty="0" smtClean="0">
                <a:latin typeface="+mn-ea"/>
              </a:rPr>
              <a:t>教育主管部门要求，各级各类学校学生的生活用品以及床上用品都应由学生自主选购，不得统一配备。</a:t>
            </a:r>
            <a:endParaRPr lang="en-US" altLang="zh-CN" sz="2400" b="1" dirty="0" smtClean="0">
              <a:latin typeface="+mn-ea"/>
            </a:endParaRPr>
          </a:p>
          <a:p>
            <a:pPr marL="0" indent="0" algn="just">
              <a:lnSpc>
                <a:spcPts val="3500"/>
              </a:lnSpc>
              <a:buNone/>
            </a:pPr>
            <a:r>
              <a:rPr lang="en-US" altLang="zh-CN" sz="2400" b="1" dirty="0" smtClean="0">
                <a:latin typeface="+mn-ea"/>
              </a:rPr>
              <a:t>___________________________________________________________________________________________________</a:t>
            </a:r>
            <a:endParaRPr lang="zh-CN" altLang="en-US" sz="2400" b="1" dirty="0" smtClean="0"/>
          </a:p>
          <a:p>
            <a:pPr marL="0" indent="0" algn="just">
              <a:lnSpc>
                <a:spcPts val="3500"/>
              </a:lnSpc>
              <a:buNone/>
            </a:pPr>
            <a:endParaRPr lang="zh-CN" altLang="en-US" sz="2400" b="1" u="sng" dirty="0" smtClean="0">
              <a:solidFill>
                <a:srgbClr val="990033"/>
              </a:solidFill>
              <a:latin typeface="+mn-ea"/>
            </a:endParaRPr>
          </a:p>
          <a:p>
            <a:pPr marL="0" indent="0" algn="just">
              <a:lnSpc>
                <a:spcPts val="3500"/>
              </a:lnSpc>
              <a:buNone/>
            </a:pPr>
            <a:r>
              <a:rPr lang="en-US" altLang="zh-CN" sz="2400" b="1" dirty="0" smtClean="0">
                <a:latin typeface="Times New Roman" pitchFamily="18" charset="0"/>
              </a:rPr>
              <a:t> </a:t>
            </a: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en-US" altLang="zh-CN" sz="2400" b="1" dirty="0" smtClean="0"/>
          </a:p>
          <a:p>
            <a:pPr marL="0" indent="622800" eaLnBrk="1" hangingPunct="1">
              <a:lnSpc>
                <a:spcPct val="122000"/>
              </a:lnSpc>
              <a:spcBef>
                <a:spcPct val="0"/>
              </a:spcBef>
              <a:buNone/>
            </a:pPr>
            <a:endParaRPr lang="zh-CN" altLang="zh-CN" sz="2400" b="1" dirty="0" smtClean="0"/>
          </a:p>
          <a:p>
            <a:pPr marL="0" indent="0" eaLnBrk="1" hangingPunct="1">
              <a:lnSpc>
                <a:spcPct val="122000"/>
              </a:lnSpc>
              <a:spcBef>
                <a:spcPct val="0"/>
              </a:spcBef>
              <a:buNone/>
            </a:pPr>
            <a:endParaRPr lang="zh-CN" altLang="zh-CN" sz="2400" dirty="0" smtClean="0"/>
          </a:p>
          <a:p>
            <a:pPr marL="0" indent="0" eaLnBrk="1" hangingPunct="1">
              <a:lnSpc>
                <a:spcPct val="122000"/>
              </a:lnSpc>
              <a:spcBef>
                <a:spcPct val="0"/>
              </a:spcBef>
              <a:buNone/>
            </a:pPr>
            <a:endParaRPr lang="zh-CN" altLang="en-US"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mn-ea"/>
            </a:endParaRPr>
          </a:p>
          <a:p>
            <a:pPr marL="0" indent="622800" algn="just" eaLnBrk="1" hangingPunct="1">
              <a:lnSpc>
                <a:spcPct val="122000"/>
              </a:lnSpc>
              <a:spcBef>
                <a:spcPct val="0"/>
              </a:spcBef>
              <a:buNone/>
            </a:pPr>
            <a:endParaRPr lang="zh-CN" altLang="en-US" sz="2400" b="1" dirty="0" smtClean="0">
              <a:latin typeface="+mn-ea"/>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99109" y="1606279"/>
            <a:ext cx="7715304" cy="182742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不合逻辑。概念混乱。“老年职工更是不让须眉”错误，“须眉”指的是男子，是性别概念，“不让须眉”只适用于女性，“老年职工”显然不是专指女性，应改为“当仁不让”。</a:t>
            </a:r>
          </a:p>
        </p:txBody>
      </p:sp>
      <p:sp>
        <p:nvSpPr>
          <p:cNvPr id="10" name="TextBox 9"/>
          <p:cNvSpPr txBox="1"/>
          <p:nvPr/>
        </p:nvSpPr>
        <p:spPr>
          <a:xfrm>
            <a:off x="724158" y="4873438"/>
            <a:ext cx="7715304" cy="92974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概念混乱。“生活用品”与“床上用品”并列不当，属于概念交叉错误。</a:t>
            </a:r>
          </a:p>
        </p:txBody>
      </p:sp>
      <p:sp>
        <p:nvSpPr>
          <p:cNvPr id="11"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5" end="15"/>
                                            </p:txEl>
                                          </p:spTgt>
                                        </p:tgtEl>
                                        <p:attrNameLst>
                                          <p:attrName>style.visibility</p:attrName>
                                        </p:attrNameLst>
                                      </p:cBhvr>
                                      <p:to>
                                        <p:strVal val="visible"/>
                                      </p:to>
                                    </p:set>
                                    <p:animEffect transition="in" filter="wipe(left)">
                                      <p:cBhvr>
                                        <p:cTn id="7" dur="500"/>
                                        <p:tgtEl>
                                          <p:spTgt spid="3">
                                            <p:txEl>
                                              <p:pRg st="15" end="1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642918"/>
            <a:ext cx="7920037" cy="5715040"/>
          </a:xfrm>
        </p:spPr>
        <p:txBody>
          <a:bodyPr>
            <a:noAutofit/>
          </a:bodyPr>
          <a:lstStyle/>
          <a:p>
            <a:pPr marL="0" indent="0" algn="ctr" eaLnBrk="1" hangingPunct="1">
              <a:lnSpc>
                <a:spcPts val="3500"/>
              </a:lnSpc>
              <a:spcBef>
                <a:spcPct val="0"/>
              </a:spcBef>
              <a:buFont typeface="Arial" charset="0"/>
              <a:buNone/>
            </a:pPr>
            <a:r>
              <a:rPr lang="en-US" altLang="zh-CN" sz="2400" b="1" dirty="0" smtClean="0">
                <a:solidFill>
                  <a:srgbClr val="0033CC"/>
                </a:solidFill>
                <a:effectLst>
                  <a:outerShdw blurRad="38100" dist="38100" dir="2700000" algn="tl">
                    <a:srgbClr val="C0C0C0"/>
                  </a:outerShdw>
                </a:effectLst>
                <a:latin typeface="宋体" pitchFamily="2" charset="-122"/>
              </a:rPr>
              <a:t>—— </a:t>
            </a:r>
            <a:r>
              <a:rPr lang="zh-CN" altLang="en-US" sz="2400" b="1" dirty="0" smtClean="0">
                <a:solidFill>
                  <a:srgbClr val="0033CC"/>
                </a:solidFill>
                <a:effectLst>
                  <a:outerShdw blurRad="38100" dist="38100" dir="2700000" algn="tl">
                    <a:srgbClr val="C0C0C0"/>
                  </a:outerShdw>
                </a:effectLst>
                <a:ea typeface="黑体" pitchFamily="2" charset="-122"/>
              </a:rPr>
              <a:t>技法点拨</a:t>
            </a:r>
            <a:r>
              <a:rPr lang="zh-CN" altLang="en-US" sz="2400" b="1" dirty="0" smtClean="0">
                <a:solidFill>
                  <a:srgbClr val="0033CC"/>
                </a:solidFill>
                <a:effectLst>
                  <a:outerShdw blurRad="38100" dist="38100" dir="2700000" algn="tl">
                    <a:srgbClr val="C0C0C0"/>
                  </a:outerShdw>
                </a:effectLst>
              </a:rPr>
              <a:t> </a:t>
            </a:r>
            <a:r>
              <a:rPr lang="en-US" altLang="zh-CN" sz="2400" b="1" dirty="0" smtClean="0">
                <a:solidFill>
                  <a:srgbClr val="0033CC"/>
                </a:solidFill>
                <a:effectLst>
                  <a:outerShdw blurRad="38100" dist="38100" dir="2700000" algn="tl">
                    <a:srgbClr val="C0C0C0"/>
                  </a:outerShdw>
                </a:effectLst>
                <a:latin typeface="宋体"/>
              </a:rPr>
              <a:t>——</a:t>
            </a:r>
            <a:endParaRPr lang="en-US" altLang="zh-CN" sz="2400" b="1" dirty="0" smtClean="0">
              <a:solidFill>
                <a:srgbClr val="0033CC"/>
              </a:solidFill>
              <a:effectLst>
                <a:outerShdw blurRad="38100" dist="38100" dir="2700000" algn="tl">
                  <a:srgbClr val="C0C0C0"/>
                </a:outerShdw>
              </a:effectLst>
            </a:endParaRPr>
          </a:p>
          <a:p>
            <a:pPr marL="0" indent="0" eaLnBrk="1" hangingPunct="1">
              <a:lnSpc>
                <a:spcPct val="122000"/>
              </a:lnSpc>
              <a:spcBef>
                <a:spcPct val="0"/>
              </a:spcBef>
              <a:buNone/>
            </a:pPr>
            <a:r>
              <a:rPr lang="zh-CN" altLang="en-US" sz="2400" b="1" dirty="0" smtClean="0">
                <a:latin typeface="黑体" pitchFamily="2" charset="-122"/>
                <a:ea typeface="黑体" pitchFamily="2" charset="-122"/>
              </a:rPr>
              <a:t>技法</a:t>
            </a:r>
            <a:r>
              <a:rPr lang="en-US" altLang="zh-CN" sz="2400" b="1" dirty="0" smtClean="0">
                <a:latin typeface="黑体" pitchFamily="2" charset="-122"/>
                <a:ea typeface="黑体" pitchFamily="2" charset="-122"/>
              </a:rPr>
              <a:t>2</a:t>
            </a:r>
            <a:r>
              <a:rPr lang="zh-CN" altLang="en-US" sz="2400" b="1" dirty="0" smtClean="0">
                <a:latin typeface="黑体" pitchFamily="2" charset="-122"/>
                <a:ea typeface="黑体" pitchFamily="2" charset="-122"/>
              </a:rPr>
              <a:t>　病句破解需法则</a:t>
            </a:r>
          </a:p>
          <a:p>
            <a:pPr marL="0" indent="0" eaLnBrk="1" hangingPunct="1">
              <a:lnSpc>
                <a:spcPct val="122000"/>
              </a:lnSpc>
              <a:spcBef>
                <a:spcPct val="0"/>
              </a:spcBef>
              <a:buNone/>
            </a:pPr>
            <a:r>
              <a:rPr lang="zh-CN" altLang="en-US" sz="2400" b="1" dirty="0" smtClean="0">
                <a:latin typeface="黑体" pitchFamily="2" charset="-122"/>
                <a:ea typeface="黑体" pitchFamily="2" charset="-122"/>
              </a:rPr>
              <a:t>一、辨析病句技巧</a:t>
            </a:r>
          </a:p>
          <a:p>
            <a:pPr marL="0" indent="0" eaLnBrk="1" hangingPunct="1">
              <a:lnSpc>
                <a:spcPct val="122000"/>
              </a:lnSpc>
              <a:spcBef>
                <a:spcPct val="0"/>
              </a:spcBef>
              <a:buNone/>
            </a:pPr>
            <a:r>
              <a:rPr lang="en-US" altLang="zh-CN" sz="2400" b="1" dirty="0" smtClean="0">
                <a:latin typeface="黑体" pitchFamily="2" charset="-122"/>
                <a:ea typeface="黑体" pitchFamily="2" charset="-122"/>
              </a:rPr>
              <a:t>1.</a:t>
            </a:r>
            <a:r>
              <a:rPr lang="zh-CN" altLang="en-US" sz="2400" b="1" dirty="0" smtClean="0">
                <a:latin typeface="黑体" pitchFamily="2" charset="-122"/>
                <a:ea typeface="黑体" pitchFamily="2" charset="-122"/>
              </a:rPr>
              <a:t>语感直觉法</a:t>
            </a: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r>
              <a:rPr lang="zh-CN" altLang="en-US" sz="2400" b="1" dirty="0" smtClean="0"/>
              <a:t>        辨析病句，可以依靠语感，从语感上察觉出语病。一般说来，按习惯的说法觉得别扭的地方，常常是有语病的地方。病句类型中的搭配不当、语序不当、语意重复的地方，都可以用此法辨析或修改。</a:t>
            </a:r>
            <a:endParaRPr lang="en-US" altLang="zh-CN" sz="2400" b="1" dirty="0" smtClean="0"/>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技法小练</a:t>
            </a:r>
            <a:r>
              <a:rPr lang="en-US" altLang="zh-CN" sz="2400" b="1" dirty="0" smtClean="0">
                <a:latin typeface="黑体" pitchFamily="2" charset="-122"/>
                <a:ea typeface="黑体" pitchFamily="2" charset="-122"/>
              </a:rPr>
              <a:t>】</a:t>
            </a: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zh-CN" altLang="en-US" sz="2400" b="1" dirty="0" smtClean="0"/>
          </a:p>
          <a:p>
            <a:pPr marL="0" indent="0" eaLnBrk="1" hangingPunct="1">
              <a:lnSpc>
                <a:spcPct val="122000"/>
              </a:lnSpc>
              <a:spcBef>
                <a:spcPct val="0"/>
              </a:spcBef>
              <a:buNone/>
            </a:pPr>
            <a:endParaRPr lang="zh-CN" altLang="en-US" sz="2400" b="1" dirty="0" smtClean="0"/>
          </a:p>
        </p:txBody>
      </p:sp>
      <p:grpSp>
        <p:nvGrpSpPr>
          <p:cNvPr id="2" name="Group 5"/>
          <p:cNvGrpSpPr>
            <a:grpSpLocks/>
          </p:cNvGrpSpPr>
          <p:nvPr/>
        </p:nvGrpSpPr>
        <p:grpSpPr bwMode="auto">
          <a:xfrm>
            <a:off x="1588" y="2674938"/>
            <a:ext cx="609600" cy="1978025"/>
            <a:chOff x="1" y="1685"/>
            <a:chExt cx="384" cy="1246"/>
          </a:xfrm>
        </p:grpSpPr>
        <p:pic>
          <p:nvPicPr>
            <p:cNvPr id="101786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1786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642918"/>
            <a:ext cx="7920037" cy="5715040"/>
          </a:xfrm>
        </p:spPr>
        <p:txBody>
          <a:bodyPr>
            <a:noAutofit/>
          </a:bodyPr>
          <a:lstStyle/>
          <a:p>
            <a:pPr marL="0" indent="0" algn="just">
              <a:lnSpc>
                <a:spcPts val="3500"/>
              </a:lnSpc>
              <a:buNone/>
            </a:pPr>
            <a:r>
              <a:rPr lang="en-US" altLang="zh-CN" sz="2400" b="1" dirty="0" smtClean="0">
                <a:latin typeface="Times New Roman" pitchFamily="18" charset="0"/>
              </a:rPr>
              <a:t>1. </a:t>
            </a:r>
            <a:r>
              <a:rPr lang="zh-CN" altLang="en-US" sz="2400" b="1" dirty="0" smtClean="0">
                <a:latin typeface="Times New Roman" pitchFamily="18" charset="0"/>
              </a:rPr>
              <a:t>中华人民共和国公民在年老、疾病或者丧失劳动能力的情况下，有从国家和社会获得物质帮助的权利。</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a:t>
            </a: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zh-CN" altLang="en-US" sz="2400" b="1" dirty="0" smtClean="0"/>
          </a:p>
          <a:p>
            <a:pPr marL="0" indent="0" eaLnBrk="1" hangingPunct="1">
              <a:lnSpc>
                <a:spcPct val="122000"/>
              </a:lnSpc>
              <a:spcBef>
                <a:spcPct val="0"/>
              </a:spcBef>
              <a:buNone/>
            </a:pPr>
            <a:endParaRPr lang="zh-CN" altLang="en-US" sz="2400" b="1" dirty="0" smtClean="0"/>
          </a:p>
        </p:txBody>
      </p:sp>
      <p:grpSp>
        <p:nvGrpSpPr>
          <p:cNvPr id="2" name="Group 5"/>
          <p:cNvGrpSpPr>
            <a:grpSpLocks/>
          </p:cNvGrpSpPr>
          <p:nvPr/>
        </p:nvGrpSpPr>
        <p:grpSpPr bwMode="auto">
          <a:xfrm>
            <a:off x="1588" y="2674938"/>
            <a:ext cx="609600" cy="1978025"/>
            <a:chOff x="1" y="1685"/>
            <a:chExt cx="384" cy="1246"/>
          </a:xfrm>
        </p:grpSpPr>
        <p:pic>
          <p:nvPicPr>
            <p:cNvPr id="101786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1786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874060" y="1522667"/>
            <a:ext cx="7715304" cy="92974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句中“年老、疾病或者丧失劳动能力”并列不当，三个概念的范围有交叉。</a:t>
            </a:r>
          </a:p>
        </p:txBody>
      </p:sp>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642918"/>
            <a:ext cx="7920037" cy="5715040"/>
          </a:xfrm>
        </p:spPr>
        <p:txBody>
          <a:bodyPr>
            <a:noAutofit/>
          </a:bodyPr>
          <a:lstStyle/>
          <a:p>
            <a:pPr marL="0" indent="0" eaLnBrk="1" hangingPunct="1">
              <a:lnSpc>
                <a:spcPct val="122000"/>
              </a:lnSpc>
              <a:spcBef>
                <a:spcPct val="0"/>
              </a:spcBef>
              <a:buNone/>
            </a:pPr>
            <a:r>
              <a:rPr lang="en-US" altLang="zh-CN" sz="2400" b="1" dirty="0" smtClean="0">
                <a:latin typeface="黑体" pitchFamily="2" charset="-122"/>
                <a:ea typeface="黑体" pitchFamily="2" charset="-122"/>
              </a:rPr>
              <a:t>2.</a:t>
            </a:r>
            <a:r>
              <a:rPr lang="zh-CN" altLang="en-US" sz="2400" b="1" dirty="0" smtClean="0">
                <a:latin typeface="黑体" pitchFamily="2" charset="-122"/>
                <a:ea typeface="黑体" pitchFamily="2" charset="-122"/>
              </a:rPr>
              <a:t>梳理枝干法</a:t>
            </a: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r>
              <a:rPr lang="zh-CN" altLang="en-US" sz="2400" b="1" dirty="0" smtClean="0"/>
              <a:t>        对句子进行语法分析，可先提取出主干，检验主干是否有语病；如果主干没语病，再检查附加成分，看修饰语与中心语之间、修饰语内部是否有语病。病句类型中的搭配不当、成分残缺，都可以用此法辨析或修改。</a:t>
            </a:r>
            <a:endParaRPr lang="en-US" altLang="zh-CN" sz="2400" b="1" dirty="0" smtClean="0"/>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技法小练</a:t>
            </a:r>
            <a:r>
              <a:rPr lang="en-US" altLang="zh-CN" sz="2400" b="1" dirty="0" smtClean="0">
                <a:latin typeface="黑体" pitchFamily="2" charset="-122"/>
                <a:ea typeface="黑体" pitchFamily="2" charset="-122"/>
              </a:rPr>
              <a:t>】</a:t>
            </a: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zh-CN" altLang="en-US" sz="2400" b="1" dirty="0" smtClean="0"/>
          </a:p>
          <a:p>
            <a:pPr marL="0" indent="0" eaLnBrk="1" hangingPunct="1">
              <a:lnSpc>
                <a:spcPct val="122000"/>
              </a:lnSpc>
              <a:spcBef>
                <a:spcPct val="0"/>
              </a:spcBef>
              <a:buNone/>
            </a:pPr>
            <a:endParaRPr lang="zh-CN" altLang="en-US" sz="2400" b="1" dirty="0" smtClean="0"/>
          </a:p>
        </p:txBody>
      </p:sp>
      <p:grpSp>
        <p:nvGrpSpPr>
          <p:cNvPr id="2" name="Group 5"/>
          <p:cNvGrpSpPr>
            <a:grpSpLocks/>
          </p:cNvGrpSpPr>
          <p:nvPr/>
        </p:nvGrpSpPr>
        <p:grpSpPr bwMode="auto">
          <a:xfrm>
            <a:off x="1588" y="2674938"/>
            <a:ext cx="609600" cy="1978025"/>
            <a:chOff x="1" y="1685"/>
            <a:chExt cx="384" cy="1246"/>
          </a:xfrm>
        </p:grpSpPr>
        <p:pic>
          <p:nvPicPr>
            <p:cNvPr id="101786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1786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642918"/>
            <a:ext cx="7920037" cy="5715040"/>
          </a:xfrm>
        </p:spPr>
        <p:txBody>
          <a:bodyPr>
            <a:noAutofit/>
          </a:bodyPr>
          <a:lstStyle/>
          <a:p>
            <a:pPr marL="0" indent="0" algn="just">
              <a:lnSpc>
                <a:spcPts val="3500"/>
              </a:lnSpc>
              <a:buNone/>
            </a:pPr>
            <a:r>
              <a:rPr lang="en-US" altLang="zh-CN" sz="2400" b="1" dirty="0" smtClean="0">
                <a:latin typeface="Times New Roman" pitchFamily="18" charset="0"/>
              </a:rPr>
              <a:t>2. </a:t>
            </a:r>
            <a:r>
              <a:rPr lang="en-US" altLang="zh-CN" sz="2400" b="1" dirty="0" smtClean="0">
                <a:latin typeface="+mn-ea"/>
              </a:rPr>
              <a:t>[2013·</a:t>
            </a:r>
            <a:r>
              <a:rPr lang="zh-CN" altLang="en-US" sz="2400" b="1" dirty="0" smtClean="0">
                <a:latin typeface="+mn-ea"/>
              </a:rPr>
              <a:t>浙江卷</a:t>
            </a:r>
            <a:r>
              <a:rPr lang="en-US" altLang="zh-CN" sz="2400" b="1" dirty="0" smtClean="0">
                <a:latin typeface="+mn-ea"/>
              </a:rPr>
              <a:t>] </a:t>
            </a:r>
            <a:r>
              <a:rPr lang="zh-CN" altLang="en-US" sz="2400" b="1" dirty="0" smtClean="0">
                <a:latin typeface="+mn-ea"/>
              </a:rPr>
              <a:t>这部由第六代导演执导的青春片带有鲜明的时代印记，表现了主人公拒绝平庸、坚守梦想的成长故事，具有极强的感染力，深深地打动了观众。</a:t>
            </a:r>
            <a:endParaRPr lang="en-US" altLang="zh-CN" sz="2400" b="1" dirty="0" smtClean="0"/>
          </a:p>
          <a:p>
            <a:pPr marL="0" indent="0" eaLnBrk="1" hangingPunct="1">
              <a:lnSpc>
                <a:spcPct val="122000"/>
              </a:lnSpc>
              <a:spcBef>
                <a:spcPct val="0"/>
              </a:spcBef>
              <a:buNone/>
            </a:pPr>
            <a:r>
              <a:rPr lang="en-US" altLang="zh-CN" sz="2400" b="1" dirty="0" smtClean="0">
                <a:latin typeface="+mn-ea"/>
              </a:rPr>
              <a:t>________________________________________________________________________________________________________________________________________________________________________________________________________</a:t>
            </a: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zh-CN" altLang="en-US" sz="2400" b="1" dirty="0" smtClean="0"/>
          </a:p>
          <a:p>
            <a:pPr marL="0" indent="0" eaLnBrk="1" hangingPunct="1">
              <a:lnSpc>
                <a:spcPct val="122000"/>
              </a:lnSpc>
              <a:spcBef>
                <a:spcPct val="0"/>
              </a:spcBef>
              <a:buNone/>
            </a:pPr>
            <a:endParaRPr lang="zh-CN" altLang="en-US" sz="2400" b="1" dirty="0" smtClean="0"/>
          </a:p>
        </p:txBody>
      </p:sp>
      <p:grpSp>
        <p:nvGrpSpPr>
          <p:cNvPr id="2" name="Group 5"/>
          <p:cNvGrpSpPr>
            <a:grpSpLocks/>
          </p:cNvGrpSpPr>
          <p:nvPr/>
        </p:nvGrpSpPr>
        <p:grpSpPr bwMode="auto">
          <a:xfrm>
            <a:off x="1588" y="2674938"/>
            <a:ext cx="609600" cy="1978025"/>
            <a:chOff x="1" y="1685"/>
            <a:chExt cx="384" cy="1246"/>
          </a:xfrm>
        </p:grpSpPr>
        <p:pic>
          <p:nvPicPr>
            <p:cNvPr id="101786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1786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829089" y="1939575"/>
            <a:ext cx="7715304" cy="182742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“表现了主人公拒绝平庸、坚守梦想的成长故事”的主干成分为：“表现了</a:t>
            </a:r>
            <a:r>
              <a:rPr lang="en-US" altLang="zh-CN" sz="2400" b="1" dirty="0" smtClean="0">
                <a:solidFill>
                  <a:srgbClr val="990033"/>
                </a:solidFill>
                <a:latin typeface="+mn-ea"/>
              </a:rPr>
              <a:t>(</a:t>
            </a:r>
            <a:r>
              <a:rPr lang="zh-CN" altLang="en-US" sz="2400" b="1" dirty="0" smtClean="0">
                <a:solidFill>
                  <a:srgbClr val="990033"/>
                </a:solidFill>
                <a:latin typeface="+mn-ea"/>
              </a:rPr>
              <a:t>谓语</a:t>
            </a:r>
            <a:r>
              <a:rPr lang="en-US" altLang="zh-CN" sz="2400" b="1" dirty="0" smtClean="0">
                <a:solidFill>
                  <a:srgbClr val="990033"/>
                </a:solidFill>
                <a:latin typeface="+mn-ea"/>
              </a:rPr>
              <a:t>)……</a:t>
            </a:r>
            <a:r>
              <a:rPr lang="zh-CN" altLang="en-US" sz="2400" b="1" dirty="0" smtClean="0">
                <a:solidFill>
                  <a:srgbClr val="990033"/>
                </a:solidFill>
                <a:latin typeface="+mn-ea"/>
              </a:rPr>
              <a:t>故事</a:t>
            </a:r>
            <a:r>
              <a:rPr lang="en-US" altLang="zh-CN" sz="2400" b="1" dirty="0" smtClean="0">
                <a:solidFill>
                  <a:srgbClr val="990033"/>
                </a:solidFill>
                <a:latin typeface="+mn-ea"/>
              </a:rPr>
              <a:t>(</a:t>
            </a:r>
            <a:r>
              <a:rPr lang="zh-CN" altLang="en-US" sz="2400" b="1" dirty="0" smtClean="0">
                <a:solidFill>
                  <a:srgbClr val="990033"/>
                </a:solidFill>
                <a:latin typeface="+mn-ea"/>
              </a:rPr>
              <a:t>宾语</a:t>
            </a:r>
            <a:r>
              <a:rPr lang="en-US" altLang="zh-CN" sz="2400" b="1" dirty="0" smtClean="0">
                <a:solidFill>
                  <a:srgbClr val="990033"/>
                </a:solidFill>
                <a:latin typeface="+mn-ea"/>
              </a:rPr>
              <a:t>)”</a:t>
            </a:r>
            <a:r>
              <a:rPr lang="zh-CN" altLang="en-US" sz="2400" b="1" dirty="0" smtClean="0">
                <a:solidFill>
                  <a:srgbClr val="990033"/>
                </a:solidFill>
                <a:latin typeface="+mn-ea"/>
              </a:rPr>
              <a:t>。我们不难发现，这个句子动宾搭配不当，应该将“表现了”改为“讲述了”。</a:t>
            </a:r>
          </a:p>
        </p:txBody>
      </p:sp>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642918"/>
            <a:ext cx="7920037" cy="5715040"/>
          </a:xfrm>
        </p:spPr>
        <p:txBody>
          <a:bodyPr>
            <a:noAutofit/>
          </a:bodyPr>
          <a:lstStyle/>
          <a:p>
            <a:pPr marL="0" indent="0" eaLnBrk="1" hangingPunct="1">
              <a:lnSpc>
                <a:spcPct val="122000"/>
              </a:lnSpc>
              <a:spcBef>
                <a:spcPct val="0"/>
              </a:spcBef>
              <a:buNone/>
            </a:pPr>
            <a:r>
              <a:rPr lang="en-US" altLang="zh-CN" sz="2400" b="1" dirty="0" smtClean="0">
                <a:latin typeface="黑体" pitchFamily="2" charset="-122"/>
                <a:ea typeface="黑体" pitchFamily="2" charset="-122"/>
              </a:rPr>
              <a:t>3.</a:t>
            </a:r>
            <a:r>
              <a:rPr lang="zh-CN" altLang="en-US" sz="2400" b="1" dirty="0" smtClean="0">
                <a:latin typeface="黑体" pitchFamily="2" charset="-122"/>
                <a:ea typeface="黑体" pitchFamily="2" charset="-122"/>
              </a:rPr>
              <a:t>类比对照法</a:t>
            </a: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r>
              <a:rPr lang="zh-CN" altLang="en-US" sz="2400" b="1" dirty="0" smtClean="0"/>
              <a:t>        所谓类比，是指仿造一个结构类似的句子同原句进行比较，如果仿写的句子有问题，就可以说明原句也不正确。所谓对照，是指遇到定语、状语较多的复杂单句时，可以对照多层定语和状语的一般次序来进行判断。一般来说，符合规则的是正确的；反之，则可能有问题。</a:t>
            </a:r>
            <a:endParaRPr lang="en-US" altLang="zh-CN" sz="2400" b="1" dirty="0" smtClean="0"/>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技法小练</a:t>
            </a:r>
            <a:r>
              <a:rPr lang="en-US" altLang="zh-CN" sz="2400" b="1" dirty="0" smtClean="0">
                <a:latin typeface="黑体" pitchFamily="2" charset="-122"/>
                <a:ea typeface="黑体" pitchFamily="2" charset="-122"/>
              </a:rPr>
              <a:t>】</a:t>
            </a: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zh-CN" altLang="en-US" sz="2400" b="1" dirty="0" smtClean="0"/>
          </a:p>
          <a:p>
            <a:pPr marL="0" indent="0" eaLnBrk="1" hangingPunct="1">
              <a:lnSpc>
                <a:spcPct val="122000"/>
              </a:lnSpc>
              <a:spcBef>
                <a:spcPct val="0"/>
              </a:spcBef>
              <a:buNone/>
            </a:pPr>
            <a:endParaRPr lang="zh-CN" altLang="en-US" sz="2400" b="1" dirty="0" smtClean="0"/>
          </a:p>
        </p:txBody>
      </p:sp>
      <p:grpSp>
        <p:nvGrpSpPr>
          <p:cNvPr id="2" name="Group 5"/>
          <p:cNvGrpSpPr>
            <a:grpSpLocks/>
          </p:cNvGrpSpPr>
          <p:nvPr/>
        </p:nvGrpSpPr>
        <p:grpSpPr bwMode="auto">
          <a:xfrm>
            <a:off x="1588" y="2674938"/>
            <a:ext cx="609600" cy="1978025"/>
            <a:chOff x="1" y="1685"/>
            <a:chExt cx="384" cy="1246"/>
          </a:xfrm>
        </p:grpSpPr>
        <p:pic>
          <p:nvPicPr>
            <p:cNvPr id="101786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1786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26452" y="704985"/>
            <a:ext cx="8208962" cy="5807097"/>
          </a:xfrm>
        </p:spPr>
        <p:txBody>
          <a:bodyPr>
            <a:noAutofit/>
          </a:bodyPr>
          <a:lstStyle/>
          <a:p>
            <a:pPr marL="0" indent="0" algn="just" eaLnBrk="1" hangingPunct="1">
              <a:lnSpc>
                <a:spcPts val="3500"/>
              </a:lnSpc>
              <a:spcBef>
                <a:spcPct val="0"/>
              </a:spcBef>
              <a:buFont typeface="Arial" charset="0"/>
              <a:buNone/>
            </a:pPr>
            <a:r>
              <a:rPr lang="en-US" altLang="zh-CN" sz="2400" b="1" dirty="0" smtClean="0">
                <a:latin typeface="+mn-ea"/>
              </a:rPr>
              <a:t>    17. </a:t>
            </a:r>
            <a:r>
              <a:rPr lang="en-US" altLang="zh-CN" sz="2400" b="1" dirty="0" err="1" smtClean="0">
                <a:latin typeface="+mn-ea"/>
              </a:rPr>
              <a:t>安分守己、循规蹈矩：都有“规矩、老实”的意思</a:t>
            </a:r>
            <a:r>
              <a:rPr lang="en-US" altLang="zh-CN" sz="2400" b="1" dirty="0" smtClean="0">
                <a:latin typeface="+mn-ea"/>
              </a:rPr>
              <a:t>。</a:t>
            </a:r>
            <a:r>
              <a:rPr lang="en-US" altLang="zh-CN" sz="2400" b="1" dirty="0" err="1" smtClean="0">
                <a:latin typeface="+mn-ea"/>
              </a:rPr>
              <a:t>异：前者侧重于本分，不胡来；后者侧重在拘泥于旧的准则，不敢变通</a:t>
            </a:r>
            <a:r>
              <a:rPr lang="en-US" altLang="zh-CN" sz="2400" b="1" dirty="0" smtClean="0">
                <a:latin typeface="+mn-ea"/>
              </a:rPr>
              <a:t>。</a:t>
            </a:r>
          </a:p>
          <a:p>
            <a:pPr marL="0" indent="0" algn="just" eaLnBrk="1" hangingPunct="1">
              <a:lnSpc>
                <a:spcPts val="3500"/>
              </a:lnSpc>
              <a:spcBef>
                <a:spcPct val="0"/>
              </a:spcBef>
              <a:buFont typeface="Arial" charset="0"/>
              <a:buNone/>
            </a:pPr>
            <a:r>
              <a:rPr lang="en-US" altLang="zh-CN" sz="2400" b="1" dirty="0" smtClean="0">
                <a:latin typeface="+mn-ea"/>
              </a:rPr>
              <a:t>    18. </a:t>
            </a:r>
            <a:r>
              <a:rPr lang="en-US" altLang="zh-CN" sz="2400" b="1" dirty="0" err="1" smtClean="0">
                <a:latin typeface="+mn-ea"/>
              </a:rPr>
              <a:t>跋山涉水、风尘仆仆、风餐露宿：都有“旅途辛苦”之意</a:t>
            </a:r>
            <a:r>
              <a:rPr lang="en-US" altLang="zh-CN" sz="2400" b="1" dirty="0" smtClean="0">
                <a:latin typeface="+mn-ea"/>
              </a:rPr>
              <a:t>。异：“</a:t>
            </a:r>
            <a:r>
              <a:rPr lang="en-US" altLang="zh-CN" sz="2400" b="1" dirty="0" err="1" smtClean="0">
                <a:latin typeface="+mn-ea"/>
              </a:rPr>
              <a:t>跋山涉水”强调远行艰辛</a:t>
            </a:r>
            <a:r>
              <a:rPr lang="en-US" altLang="zh-CN" sz="2400" b="1" dirty="0" smtClean="0">
                <a:latin typeface="+mn-ea"/>
              </a:rPr>
              <a:t>；“</a:t>
            </a:r>
            <a:r>
              <a:rPr lang="en-US" altLang="zh-CN" sz="2400" b="1" dirty="0" err="1" smtClean="0">
                <a:latin typeface="+mn-ea"/>
              </a:rPr>
              <a:t>风尘仆仆”强调长途奔波忙碌</a:t>
            </a:r>
            <a:r>
              <a:rPr lang="en-US" altLang="zh-CN" sz="2400" b="1" dirty="0" smtClean="0">
                <a:latin typeface="+mn-ea"/>
              </a:rPr>
              <a:t>；“</a:t>
            </a:r>
            <a:r>
              <a:rPr lang="en-US" altLang="zh-CN" sz="2400" b="1" dirty="0" err="1" smtClean="0">
                <a:latin typeface="+mn-ea"/>
              </a:rPr>
              <a:t>风餐露宿”强调野外生活艰辛</a:t>
            </a:r>
            <a:r>
              <a:rPr lang="en-US" altLang="zh-CN" sz="2400" b="1" dirty="0" smtClean="0">
                <a:latin typeface="+mn-ea"/>
              </a:rPr>
              <a:t>。</a:t>
            </a:r>
          </a:p>
          <a:p>
            <a:pPr marL="0" indent="0" algn="just" eaLnBrk="1" hangingPunct="1">
              <a:lnSpc>
                <a:spcPts val="3500"/>
              </a:lnSpc>
              <a:spcBef>
                <a:spcPct val="0"/>
              </a:spcBef>
              <a:buFont typeface="Arial" charset="0"/>
              <a:buNone/>
            </a:pPr>
            <a:r>
              <a:rPr lang="en-US" altLang="zh-CN" sz="2400" b="1" dirty="0" smtClean="0">
                <a:latin typeface="+mn-ea"/>
              </a:rPr>
              <a:t>    19. </a:t>
            </a:r>
            <a:r>
              <a:rPr lang="en-US" altLang="zh-CN" sz="2400" b="1" dirty="0" err="1" smtClean="0">
                <a:latin typeface="+mn-ea"/>
              </a:rPr>
              <a:t>畅所欲言、各抒己见、推心置腹：都表示说出自己心里想说的话</a:t>
            </a:r>
            <a:r>
              <a:rPr lang="en-US" altLang="zh-CN" sz="2400" b="1" dirty="0" smtClean="0">
                <a:latin typeface="+mn-ea"/>
              </a:rPr>
              <a:t>。异：“</a:t>
            </a:r>
            <a:r>
              <a:rPr lang="en-US" altLang="zh-CN" sz="2400" b="1" dirty="0" err="1" smtClean="0">
                <a:latin typeface="+mn-ea"/>
              </a:rPr>
              <a:t>畅所欲言”侧重在说话的心情</a:t>
            </a:r>
            <a:r>
              <a:rPr lang="en-US" altLang="zh-CN" sz="2400" b="1" dirty="0" smtClean="0">
                <a:latin typeface="+mn-ea"/>
              </a:rPr>
              <a:t>；“</a:t>
            </a:r>
            <a:r>
              <a:rPr lang="en-US" altLang="zh-CN" sz="2400" b="1" dirty="0" err="1" smtClean="0">
                <a:latin typeface="+mn-ea"/>
              </a:rPr>
              <a:t>各抒己见”侧重在发表己见</a:t>
            </a:r>
            <a:r>
              <a:rPr lang="en-US" altLang="zh-CN" sz="2400" b="1" dirty="0" smtClean="0">
                <a:latin typeface="+mn-ea"/>
              </a:rPr>
              <a:t>；“</a:t>
            </a:r>
            <a:r>
              <a:rPr lang="en-US" altLang="zh-CN" sz="2400" b="1" dirty="0" err="1" smtClean="0">
                <a:latin typeface="+mn-ea"/>
              </a:rPr>
              <a:t>推心置腹”侧重在待人真诚，而且“推心置腹”所涉及的对象一般是一个人或较少的人</a:t>
            </a:r>
            <a:r>
              <a:rPr lang="en-US" altLang="zh-CN" sz="2400" b="1" dirty="0" smtClean="0">
                <a:latin typeface="+mn-ea"/>
              </a:rPr>
              <a:t>。</a:t>
            </a:r>
          </a:p>
          <a:p>
            <a:pPr marL="0" indent="0" algn="just" eaLnBrk="1" hangingPunct="1">
              <a:lnSpc>
                <a:spcPts val="3500"/>
              </a:lnSpc>
              <a:spcBef>
                <a:spcPct val="0"/>
              </a:spcBef>
              <a:buFont typeface="Arial" charset="0"/>
              <a:buNone/>
            </a:pPr>
            <a:r>
              <a:rPr lang="en-US" altLang="zh-CN" sz="2400" b="1" dirty="0" smtClean="0">
                <a:latin typeface="+mn-ea"/>
              </a:rPr>
              <a:t>    20. </a:t>
            </a:r>
            <a:r>
              <a:rPr lang="zh-CN" altLang="en-US" sz="2400" b="1" dirty="0" smtClean="0">
                <a:latin typeface="+mn-ea"/>
              </a:rPr>
              <a:t>乘人之危、落井下石：都有“趁人危难之时去侵害人家”之意。异：前者重在别人遭受危难时用要挟、引诱或打击等手段来达到自己的目的；后者重在对遭难者加以陷害。</a:t>
            </a:r>
            <a:endParaRPr lang="en-US" altLang="zh-CN" sz="2400" b="1" dirty="0" smtClean="0">
              <a:latin typeface="+mn-ea"/>
            </a:endParaRPr>
          </a:p>
        </p:txBody>
      </p:sp>
      <p:sp>
        <p:nvSpPr>
          <p:cNvPr id="893955"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893958"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893959"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642918"/>
            <a:ext cx="7920037" cy="5715040"/>
          </a:xfrm>
        </p:spPr>
        <p:txBody>
          <a:bodyPr>
            <a:noAutofit/>
          </a:bodyPr>
          <a:lstStyle/>
          <a:p>
            <a:pPr marL="0" indent="0" algn="just">
              <a:lnSpc>
                <a:spcPts val="3500"/>
              </a:lnSpc>
              <a:buNone/>
            </a:pPr>
            <a:r>
              <a:rPr lang="en-US" altLang="zh-CN" sz="2400" b="1" dirty="0" smtClean="0">
                <a:latin typeface="Times New Roman" pitchFamily="18" charset="0"/>
              </a:rPr>
              <a:t>3. </a:t>
            </a:r>
            <a:r>
              <a:rPr lang="zh-CN" altLang="en-US" sz="2400" b="1" dirty="0" smtClean="0">
                <a:latin typeface="Times New Roman" pitchFamily="18" charset="0"/>
              </a:rPr>
              <a:t>于今年申遗的北接陆上丝绸之路、南连海上丝绸之路的“中国大运河”，包括京杭大运河、隋唐大运河以及浙东运河所组成。</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__________________________________________________________________________________________________________________________________________________________________________________________________________________________________________________________</a:t>
            </a:r>
            <a:endParaRPr lang="zh-CN" altLang="en-US" sz="2400" b="1" dirty="0" smtClean="0"/>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zh-CN" altLang="en-US" sz="2400" b="1" dirty="0" smtClean="0"/>
          </a:p>
          <a:p>
            <a:pPr marL="0" indent="0" eaLnBrk="1" hangingPunct="1">
              <a:lnSpc>
                <a:spcPct val="122000"/>
              </a:lnSpc>
              <a:spcBef>
                <a:spcPct val="0"/>
              </a:spcBef>
              <a:buNone/>
            </a:pPr>
            <a:endParaRPr lang="zh-CN" altLang="en-US" sz="2400" b="1" dirty="0" smtClean="0"/>
          </a:p>
        </p:txBody>
      </p:sp>
      <p:grpSp>
        <p:nvGrpSpPr>
          <p:cNvPr id="2" name="Group 5"/>
          <p:cNvGrpSpPr>
            <a:grpSpLocks/>
          </p:cNvGrpSpPr>
          <p:nvPr/>
        </p:nvGrpSpPr>
        <p:grpSpPr bwMode="auto">
          <a:xfrm>
            <a:off x="1588" y="2674938"/>
            <a:ext cx="609600" cy="1978025"/>
            <a:chOff x="1" y="1685"/>
            <a:chExt cx="384" cy="1246"/>
          </a:xfrm>
        </p:grpSpPr>
        <p:pic>
          <p:nvPicPr>
            <p:cNvPr id="101786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1786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84119" y="2024126"/>
            <a:ext cx="7715304" cy="2276264"/>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检验“包括京杭大运河、隋唐大运河以及浙东运河所组成”是否有语病，可以造出一些与之结构相同但内容为自己熟知的句子，如“学生包括男生、女生所组成”，从这个相似的句子可以看出“包括</a:t>
            </a:r>
            <a:r>
              <a:rPr lang="en-US" altLang="zh-CN" sz="2400" b="1" dirty="0" smtClean="0">
                <a:solidFill>
                  <a:srgbClr val="990033"/>
                </a:solidFill>
                <a:latin typeface="+mn-ea"/>
              </a:rPr>
              <a:t>……”“</a:t>
            </a:r>
            <a:r>
              <a:rPr lang="zh-CN" altLang="en-US" sz="2400" b="1" dirty="0" smtClean="0">
                <a:solidFill>
                  <a:srgbClr val="990033"/>
                </a:solidFill>
                <a:latin typeface="+mn-ea"/>
              </a:rPr>
              <a:t>由</a:t>
            </a:r>
            <a:r>
              <a:rPr lang="en-US" altLang="zh-CN" sz="2400" b="1" dirty="0" smtClean="0">
                <a:solidFill>
                  <a:srgbClr val="990033"/>
                </a:solidFill>
                <a:latin typeface="+mn-ea"/>
              </a:rPr>
              <a:t>……</a:t>
            </a:r>
            <a:r>
              <a:rPr lang="zh-CN" altLang="en-US" sz="2400" b="1" dirty="0" smtClean="0">
                <a:solidFill>
                  <a:srgbClr val="990033"/>
                </a:solidFill>
                <a:latin typeface="+mn-ea"/>
              </a:rPr>
              <a:t>所组成”不能同时使用，应删除“所组成”。</a:t>
            </a:r>
            <a:endParaRPr lang="en-US" altLang="zh-CN" sz="2400" b="1" dirty="0" smtClean="0">
              <a:latin typeface="黑体" pitchFamily="2" charset="-122"/>
              <a:ea typeface="黑体" pitchFamily="2" charset="-122"/>
            </a:endParaRPr>
          </a:p>
        </p:txBody>
      </p:sp>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642918"/>
            <a:ext cx="7920037" cy="5715040"/>
          </a:xfrm>
        </p:spPr>
        <p:txBody>
          <a:bodyPr>
            <a:noAutofit/>
          </a:bodyPr>
          <a:lstStyle/>
          <a:p>
            <a:pPr marL="0" indent="0" eaLnBrk="1" hangingPunct="1">
              <a:lnSpc>
                <a:spcPct val="122000"/>
              </a:lnSpc>
              <a:spcBef>
                <a:spcPct val="0"/>
              </a:spcBef>
              <a:buNone/>
            </a:pPr>
            <a:r>
              <a:rPr lang="en-US" altLang="zh-CN" sz="2400" b="1" dirty="0" smtClean="0">
                <a:latin typeface="黑体" pitchFamily="2" charset="-122"/>
                <a:ea typeface="黑体" pitchFamily="2" charset="-122"/>
              </a:rPr>
              <a:t>4.</a:t>
            </a:r>
            <a:r>
              <a:rPr lang="zh-CN" altLang="en-US" sz="2400" b="1" dirty="0" smtClean="0">
                <a:latin typeface="黑体" pitchFamily="2" charset="-122"/>
                <a:ea typeface="黑体" pitchFamily="2" charset="-122"/>
              </a:rPr>
              <a:t>逻辑分析法</a:t>
            </a: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r>
              <a:rPr lang="zh-CN" altLang="en-US" sz="2400" b="1" dirty="0" smtClean="0"/>
              <a:t>        有的语病从语法上不好查找，就得从事理上进行分析，这就是逻辑分析法。逻辑分析法要看概念使用、判断、推理是否得当，语句的前后顺序、句间的关系是否合适，前后语句是否呼应等。</a:t>
            </a:r>
            <a:endParaRPr lang="en-US" altLang="zh-CN" sz="2400" b="1" dirty="0" smtClean="0"/>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技法小练</a:t>
            </a:r>
            <a:r>
              <a:rPr lang="en-US" altLang="zh-CN" sz="2400" b="1" dirty="0" smtClean="0">
                <a:latin typeface="黑体" pitchFamily="2" charset="-122"/>
                <a:ea typeface="黑体" pitchFamily="2" charset="-122"/>
              </a:rPr>
              <a:t>】</a:t>
            </a:r>
          </a:p>
          <a:p>
            <a:pPr marL="0" indent="0" eaLnBrk="1" hangingPunct="1">
              <a:lnSpc>
                <a:spcPct val="122000"/>
              </a:lnSpc>
              <a:spcBef>
                <a:spcPct val="0"/>
              </a:spcBef>
              <a:buNone/>
            </a:pPr>
            <a:endParaRPr lang="zh-CN" altLang="en-US" sz="2400" b="1" dirty="0" smtClean="0"/>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zh-CN" altLang="en-US" sz="2400" b="1" dirty="0" smtClean="0"/>
          </a:p>
          <a:p>
            <a:pPr marL="0" indent="0" eaLnBrk="1" hangingPunct="1">
              <a:lnSpc>
                <a:spcPct val="122000"/>
              </a:lnSpc>
              <a:spcBef>
                <a:spcPct val="0"/>
              </a:spcBef>
              <a:buNone/>
            </a:pPr>
            <a:endParaRPr lang="zh-CN" altLang="en-US" sz="2400" b="1" dirty="0" smtClean="0"/>
          </a:p>
        </p:txBody>
      </p:sp>
      <p:grpSp>
        <p:nvGrpSpPr>
          <p:cNvPr id="2" name="Group 5"/>
          <p:cNvGrpSpPr>
            <a:grpSpLocks/>
          </p:cNvGrpSpPr>
          <p:nvPr/>
        </p:nvGrpSpPr>
        <p:grpSpPr bwMode="auto">
          <a:xfrm>
            <a:off x="1588" y="2674938"/>
            <a:ext cx="609600" cy="1978025"/>
            <a:chOff x="1" y="1685"/>
            <a:chExt cx="384" cy="1246"/>
          </a:xfrm>
        </p:grpSpPr>
        <p:pic>
          <p:nvPicPr>
            <p:cNvPr id="101786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1786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642918"/>
            <a:ext cx="7920037" cy="5715040"/>
          </a:xfrm>
        </p:spPr>
        <p:txBody>
          <a:bodyPr>
            <a:noAutofit/>
          </a:bodyPr>
          <a:lstStyle/>
          <a:p>
            <a:pPr marL="0" indent="0" algn="just">
              <a:lnSpc>
                <a:spcPts val="3500"/>
              </a:lnSpc>
              <a:buNone/>
            </a:pPr>
            <a:r>
              <a:rPr lang="en-US" altLang="zh-CN" sz="2400" b="1" dirty="0" smtClean="0">
                <a:latin typeface="Times New Roman" pitchFamily="18" charset="0"/>
              </a:rPr>
              <a:t>4. </a:t>
            </a:r>
            <a:r>
              <a:rPr lang="zh-CN" altLang="en-US" sz="2400" b="1" dirty="0" smtClean="0">
                <a:latin typeface="Times New Roman" pitchFamily="18" charset="0"/>
              </a:rPr>
              <a:t>我国文化基础建设和公共文化资源配置，要向基层，特别要向落后地区和中西部地区倾斜，推进美术馆、图书馆、文化馆、博物馆等免费开放，丰富人民群众的精神文化生活。</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a:t>
            </a:r>
            <a:endParaRPr lang="zh-CN" altLang="en-US" sz="2400" b="1" dirty="0" smtClean="0"/>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zh-CN" altLang="en-US" sz="2400" b="1" dirty="0" smtClean="0"/>
          </a:p>
          <a:p>
            <a:pPr marL="0" indent="0" eaLnBrk="1" hangingPunct="1">
              <a:lnSpc>
                <a:spcPct val="122000"/>
              </a:lnSpc>
              <a:spcBef>
                <a:spcPct val="0"/>
              </a:spcBef>
              <a:buNone/>
            </a:pPr>
            <a:endParaRPr lang="zh-CN" altLang="en-US" sz="2400" b="1" dirty="0" smtClean="0"/>
          </a:p>
        </p:txBody>
      </p:sp>
      <p:grpSp>
        <p:nvGrpSpPr>
          <p:cNvPr id="2" name="Group 5"/>
          <p:cNvGrpSpPr>
            <a:grpSpLocks/>
          </p:cNvGrpSpPr>
          <p:nvPr/>
        </p:nvGrpSpPr>
        <p:grpSpPr bwMode="auto">
          <a:xfrm>
            <a:off x="1588" y="2674938"/>
            <a:ext cx="609600" cy="1978025"/>
            <a:chOff x="1" y="1685"/>
            <a:chExt cx="384" cy="1246"/>
          </a:xfrm>
        </p:grpSpPr>
        <p:pic>
          <p:nvPicPr>
            <p:cNvPr id="101786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1786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926407" y="2458540"/>
            <a:ext cx="7715304" cy="137858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这个句子读起来通顺，语法上找不到错误，但经我们一推敲，就会发现“落后地区”和“中西部地区”有交叉，不能并列，可改成“特别要向中西部等落后地区倾斜”。</a:t>
            </a:r>
          </a:p>
        </p:txBody>
      </p:sp>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642918"/>
            <a:ext cx="7920037" cy="5715040"/>
          </a:xfrm>
        </p:spPr>
        <p:txBody>
          <a:bodyPr>
            <a:noAutofit/>
          </a:bodyPr>
          <a:lstStyle/>
          <a:p>
            <a:pPr marL="0" indent="0" eaLnBrk="1" hangingPunct="1">
              <a:lnSpc>
                <a:spcPct val="122000"/>
              </a:lnSpc>
              <a:spcBef>
                <a:spcPct val="0"/>
              </a:spcBef>
              <a:buNone/>
            </a:pPr>
            <a:r>
              <a:rPr lang="en-US" altLang="zh-CN" sz="2400" b="1" dirty="0" smtClean="0">
                <a:latin typeface="黑体" pitchFamily="2" charset="-122"/>
                <a:ea typeface="黑体" pitchFamily="2" charset="-122"/>
              </a:rPr>
              <a:t>5.</a:t>
            </a:r>
            <a:r>
              <a:rPr lang="zh-CN" altLang="en-US" sz="2400" b="1" dirty="0" smtClean="0">
                <a:latin typeface="黑体" pitchFamily="2" charset="-122"/>
                <a:ea typeface="黑体" pitchFamily="2" charset="-122"/>
              </a:rPr>
              <a:t>寻找标志法</a:t>
            </a: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r>
              <a:rPr lang="zh-CN" altLang="en-US" sz="2400" b="1" dirty="0" smtClean="0"/>
              <a:t>        病句内在的毛病，往往有一些明显的语言标志，抓住这些重点词语，可以提升辨析的灵敏度。如介宾短语</a:t>
            </a:r>
            <a:r>
              <a:rPr lang="en-US" altLang="zh-CN" sz="2400" b="1" dirty="0" smtClean="0"/>
              <a:t>(“</a:t>
            </a:r>
            <a:r>
              <a:rPr lang="zh-CN" altLang="en-US" sz="2400" b="1" dirty="0" smtClean="0"/>
              <a:t>由、由于”“经、经过”“通过”“对、对于”“当</a:t>
            </a:r>
            <a:r>
              <a:rPr lang="en-US" altLang="zh-CN" sz="2400" b="1" dirty="0" smtClean="0">
                <a:latin typeface="+mn-ea"/>
              </a:rPr>
              <a:t>……</a:t>
            </a:r>
            <a:r>
              <a:rPr lang="en-US" altLang="zh-CN" sz="2400" b="1" dirty="0" smtClean="0"/>
              <a:t>” “</a:t>
            </a:r>
            <a:r>
              <a:rPr lang="zh-CN" altLang="en-US" sz="2400" b="1" dirty="0" smtClean="0"/>
              <a:t>在</a:t>
            </a:r>
            <a:r>
              <a:rPr lang="en-US" altLang="zh-CN" sz="2400" b="1" dirty="0" smtClean="0">
                <a:latin typeface="+mn-ea"/>
              </a:rPr>
              <a:t>……</a:t>
            </a:r>
            <a:r>
              <a:rPr lang="en-US" altLang="zh-CN" sz="2400" b="1" dirty="0" smtClean="0"/>
              <a:t>”</a:t>
            </a:r>
            <a:r>
              <a:rPr lang="zh-CN" altLang="en-US" sz="2400" b="1" dirty="0" smtClean="0"/>
              <a:t>等</a:t>
            </a:r>
            <a:r>
              <a:rPr lang="en-US" altLang="zh-CN" sz="2400" b="1" dirty="0" smtClean="0"/>
              <a:t>)</a:t>
            </a:r>
            <a:r>
              <a:rPr lang="zh-CN" altLang="en-US" sz="2400" b="1" dirty="0" smtClean="0"/>
              <a:t>、关联词、否定词、数量词、两面词</a:t>
            </a:r>
            <a:r>
              <a:rPr lang="en-US" altLang="zh-CN" sz="2400" b="1" dirty="0" smtClean="0"/>
              <a:t>(</a:t>
            </a:r>
            <a:r>
              <a:rPr lang="zh-CN" altLang="en-US" sz="2400" b="1" dirty="0" smtClean="0"/>
              <a:t>如“成败、升降、高低、好坏、优劣、强弱、得失、能否、是否、有无”等</a:t>
            </a:r>
            <a:r>
              <a:rPr lang="en-US" altLang="zh-CN" sz="2400" b="1" dirty="0" smtClean="0"/>
              <a:t>)</a:t>
            </a:r>
            <a:r>
              <a:rPr lang="zh-CN" altLang="en-US" sz="2400" b="1" dirty="0" smtClean="0"/>
              <a:t>、谦敬辞、代词、并列词语等。</a:t>
            </a:r>
            <a:endParaRPr lang="en-US" altLang="zh-CN" sz="2400" b="1" dirty="0" smtClean="0"/>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技法小练</a:t>
            </a:r>
            <a:r>
              <a:rPr lang="en-US" altLang="zh-CN" sz="2400" b="1" dirty="0" smtClean="0">
                <a:latin typeface="黑体" pitchFamily="2" charset="-122"/>
                <a:ea typeface="黑体" pitchFamily="2" charset="-122"/>
              </a:rPr>
              <a:t>】</a:t>
            </a:r>
          </a:p>
          <a:p>
            <a:pPr marL="0" indent="0" algn="just">
              <a:lnSpc>
                <a:spcPts val="3500"/>
              </a:lnSpc>
              <a:buNone/>
            </a:pPr>
            <a:r>
              <a:rPr lang="en-US" altLang="zh-CN" sz="2400" b="1" dirty="0" smtClean="0">
                <a:latin typeface="Times New Roman" pitchFamily="18" charset="0"/>
              </a:rPr>
              <a:t>5. </a:t>
            </a:r>
            <a:r>
              <a:rPr lang="zh-CN" altLang="en-US" sz="2400" b="1" dirty="0" smtClean="0">
                <a:latin typeface="Times New Roman" pitchFamily="18" charset="0"/>
              </a:rPr>
              <a:t>这家乒乓球馆设施齐全，可为乒乓球爱好者提供不同档次的球台、球拍、球衣、球鞋等乒乓器材。</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a:t>
            </a:r>
            <a:endParaRPr lang="zh-CN" altLang="en-US" sz="2400" b="1" dirty="0" smtClean="0"/>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zh-CN" altLang="en-US" sz="2400" b="1" dirty="0" smtClean="0"/>
          </a:p>
          <a:p>
            <a:pPr marL="0" indent="0" eaLnBrk="1" hangingPunct="1">
              <a:lnSpc>
                <a:spcPct val="122000"/>
              </a:lnSpc>
              <a:spcBef>
                <a:spcPct val="0"/>
              </a:spcBef>
              <a:buNone/>
            </a:pPr>
            <a:endParaRPr lang="zh-CN" altLang="en-US" sz="2400" b="1" dirty="0" smtClean="0"/>
          </a:p>
        </p:txBody>
      </p:sp>
      <p:grpSp>
        <p:nvGrpSpPr>
          <p:cNvPr id="2" name="Group 5"/>
          <p:cNvGrpSpPr>
            <a:grpSpLocks/>
          </p:cNvGrpSpPr>
          <p:nvPr/>
        </p:nvGrpSpPr>
        <p:grpSpPr bwMode="auto">
          <a:xfrm>
            <a:off x="1588" y="2674938"/>
            <a:ext cx="609600" cy="1978025"/>
            <a:chOff x="1" y="1685"/>
            <a:chExt cx="384" cy="1246"/>
          </a:xfrm>
        </p:grpSpPr>
        <p:pic>
          <p:nvPicPr>
            <p:cNvPr id="101786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1786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799109" y="5204161"/>
            <a:ext cx="5751593" cy="541174"/>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“球衣、球鞋”不属于“乒乓器材”。</a:t>
            </a:r>
          </a:p>
        </p:txBody>
      </p:sp>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642918"/>
            <a:ext cx="7920037" cy="5715040"/>
          </a:xfrm>
        </p:spPr>
        <p:txBody>
          <a:bodyPr>
            <a:noAutofit/>
          </a:bodyPr>
          <a:lstStyle/>
          <a:p>
            <a:pPr marL="0" indent="0" algn="just">
              <a:lnSpc>
                <a:spcPts val="3500"/>
              </a:lnSpc>
              <a:buNone/>
            </a:pPr>
            <a:r>
              <a:rPr lang="en-US" altLang="zh-CN" sz="2400" b="1" dirty="0" smtClean="0">
                <a:latin typeface="Times New Roman" pitchFamily="18" charset="0"/>
              </a:rPr>
              <a:t>6. </a:t>
            </a:r>
            <a:r>
              <a:rPr lang="zh-CN" altLang="en-US" sz="2400" b="1" dirty="0" smtClean="0">
                <a:latin typeface="Times New Roman" pitchFamily="18" charset="0"/>
              </a:rPr>
              <a:t>在激烈的市场竞争中，我们所缺乏的，一是勇气不足，二是谋略不当。</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a:t>
            </a:r>
            <a:endParaRPr lang="zh-CN" altLang="en-US" sz="2400" b="1" dirty="0" smtClean="0"/>
          </a:p>
          <a:p>
            <a:pPr marL="0" indent="0" algn="just">
              <a:lnSpc>
                <a:spcPts val="3500"/>
              </a:lnSpc>
              <a:buNone/>
            </a:pPr>
            <a:r>
              <a:rPr lang="en-US" altLang="zh-CN" sz="2400" b="1" dirty="0" smtClean="0">
                <a:latin typeface="Times New Roman" pitchFamily="18" charset="0"/>
              </a:rPr>
              <a:t>7. </a:t>
            </a:r>
            <a:r>
              <a:rPr lang="zh-CN" altLang="en-US" sz="2400" b="1" dirty="0" smtClean="0">
                <a:latin typeface="+mn-ea"/>
              </a:rPr>
              <a:t>南昌至上海、杭州的火车动车组票价分别为</a:t>
            </a:r>
            <a:r>
              <a:rPr lang="en-US" altLang="zh-CN" sz="2400" b="1" dirty="0" smtClean="0">
                <a:latin typeface="+mn-ea"/>
              </a:rPr>
              <a:t>228</a:t>
            </a:r>
            <a:r>
              <a:rPr lang="zh-CN" altLang="en-US" sz="2400" b="1" dirty="0" smtClean="0">
                <a:latin typeface="+mn-ea"/>
              </a:rPr>
              <a:t>元、</a:t>
            </a:r>
            <a:r>
              <a:rPr lang="en-US" altLang="zh-CN" sz="2400" b="1" dirty="0" smtClean="0">
                <a:latin typeface="+mn-ea"/>
              </a:rPr>
              <a:t>179</a:t>
            </a:r>
            <a:r>
              <a:rPr lang="zh-CN" altLang="en-US" sz="2400" b="1" dirty="0" smtClean="0">
                <a:latin typeface="+mn-ea"/>
              </a:rPr>
              <a:t>元，而对应的普通列车硬座票价为</a:t>
            </a:r>
            <a:r>
              <a:rPr lang="en-US" altLang="zh-CN" sz="2400" b="1" dirty="0" smtClean="0">
                <a:latin typeface="+mn-ea"/>
              </a:rPr>
              <a:t>106</a:t>
            </a:r>
            <a:r>
              <a:rPr lang="zh-CN" altLang="en-US" sz="2400" b="1" dirty="0" smtClean="0">
                <a:latin typeface="+mn-ea"/>
              </a:rPr>
              <a:t>元、</a:t>
            </a:r>
            <a:r>
              <a:rPr lang="en-US" altLang="zh-CN" sz="2400" b="1" dirty="0" smtClean="0">
                <a:latin typeface="+mn-ea"/>
              </a:rPr>
              <a:t>81</a:t>
            </a:r>
            <a:r>
              <a:rPr lang="zh-CN" altLang="en-US" sz="2400" b="1" dirty="0" smtClean="0">
                <a:latin typeface="+mn-ea"/>
              </a:rPr>
              <a:t>元</a:t>
            </a:r>
            <a:r>
              <a:rPr lang="zh-CN" altLang="en-US" sz="2400" b="1" dirty="0" smtClean="0">
                <a:latin typeface="Times New Roman" pitchFamily="18" charset="0"/>
              </a:rPr>
              <a:t>，相比之下，普通列车硬座票价要低一倍多。</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a:t>
            </a:r>
            <a:endParaRPr lang="zh-CN" altLang="en-US" sz="2400" b="1" dirty="0" smtClean="0"/>
          </a:p>
          <a:p>
            <a:pPr marL="0" indent="0" algn="just">
              <a:lnSpc>
                <a:spcPts val="3500"/>
              </a:lnSpc>
              <a:buNone/>
            </a:pPr>
            <a:endParaRPr lang="zh-CN" altLang="en-US" sz="2400" b="1" u="sng" dirty="0" smtClean="0">
              <a:solidFill>
                <a:srgbClr val="990033"/>
              </a:solidFill>
              <a:latin typeface="+mn-ea"/>
            </a:endParaRP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zh-CN" altLang="en-US" sz="2400" b="1" dirty="0" smtClean="0"/>
          </a:p>
          <a:p>
            <a:pPr marL="0" indent="0" eaLnBrk="1" hangingPunct="1">
              <a:lnSpc>
                <a:spcPct val="122000"/>
              </a:lnSpc>
              <a:spcBef>
                <a:spcPct val="0"/>
              </a:spcBef>
              <a:buNone/>
            </a:pPr>
            <a:endParaRPr lang="zh-CN" altLang="en-US" sz="2400" b="1" dirty="0" smtClean="0"/>
          </a:p>
        </p:txBody>
      </p:sp>
      <p:grpSp>
        <p:nvGrpSpPr>
          <p:cNvPr id="2" name="Group 5"/>
          <p:cNvGrpSpPr>
            <a:grpSpLocks/>
          </p:cNvGrpSpPr>
          <p:nvPr/>
        </p:nvGrpSpPr>
        <p:grpSpPr bwMode="auto">
          <a:xfrm>
            <a:off x="1588" y="2674938"/>
            <a:ext cx="609600" cy="1978025"/>
            <a:chOff x="1" y="1685"/>
            <a:chExt cx="384" cy="1246"/>
          </a:xfrm>
        </p:grpSpPr>
        <p:pic>
          <p:nvPicPr>
            <p:cNvPr id="101786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1786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896530" y="1560871"/>
            <a:ext cx="5839804" cy="541174"/>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否定不当，应删去“不足”和“不当”。</a:t>
            </a:r>
            <a:endParaRPr lang="en-US" altLang="zh-CN" sz="2400" b="1" dirty="0" smtClean="0">
              <a:solidFill>
                <a:srgbClr val="990033"/>
              </a:solidFill>
              <a:latin typeface="+mn-ea"/>
            </a:endParaRPr>
          </a:p>
        </p:txBody>
      </p:sp>
      <p:sp>
        <p:nvSpPr>
          <p:cNvPr id="10" name="TextBox 9"/>
          <p:cNvSpPr txBox="1"/>
          <p:nvPr/>
        </p:nvSpPr>
        <p:spPr>
          <a:xfrm>
            <a:off x="872165" y="3438201"/>
            <a:ext cx="7715304" cy="929742"/>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“低一倍多”有误，表示“降低”“减少”“缩小”时，一般采用百分比或分数形式，不能用倍数表示。</a:t>
            </a:r>
          </a:p>
        </p:txBody>
      </p:sp>
      <p:sp>
        <p:nvSpPr>
          <p:cNvPr id="11"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642918"/>
            <a:ext cx="7920037" cy="5715040"/>
          </a:xfrm>
        </p:spPr>
        <p:txBody>
          <a:bodyPr>
            <a:noAutofit/>
          </a:bodyPr>
          <a:lstStyle/>
          <a:p>
            <a:pPr marL="0" indent="0" algn="just">
              <a:lnSpc>
                <a:spcPts val="3500"/>
              </a:lnSpc>
              <a:buNone/>
            </a:pPr>
            <a:r>
              <a:rPr lang="en-US" altLang="zh-CN" sz="2400" b="1" dirty="0" smtClean="0">
                <a:latin typeface="Times New Roman" pitchFamily="18" charset="0"/>
              </a:rPr>
              <a:t>8. </a:t>
            </a:r>
            <a:r>
              <a:rPr lang="zh-CN" altLang="en-US" sz="2400" b="1" dirty="0" smtClean="0">
                <a:latin typeface="Times New Roman" pitchFamily="18" charset="0"/>
              </a:rPr>
              <a:t>经过老主任再三解释，才使他怒气逐渐平息，脸上勉强露出一丝笑容。</a:t>
            </a:r>
            <a:endParaRPr lang="en-US" altLang="zh-CN" sz="2400" b="1" dirty="0" smtClean="0">
              <a:latin typeface="Times New Roman" pitchFamily="18" charset="0"/>
            </a:endParaRPr>
          </a:p>
          <a:p>
            <a:pPr marL="0" indent="0" algn="just">
              <a:lnSpc>
                <a:spcPts val="3500"/>
              </a:lnSpc>
              <a:buNone/>
            </a:pPr>
            <a:r>
              <a:rPr lang="en-US" altLang="zh-CN" sz="2400" b="1" dirty="0" smtClean="0">
                <a:latin typeface="+mn-ea"/>
              </a:rPr>
              <a:t>_______________________________________________________________________________________________________________________________________________________________________________________________________</a:t>
            </a:r>
            <a:endParaRPr lang="zh-CN" altLang="en-US" sz="2400" b="1" dirty="0" smtClean="0"/>
          </a:p>
          <a:p>
            <a:pPr marL="0" indent="0" algn="just">
              <a:lnSpc>
                <a:spcPts val="3500"/>
              </a:lnSpc>
              <a:buNone/>
            </a:pPr>
            <a:endParaRPr lang="zh-CN" altLang="en-US" sz="2400" b="1" u="sng" dirty="0" smtClean="0">
              <a:solidFill>
                <a:srgbClr val="990033"/>
              </a:solidFill>
              <a:latin typeface="+mn-ea"/>
            </a:endParaRP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zh-CN" altLang="en-US" sz="2400" b="1" dirty="0" smtClean="0"/>
          </a:p>
          <a:p>
            <a:pPr marL="0" indent="0" eaLnBrk="1" hangingPunct="1">
              <a:lnSpc>
                <a:spcPct val="122000"/>
              </a:lnSpc>
              <a:spcBef>
                <a:spcPct val="0"/>
              </a:spcBef>
              <a:buNone/>
            </a:pPr>
            <a:endParaRPr lang="zh-CN" altLang="en-US" sz="2400" b="1" dirty="0" smtClean="0"/>
          </a:p>
        </p:txBody>
      </p:sp>
      <p:grpSp>
        <p:nvGrpSpPr>
          <p:cNvPr id="2" name="Group 5"/>
          <p:cNvGrpSpPr>
            <a:grpSpLocks/>
          </p:cNvGrpSpPr>
          <p:nvPr/>
        </p:nvGrpSpPr>
        <p:grpSpPr bwMode="auto">
          <a:xfrm>
            <a:off x="1588" y="2674938"/>
            <a:ext cx="609600" cy="1978025"/>
            <a:chOff x="1" y="1685"/>
            <a:chExt cx="384" cy="1246"/>
          </a:xfrm>
        </p:grpSpPr>
        <p:pic>
          <p:nvPicPr>
            <p:cNvPr id="101786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1786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844080" y="1554283"/>
            <a:ext cx="7715304" cy="1827423"/>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因句首使用介词“经过”，使“老主任再三解释”的主语地位丧失，造成整个句子主语残缺，可去掉“经过”。如果要保留“经过”，则应去掉“才使”，让“他”做整个句子的主语。</a:t>
            </a:r>
          </a:p>
        </p:txBody>
      </p:sp>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642918"/>
            <a:ext cx="7920037" cy="5715040"/>
          </a:xfrm>
        </p:spPr>
        <p:txBody>
          <a:bodyPr>
            <a:noAutofit/>
          </a:bodyPr>
          <a:lstStyle/>
          <a:p>
            <a:pPr marL="0" indent="0" eaLnBrk="1" hangingPunct="1">
              <a:lnSpc>
                <a:spcPct val="122000"/>
              </a:lnSpc>
              <a:spcBef>
                <a:spcPct val="0"/>
              </a:spcBef>
              <a:buNone/>
            </a:pPr>
            <a:r>
              <a:rPr lang="zh-CN" altLang="en-US" sz="2400" b="1" dirty="0" smtClean="0">
                <a:latin typeface="黑体" pitchFamily="2" charset="-122"/>
                <a:ea typeface="黑体" pitchFamily="2" charset="-122"/>
              </a:rPr>
              <a:t>二、修改病句技巧</a:t>
            </a:r>
          </a:p>
          <a:p>
            <a:pPr marL="0" indent="0" eaLnBrk="1" hangingPunct="1">
              <a:lnSpc>
                <a:spcPct val="122000"/>
              </a:lnSpc>
              <a:spcBef>
                <a:spcPct val="0"/>
              </a:spcBef>
              <a:buNone/>
            </a:pPr>
            <a:r>
              <a:rPr lang="en-US" altLang="zh-CN" sz="2400" b="1" dirty="0" smtClean="0">
                <a:latin typeface="黑体" pitchFamily="2" charset="-122"/>
                <a:ea typeface="黑体" pitchFamily="2" charset="-122"/>
              </a:rPr>
              <a:t>1.</a:t>
            </a:r>
            <a:r>
              <a:rPr lang="zh-CN" altLang="en-US" sz="2400" b="1" dirty="0" smtClean="0">
                <a:latin typeface="黑体" pitchFamily="2" charset="-122"/>
                <a:ea typeface="黑体" pitchFamily="2" charset="-122"/>
              </a:rPr>
              <a:t>基本原则</a:t>
            </a: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r>
              <a:rPr lang="zh-CN" altLang="en-US" sz="2400" b="1" dirty="0" smtClean="0"/>
              <a:t>        不能改变原句的基本意思，尽量保留原句的词语和基本结构。明确试题的修改要求，切忌盲目修改。修改后的语句不需要润色。</a:t>
            </a:r>
            <a:endParaRPr lang="en-US" altLang="zh-CN" sz="2400" b="1" dirty="0" smtClean="0"/>
          </a:p>
          <a:p>
            <a:pPr marL="0" indent="0" eaLnBrk="1" hangingPunct="1">
              <a:lnSpc>
                <a:spcPct val="122000"/>
              </a:lnSpc>
              <a:spcBef>
                <a:spcPct val="0"/>
              </a:spcBef>
              <a:buNone/>
            </a:pPr>
            <a:r>
              <a:rPr lang="en-US" altLang="zh-CN" sz="2400" b="1" dirty="0" smtClean="0">
                <a:latin typeface="黑体" pitchFamily="2" charset="-122"/>
                <a:ea typeface="黑体" pitchFamily="2" charset="-122"/>
              </a:rPr>
              <a:t>2.</a:t>
            </a:r>
            <a:r>
              <a:rPr lang="zh-CN" altLang="en-US" sz="2400" b="1" dirty="0" smtClean="0">
                <a:latin typeface="黑体" pitchFamily="2" charset="-122"/>
                <a:ea typeface="黑体" pitchFamily="2" charset="-122"/>
              </a:rPr>
              <a:t>解题技巧</a:t>
            </a:r>
          </a:p>
          <a:p>
            <a:pPr marL="0" indent="0" eaLnBrk="1" hangingPunct="1">
              <a:lnSpc>
                <a:spcPct val="122000"/>
              </a:lnSpc>
              <a:spcBef>
                <a:spcPct val="0"/>
              </a:spcBef>
              <a:buNone/>
            </a:pPr>
            <a:r>
              <a:rPr lang="en-US" altLang="zh-CN" sz="2400" b="1" dirty="0" smtClean="0">
                <a:latin typeface="+mn-ea"/>
              </a:rPr>
              <a:t>(1)</a:t>
            </a:r>
            <a:r>
              <a:rPr lang="zh-CN" altLang="en-US" sz="2400" b="1" dirty="0" smtClean="0">
                <a:latin typeface="+mn-ea"/>
              </a:rPr>
              <a:t>严格审明要求</a:t>
            </a:r>
          </a:p>
          <a:p>
            <a:pPr marL="0" indent="0" eaLnBrk="1" hangingPunct="1">
              <a:lnSpc>
                <a:spcPct val="122000"/>
              </a:lnSpc>
              <a:spcBef>
                <a:spcPct val="0"/>
              </a:spcBef>
              <a:buNone/>
            </a:pPr>
            <a:r>
              <a:rPr lang="zh-CN" altLang="en-US" sz="2400" b="1" dirty="0" smtClean="0">
                <a:latin typeface="+mn-ea"/>
              </a:rPr>
              <a:t>    做题时，要根据题目要求</a:t>
            </a:r>
            <a:r>
              <a:rPr lang="en-US" altLang="zh-CN" sz="2400" b="1" dirty="0" smtClean="0">
                <a:latin typeface="+mn-ea"/>
              </a:rPr>
              <a:t>(</a:t>
            </a:r>
            <a:r>
              <a:rPr lang="zh-CN" altLang="en-US" sz="2400" b="1" dirty="0" smtClean="0">
                <a:latin typeface="+mn-ea"/>
              </a:rPr>
              <a:t>有的要求修改运用不当的词语，有的要求修改语法上有毛病的句子，有的要求删除句子中多余的词语等</a:t>
            </a:r>
            <a:r>
              <a:rPr lang="en-US" altLang="zh-CN" sz="2400" b="1" dirty="0" smtClean="0">
                <a:latin typeface="+mn-ea"/>
              </a:rPr>
              <a:t>)</a:t>
            </a:r>
            <a:r>
              <a:rPr lang="zh-CN" altLang="en-US" sz="2400" b="1" dirty="0" smtClean="0">
                <a:latin typeface="+mn-ea"/>
              </a:rPr>
              <a:t>，注意联系上下句或全段。</a:t>
            </a:r>
            <a:endParaRPr lang="en-US" altLang="zh-CN" sz="2400" b="1" dirty="0" smtClean="0"/>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zh-CN" altLang="en-US" sz="2400" b="1" dirty="0" smtClean="0"/>
          </a:p>
          <a:p>
            <a:pPr marL="0" indent="0" eaLnBrk="1" hangingPunct="1">
              <a:lnSpc>
                <a:spcPct val="122000"/>
              </a:lnSpc>
              <a:spcBef>
                <a:spcPct val="0"/>
              </a:spcBef>
              <a:buNone/>
            </a:pPr>
            <a:endParaRPr lang="zh-CN" altLang="en-US" sz="2400" b="1" dirty="0" smtClean="0"/>
          </a:p>
        </p:txBody>
      </p:sp>
      <p:grpSp>
        <p:nvGrpSpPr>
          <p:cNvPr id="2" name="Group 5"/>
          <p:cNvGrpSpPr>
            <a:grpSpLocks/>
          </p:cNvGrpSpPr>
          <p:nvPr/>
        </p:nvGrpSpPr>
        <p:grpSpPr bwMode="auto">
          <a:xfrm>
            <a:off x="1588" y="2674938"/>
            <a:ext cx="609600" cy="1978025"/>
            <a:chOff x="1" y="1685"/>
            <a:chExt cx="384" cy="1246"/>
          </a:xfrm>
        </p:grpSpPr>
        <p:pic>
          <p:nvPicPr>
            <p:cNvPr id="101786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1786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642918"/>
            <a:ext cx="7920037" cy="5715040"/>
          </a:xfrm>
        </p:spPr>
        <p:txBody>
          <a:bodyPr>
            <a:noAutofit/>
          </a:bodyPr>
          <a:lstStyle/>
          <a:p>
            <a:pPr marL="0" indent="0" eaLnBrk="1" hangingPunct="1">
              <a:lnSpc>
                <a:spcPct val="122000"/>
              </a:lnSpc>
              <a:spcBef>
                <a:spcPct val="0"/>
              </a:spcBef>
              <a:buNone/>
            </a:pPr>
            <a:r>
              <a:rPr lang="en-US" altLang="zh-CN" sz="2400" b="1" dirty="0" smtClean="0">
                <a:latin typeface="+mn-ea"/>
              </a:rPr>
              <a:t>(2)</a:t>
            </a:r>
            <a:r>
              <a:rPr lang="zh-CN" altLang="en-US" sz="2400" b="1" dirty="0" smtClean="0">
                <a:latin typeface="+mn-ea"/>
              </a:rPr>
              <a:t>快速辨明类型</a:t>
            </a:r>
          </a:p>
          <a:p>
            <a:pPr marL="0" indent="0" eaLnBrk="1" hangingPunct="1">
              <a:lnSpc>
                <a:spcPct val="122000"/>
              </a:lnSpc>
              <a:spcBef>
                <a:spcPct val="0"/>
              </a:spcBef>
              <a:buNone/>
            </a:pPr>
            <a:r>
              <a:rPr lang="zh-CN" altLang="en-US" sz="2400" b="1" dirty="0" smtClean="0">
                <a:latin typeface="+mn-ea"/>
              </a:rPr>
              <a:t>    快速辨明类型的办法是“提取主干法”，如果主干没语病，马上检查附加成分，看修饰语与中心语之间、修饰语内部是否有语病，再看逻辑上是否有问题。</a:t>
            </a:r>
          </a:p>
          <a:p>
            <a:pPr marL="0" indent="0" eaLnBrk="1" hangingPunct="1">
              <a:lnSpc>
                <a:spcPct val="122000"/>
              </a:lnSpc>
              <a:spcBef>
                <a:spcPct val="0"/>
              </a:spcBef>
              <a:buNone/>
            </a:pPr>
            <a:r>
              <a:rPr lang="en-US" altLang="zh-CN" sz="2400" b="1" dirty="0" smtClean="0">
                <a:latin typeface="+mn-ea"/>
              </a:rPr>
              <a:t>(3)</a:t>
            </a:r>
            <a:r>
              <a:rPr lang="zh-CN" altLang="en-US" sz="2400" b="1" dirty="0" smtClean="0">
                <a:latin typeface="+mn-ea"/>
              </a:rPr>
              <a:t>妥善弄明方法</a:t>
            </a:r>
          </a:p>
          <a:p>
            <a:pPr marL="0" indent="0" eaLnBrk="1" hangingPunct="1">
              <a:lnSpc>
                <a:spcPct val="122000"/>
              </a:lnSpc>
              <a:spcBef>
                <a:spcPct val="0"/>
              </a:spcBef>
              <a:buNone/>
            </a:pPr>
            <a:r>
              <a:rPr lang="zh-CN" altLang="en-US" sz="2400" b="1" dirty="0" smtClean="0">
                <a:latin typeface="+mn-ea"/>
              </a:rPr>
              <a:t>    修改病句的基本方法有增</a:t>
            </a:r>
            <a:r>
              <a:rPr lang="en-US" altLang="zh-CN" sz="2400" b="1" dirty="0" smtClean="0">
                <a:latin typeface="+mn-ea"/>
              </a:rPr>
              <a:t>(</a:t>
            </a:r>
            <a:r>
              <a:rPr lang="zh-CN" altLang="en-US" sz="2400" b="1" dirty="0" smtClean="0">
                <a:latin typeface="+mn-ea"/>
              </a:rPr>
              <a:t>成分残缺的</a:t>
            </a:r>
            <a:r>
              <a:rPr lang="en-US" altLang="zh-CN" sz="2400" b="1" dirty="0" smtClean="0">
                <a:latin typeface="+mn-ea"/>
              </a:rPr>
              <a:t>)</a:t>
            </a:r>
            <a:r>
              <a:rPr lang="zh-CN" altLang="en-US" sz="2400" b="1" dirty="0" smtClean="0">
                <a:latin typeface="+mn-ea"/>
              </a:rPr>
              <a:t>、删</a:t>
            </a:r>
            <a:r>
              <a:rPr lang="en-US" altLang="zh-CN" sz="2400" b="1" dirty="0" smtClean="0">
                <a:latin typeface="+mn-ea"/>
              </a:rPr>
              <a:t>(</a:t>
            </a:r>
            <a:r>
              <a:rPr lang="zh-CN" altLang="en-US" sz="2400" b="1" dirty="0" smtClean="0">
                <a:latin typeface="+mn-ea"/>
              </a:rPr>
              <a:t>多余的</a:t>
            </a:r>
            <a:r>
              <a:rPr lang="en-US" altLang="zh-CN" sz="2400" b="1" dirty="0" smtClean="0">
                <a:latin typeface="+mn-ea"/>
              </a:rPr>
              <a:t>)</a:t>
            </a:r>
            <a:r>
              <a:rPr lang="zh-CN" altLang="en-US" sz="2400" b="1" dirty="0" smtClean="0">
                <a:latin typeface="+mn-ea"/>
              </a:rPr>
              <a:t>、换</a:t>
            </a:r>
            <a:r>
              <a:rPr lang="en-US" altLang="zh-CN" sz="2400" b="1" dirty="0" smtClean="0">
                <a:latin typeface="+mn-ea"/>
              </a:rPr>
              <a:t>(</a:t>
            </a:r>
            <a:r>
              <a:rPr lang="zh-CN" altLang="en-US" sz="2400" b="1" dirty="0" smtClean="0">
                <a:latin typeface="+mn-ea"/>
              </a:rPr>
              <a:t>用词不当的</a:t>
            </a:r>
            <a:r>
              <a:rPr lang="en-US" altLang="zh-CN" sz="2400" b="1" dirty="0" smtClean="0">
                <a:latin typeface="+mn-ea"/>
              </a:rPr>
              <a:t>)</a:t>
            </a:r>
            <a:r>
              <a:rPr lang="zh-CN" altLang="en-US" sz="2400" b="1" dirty="0" smtClean="0">
                <a:latin typeface="+mn-ea"/>
              </a:rPr>
              <a:t>、移</a:t>
            </a:r>
            <a:r>
              <a:rPr lang="en-US" altLang="zh-CN" sz="2400" b="1" dirty="0" smtClean="0">
                <a:latin typeface="+mn-ea"/>
              </a:rPr>
              <a:t>(</a:t>
            </a:r>
            <a:r>
              <a:rPr lang="zh-CN" altLang="en-US" sz="2400" b="1" dirty="0" smtClean="0">
                <a:latin typeface="+mn-ea"/>
              </a:rPr>
              <a:t>语序不当的</a:t>
            </a:r>
            <a:r>
              <a:rPr lang="en-US" altLang="zh-CN" sz="2400" b="1" dirty="0" smtClean="0">
                <a:latin typeface="+mn-ea"/>
              </a:rPr>
              <a:t>)</a:t>
            </a:r>
            <a:r>
              <a:rPr lang="zh-CN" altLang="en-US" sz="2400" b="1" dirty="0" smtClean="0">
                <a:latin typeface="+mn-ea"/>
              </a:rPr>
              <a:t>这四种。</a:t>
            </a:r>
          </a:p>
          <a:p>
            <a:pPr marL="0" indent="0" eaLnBrk="1" hangingPunct="1">
              <a:lnSpc>
                <a:spcPct val="122000"/>
              </a:lnSpc>
              <a:spcBef>
                <a:spcPct val="0"/>
              </a:spcBef>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技法小练</a:t>
            </a:r>
            <a:r>
              <a:rPr lang="en-US" altLang="zh-CN" sz="2400" b="1" dirty="0" smtClean="0">
                <a:latin typeface="黑体" pitchFamily="2" charset="-122"/>
                <a:ea typeface="黑体" pitchFamily="2" charset="-122"/>
              </a:rPr>
              <a:t>】</a:t>
            </a: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zh-CN" altLang="en-US" sz="2400" b="1" dirty="0" smtClean="0"/>
          </a:p>
          <a:p>
            <a:pPr marL="0" indent="0" eaLnBrk="1" hangingPunct="1">
              <a:lnSpc>
                <a:spcPct val="122000"/>
              </a:lnSpc>
              <a:spcBef>
                <a:spcPct val="0"/>
              </a:spcBef>
              <a:buNone/>
            </a:pPr>
            <a:endParaRPr lang="zh-CN" altLang="en-US" sz="2400" b="1" dirty="0" smtClean="0"/>
          </a:p>
        </p:txBody>
      </p:sp>
      <p:grpSp>
        <p:nvGrpSpPr>
          <p:cNvPr id="2" name="Group 5"/>
          <p:cNvGrpSpPr>
            <a:grpSpLocks/>
          </p:cNvGrpSpPr>
          <p:nvPr/>
        </p:nvGrpSpPr>
        <p:grpSpPr bwMode="auto">
          <a:xfrm>
            <a:off x="1588" y="2674938"/>
            <a:ext cx="609600" cy="1978025"/>
            <a:chOff x="1" y="1685"/>
            <a:chExt cx="384" cy="1246"/>
          </a:xfrm>
        </p:grpSpPr>
        <p:pic>
          <p:nvPicPr>
            <p:cNvPr id="101786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1786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642918"/>
            <a:ext cx="7920037" cy="5715040"/>
          </a:xfrm>
        </p:spPr>
        <p:txBody>
          <a:bodyPr>
            <a:noAutofit/>
          </a:bodyPr>
          <a:lstStyle/>
          <a:p>
            <a:pPr marL="0" indent="0" algn="just">
              <a:lnSpc>
                <a:spcPts val="3500"/>
              </a:lnSpc>
              <a:buNone/>
            </a:pPr>
            <a:r>
              <a:rPr lang="en-US" altLang="zh-CN" sz="2400" b="1" dirty="0" smtClean="0">
                <a:latin typeface="Times New Roman" pitchFamily="18" charset="0"/>
              </a:rPr>
              <a:t>9. </a:t>
            </a:r>
            <a:r>
              <a:rPr lang="en-US" altLang="zh-CN" sz="2400" b="1" dirty="0" smtClean="0">
                <a:latin typeface="+mn-ea"/>
              </a:rPr>
              <a:t>[2015·</a:t>
            </a:r>
            <a:r>
              <a:rPr lang="zh-CN" altLang="en-US" sz="2400" b="1" dirty="0" smtClean="0">
                <a:latin typeface="+mn-ea"/>
              </a:rPr>
              <a:t>福建卷</a:t>
            </a:r>
            <a:r>
              <a:rPr lang="en-US" altLang="zh-CN" sz="2400" b="1" dirty="0" smtClean="0">
                <a:latin typeface="+mn-ea"/>
              </a:rPr>
              <a:t>] </a:t>
            </a:r>
            <a:r>
              <a:rPr lang="zh-CN" altLang="en-US" sz="2400" b="1" dirty="0" smtClean="0">
                <a:latin typeface="+mn-ea"/>
              </a:rPr>
              <a:t>下面的文字有一处语病，请写出序号并加以修改。</a:t>
            </a:r>
            <a:r>
              <a:rPr lang="en-US" altLang="zh-CN" sz="2400" b="1" dirty="0" smtClean="0">
                <a:latin typeface="+mn-ea"/>
              </a:rPr>
              <a:t>(3</a:t>
            </a:r>
            <a:r>
              <a:rPr lang="zh-CN" altLang="en-US" sz="2400" b="1" dirty="0" smtClean="0">
                <a:latin typeface="+mn-ea"/>
              </a:rPr>
              <a:t>分</a:t>
            </a:r>
            <a:r>
              <a:rPr lang="en-US" altLang="zh-CN" sz="2400" b="1" dirty="0" smtClean="0">
                <a:latin typeface="+mn-ea"/>
              </a:rPr>
              <a:t>)</a:t>
            </a:r>
          </a:p>
          <a:p>
            <a:pPr marL="0" indent="0" algn="just">
              <a:lnSpc>
                <a:spcPts val="3500"/>
              </a:lnSpc>
              <a:buNone/>
            </a:pPr>
            <a:r>
              <a:rPr lang="zh-CN" altLang="en-US" sz="2400" b="1" dirty="0" smtClean="0"/>
              <a:t>        ①某科学研究所后院有座坟，②坟前竖着一块纪念碑，③碑上用中英文镌刻着“谨纪念为生命科学研究而献身的实验动物”的铭文。④善待实验动物的尊严，是科学工作者的责任。</a:t>
            </a:r>
          </a:p>
          <a:p>
            <a:pPr marL="0" indent="0" algn="just">
              <a:lnSpc>
                <a:spcPts val="3500"/>
              </a:lnSpc>
              <a:buNone/>
            </a:pPr>
            <a:r>
              <a:rPr lang="en-US" altLang="zh-CN" sz="2400" b="1" dirty="0" smtClean="0"/>
              <a:t>(1)</a:t>
            </a:r>
            <a:r>
              <a:rPr lang="zh-CN" altLang="en-US" sz="2400" b="1" dirty="0" smtClean="0"/>
              <a:t>有语病的一处的序号：</a:t>
            </a:r>
            <a:r>
              <a:rPr lang="en-US" sz="2400" dirty="0" smtClean="0"/>
              <a:t> </a:t>
            </a:r>
            <a:r>
              <a:rPr lang="en-US" altLang="zh-CN" sz="2400" b="1" dirty="0" smtClean="0">
                <a:latin typeface="+mn-ea"/>
              </a:rPr>
              <a:t>___ </a:t>
            </a:r>
            <a:r>
              <a:rPr lang="en-US" altLang="zh-CN" sz="2400" b="1" dirty="0" smtClean="0"/>
              <a:t>(1</a:t>
            </a:r>
            <a:r>
              <a:rPr lang="zh-CN" altLang="en-US" sz="2400" b="1" dirty="0" smtClean="0"/>
              <a:t>分</a:t>
            </a:r>
            <a:r>
              <a:rPr lang="en-US" altLang="zh-CN" sz="2400" b="1" dirty="0" smtClean="0"/>
              <a:t>)</a:t>
            </a:r>
          </a:p>
          <a:p>
            <a:pPr marL="0" indent="0" algn="just">
              <a:lnSpc>
                <a:spcPts val="3500"/>
              </a:lnSpc>
              <a:buNone/>
            </a:pPr>
            <a:r>
              <a:rPr lang="en-US" altLang="zh-CN" sz="2400" b="1" dirty="0" smtClean="0"/>
              <a:t>(2)</a:t>
            </a:r>
            <a:r>
              <a:rPr lang="zh-CN" altLang="en-US" sz="2400" b="1" dirty="0" smtClean="0"/>
              <a:t>修改：</a:t>
            </a:r>
            <a:r>
              <a:rPr lang="en-US" altLang="zh-CN" sz="2400" b="1" dirty="0" smtClean="0">
                <a:latin typeface="+mn-ea"/>
              </a:rPr>
              <a:t>____________________________________ </a:t>
            </a:r>
            <a:r>
              <a:rPr lang="en-US" altLang="zh-CN" sz="2400" b="1" dirty="0" smtClean="0"/>
              <a:t>(2</a:t>
            </a:r>
            <a:r>
              <a:rPr lang="zh-CN" altLang="en-US" sz="2400" b="1" dirty="0" smtClean="0"/>
              <a:t>分</a:t>
            </a:r>
            <a:r>
              <a:rPr lang="en-US" altLang="zh-CN" sz="2400" b="1" dirty="0" smtClean="0"/>
              <a:t>)</a:t>
            </a:r>
          </a:p>
          <a:p>
            <a:pPr marL="0" indent="0" algn="just">
              <a:lnSpc>
                <a:spcPts val="3500"/>
              </a:lnSpc>
              <a:buNone/>
            </a:pPr>
            <a:endParaRPr lang="en-US" altLang="zh-CN" sz="2400" b="1" dirty="0" smtClean="0">
              <a:latin typeface="+mn-ea"/>
            </a:endParaRPr>
          </a:p>
          <a:p>
            <a:pPr marL="0" indent="0" algn="just">
              <a:lnSpc>
                <a:spcPts val="3500"/>
              </a:lnSpc>
              <a:buNone/>
            </a:pPr>
            <a:endParaRPr lang="zh-CN" altLang="en-US" sz="2400" b="1" dirty="0" smtClean="0"/>
          </a:p>
          <a:p>
            <a:pPr marL="0" indent="0" algn="just">
              <a:lnSpc>
                <a:spcPts val="3500"/>
              </a:lnSpc>
              <a:buNone/>
            </a:pPr>
            <a:endParaRPr lang="zh-CN" altLang="en-US" sz="2400" b="1" u="sng" dirty="0" smtClean="0">
              <a:solidFill>
                <a:srgbClr val="990033"/>
              </a:solidFill>
              <a:latin typeface="+mn-ea"/>
            </a:endParaRP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en-US" altLang="zh-CN" sz="2400" b="1" dirty="0" smtClean="0">
              <a:latin typeface="黑体" pitchFamily="2" charset="-122"/>
              <a:ea typeface="黑体" pitchFamily="2" charset="-122"/>
            </a:endParaRPr>
          </a:p>
          <a:p>
            <a:pPr marL="0" indent="0" eaLnBrk="1" hangingPunct="1">
              <a:lnSpc>
                <a:spcPct val="122000"/>
              </a:lnSpc>
              <a:spcBef>
                <a:spcPct val="0"/>
              </a:spcBef>
              <a:buNone/>
            </a:pPr>
            <a:endParaRPr lang="zh-CN" altLang="en-US" sz="2400" b="1" dirty="0" smtClean="0"/>
          </a:p>
          <a:p>
            <a:pPr marL="0" indent="0" eaLnBrk="1" hangingPunct="1">
              <a:lnSpc>
                <a:spcPct val="122000"/>
              </a:lnSpc>
              <a:spcBef>
                <a:spcPct val="0"/>
              </a:spcBef>
              <a:buNone/>
            </a:pPr>
            <a:endParaRPr lang="zh-CN" altLang="en-US" sz="2400" b="1" dirty="0" smtClean="0"/>
          </a:p>
        </p:txBody>
      </p:sp>
      <p:grpSp>
        <p:nvGrpSpPr>
          <p:cNvPr id="2" name="Group 5"/>
          <p:cNvGrpSpPr>
            <a:grpSpLocks/>
          </p:cNvGrpSpPr>
          <p:nvPr/>
        </p:nvGrpSpPr>
        <p:grpSpPr bwMode="auto">
          <a:xfrm>
            <a:off x="1588" y="2674938"/>
            <a:ext cx="609600" cy="1978025"/>
            <a:chOff x="1" y="1685"/>
            <a:chExt cx="384" cy="1246"/>
          </a:xfrm>
        </p:grpSpPr>
        <p:pic>
          <p:nvPicPr>
            <p:cNvPr id="101786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01786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11" name="TextBox 10"/>
          <p:cNvSpPr txBox="1"/>
          <p:nvPr/>
        </p:nvSpPr>
        <p:spPr>
          <a:xfrm>
            <a:off x="2143108" y="3929066"/>
            <a:ext cx="5633698" cy="541174"/>
          </a:xfrm>
          <a:prstGeom prst="rect">
            <a:avLst/>
          </a:prstGeom>
          <a:noFill/>
        </p:spPr>
        <p:txBody>
          <a:bodyPr wrap="square" rtlCol="0">
            <a:spAutoFit/>
          </a:bodyPr>
          <a:lstStyle/>
          <a:p>
            <a:pPr algn="just">
              <a:lnSpc>
                <a:spcPts val="3500"/>
              </a:lnSpc>
            </a:pPr>
            <a:r>
              <a:rPr lang="zh-CN" altLang="en-US" sz="2400" b="1" dirty="0" smtClean="0">
                <a:solidFill>
                  <a:srgbClr val="990033"/>
                </a:solidFill>
                <a:latin typeface="+mn-ea"/>
              </a:rPr>
              <a:t>把</a:t>
            </a:r>
            <a:r>
              <a:rPr lang="en-US" altLang="en-US" sz="2400" b="1" dirty="0" smtClean="0">
                <a:solidFill>
                  <a:srgbClr val="990033"/>
                </a:solidFill>
                <a:latin typeface="+mn-ea"/>
              </a:rPr>
              <a:t>“</a:t>
            </a:r>
            <a:r>
              <a:rPr lang="zh-CN" altLang="en-US" sz="2400" b="1" dirty="0" smtClean="0">
                <a:solidFill>
                  <a:srgbClr val="990033"/>
                </a:solidFill>
                <a:latin typeface="+mn-ea"/>
              </a:rPr>
              <a:t>善待</a:t>
            </a:r>
            <a:r>
              <a:rPr lang="en-US" altLang="en-US" sz="2400" b="1" dirty="0" smtClean="0">
                <a:solidFill>
                  <a:srgbClr val="990033"/>
                </a:solidFill>
                <a:latin typeface="+mn-ea"/>
              </a:rPr>
              <a:t>”</a:t>
            </a:r>
            <a:r>
              <a:rPr lang="zh-CN" altLang="en-US" sz="2400" b="1" dirty="0" smtClean="0">
                <a:solidFill>
                  <a:srgbClr val="990033"/>
                </a:solidFill>
                <a:latin typeface="+mn-ea"/>
              </a:rPr>
              <a:t>改为</a:t>
            </a:r>
            <a:r>
              <a:rPr lang="en-US" altLang="en-US" sz="2400" b="1" dirty="0" smtClean="0">
                <a:solidFill>
                  <a:srgbClr val="990033"/>
                </a:solidFill>
                <a:latin typeface="+mn-ea"/>
              </a:rPr>
              <a:t>“</a:t>
            </a:r>
            <a:r>
              <a:rPr lang="zh-CN" altLang="en-US" sz="2400" b="1" dirty="0" smtClean="0">
                <a:solidFill>
                  <a:srgbClr val="990033"/>
                </a:solidFill>
                <a:latin typeface="+mn-ea"/>
              </a:rPr>
              <a:t>维护</a:t>
            </a:r>
            <a:r>
              <a:rPr lang="en-US" altLang="en-US" sz="2400" b="1" dirty="0" smtClean="0">
                <a:solidFill>
                  <a:srgbClr val="990033"/>
                </a:solidFill>
                <a:latin typeface="+mn-ea"/>
              </a:rPr>
              <a:t>”(</a:t>
            </a:r>
            <a:r>
              <a:rPr lang="zh-CN" altLang="en-US" sz="2400" b="1" dirty="0" smtClean="0">
                <a:solidFill>
                  <a:srgbClr val="990033"/>
                </a:solidFill>
                <a:latin typeface="+mn-ea"/>
              </a:rPr>
              <a:t>或删去</a:t>
            </a:r>
            <a:r>
              <a:rPr lang="en-US" altLang="en-US" sz="2400" b="1" dirty="0" smtClean="0">
                <a:solidFill>
                  <a:srgbClr val="990033"/>
                </a:solidFill>
                <a:latin typeface="+mn-ea"/>
              </a:rPr>
              <a:t>“</a:t>
            </a:r>
            <a:r>
              <a:rPr lang="zh-CN" altLang="en-US" sz="2400" b="1" dirty="0" smtClean="0">
                <a:solidFill>
                  <a:srgbClr val="990033"/>
                </a:solidFill>
                <a:latin typeface="+mn-ea"/>
              </a:rPr>
              <a:t>的尊严</a:t>
            </a:r>
            <a:r>
              <a:rPr lang="en-US" altLang="en-US" sz="2400" b="1" dirty="0" smtClean="0">
                <a:solidFill>
                  <a:srgbClr val="990033"/>
                </a:solidFill>
                <a:latin typeface="+mn-ea"/>
              </a:rPr>
              <a:t>”)</a:t>
            </a:r>
            <a:r>
              <a:rPr lang="zh-CN" altLang="en-US" sz="2400" b="1" dirty="0" smtClean="0">
                <a:solidFill>
                  <a:srgbClr val="990033"/>
                </a:solidFill>
                <a:latin typeface="+mn-ea"/>
              </a:rPr>
              <a:t>。</a:t>
            </a:r>
          </a:p>
        </p:txBody>
      </p:sp>
      <p:sp>
        <p:nvSpPr>
          <p:cNvPr id="13" name="TextBox 12"/>
          <p:cNvSpPr txBox="1"/>
          <p:nvPr/>
        </p:nvSpPr>
        <p:spPr>
          <a:xfrm>
            <a:off x="4357686" y="3429000"/>
            <a:ext cx="700102" cy="480901"/>
          </a:xfrm>
          <a:prstGeom prst="rect">
            <a:avLst/>
          </a:prstGeom>
          <a:noFill/>
        </p:spPr>
        <p:txBody>
          <a:bodyPr wrap="square" rtlCol="0">
            <a:spAutoFit/>
          </a:bodyPr>
          <a:lstStyle/>
          <a:p>
            <a:pPr algn="just">
              <a:lnSpc>
                <a:spcPts val="3500"/>
              </a:lnSpc>
            </a:pPr>
            <a:r>
              <a:rPr lang="en-US" altLang="en-US" sz="2400" b="1" dirty="0" smtClean="0">
                <a:solidFill>
                  <a:srgbClr val="990033"/>
                </a:solidFill>
                <a:latin typeface="+mn-ea"/>
              </a:rPr>
              <a:t>④</a:t>
            </a:r>
            <a:endParaRPr lang="zh-CN" altLang="en-US" sz="2400" b="1" dirty="0" smtClean="0">
              <a:solidFill>
                <a:srgbClr val="990033"/>
              </a:solidFill>
              <a:latin typeface="+mn-ea"/>
            </a:endParaRPr>
          </a:p>
        </p:txBody>
      </p:sp>
      <p:sp>
        <p:nvSpPr>
          <p:cNvPr id="1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1588" y="4581525"/>
            <a:ext cx="609600" cy="2028825"/>
            <a:chOff x="1" y="2886"/>
            <a:chExt cx="384" cy="1278"/>
          </a:xfrm>
        </p:grpSpPr>
        <p:pic>
          <p:nvPicPr>
            <p:cNvPr id="1020931" name="Picture 12"/>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02093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训练 </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检测</a:t>
              </a:r>
            </a:p>
          </p:txBody>
        </p:sp>
      </p:grpSp>
      <p:sp>
        <p:nvSpPr>
          <p:cNvPr id="3" name="内容占位符 2"/>
          <p:cNvSpPr>
            <a:spLocks/>
          </p:cNvSpPr>
          <p:nvPr/>
        </p:nvSpPr>
        <p:spPr bwMode="auto">
          <a:xfrm>
            <a:off x="684213" y="836613"/>
            <a:ext cx="8062912" cy="5470525"/>
          </a:xfrm>
          <a:prstGeom prst="rect">
            <a:avLst/>
          </a:prstGeom>
          <a:noFill/>
          <a:ln w="9525">
            <a:noFill/>
            <a:miter lim="800000"/>
            <a:headEnd/>
            <a:tailEnd/>
          </a:ln>
        </p:spPr>
        <p:txBody>
          <a:bodyPr/>
          <a:lstStyle/>
          <a:p>
            <a:pPr>
              <a:lnSpc>
                <a:spcPts val="3500"/>
              </a:lnSpc>
              <a:spcBef>
                <a:spcPct val="0"/>
              </a:spcBef>
            </a:pPr>
            <a:r>
              <a:rPr lang="en-US" altLang="zh-CN" sz="2400" b="1" dirty="0">
                <a:latin typeface="+mn-ea"/>
              </a:rPr>
              <a:t>1</a:t>
            </a:r>
            <a:r>
              <a:rPr lang="en-US" altLang="zh-CN" sz="2400" b="1" dirty="0" smtClean="0">
                <a:latin typeface="+mn-ea"/>
              </a:rPr>
              <a:t>.</a:t>
            </a:r>
            <a:r>
              <a:rPr lang="zh-CN" altLang="en-US" sz="2400" b="1" dirty="0" smtClean="0">
                <a:latin typeface="+mn-ea"/>
              </a:rPr>
              <a:t>下列各句中，没有语病的一句是</a:t>
            </a:r>
            <a:r>
              <a:rPr lang="en-US" altLang="zh-CN" sz="2400" b="1" dirty="0" smtClean="0">
                <a:latin typeface="+mn-ea"/>
              </a:rPr>
              <a:t>(</a:t>
            </a:r>
            <a:r>
              <a:rPr lang="zh-CN" altLang="en-US" sz="2400" b="1" dirty="0" smtClean="0">
                <a:latin typeface="+mn-ea"/>
              </a:rPr>
              <a:t>　　</a:t>
            </a:r>
            <a:r>
              <a:rPr lang="en-US" altLang="zh-CN" sz="2400" b="1" dirty="0" smtClean="0">
                <a:latin typeface="+mn-ea"/>
              </a:rPr>
              <a:t>)</a:t>
            </a:r>
            <a:endParaRPr lang="en-US" altLang="zh-CN" sz="2400" b="1" dirty="0">
              <a:latin typeface="+mn-ea"/>
            </a:endParaRPr>
          </a:p>
          <a:p>
            <a:pPr>
              <a:lnSpc>
                <a:spcPts val="3500"/>
              </a:lnSpc>
            </a:pPr>
            <a:r>
              <a:rPr lang="en-US" altLang="zh-CN" sz="2400" b="1" dirty="0" smtClean="0">
                <a:latin typeface="Times New Roman" pitchFamily="18" charset="0"/>
                <a:cs typeface="Times New Roman" pitchFamily="18" charset="0"/>
              </a:rPr>
              <a:t>A</a:t>
            </a:r>
            <a:r>
              <a:rPr lang="zh-CN" altLang="en-US" sz="2400" b="1" dirty="0" smtClean="0">
                <a:latin typeface="Times New Roman" pitchFamily="18" charset="0"/>
                <a:cs typeface="Times New Roman" pitchFamily="18" charset="0"/>
              </a:rPr>
              <a:t>．崇明的哥郁俊德回乡时发现，他所在的竖新镇仙桥村多了一堵“家训墙”，这堵墙引得游客、村民纷纷驻足观看。</a:t>
            </a:r>
          </a:p>
          <a:p>
            <a:pPr>
              <a:lnSpc>
                <a:spcPts val="3500"/>
              </a:lnSpc>
            </a:pPr>
            <a:r>
              <a:rPr lang="en-US" altLang="zh-CN" sz="2400" b="1" dirty="0" smtClean="0">
                <a:latin typeface="Times New Roman" pitchFamily="18" charset="0"/>
                <a:cs typeface="Times New Roman" pitchFamily="18" charset="0"/>
              </a:rPr>
              <a:t>B</a:t>
            </a:r>
            <a:r>
              <a:rPr lang="zh-CN" altLang="en-US" sz="2400" b="1" dirty="0" smtClean="0">
                <a:latin typeface="Times New Roman" pitchFamily="18" charset="0"/>
                <a:cs typeface="Times New Roman" pitchFamily="18" charset="0"/>
              </a:rPr>
              <a:t>．为了防止这类交通事故不再发生，我们加强了安全教育，并制定了安全管理措施。</a:t>
            </a:r>
          </a:p>
          <a:p>
            <a:pPr>
              <a:lnSpc>
                <a:spcPts val="3500"/>
              </a:lnSpc>
            </a:pPr>
            <a:r>
              <a:rPr lang="en-US" altLang="zh-CN" sz="2400" b="1" dirty="0" smtClean="0">
                <a:latin typeface="Times New Roman" pitchFamily="18" charset="0"/>
                <a:cs typeface="Times New Roman" pitchFamily="18" charset="0"/>
              </a:rPr>
              <a:t>C</a:t>
            </a:r>
            <a:r>
              <a:rPr lang="zh-CN" altLang="en-US" sz="2400" b="1" dirty="0" smtClean="0">
                <a:latin typeface="Times New Roman" pitchFamily="18" charset="0"/>
                <a:cs typeface="Times New Roman" pitchFamily="18" charset="0"/>
              </a:rPr>
              <a:t>．红场阅兵式是纪念反法西斯战争胜利</a:t>
            </a:r>
            <a:r>
              <a:rPr lang="en-US" altLang="zh-CN" sz="2400" b="1" dirty="0" smtClean="0">
                <a:latin typeface="+mn-ea"/>
              </a:rPr>
              <a:t>70</a:t>
            </a:r>
            <a:r>
              <a:rPr lang="zh-CN" altLang="en-US" sz="2400" b="1" dirty="0" smtClean="0">
                <a:latin typeface="Times New Roman" pitchFamily="18" charset="0"/>
                <a:cs typeface="Times New Roman" pitchFamily="18" charset="0"/>
              </a:rPr>
              <a:t>周年，而这个纪念活动也成为国际形势的一个缩影。</a:t>
            </a:r>
          </a:p>
          <a:p>
            <a:pPr>
              <a:lnSpc>
                <a:spcPts val="3500"/>
              </a:lnSpc>
            </a:pPr>
            <a:r>
              <a:rPr lang="en-US" altLang="zh-CN" sz="2400" b="1" dirty="0" smtClean="0">
                <a:latin typeface="Times New Roman" pitchFamily="18" charset="0"/>
                <a:cs typeface="Times New Roman" pitchFamily="18" charset="0"/>
              </a:rPr>
              <a:t>D</a:t>
            </a:r>
            <a:r>
              <a:rPr lang="zh-CN" altLang="en-US" sz="2400" b="1" dirty="0" smtClean="0">
                <a:latin typeface="Times New Roman" pitchFamily="18" charset="0"/>
                <a:cs typeface="Times New Roman" pitchFamily="18" charset="0"/>
              </a:rPr>
              <a:t>．国内走私牛肉的主要来源来自巴西、印度、美国等地，国内牛肉每千克售价达</a:t>
            </a:r>
            <a:r>
              <a:rPr lang="en-US" altLang="zh-CN" sz="2400" b="1" dirty="0" smtClean="0">
                <a:latin typeface="+mn-ea"/>
              </a:rPr>
              <a:t>50</a:t>
            </a:r>
            <a:r>
              <a:rPr lang="zh-CN" altLang="en-US" sz="2400" b="1" dirty="0" smtClean="0">
                <a:latin typeface="Times New Roman" pitchFamily="18" charset="0"/>
                <a:cs typeface="Times New Roman" pitchFamily="18" charset="0"/>
              </a:rPr>
              <a:t>元甚至更高。</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785794"/>
            <a:ext cx="8208962" cy="5570538"/>
          </a:xfrm>
        </p:spPr>
        <p:txBody>
          <a:bodyPr>
            <a:normAutofit/>
          </a:bodyPr>
          <a:lstStyle/>
          <a:p>
            <a:pPr marL="0" indent="0" algn="just" eaLnBrk="1" hangingPunct="1">
              <a:lnSpc>
                <a:spcPts val="3500"/>
              </a:lnSpc>
              <a:spcBef>
                <a:spcPct val="0"/>
              </a:spcBef>
              <a:buFont typeface="Arial" charset="0"/>
              <a:buNone/>
            </a:pPr>
            <a:r>
              <a:rPr lang="en-US" altLang="zh-CN" sz="2400" b="1" dirty="0" smtClean="0">
                <a:latin typeface="宋体" pitchFamily="2" charset="-122"/>
              </a:rPr>
              <a:t>    21. </a:t>
            </a:r>
            <a:r>
              <a:rPr lang="zh-CN" altLang="en-US" sz="2400" b="1" dirty="0" smtClean="0">
                <a:latin typeface="宋体" pitchFamily="2" charset="-122"/>
              </a:rPr>
              <a:t>耳闻目睹、耳濡目染：都有“耳朵听到、眼睛看到”的意思。异：前者强调亲自听到、看到，受没受到影响则不管；后者强调经常听到、看到，并在不知不觉中受到深刻的影响（濡：沾湿、润泽；染：沾染）。</a:t>
            </a:r>
          </a:p>
          <a:p>
            <a:pPr marL="0" indent="0" algn="just" eaLnBrk="1" hangingPunct="1">
              <a:lnSpc>
                <a:spcPts val="3500"/>
              </a:lnSpc>
              <a:spcBef>
                <a:spcPct val="0"/>
              </a:spcBef>
              <a:buFont typeface="Arial" charset="0"/>
              <a:buNone/>
            </a:pPr>
            <a:r>
              <a:rPr lang="en-US" altLang="zh-CN" sz="2400" b="1" dirty="0" smtClean="0">
                <a:latin typeface="宋体" pitchFamily="2" charset="-122"/>
              </a:rPr>
              <a:t>    22. </a:t>
            </a:r>
            <a:r>
              <a:rPr lang="zh-CN" altLang="en-US" sz="2400" b="1" dirty="0" smtClean="0">
                <a:latin typeface="宋体" pitchFamily="2" charset="-122"/>
              </a:rPr>
              <a:t>防患未然、未雨绸缪：都指事前做好准备。异：前者重在预防，后者重在准备。</a:t>
            </a:r>
          </a:p>
          <a:p>
            <a:pPr marL="0" indent="0" algn="just" eaLnBrk="1" hangingPunct="1">
              <a:lnSpc>
                <a:spcPts val="3500"/>
              </a:lnSpc>
              <a:spcBef>
                <a:spcPct val="0"/>
              </a:spcBef>
              <a:buFont typeface="Arial" charset="0"/>
              <a:buNone/>
            </a:pPr>
            <a:r>
              <a:rPr lang="en-US" altLang="zh-CN" sz="2400" b="1" dirty="0" smtClean="0">
                <a:latin typeface="宋体" pitchFamily="2" charset="-122"/>
              </a:rPr>
              <a:t>    23. </a:t>
            </a:r>
            <a:r>
              <a:rPr lang="zh-CN" altLang="en-US" sz="2400" b="1" dirty="0" smtClean="0">
                <a:latin typeface="宋体" pitchFamily="2" charset="-122"/>
              </a:rPr>
              <a:t>改邪归正、弃暗投明： 都指从坏的方面转到好的方面上来。异：前者侧重指不再做坏事；后者侧重指脱离黑暗势力，走向光明的道路。</a:t>
            </a:r>
          </a:p>
          <a:p>
            <a:pPr marL="0" indent="0" algn="just" eaLnBrk="1" hangingPunct="1">
              <a:lnSpc>
                <a:spcPts val="3500"/>
              </a:lnSpc>
              <a:spcBef>
                <a:spcPct val="0"/>
              </a:spcBef>
              <a:buFont typeface="Arial" charset="0"/>
              <a:buNone/>
            </a:pPr>
            <a:r>
              <a:rPr lang="en-US" altLang="zh-CN" sz="2400" b="1" dirty="0" smtClean="0">
                <a:latin typeface="宋体" pitchFamily="2" charset="-122"/>
              </a:rPr>
              <a:t>    24. </a:t>
            </a:r>
            <a:r>
              <a:rPr lang="zh-CN" altLang="en-US" sz="2400" b="1" dirty="0" smtClean="0">
                <a:latin typeface="宋体" pitchFamily="2" charset="-122"/>
              </a:rPr>
              <a:t>厚颜无耻、恬不知耻：都形容不知羞耻，常可通用。异：前者侧重在“脸皮厚”；后者侧重在做了坏事仍满不在乎（恬：坦然，满不在乎）。</a:t>
            </a:r>
          </a:p>
        </p:txBody>
      </p:sp>
      <p:sp>
        <p:nvSpPr>
          <p:cNvPr id="894979"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894982"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894983"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内容占位符 2"/>
          <p:cNvSpPr>
            <a:spLocks noGrp="1"/>
          </p:cNvSpPr>
          <p:nvPr>
            <p:ph idx="4294967295"/>
          </p:nvPr>
        </p:nvSpPr>
        <p:spPr>
          <a:xfrm>
            <a:off x="684213" y="765175"/>
            <a:ext cx="8208962" cy="5541963"/>
          </a:xfrm>
        </p:spPr>
        <p:txBody>
          <a:bodyPr/>
          <a:lstStyle/>
          <a:p>
            <a:pPr marL="0" indent="0" algn="just" eaLnBrk="1" hangingPunct="1">
              <a:lnSpc>
                <a:spcPct val="122000"/>
              </a:lnSpc>
              <a:spcBef>
                <a:spcPct val="0"/>
              </a:spcBef>
              <a:buNone/>
            </a:pPr>
            <a:r>
              <a:rPr lang="en-US" altLang="zh-CN" sz="2400" b="1" dirty="0" smtClean="0">
                <a:solidFill>
                  <a:srgbClr val="990033"/>
                </a:solidFill>
                <a:latin typeface="宋体" pitchFamily="2" charset="-122"/>
              </a:rPr>
              <a:t>1</a:t>
            </a:r>
            <a:r>
              <a:rPr lang="zh-CN" altLang="zh-CN" sz="2400" b="1" dirty="0" smtClean="0">
                <a:solidFill>
                  <a:srgbClr val="990033"/>
                </a:solidFill>
                <a:latin typeface="宋体" pitchFamily="2" charset="-122"/>
              </a:rPr>
              <a:t>. </a:t>
            </a:r>
            <a:r>
              <a:rPr lang="en-US" altLang="zh-CN" sz="2400" b="1" dirty="0" smtClean="0">
                <a:solidFill>
                  <a:srgbClr val="990033"/>
                </a:solidFill>
                <a:latin typeface="Times New Roman" pitchFamily="18" charset="0"/>
                <a:cs typeface="Times New Roman" pitchFamily="18" charset="0"/>
              </a:rPr>
              <a:t>A</a:t>
            </a:r>
            <a:r>
              <a:rPr lang="zh-CN" altLang="zh-CN" sz="2400" b="1" dirty="0" smtClean="0">
                <a:solidFill>
                  <a:srgbClr val="990033"/>
                </a:solidFill>
                <a:latin typeface="Times New Roman" pitchFamily="18" charset="0"/>
                <a:cs typeface="Times New Roman" pitchFamily="18" charset="0"/>
              </a:rPr>
              <a:t>　[解析]</a:t>
            </a:r>
            <a:r>
              <a:rPr lang="en-US" altLang="zh-CN" sz="2400" b="1" dirty="0" smtClean="0">
                <a:solidFill>
                  <a:srgbClr val="990033"/>
                </a:solidFill>
                <a:latin typeface="Times New Roman" pitchFamily="18" charset="0"/>
                <a:cs typeface="Times New Roman" pitchFamily="18" charset="0"/>
              </a:rPr>
              <a:t> B</a:t>
            </a:r>
            <a:r>
              <a:rPr lang="zh-CN" altLang="en-US" sz="2400" b="1" dirty="0" smtClean="0">
                <a:solidFill>
                  <a:srgbClr val="990033"/>
                </a:solidFill>
                <a:latin typeface="Times New Roman" pitchFamily="18" charset="0"/>
                <a:cs typeface="Times New Roman" pitchFamily="18" charset="0"/>
              </a:rPr>
              <a:t>．不合逻辑。可将“不再”改为“再次”。</a:t>
            </a: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Times New Roman" pitchFamily="18" charset="0"/>
                <a:cs typeface="Times New Roman" pitchFamily="18" charset="0"/>
              </a:rPr>
              <a:t>搭配不当。“红场阅兵式”是“</a:t>
            </a:r>
            <a:r>
              <a:rPr lang="en-US" altLang="zh-CN" sz="2400" b="1" dirty="0" smtClean="0">
                <a:solidFill>
                  <a:srgbClr val="990033"/>
                </a:solidFill>
                <a:latin typeface="+mn-ea"/>
                <a:cs typeface="Times New Roman" pitchFamily="18" charset="0"/>
              </a:rPr>
              <a:t>70</a:t>
            </a:r>
            <a:r>
              <a:rPr lang="zh-CN" altLang="en-US" sz="2400" b="1" dirty="0" smtClean="0">
                <a:solidFill>
                  <a:srgbClr val="990033"/>
                </a:solidFill>
                <a:latin typeface="Times New Roman" pitchFamily="18" charset="0"/>
                <a:cs typeface="Times New Roman" pitchFamily="18" charset="0"/>
              </a:rPr>
              <a:t>周年”显然不搭配。</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语意重复。可将“来自”改为“是”或删去“的”和“来源”。</a:t>
            </a: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zh-CN" sz="2400" b="1" dirty="0" smtClean="0">
              <a:solidFill>
                <a:srgbClr val="990033"/>
              </a:solidFill>
              <a:latin typeface="+mn-ea"/>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grpSp>
        <p:nvGrpSpPr>
          <p:cNvPr id="10" name="Group 11"/>
          <p:cNvGrpSpPr>
            <a:grpSpLocks/>
          </p:cNvGrpSpPr>
          <p:nvPr/>
        </p:nvGrpSpPr>
        <p:grpSpPr bwMode="auto">
          <a:xfrm>
            <a:off x="1588" y="4581525"/>
            <a:ext cx="609600" cy="2028825"/>
            <a:chOff x="1" y="2886"/>
            <a:chExt cx="384" cy="1278"/>
          </a:xfrm>
        </p:grpSpPr>
        <p:pic>
          <p:nvPicPr>
            <p:cNvPr id="11" name="Picture 12"/>
            <p:cNvPicPr>
              <a:picLocks noChangeAspect="1" noChangeArrowheads="1"/>
            </p:cNvPicPr>
            <p:nvPr/>
          </p:nvPicPr>
          <p:blipFill>
            <a:blip r:embed="rId3" cstate="print"/>
            <a:srcRect/>
            <a:stretch>
              <a:fillRect/>
            </a:stretch>
          </p:blipFill>
          <p:spPr bwMode="auto">
            <a:xfrm>
              <a:off x="1" y="2886"/>
              <a:ext cx="384" cy="1171"/>
            </a:xfrm>
            <a:prstGeom prst="rect">
              <a:avLst/>
            </a:prstGeom>
            <a:noFill/>
            <a:ln w="9525">
              <a:noFill/>
              <a:miter lim="800000"/>
              <a:headEnd/>
              <a:tailEnd/>
            </a:ln>
          </p:spPr>
        </p:pic>
        <p:sp>
          <p:nvSpPr>
            <p:cNvPr id="1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训练 </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19554"/>
                                        </p:tgtEl>
                                        <p:attrNameLst>
                                          <p:attrName>style.visibility</p:attrName>
                                        </p:attrNameLst>
                                      </p:cBhvr>
                                      <p:to>
                                        <p:strVal val="visible"/>
                                      </p:to>
                                    </p:set>
                                    <p:anim calcmode="lin" valueType="num">
                                      <p:cBhvr additive="base">
                                        <p:cTn id="7" dur="500" fill="hold"/>
                                        <p:tgtEl>
                                          <p:spTgt spid="919554"/>
                                        </p:tgtEl>
                                        <p:attrNameLst>
                                          <p:attrName>ppt_x</p:attrName>
                                        </p:attrNameLst>
                                      </p:cBhvr>
                                      <p:tavLst>
                                        <p:tav tm="0">
                                          <p:val>
                                            <p:strVal val="#ppt_x"/>
                                          </p:val>
                                        </p:tav>
                                        <p:tav tm="100000">
                                          <p:val>
                                            <p:strVal val="#ppt_x"/>
                                          </p:val>
                                        </p:tav>
                                      </p:tavLst>
                                    </p:anim>
                                    <p:anim calcmode="lin" valueType="num">
                                      <p:cBhvr additive="base">
                                        <p:cTn id="8" dur="500" fill="hold"/>
                                        <p:tgtEl>
                                          <p:spTgt spid="9195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9554" grpId="0"/>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1588" y="4581525"/>
            <a:ext cx="609600" cy="2028825"/>
            <a:chOff x="1" y="2886"/>
            <a:chExt cx="384" cy="1278"/>
          </a:xfrm>
        </p:grpSpPr>
        <p:pic>
          <p:nvPicPr>
            <p:cNvPr id="1020931" name="Picture 12"/>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02093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 </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a:spLocks/>
          </p:cNvSpPr>
          <p:nvPr/>
        </p:nvSpPr>
        <p:spPr bwMode="auto">
          <a:xfrm>
            <a:off x="684213" y="836613"/>
            <a:ext cx="8062912" cy="5470525"/>
          </a:xfrm>
          <a:prstGeom prst="rect">
            <a:avLst/>
          </a:prstGeom>
          <a:noFill/>
          <a:ln w="9525">
            <a:noFill/>
            <a:miter lim="800000"/>
            <a:headEnd/>
            <a:tailEnd/>
          </a:ln>
        </p:spPr>
        <p:txBody>
          <a:bodyPr/>
          <a:lstStyle/>
          <a:p>
            <a:pPr>
              <a:lnSpc>
                <a:spcPts val="3500"/>
              </a:lnSpc>
              <a:spcBef>
                <a:spcPct val="0"/>
              </a:spcBef>
            </a:pPr>
            <a:r>
              <a:rPr lang="en-US" altLang="zh-CN" sz="2400" b="1" dirty="0">
                <a:latin typeface="+mn-ea"/>
              </a:rPr>
              <a:t>2</a:t>
            </a:r>
            <a:r>
              <a:rPr lang="en-US" altLang="zh-CN" sz="2400" b="1" dirty="0" smtClean="0">
                <a:latin typeface="+mn-ea"/>
              </a:rPr>
              <a:t>.</a:t>
            </a:r>
            <a:r>
              <a:rPr lang="zh-CN" altLang="en-US" sz="2400" b="1" dirty="0" smtClean="0">
                <a:latin typeface="+mn-ea"/>
              </a:rPr>
              <a:t>下列各句中，没有语病的一句是</a:t>
            </a:r>
            <a:r>
              <a:rPr lang="en-US" altLang="zh-CN" sz="2400" b="1" dirty="0" smtClean="0">
                <a:latin typeface="+mn-ea"/>
              </a:rPr>
              <a:t>(</a:t>
            </a:r>
            <a:r>
              <a:rPr lang="zh-CN" altLang="en-US" sz="2400" b="1" dirty="0" smtClean="0">
                <a:latin typeface="+mn-ea"/>
              </a:rPr>
              <a:t>　　</a:t>
            </a:r>
            <a:r>
              <a:rPr lang="en-US" altLang="zh-CN" sz="2400" b="1" dirty="0" smtClean="0">
                <a:latin typeface="+mn-ea"/>
              </a:rPr>
              <a:t>)</a:t>
            </a:r>
            <a:endParaRPr lang="en-US" altLang="zh-CN" sz="2400" b="1" dirty="0">
              <a:latin typeface="+mn-ea"/>
            </a:endParaRPr>
          </a:p>
          <a:p>
            <a:pPr>
              <a:lnSpc>
                <a:spcPts val="3500"/>
              </a:lnSpc>
            </a:pPr>
            <a:r>
              <a:rPr lang="en-US" altLang="zh-CN" sz="2400" b="1" dirty="0" smtClean="0">
                <a:latin typeface="Times New Roman" pitchFamily="18" charset="0"/>
                <a:cs typeface="Times New Roman" pitchFamily="18" charset="0"/>
              </a:rPr>
              <a:t>A</a:t>
            </a:r>
            <a:r>
              <a:rPr lang="zh-CN" altLang="en-US" sz="2400" b="1" dirty="0" smtClean="0">
                <a:latin typeface="Times New Roman" pitchFamily="18" charset="0"/>
                <a:cs typeface="Times New Roman" pitchFamily="18" charset="0"/>
              </a:rPr>
              <a:t>．敢于担当是一种精神和勇气，更是一种能力和本领；一个人如果没有足够的能力和本领，空有一腔热血，终究一无所获。</a:t>
            </a:r>
          </a:p>
          <a:p>
            <a:pPr>
              <a:lnSpc>
                <a:spcPts val="3500"/>
              </a:lnSpc>
            </a:pPr>
            <a:r>
              <a:rPr lang="en-US" altLang="zh-CN" sz="2400" b="1" dirty="0" smtClean="0">
                <a:latin typeface="Times New Roman" pitchFamily="18" charset="0"/>
                <a:cs typeface="Times New Roman" pitchFamily="18" charset="0"/>
              </a:rPr>
              <a:t>B</a:t>
            </a:r>
            <a:r>
              <a:rPr lang="zh-CN" altLang="en-US" sz="2400" b="1" dirty="0" smtClean="0">
                <a:latin typeface="Times New Roman" pitchFamily="18" charset="0"/>
                <a:cs typeface="Times New Roman" pitchFamily="18" charset="0"/>
              </a:rPr>
              <a:t>．脑瘫诗人余秀华的诗作质朴热烈，被</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诗刊</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微信号发布后，被大量转发，成为</a:t>
            </a:r>
            <a:r>
              <a:rPr lang="en-US" altLang="zh-CN" sz="2400" b="1" dirty="0" smtClean="0">
                <a:latin typeface="+mn-ea"/>
              </a:rPr>
              <a:t>2014</a:t>
            </a:r>
            <a:r>
              <a:rPr lang="zh-CN" altLang="en-US" sz="2400" b="1" dirty="0" smtClean="0">
                <a:latin typeface="Times New Roman" pitchFamily="18" charset="0"/>
                <a:cs typeface="Times New Roman" pitchFamily="18" charset="0"/>
              </a:rPr>
              <a:t>年一夜走红的优秀诗人。</a:t>
            </a:r>
          </a:p>
          <a:p>
            <a:pPr>
              <a:lnSpc>
                <a:spcPts val="3500"/>
              </a:lnSpc>
            </a:pPr>
            <a:r>
              <a:rPr lang="en-US" altLang="zh-CN" sz="2400" b="1" dirty="0" smtClean="0">
                <a:latin typeface="Times New Roman" pitchFamily="18" charset="0"/>
                <a:cs typeface="Times New Roman" pitchFamily="18" charset="0"/>
              </a:rPr>
              <a:t>C</a:t>
            </a:r>
            <a:r>
              <a:rPr lang="zh-CN" altLang="en-US" sz="2400" b="1" dirty="0" smtClean="0">
                <a:latin typeface="Times New Roman" pitchFamily="18" charset="0"/>
                <a:cs typeface="Times New Roman" pitchFamily="18" charset="0"/>
              </a:rPr>
              <a:t>．不仅秋海棠是吸收甲醛的好手，而且花、叶、茎、根均可入药，可治疗咽喉肿痛和胃溃疡等。</a:t>
            </a:r>
          </a:p>
          <a:p>
            <a:pPr>
              <a:lnSpc>
                <a:spcPts val="3500"/>
              </a:lnSpc>
            </a:pPr>
            <a:r>
              <a:rPr lang="en-US" altLang="zh-CN" sz="2400" b="1" dirty="0" smtClean="0">
                <a:latin typeface="Times New Roman" pitchFamily="18" charset="0"/>
                <a:cs typeface="Times New Roman" pitchFamily="18" charset="0"/>
              </a:rPr>
              <a:t>D</a:t>
            </a:r>
            <a:r>
              <a:rPr lang="zh-CN" altLang="en-US" sz="2400" b="1" dirty="0" smtClean="0">
                <a:latin typeface="Times New Roman" pitchFamily="18" charset="0"/>
                <a:cs typeface="Times New Roman" pitchFamily="18" charset="0"/>
              </a:rPr>
              <a:t>．</a:t>
            </a:r>
            <a:r>
              <a:rPr lang="en-US" altLang="zh-CN" sz="2400" b="1" dirty="0" smtClean="0">
                <a:latin typeface="+mn-ea"/>
              </a:rPr>
              <a:t>2014</a:t>
            </a:r>
            <a:r>
              <a:rPr lang="zh-CN" altLang="en-US" sz="2400" b="1" dirty="0" smtClean="0">
                <a:latin typeface="Times New Roman" pitchFamily="18" charset="0"/>
                <a:cs typeface="Times New Roman" pitchFamily="18" charset="0"/>
              </a:rPr>
              <a:t>年诺贝尔文学奖的得主为法国作家帕特里克</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莫迪亚诺，此前曾多次被评为获奖热门的日本小说家村上春树仍无缘奖项。</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内容占位符 2"/>
          <p:cNvSpPr>
            <a:spLocks noGrp="1"/>
          </p:cNvSpPr>
          <p:nvPr>
            <p:ph idx="4294967295"/>
          </p:nvPr>
        </p:nvSpPr>
        <p:spPr>
          <a:xfrm>
            <a:off x="684213" y="765175"/>
            <a:ext cx="8208962" cy="5541963"/>
          </a:xfrm>
        </p:spPr>
        <p:txBody>
          <a:bodyPr/>
          <a:lstStyle/>
          <a:p>
            <a:pPr marL="0" indent="0" algn="just" eaLnBrk="1" hangingPunct="1">
              <a:lnSpc>
                <a:spcPct val="122000"/>
              </a:lnSpc>
              <a:spcBef>
                <a:spcPct val="0"/>
              </a:spcBef>
              <a:buNone/>
            </a:pPr>
            <a:r>
              <a:rPr lang="en-US" altLang="zh-CN" sz="2400" b="1" dirty="0" smtClean="0">
                <a:solidFill>
                  <a:srgbClr val="990033"/>
                </a:solidFill>
                <a:latin typeface="宋体" pitchFamily="2" charset="-122"/>
              </a:rPr>
              <a:t>2</a:t>
            </a:r>
            <a:r>
              <a:rPr lang="zh-CN" altLang="zh-CN" sz="2400" b="1" dirty="0" smtClean="0">
                <a:solidFill>
                  <a:srgbClr val="990033"/>
                </a:solidFill>
                <a:latin typeface="宋体" pitchFamily="2" charset="-122"/>
              </a:rPr>
              <a:t>. </a:t>
            </a:r>
            <a:r>
              <a:rPr lang="en-US" altLang="zh-CN" sz="2400" b="1" dirty="0" smtClean="0">
                <a:solidFill>
                  <a:srgbClr val="990033"/>
                </a:solidFill>
                <a:latin typeface="Times New Roman" pitchFamily="18" charset="0"/>
                <a:cs typeface="Times New Roman" pitchFamily="18" charset="0"/>
              </a:rPr>
              <a:t>D</a:t>
            </a:r>
            <a:r>
              <a:rPr lang="zh-CN" altLang="zh-CN" sz="2400" b="1" dirty="0" smtClean="0">
                <a:solidFill>
                  <a:srgbClr val="990033"/>
                </a:solidFill>
                <a:latin typeface="Times New Roman" pitchFamily="18" charset="0"/>
                <a:cs typeface="Times New Roman" pitchFamily="18" charset="0"/>
              </a:rPr>
              <a:t>　[解析]</a:t>
            </a:r>
            <a:r>
              <a:rPr lang="en-US" altLang="zh-CN" sz="2400" b="1" dirty="0" smtClean="0">
                <a:solidFill>
                  <a:srgbClr val="990033"/>
                </a:solidFill>
                <a:latin typeface="Times New Roman" pitchFamily="18" charset="0"/>
                <a:cs typeface="Times New Roman" pitchFamily="18" charset="0"/>
              </a:rPr>
              <a:t> A. </a:t>
            </a:r>
            <a:r>
              <a:rPr lang="zh-CN" altLang="en-US" sz="2400" b="1" dirty="0" smtClean="0">
                <a:solidFill>
                  <a:srgbClr val="990033"/>
                </a:solidFill>
                <a:latin typeface="Times New Roman" pitchFamily="18" charset="0"/>
                <a:cs typeface="Times New Roman" pitchFamily="18" charset="0"/>
              </a:rPr>
              <a:t>语意重复，删去“能力和”或“和本领”。</a:t>
            </a:r>
            <a:r>
              <a:rPr lang="en-US" altLang="zh-CN" sz="2400" b="1" dirty="0" smtClean="0">
                <a:solidFill>
                  <a:srgbClr val="990033"/>
                </a:solidFill>
                <a:latin typeface="Times New Roman" pitchFamily="18" charset="0"/>
                <a:cs typeface="Times New Roman" pitchFamily="18" charset="0"/>
              </a:rPr>
              <a:t>B.</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余秀华的诗作</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成为</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优秀诗人”搭配不当。</a:t>
            </a:r>
            <a:r>
              <a:rPr lang="en-US" altLang="zh-CN" sz="2400" b="1" dirty="0" smtClean="0">
                <a:solidFill>
                  <a:srgbClr val="990033"/>
                </a:solidFill>
                <a:latin typeface="Times New Roman" pitchFamily="18" charset="0"/>
                <a:cs typeface="Times New Roman" pitchFamily="18" charset="0"/>
              </a:rPr>
              <a:t>C. </a:t>
            </a:r>
            <a:r>
              <a:rPr lang="zh-CN" altLang="en-US" sz="2400" b="1" dirty="0" smtClean="0">
                <a:solidFill>
                  <a:srgbClr val="990033"/>
                </a:solidFill>
                <a:latin typeface="Times New Roman" pitchFamily="18" charset="0"/>
                <a:cs typeface="Times New Roman" pitchFamily="18" charset="0"/>
              </a:rPr>
              <a:t>语序不当，“不仅”应放在“秋海棠”之后。</a:t>
            </a: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zh-CN" sz="2400" b="1" dirty="0" smtClean="0">
              <a:solidFill>
                <a:srgbClr val="990033"/>
              </a:solidFill>
              <a:latin typeface="宋体" pitchFamily="2"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grpSp>
        <p:nvGrpSpPr>
          <p:cNvPr id="10" name="Group 11"/>
          <p:cNvGrpSpPr>
            <a:grpSpLocks/>
          </p:cNvGrpSpPr>
          <p:nvPr/>
        </p:nvGrpSpPr>
        <p:grpSpPr bwMode="auto">
          <a:xfrm>
            <a:off x="1588" y="4581525"/>
            <a:ext cx="609600" cy="2028825"/>
            <a:chOff x="1" y="2886"/>
            <a:chExt cx="384" cy="1278"/>
          </a:xfrm>
        </p:grpSpPr>
        <p:pic>
          <p:nvPicPr>
            <p:cNvPr id="11" name="Picture 12"/>
            <p:cNvPicPr>
              <a:picLocks noChangeAspect="1" noChangeArrowheads="1"/>
            </p:cNvPicPr>
            <p:nvPr/>
          </p:nvPicPr>
          <p:blipFill>
            <a:blip r:embed="rId3" cstate="print"/>
            <a:srcRect/>
            <a:stretch>
              <a:fillRect/>
            </a:stretch>
          </p:blipFill>
          <p:spPr bwMode="auto">
            <a:xfrm>
              <a:off x="1" y="2886"/>
              <a:ext cx="384" cy="1171"/>
            </a:xfrm>
            <a:prstGeom prst="rect">
              <a:avLst/>
            </a:prstGeom>
            <a:noFill/>
            <a:ln w="9525">
              <a:noFill/>
              <a:miter lim="800000"/>
              <a:headEnd/>
              <a:tailEnd/>
            </a:ln>
          </p:spPr>
        </p:pic>
        <p:sp>
          <p:nvSpPr>
            <p:cNvPr id="1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训练 </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19554"/>
                                        </p:tgtEl>
                                        <p:attrNameLst>
                                          <p:attrName>style.visibility</p:attrName>
                                        </p:attrNameLst>
                                      </p:cBhvr>
                                      <p:to>
                                        <p:strVal val="visible"/>
                                      </p:to>
                                    </p:set>
                                    <p:anim calcmode="lin" valueType="num">
                                      <p:cBhvr additive="base">
                                        <p:cTn id="7" dur="500" fill="hold"/>
                                        <p:tgtEl>
                                          <p:spTgt spid="919554"/>
                                        </p:tgtEl>
                                        <p:attrNameLst>
                                          <p:attrName>ppt_x</p:attrName>
                                        </p:attrNameLst>
                                      </p:cBhvr>
                                      <p:tavLst>
                                        <p:tav tm="0">
                                          <p:val>
                                            <p:strVal val="#ppt_x"/>
                                          </p:val>
                                        </p:tav>
                                        <p:tav tm="100000">
                                          <p:val>
                                            <p:strVal val="#ppt_x"/>
                                          </p:val>
                                        </p:tav>
                                      </p:tavLst>
                                    </p:anim>
                                    <p:anim calcmode="lin" valueType="num">
                                      <p:cBhvr additive="base">
                                        <p:cTn id="8" dur="500" fill="hold"/>
                                        <p:tgtEl>
                                          <p:spTgt spid="9195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9554" grpId="0"/>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1588" y="4581525"/>
            <a:ext cx="609600" cy="2028825"/>
            <a:chOff x="1" y="2886"/>
            <a:chExt cx="384" cy="1278"/>
          </a:xfrm>
        </p:grpSpPr>
        <p:pic>
          <p:nvPicPr>
            <p:cNvPr id="1020931" name="Picture 12"/>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02093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 </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a:spLocks/>
          </p:cNvSpPr>
          <p:nvPr/>
        </p:nvSpPr>
        <p:spPr bwMode="auto">
          <a:xfrm>
            <a:off x="571472" y="642918"/>
            <a:ext cx="8062912" cy="5470525"/>
          </a:xfrm>
          <a:prstGeom prst="rect">
            <a:avLst/>
          </a:prstGeom>
          <a:noFill/>
          <a:ln w="9525">
            <a:noFill/>
            <a:miter lim="800000"/>
            <a:headEnd/>
            <a:tailEnd/>
          </a:ln>
        </p:spPr>
        <p:txBody>
          <a:bodyPr/>
          <a:lstStyle/>
          <a:p>
            <a:pPr>
              <a:lnSpc>
                <a:spcPts val="3500"/>
              </a:lnSpc>
              <a:spcBef>
                <a:spcPct val="0"/>
              </a:spcBef>
            </a:pPr>
            <a:r>
              <a:rPr lang="en-US" altLang="zh-CN" sz="2400" b="1" dirty="0" smtClean="0">
                <a:latin typeface="+mn-ea"/>
              </a:rPr>
              <a:t>3.</a:t>
            </a:r>
            <a:r>
              <a:rPr lang="zh-CN" altLang="en-US" sz="2400" b="1" dirty="0" smtClean="0">
                <a:latin typeface="+mn-ea"/>
              </a:rPr>
              <a:t>下列各句中，没有语病的一句是</a:t>
            </a:r>
            <a:r>
              <a:rPr lang="en-US" altLang="zh-CN" sz="2400" b="1" dirty="0" smtClean="0">
                <a:latin typeface="+mn-ea"/>
              </a:rPr>
              <a:t>(</a:t>
            </a:r>
            <a:r>
              <a:rPr lang="zh-CN" altLang="en-US" sz="2400" b="1" dirty="0" smtClean="0">
                <a:latin typeface="+mn-ea"/>
              </a:rPr>
              <a:t>　　</a:t>
            </a:r>
            <a:r>
              <a:rPr lang="en-US" altLang="zh-CN" sz="2400" b="1" dirty="0" smtClean="0">
                <a:latin typeface="+mn-ea"/>
              </a:rPr>
              <a:t>)</a:t>
            </a:r>
            <a:endParaRPr lang="en-US" altLang="zh-CN" sz="2400" b="1" dirty="0">
              <a:latin typeface="+mn-ea"/>
            </a:endParaRPr>
          </a:p>
          <a:p>
            <a:pPr>
              <a:lnSpc>
                <a:spcPts val="3500"/>
              </a:lnSpc>
            </a:pPr>
            <a:r>
              <a:rPr lang="en-US" altLang="zh-CN" sz="2400" b="1" dirty="0" smtClean="0">
                <a:latin typeface="Times New Roman" pitchFamily="18" charset="0"/>
                <a:cs typeface="Times New Roman" pitchFamily="18" charset="0"/>
              </a:rPr>
              <a:t>A</a:t>
            </a:r>
            <a:r>
              <a:rPr lang="zh-CN" altLang="en-US" sz="2400" b="1" dirty="0" smtClean="0">
                <a:latin typeface="Times New Roman" pitchFamily="18" charset="0"/>
                <a:cs typeface="Times New Roman" pitchFamily="18" charset="0"/>
              </a:rPr>
              <a:t>．设立“卓越教学奖”旨在表彰那些师德高尚、教学卓越、学术杰出的一线教师，使长期从事学科教学的辛勤的优秀教师的劳动得到充分的肯定与尊重。</a:t>
            </a:r>
          </a:p>
          <a:p>
            <a:pPr>
              <a:lnSpc>
                <a:spcPts val="3500"/>
              </a:lnSpc>
            </a:pPr>
            <a:r>
              <a:rPr lang="en-US" altLang="zh-CN" sz="2400" b="1" dirty="0" smtClean="0">
                <a:latin typeface="Times New Roman" pitchFamily="18" charset="0"/>
                <a:cs typeface="Times New Roman" pitchFamily="18" charset="0"/>
              </a:rPr>
              <a:t>B</a:t>
            </a:r>
            <a:r>
              <a:rPr lang="zh-CN" altLang="en-US" sz="2400" b="1" dirty="0" smtClean="0">
                <a:latin typeface="Times New Roman" pitchFamily="18" charset="0"/>
                <a:cs typeface="Times New Roman" pitchFamily="18" charset="0"/>
              </a:rPr>
              <a:t>．规划浪费是建筑浪费之源，我国许多地方，任意扩规划、树地标、建广场，这样的重复建设带来的浪费无法估计，也助长了各地互相攀比的不良风气。</a:t>
            </a:r>
          </a:p>
          <a:p>
            <a:pPr>
              <a:lnSpc>
                <a:spcPts val="3500"/>
              </a:lnSpc>
            </a:pPr>
            <a:r>
              <a:rPr lang="en-US" altLang="zh-CN" sz="2400" b="1" dirty="0" smtClean="0">
                <a:latin typeface="Times New Roman" pitchFamily="18" charset="0"/>
                <a:cs typeface="Times New Roman" pitchFamily="18" charset="0"/>
              </a:rPr>
              <a:t>C</a:t>
            </a:r>
            <a:r>
              <a:rPr lang="zh-CN" altLang="en-US" sz="2400" b="1" dirty="0" smtClean="0">
                <a:latin typeface="Times New Roman" pitchFamily="18" charset="0"/>
                <a:cs typeface="Times New Roman" pitchFamily="18" charset="0"/>
              </a:rPr>
              <a:t>．我国建筑物“短命”有两种原因：一是因为建筑物标准过低或质量不高，缩短了使用寿命；二是因为对正常使用的建筑物进行拆除，人为缩短了建筑物的寿命。</a:t>
            </a:r>
          </a:p>
          <a:p>
            <a:pPr>
              <a:lnSpc>
                <a:spcPts val="3500"/>
              </a:lnSpc>
            </a:pPr>
            <a:r>
              <a:rPr lang="en-US" altLang="zh-CN" sz="2400" b="1" dirty="0" smtClean="0">
                <a:latin typeface="Times New Roman" pitchFamily="18" charset="0"/>
                <a:cs typeface="Times New Roman" pitchFamily="18" charset="0"/>
              </a:rPr>
              <a:t>D</a:t>
            </a:r>
            <a:r>
              <a:rPr lang="zh-CN" altLang="en-US" sz="2400" b="1" dirty="0" smtClean="0">
                <a:latin typeface="Times New Roman" pitchFamily="18" charset="0"/>
                <a:cs typeface="Times New Roman" pitchFamily="18" charset="0"/>
              </a:rPr>
              <a:t>．乐团在排练老舍的作品</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茶馆</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时，团里的老艺术家亲临指导，向演员们认真讲解作品的时代背景，深入分析作品内容，增强了演员对作品的感性认识。</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内容占位符 2"/>
          <p:cNvSpPr>
            <a:spLocks noGrp="1"/>
          </p:cNvSpPr>
          <p:nvPr>
            <p:ph idx="4294967295"/>
          </p:nvPr>
        </p:nvSpPr>
        <p:spPr>
          <a:xfrm>
            <a:off x="684213" y="765175"/>
            <a:ext cx="8208962" cy="5541963"/>
          </a:xfrm>
        </p:spPr>
        <p:txBody>
          <a:bodyPr/>
          <a:lstStyle/>
          <a:p>
            <a:pPr marL="0" indent="0" algn="just" eaLnBrk="1" hangingPunct="1">
              <a:lnSpc>
                <a:spcPct val="122000"/>
              </a:lnSpc>
              <a:spcBef>
                <a:spcPct val="0"/>
              </a:spcBef>
              <a:buNone/>
            </a:pPr>
            <a:r>
              <a:rPr lang="en-US" altLang="zh-CN" sz="2400" b="1" dirty="0" smtClean="0">
                <a:solidFill>
                  <a:srgbClr val="990033"/>
                </a:solidFill>
                <a:latin typeface="宋体" pitchFamily="2" charset="-122"/>
              </a:rPr>
              <a:t>3</a:t>
            </a:r>
            <a:r>
              <a:rPr lang="zh-CN" altLang="zh-CN" sz="2400" b="1" dirty="0" smtClean="0">
                <a:solidFill>
                  <a:srgbClr val="990033"/>
                </a:solidFill>
                <a:latin typeface="宋体" pitchFamily="2" charset="-122"/>
              </a:rPr>
              <a:t>. </a:t>
            </a:r>
            <a:r>
              <a:rPr lang="en-US" altLang="zh-CN" sz="2400" b="1" dirty="0" smtClean="0">
                <a:solidFill>
                  <a:srgbClr val="990033"/>
                </a:solidFill>
                <a:latin typeface="Times New Roman" pitchFamily="18" charset="0"/>
                <a:cs typeface="Times New Roman" pitchFamily="18" charset="0"/>
              </a:rPr>
              <a:t>B</a:t>
            </a:r>
            <a:r>
              <a:rPr lang="zh-CN" altLang="zh-CN" sz="2400" b="1" dirty="0" smtClean="0">
                <a:solidFill>
                  <a:srgbClr val="990033"/>
                </a:solidFill>
                <a:latin typeface="Times New Roman" pitchFamily="18" charset="0"/>
                <a:cs typeface="Times New Roman" pitchFamily="18" charset="0"/>
              </a:rPr>
              <a:t>　[解析]</a:t>
            </a:r>
            <a:r>
              <a:rPr lang="en-US" altLang="zh-CN" sz="2400" b="1" dirty="0" smtClean="0">
                <a:solidFill>
                  <a:srgbClr val="990033"/>
                </a:solidFill>
                <a:latin typeface="Times New Roman" pitchFamily="18" charset="0"/>
                <a:cs typeface="Times New Roman" pitchFamily="18" charset="0"/>
              </a:rPr>
              <a:t> A</a:t>
            </a:r>
            <a:r>
              <a:rPr lang="zh-CN" altLang="en-US" sz="2400" b="1" dirty="0" smtClean="0">
                <a:solidFill>
                  <a:srgbClr val="990033"/>
                </a:solidFill>
                <a:latin typeface="Times New Roman" pitchFamily="18" charset="0"/>
                <a:cs typeface="Times New Roman" pitchFamily="18" charset="0"/>
              </a:rPr>
              <a:t>．语序不当。“辛勤的”删掉“的”，并将其放在“劳动”之前。</a:t>
            </a: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Times New Roman" pitchFamily="18" charset="0"/>
                <a:cs typeface="Times New Roman" pitchFamily="18" charset="0"/>
              </a:rPr>
              <a:t>句式杂糅。删掉两个“因为”。</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搭配不当。“增强”改为“提高”。</a:t>
            </a: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zh-CN" sz="2400" b="1" dirty="0" smtClean="0">
              <a:solidFill>
                <a:srgbClr val="990033"/>
              </a:solidFill>
              <a:latin typeface="宋体" pitchFamily="2"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grpSp>
        <p:nvGrpSpPr>
          <p:cNvPr id="10" name="Group 11"/>
          <p:cNvGrpSpPr>
            <a:grpSpLocks/>
          </p:cNvGrpSpPr>
          <p:nvPr/>
        </p:nvGrpSpPr>
        <p:grpSpPr bwMode="auto">
          <a:xfrm>
            <a:off x="1588" y="4581525"/>
            <a:ext cx="609600" cy="2028825"/>
            <a:chOff x="1" y="2886"/>
            <a:chExt cx="384" cy="1278"/>
          </a:xfrm>
        </p:grpSpPr>
        <p:pic>
          <p:nvPicPr>
            <p:cNvPr id="11" name="Picture 12"/>
            <p:cNvPicPr>
              <a:picLocks noChangeAspect="1" noChangeArrowheads="1"/>
            </p:cNvPicPr>
            <p:nvPr/>
          </p:nvPicPr>
          <p:blipFill>
            <a:blip r:embed="rId3" cstate="print"/>
            <a:srcRect/>
            <a:stretch>
              <a:fillRect/>
            </a:stretch>
          </p:blipFill>
          <p:spPr bwMode="auto">
            <a:xfrm>
              <a:off x="1" y="2886"/>
              <a:ext cx="384" cy="1171"/>
            </a:xfrm>
            <a:prstGeom prst="rect">
              <a:avLst/>
            </a:prstGeom>
            <a:noFill/>
            <a:ln w="9525">
              <a:noFill/>
              <a:miter lim="800000"/>
              <a:headEnd/>
              <a:tailEnd/>
            </a:ln>
          </p:spPr>
        </p:pic>
        <p:sp>
          <p:nvSpPr>
            <p:cNvPr id="1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训练 </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19554"/>
                                        </p:tgtEl>
                                        <p:attrNameLst>
                                          <p:attrName>style.visibility</p:attrName>
                                        </p:attrNameLst>
                                      </p:cBhvr>
                                      <p:to>
                                        <p:strVal val="visible"/>
                                      </p:to>
                                    </p:set>
                                    <p:anim calcmode="lin" valueType="num">
                                      <p:cBhvr additive="base">
                                        <p:cTn id="7" dur="500" fill="hold"/>
                                        <p:tgtEl>
                                          <p:spTgt spid="919554"/>
                                        </p:tgtEl>
                                        <p:attrNameLst>
                                          <p:attrName>ppt_x</p:attrName>
                                        </p:attrNameLst>
                                      </p:cBhvr>
                                      <p:tavLst>
                                        <p:tav tm="0">
                                          <p:val>
                                            <p:strVal val="#ppt_x"/>
                                          </p:val>
                                        </p:tav>
                                        <p:tav tm="100000">
                                          <p:val>
                                            <p:strVal val="#ppt_x"/>
                                          </p:val>
                                        </p:tav>
                                      </p:tavLst>
                                    </p:anim>
                                    <p:anim calcmode="lin" valueType="num">
                                      <p:cBhvr additive="base">
                                        <p:cTn id="8" dur="500" fill="hold"/>
                                        <p:tgtEl>
                                          <p:spTgt spid="9195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9554" grpId="0"/>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1588" y="4581525"/>
            <a:ext cx="609600" cy="2028825"/>
            <a:chOff x="1" y="2886"/>
            <a:chExt cx="384" cy="1278"/>
          </a:xfrm>
        </p:grpSpPr>
        <p:pic>
          <p:nvPicPr>
            <p:cNvPr id="1020931" name="Picture 12"/>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02093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 </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a:spLocks/>
          </p:cNvSpPr>
          <p:nvPr/>
        </p:nvSpPr>
        <p:spPr bwMode="auto">
          <a:xfrm>
            <a:off x="571472" y="642918"/>
            <a:ext cx="8062912" cy="5470525"/>
          </a:xfrm>
          <a:prstGeom prst="rect">
            <a:avLst/>
          </a:prstGeom>
          <a:noFill/>
          <a:ln w="9525">
            <a:noFill/>
            <a:miter lim="800000"/>
            <a:headEnd/>
            <a:tailEnd/>
          </a:ln>
        </p:spPr>
        <p:txBody>
          <a:bodyPr/>
          <a:lstStyle/>
          <a:p>
            <a:pPr>
              <a:lnSpc>
                <a:spcPts val="3500"/>
              </a:lnSpc>
              <a:spcBef>
                <a:spcPct val="0"/>
              </a:spcBef>
            </a:pPr>
            <a:r>
              <a:rPr lang="en-US" altLang="zh-CN" sz="2400" b="1" dirty="0" smtClean="0">
                <a:latin typeface="+mn-ea"/>
              </a:rPr>
              <a:t>4.</a:t>
            </a:r>
            <a:r>
              <a:rPr lang="zh-CN" altLang="en-US" sz="2400" b="1" dirty="0" smtClean="0">
                <a:latin typeface="+mn-ea"/>
              </a:rPr>
              <a:t>下列各句中，没有语病的一句是</a:t>
            </a:r>
            <a:r>
              <a:rPr lang="en-US" altLang="zh-CN" sz="2400" b="1" dirty="0" smtClean="0">
                <a:latin typeface="+mn-ea"/>
              </a:rPr>
              <a:t>(</a:t>
            </a:r>
            <a:r>
              <a:rPr lang="zh-CN" altLang="en-US" sz="2400" b="1" dirty="0" smtClean="0">
                <a:latin typeface="+mn-ea"/>
              </a:rPr>
              <a:t>　　</a:t>
            </a:r>
            <a:r>
              <a:rPr lang="en-US" altLang="zh-CN" sz="2400" b="1" dirty="0" smtClean="0">
                <a:latin typeface="+mn-ea"/>
              </a:rPr>
              <a:t>)</a:t>
            </a:r>
            <a:endParaRPr lang="en-US" altLang="zh-CN" sz="2400" b="1" dirty="0">
              <a:latin typeface="+mn-ea"/>
            </a:endParaRPr>
          </a:p>
          <a:p>
            <a:pPr>
              <a:lnSpc>
                <a:spcPts val="3500"/>
              </a:lnSpc>
            </a:pPr>
            <a:r>
              <a:rPr lang="en-US" altLang="zh-CN" sz="2400" b="1" dirty="0" smtClean="0">
                <a:latin typeface="Times New Roman" pitchFamily="18" charset="0"/>
                <a:cs typeface="Times New Roman" pitchFamily="18" charset="0"/>
              </a:rPr>
              <a:t>A</a:t>
            </a:r>
            <a:r>
              <a:rPr lang="zh-CN" altLang="en-US" sz="2400" b="1" dirty="0" smtClean="0">
                <a:latin typeface="Times New Roman" pitchFamily="18" charset="0"/>
                <a:cs typeface="Times New Roman" pitchFamily="18" charset="0"/>
              </a:rPr>
              <a:t>．某品牌汽车正式推出了全新智能车速控制系统，该系统能够识别交通标识，主要是为了避免驾驶员不要在无意识的情况下超速。</a:t>
            </a:r>
          </a:p>
          <a:p>
            <a:pPr>
              <a:lnSpc>
                <a:spcPts val="3500"/>
              </a:lnSpc>
            </a:pPr>
            <a:r>
              <a:rPr lang="en-US" altLang="zh-CN" sz="2400" b="1" dirty="0" smtClean="0">
                <a:latin typeface="Times New Roman" pitchFamily="18" charset="0"/>
                <a:cs typeface="Times New Roman" pitchFamily="18" charset="0"/>
              </a:rPr>
              <a:t>B</a:t>
            </a:r>
            <a:r>
              <a:rPr lang="zh-CN" altLang="en-US" sz="2400" b="1" dirty="0" smtClean="0">
                <a:latin typeface="Times New Roman" pitchFamily="18" charset="0"/>
                <a:cs typeface="Times New Roman" pitchFamily="18" charset="0"/>
              </a:rPr>
              <a:t>．把车辆停放到校门口接送孩子不仅存在安全隐患，而且会造成校门口拥堵，这需要交管部门想出一个好的解决办法。</a:t>
            </a:r>
          </a:p>
          <a:p>
            <a:pPr>
              <a:lnSpc>
                <a:spcPts val="3500"/>
              </a:lnSpc>
            </a:pPr>
            <a:r>
              <a:rPr lang="en-US" altLang="zh-CN" sz="2400" b="1" dirty="0" smtClean="0">
                <a:latin typeface="Times New Roman" pitchFamily="18" charset="0"/>
                <a:cs typeface="Times New Roman" pitchFamily="18" charset="0"/>
              </a:rPr>
              <a:t>C</a:t>
            </a:r>
            <a:r>
              <a:rPr lang="zh-CN" altLang="en-US" sz="2400" b="1" dirty="0" smtClean="0">
                <a:latin typeface="Times New Roman" pitchFamily="18" charset="0"/>
                <a:cs typeface="Times New Roman" pitchFamily="18" charset="0"/>
              </a:rPr>
              <a:t>．李克强密集会见出席博鳌亚洲论坛</a:t>
            </a:r>
            <a:r>
              <a:rPr lang="en-US" altLang="zh-CN" sz="2400" b="1" dirty="0" smtClean="0">
                <a:latin typeface="+mn-ea"/>
              </a:rPr>
              <a:t>2015</a:t>
            </a:r>
            <a:r>
              <a:rPr lang="zh-CN" altLang="en-US" sz="2400" b="1" dirty="0" smtClean="0">
                <a:latin typeface="Times New Roman" pitchFamily="18" charset="0"/>
                <a:cs typeface="Times New Roman" pitchFamily="18" charset="0"/>
              </a:rPr>
              <a:t>年年会的外国领导人，与多国首脑就推动产能合作进行了卓有成效的沟通。</a:t>
            </a:r>
          </a:p>
          <a:p>
            <a:pPr>
              <a:lnSpc>
                <a:spcPts val="3500"/>
              </a:lnSpc>
            </a:pPr>
            <a:r>
              <a:rPr lang="en-US" altLang="zh-CN" sz="2400" b="1" dirty="0" smtClean="0">
                <a:latin typeface="Times New Roman" pitchFamily="18" charset="0"/>
                <a:cs typeface="Times New Roman" pitchFamily="18" charset="0"/>
              </a:rPr>
              <a:t>D</a:t>
            </a:r>
            <a:r>
              <a:rPr lang="zh-CN" altLang="en-US" sz="2400" b="1" dirty="0" smtClean="0">
                <a:latin typeface="Times New Roman" pitchFamily="18" charset="0"/>
                <a:cs typeface="Times New Roman" pitchFamily="18" charset="0"/>
              </a:rPr>
              <a:t>．针对也门局势急剧恶化这一情况，海军要求正在亚丁湾海域执行护航任务的第十九批护航编队，做好赴也门执行撤离中国公民的任务。</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内容占位符 2"/>
          <p:cNvSpPr>
            <a:spLocks noGrp="1"/>
          </p:cNvSpPr>
          <p:nvPr>
            <p:ph idx="4294967295"/>
          </p:nvPr>
        </p:nvSpPr>
        <p:spPr>
          <a:xfrm>
            <a:off x="684213" y="765175"/>
            <a:ext cx="8208962" cy="5541963"/>
          </a:xfrm>
        </p:spPr>
        <p:txBody>
          <a:bodyPr/>
          <a:lstStyle/>
          <a:p>
            <a:pPr marL="0" indent="0" algn="just" eaLnBrk="1" hangingPunct="1">
              <a:lnSpc>
                <a:spcPct val="122000"/>
              </a:lnSpc>
              <a:spcBef>
                <a:spcPct val="0"/>
              </a:spcBef>
              <a:buNone/>
            </a:pPr>
            <a:r>
              <a:rPr lang="en-US" altLang="zh-CN" sz="2400" b="1" dirty="0" smtClean="0">
                <a:solidFill>
                  <a:srgbClr val="990033"/>
                </a:solidFill>
                <a:latin typeface="宋体" pitchFamily="2" charset="-122"/>
              </a:rPr>
              <a:t>4</a:t>
            </a:r>
            <a:r>
              <a:rPr lang="zh-CN" altLang="zh-CN" sz="2400" b="1" dirty="0" smtClean="0">
                <a:solidFill>
                  <a:srgbClr val="990033"/>
                </a:solidFill>
                <a:latin typeface="宋体" pitchFamily="2" charset="-122"/>
              </a:rPr>
              <a:t>. </a:t>
            </a:r>
            <a:r>
              <a:rPr lang="en-US" altLang="zh-CN" sz="2400" b="1" dirty="0" smtClean="0">
                <a:solidFill>
                  <a:srgbClr val="990033"/>
                </a:solidFill>
                <a:latin typeface="Times New Roman" pitchFamily="18" charset="0"/>
                <a:cs typeface="Times New Roman" pitchFamily="18" charset="0"/>
              </a:rPr>
              <a:t>C</a:t>
            </a:r>
            <a:r>
              <a:rPr lang="zh-CN" altLang="zh-CN" sz="2400" b="1" dirty="0" smtClean="0">
                <a:solidFill>
                  <a:srgbClr val="990033"/>
                </a:solidFill>
                <a:latin typeface="Times New Roman" pitchFamily="18" charset="0"/>
                <a:cs typeface="Times New Roman" pitchFamily="18" charset="0"/>
              </a:rPr>
              <a:t>　[解析]</a:t>
            </a:r>
            <a:r>
              <a:rPr lang="en-US" altLang="zh-CN" sz="2400" b="1" dirty="0" smtClean="0">
                <a:solidFill>
                  <a:srgbClr val="990033"/>
                </a:solidFill>
                <a:latin typeface="Times New Roman" pitchFamily="18" charset="0"/>
                <a:cs typeface="Times New Roman" pitchFamily="18" charset="0"/>
              </a:rPr>
              <a:t> A</a:t>
            </a:r>
            <a:r>
              <a:rPr lang="zh-CN" altLang="en-US" sz="2400" b="1" dirty="0" smtClean="0">
                <a:solidFill>
                  <a:srgbClr val="990033"/>
                </a:solidFill>
                <a:latin typeface="Times New Roman" pitchFamily="18" charset="0"/>
                <a:cs typeface="Times New Roman" pitchFamily="18" charset="0"/>
              </a:rPr>
              <a:t>．否定不当，删去“不要”。</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语序不当，应为“不仅会造成校门口拥堵，而且存在安全隐患”。</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成分残缺，应为</a:t>
            </a:r>
            <a:r>
              <a:rPr lang="zh-CN" altLang="en-US" sz="2400" b="1" dirty="0" smtClean="0">
                <a:solidFill>
                  <a:srgbClr val="990033"/>
                </a:solidFill>
                <a:latin typeface="宋体" pitchFamily="2" charset="-122"/>
              </a:rPr>
              <a:t>“做好</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的准备工作”。</a:t>
            </a: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zh-CN" sz="2400" b="1" dirty="0" smtClean="0">
              <a:solidFill>
                <a:srgbClr val="990033"/>
              </a:solidFill>
              <a:latin typeface="宋体" pitchFamily="2"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grpSp>
        <p:nvGrpSpPr>
          <p:cNvPr id="10" name="Group 11"/>
          <p:cNvGrpSpPr>
            <a:grpSpLocks/>
          </p:cNvGrpSpPr>
          <p:nvPr/>
        </p:nvGrpSpPr>
        <p:grpSpPr bwMode="auto">
          <a:xfrm>
            <a:off x="1588" y="4581525"/>
            <a:ext cx="609600" cy="2028825"/>
            <a:chOff x="1" y="2886"/>
            <a:chExt cx="384" cy="1278"/>
          </a:xfrm>
        </p:grpSpPr>
        <p:pic>
          <p:nvPicPr>
            <p:cNvPr id="11" name="Picture 12"/>
            <p:cNvPicPr>
              <a:picLocks noChangeAspect="1" noChangeArrowheads="1"/>
            </p:cNvPicPr>
            <p:nvPr/>
          </p:nvPicPr>
          <p:blipFill>
            <a:blip r:embed="rId3" cstate="print"/>
            <a:srcRect/>
            <a:stretch>
              <a:fillRect/>
            </a:stretch>
          </p:blipFill>
          <p:spPr bwMode="auto">
            <a:xfrm>
              <a:off x="1" y="2886"/>
              <a:ext cx="384" cy="1171"/>
            </a:xfrm>
            <a:prstGeom prst="rect">
              <a:avLst/>
            </a:prstGeom>
            <a:noFill/>
            <a:ln w="9525">
              <a:noFill/>
              <a:miter lim="800000"/>
              <a:headEnd/>
              <a:tailEnd/>
            </a:ln>
          </p:spPr>
        </p:pic>
        <p:sp>
          <p:nvSpPr>
            <p:cNvPr id="1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训练 </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19554"/>
                                        </p:tgtEl>
                                        <p:attrNameLst>
                                          <p:attrName>style.visibility</p:attrName>
                                        </p:attrNameLst>
                                      </p:cBhvr>
                                      <p:to>
                                        <p:strVal val="visible"/>
                                      </p:to>
                                    </p:set>
                                    <p:anim calcmode="lin" valueType="num">
                                      <p:cBhvr additive="base">
                                        <p:cTn id="7" dur="500" fill="hold"/>
                                        <p:tgtEl>
                                          <p:spTgt spid="919554"/>
                                        </p:tgtEl>
                                        <p:attrNameLst>
                                          <p:attrName>ppt_x</p:attrName>
                                        </p:attrNameLst>
                                      </p:cBhvr>
                                      <p:tavLst>
                                        <p:tav tm="0">
                                          <p:val>
                                            <p:strVal val="#ppt_x"/>
                                          </p:val>
                                        </p:tav>
                                        <p:tav tm="100000">
                                          <p:val>
                                            <p:strVal val="#ppt_x"/>
                                          </p:val>
                                        </p:tav>
                                      </p:tavLst>
                                    </p:anim>
                                    <p:anim calcmode="lin" valueType="num">
                                      <p:cBhvr additive="base">
                                        <p:cTn id="8" dur="500" fill="hold"/>
                                        <p:tgtEl>
                                          <p:spTgt spid="9195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9554" grpId="0"/>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1588" y="4581525"/>
            <a:ext cx="609600" cy="2028825"/>
            <a:chOff x="1" y="2886"/>
            <a:chExt cx="384" cy="1278"/>
          </a:xfrm>
        </p:grpSpPr>
        <p:pic>
          <p:nvPicPr>
            <p:cNvPr id="1020931" name="Picture 12"/>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02093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 </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a:spLocks/>
          </p:cNvSpPr>
          <p:nvPr/>
        </p:nvSpPr>
        <p:spPr bwMode="auto">
          <a:xfrm>
            <a:off x="571472" y="642918"/>
            <a:ext cx="8062912" cy="5470525"/>
          </a:xfrm>
          <a:prstGeom prst="rect">
            <a:avLst/>
          </a:prstGeom>
          <a:noFill/>
          <a:ln w="9525">
            <a:noFill/>
            <a:miter lim="800000"/>
            <a:headEnd/>
            <a:tailEnd/>
          </a:ln>
        </p:spPr>
        <p:txBody>
          <a:bodyPr/>
          <a:lstStyle/>
          <a:p>
            <a:pPr>
              <a:lnSpc>
                <a:spcPts val="3500"/>
              </a:lnSpc>
              <a:spcBef>
                <a:spcPct val="0"/>
              </a:spcBef>
            </a:pPr>
            <a:r>
              <a:rPr lang="en-US" altLang="zh-CN" sz="2400" b="1" dirty="0" smtClean="0">
                <a:latin typeface="+mn-ea"/>
              </a:rPr>
              <a:t>5.</a:t>
            </a:r>
            <a:r>
              <a:rPr lang="zh-CN" altLang="en-US" sz="2400" b="1" dirty="0" smtClean="0">
                <a:latin typeface="+mn-ea"/>
              </a:rPr>
              <a:t>下列各句中，没有语病的一句是</a:t>
            </a:r>
            <a:r>
              <a:rPr lang="en-US" altLang="zh-CN" sz="2400" b="1" dirty="0" smtClean="0">
                <a:latin typeface="+mn-ea"/>
              </a:rPr>
              <a:t>(</a:t>
            </a:r>
            <a:r>
              <a:rPr lang="zh-CN" altLang="en-US" sz="2400" b="1" dirty="0" smtClean="0">
                <a:latin typeface="+mn-ea"/>
              </a:rPr>
              <a:t>　　</a:t>
            </a:r>
            <a:r>
              <a:rPr lang="en-US" altLang="zh-CN" sz="2400" b="1" dirty="0" smtClean="0">
                <a:latin typeface="+mn-ea"/>
              </a:rPr>
              <a:t>)</a:t>
            </a:r>
            <a:endParaRPr lang="en-US" altLang="zh-CN" sz="2400" b="1" dirty="0">
              <a:latin typeface="+mn-ea"/>
            </a:endParaRPr>
          </a:p>
          <a:p>
            <a:pPr>
              <a:lnSpc>
                <a:spcPts val="3500"/>
              </a:lnSpc>
            </a:pPr>
            <a:r>
              <a:rPr lang="en-US" altLang="zh-CN" sz="2400" b="1" dirty="0" smtClean="0">
                <a:latin typeface="Times New Roman" pitchFamily="18" charset="0"/>
                <a:cs typeface="Times New Roman" pitchFamily="18" charset="0"/>
              </a:rPr>
              <a:t>A</a:t>
            </a:r>
            <a:r>
              <a:rPr lang="zh-CN" altLang="en-US" sz="2400" b="1" dirty="0" smtClean="0">
                <a:latin typeface="Times New Roman" pitchFamily="18" charset="0"/>
                <a:cs typeface="Times New Roman" pitchFamily="18" charset="0"/>
              </a:rPr>
              <a:t>．遭遇了这场变故，他面容憔悴，形象大变，精神恍惚，</a:t>
            </a:r>
            <a:r>
              <a:rPr lang="en-US" altLang="zh-CN" sz="2400" b="1" dirty="0" smtClean="0">
                <a:latin typeface="+mn-ea"/>
              </a:rPr>
              <a:t>2</a:t>
            </a:r>
            <a:r>
              <a:rPr lang="zh-CN" altLang="en-US" sz="2400" b="1" dirty="0" smtClean="0">
                <a:latin typeface="+mn-ea"/>
              </a:rPr>
              <a:t>月</a:t>
            </a:r>
            <a:r>
              <a:rPr lang="en-US" altLang="zh-CN" sz="2400" b="1" dirty="0" smtClean="0">
                <a:latin typeface="+mn-ea"/>
              </a:rPr>
              <a:t>6</a:t>
            </a:r>
            <a:r>
              <a:rPr lang="zh-CN" altLang="en-US" sz="2400" b="1" dirty="0" smtClean="0">
                <a:latin typeface="+mn-ea"/>
              </a:rPr>
              <a:t>日</a:t>
            </a:r>
            <a:r>
              <a:rPr lang="zh-CN" altLang="en-US" sz="2400" b="1" dirty="0" smtClean="0">
                <a:latin typeface="Times New Roman" pitchFamily="18" charset="0"/>
                <a:cs typeface="Times New Roman" pitchFamily="18" charset="0"/>
              </a:rPr>
              <a:t>从拘留所里出来，连前来接他的妻子和女儿也不认识了。</a:t>
            </a:r>
          </a:p>
          <a:p>
            <a:pPr>
              <a:lnSpc>
                <a:spcPts val="3500"/>
              </a:lnSpc>
            </a:pPr>
            <a:r>
              <a:rPr lang="en-US" altLang="zh-CN" sz="2400" b="1" dirty="0" smtClean="0">
                <a:latin typeface="Times New Roman" pitchFamily="18" charset="0"/>
                <a:cs typeface="Times New Roman" pitchFamily="18" charset="0"/>
              </a:rPr>
              <a:t>B</a:t>
            </a:r>
            <a:r>
              <a:rPr lang="zh-CN" altLang="en-US" sz="2400" b="1" dirty="0" smtClean="0">
                <a:latin typeface="Times New Roman" pitchFamily="18" charset="0"/>
                <a:cs typeface="Times New Roman" pitchFamily="18" charset="0"/>
              </a:rPr>
              <a:t>．窑洞、黄土高坡、高亢的信天游</a:t>
            </a:r>
            <a:r>
              <a:rPr lang="en-US" altLang="zh-CN" sz="2400" b="1" dirty="0" smtClean="0">
                <a:latin typeface="+mn-ea"/>
                <a:cs typeface="Times New Roman" pitchFamily="18" charset="0"/>
              </a:rPr>
              <a:t>……</a:t>
            </a:r>
            <a:r>
              <a:rPr lang="zh-CN" altLang="en-US" sz="2400" b="1" dirty="0" smtClean="0">
                <a:latin typeface="Times New Roman" pitchFamily="18" charset="0"/>
                <a:cs typeface="Times New Roman" pitchFamily="18" charset="0"/>
              </a:rPr>
              <a:t>电视剧</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平凡的世界</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镜头中反复出现的这一幕幕陕北农村的场景，令观众触景生情。</a:t>
            </a:r>
          </a:p>
          <a:p>
            <a:pPr>
              <a:lnSpc>
                <a:spcPts val="3500"/>
              </a:lnSpc>
            </a:pPr>
            <a:r>
              <a:rPr lang="en-US" altLang="zh-CN" sz="2400" b="1" dirty="0" smtClean="0">
                <a:latin typeface="Times New Roman" pitchFamily="18" charset="0"/>
                <a:cs typeface="Times New Roman" pitchFamily="18" charset="0"/>
              </a:rPr>
              <a:t>C</a:t>
            </a:r>
            <a:r>
              <a:rPr lang="zh-CN" altLang="en-US" sz="2400" b="1" dirty="0" smtClean="0">
                <a:latin typeface="Times New Roman" pitchFamily="18" charset="0"/>
                <a:cs typeface="Times New Roman" pitchFamily="18" charset="0"/>
              </a:rPr>
              <a:t>．体现“一带一路”战略构想的舞蹈</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丝路霓裳</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，不仅是盛唐文明的永恒符号，更是中外艺术交流的结晶。</a:t>
            </a:r>
          </a:p>
          <a:p>
            <a:pPr>
              <a:lnSpc>
                <a:spcPts val="3500"/>
              </a:lnSpc>
            </a:pPr>
            <a:r>
              <a:rPr lang="en-US" altLang="zh-CN" sz="2400" b="1" dirty="0" smtClean="0">
                <a:latin typeface="Times New Roman" pitchFamily="18" charset="0"/>
                <a:cs typeface="Times New Roman" pitchFamily="18" charset="0"/>
              </a:rPr>
              <a:t>D</a:t>
            </a:r>
            <a:r>
              <a:rPr lang="zh-CN" altLang="en-US" sz="2400" b="1" dirty="0" smtClean="0">
                <a:latin typeface="Times New Roman" pitchFamily="18" charset="0"/>
                <a:cs typeface="Times New Roman" pitchFamily="18" charset="0"/>
              </a:rPr>
              <a:t>．周公庙遗址近</a:t>
            </a:r>
            <a:r>
              <a:rPr lang="en-US" altLang="zh-CN" sz="2400" b="1" dirty="0" smtClean="0">
                <a:latin typeface="+mn-ea"/>
              </a:rPr>
              <a:t>200</a:t>
            </a:r>
            <a:r>
              <a:rPr lang="zh-CN" altLang="en-US" sz="2400" b="1" dirty="0" smtClean="0">
                <a:latin typeface="Times New Roman" pitchFamily="18" charset="0"/>
                <a:cs typeface="Times New Roman" pitchFamily="18" charset="0"/>
              </a:rPr>
              <a:t>座大中型周代贵族墓葬的发现，在国内外引起轰动，曾入选</a:t>
            </a:r>
            <a:r>
              <a:rPr lang="en-US" altLang="zh-CN" sz="2400" b="1" dirty="0" smtClean="0">
                <a:latin typeface="+mn-ea"/>
              </a:rPr>
              <a:t>2008</a:t>
            </a:r>
            <a:r>
              <a:rPr lang="zh-CN" altLang="en-US" sz="2400" b="1" dirty="0" smtClean="0">
                <a:latin typeface="Times New Roman" pitchFamily="18" charset="0"/>
                <a:cs typeface="Times New Roman" pitchFamily="18" charset="0"/>
              </a:rPr>
              <a:t>年度全国十大考古新发现之一。</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内容占位符 2"/>
          <p:cNvSpPr>
            <a:spLocks noGrp="1"/>
          </p:cNvSpPr>
          <p:nvPr>
            <p:ph idx="4294967295"/>
          </p:nvPr>
        </p:nvSpPr>
        <p:spPr>
          <a:xfrm>
            <a:off x="684213" y="765175"/>
            <a:ext cx="8208962" cy="5541963"/>
          </a:xfrm>
        </p:spPr>
        <p:txBody>
          <a:bodyPr/>
          <a:lstStyle/>
          <a:p>
            <a:pPr marL="0" indent="0" algn="just" eaLnBrk="1" hangingPunct="1">
              <a:lnSpc>
                <a:spcPct val="122000"/>
              </a:lnSpc>
              <a:spcBef>
                <a:spcPct val="0"/>
              </a:spcBef>
              <a:buNone/>
            </a:pPr>
            <a:r>
              <a:rPr lang="en-US" altLang="zh-CN" sz="2400" b="1" dirty="0" smtClean="0">
                <a:solidFill>
                  <a:srgbClr val="990033"/>
                </a:solidFill>
                <a:latin typeface="宋体" pitchFamily="2" charset="-122"/>
              </a:rPr>
              <a:t>5</a:t>
            </a:r>
            <a:r>
              <a:rPr lang="zh-CN" altLang="zh-CN" sz="2400" b="1" dirty="0" smtClean="0">
                <a:solidFill>
                  <a:srgbClr val="990033"/>
                </a:solidFill>
                <a:latin typeface="Times New Roman" pitchFamily="18" charset="0"/>
                <a:cs typeface="Times New Roman" pitchFamily="18" charset="0"/>
              </a:rPr>
              <a:t>. </a:t>
            </a:r>
            <a:r>
              <a:rPr lang="en-US" altLang="zh-CN" sz="2400" b="1" dirty="0" smtClean="0">
                <a:solidFill>
                  <a:srgbClr val="990033"/>
                </a:solidFill>
                <a:latin typeface="Times New Roman" pitchFamily="18" charset="0"/>
                <a:cs typeface="Times New Roman" pitchFamily="18" charset="0"/>
              </a:rPr>
              <a:t>C</a:t>
            </a:r>
            <a:r>
              <a:rPr lang="zh-CN" altLang="zh-CN" sz="2400" b="1" dirty="0" smtClean="0">
                <a:solidFill>
                  <a:srgbClr val="990033"/>
                </a:solidFill>
                <a:latin typeface="Times New Roman" pitchFamily="18" charset="0"/>
                <a:cs typeface="Times New Roman" pitchFamily="18" charset="0"/>
              </a:rPr>
              <a:t>　[解析]</a:t>
            </a:r>
            <a:r>
              <a:rPr lang="en-US" altLang="zh-CN" sz="2400" b="1" dirty="0" smtClean="0">
                <a:solidFill>
                  <a:srgbClr val="990033"/>
                </a:solidFill>
                <a:latin typeface="Times New Roman" pitchFamily="18" charset="0"/>
                <a:cs typeface="Times New Roman" pitchFamily="18" charset="0"/>
              </a:rPr>
              <a:t> A</a:t>
            </a:r>
            <a:r>
              <a:rPr lang="zh-CN" altLang="en-US" sz="2400" b="1" dirty="0" smtClean="0">
                <a:solidFill>
                  <a:srgbClr val="990033"/>
                </a:solidFill>
                <a:latin typeface="Times New Roman" pitchFamily="18" charset="0"/>
                <a:cs typeface="Times New Roman" pitchFamily="18" charset="0"/>
              </a:rPr>
              <a:t>项，表意不明。“连前来接他的妻子和女儿也不认识了”，有歧义。是他不认识妻子女儿，还是妻子女儿不认识他，未表达清楚。</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项，不合逻辑。“信天游”不属于“场景”。</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项，句式杂糅。可改为“曾入选</a:t>
            </a:r>
            <a:r>
              <a:rPr lang="en-US" altLang="zh-CN" sz="2400" b="1" dirty="0" smtClean="0">
                <a:solidFill>
                  <a:srgbClr val="990033"/>
                </a:solidFill>
                <a:latin typeface="+mn-ea"/>
                <a:cs typeface="Times New Roman" pitchFamily="18" charset="0"/>
              </a:rPr>
              <a:t>2008</a:t>
            </a:r>
            <a:r>
              <a:rPr lang="zh-CN" altLang="en-US" sz="2400" b="1" dirty="0" smtClean="0">
                <a:solidFill>
                  <a:srgbClr val="990033"/>
                </a:solidFill>
                <a:latin typeface="Times New Roman" pitchFamily="18" charset="0"/>
                <a:cs typeface="Times New Roman" pitchFamily="18" charset="0"/>
              </a:rPr>
              <a:t>年度全国十大考古新发现”或“是</a:t>
            </a:r>
            <a:r>
              <a:rPr lang="en-US" altLang="zh-CN" sz="2400" b="1" dirty="0" smtClean="0">
                <a:solidFill>
                  <a:srgbClr val="990033"/>
                </a:solidFill>
                <a:latin typeface="+mn-ea"/>
                <a:cs typeface="Times New Roman" pitchFamily="18" charset="0"/>
              </a:rPr>
              <a:t>2008</a:t>
            </a:r>
            <a:r>
              <a:rPr lang="zh-CN" altLang="en-US" sz="2400" b="1" dirty="0" smtClean="0">
                <a:solidFill>
                  <a:srgbClr val="990033"/>
                </a:solidFill>
                <a:latin typeface="Times New Roman" pitchFamily="18" charset="0"/>
                <a:cs typeface="Times New Roman" pitchFamily="18" charset="0"/>
              </a:rPr>
              <a:t>年度全国十大考古新发现之一”。</a:t>
            </a: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zh-CN" sz="2400" b="1" dirty="0" smtClean="0">
              <a:solidFill>
                <a:srgbClr val="990033"/>
              </a:solidFill>
              <a:latin typeface="宋体" pitchFamily="2"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grpSp>
        <p:nvGrpSpPr>
          <p:cNvPr id="10" name="Group 11"/>
          <p:cNvGrpSpPr>
            <a:grpSpLocks/>
          </p:cNvGrpSpPr>
          <p:nvPr/>
        </p:nvGrpSpPr>
        <p:grpSpPr bwMode="auto">
          <a:xfrm>
            <a:off x="1588" y="4581525"/>
            <a:ext cx="609600" cy="2028825"/>
            <a:chOff x="1" y="2886"/>
            <a:chExt cx="384" cy="1278"/>
          </a:xfrm>
        </p:grpSpPr>
        <p:pic>
          <p:nvPicPr>
            <p:cNvPr id="11" name="Picture 12"/>
            <p:cNvPicPr>
              <a:picLocks noChangeAspect="1" noChangeArrowheads="1"/>
            </p:cNvPicPr>
            <p:nvPr/>
          </p:nvPicPr>
          <p:blipFill>
            <a:blip r:embed="rId3" cstate="print"/>
            <a:srcRect/>
            <a:stretch>
              <a:fillRect/>
            </a:stretch>
          </p:blipFill>
          <p:spPr bwMode="auto">
            <a:xfrm>
              <a:off x="1" y="2886"/>
              <a:ext cx="384" cy="1171"/>
            </a:xfrm>
            <a:prstGeom prst="rect">
              <a:avLst/>
            </a:prstGeom>
            <a:noFill/>
            <a:ln w="9525">
              <a:noFill/>
              <a:miter lim="800000"/>
              <a:headEnd/>
              <a:tailEnd/>
            </a:ln>
          </p:spPr>
        </p:pic>
        <p:sp>
          <p:nvSpPr>
            <p:cNvPr id="1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训练 </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19554"/>
                                        </p:tgtEl>
                                        <p:attrNameLst>
                                          <p:attrName>style.visibility</p:attrName>
                                        </p:attrNameLst>
                                      </p:cBhvr>
                                      <p:to>
                                        <p:strVal val="visible"/>
                                      </p:to>
                                    </p:set>
                                    <p:anim calcmode="lin" valueType="num">
                                      <p:cBhvr additive="base">
                                        <p:cTn id="7" dur="500" fill="hold"/>
                                        <p:tgtEl>
                                          <p:spTgt spid="919554"/>
                                        </p:tgtEl>
                                        <p:attrNameLst>
                                          <p:attrName>ppt_x</p:attrName>
                                        </p:attrNameLst>
                                      </p:cBhvr>
                                      <p:tavLst>
                                        <p:tav tm="0">
                                          <p:val>
                                            <p:strVal val="#ppt_x"/>
                                          </p:val>
                                        </p:tav>
                                        <p:tav tm="100000">
                                          <p:val>
                                            <p:strVal val="#ppt_x"/>
                                          </p:val>
                                        </p:tav>
                                      </p:tavLst>
                                    </p:anim>
                                    <p:anim calcmode="lin" valueType="num">
                                      <p:cBhvr additive="base">
                                        <p:cTn id="8" dur="500" fill="hold"/>
                                        <p:tgtEl>
                                          <p:spTgt spid="9195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9554" grpId="0"/>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1588" y="4581525"/>
            <a:ext cx="609600" cy="2028825"/>
            <a:chOff x="1" y="2886"/>
            <a:chExt cx="384" cy="1278"/>
          </a:xfrm>
        </p:grpSpPr>
        <p:pic>
          <p:nvPicPr>
            <p:cNvPr id="1020931" name="Picture 12"/>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02093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 </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a:spLocks/>
          </p:cNvSpPr>
          <p:nvPr/>
        </p:nvSpPr>
        <p:spPr bwMode="auto">
          <a:xfrm>
            <a:off x="571472" y="642918"/>
            <a:ext cx="8062912" cy="5470525"/>
          </a:xfrm>
          <a:prstGeom prst="rect">
            <a:avLst/>
          </a:prstGeom>
          <a:noFill/>
          <a:ln w="9525">
            <a:noFill/>
            <a:miter lim="800000"/>
            <a:headEnd/>
            <a:tailEnd/>
          </a:ln>
        </p:spPr>
        <p:txBody>
          <a:bodyPr/>
          <a:lstStyle/>
          <a:p>
            <a:pPr>
              <a:lnSpc>
                <a:spcPts val="3500"/>
              </a:lnSpc>
              <a:spcBef>
                <a:spcPct val="0"/>
              </a:spcBef>
            </a:pPr>
            <a:r>
              <a:rPr lang="en-US" altLang="zh-CN" sz="2400" b="1" dirty="0" smtClean="0">
                <a:latin typeface="+mn-ea"/>
              </a:rPr>
              <a:t>6.</a:t>
            </a:r>
            <a:r>
              <a:rPr lang="zh-CN" altLang="en-US" sz="2400" b="1" dirty="0" smtClean="0">
                <a:latin typeface="+mn-ea"/>
              </a:rPr>
              <a:t>下列各句中，没有语病的一句是</a:t>
            </a:r>
            <a:r>
              <a:rPr lang="en-US" altLang="zh-CN" sz="2400" b="1" dirty="0" smtClean="0">
                <a:latin typeface="+mn-ea"/>
              </a:rPr>
              <a:t>(</a:t>
            </a:r>
            <a:r>
              <a:rPr lang="zh-CN" altLang="en-US" sz="2400" b="1" dirty="0" smtClean="0">
                <a:latin typeface="+mn-ea"/>
              </a:rPr>
              <a:t>　　</a:t>
            </a:r>
            <a:r>
              <a:rPr lang="en-US" altLang="zh-CN" sz="2400" b="1" dirty="0" smtClean="0">
                <a:latin typeface="+mn-ea"/>
              </a:rPr>
              <a:t>)</a:t>
            </a:r>
            <a:endParaRPr lang="en-US" altLang="zh-CN" sz="2400" b="1" dirty="0">
              <a:latin typeface="+mn-ea"/>
            </a:endParaRPr>
          </a:p>
          <a:p>
            <a:pPr>
              <a:lnSpc>
                <a:spcPts val="3500"/>
              </a:lnSpc>
            </a:pPr>
            <a:r>
              <a:rPr lang="en-US" altLang="zh-CN" sz="2400" b="1" dirty="0" smtClean="0">
                <a:latin typeface="Times New Roman" pitchFamily="18" charset="0"/>
                <a:cs typeface="Times New Roman" pitchFamily="18" charset="0"/>
              </a:rPr>
              <a:t>A</a:t>
            </a:r>
            <a:r>
              <a:rPr lang="zh-CN" altLang="en-US" sz="2400" b="1" dirty="0" smtClean="0">
                <a:latin typeface="Times New Roman" pitchFamily="18" charset="0"/>
                <a:cs typeface="Times New Roman" pitchFamily="18" charset="0"/>
              </a:rPr>
              <a:t>．“双十一”期间，许多网络诈骗分子瞄准了消费者在抢购期间放松警惕的机会，设置重重陷阱，弹出窗口、假客服、假链接、网络诈骗等手段层出不穷。</a:t>
            </a:r>
          </a:p>
          <a:p>
            <a:pPr>
              <a:lnSpc>
                <a:spcPts val="3500"/>
              </a:lnSpc>
            </a:pPr>
            <a:r>
              <a:rPr lang="en-US" altLang="zh-CN" sz="2400" b="1" dirty="0" smtClean="0">
                <a:latin typeface="Times New Roman" pitchFamily="18" charset="0"/>
                <a:cs typeface="Times New Roman" pitchFamily="18" charset="0"/>
              </a:rPr>
              <a:t>B</a:t>
            </a:r>
            <a:r>
              <a:rPr lang="zh-CN" altLang="en-US" sz="2400" b="1" dirty="0" smtClean="0">
                <a:latin typeface="Times New Roman" pitchFamily="18" charset="0"/>
                <a:cs typeface="Times New Roman" pitchFamily="18" charset="0"/>
              </a:rPr>
              <a:t>．意大利的产品设计特别讲究实用与艺术的结合，必须做到既实用耐用，又具有艺术气息，因而很受广大买家的追捧，值得中国产品设计师借鉴。</a:t>
            </a:r>
          </a:p>
          <a:p>
            <a:pPr>
              <a:lnSpc>
                <a:spcPts val="3500"/>
              </a:lnSpc>
            </a:pPr>
            <a:r>
              <a:rPr lang="en-US" altLang="zh-CN" sz="2400" b="1" dirty="0" smtClean="0">
                <a:latin typeface="Times New Roman" pitchFamily="18" charset="0"/>
                <a:cs typeface="Times New Roman" pitchFamily="18" charset="0"/>
              </a:rPr>
              <a:t>C</a:t>
            </a:r>
            <a:r>
              <a:rPr lang="zh-CN" altLang="en-US" sz="2400" b="1" dirty="0" smtClean="0">
                <a:latin typeface="Times New Roman" pitchFamily="18" charset="0"/>
                <a:cs typeface="Times New Roman" pitchFamily="18" charset="0"/>
              </a:rPr>
              <a:t>．奢华晚会被叫停，某些长期依靠公款消费支撑的文艺团体叫苦不迭，但那些已经面向市场、具有现代管理能力的团体，并没有受到多大影响。</a:t>
            </a:r>
          </a:p>
          <a:p>
            <a:pPr>
              <a:lnSpc>
                <a:spcPts val="3500"/>
              </a:lnSpc>
            </a:pPr>
            <a:r>
              <a:rPr lang="en-US" altLang="zh-CN" sz="2400" b="1" dirty="0" smtClean="0">
                <a:latin typeface="Times New Roman" pitchFamily="18" charset="0"/>
                <a:cs typeface="Times New Roman" pitchFamily="18" charset="0"/>
              </a:rPr>
              <a:t>D</a:t>
            </a:r>
            <a:r>
              <a:rPr lang="zh-CN" altLang="en-US" sz="2400" b="1" dirty="0" smtClean="0">
                <a:latin typeface="Times New Roman" pitchFamily="18" charset="0"/>
                <a:cs typeface="Times New Roman" pitchFamily="18" charset="0"/>
              </a:rPr>
              <a:t>．丹麦王国盛产琥珀饰品，往往由高品质、经过特殊工艺处理的银边镶嵌，突出琥珀的天然本质特点，设计简洁，成为琥珀粉丝们的最爱。</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765175"/>
            <a:ext cx="8208962" cy="5570538"/>
          </a:xfrm>
        </p:spPr>
        <p:txBody>
          <a:bodyPr>
            <a:normAutofit/>
          </a:bodyPr>
          <a:lstStyle/>
          <a:p>
            <a:pPr marL="0" indent="0" algn="just" eaLnBrk="1" hangingPunct="1">
              <a:lnSpc>
                <a:spcPts val="3500"/>
              </a:lnSpc>
              <a:spcBef>
                <a:spcPct val="0"/>
              </a:spcBef>
              <a:buNone/>
            </a:pPr>
            <a:r>
              <a:rPr lang="en-US" altLang="zh-CN" sz="2400" b="1" dirty="0" smtClean="0">
                <a:latin typeface="宋体" pitchFamily="2" charset="-122"/>
              </a:rPr>
              <a:t>    25. </a:t>
            </a:r>
            <a:r>
              <a:rPr lang="zh-CN" altLang="en-US" sz="2400" b="1" dirty="0" smtClean="0">
                <a:latin typeface="宋体" pitchFamily="2" charset="-122"/>
              </a:rPr>
              <a:t>囫囵吞枣、生吞活剥：都有“生硬地、不加分析地接受、模仿”的意思。异：前者侧重在不求甚解，食而不化，多指学习指示、理论、知识或其他；后者侧重在机械地模仿，生搬硬套，多指搬用别人的理论、方法、经验或其他。</a:t>
            </a:r>
          </a:p>
          <a:p>
            <a:pPr marL="0" indent="0" algn="just" eaLnBrk="1" hangingPunct="1">
              <a:lnSpc>
                <a:spcPts val="3500"/>
              </a:lnSpc>
              <a:spcBef>
                <a:spcPct val="0"/>
              </a:spcBef>
              <a:buNone/>
            </a:pPr>
            <a:r>
              <a:rPr lang="en-US" altLang="zh-CN" sz="2400" b="1" dirty="0" smtClean="0">
                <a:latin typeface="宋体" pitchFamily="2" charset="-122"/>
              </a:rPr>
              <a:t>    26. </a:t>
            </a:r>
            <a:r>
              <a:rPr lang="zh-CN" altLang="en-US" sz="2400" b="1" dirty="0" smtClean="0">
                <a:latin typeface="宋体" pitchFamily="2" charset="-122"/>
              </a:rPr>
              <a:t>含垢忍辱、忍气吞声：都有“受了气而勉强忍耐”的意思。前者重在“忍辱”，主要针对受耻辱、被侮辱而言，多用于书面语，可用于人，也可用于整个国家、整个民族等；后者重在“忍气”，除了忍受受耻辱、被侮辱之“气”外，还有忍受受压迫、受剥削、受欺凌、蒙不白之冤之“气”等，一般用于人，在书面语、口头语中均可使用。</a:t>
            </a:r>
          </a:p>
          <a:p>
            <a:pPr marL="0" indent="0" algn="just" eaLnBrk="1" hangingPunct="1">
              <a:lnSpc>
                <a:spcPts val="3500"/>
              </a:lnSpc>
              <a:spcBef>
                <a:spcPct val="0"/>
              </a:spcBef>
              <a:buFont typeface="Arial" charset="0"/>
              <a:buNone/>
            </a:pPr>
            <a:endParaRPr lang="en-US" altLang="zh-CN" sz="2400" b="1" dirty="0" smtClean="0">
              <a:latin typeface="宋体" pitchFamily="2" charset="-122"/>
            </a:endParaRPr>
          </a:p>
        </p:txBody>
      </p:sp>
      <p:sp>
        <p:nvSpPr>
          <p:cNvPr id="896003"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896006"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89600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内容占位符 2"/>
          <p:cNvSpPr>
            <a:spLocks noGrp="1"/>
          </p:cNvSpPr>
          <p:nvPr>
            <p:ph idx="4294967295"/>
          </p:nvPr>
        </p:nvSpPr>
        <p:spPr>
          <a:xfrm>
            <a:off x="684213" y="765175"/>
            <a:ext cx="8208962" cy="5541963"/>
          </a:xfrm>
        </p:spPr>
        <p:txBody>
          <a:bodyPr/>
          <a:lstStyle/>
          <a:p>
            <a:pPr marL="0" indent="0" algn="just" eaLnBrk="1" hangingPunct="1">
              <a:lnSpc>
                <a:spcPct val="122000"/>
              </a:lnSpc>
              <a:spcBef>
                <a:spcPct val="0"/>
              </a:spcBef>
              <a:buNone/>
            </a:pPr>
            <a:r>
              <a:rPr lang="en-US" altLang="zh-CN" sz="2400" b="1" dirty="0" smtClean="0">
                <a:solidFill>
                  <a:srgbClr val="990033"/>
                </a:solidFill>
                <a:latin typeface="宋体" pitchFamily="2" charset="-122"/>
              </a:rPr>
              <a:t>6</a:t>
            </a:r>
            <a:r>
              <a:rPr lang="zh-CN" altLang="zh-CN" sz="2400" b="1" dirty="0" smtClean="0">
                <a:solidFill>
                  <a:srgbClr val="990033"/>
                </a:solidFill>
                <a:latin typeface="宋体" pitchFamily="2" charset="-122"/>
              </a:rPr>
              <a:t>. </a:t>
            </a:r>
            <a:r>
              <a:rPr lang="en-US" altLang="zh-CN" sz="2400" b="1" dirty="0" smtClean="0">
                <a:solidFill>
                  <a:srgbClr val="990033"/>
                </a:solidFill>
                <a:latin typeface="Times New Roman" pitchFamily="18" charset="0"/>
                <a:cs typeface="Times New Roman" pitchFamily="18" charset="0"/>
              </a:rPr>
              <a:t>C</a:t>
            </a:r>
            <a:r>
              <a:rPr lang="zh-CN" altLang="zh-CN" sz="2400" b="1" dirty="0" smtClean="0">
                <a:solidFill>
                  <a:srgbClr val="990033"/>
                </a:solidFill>
                <a:latin typeface="Times New Roman" pitchFamily="18" charset="0"/>
                <a:cs typeface="Times New Roman" pitchFamily="18" charset="0"/>
              </a:rPr>
              <a:t>　[解析]</a:t>
            </a:r>
            <a:r>
              <a:rPr lang="en-US" altLang="zh-CN" sz="2400" b="1" dirty="0" smtClean="0">
                <a:solidFill>
                  <a:srgbClr val="990033"/>
                </a:solidFill>
                <a:latin typeface="Times New Roman" pitchFamily="18" charset="0"/>
                <a:cs typeface="Times New Roman" pitchFamily="18" charset="0"/>
              </a:rPr>
              <a:t> A</a:t>
            </a:r>
            <a:r>
              <a:rPr lang="zh-CN" altLang="en-US" sz="2400" b="1" dirty="0" smtClean="0">
                <a:solidFill>
                  <a:srgbClr val="990033"/>
                </a:solidFill>
                <a:latin typeface="Times New Roman" pitchFamily="18" charset="0"/>
                <a:cs typeface="Times New Roman" pitchFamily="18" charset="0"/>
              </a:rPr>
              <a:t>项，并列不当，“网络诈骗”与前三者“弹出窗口</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假链接”有包含关系。</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项，搭配不当，“很受广大买家的追捧”的是“产品”，而不是“产品设计”，应在“因而”后加“使产品”；成分残缺，最后一个分句缺主语，应在“值得”的前面加上“这种设计理念”。</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项，成分残缺，应在“往往”前加主语“这些琥珀饰品”。</a:t>
            </a: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zh-CN" sz="2400" b="1" dirty="0" smtClean="0">
              <a:solidFill>
                <a:srgbClr val="990033"/>
              </a:solidFill>
              <a:latin typeface="宋体" pitchFamily="2"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grpSp>
        <p:nvGrpSpPr>
          <p:cNvPr id="10" name="Group 11"/>
          <p:cNvGrpSpPr>
            <a:grpSpLocks/>
          </p:cNvGrpSpPr>
          <p:nvPr/>
        </p:nvGrpSpPr>
        <p:grpSpPr bwMode="auto">
          <a:xfrm>
            <a:off x="1588" y="4581525"/>
            <a:ext cx="609600" cy="2028825"/>
            <a:chOff x="1" y="2886"/>
            <a:chExt cx="384" cy="1278"/>
          </a:xfrm>
        </p:grpSpPr>
        <p:pic>
          <p:nvPicPr>
            <p:cNvPr id="11" name="Picture 12"/>
            <p:cNvPicPr>
              <a:picLocks noChangeAspect="1" noChangeArrowheads="1"/>
            </p:cNvPicPr>
            <p:nvPr/>
          </p:nvPicPr>
          <p:blipFill>
            <a:blip r:embed="rId3" cstate="print"/>
            <a:srcRect/>
            <a:stretch>
              <a:fillRect/>
            </a:stretch>
          </p:blipFill>
          <p:spPr bwMode="auto">
            <a:xfrm>
              <a:off x="1" y="2886"/>
              <a:ext cx="384" cy="1171"/>
            </a:xfrm>
            <a:prstGeom prst="rect">
              <a:avLst/>
            </a:prstGeom>
            <a:noFill/>
            <a:ln w="9525">
              <a:noFill/>
              <a:miter lim="800000"/>
              <a:headEnd/>
              <a:tailEnd/>
            </a:ln>
          </p:spPr>
        </p:pic>
        <p:sp>
          <p:nvSpPr>
            <p:cNvPr id="1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训练 </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19554"/>
                                        </p:tgtEl>
                                        <p:attrNameLst>
                                          <p:attrName>style.visibility</p:attrName>
                                        </p:attrNameLst>
                                      </p:cBhvr>
                                      <p:to>
                                        <p:strVal val="visible"/>
                                      </p:to>
                                    </p:set>
                                    <p:anim calcmode="lin" valueType="num">
                                      <p:cBhvr additive="base">
                                        <p:cTn id="7" dur="500" fill="hold"/>
                                        <p:tgtEl>
                                          <p:spTgt spid="919554"/>
                                        </p:tgtEl>
                                        <p:attrNameLst>
                                          <p:attrName>ppt_x</p:attrName>
                                        </p:attrNameLst>
                                      </p:cBhvr>
                                      <p:tavLst>
                                        <p:tav tm="0">
                                          <p:val>
                                            <p:strVal val="#ppt_x"/>
                                          </p:val>
                                        </p:tav>
                                        <p:tav tm="100000">
                                          <p:val>
                                            <p:strVal val="#ppt_x"/>
                                          </p:val>
                                        </p:tav>
                                      </p:tavLst>
                                    </p:anim>
                                    <p:anim calcmode="lin" valueType="num">
                                      <p:cBhvr additive="base">
                                        <p:cTn id="8" dur="500" fill="hold"/>
                                        <p:tgtEl>
                                          <p:spTgt spid="9195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9554" grpId="0"/>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1588" y="4581525"/>
            <a:ext cx="609600" cy="2028825"/>
            <a:chOff x="1" y="2886"/>
            <a:chExt cx="384" cy="1278"/>
          </a:xfrm>
        </p:grpSpPr>
        <p:pic>
          <p:nvPicPr>
            <p:cNvPr id="1020931" name="Picture 12"/>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02093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 </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a:spLocks/>
          </p:cNvSpPr>
          <p:nvPr/>
        </p:nvSpPr>
        <p:spPr bwMode="auto">
          <a:xfrm>
            <a:off x="571472" y="642918"/>
            <a:ext cx="8062912" cy="5470525"/>
          </a:xfrm>
          <a:prstGeom prst="rect">
            <a:avLst/>
          </a:prstGeom>
          <a:noFill/>
          <a:ln w="9525">
            <a:noFill/>
            <a:miter lim="800000"/>
            <a:headEnd/>
            <a:tailEnd/>
          </a:ln>
        </p:spPr>
        <p:txBody>
          <a:bodyPr/>
          <a:lstStyle/>
          <a:p>
            <a:pPr>
              <a:lnSpc>
                <a:spcPts val="3500"/>
              </a:lnSpc>
              <a:spcBef>
                <a:spcPct val="0"/>
              </a:spcBef>
            </a:pPr>
            <a:r>
              <a:rPr lang="en-US" altLang="zh-CN" sz="2400" b="1" dirty="0" smtClean="0">
                <a:latin typeface="+mn-ea"/>
              </a:rPr>
              <a:t>7.</a:t>
            </a:r>
            <a:r>
              <a:rPr lang="zh-CN" altLang="en-US" sz="2400" b="1" dirty="0" smtClean="0">
                <a:latin typeface="+mn-ea"/>
              </a:rPr>
              <a:t>下列各句中，没有语病的一句是</a:t>
            </a:r>
            <a:r>
              <a:rPr lang="en-US" altLang="zh-CN" sz="2400" b="1" dirty="0" smtClean="0">
                <a:latin typeface="+mn-ea"/>
              </a:rPr>
              <a:t>(</a:t>
            </a:r>
            <a:r>
              <a:rPr lang="zh-CN" altLang="en-US" sz="2400" b="1" dirty="0" smtClean="0">
                <a:latin typeface="+mn-ea"/>
              </a:rPr>
              <a:t>　　</a:t>
            </a:r>
            <a:r>
              <a:rPr lang="en-US" altLang="zh-CN" sz="2400" b="1" dirty="0" smtClean="0">
                <a:latin typeface="+mn-ea"/>
              </a:rPr>
              <a:t>)</a:t>
            </a:r>
            <a:endParaRPr lang="en-US" altLang="zh-CN" sz="2400" b="1" dirty="0">
              <a:latin typeface="+mn-ea"/>
            </a:endParaRPr>
          </a:p>
          <a:p>
            <a:pPr>
              <a:lnSpc>
                <a:spcPts val="3500"/>
              </a:lnSpc>
            </a:pPr>
            <a:r>
              <a:rPr lang="en-US" altLang="zh-CN" sz="2400" b="1" dirty="0" smtClean="0">
                <a:latin typeface="Times New Roman" pitchFamily="18" charset="0"/>
                <a:cs typeface="Times New Roman" pitchFamily="18" charset="0"/>
              </a:rPr>
              <a:t>A.</a:t>
            </a:r>
            <a:r>
              <a:rPr lang="zh-CN" altLang="en-US" sz="2400" b="1" dirty="0" smtClean="0">
                <a:latin typeface="Times New Roman" pitchFamily="18" charset="0"/>
                <a:cs typeface="Times New Roman" pitchFamily="18" charset="0"/>
              </a:rPr>
              <a:t>在首届丝绸之路国际文化论坛上，作为论坛主办方之一的中国丝绸之路基金会派代表宣布，将在“丝路”沿线各国举办了寻找</a:t>
            </a:r>
            <a:r>
              <a:rPr lang="en-US" altLang="zh-CN" sz="2400" b="1" dirty="0" smtClean="0">
                <a:latin typeface="+mn-ea"/>
              </a:rPr>
              <a:t>100</a:t>
            </a:r>
            <a:r>
              <a:rPr lang="zh-CN" altLang="en-US" sz="2400" b="1" dirty="0" smtClean="0">
                <a:latin typeface="Times New Roman" pitchFamily="18" charset="0"/>
                <a:cs typeface="Times New Roman" pitchFamily="18" charset="0"/>
              </a:rPr>
              <a:t>个“丝路明珠”的文化活动。</a:t>
            </a:r>
          </a:p>
          <a:p>
            <a:pPr>
              <a:lnSpc>
                <a:spcPts val="3500"/>
              </a:lnSpc>
            </a:pPr>
            <a:r>
              <a:rPr lang="en-US" altLang="zh-CN" sz="2400" b="1" dirty="0" smtClean="0">
                <a:latin typeface="Times New Roman" pitchFamily="18" charset="0"/>
                <a:cs typeface="Times New Roman" pitchFamily="18" charset="0"/>
              </a:rPr>
              <a:t>B.《</a:t>
            </a:r>
            <a:r>
              <a:rPr lang="zh-CN" altLang="en-US" sz="2400" b="1" dirty="0" smtClean="0">
                <a:latin typeface="Times New Roman" pitchFamily="18" charset="0"/>
                <a:cs typeface="Times New Roman" pitchFamily="18" charset="0"/>
              </a:rPr>
              <a:t>咬文嚼字</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主编黄安靖认为，流行语要顺应时代发展潮流，传递社会“正能量”，合乎汉语语法规范，既要有流行性，也要有创新性。</a:t>
            </a:r>
          </a:p>
          <a:p>
            <a:pPr>
              <a:lnSpc>
                <a:spcPts val="3500"/>
              </a:lnSpc>
            </a:pPr>
            <a:r>
              <a:rPr lang="en-US" altLang="zh-CN" sz="2400" b="1" dirty="0" smtClean="0">
                <a:latin typeface="Times New Roman" pitchFamily="18" charset="0"/>
                <a:cs typeface="Times New Roman" pitchFamily="18" charset="0"/>
              </a:rPr>
              <a:t>C.</a:t>
            </a:r>
            <a:r>
              <a:rPr lang="zh-CN" altLang="en-US" sz="2400" b="1" dirty="0" smtClean="0">
                <a:latin typeface="Times New Roman" pitchFamily="18" charset="0"/>
                <a:cs typeface="Times New Roman" pitchFamily="18" charset="0"/>
              </a:rPr>
              <a:t>中海油“海洋石油</a:t>
            </a:r>
            <a:r>
              <a:rPr lang="en-US" altLang="zh-CN" sz="2400" b="1" dirty="0" smtClean="0">
                <a:latin typeface="+mn-ea"/>
              </a:rPr>
              <a:t>981</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钻井平台项目由于管理得力，优化了作业效率，确保了西沙中建岛附近海域作业按期顺利完成。</a:t>
            </a:r>
          </a:p>
          <a:p>
            <a:pPr>
              <a:lnSpc>
                <a:spcPts val="3500"/>
              </a:lnSpc>
            </a:pPr>
            <a:r>
              <a:rPr lang="en-US" altLang="zh-CN" sz="2400" b="1" dirty="0" smtClean="0">
                <a:latin typeface="Times New Roman" pitchFamily="18" charset="0"/>
                <a:cs typeface="Times New Roman" pitchFamily="18" charset="0"/>
              </a:rPr>
              <a:t>D.</a:t>
            </a:r>
            <a:r>
              <a:rPr lang="zh-CN" altLang="en-US" sz="2400" b="1" dirty="0" smtClean="0">
                <a:latin typeface="Times New Roman" pitchFamily="18" charset="0"/>
                <a:cs typeface="Times New Roman" pitchFamily="18" charset="0"/>
              </a:rPr>
              <a:t>近年来，鉴于数字图书的发展及互联网在线教育的持续火爆，使得智能教育泡沫进一步扩大，这引起了教育监管部门的高度关注。</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内容占位符 2"/>
          <p:cNvSpPr>
            <a:spLocks noGrp="1"/>
          </p:cNvSpPr>
          <p:nvPr>
            <p:ph idx="4294967295"/>
          </p:nvPr>
        </p:nvSpPr>
        <p:spPr>
          <a:xfrm>
            <a:off x="684213" y="765175"/>
            <a:ext cx="8208962" cy="5541963"/>
          </a:xfrm>
        </p:spPr>
        <p:txBody>
          <a:bodyPr/>
          <a:lstStyle/>
          <a:p>
            <a:pPr marL="0" indent="0" algn="just" eaLnBrk="1" hangingPunct="1">
              <a:lnSpc>
                <a:spcPct val="122000"/>
              </a:lnSpc>
              <a:spcBef>
                <a:spcPct val="0"/>
              </a:spcBef>
              <a:buNone/>
            </a:pPr>
            <a:r>
              <a:rPr lang="en-US" altLang="zh-CN" sz="2400" b="1" dirty="0" smtClean="0">
                <a:solidFill>
                  <a:srgbClr val="990033"/>
                </a:solidFill>
                <a:latin typeface="宋体" pitchFamily="2" charset="-122"/>
              </a:rPr>
              <a:t>7</a:t>
            </a:r>
            <a:r>
              <a:rPr lang="zh-CN" altLang="zh-CN" sz="2400" b="1" dirty="0" smtClean="0">
                <a:solidFill>
                  <a:srgbClr val="990033"/>
                </a:solidFill>
                <a:latin typeface="宋体" pitchFamily="2" charset="-122"/>
              </a:rPr>
              <a:t>. </a:t>
            </a:r>
            <a:r>
              <a:rPr lang="en-US" altLang="zh-CN" sz="2400" b="1" dirty="0" smtClean="0">
                <a:solidFill>
                  <a:srgbClr val="990033"/>
                </a:solidFill>
                <a:latin typeface="Times New Roman" pitchFamily="18" charset="0"/>
                <a:cs typeface="Times New Roman" pitchFamily="18" charset="0"/>
              </a:rPr>
              <a:t>B</a:t>
            </a:r>
            <a:r>
              <a:rPr lang="zh-CN" altLang="zh-CN" sz="2400" b="1" dirty="0" smtClean="0">
                <a:solidFill>
                  <a:srgbClr val="990033"/>
                </a:solidFill>
                <a:latin typeface="Times New Roman" pitchFamily="18" charset="0"/>
                <a:cs typeface="Times New Roman" pitchFamily="18" charset="0"/>
              </a:rPr>
              <a:t>　[解析]</a:t>
            </a:r>
            <a:r>
              <a:rPr lang="en-US" altLang="zh-CN" sz="2400" b="1" dirty="0" smtClean="0">
                <a:solidFill>
                  <a:srgbClr val="990033"/>
                </a:solidFill>
                <a:latin typeface="Times New Roman" pitchFamily="18" charset="0"/>
                <a:cs typeface="Times New Roman" pitchFamily="18" charset="0"/>
              </a:rPr>
              <a:t> </a:t>
            </a:r>
            <a:r>
              <a:rPr lang="zh-CN" altLang="en-US" sz="2400" b="1" dirty="0" smtClean="0">
                <a:solidFill>
                  <a:srgbClr val="990033"/>
                </a:solidFill>
                <a:latin typeface="Times New Roman" pitchFamily="18" charset="0"/>
                <a:cs typeface="Times New Roman" pitchFamily="18" charset="0"/>
              </a:rPr>
              <a:t>本题考查辨析病句的能力。</a:t>
            </a:r>
            <a:r>
              <a:rPr lang="en-US" altLang="zh-CN" sz="2400" b="1" dirty="0" smtClean="0">
                <a:solidFill>
                  <a:srgbClr val="990033"/>
                </a:solidFill>
                <a:latin typeface="Times New Roman" pitchFamily="18" charset="0"/>
                <a:cs typeface="Times New Roman" pitchFamily="18" charset="0"/>
              </a:rPr>
              <a:t>A</a:t>
            </a:r>
            <a:r>
              <a:rPr lang="zh-CN" altLang="en-US" sz="2400" b="1" dirty="0" smtClean="0">
                <a:solidFill>
                  <a:srgbClr val="990033"/>
                </a:solidFill>
                <a:latin typeface="Times New Roman" pitchFamily="18" charset="0"/>
                <a:cs typeface="Times New Roman" pitchFamily="18" charset="0"/>
              </a:rPr>
              <a:t>项，不合逻辑。删掉“了”。</a:t>
            </a: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Times New Roman" pitchFamily="18" charset="0"/>
                <a:cs typeface="Times New Roman" pitchFamily="18" charset="0"/>
              </a:rPr>
              <a:t>项，搭配不当。应将“优化”改为“提高”。</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项，成分残缺。可删掉“鉴于”。</a:t>
            </a: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zh-CN" sz="2400" b="1" dirty="0" smtClean="0">
              <a:solidFill>
                <a:srgbClr val="990033"/>
              </a:solidFill>
              <a:latin typeface="宋体" pitchFamily="2"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grpSp>
        <p:nvGrpSpPr>
          <p:cNvPr id="10" name="Group 11"/>
          <p:cNvGrpSpPr>
            <a:grpSpLocks/>
          </p:cNvGrpSpPr>
          <p:nvPr/>
        </p:nvGrpSpPr>
        <p:grpSpPr bwMode="auto">
          <a:xfrm>
            <a:off x="1588" y="4581525"/>
            <a:ext cx="609600" cy="2028825"/>
            <a:chOff x="1" y="2886"/>
            <a:chExt cx="384" cy="1278"/>
          </a:xfrm>
        </p:grpSpPr>
        <p:pic>
          <p:nvPicPr>
            <p:cNvPr id="11" name="Picture 12"/>
            <p:cNvPicPr>
              <a:picLocks noChangeAspect="1" noChangeArrowheads="1"/>
            </p:cNvPicPr>
            <p:nvPr/>
          </p:nvPicPr>
          <p:blipFill>
            <a:blip r:embed="rId3" cstate="print"/>
            <a:srcRect/>
            <a:stretch>
              <a:fillRect/>
            </a:stretch>
          </p:blipFill>
          <p:spPr bwMode="auto">
            <a:xfrm>
              <a:off x="1" y="2886"/>
              <a:ext cx="384" cy="1171"/>
            </a:xfrm>
            <a:prstGeom prst="rect">
              <a:avLst/>
            </a:prstGeom>
            <a:noFill/>
            <a:ln w="9525">
              <a:noFill/>
              <a:miter lim="800000"/>
              <a:headEnd/>
              <a:tailEnd/>
            </a:ln>
          </p:spPr>
        </p:pic>
        <p:sp>
          <p:nvSpPr>
            <p:cNvPr id="1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训练 </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19554"/>
                                        </p:tgtEl>
                                        <p:attrNameLst>
                                          <p:attrName>style.visibility</p:attrName>
                                        </p:attrNameLst>
                                      </p:cBhvr>
                                      <p:to>
                                        <p:strVal val="visible"/>
                                      </p:to>
                                    </p:set>
                                    <p:anim calcmode="lin" valueType="num">
                                      <p:cBhvr additive="base">
                                        <p:cTn id="7" dur="500" fill="hold"/>
                                        <p:tgtEl>
                                          <p:spTgt spid="919554"/>
                                        </p:tgtEl>
                                        <p:attrNameLst>
                                          <p:attrName>ppt_x</p:attrName>
                                        </p:attrNameLst>
                                      </p:cBhvr>
                                      <p:tavLst>
                                        <p:tav tm="0">
                                          <p:val>
                                            <p:strVal val="#ppt_x"/>
                                          </p:val>
                                        </p:tav>
                                        <p:tav tm="100000">
                                          <p:val>
                                            <p:strVal val="#ppt_x"/>
                                          </p:val>
                                        </p:tav>
                                      </p:tavLst>
                                    </p:anim>
                                    <p:anim calcmode="lin" valueType="num">
                                      <p:cBhvr additive="base">
                                        <p:cTn id="8" dur="500" fill="hold"/>
                                        <p:tgtEl>
                                          <p:spTgt spid="9195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9554" grpId="0"/>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1588" y="4581525"/>
            <a:ext cx="609600" cy="2028825"/>
            <a:chOff x="1" y="2886"/>
            <a:chExt cx="384" cy="1278"/>
          </a:xfrm>
        </p:grpSpPr>
        <p:pic>
          <p:nvPicPr>
            <p:cNvPr id="1020931" name="Picture 12"/>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02093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 </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a:spLocks/>
          </p:cNvSpPr>
          <p:nvPr/>
        </p:nvSpPr>
        <p:spPr bwMode="auto">
          <a:xfrm>
            <a:off x="571472" y="642918"/>
            <a:ext cx="8062912" cy="5470525"/>
          </a:xfrm>
          <a:prstGeom prst="rect">
            <a:avLst/>
          </a:prstGeom>
          <a:noFill/>
          <a:ln w="9525">
            <a:noFill/>
            <a:miter lim="800000"/>
            <a:headEnd/>
            <a:tailEnd/>
          </a:ln>
        </p:spPr>
        <p:txBody>
          <a:bodyPr/>
          <a:lstStyle/>
          <a:p>
            <a:pPr>
              <a:lnSpc>
                <a:spcPts val="3500"/>
              </a:lnSpc>
              <a:spcBef>
                <a:spcPct val="0"/>
              </a:spcBef>
            </a:pPr>
            <a:r>
              <a:rPr lang="en-US" altLang="zh-CN" sz="2400" b="1" dirty="0" smtClean="0">
                <a:latin typeface="+mn-ea"/>
              </a:rPr>
              <a:t>8.</a:t>
            </a:r>
            <a:r>
              <a:rPr lang="zh-CN" altLang="en-US" sz="2400" b="1" dirty="0" smtClean="0">
                <a:latin typeface="+mn-ea"/>
              </a:rPr>
              <a:t>下列各句中，没有语病的一句是</a:t>
            </a:r>
            <a:r>
              <a:rPr lang="en-US" altLang="zh-CN" sz="2400" b="1" dirty="0" smtClean="0">
                <a:latin typeface="+mn-ea"/>
              </a:rPr>
              <a:t>(</a:t>
            </a:r>
            <a:r>
              <a:rPr lang="zh-CN" altLang="en-US" sz="2400" b="1" dirty="0" smtClean="0">
                <a:latin typeface="+mn-ea"/>
              </a:rPr>
              <a:t>　　</a:t>
            </a:r>
            <a:r>
              <a:rPr lang="en-US" altLang="zh-CN" sz="2400" b="1" dirty="0" smtClean="0">
                <a:latin typeface="+mn-ea"/>
              </a:rPr>
              <a:t>)</a:t>
            </a:r>
            <a:endParaRPr lang="en-US" altLang="zh-CN" sz="2400" b="1" dirty="0">
              <a:latin typeface="+mn-ea"/>
            </a:endParaRPr>
          </a:p>
          <a:p>
            <a:pPr>
              <a:lnSpc>
                <a:spcPts val="3500"/>
              </a:lnSpc>
            </a:pPr>
            <a:r>
              <a:rPr lang="en-US" altLang="zh-CN" sz="2400" b="1" dirty="0" smtClean="0">
                <a:latin typeface="Times New Roman" pitchFamily="18" charset="0"/>
                <a:cs typeface="Times New Roman" pitchFamily="18" charset="0"/>
              </a:rPr>
              <a:t>A</a:t>
            </a:r>
            <a:r>
              <a:rPr lang="zh-CN" altLang="en-US" sz="2400" b="1" dirty="0" smtClean="0">
                <a:latin typeface="Times New Roman" pitchFamily="18" charset="0"/>
                <a:cs typeface="Times New Roman" pitchFamily="18" charset="0"/>
              </a:rPr>
              <a:t>．</a:t>
            </a:r>
            <a:r>
              <a:rPr lang="en-US" altLang="zh-CN" sz="2400" b="1" dirty="0" smtClean="0">
                <a:latin typeface="+mn-ea"/>
              </a:rPr>
              <a:t>2015</a:t>
            </a:r>
            <a:r>
              <a:rPr lang="zh-CN" altLang="en-US" sz="2400" b="1" dirty="0" smtClean="0">
                <a:latin typeface="Times New Roman" pitchFamily="18" charset="0"/>
                <a:cs typeface="Times New Roman" pitchFamily="18" charset="0"/>
              </a:rPr>
              <a:t>年上海春季高考将尝试采取一名考生同时被两所高校录取的招生，但考生必须在规定时间内到其中一所高校进行录取确认，这与传统意义上的平行志愿录取模式有所区别。</a:t>
            </a:r>
          </a:p>
          <a:p>
            <a:pPr>
              <a:lnSpc>
                <a:spcPts val="3500"/>
              </a:lnSpc>
            </a:pPr>
            <a:r>
              <a:rPr lang="en-US" altLang="zh-CN" sz="2400" b="1" dirty="0" smtClean="0">
                <a:latin typeface="Times New Roman" pitchFamily="18" charset="0"/>
                <a:cs typeface="Times New Roman" pitchFamily="18" charset="0"/>
              </a:rPr>
              <a:t>B</a:t>
            </a:r>
            <a:r>
              <a:rPr lang="zh-CN" altLang="en-US" sz="2400" b="1" dirty="0" smtClean="0">
                <a:latin typeface="Times New Roman" pitchFamily="18" charset="0"/>
                <a:cs typeface="Times New Roman" pitchFamily="18" charset="0"/>
              </a:rPr>
              <a:t>．“一号文件”再次吹响了集结号，让我们举全国之力富裕农民、惠及农村、强化农业，坚持做到思想不放松、政策不减弱、改革不停顿，奋力开创农业、农村发展新局面。</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1588" y="4581525"/>
            <a:ext cx="609600" cy="2028825"/>
            <a:chOff x="1" y="2886"/>
            <a:chExt cx="384" cy="1278"/>
          </a:xfrm>
        </p:grpSpPr>
        <p:pic>
          <p:nvPicPr>
            <p:cNvPr id="1020931" name="Picture 12"/>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02093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 </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a:spLocks/>
          </p:cNvSpPr>
          <p:nvPr/>
        </p:nvSpPr>
        <p:spPr bwMode="auto">
          <a:xfrm>
            <a:off x="571472" y="642918"/>
            <a:ext cx="8062912" cy="5470525"/>
          </a:xfrm>
          <a:prstGeom prst="rect">
            <a:avLst/>
          </a:prstGeom>
          <a:noFill/>
          <a:ln w="9525">
            <a:noFill/>
            <a:miter lim="800000"/>
            <a:headEnd/>
            <a:tailEnd/>
          </a:ln>
        </p:spPr>
        <p:txBody>
          <a:bodyPr/>
          <a:lstStyle/>
          <a:p>
            <a:pPr>
              <a:lnSpc>
                <a:spcPts val="3500"/>
              </a:lnSpc>
            </a:pPr>
            <a:r>
              <a:rPr lang="en-US" altLang="zh-CN" sz="2400" b="1" dirty="0" smtClean="0">
                <a:latin typeface="Times New Roman" pitchFamily="18" charset="0"/>
                <a:cs typeface="Times New Roman" pitchFamily="18" charset="0"/>
              </a:rPr>
              <a:t>C</a:t>
            </a:r>
            <a:r>
              <a:rPr lang="zh-CN" altLang="en-US" sz="2400" b="1" dirty="0" smtClean="0">
                <a:latin typeface="Times New Roman" pitchFamily="18" charset="0"/>
                <a:cs typeface="Times New Roman" pitchFamily="18" charset="0"/>
              </a:rPr>
              <a:t>．延迟退休或实行弹性退休制、改革事业单位养老保险制度等重大变革，对广大群众来说并不是一下子就能愉快接受的，需要政府部门做好宣传解释工作。</a:t>
            </a:r>
          </a:p>
          <a:p>
            <a:pPr>
              <a:lnSpc>
                <a:spcPts val="3500"/>
              </a:lnSpc>
            </a:pPr>
            <a:r>
              <a:rPr lang="en-US" altLang="zh-CN" sz="2400" b="1" dirty="0" smtClean="0">
                <a:latin typeface="Times New Roman" pitchFamily="18" charset="0"/>
                <a:cs typeface="Times New Roman" pitchFamily="18" charset="0"/>
              </a:rPr>
              <a:t>D</a:t>
            </a:r>
            <a:r>
              <a:rPr lang="zh-CN" altLang="en-US" sz="2400" b="1" dirty="0" smtClean="0">
                <a:latin typeface="Times New Roman" pitchFamily="18" charset="0"/>
                <a:cs typeface="Times New Roman" pitchFamily="18" charset="0"/>
              </a:rPr>
              <a:t>．针对近期多地城市污水无法全部处理的现状，不少行业专家建议，应从加快处理规模扩建、提高排放标准、完善监测惩处制度等采取有效措施，为城市地表水质“减负”。</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9554" name="内容占位符 2"/>
          <p:cNvSpPr>
            <a:spLocks noGrp="1"/>
          </p:cNvSpPr>
          <p:nvPr>
            <p:ph idx="1"/>
          </p:nvPr>
        </p:nvSpPr>
        <p:spPr>
          <a:xfrm>
            <a:off x="684213" y="765175"/>
            <a:ext cx="8208962" cy="5541963"/>
          </a:xfrm>
        </p:spPr>
        <p:txBody>
          <a:bodyPr/>
          <a:lstStyle/>
          <a:p>
            <a:pPr marL="0" indent="0" algn="just" eaLnBrk="1" hangingPunct="1">
              <a:lnSpc>
                <a:spcPct val="122000"/>
              </a:lnSpc>
              <a:spcBef>
                <a:spcPct val="0"/>
              </a:spcBef>
              <a:buNone/>
            </a:pPr>
            <a:r>
              <a:rPr lang="en-US" altLang="zh-CN" sz="2400" b="1" dirty="0" smtClean="0">
                <a:solidFill>
                  <a:srgbClr val="990033"/>
                </a:solidFill>
                <a:latin typeface="宋体" pitchFamily="2" charset="-122"/>
              </a:rPr>
              <a:t>8</a:t>
            </a:r>
            <a:r>
              <a:rPr lang="zh-CN" altLang="zh-CN" sz="2400" b="1" dirty="0" smtClean="0">
                <a:solidFill>
                  <a:srgbClr val="990033"/>
                </a:solidFill>
                <a:latin typeface="宋体" pitchFamily="2" charset="-122"/>
              </a:rPr>
              <a:t>. </a:t>
            </a:r>
            <a:r>
              <a:rPr lang="en-US" altLang="zh-CN" sz="2400" b="1" dirty="0" smtClean="0">
                <a:solidFill>
                  <a:srgbClr val="990033"/>
                </a:solidFill>
                <a:latin typeface="Times New Roman" pitchFamily="18" charset="0"/>
                <a:cs typeface="Times New Roman" pitchFamily="18" charset="0"/>
              </a:rPr>
              <a:t>C </a:t>
            </a:r>
            <a:r>
              <a:rPr lang="zh-CN" altLang="zh-CN" sz="2400" b="1" dirty="0" smtClean="0">
                <a:solidFill>
                  <a:srgbClr val="990033"/>
                </a:solidFill>
                <a:latin typeface="Times New Roman" pitchFamily="18" charset="0"/>
                <a:cs typeface="Times New Roman" pitchFamily="18" charset="0"/>
              </a:rPr>
              <a:t>　[解析]</a:t>
            </a:r>
            <a:r>
              <a:rPr lang="en-US" altLang="zh-CN" sz="2400" b="1" dirty="0" smtClean="0">
                <a:solidFill>
                  <a:srgbClr val="990033"/>
                </a:solidFill>
                <a:latin typeface="Times New Roman" pitchFamily="18" charset="0"/>
                <a:cs typeface="Times New Roman" pitchFamily="18" charset="0"/>
              </a:rPr>
              <a:t> A</a:t>
            </a:r>
            <a:r>
              <a:rPr lang="zh-CN" altLang="en-US" sz="2400" b="1" dirty="0" smtClean="0">
                <a:solidFill>
                  <a:srgbClr val="990033"/>
                </a:solidFill>
                <a:latin typeface="Times New Roman" pitchFamily="18" charset="0"/>
                <a:cs typeface="Times New Roman" pitchFamily="18" charset="0"/>
              </a:rPr>
              <a:t>项，成分残缺，应在“招生”后加“模式”。</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项，语序不当，应为“强化农业、惠及农村、富裕农民”。</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项，成分残缺，应在“等”后面加上“方面”。</a:t>
            </a: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zh-CN" sz="2400" b="1" dirty="0" smtClean="0">
              <a:solidFill>
                <a:srgbClr val="990033"/>
              </a:solidFill>
              <a:latin typeface="宋体" pitchFamily="2"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grpSp>
        <p:nvGrpSpPr>
          <p:cNvPr id="10" name="Group 11"/>
          <p:cNvGrpSpPr>
            <a:grpSpLocks/>
          </p:cNvGrpSpPr>
          <p:nvPr/>
        </p:nvGrpSpPr>
        <p:grpSpPr bwMode="auto">
          <a:xfrm>
            <a:off x="1588" y="4581525"/>
            <a:ext cx="609600" cy="2028825"/>
            <a:chOff x="1" y="2886"/>
            <a:chExt cx="384" cy="1278"/>
          </a:xfrm>
        </p:grpSpPr>
        <p:pic>
          <p:nvPicPr>
            <p:cNvPr id="11" name="Picture 12"/>
            <p:cNvPicPr>
              <a:picLocks noChangeAspect="1" noChangeArrowheads="1"/>
            </p:cNvPicPr>
            <p:nvPr/>
          </p:nvPicPr>
          <p:blipFill>
            <a:blip r:embed="rId4" cstate="print"/>
            <a:srcRect/>
            <a:stretch>
              <a:fillRect/>
            </a:stretch>
          </p:blipFill>
          <p:spPr bwMode="auto">
            <a:xfrm>
              <a:off x="1" y="2886"/>
              <a:ext cx="384" cy="1171"/>
            </a:xfrm>
            <a:prstGeom prst="rect">
              <a:avLst/>
            </a:prstGeom>
            <a:noFill/>
            <a:ln w="9525">
              <a:noFill/>
              <a:miter lim="800000"/>
              <a:headEnd/>
              <a:tailEnd/>
            </a:ln>
          </p:spPr>
        </p:pic>
        <p:sp>
          <p:nvSpPr>
            <p:cNvPr id="1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训练 </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检测</a:t>
              </a:r>
            </a:p>
          </p:txBody>
        </p:sp>
      </p:grpSp>
    </p:spTree>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19554"/>
                                        </p:tgtEl>
                                        <p:attrNameLst>
                                          <p:attrName>style.visibility</p:attrName>
                                        </p:attrNameLst>
                                      </p:cBhvr>
                                      <p:to>
                                        <p:strVal val="visible"/>
                                      </p:to>
                                    </p:set>
                                    <p:anim calcmode="lin" valueType="num">
                                      <p:cBhvr additive="base">
                                        <p:cTn id="7" dur="500" fill="hold"/>
                                        <p:tgtEl>
                                          <p:spTgt spid="919554"/>
                                        </p:tgtEl>
                                        <p:attrNameLst>
                                          <p:attrName>ppt_x</p:attrName>
                                        </p:attrNameLst>
                                      </p:cBhvr>
                                      <p:tavLst>
                                        <p:tav tm="0">
                                          <p:val>
                                            <p:strVal val="#ppt_x"/>
                                          </p:val>
                                        </p:tav>
                                        <p:tav tm="100000">
                                          <p:val>
                                            <p:strVal val="#ppt_x"/>
                                          </p:val>
                                        </p:tav>
                                      </p:tavLst>
                                    </p:anim>
                                    <p:anim calcmode="lin" valueType="num">
                                      <p:cBhvr additive="base">
                                        <p:cTn id="8" dur="500" fill="hold"/>
                                        <p:tgtEl>
                                          <p:spTgt spid="9195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9554" grpId="0"/>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1588" y="4581525"/>
            <a:ext cx="609600" cy="2028825"/>
            <a:chOff x="1" y="2886"/>
            <a:chExt cx="384" cy="1278"/>
          </a:xfrm>
        </p:grpSpPr>
        <p:pic>
          <p:nvPicPr>
            <p:cNvPr id="1020931" name="Picture 12"/>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02093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 </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a:spLocks/>
          </p:cNvSpPr>
          <p:nvPr/>
        </p:nvSpPr>
        <p:spPr bwMode="auto">
          <a:xfrm>
            <a:off x="571472" y="642918"/>
            <a:ext cx="8062912" cy="5470525"/>
          </a:xfrm>
          <a:prstGeom prst="rect">
            <a:avLst/>
          </a:prstGeom>
          <a:noFill/>
          <a:ln w="9525">
            <a:noFill/>
            <a:miter lim="800000"/>
            <a:headEnd/>
            <a:tailEnd/>
          </a:ln>
        </p:spPr>
        <p:txBody>
          <a:bodyPr/>
          <a:lstStyle/>
          <a:p>
            <a:pPr>
              <a:lnSpc>
                <a:spcPts val="3500"/>
              </a:lnSpc>
              <a:spcBef>
                <a:spcPct val="0"/>
              </a:spcBef>
            </a:pPr>
            <a:r>
              <a:rPr lang="en-US" altLang="zh-CN" sz="2400" b="1" dirty="0" smtClean="0">
                <a:latin typeface="+mn-ea"/>
              </a:rPr>
              <a:t>9.</a:t>
            </a:r>
            <a:r>
              <a:rPr lang="zh-CN" altLang="en-US" sz="2400" b="1" dirty="0" smtClean="0">
                <a:latin typeface="+mn-ea"/>
              </a:rPr>
              <a:t>下列各句中，没有语病的一句是</a:t>
            </a:r>
            <a:r>
              <a:rPr lang="en-US" altLang="zh-CN" sz="2400" b="1" dirty="0" smtClean="0">
                <a:latin typeface="+mn-ea"/>
              </a:rPr>
              <a:t>(</a:t>
            </a:r>
            <a:r>
              <a:rPr lang="zh-CN" altLang="en-US" sz="2400" b="1" dirty="0" smtClean="0">
                <a:latin typeface="+mn-ea"/>
              </a:rPr>
              <a:t>　　</a:t>
            </a:r>
            <a:r>
              <a:rPr lang="en-US" altLang="zh-CN" sz="2400" b="1" dirty="0" smtClean="0">
                <a:latin typeface="+mn-ea"/>
              </a:rPr>
              <a:t>)</a:t>
            </a:r>
            <a:endParaRPr lang="en-US" altLang="zh-CN" sz="2400" b="1" dirty="0">
              <a:latin typeface="+mn-ea"/>
            </a:endParaRPr>
          </a:p>
          <a:p>
            <a:pPr>
              <a:lnSpc>
                <a:spcPts val="3500"/>
              </a:lnSpc>
            </a:pPr>
            <a:r>
              <a:rPr lang="en-US" altLang="zh-CN" sz="2400" b="1" dirty="0" smtClean="0">
                <a:latin typeface="Times New Roman" pitchFamily="18" charset="0"/>
                <a:cs typeface="Times New Roman" pitchFamily="18" charset="0"/>
              </a:rPr>
              <a:t>A</a:t>
            </a:r>
            <a:r>
              <a:rPr lang="zh-CN" altLang="en-US" sz="2400" b="1" dirty="0" smtClean="0">
                <a:latin typeface="Times New Roman" pitchFamily="18" charset="0"/>
                <a:cs typeface="Times New Roman" pitchFamily="18" charset="0"/>
              </a:rPr>
              <a:t>．任教以来，他致力于体育教育工作，特别是任教研组长期间，多次被评为全国、省、市先进集体和个人。</a:t>
            </a:r>
          </a:p>
          <a:p>
            <a:pPr>
              <a:lnSpc>
                <a:spcPts val="3500"/>
              </a:lnSpc>
            </a:pPr>
            <a:r>
              <a:rPr lang="en-US" altLang="zh-CN" sz="2400" b="1" dirty="0" smtClean="0">
                <a:latin typeface="Times New Roman" pitchFamily="18" charset="0"/>
                <a:cs typeface="Times New Roman" pitchFamily="18" charset="0"/>
              </a:rPr>
              <a:t>B</a:t>
            </a:r>
            <a:r>
              <a:rPr lang="zh-CN" altLang="en-US" sz="2400" b="1" dirty="0" smtClean="0">
                <a:latin typeface="Times New Roman" pitchFamily="18" charset="0"/>
                <a:cs typeface="Times New Roman" pitchFamily="18" charset="0"/>
              </a:rPr>
              <a:t>．食品公司就像坐在火山口上，因为食品从原料采购到终端零售，牵扯太多，稍不注意，就会出纰漏。</a:t>
            </a:r>
          </a:p>
          <a:p>
            <a:pPr>
              <a:lnSpc>
                <a:spcPts val="3500"/>
              </a:lnSpc>
            </a:pPr>
            <a:r>
              <a:rPr lang="en-US" altLang="zh-CN" sz="2400" b="1" dirty="0" smtClean="0">
                <a:latin typeface="Times New Roman" pitchFamily="18" charset="0"/>
                <a:cs typeface="Times New Roman" pitchFamily="18" charset="0"/>
              </a:rPr>
              <a:t>C</a:t>
            </a:r>
            <a:r>
              <a:rPr lang="zh-CN" altLang="en-US" sz="2400" b="1" dirty="0" smtClean="0">
                <a:latin typeface="Times New Roman" pitchFamily="18" charset="0"/>
                <a:cs typeface="Times New Roman" pitchFamily="18" charset="0"/>
              </a:rPr>
              <a:t>．邵逸夫经历了由默片到有声，由黑白到彩色，由黄梅到武侠，由电影到电视，百年电影史上那些仿佛已成远古陈迹的事都是他的亲身经历。</a:t>
            </a:r>
          </a:p>
          <a:p>
            <a:pPr>
              <a:lnSpc>
                <a:spcPts val="3500"/>
              </a:lnSpc>
            </a:pPr>
            <a:r>
              <a:rPr lang="en-US" altLang="zh-CN" sz="2400" b="1" dirty="0" smtClean="0">
                <a:latin typeface="Times New Roman" pitchFamily="18" charset="0"/>
                <a:cs typeface="Times New Roman" pitchFamily="18" charset="0"/>
              </a:rPr>
              <a:t>D</a:t>
            </a:r>
            <a:r>
              <a:rPr lang="zh-CN" altLang="en-US" sz="2400" b="1" dirty="0" smtClean="0">
                <a:latin typeface="Times New Roman" pitchFamily="18" charset="0"/>
                <a:cs typeface="Times New Roman" pitchFamily="18" charset="0"/>
              </a:rPr>
              <a:t>．作为学生，博物馆对我们是比较陌生的，它好似戴着一层神秘面纱，使我们看不透其真正内涵。</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内容占位符 2"/>
          <p:cNvSpPr>
            <a:spLocks noGrp="1"/>
          </p:cNvSpPr>
          <p:nvPr>
            <p:ph idx="4294967295"/>
          </p:nvPr>
        </p:nvSpPr>
        <p:spPr>
          <a:xfrm>
            <a:off x="684213" y="765175"/>
            <a:ext cx="8208962" cy="5541963"/>
          </a:xfrm>
        </p:spPr>
        <p:txBody>
          <a:bodyPr/>
          <a:lstStyle/>
          <a:p>
            <a:pPr marL="0" indent="0" algn="just" eaLnBrk="1" hangingPunct="1">
              <a:lnSpc>
                <a:spcPct val="122000"/>
              </a:lnSpc>
              <a:spcBef>
                <a:spcPct val="0"/>
              </a:spcBef>
              <a:buNone/>
            </a:pPr>
            <a:r>
              <a:rPr lang="en-US" altLang="zh-CN" sz="2400" b="1" dirty="0" smtClean="0">
                <a:solidFill>
                  <a:srgbClr val="990033"/>
                </a:solidFill>
                <a:latin typeface="宋体" pitchFamily="2" charset="-122"/>
              </a:rPr>
              <a:t>9</a:t>
            </a:r>
            <a:r>
              <a:rPr lang="zh-CN" altLang="zh-CN" sz="2400" b="1" dirty="0" smtClean="0">
                <a:solidFill>
                  <a:srgbClr val="990033"/>
                </a:solidFill>
                <a:latin typeface="宋体" pitchFamily="2" charset="-122"/>
              </a:rPr>
              <a:t>. </a:t>
            </a:r>
            <a:r>
              <a:rPr lang="en-US" altLang="zh-CN" sz="2400" b="1" dirty="0" smtClean="0">
                <a:solidFill>
                  <a:srgbClr val="990033"/>
                </a:solidFill>
                <a:latin typeface="Times New Roman" pitchFamily="18" charset="0"/>
                <a:cs typeface="Times New Roman" pitchFamily="18" charset="0"/>
              </a:rPr>
              <a:t>B </a:t>
            </a:r>
            <a:r>
              <a:rPr lang="zh-CN" altLang="zh-CN" sz="2400" b="1" dirty="0" smtClean="0">
                <a:solidFill>
                  <a:srgbClr val="990033"/>
                </a:solidFill>
                <a:latin typeface="Times New Roman" pitchFamily="18" charset="0"/>
                <a:cs typeface="Times New Roman" pitchFamily="18" charset="0"/>
              </a:rPr>
              <a:t>　[解析]</a:t>
            </a:r>
            <a:r>
              <a:rPr lang="en-US" altLang="zh-CN" sz="2400" b="1" dirty="0" smtClean="0">
                <a:solidFill>
                  <a:srgbClr val="990033"/>
                </a:solidFill>
                <a:latin typeface="Times New Roman" pitchFamily="18" charset="0"/>
                <a:cs typeface="Times New Roman" pitchFamily="18" charset="0"/>
              </a:rPr>
              <a:t> A</a:t>
            </a:r>
            <a:r>
              <a:rPr lang="zh-CN" altLang="en-US" sz="2400" b="1" dirty="0" smtClean="0">
                <a:solidFill>
                  <a:srgbClr val="990033"/>
                </a:solidFill>
                <a:latin typeface="Times New Roman" pitchFamily="18" charset="0"/>
                <a:cs typeface="Times New Roman" pitchFamily="18" charset="0"/>
              </a:rPr>
              <a:t>项，“他”“被评为全国、省、市先进集体和个人”不合逻辑。</a:t>
            </a: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Times New Roman" pitchFamily="18" charset="0"/>
                <a:cs typeface="Times New Roman" pitchFamily="18" charset="0"/>
              </a:rPr>
              <a:t>项，成分残缺，应在“电视”后加“的时代”。</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项，“博物馆对我们是比较陌生的”主客体颠倒。</a:t>
            </a: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a:p>
            <a:pPr marL="0" indent="0" algn="just" eaLnBrk="1" hangingPunct="1">
              <a:lnSpc>
                <a:spcPct val="122000"/>
              </a:lnSpc>
              <a:spcBef>
                <a:spcPct val="0"/>
              </a:spcBef>
              <a:buNone/>
            </a:pPr>
            <a:endParaRPr lang="zh-CN" altLang="zh-CN" sz="2400" b="1" dirty="0" smtClean="0">
              <a:solidFill>
                <a:srgbClr val="990033"/>
              </a:solidFill>
              <a:latin typeface="宋体" pitchFamily="2"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grpSp>
        <p:nvGrpSpPr>
          <p:cNvPr id="10" name="Group 11"/>
          <p:cNvGrpSpPr>
            <a:grpSpLocks/>
          </p:cNvGrpSpPr>
          <p:nvPr/>
        </p:nvGrpSpPr>
        <p:grpSpPr bwMode="auto">
          <a:xfrm>
            <a:off x="1588" y="4581525"/>
            <a:ext cx="609600" cy="2028825"/>
            <a:chOff x="1" y="2886"/>
            <a:chExt cx="384" cy="1278"/>
          </a:xfrm>
        </p:grpSpPr>
        <p:pic>
          <p:nvPicPr>
            <p:cNvPr id="11" name="Picture 12"/>
            <p:cNvPicPr>
              <a:picLocks noChangeAspect="1" noChangeArrowheads="1"/>
            </p:cNvPicPr>
            <p:nvPr/>
          </p:nvPicPr>
          <p:blipFill>
            <a:blip r:embed="rId3" cstate="print"/>
            <a:srcRect/>
            <a:stretch>
              <a:fillRect/>
            </a:stretch>
          </p:blipFill>
          <p:spPr bwMode="auto">
            <a:xfrm>
              <a:off x="1" y="2886"/>
              <a:ext cx="384" cy="1171"/>
            </a:xfrm>
            <a:prstGeom prst="rect">
              <a:avLst/>
            </a:prstGeom>
            <a:noFill/>
            <a:ln w="9525">
              <a:noFill/>
              <a:miter lim="800000"/>
              <a:headEnd/>
              <a:tailEnd/>
            </a:ln>
          </p:spPr>
        </p:pic>
        <p:sp>
          <p:nvSpPr>
            <p:cNvPr id="1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训练 </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19554"/>
                                        </p:tgtEl>
                                        <p:attrNameLst>
                                          <p:attrName>style.visibility</p:attrName>
                                        </p:attrNameLst>
                                      </p:cBhvr>
                                      <p:to>
                                        <p:strVal val="visible"/>
                                      </p:to>
                                    </p:set>
                                    <p:anim calcmode="lin" valueType="num">
                                      <p:cBhvr additive="base">
                                        <p:cTn id="7" dur="500" fill="hold"/>
                                        <p:tgtEl>
                                          <p:spTgt spid="919554"/>
                                        </p:tgtEl>
                                        <p:attrNameLst>
                                          <p:attrName>ppt_x</p:attrName>
                                        </p:attrNameLst>
                                      </p:cBhvr>
                                      <p:tavLst>
                                        <p:tav tm="0">
                                          <p:val>
                                            <p:strVal val="#ppt_x"/>
                                          </p:val>
                                        </p:tav>
                                        <p:tav tm="100000">
                                          <p:val>
                                            <p:strVal val="#ppt_x"/>
                                          </p:val>
                                        </p:tav>
                                      </p:tavLst>
                                    </p:anim>
                                    <p:anim calcmode="lin" valueType="num">
                                      <p:cBhvr additive="base">
                                        <p:cTn id="8" dur="500" fill="hold"/>
                                        <p:tgtEl>
                                          <p:spTgt spid="9195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9554" grpId="0"/>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1588" y="4581525"/>
            <a:ext cx="609600" cy="2028825"/>
            <a:chOff x="1" y="2886"/>
            <a:chExt cx="384" cy="1278"/>
          </a:xfrm>
        </p:grpSpPr>
        <p:pic>
          <p:nvPicPr>
            <p:cNvPr id="1020931" name="Picture 12"/>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02093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 </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a:spLocks/>
          </p:cNvSpPr>
          <p:nvPr/>
        </p:nvSpPr>
        <p:spPr bwMode="auto">
          <a:xfrm>
            <a:off x="571472" y="642918"/>
            <a:ext cx="8062912" cy="5470525"/>
          </a:xfrm>
          <a:prstGeom prst="rect">
            <a:avLst/>
          </a:prstGeom>
          <a:noFill/>
          <a:ln w="9525">
            <a:noFill/>
            <a:miter lim="800000"/>
            <a:headEnd/>
            <a:tailEnd/>
          </a:ln>
        </p:spPr>
        <p:txBody>
          <a:bodyPr/>
          <a:lstStyle/>
          <a:p>
            <a:pPr>
              <a:lnSpc>
                <a:spcPts val="3500"/>
              </a:lnSpc>
              <a:spcBef>
                <a:spcPct val="0"/>
              </a:spcBef>
            </a:pPr>
            <a:r>
              <a:rPr lang="en-US" altLang="zh-CN" sz="2400" b="1" dirty="0" smtClean="0">
                <a:latin typeface="+mn-ea"/>
              </a:rPr>
              <a:t>10.</a:t>
            </a:r>
            <a:r>
              <a:rPr lang="zh-CN" altLang="en-US" sz="2400" b="1" dirty="0" smtClean="0">
                <a:latin typeface="+mn-ea"/>
              </a:rPr>
              <a:t>下面文字中有四处语病，请写出相应句子的序号，并对错误加以修改。</a:t>
            </a:r>
            <a:r>
              <a:rPr lang="en-US" altLang="zh-CN" sz="2400" b="1" dirty="0" smtClean="0">
                <a:latin typeface="+mn-ea"/>
              </a:rPr>
              <a:t>(4</a:t>
            </a:r>
            <a:r>
              <a:rPr lang="zh-CN" altLang="en-US" sz="2400" b="1" dirty="0" smtClean="0">
                <a:latin typeface="+mn-ea"/>
              </a:rPr>
              <a:t>分</a:t>
            </a:r>
            <a:r>
              <a:rPr lang="en-US" altLang="zh-CN" sz="2400" b="1" dirty="0" smtClean="0">
                <a:latin typeface="+mn-ea"/>
              </a:rPr>
              <a:t>)</a:t>
            </a:r>
            <a:endParaRPr lang="en-US" altLang="zh-CN" sz="2400" b="1" dirty="0">
              <a:latin typeface="+mn-ea"/>
            </a:endParaRPr>
          </a:p>
          <a:p>
            <a:pPr>
              <a:lnSpc>
                <a:spcPts val="3500"/>
              </a:lnSpc>
            </a:pPr>
            <a:r>
              <a:rPr lang="zh-CN" altLang="en-US" sz="2400" b="1" dirty="0" smtClean="0">
                <a:latin typeface="+mn-ea"/>
              </a:rPr>
              <a:t>    ①江淮分水岭是安徽省境内长江、淮河流域的分界线，具有承东启西、连贯南北的区位优势。②由于特殊的地理条件，使得本不缺雨水的江淮分水岭留不住水。③能否解决水的问题，是这一地区社会经济加速发展的关键。④针对这一情况，新出台的</a:t>
            </a:r>
            <a:r>
              <a:rPr lang="en-US" altLang="zh-CN" sz="2400" b="1" dirty="0" smtClean="0">
                <a:latin typeface="+mn-ea"/>
              </a:rPr>
              <a:t>《</a:t>
            </a:r>
            <a:r>
              <a:rPr lang="zh-CN" altLang="en-US" sz="2400" b="1" dirty="0" smtClean="0">
                <a:latin typeface="+mn-ea"/>
              </a:rPr>
              <a:t>江淮分水岭区域发展规划</a:t>
            </a:r>
            <a:r>
              <a:rPr lang="en-US" altLang="zh-CN" sz="2400" b="1" dirty="0" smtClean="0">
                <a:latin typeface="+mn-ea"/>
              </a:rPr>
              <a:t>》</a:t>
            </a:r>
            <a:r>
              <a:rPr lang="zh-CN" altLang="en-US" sz="2400" b="1" dirty="0" smtClean="0">
                <a:latin typeface="+mn-ea"/>
              </a:rPr>
              <a:t>提出了加快基础设施建设、打造生态安全屏障的意见。⑤它要求这一地区加快退耕还林进度，加大生态体系建设。⑥我们相信，通过这些措施的实施，缺水少绿的江淮分水岭将成为“绿色长城”指日可待。</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1"/>
          <p:cNvGrpSpPr>
            <a:grpSpLocks/>
          </p:cNvGrpSpPr>
          <p:nvPr/>
        </p:nvGrpSpPr>
        <p:grpSpPr bwMode="auto">
          <a:xfrm>
            <a:off x="1588" y="4581525"/>
            <a:ext cx="609600" cy="2028825"/>
            <a:chOff x="1" y="2886"/>
            <a:chExt cx="384" cy="1278"/>
          </a:xfrm>
        </p:grpSpPr>
        <p:pic>
          <p:nvPicPr>
            <p:cNvPr id="1020931" name="Picture 12"/>
            <p:cNvPicPr>
              <a:picLocks noChangeAspect="1" noChangeArrowheads="1"/>
            </p:cNvPicPr>
            <p:nvPr/>
          </p:nvPicPr>
          <p:blipFill>
            <a:blip r:embed="rId3" cstate="print"/>
            <a:srcRect/>
            <a:stretch>
              <a:fillRect/>
            </a:stretch>
          </p:blipFill>
          <p:spPr bwMode="auto">
            <a:xfrm>
              <a:off x="1" y="2886"/>
              <a:ext cx="384" cy="1171"/>
            </a:xfrm>
            <a:prstGeom prst="rect">
              <a:avLst/>
            </a:prstGeom>
            <a:noFill/>
            <a:ln w="9525">
              <a:noFill/>
              <a:miter lim="800000"/>
              <a:headEnd/>
              <a:tailEnd/>
            </a:ln>
          </p:spPr>
        </p:pic>
        <p:sp>
          <p:nvSpPr>
            <p:cNvPr id="102093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 </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a:spLocks/>
          </p:cNvSpPr>
          <p:nvPr/>
        </p:nvSpPr>
        <p:spPr bwMode="auto">
          <a:xfrm>
            <a:off x="571472" y="642918"/>
            <a:ext cx="8062912" cy="5470525"/>
          </a:xfrm>
          <a:prstGeom prst="rect">
            <a:avLst/>
          </a:prstGeom>
          <a:noFill/>
          <a:ln w="9525">
            <a:noFill/>
            <a:miter lim="800000"/>
            <a:headEnd/>
            <a:tailEnd/>
          </a:ln>
        </p:spPr>
        <p:txBody>
          <a:bodyPr/>
          <a:lstStyle/>
          <a:p>
            <a:pPr>
              <a:lnSpc>
                <a:spcPts val="3500"/>
              </a:lnSpc>
              <a:spcBef>
                <a:spcPct val="0"/>
              </a:spcBef>
            </a:pPr>
            <a:endParaRPr lang="en-US" altLang="zh-CN" sz="2400" b="1" dirty="0" smtClean="0">
              <a:latin typeface="+mn-ea"/>
            </a:endParaRPr>
          </a:p>
          <a:p>
            <a:pPr>
              <a:lnSpc>
                <a:spcPts val="3500"/>
              </a:lnSpc>
              <a:spcBef>
                <a:spcPct val="0"/>
              </a:spcBef>
            </a:pPr>
            <a:endParaRPr lang="en-US" altLang="zh-CN" sz="2400" b="1" dirty="0" smtClean="0">
              <a:latin typeface="+mn-ea"/>
            </a:endParaRPr>
          </a:p>
          <a:p>
            <a:pPr>
              <a:lnSpc>
                <a:spcPts val="3500"/>
              </a:lnSpc>
              <a:spcBef>
                <a:spcPct val="0"/>
              </a:spcBef>
            </a:pPr>
            <a:endParaRPr lang="en-US" altLang="zh-CN" sz="2400" b="1" dirty="0" smtClean="0">
              <a:latin typeface="+mn-ea"/>
            </a:endParaRPr>
          </a:p>
          <a:p>
            <a:pPr>
              <a:lnSpc>
                <a:spcPts val="3500"/>
              </a:lnSpc>
              <a:spcBef>
                <a:spcPct val="0"/>
              </a:spcBef>
            </a:pPr>
            <a:endParaRPr lang="en-US" altLang="zh-CN" sz="2400" b="1" dirty="0" smtClean="0">
              <a:latin typeface="+mn-ea"/>
            </a:endParaRPr>
          </a:p>
          <a:p>
            <a:pPr>
              <a:lnSpc>
                <a:spcPts val="3500"/>
              </a:lnSpc>
              <a:spcBef>
                <a:spcPct val="0"/>
              </a:spcBef>
            </a:pPr>
            <a:endParaRPr lang="en-US" altLang="zh-CN" sz="2400" b="1" dirty="0" smtClean="0">
              <a:latin typeface="+mn-ea"/>
            </a:endParaRPr>
          </a:p>
          <a:p>
            <a:pPr>
              <a:lnSpc>
                <a:spcPts val="3500"/>
              </a:lnSpc>
              <a:spcBef>
                <a:spcPct val="0"/>
              </a:spcBef>
            </a:pPr>
            <a:endParaRPr lang="en-US" altLang="zh-CN" sz="2400" b="1" dirty="0" smtClean="0">
              <a:latin typeface="+mn-ea"/>
            </a:endParaRPr>
          </a:p>
          <a:p>
            <a:pPr>
              <a:lnSpc>
                <a:spcPts val="3500"/>
              </a:lnSpc>
              <a:spcBef>
                <a:spcPct val="0"/>
              </a:spcBef>
            </a:pPr>
            <a:endParaRPr lang="en-US" altLang="zh-CN" sz="2400" b="1" dirty="0" smtClean="0">
              <a:latin typeface="+mn-ea"/>
            </a:endParaRPr>
          </a:p>
          <a:p>
            <a:pPr>
              <a:lnSpc>
                <a:spcPts val="3500"/>
              </a:lnSpc>
              <a:spcBef>
                <a:spcPct val="0"/>
              </a:spcBef>
            </a:pPr>
            <a:endParaRPr lang="en-US" altLang="zh-CN" sz="2400" b="1" dirty="0" smtClean="0">
              <a:solidFill>
                <a:srgbClr val="990033"/>
              </a:solidFill>
              <a:latin typeface="宋体" pitchFamily="2" charset="-122"/>
            </a:endParaRPr>
          </a:p>
          <a:p>
            <a:pPr>
              <a:lnSpc>
                <a:spcPts val="3500"/>
              </a:lnSpc>
              <a:spcBef>
                <a:spcPct val="0"/>
              </a:spcBef>
            </a:pPr>
            <a:r>
              <a:rPr lang="zh-CN" altLang="en-US" sz="2400" b="1" dirty="0" smtClean="0"/>
              <a:t>　</a:t>
            </a:r>
            <a:endParaRPr lang="en-US" altLang="zh-CN" sz="2400" b="1" dirty="0" smtClean="0">
              <a:latin typeface="+mn-ea"/>
            </a:endParaRPr>
          </a:p>
          <a:p>
            <a:pPr>
              <a:lnSpc>
                <a:spcPts val="3500"/>
              </a:lnSpc>
              <a:spcBef>
                <a:spcPct val="0"/>
              </a:spcBef>
            </a:pPr>
            <a:endParaRPr lang="zh-CN" altLang="en-US" sz="2400" b="1" dirty="0" smtClean="0">
              <a:solidFill>
                <a:srgbClr val="990033"/>
              </a:solidFill>
              <a:latin typeface="宋体" pitchFamily="2" charset="-122"/>
            </a:endParaRPr>
          </a:p>
        </p:txBody>
      </p:sp>
      <p:sp>
        <p:nvSpPr>
          <p:cNvPr id="9" name="动作按钮: 自定义 8">
            <a:hlinkClick r:id="rId4"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785786" y="1214422"/>
          <a:ext cx="7704138" cy="2983379"/>
        </p:xfrm>
        <a:graphic>
          <a:graphicData uri="http://schemas.openxmlformats.org/drawingml/2006/table">
            <a:tbl>
              <a:tblPr/>
              <a:tblGrid>
                <a:gridCol w="3143272"/>
                <a:gridCol w="4560866"/>
              </a:tblGrid>
              <a:tr h="554487">
                <a:tc>
                  <a:txBody>
                    <a:bodyPr/>
                    <a:lstStyle/>
                    <a:p>
                      <a:pPr algn="ctr">
                        <a:spcAft>
                          <a:spcPts val="0"/>
                        </a:spcAft>
                      </a:pPr>
                      <a:r>
                        <a:rPr lang="zh-CN" sz="2000" b="1" kern="100" dirty="0">
                          <a:latin typeface="Times New Roman"/>
                          <a:cs typeface="Times New Roman"/>
                        </a:rPr>
                        <a:t>序　号</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spcAft>
                          <a:spcPts val="0"/>
                        </a:spcAft>
                      </a:pPr>
                      <a:r>
                        <a:rPr lang="zh-CN" sz="2000" b="1" kern="100" dirty="0">
                          <a:latin typeface="Times New Roman"/>
                          <a:cs typeface="Times New Roman"/>
                        </a:rPr>
                        <a:t>修　改</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ctr">
                        <a:spcAft>
                          <a:spcPts val="0"/>
                        </a:spcAft>
                      </a:pPr>
                      <a:endParaRPr lang="zh-CN" altLang="zh-CN" sz="2000" b="1" kern="1200" dirty="0" smtClean="0">
                        <a:solidFill>
                          <a:srgbClr val="990033"/>
                        </a:solidFill>
                        <a:latin typeface="宋体" pitchFamily="2" charset="-122"/>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spcAft>
                          <a:spcPts val="0"/>
                        </a:spcAft>
                      </a:pPr>
                      <a:r>
                        <a:rPr lang="zh-CN" altLang="zh-CN" sz="2000" b="1" kern="1200" dirty="0" smtClean="0">
                          <a:solidFill>
                            <a:srgbClr val="990033"/>
                          </a:solidFill>
                          <a:latin typeface="宋体" pitchFamily="2" charset="-122"/>
                          <a:ea typeface="+mn-ea"/>
                          <a:cs typeface="+mn-cs"/>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ctr">
                        <a:spcAft>
                          <a:spcPts val="0"/>
                        </a:spcAft>
                      </a:pPr>
                      <a:endParaRPr lang="zh-CN" altLang="zh-CN" sz="2000" b="1" kern="1200" dirty="0" smtClean="0">
                        <a:solidFill>
                          <a:srgbClr val="990033"/>
                        </a:solidFill>
                        <a:latin typeface="宋体" pitchFamily="2" charset="-122"/>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spcAft>
                          <a:spcPts val="0"/>
                        </a:spcAft>
                      </a:pPr>
                      <a:r>
                        <a:rPr lang="zh-CN" altLang="zh-CN" sz="2000" b="1" kern="1200" dirty="0" smtClean="0">
                          <a:solidFill>
                            <a:srgbClr val="990033"/>
                          </a:solidFill>
                          <a:latin typeface="宋体" pitchFamily="2" charset="-122"/>
                          <a:ea typeface="+mn-ea"/>
                          <a:cs typeface="+mn-cs"/>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65431">
                <a:tc>
                  <a:txBody>
                    <a:bodyPr/>
                    <a:lstStyle/>
                    <a:p>
                      <a:pPr algn="ctr">
                        <a:spcAft>
                          <a:spcPts val="0"/>
                        </a:spcAft>
                      </a:pPr>
                      <a:endParaRPr lang="zh-CN" altLang="zh-CN" sz="2000" b="1" kern="1200" dirty="0" smtClean="0">
                        <a:solidFill>
                          <a:srgbClr val="990033"/>
                        </a:solidFill>
                        <a:latin typeface="宋体" pitchFamily="2" charset="-122"/>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spcAft>
                          <a:spcPts val="0"/>
                        </a:spcAft>
                      </a:pPr>
                      <a:r>
                        <a:rPr lang="zh-CN" altLang="zh-CN" sz="2000" b="1" kern="1200" dirty="0" smtClean="0">
                          <a:solidFill>
                            <a:srgbClr val="990033"/>
                          </a:solidFill>
                          <a:latin typeface="宋体" pitchFamily="2" charset="-122"/>
                          <a:ea typeface="+mn-ea"/>
                          <a:cs typeface="+mn-cs"/>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487">
                <a:tc>
                  <a:txBody>
                    <a:bodyPr/>
                    <a:lstStyle/>
                    <a:p>
                      <a:pPr algn="ctr">
                        <a:spcAft>
                          <a:spcPts val="0"/>
                        </a:spcAft>
                      </a:pPr>
                      <a:endParaRPr lang="zh-CN" altLang="zh-CN" sz="2000" b="1" kern="1200" dirty="0" smtClean="0">
                        <a:solidFill>
                          <a:srgbClr val="990033"/>
                        </a:solidFill>
                        <a:latin typeface="宋体" pitchFamily="2" charset="-122"/>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spcAft>
                          <a:spcPts val="0"/>
                        </a:spcAft>
                      </a:pPr>
                      <a:r>
                        <a:rPr lang="zh-CN" altLang="zh-CN" sz="2000" b="1" kern="1200" dirty="0" smtClean="0">
                          <a:solidFill>
                            <a:srgbClr val="990033"/>
                          </a:solidFill>
                          <a:latin typeface="宋体" pitchFamily="2" charset="-122"/>
                          <a:ea typeface="+mn-ea"/>
                          <a:cs typeface="+mn-cs"/>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 name="TextBox 9"/>
          <p:cNvSpPr txBox="1"/>
          <p:nvPr/>
        </p:nvSpPr>
        <p:spPr>
          <a:xfrm>
            <a:off x="3744895" y="1888226"/>
            <a:ext cx="4714908" cy="400110"/>
          </a:xfrm>
          <a:prstGeom prst="rect">
            <a:avLst/>
          </a:prstGeom>
          <a:noFill/>
        </p:spPr>
        <p:txBody>
          <a:bodyPr wrap="square" rtlCol="0">
            <a:spAutoFit/>
          </a:bodyPr>
          <a:lstStyle/>
          <a:p>
            <a:pPr algn="ctr">
              <a:spcAft>
                <a:spcPts val="0"/>
              </a:spcAft>
            </a:pPr>
            <a:r>
              <a:rPr lang="zh-CN" altLang="zh-CN" sz="2000" b="1" dirty="0" smtClean="0">
                <a:solidFill>
                  <a:srgbClr val="990033"/>
                </a:solidFill>
                <a:latin typeface="宋体" pitchFamily="2" charset="-122"/>
              </a:rPr>
              <a:t>将</a:t>
            </a:r>
            <a:r>
              <a:rPr lang="en-US" altLang="zh-CN" sz="2000" b="1" dirty="0" smtClean="0">
                <a:solidFill>
                  <a:srgbClr val="990033"/>
                </a:solidFill>
                <a:latin typeface="宋体" pitchFamily="2" charset="-122"/>
              </a:rPr>
              <a:t>“</a:t>
            </a:r>
            <a:r>
              <a:rPr lang="zh-CN" altLang="zh-CN" sz="2000" b="1" dirty="0" smtClean="0">
                <a:solidFill>
                  <a:srgbClr val="990033"/>
                </a:solidFill>
                <a:latin typeface="宋体" pitchFamily="2" charset="-122"/>
              </a:rPr>
              <a:t>由于</a:t>
            </a:r>
            <a:r>
              <a:rPr lang="en-US" altLang="zh-CN" sz="2000" b="1" dirty="0" smtClean="0">
                <a:solidFill>
                  <a:srgbClr val="990033"/>
                </a:solidFill>
                <a:latin typeface="宋体" pitchFamily="2" charset="-122"/>
              </a:rPr>
              <a:t>”</a:t>
            </a:r>
            <a:r>
              <a:rPr lang="zh-CN" altLang="zh-CN" sz="2000" b="1" dirty="0" smtClean="0">
                <a:solidFill>
                  <a:srgbClr val="990033"/>
                </a:solidFill>
                <a:latin typeface="宋体" pitchFamily="2" charset="-122"/>
              </a:rPr>
              <a:t>或</a:t>
            </a:r>
            <a:r>
              <a:rPr lang="en-US" altLang="zh-CN" sz="2000" b="1" dirty="0" smtClean="0">
                <a:solidFill>
                  <a:srgbClr val="990033"/>
                </a:solidFill>
                <a:latin typeface="宋体" pitchFamily="2" charset="-122"/>
              </a:rPr>
              <a:t>“</a:t>
            </a:r>
            <a:r>
              <a:rPr lang="zh-CN" altLang="zh-CN" sz="2000" b="1" dirty="0" smtClean="0">
                <a:solidFill>
                  <a:srgbClr val="990033"/>
                </a:solidFill>
                <a:latin typeface="宋体" pitchFamily="2" charset="-122"/>
              </a:rPr>
              <a:t>使得</a:t>
            </a:r>
            <a:r>
              <a:rPr lang="en-US" altLang="zh-CN" sz="2000" b="1" dirty="0" smtClean="0">
                <a:solidFill>
                  <a:srgbClr val="990033"/>
                </a:solidFill>
                <a:latin typeface="宋体" pitchFamily="2" charset="-122"/>
              </a:rPr>
              <a:t>”</a:t>
            </a:r>
            <a:r>
              <a:rPr lang="zh-CN" altLang="zh-CN" sz="2000" b="1" dirty="0" smtClean="0">
                <a:solidFill>
                  <a:srgbClr val="990033"/>
                </a:solidFill>
                <a:latin typeface="宋体" pitchFamily="2" charset="-122"/>
              </a:rPr>
              <a:t>删掉</a:t>
            </a:r>
          </a:p>
        </p:txBody>
      </p:sp>
      <p:sp>
        <p:nvSpPr>
          <p:cNvPr id="11" name="TextBox 10"/>
          <p:cNvSpPr txBox="1"/>
          <p:nvPr/>
        </p:nvSpPr>
        <p:spPr>
          <a:xfrm>
            <a:off x="2025307" y="1857841"/>
            <a:ext cx="700102" cy="400110"/>
          </a:xfrm>
          <a:prstGeom prst="rect">
            <a:avLst/>
          </a:prstGeom>
          <a:noFill/>
        </p:spPr>
        <p:txBody>
          <a:bodyPr wrap="square" rtlCol="0">
            <a:spAutoFit/>
          </a:bodyPr>
          <a:lstStyle/>
          <a:p>
            <a:pPr algn="ctr">
              <a:spcAft>
                <a:spcPts val="0"/>
              </a:spcAft>
            </a:pPr>
            <a:r>
              <a:rPr lang="en-US" altLang="zh-CN" sz="2000" b="1" dirty="0" smtClean="0">
                <a:solidFill>
                  <a:srgbClr val="990033"/>
                </a:solidFill>
                <a:latin typeface="宋体" pitchFamily="2" charset="-122"/>
              </a:rPr>
              <a:t>②</a:t>
            </a:r>
            <a:endParaRPr lang="zh-CN" altLang="zh-CN" sz="2000" b="1" dirty="0" smtClean="0">
              <a:solidFill>
                <a:srgbClr val="990033"/>
              </a:solidFill>
              <a:latin typeface="宋体" pitchFamily="2" charset="-122"/>
            </a:endParaRPr>
          </a:p>
        </p:txBody>
      </p:sp>
      <p:sp>
        <p:nvSpPr>
          <p:cNvPr id="13" name="TextBox 12"/>
          <p:cNvSpPr txBox="1"/>
          <p:nvPr/>
        </p:nvSpPr>
        <p:spPr>
          <a:xfrm>
            <a:off x="2020838" y="2364862"/>
            <a:ext cx="700102" cy="400110"/>
          </a:xfrm>
          <a:prstGeom prst="rect">
            <a:avLst/>
          </a:prstGeom>
          <a:noFill/>
        </p:spPr>
        <p:txBody>
          <a:bodyPr wrap="square" rtlCol="0">
            <a:spAutoFit/>
          </a:bodyPr>
          <a:lstStyle/>
          <a:p>
            <a:pPr algn="ctr">
              <a:spcAft>
                <a:spcPts val="0"/>
              </a:spcAft>
            </a:pPr>
            <a:r>
              <a:rPr lang="zh-CN" altLang="zh-CN" sz="2000" b="1" dirty="0" smtClean="0">
                <a:solidFill>
                  <a:srgbClr val="990033"/>
                </a:solidFill>
                <a:latin typeface="宋体" pitchFamily="2" charset="-122"/>
              </a:rPr>
              <a:t>③</a:t>
            </a:r>
          </a:p>
        </p:txBody>
      </p:sp>
      <p:sp>
        <p:nvSpPr>
          <p:cNvPr id="14" name="TextBox 13"/>
          <p:cNvSpPr txBox="1"/>
          <p:nvPr/>
        </p:nvSpPr>
        <p:spPr>
          <a:xfrm>
            <a:off x="2000232" y="3000372"/>
            <a:ext cx="700102" cy="400110"/>
          </a:xfrm>
          <a:prstGeom prst="rect">
            <a:avLst/>
          </a:prstGeom>
          <a:noFill/>
        </p:spPr>
        <p:txBody>
          <a:bodyPr wrap="square" rtlCol="0">
            <a:spAutoFit/>
          </a:bodyPr>
          <a:lstStyle/>
          <a:p>
            <a:pPr algn="ctr">
              <a:spcAft>
                <a:spcPts val="0"/>
              </a:spcAft>
            </a:pPr>
            <a:r>
              <a:rPr lang="en-US" altLang="zh-CN" sz="2000" b="1" dirty="0" smtClean="0">
                <a:solidFill>
                  <a:srgbClr val="990033"/>
                </a:solidFill>
                <a:latin typeface="宋体" pitchFamily="2" charset="-122"/>
              </a:rPr>
              <a:t>⑤</a:t>
            </a:r>
            <a:endParaRPr lang="zh-CN" altLang="zh-CN" sz="2000" b="1" dirty="0" smtClean="0">
              <a:solidFill>
                <a:srgbClr val="990033"/>
              </a:solidFill>
              <a:latin typeface="宋体" pitchFamily="2" charset="-122"/>
            </a:endParaRPr>
          </a:p>
        </p:txBody>
      </p:sp>
      <p:sp>
        <p:nvSpPr>
          <p:cNvPr id="15" name="TextBox 14"/>
          <p:cNvSpPr txBox="1"/>
          <p:nvPr/>
        </p:nvSpPr>
        <p:spPr>
          <a:xfrm>
            <a:off x="2011235" y="3688371"/>
            <a:ext cx="700102" cy="400110"/>
          </a:xfrm>
          <a:prstGeom prst="rect">
            <a:avLst/>
          </a:prstGeom>
          <a:noFill/>
        </p:spPr>
        <p:txBody>
          <a:bodyPr wrap="square" rtlCol="0">
            <a:spAutoFit/>
          </a:bodyPr>
          <a:lstStyle/>
          <a:p>
            <a:pPr algn="ctr">
              <a:spcAft>
                <a:spcPts val="0"/>
              </a:spcAft>
            </a:pPr>
            <a:r>
              <a:rPr lang="en-US" altLang="zh-CN" sz="2000" b="1" dirty="0" smtClean="0">
                <a:solidFill>
                  <a:srgbClr val="990033"/>
                </a:solidFill>
                <a:latin typeface="宋体" pitchFamily="2" charset="-122"/>
              </a:rPr>
              <a:t>⑥</a:t>
            </a:r>
            <a:endParaRPr lang="zh-CN" altLang="zh-CN" sz="2000" b="1" dirty="0" smtClean="0">
              <a:solidFill>
                <a:srgbClr val="990033"/>
              </a:solidFill>
              <a:latin typeface="宋体" pitchFamily="2" charset="-122"/>
            </a:endParaRPr>
          </a:p>
        </p:txBody>
      </p:sp>
      <p:sp>
        <p:nvSpPr>
          <p:cNvPr id="16" name="TextBox 15"/>
          <p:cNvSpPr txBox="1"/>
          <p:nvPr/>
        </p:nvSpPr>
        <p:spPr>
          <a:xfrm>
            <a:off x="841822" y="4437912"/>
            <a:ext cx="7493286" cy="990015"/>
          </a:xfrm>
          <a:prstGeom prst="rect">
            <a:avLst/>
          </a:prstGeom>
          <a:noFill/>
        </p:spPr>
        <p:txBody>
          <a:bodyPr wrap="square" rtlCol="0">
            <a:spAutoFit/>
          </a:bodyPr>
          <a:lstStyle/>
          <a:p>
            <a:pPr>
              <a:lnSpc>
                <a:spcPts val="3500"/>
              </a:lnSpc>
              <a:spcBef>
                <a:spcPct val="0"/>
              </a:spcBef>
            </a:pP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解析</a:t>
            </a:r>
            <a:r>
              <a:rPr lang="en-US" altLang="zh-CN" sz="2400" b="1" dirty="0" smtClean="0">
                <a:solidFill>
                  <a:srgbClr val="990033"/>
                </a:solidFill>
                <a:latin typeface="宋体" pitchFamily="2" charset="-122"/>
              </a:rPr>
              <a:t>]  ②</a:t>
            </a:r>
            <a:r>
              <a:rPr lang="zh-CN" altLang="en-US" sz="2400" b="1" dirty="0" smtClean="0">
                <a:solidFill>
                  <a:srgbClr val="990033"/>
                </a:solidFill>
                <a:latin typeface="宋体" pitchFamily="2" charset="-122"/>
              </a:rPr>
              <a:t>成分残缺；③两面对一面，前后不照应；⑤搭配不当；⑥句式杂糅。</a:t>
            </a:r>
            <a:endParaRPr lang="en-US" altLang="zh-CN" sz="2400" b="1" dirty="0" smtClean="0">
              <a:solidFill>
                <a:srgbClr val="990033"/>
              </a:solidFill>
              <a:latin typeface="宋体" pitchFamily="2" charset="-122"/>
            </a:endParaRPr>
          </a:p>
        </p:txBody>
      </p:sp>
      <p:sp>
        <p:nvSpPr>
          <p:cNvPr id="17" name="TextBox 16"/>
          <p:cNvSpPr txBox="1"/>
          <p:nvPr/>
        </p:nvSpPr>
        <p:spPr>
          <a:xfrm>
            <a:off x="3929058" y="2428868"/>
            <a:ext cx="4714908" cy="400110"/>
          </a:xfrm>
          <a:prstGeom prst="rect">
            <a:avLst/>
          </a:prstGeom>
          <a:noFill/>
        </p:spPr>
        <p:txBody>
          <a:bodyPr wrap="square" rtlCol="0">
            <a:spAutoFit/>
          </a:bodyPr>
          <a:lstStyle/>
          <a:p>
            <a:pPr algn="ctr">
              <a:spcAft>
                <a:spcPts val="0"/>
              </a:spcAft>
            </a:pPr>
            <a:r>
              <a:rPr lang="zh-CN" altLang="zh-CN" sz="2000" b="1" dirty="0" smtClean="0">
                <a:solidFill>
                  <a:srgbClr val="990033"/>
                </a:solidFill>
                <a:latin typeface="宋体" pitchFamily="2" charset="-122"/>
              </a:rPr>
              <a:t>在</a:t>
            </a:r>
            <a:r>
              <a:rPr lang="en-US" altLang="zh-CN" sz="2000" b="1" dirty="0" smtClean="0">
                <a:solidFill>
                  <a:srgbClr val="990033"/>
                </a:solidFill>
                <a:latin typeface="宋体" pitchFamily="2" charset="-122"/>
              </a:rPr>
              <a:t>“</a:t>
            </a:r>
            <a:r>
              <a:rPr lang="zh-CN" altLang="zh-CN" sz="2000" b="1" dirty="0" smtClean="0">
                <a:solidFill>
                  <a:srgbClr val="990033"/>
                </a:solidFill>
                <a:latin typeface="宋体" pitchFamily="2" charset="-122"/>
              </a:rPr>
              <a:t>经济</a:t>
            </a:r>
            <a:r>
              <a:rPr lang="en-US" altLang="zh-CN" sz="2000" b="1" dirty="0" smtClean="0">
                <a:solidFill>
                  <a:srgbClr val="990033"/>
                </a:solidFill>
                <a:latin typeface="宋体" pitchFamily="2" charset="-122"/>
              </a:rPr>
              <a:t>”</a:t>
            </a:r>
            <a:r>
              <a:rPr lang="zh-CN" altLang="zh-CN" sz="2000" b="1" dirty="0" smtClean="0">
                <a:solidFill>
                  <a:srgbClr val="990033"/>
                </a:solidFill>
                <a:latin typeface="宋体" pitchFamily="2" charset="-122"/>
              </a:rPr>
              <a:t>的后面加上</a:t>
            </a:r>
            <a:r>
              <a:rPr lang="en-US" altLang="zh-CN" sz="2000" b="1" dirty="0" smtClean="0">
                <a:solidFill>
                  <a:srgbClr val="990033"/>
                </a:solidFill>
                <a:latin typeface="宋体" pitchFamily="2" charset="-122"/>
              </a:rPr>
              <a:t>“</a:t>
            </a:r>
            <a:r>
              <a:rPr lang="zh-CN" altLang="zh-CN" sz="2000" b="1" dirty="0" smtClean="0">
                <a:solidFill>
                  <a:srgbClr val="990033"/>
                </a:solidFill>
                <a:latin typeface="宋体" pitchFamily="2" charset="-122"/>
              </a:rPr>
              <a:t>能否</a:t>
            </a:r>
            <a:r>
              <a:rPr lang="en-US" altLang="zh-CN" sz="2000" b="1" dirty="0" smtClean="0">
                <a:solidFill>
                  <a:srgbClr val="990033"/>
                </a:solidFill>
                <a:latin typeface="宋体" pitchFamily="2" charset="-122"/>
              </a:rPr>
              <a:t>”</a:t>
            </a:r>
            <a:endParaRPr lang="zh-CN" altLang="zh-CN" sz="2000" b="1" dirty="0" smtClean="0">
              <a:solidFill>
                <a:srgbClr val="990033"/>
              </a:solidFill>
              <a:latin typeface="宋体" pitchFamily="2" charset="-122"/>
            </a:endParaRPr>
          </a:p>
        </p:txBody>
      </p:sp>
      <p:sp>
        <p:nvSpPr>
          <p:cNvPr id="18" name="TextBox 17"/>
          <p:cNvSpPr txBox="1"/>
          <p:nvPr/>
        </p:nvSpPr>
        <p:spPr>
          <a:xfrm>
            <a:off x="3965327" y="2856396"/>
            <a:ext cx="4714908" cy="707886"/>
          </a:xfrm>
          <a:prstGeom prst="rect">
            <a:avLst/>
          </a:prstGeom>
          <a:noFill/>
        </p:spPr>
        <p:txBody>
          <a:bodyPr wrap="square" rtlCol="0">
            <a:spAutoFit/>
          </a:bodyPr>
          <a:lstStyle/>
          <a:p>
            <a:pPr algn="ctr">
              <a:spcAft>
                <a:spcPts val="0"/>
              </a:spcAft>
            </a:pPr>
            <a:r>
              <a:rPr lang="zh-CN" altLang="zh-CN" sz="2000" b="1" dirty="0" smtClean="0">
                <a:solidFill>
                  <a:srgbClr val="990033"/>
                </a:solidFill>
                <a:latin typeface="宋体" pitchFamily="2" charset="-122"/>
              </a:rPr>
              <a:t>在</a:t>
            </a:r>
            <a:r>
              <a:rPr lang="en-US" altLang="zh-CN" sz="2000" b="1" dirty="0" smtClean="0">
                <a:solidFill>
                  <a:srgbClr val="990033"/>
                </a:solidFill>
                <a:latin typeface="宋体" pitchFamily="2" charset="-122"/>
              </a:rPr>
              <a:t>“</a:t>
            </a:r>
            <a:r>
              <a:rPr lang="zh-CN" altLang="zh-CN" sz="2000" b="1" dirty="0" smtClean="0">
                <a:solidFill>
                  <a:srgbClr val="990033"/>
                </a:solidFill>
                <a:latin typeface="宋体" pitchFamily="2" charset="-122"/>
              </a:rPr>
              <a:t>建设</a:t>
            </a:r>
            <a:r>
              <a:rPr lang="en-US" altLang="zh-CN" sz="2000" b="1" dirty="0" smtClean="0">
                <a:solidFill>
                  <a:srgbClr val="990033"/>
                </a:solidFill>
                <a:latin typeface="宋体" pitchFamily="2" charset="-122"/>
              </a:rPr>
              <a:t>”</a:t>
            </a:r>
            <a:r>
              <a:rPr lang="zh-CN" altLang="zh-CN" sz="2000" b="1" dirty="0" smtClean="0">
                <a:solidFill>
                  <a:srgbClr val="990033"/>
                </a:solidFill>
                <a:latin typeface="宋体" pitchFamily="2" charset="-122"/>
              </a:rPr>
              <a:t>的后面加上</a:t>
            </a:r>
            <a:r>
              <a:rPr lang="en-US" altLang="zh-CN" sz="2000" b="1" dirty="0" smtClean="0">
                <a:solidFill>
                  <a:srgbClr val="990033"/>
                </a:solidFill>
                <a:latin typeface="宋体" pitchFamily="2" charset="-122"/>
              </a:rPr>
              <a:t>“</a:t>
            </a:r>
            <a:r>
              <a:rPr lang="zh-CN" altLang="zh-CN" sz="2000" b="1" dirty="0" smtClean="0">
                <a:solidFill>
                  <a:srgbClr val="990033"/>
                </a:solidFill>
                <a:latin typeface="宋体" pitchFamily="2" charset="-122"/>
              </a:rPr>
              <a:t>力度</a:t>
            </a:r>
            <a:r>
              <a:rPr lang="en-US" altLang="zh-CN" sz="2000" b="1" dirty="0" smtClean="0">
                <a:solidFill>
                  <a:srgbClr val="990033"/>
                </a:solidFill>
                <a:latin typeface="宋体" pitchFamily="2" charset="-122"/>
              </a:rPr>
              <a:t>”</a:t>
            </a:r>
            <a:r>
              <a:rPr lang="zh-CN" altLang="zh-CN" sz="2000" b="1" dirty="0" smtClean="0">
                <a:solidFill>
                  <a:srgbClr val="990033"/>
                </a:solidFill>
                <a:latin typeface="宋体" pitchFamily="2" charset="-122"/>
              </a:rPr>
              <a:t>；或将</a:t>
            </a:r>
            <a:r>
              <a:rPr lang="en-US" altLang="zh-CN" sz="2000" b="1" dirty="0" smtClean="0">
                <a:solidFill>
                  <a:srgbClr val="990033"/>
                </a:solidFill>
                <a:latin typeface="宋体" pitchFamily="2" charset="-122"/>
              </a:rPr>
              <a:t>“</a:t>
            </a:r>
            <a:r>
              <a:rPr lang="zh-CN" altLang="zh-CN" sz="2000" b="1" dirty="0" smtClean="0">
                <a:solidFill>
                  <a:srgbClr val="990033"/>
                </a:solidFill>
                <a:latin typeface="宋体" pitchFamily="2" charset="-122"/>
              </a:rPr>
              <a:t>加大</a:t>
            </a:r>
            <a:r>
              <a:rPr lang="en-US" altLang="zh-CN" sz="2000" b="1" dirty="0" smtClean="0">
                <a:solidFill>
                  <a:srgbClr val="990033"/>
                </a:solidFill>
                <a:latin typeface="宋体" pitchFamily="2" charset="-122"/>
              </a:rPr>
              <a:t>”</a:t>
            </a:r>
            <a:r>
              <a:rPr lang="zh-CN" altLang="zh-CN" sz="2000" b="1" dirty="0" smtClean="0">
                <a:solidFill>
                  <a:srgbClr val="990033"/>
                </a:solidFill>
                <a:latin typeface="宋体" pitchFamily="2" charset="-122"/>
              </a:rPr>
              <a:t>改为</a:t>
            </a:r>
            <a:r>
              <a:rPr lang="en-US" altLang="zh-CN" sz="2000" b="1" dirty="0" smtClean="0">
                <a:solidFill>
                  <a:srgbClr val="990033"/>
                </a:solidFill>
                <a:latin typeface="宋体" pitchFamily="2" charset="-122"/>
              </a:rPr>
              <a:t>“</a:t>
            </a:r>
            <a:r>
              <a:rPr lang="zh-CN" altLang="zh-CN" sz="2000" b="1" dirty="0" smtClean="0">
                <a:solidFill>
                  <a:srgbClr val="990033"/>
                </a:solidFill>
                <a:latin typeface="宋体" pitchFamily="2" charset="-122"/>
              </a:rPr>
              <a:t>加快</a:t>
            </a:r>
            <a:r>
              <a:rPr lang="en-US" altLang="zh-CN" sz="2000" b="1" dirty="0" smtClean="0">
                <a:solidFill>
                  <a:srgbClr val="990033"/>
                </a:solidFill>
                <a:latin typeface="宋体" pitchFamily="2" charset="-122"/>
              </a:rPr>
              <a:t>”</a:t>
            </a:r>
            <a:endParaRPr lang="zh-CN" altLang="zh-CN" sz="2000" b="1" dirty="0" smtClean="0">
              <a:solidFill>
                <a:srgbClr val="990033"/>
              </a:solidFill>
              <a:latin typeface="宋体" pitchFamily="2" charset="-122"/>
            </a:endParaRPr>
          </a:p>
        </p:txBody>
      </p:sp>
      <p:sp>
        <p:nvSpPr>
          <p:cNvPr id="19" name="TextBox 18"/>
          <p:cNvSpPr txBox="1"/>
          <p:nvPr/>
        </p:nvSpPr>
        <p:spPr>
          <a:xfrm>
            <a:off x="3929058" y="3714752"/>
            <a:ext cx="4714908" cy="400110"/>
          </a:xfrm>
          <a:prstGeom prst="rect">
            <a:avLst/>
          </a:prstGeom>
          <a:noFill/>
        </p:spPr>
        <p:txBody>
          <a:bodyPr wrap="square" rtlCol="0">
            <a:spAutoFit/>
          </a:bodyPr>
          <a:lstStyle/>
          <a:p>
            <a:pPr algn="ctr">
              <a:spcAft>
                <a:spcPts val="0"/>
              </a:spcAft>
            </a:pPr>
            <a:r>
              <a:rPr lang="zh-CN" altLang="zh-CN" sz="2000" b="1" dirty="0" smtClean="0">
                <a:solidFill>
                  <a:srgbClr val="990033"/>
                </a:solidFill>
                <a:latin typeface="宋体" pitchFamily="2" charset="-122"/>
              </a:rPr>
              <a:t>删掉</a:t>
            </a:r>
            <a:r>
              <a:rPr lang="en-US" altLang="zh-CN" sz="2000" b="1" dirty="0" smtClean="0">
                <a:solidFill>
                  <a:srgbClr val="990033"/>
                </a:solidFill>
                <a:latin typeface="宋体" pitchFamily="2" charset="-122"/>
              </a:rPr>
              <a:t>“</a:t>
            </a:r>
            <a:r>
              <a:rPr lang="zh-CN" altLang="zh-CN" sz="2000" b="1" dirty="0" smtClean="0">
                <a:solidFill>
                  <a:srgbClr val="990033"/>
                </a:solidFill>
                <a:latin typeface="宋体" pitchFamily="2" charset="-122"/>
              </a:rPr>
              <a:t>将</a:t>
            </a:r>
            <a:r>
              <a:rPr lang="en-US" altLang="zh-CN" sz="2000" b="1" dirty="0" smtClean="0">
                <a:solidFill>
                  <a:srgbClr val="990033"/>
                </a:solidFill>
                <a:latin typeface="宋体" pitchFamily="2" charset="-122"/>
              </a:rPr>
              <a:t>”</a:t>
            </a:r>
            <a:r>
              <a:rPr lang="zh-CN" altLang="zh-CN" sz="2000" b="1" dirty="0" smtClean="0">
                <a:solidFill>
                  <a:srgbClr val="990033"/>
                </a:solidFill>
                <a:latin typeface="宋体" pitchFamily="2" charset="-122"/>
              </a:rPr>
              <a:t>或</a:t>
            </a:r>
            <a:r>
              <a:rPr lang="en-US" altLang="zh-CN" sz="2000" b="1" dirty="0" smtClean="0">
                <a:solidFill>
                  <a:srgbClr val="990033"/>
                </a:solidFill>
                <a:latin typeface="宋体" pitchFamily="2" charset="-122"/>
              </a:rPr>
              <a:t>“</a:t>
            </a:r>
            <a:r>
              <a:rPr lang="zh-CN" altLang="zh-CN" sz="2000" b="1" dirty="0" smtClean="0">
                <a:solidFill>
                  <a:srgbClr val="990033"/>
                </a:solidFill>
                <a:latin typeface="宋体" pitchFamily="2" charset="-122"/>
              </a:rPr>
              <a:t>指日可待</a:t>
            </a:r>
            <a:r>
              <a:rPr lang="en-US" altLang="zh-CN" sz="2000" b="1" dirty="0" smtClean="0">
                <a:solidFill>
                  <a:srgbClr val="990033"/>
                </a:solidFill>
                <a:latin typeface="宋体" pitchFamily="2" charset="-122"/>
              </a:rPr>
              <a:t>”</a:t>
            </a:r>
            <a:endParaRPr lang="zh-CN" altLang="zh-CN" sz="2000" b="1" dirty="0" smtClean="0">
              <a:solidFill>
                <a:srgbClr val="990033"/>
              </a:solidFill>
              <a:latin typeface="宋体" pitchFamily="2" charset="-122"/>
            </a:endParaRPr>
          </a:p>
        </p:txBody>
      </p:sp>
      <p:sp>
        <p:nvSpPr>
          <p:cNvPr id="20" name="标题 1"/>
          <p:cNvSpPr>
            <a:spLocks noGrp="1"/>
          </p:cNvSpPr>
          <p:nvPr>
            <p:ph type="title" idx="4294967295"/>
          </p:nvPr>
        </p:nvSpPr>
        <p:spPr>
          <a:xfrm>
            <a:off x="611188" y="166688"/>
            <a:ext cx="6697662" cy="476250"/>
          </a:xfrm>
          <a:noFill/>
        </p:spPr>
        <p:txBody>
          <a:bodyPr/>
          <a:lstStyle/>
          <a:p>
            <a:pPr algn="l" eaLnBrk="1" hangingPunct="1"/>
            <a:r>
              <a:rPr lang="zh-CN" altLang="zh-CN" sz="2200" b="1" dirty="0" smtClean="0">
                <a:solidFill>
                  <a:srgbClr val="C00000"/>
                </a:solidFill>
                <a:latin typeface="幼圆" pitchFamily="49" charset="-122"/>
                <a:ea typeface="幼圆" pitchFamily="49" charset="-122"/>
              </a:rPr>
              <a:t>专题二　辨析并修改病句 </a:t>
            </a:r>
            <a:endParaRPr lang="en-US" altLang="zh-CN" sz="2200" b="1" dirty="0" smtClean="0">
              <a:solidFill>
                <a:srgbClr val="C00000"/>
              </a:solidFill>
              <a:latin typeface="幼圆" pitchFamily="49" charset="-122"/>
              <a:ea typeface="幼圆" pitchFamily="49" charset="-122"/>
            </a:endParaRPr>
          </a:p>
        </p:txBody>
      </p:sp>
    </p:spTree>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 presetClass="entr" presetSubtype="16"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ppt_x"/>
                                          </p:val>
                                        </p:tav>
                                        <p:tav tm="100000">
                                          <p:val>
                                            <p:strVal val="#ppt_x"/>
                                          </p:val>
                                        </p:tav>
                                      </p:tavLst>
                                    </p:anim>
                                    <p:anim calcmode="lin" valueType="num">
                                      <p:cBhvr additive="base">
                                        <p:cTn id="4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ppt_x"/>
                                          </p:val>
                                        </p:tav>
                                        <p:tav tm="100000">
                                          <p:val>
                                            <p:strVal val="#ppt_x"/>
                                          </p:val>
                                        </p:tav>
                                      </p:tavLst>
                                    </p:anim>
                                    <p:anim calcmode="lin" valueType="num">
                                      <p:cBhvr additive="base">
                                        <p:cTn id="5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3" grpId="0"/>
      <p:bldP spid="14" grpId="0"/>
      <p:bldP spid="15" grpId="0"/>
      <p:bldP spid="16" grpId="0"/>
      <p:bldP spid="17" grpId="0"/>
      <p:bldP spid="18"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00034" y="692150"/>
            <a:ext cx="8208962" cy="6165850"/>
          </a:xfrm>
        </p:spPr>
        <p:txBody>
          <a:bodyPr>
            <a:normAutofit fontScale="85000" lnSpcReduction="10000"/>
          </a:bodyPr>
          <a:lstStyle/>
          <a:p>
            <a:pPr marL="0" indent="0" eaLnBrk="1" hangingPunct="1">
              <a:lnSpc>
                <a:spcPts val="3500"/>
              </a:lnSpc>
              <a:spcBef>
                <a:spcPct val="0"/>
              </a:spcBef>
              <a:buFont typeface="Arial" charset="0"/>
              <a:buNone/>
            </a:pPr>
            <a:r>
              <a:rPr lang="en-US" altLang="zh-CN" sz="2800" b="1" dirty="0" smtClean="0">
                <a:latin typeface="+mn-ea"/>
              </a:rPr>
              <a:t>    27. </a:t>
            </a:r>
            <a:r>
              <a:rPr lang="zh-CN" altLang="en-US" sz="2800" b="1" dirty="0" smtClean="0">
                <a:latin typeface="+mn-ea"/>
              </a:rPr>
              <a:t>杞人忧天、庸人自扰：都比喻本来没有问题，是自己多事。异：“杞人忧天”侧重在“忧”，指不必要的担忧、害怕，所指一般限于心理活动；“庸人自扰”侧重在“扰”，所指比较广泛，除了不必要的担心、害怕外，还指自找麻烦、自寻烦恼、自讨苦吃等，所指除心理活动外，还兼指不必要的具体行动。</a:t>
            </a:r>
          </a:p>
          <a:p>
            <a:pPr marL="0" indent="0" eaLnBrk="1" hangingPunct="1">
              <a:lnSpc>
                <a:spcPts val="3500"/>
              </a:lnSpc>
              <a:spcBef>
                <a:spcPct val="0"/>
              </a:spcBef>
              <a:buFont typeface="Arial" charset="0"/>
              <a:buNone/>
            </a:pPr>
            <a:r>
              <a:rPr lang="en-US" altLang="zh-CN" sz="2800" b="1" dirty="0" smtClean="0">
                <a:latin typeface="+mn-ea"/>
              </a:rPr>
              <a:t>    28. </a:t>
            </a:r>
            <a:r>
              <a:rPr lang="zh-CN" altLang="en-US" sz="2800" b="1" dirty="0" smtClean="0">
                <a:latin typeface="+mn-ea"/>
              </a:rPr>
              <a:t>深谋远虑、深思熟虑：二者都有“深入、周密考虑”的意思。异：“深谋远虑”侧重在“远谋”，指考虑得周密长远，它除了考虑、思考这一层意思外，还有策划、计划的意思；“深思熟虑”侧重在“深思”，指考虑得深入透彻。</a:t>
            </a:r>
          </a:p>
          <a:p>
            <a:pPr marL="0" indent="0" eaLnBrk="1" hangingPunct="1">
              <a:lnSpc>
                <a:spcPts val="3500"/>
              </a:lnSpc>
              <a:spcBef>
                <a:spcPct val="0"/>
              </a:spcBef>
              <a:buFont typeface="Arial" charset="0"/>
              <a:buNone/>
            </a:pPr>
            <a:r>
              <a:rPr lang="en-US" altLang="zh-CN" sz="2800" b="1" dirty="0" smtClean="0">
                <a:latin typeface="+mn-ea"/>
              </a:rPr>
              <a:t>    29. </a:t>
            </a:r>
            <a:r>
              <a:rPr lang="en-US" altLang="zh-CN" sz="2800" b="1" dirty="0" err="1" smtClean="0">
                <a:latin typeface="+mn-ea"/>
              </a:rPr>
              <a:t>望风而逃、闻风丧胆：都含有“听到一点风声就害怕”的意思</a:t>
            </a:r>
            <a:r>
              <a:rPr lang="en-US" altLang="zh-CN" sz="2800" b="1" dirty="0" smtClean="0">
                <a:latin typeface="+mn-ea"/>
              </a:rPr>
              <a:t>。异：“</a:t>
            </a:r>
            <a:r>
              <a:rPr lang="en-US" altLang="zh-CN" sz="2800" b="1" dirty="0" err="1" smtClean="0">
                <a:latin typeface="+mn-ea"/>
              </a:rPr>
              <a:t>望风而逃”侧重于吓得连忙逃跑</a:t>
            </a:r>
            <a:r>
              <a:rPr lang="en-US" altLang="zh-CN" sz="2800" b="1" dirty="0" smtClean="0">
                <a:latin typeface="+mn-ea"/>
              </a:rPr>
              <a:t>；“</a:t>
            </a:r>
            <a:r>
              <a:rPr lang="en-US" altLang="zh-CN" sz="2800" b="1" dirty="0" err="1" smtClean="0">
                <a:latin typeface="+mn-ea"/>
              </a:rPr>
              <a:t>闻风丧胆”侧重于吓破了胆，丧失了勇气</a:t>
            </a:r>
            <a:r>
              <a:rPr lang="en-US" altLang="zh-CN" sz="2800" b="1" dirty="0" smtClean="0">
                <a:latin typeface="+mn-ea"/>
              </a:rPr>
              <a:t>。</a:t>
            </a:r>
          </a:p>
        </p:txBody>
      </p:sp>
      <p:sp>
        <p:nvSpPr>
          <p:cNvPr id="898051"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898054"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898055"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900113" y="2708275"/>
            <a:ext cx="7920037" cy="762000"/>
          </a:xfrm>
          <a:prstGeom prst="rect">
            <a:avLst/>
          </a:prstGeom>
          <a:noFill/>
          <a:ln w="9525">
            <a:noFill/>
            <a:miter lim="800000"/>
          </a:ln>
        </p:spPr>
        <p:txBody>
          <a:bodyPr>
            <a:spAutoFit/>
          </a:bodyPr>
          <a:lstStyle/>
          <a:p>
            <a:pPr algn="ctr" eaLnBrk="1" hangingPunct="1">
              <a:spcBef>
                <a:spcPct val="0"/>
              </a:spcBef>
              <a:buFontTx/>
              <a:buNone/>
            </a:pPr>
            <a:r>
              <a:rPr lang="zh-CN" altLang="en-US" sz="4400">
                <a:solidFill>
                  <a:srgbClr val="FF6600"/>
                </a:solidFill>
                <a:latin typeface="黑体" pitchFamily="2" charset="-122"/>
                <a:ea typeface="黑体" pitchFamily="2" charset="-122"/>
              </a:rPr>
              <a:t>专题三　扩展语句，压缩语段</a:t>
            </a:r>
          </a:p>
        </p:txBody>
      </p:sp>
      <p:grpSp>
        <p:nvGrpSpPr>
          <p:cNvPr id="2" name="Group 4"/>
          <p:cNvGrpSpPr/>
          <p:nvPr/>
        </p:nvGrpSpPr>
        <p:grpSpPr bwMode="auto">
          <a:xfrm>
            <a:off x="1588" y="777875"/>
            <a:ext cx="609600" cy="2003425"/>
            <a:chOff x="1" y="490"/>
            <a:chExt cx="384" cy="1262"/>
          </a:xfrm>
        </p:grpSpPr>
        <p:pic>
          <p:nvPicPr>
            <p:cNvPr id="329739" name="Picture 5">
              <a:hlinkClick r:id="rId2" action="ppaction://hlinksldjump"/>
            </p:cNvPr>
            <p:cNvPicPr>
              <a:picLocks noChangeAspect="1" noChangeArrowheads="1"/>
            </p:cNvPicPr>
            <p:nvPr/>
          </p:nvPicPr>
          <p:blipFill>
            <a:blip r:embed="rId3" cstate="print"/>
            <a:srcRect/>
            <a:stretch>
              <a:fillRect/>
            </a:stretch>
          </p:blipFill>
          <p:spPr bwMode="auto">
            <a:xfrm>
              <a:off x="1" y="490"/>
              <a:ext cx="384" cy="1171"/>
            </a:xfrm>
            <a:prstGeom prst="rect">
              <a:avLst/>
            </a:prstGeom>
            <a:noFill/>
            <a:ln w="9525">
              <a:noFill/>
              <a:miter lim="800000"/>
              <a:headEnd/>
              <a:tailEnd/>
            </a:ln>
          </p:spPr>
        </p:pic>
        <p:sp>
          <p:nvSpPr>
            <p:cNvPr id="329740" name="内容占位符 2">
              <a:hlinkClick r:id="rId2" action="ppaction://hlinksldjump"/>
            </p:cNvPr>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dirty="0">
                  <a:solidFill>
                    <a:schemeClr val="bg1"/>
                  </a:solidFill>
                  <a:ea typeface="幼圆" pitchFamily="49" charset="-122"/>
                </a:rPr>
                <a:t>真题</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指导</a:t>
              </a:r>
            </a:p>
          </p:txBody>
        </p:sp>
      </p:grpSp>
      <p:grpSp>
        <p:nvGrpSpPr>
          <p:cNvPr id="3" name="Group 7"/>
          <p:cNvGrpSpPr/>
          <p:nvPr/>
        </p:nvGrpSpPr>
        <p:grpSpPr bwMode="auto">
          <a:xfrm>
            <a:off x="1588" y="2674938"/>
            <a:ext cx="609600" cy="1978025"/>
            <a:chOff x="1" y="1685"/>
            <a:chExt cx="384" cy="1246"/>
          </a:xfrm>
        </p:grpSpPr>
        <p:pic>
          <p:nvPicPr>
            <p:cNvPr id="329737" name="Picture 8">
              <a:hlinkClick r:id="rId4" action="ppaction://hlinksldjump"/>
            </p:cNvPr>
            <p:cNvPicPr>
              <a:picLocks noChangeAspect="1" noChangeArrowheads="1"/>
            </p:cNvPicPr>
            <p:nvPr/>
          </p:nvPicPr>
          <p:blipFill>
            <a:blip r:embed="rId5" cstate="print"/>
            <a:srcRect/>
            <a:stretch>
              <a:fillRect/>
            </a:stretch>
          </p:blipFill>
          <p:spPr bwMode="auto">
            <a:xfrm>
              <a:off x="1" y="1685"/>
              <a:ext cx="384" cy="1171"/>
            </a:xfrm>
            <a:prstGeom prst="rect">
              <a:avLst/>
            </a:prstGeom>
            <a:noFill/>
            <a:ln w="9525">
              <a:noFill/>
              <a:miter lim="800000"/>
              <a:headEnd/>
              <a:tailEnd/>
            </a:ln>
          </p:spPr>
        </p:pic>
        <p:sp>
          <p:nvSpPr>
            <p:cNvPr id="329738" name="内容占位符 2">
              <a:hlinkClick r:id="rId6" action="ppaction://hlinksldjump"/>
            </p:cNvPr>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grpSp>
        <p:nvGrpSpPr>
          <p:cNvPr id="4" name="Group 10"/>
          <p:cNvGrpSpPr/>
          <p:nvPr/>
        </p:nvGrpSpPr>
        <p:grpSpPr bwMode="auto">
          <a:xfrm>
            <a:off x="1588" y="4581525"/>
            <a:ext cx="609600" cy="2028825"/>
            <a:chOff x="1" y="2886"/>
            <a:chExt cx="384" cy="1278"/>
          </a:xfrm>
        </p:grpSpPr>
        <p:pic>
          <p:nvPicPr>
            <p:cNvPr id="329735" name="Picture 11">
              <a:hlinkClick r:id="rId7" action="ppaction://hlinksldjump"/>
            </p:cNvPr>
            <p:cNvPicPr>
              <a:picLocks noChangeAspect="1" noChangeArrowheads="1"/>
            </p:cNvPicPr>
            <p:nvPr/>
          </p:nvPicPr>
          <p:blipFill>
            <a:blip r:embed="rId8" cstate="print"/>
            <a:srcRect/>
            <a:stretch>
              <a:fillRect/>
            </a:stretch>
          </p:blipFill>
          <p:spPr bwMode="auto">
            <a:xfrm>
              <a:off x="1" y="2886"/>
              <a:ext cx="384" cy="1171"/>
            </a:xfrm>
            <a:prstGeom prst="rect">
              <a:avLst/>
            </a:prstGeom>
            <a:noFill/>
            <a:ln w="9525">
              <a:noFill/>
              <a:miter lim="800000"/>
              <a:headEnd/>
              <a:tailEnd/>
            </a:ln>
          </p:spPr>
        </p:pic>
        <p:sp>
          <p:nvSpPr>
            <p:cNvPr id="329736" name="内容占位符 2">
              <a:hlinkClick r:id="rId9" action="ppaction://hlinksldjump"/>
            </p:cNvPr>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dirty="0">
                  <a:solidFill>
                    <a:schemeClr val="bg1"/>
                  </a:solidFill>
                  <a:ea typeface="幼圆" pitchFamily="49" charset="-122"/>
                </a:rPr>
                <a:t>训练</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检测</a:t>
              </a:r>
            </a:p>
          </p:txBody>
        </p:sp>
      </p:grpSp>
      <p:sp>
        <p:nvSpPr>
          <p:cNvPr id="6" name="动作按钮: 自定义 5">
            <a:hlinkClick r:id="rId10"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2"/>
                                        </p:tgtEl>
                                      </p:cBhvr>
                                    </p:animEffect>
                                    <p:animScale>
                                      <p:cBhvr>
                                        <p:cTn id="13" dur="250" autoRev="1" fill="hold"/>
                                        <p:tgtEl>
                                          <p:spTgt spid="2"/>
                                        </p:tgtEl>
                                      </p:cBhvr>
                                      <p:by x="105000" y="105000"/>
                                    </p:animScale>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3"/>
                                        </p:tgtEl>
                                      </p:cBhvr>
                                    </p:animEffect>
                                    <p:animScale>
                                      <p:cBhvr>
                                        <p:cTn id="17" dur="250" autoRev="1" fill="hold"/>
                                        <p:tgtEl>
                                          <p:spTgt spid="3"/>
                                        </p:tgtEl>
                                      </p:cBhvr>
                                      <p:by x="105000" y="105000"/>
                                    </p:animScale>
                                  </p:childTnLst>
                                </p:cTn>
                              </p:par>
                            </p:childTnLst>
                          </p:cTn>
                        </p:par>
                        <p:par>
                          <p:cTn id="18" fill="hold">
                            <p:stCondLst>
                              <p:cond delay="1500"/>
                            </p:stCondLst>
                            <p:childTnLst>
                              <p:par>
                                <p:cTn id="19" presetID="26" presetClass="emph" presetSubtype="0" fill="hold" nodeType="afterEffect">
                                  <p:stCondLst>
                                    <p:cond delay="0"/>
                                  </p:stCondLst>
                                  <p:childTnLst>
                                    <p:animEffect transition="out" filter="fade">
                                      <p:cBhvr>
                                        <p:cTn id="20" dur="500" tmFilter="0, 0; .2, .5; .8, .5; 1, 0"/>
                                        <p:tgtEl>
                                          <p:spTgt spid="4"/>
                                        </p:tgtEl>
                                      </p:cBhvr>
                                    </p:animEffect>
                                    <p:animScale>
                                      <p:cBhvr>
                                        <p:cTn id="21"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12" name="矩形 23"/>
          <p:cNvSpPr>
            <a:spLocks noChangeArrowheads="1"/>
          </p:cNvSpPr>
          <p:nvPr/>
        </p:nvSpPr>
        <p:spPr bwMode="auto">
          <a:xfrm>
            <a:off x="649288" y="982663"/>
            <a:ext cx="7916862" cy="5399087"/>
          </a:xfrm>
          <a:prstGeom prst="rect">
            <a:avLst/>
          </a:prstGeom>
          <a:noFill/>
          <a:ln w="9525">
            <a:noFill/>
            <a:miter lim="800000"/>
          </a:ln>
        </p:spPr>
        <p:txBody>
          <a:bodyPr/>
          <a:lstStyle/>
          <a:p>
            <a:pPr indent="714375">
              <a:lnSpc>
                <a:spcPts val="3500"/>
              </a:lnSpc>
              <a:spcBef>
                <a:spcPct val="0"/>
              </a:spcBef>
              <a:buFontTx/>
              <a:buNone/>
            </a:pPr>
            <a:r>
              <a:rPr lang="zh-CN" altLang="en-US" sz="2400" b="1">
                <a:latin typeface="宋体" charset="-122"/>
                <a:sym typeface="+mn-ea"/>
              </a:rPr>
              <a:t>新课标全国卷</a:t>
            </a:r>
            <a:r>
              <a:rPr lang="en-US" altLang="zh-CN" sz="2400" b="1">
                <a:latin typeface="宋体" charset="-122"/>
                <a:sym typeface="+mn-ea"/>
              </a:rPr>
              <a:t>《</a:t>
            </a:r>
            <a:r>
              <a:rPr lang="zh-CN" altLang="en-US" sz="2400" b="1">
                <a:latin typeface="宋体" charset="-122"/>
                <a:sym typeface="+mn-ea"/>
              </a:rPr>
              <a:t>考试说明</a:t>
            </a:r>
            <a:r>
              <a:rPr lang="en-US" altLang="zh-CN" sz="2400" b="1">
                <a:latin typeface="宋体" charset="-122"/>
                <a:sym typeface="+mn-ea"/>
              </a:rPr>
              <a:t>》</a:t>
            </a:r>
            <a:r>
              <a:rPr lang="zh-CN" altLang="en-US" sz="2400" b="1">
                <a:latin typeface="宋体" charset="-122"/>
                <a:sym typeface="+mn-ea"/>
              </a:rPr>
              <a:t>对该考点提出的要求是“扩展语句，压缩语段”，能力层级为</a:t>
            </a:r>
            <a:r>
              <a:rPr lang="en-US" altLang="zh-CN" sz="2400" b="1">
                <a:latin typeface="宋体" charset="-122"/>
                <a:sym typeface="+mn-ea"/>
              </a:rPr>
              <a:t>E</a:t>
            </a:r>
            <a:r>
              <a:rPr lang="zh-CN" altLang="en-US" sz="2400" b="1">
                <a:latin typeface="宋体" charset="-122"/>
                <a:sym typeface="+mn-ea"/>
              </a:rPr>
              <a:t>级。“扩展语句”重在扩充、丰富、应用，着重考查联想和想象等发散性思维的能力；“压缩语段”重在归纳提炼、抽取整合、概括浓缩，着重考查归纳概括的能力。两者都考查语言表达能力以及创新应用能力。</a:t>
            </a:r>
            <a:endParaRPr sz="2400"/>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ts val="2200"/>
              </a:lnSpc>
              <a:spcBef>
                <a:spcPct val="0"/>
              </a:spcBef>
              <a:buFontTx/>
              <a:buNone/>
              <a:defRPr/>
            </a:pPr>
            <a:r>
              <a:rPr lang="zh-CN" altLang="en-US" sz="2600" b="1">
                <a:solidFill>
                  <a:schemeClr val="bg1"/>
                </a:solidFill>
                <a:latin typeface="幼圆" pitchFamily="49" charset="-122"/>
                <a:ea typeface="幼圆" pitchFamily="49" charset="-122"/>
              </a:rPr>
              <a:t>考纲在线</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5112"/>
                                        </p:tgtEl>
                                        <p:attrNameLst>
                                          <p:attrName>style.visibility</p:attrName>
                                        </p:attrNameLst>
                                      </p:cBhvr>
                                      <p:to>
                                        <p:strVal val="visible"/>
                                      </p:to>
                                    </p:set>
                                    <p:animEffect transition="in" filter="blinds(horizontal)">
                                      <p:cBhvr>
                                        <p:cTn id="12" dur="500"/>
                                        <p:tgtEl>
                                          <p:spTgt spid="175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2" grpId="0"/>
      <p:bldP spid="12" grpId="0" animBg="1"/>
    </p:bld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6" name="矩形 23"/>
          <p:cNvSpPr>
            <a:spLocks noChangeArrowheads="1"/>
          </p:cNvSpPr>
          <p:nvPr/>
        </p:nvSpPr>
        <p:spPr bwMode="auto">
          <a:xfrm>
            <a:off x="649288" y="982663"/>
            <a:ext cx="8026400" cy="5399087"/>
          </a:xfrm>
          <a:prstGeom prst="rect">
            <a:avLst/>
          </a:prstGeom>
          <a:noFill/>
          <a:ln w="9525">
            <a:noFill/>
            <a:miter lim="800000"/>
          </a:ln>
        </p:spPr>
        <p:txBody>
          <a:bodyPr/>
          <a:lstStyle/>
          <a:p>
            <a:pPr indent="714375" algn="l">
              <a:lnSpc>
                <a:spcPts val="3500"/>
              </a:lnSpc>
              <a:buFontTx/>
              <a:buNone/>
            </a:pPr>
            <a:r>
              <a:rPr lang="zh-CN" altLang="en-US" sz="2400" b="1">
                <a:latin typeface="宋体" charset="-122"/>
                <a:sym typeface="+mn-ea"/>
              </a:rPr>
              <a:t>新扩展语句、压缩语段在2015年全国卷中没有考查，扩展语句在2015年仅有湖北卷结合图文转换进行考查，压缩语段在2015年有安徽、山东等卷考查。但这是一个重要的考点，常与图文转换，语言表达的简明、连贯、得体、准确、鲜明、生动相结合。扩展语句还与修辞手法、仿写相结合，压缩语段还与分析概括相结合，命题容易“出彩”“出新”，综合考查是本考点的考查趋势，备考时应重视。</a:t>
            </a:r>
            <a:endParaRPr lang="en-US" altLang="zh-CN" sz="2400" b="1" dirty="0">
              <a:latin typeface="宋体" pitchFamily="2" charset="-122"/>
            </a:endParaRP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ts val="2200"/>
              </a:lnSpc>
              <a:spcBef>
                <a:spcPct val="0"/>
              </a:spcBef>
              <a:buFontTx/>
              <a:buNone/>
              <a:defRPr/>
            </a:pPr>
            <a:r>
              <a:rPr lang="zh-CN" altLang="en-US" sz="2600" b="1">
                <a:solidFill>
                  <a:schemeClr val="bg1"/>
                </a:solidFill>
                <a:latin typeface="幼圆" pitchFamily="49" charset="-122"/>
                <a:ea typeface="幼圆" pitchFamily="49" charset="-122"/>
              </a:rPr>
              <a:t>考情透析</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76136"/>
                                        </p:tgtEl>
                                        <p:attrNameLst>
                                          <p:attrName>style.visibility</p:attrName>
                                        </p:attrNameLst>
                                      </p:cBhvr>
                                      <p:to>
                                        <p:strVal val="visible"/>
                                      </p:to>
                                    </p:set>
                                    <p:animEffect transition="in" filter="diamond(in)">
                                      <p:cBhvr>
                                        <p:cTn id="12" dur="500"/>
                                        <p:tgtEl>
                                          <p:spTgt spid="176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6" grpId="0"/>
      <p:bldP spid="12" grpId="0" animBg="1"/>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92000" y="936000"/>
            <a:ext cx="7920000" cy="2993066"/>
          </a:xfrm>
        </p:spPr>
        <p:txBody>
          <a:bodyPr/>
          <a:lstStyle/>
          <a:p>
            <a:pPr algn="ctr"/>
            <a:r>
              <a:rPr lang="en-US" altLang="zh-CN" dirty="0" smtClean="0">
                <a:solidFill>
                  <a:srgbClr val="0033CC"/>
                </a:solidFill>
                <a:effectLst>
                  <a:outerShdw blurRad="38100" dist="38100" dir="2700000" algn="tl">
                    <a:srgbClr val="C0C0C0"/>
                  </a:outerShdw>
                </a:effectLst>
                <a:latin typeface="宋体" pitchFamily="2" charset="-122"/>
                <a:ea typeface="黑体" pitchFamily="2" charset="-122"/>
              </a:rPr>
              <a:t>——</a:t>
            </a:r>
            <a:r>
              <a:rPr lang="en-US" altLang="zh-CN" dirty="0" smtClean="0">
                <a:solidFill>
                  <a:srgbClr val="0033CC"/>
                </a:solidFill>
                <a:effectLst>
                  <a:outerShdw blurRad="38100" dist="38100" dir="2700000" algn="tl">
                    <a:srgbClr val="C0C0C0"/>
                  </a:outerShdw>
                </a:effectLst>
                <a:latin typeface="黑体" pitchFamily="2" charset="-122"/>
                <a:ea typeface="黑体" pitchFamily="2" charset="-122"/>
              </a:rPr>
              <a:t> </a:t>
            </a:r>
            <a:r>
              <a:rPr lang="zh-CN" altLang="en-US" dirty="0" smtClean="0">
                <a:solidFill>
                  <a:srgbClr val="0033CC"/>
                </a:solidFill>
                <a:effectLst>
                  <a:outerShdw blurRad="38100" dist="38100" dir="2700000" algn="tl">
                    <a:srgbClr val="C0C0C0"/>
                  </a:outerShdw>
                </a:effectLst>
                <a:latin typeface="黑体" pitchFamily="2" charset="-122"/>
                <a:ea typeface="黑体" pitchFamily="2" charset="-122"/>
              </a:rPr>
              <a:t>真题体验 </a:t>
            </a:r>
            <a:r>
              <a:rPr lang="en-US" altLang="zh-CN" dirty="0" smtClean="0">
                <a:solidFill>
                  <a:srgbClr val="0033CC"/>
                </a:solidFill>
                <a:effectLst>
                  <a:outerShdw blurRad="38100" dist="38100" dir="2700000" algn="tl">
                    <a:srgbClr val="C0C0C0"/>
                  </a:outerShdw>
                </a:effectLst>
                <a:latin typeface="宋体" pitchFamily="2" charset="-122"/>
                <a:ea typeface="黑体" pitchFamily="2" charset="-122"/>
              </a:rPr>
              <a:t>——</a:t>
            </a:r>
            <a:br>
              <a:rPr lang="en-US" altLang="zh-CN" dirty="0" smtClean="0">
                <a:solidFill>
                  <a:srgbClr val="0033CC"/>
                </a:solidFill>
                <a:effectLst>
                  <a:outerShdw blurRad="38100" dist="38100" dir="2700000" algn="tl">
                    <a:srgbClr val="C0C0C0"/>
                  </a:outerShdw>
                </a:effectLst>
                <a:latin typeface="宋体" pitchFamily="2" charset="-122"/>
                <a:ea typeface="黑体" pitchFamily="2" charset="-122"/>
              </a:rPr>
            </a:br>
            <a:endParaRPr lang="zh-CN" altLang="en-US" dirty="0"/>
          </a:p>
        </p:txBody>
      </p:sp>
      <p:sp>
        <p:nvSpPr>
          <p:cNvPr id="4" name="矩形 3"/>
          <p:cNvSpPr/>
          <p:nvPr/>
        </p:nvSpPr>
        <p:spPr>
          <a:xfrm>
            <a:off x="1000100" y="1500174"/>
            <a:ext cx="7715304" cy="4647426"/>
          </a:xfrm>
          <a:prstGeom prst="rect">
            <a:avLst/>
          </a:prstGeom>
        </p:spPr>
        <p:txBody>
          <a:bodyPr wrap="square">
            <a:spAutoFit/>
          </a:bodyPr>
          <a:lstStyle/>
          <a:p>
            <a:r>
              <a:rPr lang="zh-CN" altLang="en-US" sz="2400" b="1" dirty="0" smtClean="0">
                <a:latin typeface="宋体" charset="-122"/>
                <a:sym typeface="+mn-ea"/>
              </a:rPr>
              <a:t>１．</a:t>
            </a:r>
            <a:r>
              <a:rPr lang="en-US" altLang="en-US" sz="2400" b="1" dirty="0" smtClean="0">
                <a:latin typeface="宋体" charset="-122"/>
                <a:sym typeface="+mn-ea"/>
              </a:rPr>
              <a:t>[2015</a:t>
            </a:r>
            <a:r>
              <a:rPr lang="en-US" altLang="zh-CN" sz="2400" b="1" dirty="0" smtClean="0">
                <a:latin typeface="宋体" charset="-122"/>
                <a:sym typeface="+mn-ea"/>
              </a:rPr>
              <a:t>·</a:t>
            </a:r>
            <a:r>
              <a:rPr lang="zh-CN" altLang="en-US" sz="2400" b="1" dirty="0" smtClean="0">
                <a:latin typeface="宋体" charset="-122"/>
                <a:sym typeface="+mn-ea"/>
              </a:rPr>
              <a:t>湖北卷</a:t>
            </a:r>
            <a:r>
              <a:rPr lang="en-US" altLang="en-US" sz="2400" b="1" dirty="0" smtClean="0">
                <a:latin typeface="宋体" charset="-122"/>
                <a:sym typeface="+mn-ea"/>
              </a:rPr>
              <a:t>] </a:t>
            </a:r>
            <a:r>
              <a:rPr lang="zh-CN" altLang="en-US" sz="2400" b="1" dirty="0" smtClean="0">
                <a:latin typeface="宋体" charset="-122"/>
                <a:sym typeface="+mn-ea"/>
              </a:rPr>
              <a:t>欣赏下边的天鹅戏水图，围绕“早春”，写一首小诗或一则短文。要求：</a:t>
            </a:r>
          </a:p>
          <a:p>
            <a:r>
              <a:rPr lang="en-US" altLang="en-US" sz="2400" b="1" dirty="0" smtClean="0">
                <a:latin typeface="宋体" charset="-122"/>
                <a:sym typeface="+mn-ea"/>
              </a:rPr>
              <a:t>       </a:t>
            </a:r>
            <a:r>
              <a:rPr lang="zh-CN" altLang="en-US" sz="2400" b="1" dirty="0" smtClean="0">
                <a:latin typeface="宋体" charset="-122"/>
                <a:sym typeface="+mn-ea"/>
              </a:rPr>
              <a:t>①突出景物特征；</a:t>
            </a:r>
          </a:p>
          <a:p>
            <a:r>
              <a:rPr lang="en-US" altLang="en-US" sz="2400" b="1" dirty="0" smtClean="0">
                <a:latin typeface="宋体" charset="-122"/>
                <a:sym typeface="+mn-ea"/>
              </a:rPr>
              <a:t>       </a:t>
            </a:r>
            <a:r>
              <a:rPr lang="zh-CN" altLang="en-US" sz="2400" b="1" dirty="0" smtClean="0">
                <a:latin typeface="宋体" charset="-122"/>
                <a:sym typeface="+mn-ea"/>
              </a:rPr>
              <a:t>②语言表达鲜明、生动；</a:t>
            </a:r>
          </a:p>
          <a:p>
            <a:r>
              <a:rPr lang="en-US" altLang="en-US" sz="2400" b="1" dirty="0" smtClean="0">
                <a:latin typeface="宋体" charset="-122"/>
                <a:sym typeface="+mn-ea"/>
              </a:rPr>
              <a:t>       </a:t>
            </a:r>
            <a:r>
              <a:rPr lang="zh-CN" altLang="en-US" sz="2400" b="1" dirty="0" smtClean="0">
                <a:latin typeface="宋体" charset="-122"/>
                <a:sym typeface="+mn-ea"/>
              </a:rPr>
              <a:t>③不超过</a:t>
            </a:r>
            <a:r>
              <a:rPr lang="en-US" altLang="en-US" sz="2400" b="1" dirty="0" smtClean="0">
                <a:latin typeface="宋体" charset="-122"/>
                <a:sym typeface="+mn-ea"/>
              </a:rPr>
              <a:t>80</a:t>
            </a:r>
            <a:r>
              <a:rPr lang="zh-CN" altLang="en-US" sz="2400" b="1" dirty="0" smtClean="0">
                <a:latin typeface="宋体" charset="-122"/>
                <a:sym typeface="+mn-ea"/>
              </a:rPr>
              <a:t>字。</a:t>
            </a:r>
            <a:r>
              <a:rPr lang="en-US" altLang="en-US" sz="2400" b="1" dirty="0" smtClean="0">
                <a:latin typeface="宋体" charset="-122"/>
                <a:sym typeface="+mn-ea"/>
              </a:rPr>
              <a:t>(4</a:t>
            </a:r>
            <a:r>
              <a:rPr lang="zh-CN" altLang="en-US" sz="2400" b="1" dirty="0" smtClean="0">
                <a:latin typeface="宋体" charset="-122"/>
                <a:sym typeface="+mn-ea"/>
              </a:rPr>
              <a:t>分</a:t>
            </a:r>
            <a:r>
              <a:rPr lang="en-US" altLang="en-US" sz="2400" b="1" dirty="0" smtClean="0">
                <a:latin typeface="宋体" charset="-122"/>
                <a:sym typeface="+mn-ea"/>
              </a:rPr>
              <a:t>)</a:t>
            </a:r>
          </a:p>
          <a:p>
            <a:endParaRPr lang="en-US" altLang="en-US" sz="2400" b="1" dirty="0" smtClean="0">
              <a:latin typeface="宋体" charset="-122"/>
              <a:sym typeface="+mn-ea"/>
            </a:endParaRPr>
          </a:p>
          <a:p>
            <a:endParaRPr lang="en-US" altLang="en-US" sz="3200" b="1" dirty="0" smtClean="0">
              <a:latin typeface="宋体" charset="-122"/>
              <a:sym typeface="+mn-ea"/>
            </a:endParaRPr>
          </a:p>
          <a:p>
            <a:endParaRPr lang="en-US" altLang="zh-CN" sz="2400" b="1" dirty="0" smtClean="0">
              <a:latin typeface="宋体" charset="-122"/>
              <a:sym typeface="+mn-ea"/>
            </a:endParaRPr>
          </a:p>
          <a:p>
            <a:endParaRPr lang="en-US" altLang="zh-CN" sz="2400" b="1" dirty="0" smtClean="0">
              <a:latin typeface="宋体" charset="-122"/>
              <a:sym typeface="+mn-ea"/>
            </a:endParaRPr>
          </a:p>
          <a:p>
            <a:endParaRPr lang="en-US" altLang="zh-CN" sz="2400" b="1" dirty="0" smtClean="0">
              <a:latin typeface="宋体" charset="-122"/>
              <a:sym typeface="+mn-ea"/>
            </a:endParaRPr>
          </a:p>
          <a:p>
            <a:endParaRPr lang="en-US" altLang="zh-CN" sz="2400" b="1" dirty="0" smtClean="0">
              <a:latin typeface="宋体" charset="-122"/>
              <a:sym typeface="+mn-ea"/>
            </a:endParaRPr>
          </a:p>
          <a:p>
            <a:endParaRPr lang="zh-CN" altLang="en-US" sz="2400" b="1" dirty="0" smtClean="0">
              <a:latin typeface="宋体" charset="-122"/>
              <a:sym typeface="+mn-ea"/>
            </a:endParaRPr>
          </a:p>
        </p:txBody>
      </p:sp>
      <p:sp>
        <p:nvSpPr>
          <p:cNvPr id="5" name="TextBox 4"/>
          <p:cNvSpPr txBox="1"/>
          <p:nvPr/>
        </p:nvSpPr>
        <p:spPr>
          <a:xfrm>
            <a:off x="2000232" y="4572008"/>
            <a:ext cx="3214710" cy="369332"/>
          </a:xfrm>
          <a:prstGeom prst="rect">
            <a:avLst/>
          </a:prstGeom>
          <a:noFill/>
        </p:spPr>
        <p:txBody>
          <a:bodyPr wrap="square" rtlCol="0">
            <a:spAutoFit/>
          </a:bodyPr>
          <a:lstStyle/>
          <a:p>
            <a:r>
              <a:rPr lang="en-US" altLang="zh-CN" dirty="0" smtClean="0"/>
              <a:t>                                                     </a:t>
            </a:r>
            <a:endParaRPr lang="zh-CN" altLang="en-US" dirty="0"/>
          </a:p>
        </p:txBody>
      </p:sp>
      <p:pic>
        <p:nvPicPr>
          <p:cNvPr id="248834" name="图片 -2147482518"/>
          <p:cNvPicPr>
            <a:picLocks noChangeAspect="1" noChangeArrowheads="1"/>
          </p:cNvPicPr>
          <p:nvPr/>
        </p:nvPicPr>
        <p:blipFill>
          <a:blip r:embed="rId2" cstate="print"/>
          <a:srcRect/>
          <a:stretch>
            <a:fillRect/>
          </a:stretch>
        </p:blipFill>
        <p:spPr bwMode="auto">
          <a:xfrm>
            <a:off x="3357554" y="3875914"/>
            <a:ext cx="2357454" cy="1672209"/>
          </a:xfrm>
          <a:prstGeom prst="rect">
            <a:avLst/>
          </a:prstGeom>
          <a:noFill/>
          <a:ln w="9525">
            <a:noFill/>
            <a:miter lim="800000"/>
            <a:headEnd/>
            <a:tailEnd/>
          </a:ln>
        </p:spPr>
      </p:pic>
      <p:sp>
        <p:nvSpPr>
          <p:cNvPr id="7"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dirty="0">
                <a:solidFill>
                  <a:srgbClr val="C00000"/>
                </a:solidFill>
                <a:latin typeface="幼圆" pitchFamily="49" charset="-122"/>
                <a:ea typeface="幼圆" pitchFamily="49" charset="-122"/>
              </a:rPr>
              <a:t>专题三　扩展语句，压缩语段</a:t>
            </a:r>
            <a:endParaRPr lang="en-US" altLang="zh-CN" sz="2200" b="1" dirty="0">
              <a:solidFill>
                <a:srgbClr val="C00000"/>
              </a:solidFill>
              <a:latin typeface="幼圆" pitchFamily="49" charset="-122"/>
              <a:ea typeface="幼圆" pitchFamily="49" charset="-122"/>
            </a:endParaRPr>
          </a:p>
        </p:txBody>
      </p:sp>
      <p:grpSp>
        <p:nvGrpSpPr>
          <p:cNvPr id="2" name="Group 5"/>
          <p:cNvGrpSpPr/>
          <p:nvPr/>
        </p:nvGrpSpPr>
        <p:grpSpPr bwMode="auto">
          <a:xfrm>
            <a:off x="1588" y="777875"/>
            <a:ext cx="609600" cy="2003425"/>
            <a:chOff x="1" y="490"/>
            <a:chExt cx="384" cy="1262"/>
          </a:xfrm>
        </p:grpSpPr>
        <p:pic>
          <p:nvPicPr>
            <p:cNvPr id="9" name="Picture 6"/>
            <p:cNvPicPr>
              <a:picLocks noChangeAspect="1" noChangeArrowheads="1"/>
            </p:cNvPicPr>
            <p:nvPr/>
          </p:nvPicPr>
          <p:blipFill>
            <a:blip r:embed="rId3" cstate="print"/>
            <a:srcRect/>
            <a:stretch>
              <a:fillRect/>
            </a:stretch>
          </p:blipFill>
          <p:spPr bwMode="auto">
            <a:xfrm>
              <a:off x="1" y="490"/>
              <a:ext cx="384" cy="1171"/>
            </a:xfrm>
            <a:prstGeom prst="rect">
              <a:avLst/>
            </a:prstGeom>
            <a:noFill/>
            <a:ln w="9525">
              <a:noFill/>
              <a:miter lim="800000"/>
              <a:headEnd/>
              <a:tailEnd/>
            </a:ln>
          </p:spPr>
        </p:pic>
        <p:sp>
          <p:nvSpPr>
            <p:cNvPr id="10"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dirty="0">
                  <a:solidFill>
                    <a:schemeClr val="bg1"/>
                  </a:solidFill>
                  <a:ea typeface="幼圆" pitchFamily="49" charset="-122"/>
                </a:rPr>
                <a:t>真题</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指导</a:t>
              </a:r>
            </a:p>
          </p:txBody>
        </p:sp>
      </p:grpSp>
      <p:sp>
        <p:nvSpPr>
          <p:cNvPr id="11" name="动作按钮: 自定义 10">
            <a:hlinkClick r:id="rId4"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8834"/>
                                        </p:tgtEl>
                                        <p:attrNameLst>
                                          <p:attrName>style.visibility</p:attrName>
                                        </p:attrNameLst>
                                      </p:cBhvr>
                                      <p:to>
                                        <p:strVal val="visible"/>
                                      </p:to>
                                    </p:set>
                                    <p:anim calcmode="lin" valueType="num">
                                      <p:cBhvr additive="base">
                                        <p:cTn id="23" dur="500" fill="hold"/>
                                        <p:tgtEl>
                                          <p:spTgt spid="248834"/>
                                        </p:tgtEl>
                                        <p:attrNameLst>
                                          <p:attrName>ppt_x</p:attrName>
                                        </p:attrNameLst>
                                      </p:cBhvr>
                                      <p:tavLst>
                                        <p:tav tm="0">
                                          <p:val>
                                            <p:strVal val="#ppt_x"/>
                                          </p:val>
                                        </p:tav>
                                        <p:tav tm="100000">
                                          <p:val>
                                            <p:strVal val="#ppt_x"/>
                                          </p:val>
                                        </p:tav>
                                      </p:tavLst>
                                    </p:anim>
                                    <p:anim calcmode="lin" valueType="num">
                                      <p:cBhvr additive="base">
                                        <p:cTn id="24" dur="500" fill="hold"/>
                                        <p:tgtEl>
                                          <p:spTgt spid="2488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55650" y="908050"/>
            <a:ext cx="7993063" cy="5399088"/>
          </a:xfrm>
        </p:spPr>
        <p:txBody>
          <a:bodyPr/>
          <a:lstStyle/>
          <a:p>
            <a:pPr marL="0" indent="0" algn="l" latinLnBrk="0">
              <a:lnSpc>
                <a:spcPts val="3500"/>
              </a:lnSpc>
              <a:spcBef>
                <a:spcPts val="0"/>
              </a:spcBef>
              <a:buNone/>
            </a:pPr>
            <a:r>
              <a:rPr lang="zh-CN" altLang="en-US" sz="2400" b="1">
                <a:solidFill>
                  <a:srgbClr val="990033"/>
                </a:solidFill>
                <a:latin typeface="宋体" charset="-122"/>
                <a:sym typeface="+mn-ea"/>
              </a:rPr>
              <a:t>示例一：一池水融融，几丝柳依依。天鹅知春暖，悠游自在啼。</a:t>
            </a:r>
            <a:endParaRPr lang="zh-CN" altLang="en-US" sz="2400" b="1">
              <a:solidFill>
                <a:srgbClr val="990033"/>
              </a:solidFill>
              <a:latin typeface="宋体" charset="-122"/>
            </a:endParaRPr>
          </a:p>
          <a:p>
            <a:pPr marL="0" indent="0" algn="l" latinLnBrk="0">
              <a:lnSpc>
                <a:spcPts val="3500"/>
              </a:lnSpc>
              <a:spcBef>
                <a:spcPts val="0"/>
              </a:spcBef>
              <a:buNone/>
            </a:pPr>
            <a:r>
              <a:rPr lang="zh-CN" altLang="en-US" sz="2400" b="1">
                <a:solidFill>
                  <a:srgbClr val="990033"/>
                </a:solidFill>
                <a:latin typeface="宋体" charset="-122"/>
                <a:sym typeface="+mn-ea"/>
              </a:rPr>
              <a:t>示例二：东风轻拂，柳条上钻出了片片嫩叶，丝丝柔条，袅袅依依。几只黑天鹅伸着长长的脖子，如公主般雍容优雅，在一池碧水中自在地嬉戏，悠然地游弋；绿水微漾，泛起圈圈涟漪。</a:t>
            </a:r>
            <a:endParaRPr lang="zh-CN" altLang="en-US" sz="2400" b="1">
              <a:solidFill>
                <a:srgbClr val="990033"/>
              </a:solidFill>
              <a:latin typeface="宋体" charset="-122"/>
            </a:endParaRPr>
          </a:p>
          <a:p>
            <a:pPr marL="0" indent="0" algn="l" latinLnBrk="0">
              <a:lnSpc>
                <a:spcPts val="3500"/>
              </a:lnSpc>
              <a:spcBef>
                <a:spcPts val="0"/>
              </a:spcBef>
              <a:buNone/>
            </a:pPr>
            <a:r>
              <a:rPr lang="zh-CN" altLang="en-US" sz="2400" b="1">
                <a:solidFill>
                  <a:srgbClr val="990033"/>
                </a:solidFill>
                <a:latin typeface="宋体" charset="-122"/>
                <a:sym typeface="+mn-ea"/>
              </a:rPr>
              <a:t>[解析] 本题考查扩展语段和图文转换的能力。答题时首先要看清图画中所包含的“元素”，不能遗漏，然后根据相应的“元素”或配诗歌，或扩展语段。配诗时要注意诗歌的一些基本的形式；扩展语段时要注意时空顺序和逻辑顺序，并注意突出“元素”的特征，语言要优美。</a:t>
            </a:r>
            <a:endParaRPr sz="2400" b="1">
              <a:latin typeface="+mn-ea"/>
            </a:endParaRPr>
          </a:p>
        </p:txBody>
      </p:sp>
      <p:grpSp>
        <p:nvGrpSpPr>
          <p:cNvPr id="2" name="Group 5"/>
          <p:cNvGrpSpPr/>
          <p:nvPr/>
        </p:nvGrpSpPr>
        <p:grpSpPr bwMode="auto">
          <a:xfrm>
            <a:off x="1588" y="777875"/>
            <a:ext cx="609600" cy="2003425"/>
            <a:chOff x="1" y="490"/>
            <a:chExt cx="384" cy="1262"/>
          </a:xfrm>
        </p:grpSpPr>
        <p:pic>
          <p:nvPicPr>
            <p:cNvPr id="334854"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334855"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334853"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algn="l" latinLnBrk="0">
              <a:lnSpc>
                <a:spcPts val="3500"/>
              </a:lnSpc>
              <a:spcBef>
                <a:spcPts val="0"/>
              </a:spcBef>
              <a:buNone/>
            </a:pPr>
            <a:r>
              <a:rPr sz="2400" b="1">
                <a:latin typeface="+mn-ea"/>
                <a:sym typeface="+mn-ea"/>
              </a:rPr>
              <a:t>２．</a:t>
            </a:r>
            <a:r>
              <a:rPr sz="2400">
                <a:latin typeface="+mn-ea"/>
                <a:sym typeface="+mn-ea"/>
              </a:rPr>
              <a:t>[</a:t>
            </a:r>
            <a:r>
              <a:rPr sz="2400" b="1">
                <a:solidFill>
                  <a:schemeClr val="tx1"/>
                </a:solidFill>
                <a:uFillTx/>
                <a:latin typeface="宋体" charset="0"/>
                <a:ea typeface="宋体" charset="0"/>
                <a:sym typeface="+mn-ea"/>
              </a:rPr>
              <a:t>2014</a:t>
            </a:r>
            <a:r>
              <a:rPr sz="2400" b="1">
                <a:latin typeface="+mn-ea"/>
                <a:sym typeface="+mn-ea"/>
              </a:rPr>
              <a:t>·四川卷</a:t>
            </a:r>
            <a:r>
              <a:rPr sz="2400">
                <a:latin typeface="+mn-ea"/>
                <a:sym typeface="+mn-ea"/>
              </a:rPr>
              <a:t>] </a:t>
            </a:r>
            <a:r>
              <a:rPr sz="2400" b="1">
                <a:latin typeface="+mn-ea"/>
                <a:sym typeface="+mn-ea"/>
              </a:rPr>
              <a:t>    请紧扣下面画线句的观点，结合《论语》或《三国演义》的有关内容，运用排比修辞手法，续写一段意思完整的话，不少于</a:t>
            </a:r>
            <a:r>
              <a:rPr sz="2400" b="1">
                <a:solidFill>
                  <a:schemeClr val="tx1"/>
                </a:solidFill>
                <a:uFillTx/>
                <a:latin typeface="宋体" charset="0"/>
                <a:ea typeface="宋体" charset="0"/>
                <a:sym typeface="+mn-ea"/>
              </a:rPr>
              <a:t>60</a:t>
            </a:r>
            <a:r>
              <a:rPr sz="2400" b="1">
                <a:latin typeface="+mn-ea"/>
                <a:sym typeface="+mn-ea"/>
              </a:rPr>
              <a:t>字。(</a:t>
            </a:r>
            <a:r>
              <a:rPr sz="2400" b="1">
                <a:solidFill>
                  <a:schemeClr val="tx1"/>
                </a:solidFill>
                <a:uFillTx/>
                <a:latin typeface="宋体" charset="0"/>
                <a:ea typeface="宋体" charset="0"/>
                <a:sym typeface="+mn-ea"/>
              </a:rPr>
              <a:t>6</a:t>
            </a:r>
            <a:r>
              <a:rPr sz="2400" b="1">
                <a:latin typeface="+mn-ea"/>
                <a:sym typeface="+mn-ea"/>
              </a:rPr>
              <a:t>分)</a:t>
            </a:r>
          </a:p>
          <a:p>
            <a:pPr marL="0" indent="0" algn="l" latinLnBrk="0">
              <a:lnSpc>
                <a:spcPts val="3500"/>
              </a:lnSpc>
              <a:spcBef>
                <a:spcPts val="0"/>
              </a:spcBef>
              <a:buNone/>
            </a:pPr>
            <a:r>
              <a:rPr lang="zh-CN" altLang="en-US" sz="2400" b="1">
                <a:latin typeface="楷体_GB2312" pitchFamily="49" charset="-122"/>
                <a:ea typeface="楷体_GB2312" pitchFamily="49" charset="-122"/>
                <a:sym typeface="+mn-ea"/>
              </a:rPr>
              <a:t>    </a:t>
            </a:r>
            <a:r>
              <a:rPr lang="zh-CN" altLang="en-US" sz="2400" b="1" u="sng">
                <a:latin typeface="楷体_GB2312" pitchFamily="49" charset="-122"/>
                <a:ea typeface="楷体_GB2312" pitchFamily="49" charset="-122"/>
                <a:sym typeface="+mn-ea"/>
              </a:rPr>
              <a:t>“和”是中华文化的精髓之一，不少名著都蕴含有尚和精神。</a:t>
            </a:r>
            <a:r>
              <a:rPr lang="en-US" altLang="zh-CN" sz="2400" b="1">
                <a:latin typeface="宋体" charset="0"/>
                <a:ea typeface="宋体" charset="0"/>
                <a:sym typeface="+mn-ea"/>
              </a:rPr>
              <a:t>__________________________________________</a:t>
            </a:r>
            <a:r>
              <a:rPr lang="zh-CN" altLang="en-US" sz="2400" b="1">
                <a:latin typeface="宋体" charset="0"/>
                <a:ea typeface="宋体" charset="0"/>
                <a:sym typeface="+mn-ea"/>
              </a:rPr>
              <a:t> </a:t>
            </a:r>
            <a:r>
              <a:rPr lang="en-US" altLang="zh-CN" sz="2400" b="1">
                <a:latin typeface="宋体" charset="0"/>
                <a:ea typeface="宋体" charset="0"/>
                <a:sym typeface="+mn-ea"/>
              </a:rPr>
              <a:t>____________________________________________________________________________________________________</a:t>
            </a:r>
          </a:p>
        </p:txBody>
      </p:sp>
      <p:grpSp>
        <p:nvGrpSpPr>
          <p:cNvPr id="2" name="Group 5"/>
          <p:cNvGrpSpPr/>
          <p:nvPr/>
        </p:nvGrpSpPr>
        <p:grpSpPr bwMode="auto">
          <a:xfrm>
            <a:off x="1588" y="777875"/>
            <a:ext cx="609600" cy="2003425"/>
            <a:chOff x="1" y="490"/>
            <a:chExt cx="384" cy="1262"/>
          </a:xfrm>
        </p:grpSpPr>
        <p:pic>
          <p:nvPicPr>
            <p:cNvPr id="335878"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335879"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335877"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dirty="0">
                <a:solidFill>
                  <a:srgbClr val="C00000"/>
                </a:solidFill>
                <a:latin typeface="幼圆" pitchFamily="49" charset="-122"/>
                <a:ea typeface="幼圆" pitchFamily="49" charset="-122"/>
              </a:rPr>
              <a:t>专题三　扩展语句，压缩语段</a:t>
            </a:r>
            <a:endParaRPr lang="en-US" altLang="zh-CN" sz="2200" b="1" dirty="0">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088" y="692785"/>
            <a:ext cx="7920037" cy="4364038"/>
          </a:xfrm>
        </p:spPr>
        <p:txBody>
          <a:bodyPr/>
          <a:lstStyle/>
          <a:p>
            <a:pPr marL="0" indent="0" algn="l" latinLnBrk="0">
              <a:lnSpc>
                <a:spcPts val="3500"/>
              </a:lnSpc>
              <a:spcBef>
                <a:spcPts val="0"/>
              </a:spcBef>
              <a:buNone/>
            </a:pPr>
            <a:r>
              <a:rPr lang="zh-CN" altLang="en-US" sz="2400" b="1">
                <a:solidFill>
                  <a:srgbClr val="990033"/>
                </a:solidFill>
                <a:latin typeface="宋体" charset="-122"/>
                <a:sym typeface="+mn-ea"/>
              </a:rPr>
              <a:t>示例一： 《论语》中既有“礼之用，和为贵”的行事准则，也有“君子和而不同，小人同而不和”的谆谆告诫，还有“和无寡，安无倾”的社会理想，这部儒家经典蕴含了仁爱和谐的尚和精神。</a:t>
            </a:r>
            <a:endParaRPr lang="zh-CN" altLang="en-US" sz="2400" b="1">
              <a:solidFill>
                <a:srgbClr val="990033"/>
              </a:solidFill>
              <a:latin typeface="宋体" charset="-122"/>
            </a:endParaRPr>
          </a:p>
          <a:p>
            <a:pPr marL="0" indent="0" algn="l" latinLnBrk="0">
              <a:lnSpc>
                <a:spcPts val="3500"/>
              </a:lnSpc>
              <a:spcBef>
                <a:spcPts val="0"/>
              </a:spcBef>
              <a:buNone/>
            </a:pPr>
            <a:r>
              <a:rPr lang="zh-CN" altLang="en-US" sz="2400" b="1">
                <a:solidFill>
                  <a:srgbClr val="990033"/>
                </a:solidFill>
                <a:latin typeface="宋体" charset="-122"/>
                <a:sym typeface="+mn-ea"/>
              </a:rPr>
              <a:t>示例二：诸侯割据，群雄逐鹿，三国鼎立。生灵涂炭渴盼休养生息，社会动荡期望和平安宁，战乱频仍祈求国家大治，宏伟的三国长卷蕴含了人们对天下归一的追求。</a:t>
            </a:r>
            <a:endParaRPr lang="zh-CN" altLang="en-US" sz="2400" b="1">
              <a:solidFill>
                <a:srgbClr val="990033"/>
              </a:solidFill>
              <a:latin typeface="宋体" charset="-122"/>
            </a:endParaRPr>
          </a:p>
          <a:p>
            <a:pPr marL="0" indent="0" algn="l" latinLnBrk="0">
              <a:lnSpc>
                <a:spcPts val="3500"/>
              </a:lnSpc>
              <a:spcBef>
                <a:spcPts val="0"/>
              </a:spcBef>
              <a:buNone/>
            </a:pPr>
            <a:r>
              <a:rPr lang="zh-CN" altLang="en-US" sz="2400" b="1">
                <a:solidFill>
                  <a:srgbClr val="990033"/>
                </a:solidFill>
                <a:latin typeface="宋体" charset="-122"/>
                <a:sym typeface="+mn-ea"/>
              </a:rPr>
              <a:t>[解析] 本题考查考生综合运用语言的能力。画线句的中心词是“和”，因而我们要结合《论语》或《三国演义》中的有关“和”的内容，并运用排比的修辞手法，续写一段意思完整的话。在答题时，要注意语意连贯，在规定的字数之内作答，同时要做到内容充实、中心明确、语句通顺。</a:t>
            </a:r>
          </a:p>
        </p:txBody>
      </p:sp>
      <p:grpSp>
        <p:nvGrpSpPr>
          <p:cNvPr id="2" name="Group 5"/>
          <p:cNvGrpSpPr/>
          <p:nvPr/>
        </p:nvGrpSpPr>
        <p:grpSpPr bwMode="auto">
          <a:xfrm>
            <a:off x="1588" y="777875"/>
            <a:ext cx="609600" cy="2003425"/>
            <a:chOff x="1" y="490"/>
            <a:chExt cx="384" cy="1262"/>
          </a:xfrm>
        </p:grpSpPr>
        <p:pic>
          <p:nvPicPr>
            <p:cNvPr id="336902"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336903"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336901"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777875"/>
            <a:ext cx="609600" cy="2003425"/>
            <a:chOff x="1" y="490"/>
            <a:chExt cx="384" cy="1262"/>
          </a:xfrm>
        </p:grpSpPr>
        <p:pic>
          <p:nvPicPr>
            <p:cNvPr id="337926"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337927"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337925"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337930" name="Rectangle 10"/>
          <p:cNvSpPr>
            <a:spLocks noChangeArrowheads="1"/>
          </p:cNvSpPr>
          <p:nvPr/>
        </p:nvSpPr>
        <p:spPr bwMode="auto">
          <a:xfrm>
            <a:off x="755650" y="815658"/>
            <a:ext cx="7956550" cy="4810760"/>
          </a:xfrm>
          <a:prstGeom prst="rect">
            <a:avLst/>
          </a:prstGeom>
          <a:noFill/>
          <a:ln w="9525" cap="rnd" algn="ctr">
            <a:noFill/>
            <a:prstDash val="sysDot"/>
            <a:miter lim="800000"/>
          </a:ln>
          <a:effectLst/>
        </p:spPr>
        <p:txBody>
          <a:bodyPr anchor="ctr">
            <a:spAutoFit/>
          </a:bodyPr>
          <a:lstStyle/>
          <a:p>
            <a:pPr algn="l">
              <a:lnSpc>
                <a:spcPts val="3500"/>
              </a:lnSpc>
            </a:pPr>
            <a:r>
              <a:rPr lang="zh-CN" sz="2400" b="1">
                <a:latin typeface="+mn-ea"/>
                <a:sym typeface="+mn-ea"/>
              </a:rPr>
              <a:t>３．</a:t>
            </a:r>
            <a:r>
              <a:rPr sz="2400" b="1">
                <a:latin typeface="+mn-ea"/>
                <a:sym typeface="+mn-ea"/>
              </a:rPr>
              <a:t> [</a:t>
            </a:r>
            <a:r>
              <a:rPr sz="2400" b="1">
                <a:solidFill>
                  <a:schemeClr val="tx1"/>
                </a:solidFill>
                <a:uFillTx/>
                <a:latin typeface="宋体" charset="0"/>
                <a:ea typeface="宋体" charset="0"/>
                <a:sym typeface="+mn-ea"/>
              </a:rPr>
              <a:t>2015</a:t>
            </a:r>
            <a:r>
              <a:rPr sz="2400" b="1">
                <a:latin typeface="+mn-ea"/>
                <a:sym typeface="+mn-ea"/>
              </a:rPr>
              <a:t>·山东卷] 阅读下面一段文字，以“志愿服务”开头，概括志愿服务的作用。要求：①要点全面；②不超过</a:t>
            </a:r>
            <a:r>
              <a:rPr sz="2400" b="1">
                <a:solidFill>
                  <a:schemeClr val="tx1"/>
                </a:solidFill>
                <a:uFillTx/>
                <a:latin typeface="宋体" charset="0"/>
                <a:ea typeface="宋体" charset="0"/>
                <a:sym typeface="+mn-ea"/>
              </a:rPr>
              <a:t>50</a:t>
            </a:r>
            <a:r>
              <a:rPr sz="2400" b="1">
                <a:latin typeface="+mn-ea"/>
                <a:sym typeface="+mn-ea"/>
              </a:rPr>
              <a:t>字。(</a:t>
            </a:r>
            <a:r>
              <a:rPr sz="2400" b="1">
                <a:solidFill>
                  <a:schemeClr val="tx1"/>
                </a:solidFill>
                <a:uFillTx/>
                <a:latin typeface="宋体" charset="0"/>
                <a:ea typeface="宋体" charset="0"/>
                <a:sym typeface="+mn-ea"/>
              </a:rPr>
              <a:t>4</a:t>
            </a:r>
            <a:r>
              <a:rPr sz="2400" b="1">
                <a:latin typeface="+mn-ea"/>
                <a:sym typeface="+mn-ea"/>
              </a:rPr>
              <a:t>分)</a:t>
            </a:r>
          </a:p>
          <a:p>
            <a:pPr algn="l"/>
            <a:endParaRPr/>
          </a:p>
          <a:p>
            <a:pPr algn="l">
              <a:lnSpc>
                <a:spcPts val="3500"/>
              </a:lnSpc>
            </a:pPr>
            <a:r>
              <a:rPr>
                <a:sym typeface="+mn-ea"/>
              </a:rPr>
              <a:t>            </a:t>
            </a:r>
            <a:r>
              <a:rPr lang="zh-CN" altLang="en-US" sz="2400" b="1">
                <a:latin typeface="楷体_GB2312" pitchFamily="49" charset="-122"/>
                <a:ea typeface="楷体_GB2312" pitchFamily="49" charset="-122"/>
                <a:sym typeface="+mn-ea"/>
              </a:rPr>
              <a:t>志愿服务是一项以自愿且不图物质报酬为参与前提的社会事业，重在出力而不是出钱，致力于弥补政府服务和市场服务的不足。这项事业有上百年的历史，在世界各地广泛开展，是推动社会文明发展的一个重要方面。人的内心都有向真、向善、向美的一面，都期望实现个人的美好价值，志愿服务是把这种期望变为现实的一种途径。志愿者在从事服务的过程中，会获得精神上的满足。</a:t>
            </a:r>
            <a:endParaRPr sz="2400">
              <a:latin typeface="方正楷体简体" charset="0"/>
              <a:ea typeface="方正楷体简体" charset="0"/>
              <a:sym typeface="+mn-ea"/>
            </a:endParaRPr>
          </a:p>
        </p:txBody>
      </p:sp>
      <p:sp>
        <p:nvSpPr>
          <p:cNvPr id="337931" name="Rectangle 11"/>
          <p:cNvSpPr>
            <a:spLocks noChangeArrowheads="1"/>
          </p:cNvSpPr>
          <p:nvPr/>
        </p:nvSpPr>
        <p:spPr bwMode="auto">
          <a:xfrm>
            <a:off x="682943" y="5732463"/>
            <a:ext cx="5720715" cy="535940"/>
          </a:xfrm>
          <a:prstGeom prst="rect">
            <a:avLst/>
          </a:prstGeom>
          <a:noFill/>
          <a:ln w="9525" cap="rnd" algn="ctr">
            <a:noFill/>
            <a:prstDash val="sysDot"/>
            <a:miter lim="800000"/>
          </a:ln>
          <a:effectLst/>
        </p:spPr>
        <p:txBody>
          <a:bodyPr wrap="none" anchor="ctr">
            <a:spAutoFit/>
          </a:bodyPr>
          <a:lstStyle/>
          <a:p>
            <a:pPr algn="l">
              <a:lnSpc>
                <a:spcPts val="3500"/>
              </a:lnSpc>
              <a:spcBef>
                <a:spcPct val="0"/>
              </a:spcBef>
              <a:buFontTx/>
              <a:buNone/>
            </a:pPr>
            <a:r>
              <a:rPr lang="zh-CN" altLang="en-US" sz="2400" b="1">
                <a:solidFill>
                  <a:srgbClr val="990033"/>
                </a:solidFill>
                <a:latin typeface="宋体" charset="-122"/>
                <a:sym typeface="+mn-ea"/>
              </a:rPr>
              <a:t>“答案”及“解析”见本专题现场指导。</a:t>
            </a:r>
            <a:r>
              <a:rPr lang="zh-CN" altLang="en-US" b="1" u="sng">
                <a:solidFill>
                  <a:srgbClr val="660033"/>
                </a:solidFill>
              </a:rPr>
              <a:t> </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37930"/>
                                        </p:tgtEl>
                                        <p:attrNameLst>
                                          <p:attrName>style.visibility</p:attrName>
                                        </p:attrNameLst>
                                      </p:cBhvr>
                                      <p:to>
                                        <p:strVal val="visible"/>
                                      </p:to>
                                    </p:set>
                                    <p:animEffect transition="in" filter="blinds(horizontal)">
                                      <p:cBhvr>
                                        <p:cTn id="7" dur="500"/>
                                        <p:tgtEl>
                                          <p:spTgt spid="3379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7931"/>
                                        </p:tgtEl>
                                        <p:attrNameLst>
                                          <p:attrName>style.visibility</p:attrName>
                                        </p:attrNameLst>
                                      </p:cBhvr>
                                      <p:to>
                                        <p:strVal val="visible"/>
                                      </p:to>
                                    </p:set>
                                    <p:animEffect transition="in" filter="blinds(horizontal)">
                                      <p:cBhvr>
                                        <p:cTn id="12" dur="500"/>
                                        <p:tgtEl>
                                          <p:spTgt spid="337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30" grpId="0" bldLvl="0" animBg="1"/>
      <p:bldP spid="337931" grpId="0" bldLvl="0" animBg="1"/>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777875"/>
            <a:ext cx="609600" cy="2003425"/>
            <a:chOff x="1" y="490"/>
            <a:chExt cx="384" cy="1262"/>
          </a:xfrm>
        </p:grpSpPr>
        <p:pic>
          <p:nvPicPr>
            <p:cNvPr id="338950"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338951"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338949"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338954" name="Rectangle 10"/>
          <p:cNvSpPr>
            <a:spLocks noChangeArrowheads="1"/>
          </p:cNvSpPr>
          <p:nvPr/>
        </p:nvSpPr>
        <p:spPr bwMode="auto">
          <a:xfrm>
            <a:off x="755650" y="908527"/>
            <a:ext cx="7920038" cy="3202940"/>
          </a:xfrm>
          <a:prstGeom prst="rect">
            <a:avLst/>
          </a:prstGeom>
          <a:noFill/>
          <a:ln w="9525" cap="rnd" algn="ctr">
            <a:noFill/>
            <a:prstDash val="sysDot"/>
            <a:miter lim="800000"/>
          </a:ln>
          <a:effectLst/>
        </p:spPr>
        <p:txBody>
          <a:bodyPr anchor="ctr">
            <a:spAutoFit/>
          </a:bodyPr>
          <a:lstStyle/>
          <a:p>
            <a:pPr algn="l">
              <a:lnSpc>
                <a:spcPts val="3500"/>
              </a:lnSpc>
            </a:pPr>
            <a:r>
              <a:rPr lang="zh-CN" sz="2400" b="1">
                <a:latin typeface="+mn-ea"/>
                <a:sym typeface="+mn-ea"/>
              </a:rPr>
              <a:t>４．</a:t>
            </a:r>
            <a:r>
              <a:rPr sz="2400" b="1">
                <a:latin typeface="+mn-ea"/>
                <a:sym typeface="+mn-ea"/>
              </a:rPr>
              <a:t>[</a:t>
            </a:r>
            <a:r>
              <a:rPr sz="2400" b="1">
                <a:solidFill>
                  <a:schemeClr val="tx1"/>
                </a:solidFill>
                <a:uFillTx/>
                <a:latin typeface="宋体" charset="0"/>
                <a:ea typeface="宋体" charset="0"/>
                <a:sym typeface="+mn-ea"/>
              </a:rPr>
              <a:t>2015</a:t>
            </a:r>
            <a:r>
              <a:rPr sz="2400" b="1">
                <a:latin typeface="+mn-ea"/>
                <a:sym typeface="+mn-ea"/>
              </a:rPr>
              <a:t>·安徽卷] 请根据示意图，提取文字材料中的相应信息，并用一句话表述出来。要求：简明、准确，不超过</a:t>
            </a:r>
            <a:r>
              <a:rPr sz="2400" b="1">
                <a:solidFill>
                  <a:schemeClr val="tx1"/>
                </a:solidFill>
                <a:uFillTx/>
                <a:latin typeface="宋体" charset="0"/>
                <a:ea typeface="宋体" charset="0"/>
                <a:sym typeface="+mn-ea"/>
              </a:rPr>
              <a:t>70</a:t>
            </a:r>
            <a:r>
              <a:rPr sz="2400" b="1">
                <a:latin typeface="+mn-ea"/>
                <a:sym typeface="+mn-ea"/>
              </a:rPr>
              <a:t>字。(</a:t>
            </a:r>
            <a:r>
              <a:rPr sz="2400" b="1">
                <a:solidFill>
                  <a:schemeClr val="tx1"/>
                </a:solidFill>
                <a:uFillTx/>
                <a:latin typeface="宋体" charset="0"/>
                <a:ea typeface="宋体" charset="0"/>
                <a:sym typeface="+mn-ea"/>
              </a:rPr>
              <a:t>6</a:t>
            </a:r>
            <a:r>
              <a:rPr sz="2400" b="1">
                <a:latin typeface="+mn-ea"/>
                <a:sym typeface="+mn-ea"/>
              </a:rPr>
              <a:t>分)</a:t>
            </a:r>
          </a:p>
          <a:p>
            <a:pPr algn="l">
              <a:lnSpc>
                <a:spcPts val="3500"/>
              </a:lnSpc>
            </a:pPr>
            <a:endParaRPr lang="zh-CN" altLang="en-US" sz="2400" b="1" u="sng">
              <a:latin typeface="宋体" pitchFamily="2" charset="-122"/>
            </a:endParaRPr>
          </a:p>
          <a:p>
            <a:pPr algn="l">
              <a:lnSpc>
                <a:spcPts val="3500"/>
              </a:lnSpc>
            </a:pPr>
            <a:endParaRPr lang="zh-CN" altLang="en-US" sz="2400" b="1" u="sng">
              <a:latin typeface="宋体" pitchFamily="2" charset="-122"/>
            </a:endParaRPr>
          </a:p>
          <a:p>
            <a:pPr algn="l">
              <a:lnSpc>
                <a:spcPts val="3500"/>
              </a:lnSpc>
            </a:pPr>
            <a:r>
              <a:rPr sz="2400">
                <a:sym typeface="+mn-ea"/>
              </a:rPr>
              <a:t>        </a:t>
            </a:r>
            <a:r>
              <a:rPr sz="2400">
                <a:latin typeface="方正楷体简体" charset="0"/>
                <a:ea typeface="方正楷体简体" charset="0"/>
                <a:sym typeface="+mn-ea"/>
              </a:rPr>
              <a:t> </a:t>
            </a:r>
            <a:endParaRPr sz="2400">
              <a:latin typeface="方正楷体简体" charset="0"/>
              <a:ea typeface="方正楷体简体" charset="0"/>
            </a:endParaRPr>
          </a:p>
          <a:p>
            <a:pPr algn="l">
              <a:lnSpc>
                <a:spcPts val="3500"/>
              </a:lnSpc>
            </a:pPr>
            <a:r>
              <a:rPr sz="2400">
                <a:latin typeface="方正楷体简体" charset="0"/>
                <a:ea typeface="方正楷体简体" charset="0"/>
                <a:sym typeface="+mn-ea"/>
              </a:rPr>
              <a:t>      </a:t>
            </a:r>
            <a:endParaRPr lang="zh-CN" altLang="en-US" sz="2400" b="1" u="sng">
              <a:latin typeface="宋体" pitchFamily="2"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pic>
        <p:nvPicPr>
          <p:cNvPr id="3" name="图片 -2147482517"/>
          <p:cNvPicPr>
            <a:picLocks noChangeAspect="1"/>
          </p:cNvPicPr>
          <p:nvPr/>
        </p:nvPicPr>
        <p:blipFill>
          <a:blip r:embed="rId4" cstate="print"/>
          <a:srcRect/>
          <a:stretch>
            <a:fillRect/>
          </a:stretch>
        </p:blipFill>
        <p:spPr>
          <a:xfrm>
            <a:off x="2987675" y="2564765"/>
            <a:ext cx="4017645" cy="2144395"/>
          </a:xfrm>
          <a:prstGeom prst="rect">
            <a:avLst/>
          </a:prstGeom>
          <a:noFill/>
          <a:ln w="9525">
            <a:noFill/>
            <a:miter/>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38954"/>
                                        </p:tgtEl>
                                        <p:attrNameLst>
                                          <p:attrName>style.visibility</p:attrName>
                                        </p:attrNameLst>
                                      </p:cBhvr>
                                      <p:to>
                                        <p:strVal val="visible"/>
                                      </p:to>
                                    </p:set>
                                    <p:animEffect transition="in" filter="blinds(horizontal)">
                                      <p:cBhvr>
                                        <p:cTn id="7" dur="500"/>
                                        <p:tgtEl>
                                          <p:spTgt spid="338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54" grpId="0" bldLvl="0" animBg="1"/>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777875"/>
            <a:ext cx="609600" cy="2003425"/>
            <a:chOff x="1" y="490"/>
            <a:chExt cx="384" cy="1262"/>
          </a:xfrm>
        </p:grpSpPr>
        <p:pic>
          <p:nvPicPr>
            <p:cNvPr id="338950"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338951"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338949"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338954" name="Rectangle 10"/>
          <p:cNvSpPr>
            <a:spLocks noChangeArrowheads="1"/>
          </p:cNvSpPr>
          <p:nvPr/>
        </p:nvSpPr>
        <p:spPr bwMode="auto">
          <a:xfrm>
            <a:off x="683895" y="836137"/>
            <a:ext cx="7920038" cy="4980940"/>
          </a:xfrm>
          <a:prstGeom prst="rect">
            <a:avLst/>
          </a:prstGeom>
          <a:noFill/>
          <a:ln w="9525" cap="rnd" algn="ctr">
            <a:noFill/>
            <a:prstDash val="sysDot"/>
            <a:miter lim="800000"/>
          </a:ln>
          <a:effectLst/>
        </p:spPr>
        <p:txBody>
          <a:bodyPr anchor="ctr">
            <a:spAutoFit/>
          </a:bodyPr>
          <a:lstStyle/>
          <a:p>
            <a:pPr algn="l">
              <a:lnSpc>
                <a:spcPts val="3500"/>
              </a:lnSpc>
            </a:pPr>
            <a:r>
              <a:rPr sz="2400">
                <a:latin typeface="方正楷体简体" charset="0"/>
                <a:ea typeface="方正楷体简体" charset="0"/>
                <a:sym typeface="+mn-ea"/>
              </a:rPr>
              <a:t>     </a:t>
            </a:r>
            <a:r>
              <a:rPr lang="zh-CN" altLang="en-US" sz="2400" b="1">
                <a:latin typeface="楷体_GB2312" pitchFamily="49" charset="-122"/>
                <a:ea typeface="楷体_GB2312" pitchFamily="49" charset="-122"/>
                <a:sym typeface="+mn-ea"/>
              </a:rPr>
              <a:t> 2015年4月15日，亚洲基础设施投资银行的57个意向创始成员国已全部确定。在完成各国审批程序后，亚投行有望在2015年底之前正式成立并投入运行。</a:t>
            </a:r>
            <a:endParaRPr lang="zh-CN" altLang="en-US" sz="2400" b="1">
              <a:latin typeface="楷体_GB2312" pitchFamily="49" charset="-122"/>
              <a:ea typeface="楷体_GB2312" pitchFamily="49" charset="-122"/>
            </a:endParaRPr>
          </a:p>
          <a:p>
            <a:pPr algn="l">
              <a:lnSpc>
                <a:spcPts val="3500"/>
              </a:lnSpc>
            </a:pPr>
            <a:r>
              <a:rPr lang="zh-CN" altLang="en-US" sz="2400" b="1">
                <a:latin typeface="楷体_GB2312" pitchFamily="49" charset="-122"/>
                <a:ea typeface="楷体_GB2312" pitchFamily="49" charset="-122"/>
                <a:sym typeface="+mn-ea"/>
              </a:rPr>
              <a:t>    据测算，2010—2020年，亚洲每年大约需要8000亿美元的基础设施投资，而现有的世界银行、亚洲开发银行等国际多边机构都无法满足需求。亚投行将有效弥补其中的资金缺口，具体方式有贷款、股权投资以及提供担保等。</a:t>
            </a:r>
            <a:endParaRPr lang="zh-CN" altLang="en-US" sz="2400" b="1">
              <a:latin typeface="楷体_GB2312" pitchFamily="49" charset="-122"/>
              <a:ea typeface="楷体_GB2312" pitchFamily="49" charset="-122"/>
            </a:endParaRPr>
          </a:p>
          <a:p>
            <a:pPr algn="l">
              <a:lnSpc>
                <a:spcPts val="3500"/>
              </a:lnSpc>
            </a:pPr>
            <a:r>
              <a:rPr lang="zh-CN" altLang="en-US" sz="2400" b="1">
                <a:latin typeface="楷体_GB2312" pitchFamily="49" charset="-122"/>
                <a:ea typeface="楷体_GB2312" pitchFamily="49" charset="-122"/>
                <a:sym typeface="+mn-ea"/>
              </a:rPr>
              <a:t>    可以预期，在亚投行的支持下，亚洲各国将掀起新一轮基础设施建设高潮，建设项目集中在公路、铁路、港口、通信、电力电网、油气运输等方面，这必将带动亚洲经济未来的强劲增长。</a:t>
            </a:r>
            <a:endParaRPr lang="zh-CN" altLang="en-US" sz="2400" b="1">
              <a:latin typeface="楷体_GB2312" pitchFamily="49" charset="-122"/>
              <a:ea typeface="楷体_GB2312"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38954"/>
                                        </p:tgtEl>
                                        <p:attrNameLst>
                                          <p:attrName>style.visibility</p:attrName>
                                        </p:attrNameLst>
                                      </p:cBhvr>
                                      <p:to>
                                        <p:strVal val="visible"/>
                                      </p:to>
                                    </p:set>
                                    <p:animEffect transition="in" filter="blinds(horizontal)">
                                      <p:cBhvr>
                                        <p:cTn id="7" dur="500"/>
                                        <p:tgtEl>
                                          <p:spTgt spid="338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54"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33495" y="628920"/>
            <a:ext cx="8208962" cy="6092825"/>
          </a:xfrm>
        </p:spPr>
        <p:txBody>
          <a:bodyPr>
            <a:normAutofit/>
          </a:bodyPr>
          <a:lstStyle/>
          <a:p>
            <a:pPr marL="0" indent="0" eaLnBrk="1" hangingPunct="1">
              <a:lnSpc>
                <a:spcPts val="3500"/>
              </a:lnSpc>
              <a:spcBef>
                <a:spcPct val="0"/>
              </a:spcBef>
              <a:buFont typeface="Arial" charset="0"/>
              <a:buNone/>
            </a:pPr>
            <a:r>
              <a:rPr lang="en-US" altLang="zh-CN" sz="2400" b="1" dirty="0" smtClean="0">
                <a:latin typeface="宋体" pitchFamily="2" charset="-122"/>
              </a:rPr>
              <a:t>    30. </a:t>
            </a:r>
            <a:r>
              <a:rPr lang="en-US" altLang="zh-CN" sz="2400" b="1" dirty="0" err="1" smtClean="0">
                <a:latin typeface="宋体" pitchFamily="2" charset="-122"/>
              </a:rPr>
              <a:t>挺身而出、自告奋勇：都有“主动出来承担某一任务”的意思</a:t>
            </a:r>
            <a:r>
              <a:rPr lang="en-US" altLang="zh-CN" sz="2400" b="1" dirty="0" smtClean="0">
                <a:latin typeface="宋体" pitchFamily="2" charset="-122"/>
              </a:rPr>
              <a:t>。</a:t>
            </a:r>
            <a:r>
              <a:rPr lang="en-US" altLang="zh-CN" sz="2400" b="1" dirty="0" err="1" smtClean="0">
                <a:latin typeface="宋体" pitchFamily="2" charset="-122"/>
              </a:rPr>
              <a:t>前者侧重于“勇敢地站出来承担某种责任</a:t>
            </a:r>
            <a:r>
              <a:rPr lang="en-US" altLang="zh-CN" sz="2400" b="1" dirty="0" smtClean="0">
                <a:latin typeface="宋体" pitchFamily="2" charset="-122"/>
              </a:rPr>
              <a:t>”；</a:t>
            </a:r>
            <a:r>
              <a:rPr lang="en-US" altLang="zh-CN" sz="2400" b="1" dirty="0" err="1" smtClean="0">
                <a:latin typeface="宋体" pitchFamily="2" charset="-122"/>
              </a:rPr>
              <a:t>后者着眼于“提出来</a:t>
            </a:r>
            <a:r>
              <a:rPr lang="en-US" altLang="zh-CN" sz="2400" b="1" dirty="0" smtClean="0">
                <a:latin typeface="宋体" pitchFamily="2" charset="-122"/>
              </a:rPr>
              <a:t>”，</a:t>
            </a:r>
            <a:r>
              <a:rPr lang="en-US" altLang="zh-CN" sz="2400" b="1" dirty="0" err="1" smtClean="0">
                <a:latin typeface="宋体" pitchFamily="2" charset="-122"/>
              </a:rPr>
              <a:t>侧重在主动要求去完成某种任务</a:t>
            </a:r>
            <a:r>
              <a:rPr lang="en-US" altLang="zh-CN" sz="2400" b="1" dirty="0" smtClean="0">
                <a:latin typeface="宋体" pitchFamily="2" charset="-122"/>
              </a:rPr>
              <a:t>。</a:t>
            </a:r>
            <a:r>
              <a:rPr lang="en-US" altLang="zh-CN" sz="2400" b="1" dirty="0" err="1" smtClean="0">
                <a:latin typeface="宋体" pitchFamily="2" charset="-122"/>
              </a:rPr>
              <a:t>前者比后者语意重</a:t>
            </a:r>
            <a:r>
              <a:rPr lang="en-US" altLang="zh-CN" sz="2400" b="1" dirty="0" smtClean="0">
                <a:latin typeface="宋体" pitchFamily="2" charset="-122"/>
              </a:rPr>
              <a:t>。</a:t>
            </a:r>
          </a:p>
          <a:p>
            <a:pPr marL="0" indent="0" eaLnBrk="1" hangingPunct="1">
              <a:lnSpc>
                <a:spcPts val="3500"/>
              </a:lnSpc>
              <a:spcBef>
                <a:spcPct val="0"/>
              </a:spcBef>
              <a:buFont typeface="Arial" charset="0"/>
              <a:buNone/>
            </a:pPr>
            <a:r>
              <a:rPr lang="en-US" altLang="zh-CN" sz="2400" b="1" dirty="0" smtClean="0">
                <a:latin typeface="宋体" pitchFamily="2" charset="-122"/>
              </a:rPr>
              <a:t>    31. </a:t>
            </a:r>
            <a:r>
              <a:rPr lang="en-US" altLang="zh-CN" sz="2400" b="1" dirty="0" err="1" smtClean="0">
                <a:latin typeface="宋体" pitchFamily="2" charset="-122"/>
              </a:rPr>
              <a:t>文质彬彬、彬彬有礼、温文尔雅：都可形容人态度温和、举止斯文</a:t>
            </a:r>
            <a:r>
              <a:rPr lang="en-US" altLang="zh-CN" sz="2400" b="1" dirty="0" smtClean="0">
                <a:latin typeface="宋体" pitchFamily="2" charset="-122"/>
              </a:rPr>
              <a:t>。异：“</a:t>
            </a:r>
            <a:r>
              <a:rPr lang="en-US" altLang="zh-CN" sz="2400" b="1" dirty="0" err="1" smtClean="0">
                <a:latin typeface="宋体" pitchFamily="2" charset="-122"/>
              </a:rPr>
              <a:t>文质彬彬”侧重在文雅</a:t>
            </a:r>
            <a:r>
              <a:rPr lang="en-US" altLang="zh-CN" sz="2400" b="1" dirty="0" smtClean="0">
                <a:latin typeface="宋体" pitchFamily="2" charset="-122"/>
              </a:rPr>
              <a:t>；“</a:t>
            </a:r>
            <a:r>
              <a:rPr lang="en-US" altLang="zh-CN" sz="2400" b="1" dirty="0" err="1" smtClean="0">
                <a:latin typeface="宋体" pitchFamily="2" charset="-122"/>
              </a:rPr>
              <a:t>彬彬有礼”侧重在有礼貌</a:t>
            </a:r>
            <a:r>
              <a:rPr lang="en-US" altLang="zh-CN" sz="2400" b="1" dirty="0" smtClean="0">
                <a:latin typeface="宋体" pitchFamily="2" charset="-122"/>
              </a:rPr>
              <a:t>；“</a:t>
            </a:r>
            <a:r>
              <a:rPr lang="en-US" altLang="zh-CN" sz="2400" b="1" dirty="0" err="1" smtClean="0">
                <a:latin typeface="宋体" pitchFamily="2" charset="-122"/>
              </a:rPr>
              <a:t>温文尔雅”侧重在态度温和，举止文雅</a:t>
            </a:r>
            <a:r>
              <a:rPr lang="en-US" altLang="zh-CN" sz="2400" b="1" dirty="0" smtClean="0">
                <a:latin typeface="宋体" pitchFamily="2" charset="-122"/>
              </a:rPr>
              <a:t>。</a:t>
            </a:r>
          </a:p>
          <a:p>
            <a:pPr marL="0" indent="0" eaLnBrk="1" hangingPunct="1">
              <a:lnSpc>
                <a:spcPts val="3500"/>
              </a:lnSpc>
              <a:spcBef>
                <a:spcPct val="0"/>
              </a:spcBef>
              <a:buFont typeface="Arial" charset="0"/>
              <a:buNone/>
            </a:pPr>
            <a:r>
              <a:rPr lang="en-US" altLang="zh-CN" sz="2400" b="1" dirty="0" smtClean="0">
                <a:latin typeface="宋体" pitchFamily="2" charset="-122"/>
              </a:rPr>
              <a:t>    32. </a:t>
            </a:r>
            <a:r>
              <a:rPr lang="en-US" altLang="zh-CN" sz="2400" b="1" dirty="0" err="1" smtClean="0">
                <a:latin typeface="宋体" pitchFamily="2" charset="-122"/>
              </a:rPr>
              <a:t>义不容辞、责无旁贷：都含有“应该承担，不能推辞”的意思</a:t>
            </a:r>
            <a:r>
              <a:rPr lang="en-US" altLang="zh-CN" sz="2400" b="1" dirty="0" smtClean="0">
                <a:latin typeface="宋体" pitchFamily="2" charset="-122"/>
              </a:rPr>
              <a:t>。</a:t>
            </a:r>
            <a:r>
              <a:rPr lang="en-US" altLang="zh-CN" sz="2400" b="1" dirty="0" err="1" smtClean="0">
                <a:latin typeface="宋体" pitchFamily="2" charset="-122"/>
              </a:rPr>
              <a:t>异：前者侧重于道义上不允许推托；后者侧重于责任上不可推卸</a:t>
            </a:r>
            <a:r>
              <a:rPr lang="zh-CN" altLang="en-US" sz="2400" b="1" dirty="0" smtClean="0">
                <a:latin typeface="宋体" pitchFamily="2" charset="-122"/>
              </a:rPr>
              <a:t>（</a:t>
            </a:r>
            <a:r>
              <a:rPr lang="en-US" altLang="zh-CN" sz="2400" b="1" dirty="0" err="1" smtClean="0">
                <a:latin typeface="宋体" pitchFamily="2" charset="-122"/>
              </a:rPr>
              <a:t>贷：推卸</a:t>
            </a:r>
            <a:r>
              <a:rPr lang="zh-CN" altLang="en-US" sz="2400" b="1" dirty="0" smtClean="0">
                <a:latin typeface="宋体" pitchFamily="2" charset="-122"/>
              </a:rPr>
              <a:t>）</a:t>
            </a:r>
            <a:r>
              <a:rPr lang="en-US" altLang="zh-CN" sz="2400" b="1" dirty="0" smtClean="0">
                <a:latin typeface="宋体" pitchFamily="2" charset="-122"/>
              </a:rPr>
              <a:t>。</a:t>
            </a:r>
          </a:p>
          <a:p>
            <a:pPr marL="0" indent="0" eaLnBrk="1" hangingPunct="1">
              <a:lnSpc>
                <a:spcPts val="3500"/>
              </a:lnSpc>
              <a:spcBef>
                <a:spcPct val="0"/>
              </a:spcBef>
              <a:buFont typeface="Arial" charset="0"/>
              <a:buNone/>
            </a:pPr>
            <a:r>
              <a:rPr lang="en-US" altLang="zh-CN" sz="2400" b="1" dirty="0" smtClean="0">
                <a:latin typeface="宋体" pitchFamily="2" charset="-122"/>
              </a:rPr>
              <a:t>    33. </a:t>
            </a:r>
            <a:r>
              <a:rPr lang="en-US" altLang="zh-CN" sz="2400" b="1" dirty="0" err="1" smtClean="0">
                <a:latin typeface="宋体" pitchFamily="2" charset="-122"/>
              </a:rPr>
              <a:t>挥金如土、一掷千金：都形容极度挥霍</a:t>
            </a:r>
            <a:r>
              <a:rPr lang="en-US" altLang="zh-CN" sz="2400" b="1" dirty="0" smtClean="0">
                <a:latin typeface="宋体" pitchFamily="2" charset="-122"/>
              </a:rPr>
              <a:t>。</a:t>
            </a:r>
            <a:r>
              <a:rPr lang="en-US" altLang="zh-CN" sz="2400" b="1" dirty="0" err="1" smtClean="0">
                <a:latin typeface="宋体" pitchFamily="2" charset="-122"/>
              </a:rPr>
              <a:t>异：前者侧重在对钱财的轻视；后者侧重在一</a:t>
            </a:r>
            <a:r>
              <a:rPr lang="zh-CN" altLang="en-US" sz="2400" b="1" dirty="0" smtClean="0">
                <a:latin typeface="宋体" pitchFamily="2" charset="-122"/>
              </a:rPr>
              <a:t>花就是一大笔</a:t>
            </a:r>
            <a:r>
              <a:rPr lang="en-US" altLang="zh-CN" sz="2400" b="1" dirty="0" smtClean="0">
                <a:latin typeface="宋体" pitchFamily="2" charset="-122"/>
              </a:rPr>
              <a:t>。</a:t>
            </a:r>
          </a:p>
        </p:txBody>
      </p:sp>
      <p:sp>
        <p:nvSpPr>
          <p:cNvPr id="899075"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899078"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899079"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777875"/>
            <a:ext cx="609600" cy="2003425"/>
            <a:chOff x="1" y="490"/>
            <a:chExt cx="384" cy="1262"/>
          </a:xfrm>
        </p:grpSpPr>
        <p:pic>
          <p:nvPicPr>
            <p:cNvPr id="1190916"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190917"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119091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190920" name="Rectangle 8"/>
          <p:cNvSpPr>
            <a:spLocks noChangeArrowheads="1"/>
          </p:cNvSpPr>
          <p:nvPr/>
        </p:nvSpPr>
        <p:spPr bwMode="auto">
          <a:xfrm>
            <a:off x="539750" y="555943"/>
            <a:ext cx="7993063" cy="5775960"/>
          </a:xfrm>
          <a:prstGeom prst="rect">
            <a:avLst/>
          </a:prstGeom>
          <a:noFill/>
          <a:ln w="9525" cap="rnd" algn="ctr">
            <a:noFill/>
            <a:prstDash val="sysDot"/>
            <a:miter lim="800000"/>
          </a:ln>
          <a:effectLst/>
        </p:spPr>
        <p:txBody>
          <a:bodyPr anchor="ctr">
            <a:spAutoFit/>
          </a:bodyPr>
          <a:lstStyle/>
          <a:p>
            <a:pPr algn="ctr"/>
            <a:endParaRPr lang="en-US" altLang="zh-CN" sz="2300" b="1">
              <a:solidFill>
                <a:srgbClr val="0033CC"/>
              </a:solidFill>
              <a:effectLst>
                <a:outerShdw blurRad="38100" dist="38100" dir="2700000" algn="tl">
                  <a:srgbClr val="C0C0C0"/>
                </a:outerShdw>
              </a:effectLst>
              <a:latin typeface="宋体" charset="-122"/>
            </a:endParaRPr>
          </a:p>
          <a:p>
            <a:pPr indent="0" algn="l">
              <a:lnSpc>
                <a:spcPts val="3500"/>
              </a:lnSpc>
            </a:pPr>
            <a:r>
              <a:rPr lang="zh-CN" altLang="en-US" sz="2400" b="1">
                <a:solidFill>
                  <a:srgbClr val="990033"/>
                </a:solidFill>
                <a:latin typeface="宋体" charset="-122"/>
                <a:sym typeface="+mn-ea"/>
              </a:rPr>
              <a:t>示例一：亚投行将采用贷款、股权投资等方式，在交通、通信、能源等基础设施建设领域向亚洲各国提供资金支持，这必将带动亚洲经济未来的强劲增长。</a:t>
            </a:r>
          </a:p>
          <a:p>
            <a:pPr indent="0" algn="l">
              <a:lnSpc>
                <a:spcPts val="3500"/>
              </a:lnSpc>
            </a:pPr>
            <a:r>
              <a:rPr lang="zh-CN" altLang="en-US" sz="2400" b="1">
                <a:solidFill>
                  <a:srgbClr val="990033"/>
                </a:solidFill>
                <a:latin typeface="宋体" charset="-122"/>
                <a:sym typeface="+mn-ea"/>
              </a:rPr>
              <a:t>示例二：亚投行在交通、通信、能源等基础设施建设领域以贷款、股权投资等方式向亚洲各国提供的资金支持必将带动亚洲经济未来的强劲增长。</a:t>
            </a:r>
          </a:p>
          <a:p>
            <a:pPr indent="0" algn="l">
              <a:lnSpc>
                <a:spcPts val="3500"/>
              </a:lnSpc>
            </a:pPr>
            <a:r>
              <a:rPr lang="zh-CN" altLang="en-US" sz="2400" b="1">
                <a:solidFill>
                  <a:srgbClr val="990033"/>
                </a:solidFill>
                <a:latin typeface="宋体" charset="-122"/>
                <a:sym typeface="+mn-ea"/>
              </a:rPr>
              <a:t>[解析] 本题考查压缩语段的能力，能力层级为E。这道题比一般的压缩语段题多出了一个示意图，结合示意图阅读下面的文字，可使阅读更清晰，目的性更强。考生在答题时，按照示意图提供的脉络，从下面的语段中提取相关信息，再组成一句话即可。可以说，本题答案既是对下面语段的压缩，又是对上面示意图中几个关键词的扩展。</a:t>
            </a:r>
            <a:endParaRPr sz="2400" b="1"/>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90920"/>
                                        </p:tgtEl>
                                        <p:attrNameLst>
                                          <p:attrName>style.visibility</p:attrName>
                                        </p:attrNameLst>
                                      </p:cBhvr>
                                      <p:to>
                                        <p:strVal val="visible"/>
                                      </p:to>
                                    </p:set>
                                    <p:animEffect transition="in" filter="blinds(horizontal)">
                                      <p:cBhvr>
                                        <p:cTn id="7" dur="500"/>
                                        <p:tgtEl>
                                          <p:spTgt spid="1190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0920" grpId="0" bldLvl="0" animBg="1"/>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04215" y="910590"/>
            <a:ext cx="8011795" cy="2795905"/>
          </a:xfrm>
          <a:prstGeom prst="rect">
            <a:avLst/>
          </a:prstGeom>
          <a:noFill/>
          <a:ln>
            <a:noFill/>
          </a:ln>
        </p:spPr>
        <p:txBody>
          <a:bodyPr/>
          <a:lstStyle/>
          <a:p>
            <a:pPr algn="ctr" eaLnBrk="1" hangingPunct="1">
              <a:lnSpc>
                <a:spcPts val="3500"/>
              </a:lnSpc>
              <a:spcBef>
                <a:spcPct val="0"/>
              </a:spcBef>
            </a:pPr>
            <a:r>
              <a:rPr lang="en-US" altLang="zh-CN" sz="2400" b="1">
                <a:solidFill>
                  <a:srgbClr val="0033CC"/>
                </a:solidFill>
                <a:effectLst>
                  <a:outerShdw blurRad="38100" dist="38100" dir="2700000" algn="tl">
                    <a:srgbClr val="C0C0C0"/>
                  </a:outerShdw>
                </a:effectLst>
                <a:latin typeface="宋体" pitchFamily="2" charset="-122"/>
                <a:ea typeface="黑体" pitchFamily="2" charset="-122"/>
              </a:rPr>
              <a:t>——</a:t>
            </a:r>
            <a:r>
              <a:rPr lang="en-US" altLang="zh-CN" sz="2400" b="1">
                <a:solidFill>
                  <a:srgbClr val="0033CC"/>
                </a:solidFill>
                <a:effectLst>
                  <a:outerShdw blurRad="38100" dist="38100" dir="2700000" algn="tl">
                    <a:srgbClr val="C0C0C0"/>
                  </a:outerShdw>
                </a:effectLst>
                <a:latin typeface="黑体" pitchFamily="2" charset="-122"/>
                <a:ea typeface="黑体" pitchFamily="2" charset="-122"/>
              </a:rPr>
              <a:t> </a:t>
            </a:r>
            <a:r>
              <a:rPr lang="zh-CN" altLang="en-US" sz="2400" b="1">
                <a:solidFill>
                  <a:srgbClr val="0033CC"/>
                </a:solidFill>
                <a:effectLst>
                  <a:outerShdw blurRad="38100" dist="38100" dir="2700000" algn="tl">
                    <a:srgbClr val="C0C0C0"/>
                  </a:outerShdw>
                </a:effectLst>
                <a:latin typeface="黑体" pitchFamily="2" charset="-122"/>
                <a:ea typeface="黑体" pitchFamily="2" charset="-122"/>
              </a:rPr>
              <a:t>现场指导 </a:t>
            </a:r>
            <a:r>
              <a:rPr lang="en-US" altLang="zh-CN" sz="2400" b="1">
                <a:solidFill>
                  <a:srgbClr val="0033CC"/>
                </a:solidFill>
                <a:effectLst>
                  <a:outerShdw blurRad="38100" dist="38100" dir="2700000" algn="tl">
                    <a:srgbClr val="C0C0C0"/>
                  </a:outerShdw>
                </a:effectLst>
                <a:latin typeface="宋体" pitchFamily="2" charset="-122"/>
                <a:ea typeface="黑体" pitchFamily="2" charset="-122"/>
              </a:rPr>
              <a:t>——</a:t>
            </a:r>
          </a:p>
          <a:p>
            <a:pPr indent="0" algn="l">
              <a:lnSpc>
                <a:spcPts val="3500"/>
              </a:lnSpc>
              <a:spcBef>
                <a:spcPct val="0"/>
              </a:spcBef>
            </a:pPr>
            <a:r>
              <a:rPr lang="en-US" altLang="zh-CN" sz="2400" b="1">
                <a:latin typeface="+mn-ea"/>
                <a:sym typeface="+mn-ea"/>
              </a:rPr>
              <a:t> [</a:t>
            </a:r>
            <a:r>
              <a:rPr sz="2400" b="1">
                <a:solidFill>
                  <a:schemeClr val="tx1"/>
                </a:solidFill>
                <a:uFillTx/>
                <a:latin typeface="宋体" charset="0"/>
                <a:ea typeface="宋体" charset="0"/>
                <a:sym typeface="+mn-ea"/>
              </a:rPr>
              <a:t>2015</a:t>
            </a:r>
            <a:r>
              <a:rPr sz="2400" b="1">
                <a:latin typeface="+mn-ea"/>
                <a:sym typeface="+mn-ea"/>
              </a:rPr>
              <a:t>·山东卷]    阅读下面一段文字，以“志愿服务”开头，概括志愿服务的作用。要求：①要点全面；②不超过</a:t>
            </a:r>
            <a:r>
              <a:rPr sz="2400" b="1">
                <a:solidFill>
                  <a:schemeClr val="tx1"/>
                </a:solidFill>
                <a:uFillTx/>
                <a:latin typeface="宋体" charset="0"/>
                <a:ea typeface="宋体" charset="0"/>
                <a:sym typeface="+mn-ea"/>
              </a:rPr>
              <a:t>50</a:t>
            </a:r>
            <a:r>
              <a:rPr sz="2400" b="1">
                <a:latin typeface="+mn-ea"/>
                <a:sym typeface="+mn-ea"/>
              </a:rPr>
              <a:t>字。(</a:t>
            </a:r>
            <a:r>
              <a:rPr sz="2400" b="1">
                <a:solidFill>
                  <a:schemeClr val="tx1"/>
                </a:solidFill>
                <a:uFillTx/>
                <a:latin typeface="宋体" charset="0"/>
                <a:ea typeface="宋体" charset="0"/>
                <a:sym typeface="+mn-ea"/>
              </a:rPr>
              <a:t>4</a:t>
            </a:r>
            <a:r>
              <a:rPr sz="2400" b="1">
                <a:latin typeface="+mn-ea"/>
                <a:sym typeface="+mn-ea"/>
              </a:rPr>
              <a:t>分)(原题见本专题“真题</a:t>
            </a:r>
            <a:r>
              <a:rPr lang="zh-CN" sz="2400" b="1">
                <a:latin typeface="+mn-ea"/>
                <a:sym typeface="+mn-ea"/>
              </a:rPr>
              <a:t>体验</a:t>
            </a:r>
            <a:r>
              <a:rPr lang="en-US" altLang="zh-CN" sz="2400" b="1">
                <a:latin typeface="+mn-ea"/>
                <a:sym typeface="+mn-ea"/>
              </a:rPr>
              <a:t>”</a:t>
            </a:r>
            <a:r>
              <a:rPr lang="zh-CN" altLang="en-US" sz="2400" b="1">
                <a:latin typeface="+mn-ea"/>
                <a:sym typeface="+mn-ea"/>
              </a:rPr>
              <a:t>第</a:t>
            </a:r>
            <a:r>
              <a:rPr lang="en-US" altLang="zh-CN" sz="2400" b="1">
                <a:solidFill>
                  <a:schemeClr val="tx1"/>
                </a:solidFill>
                <a:uFillTx/>
                <a:latin typeface="宋体" charset="0"/>
                <a:ea typeface="宋体" charset="0"/>
                <a:sym typeface="+mn-ea"/>
              </a:rPr>
              <a:t>3</a:t>
            </a:r>
            <a:r>
              <a:rPr lang="zh-CN" altLang="en-US" sz="2400" b="1">
                <a:latin typeface="+mn-ea"/>
                <a:sym typeface="+mn-ea"/>
              </a:rPr>
              <a:t>题）</a:t>
            </a:r>
            <a:endParaRPr sz="2400" b="1">
              <a:latin typeface="+mn-ea"/>
            </a:endParaRPr>
          </a:p>
        </p:txBody>
      </p:sp>
      <p:grpSp>
        <p:nvGrpSpPr>
          <p:cNvPr id="2" name="Group 5"/>
          <p:cNvGrpSpPr/>
          <p:nvPr/>
        </p:nvGrpSpPr>
        <p:grpSpPr bwMode="auto">
          <a:xfrm>
            <a:off x="1588" y="777875"/>
            <a:ext cx="609600" cy="2003425"/>
            <a:chOff x="1" y="490"/>
            <a:chExt cx="384" cy="1262"/>
          </a:xfrm>
        </p:grpSpPr>
        <p:pic>
          <p:nvPicPr>
            <p:cNvPr id="345107"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345108"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34510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467995" y="908685"/>
            <a:ext cx="8510270" cy="1903095"/>
          </a:xfrm>
          <a:prstGeom prst="rect">
            <a:avLst/>
          </a:prstGeom>
          <a:noFill/>
          <a:ln>
            <a:noFill/>
          </a:ln>
        </p:spPr>
        <p:txBody>
          <a:bodyPr/>
          <a:lstStyle/>
          <a:p>
            <a:pPr algn="ctr" eaLnBrk="1" hangingPunct="1">
              <a:lnSpc>
                <a:spcPts val="3500"/>
              </a:lnSpc>
              <a:spcBef>
                <a:spcPct val="0"/>
              </a:spcBef>
            </a:pPr>
            <a:endParaRPr sz="2400" b="1">
              <a:latin typeface="+mn-ea"/>
            </a:endParaRPr>
          </a:p>
        </p:txBody>
      </p:sp>
      <p:grpSp>
        <p:nvGrpSpPr>
          <p:cNvPr id="2" name="Group 5"/>
          <p:cNvGrpSpPr/>
          <p:nvPr/>
        </p:nvGrpSpPr>
        <p:grpSpPr bwMode="auto">
          <a:xfrm>
            <a:off x="1588" y="777875"/>
            <a:ext cx="609600" cy="2003425"/>
            <a:chOff x="1" y="490"/>
            <a:chExt cx="384" cy="1262"/>
          </a:xfrm>
        </p:grpSpPr>
        <p:pic>
          <p:nvPicPr>
            <p:cNvPr id="345107"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345108"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34510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345115" name="Group 27"/>
          <p:cNvGraphicFramePr>
            <a:graphicFrameLocks noGrp="1"/>
          </p:cNvGraphicFramePr>
          <p:nvPr/>
        </p:nvGraphicFramePr>
        <p:xfrm>
          <a:off x="828040" y="1053465"/>
          <a:ext cx="7840980" cy="5195570"/>
        </p:xfrm>
        <a:graphic>
          <a:graphicData uri="http://schemas.openxmlformats.org/drawingml/2006/table">
            <a:tbl>
              <a:tblPr/>
              <a:tblGrid>
                <a:gridCol w="431800"/>
                <a:gridCol w="478790"/>
                <a:gridCol w="6930390"/>
              </a:tblGrid>
              <a:tr h="1869440">
                <a:tc rowSpan="2">
                  <a:txBody>
                    <a:bodyPr/>
                    <a:lstStyle/>
                    <a:p>
                      <a:pPr marL="0" marR="0" lvl="0" indent="0" algn="ctr" defTabSz="914400" rtl="0" eaLnBrk="1" fontAlgn="base" hangingPunct="1">
                        <a:lnSpc>
                          <a:spcPts val="3500"/>
                        </a:lnSpc>
                        <a:spcBef>
                          <a:spcPct val="0"/>
                        </a:spcBef>
                        <a:spcAft>
                          <a:spcPct val="0"/>
                        </a:spcAft>
                        <a:buClrTx/>
                        <a:buSzTx/>
                        <a:buFontTx/>
                        <a:buNone/>
                      </a:pPr>
                      <a:r>
                        <a:rPr kumimoji="0" lang="zh-CN" altLang="en-US" sz="2000" b="1" i="0" baseline="0" smtClean="0">
                          <a:ln>
                            <a:noFill/>
                          </a:ln>
                          <a:solidFill>
                            <a:schemeClr val="tx1"/>
                          </a:solidFill>
                          <a:effectLst/>
                          <a:uFillTx/>
                          <a:latin typeface="宋体" charset="0"/>
                          <a:ea typeface="宋体" charset="-122"/>
                          <a:cs typeface="Times New Roman" pitchFamily="18" charset="0"/>
                        </a:rPr>
                        <a:t>教你</a:t>
                      </a:r>
                    </a:p>
                    <a:p>
                      <a:pPr marL="0" marR="0" lvl="0" indent="0" algn="ctr" defTabSz="914400" rtl="0" eaLnBrk="0" fontAlgn="base" hangingPunct="0">
                        <a:lnSpc>
                          <a:spcPts val="3500"/>
                        </a:lnSpc>
                        <a:spcBef>
                          <a:spcPct val="0"/>
                        </a:spcBef>
                        <a:spcAft>
                          <a:spcPct val="0"/>
                        </a:spcAft>
                        <a:buClrTx/>
                        <a:buSzTx/>
                        <a:buFontTx/>
                        <a:buNone/>
                      </a:pPr>
                      <a:r>
                        <a:rPr kumimoji="0" lang="zh-CN" altLang="en-US" sz="2000" b="1" i="0" baseline="0" smtClean="0">
                          <a:ln>
                            <a:noFill/>
                          </a:ln>
                          <a:solidFill>
                            <a:schemeClr val="tx1"/>
                          </a:solidFill>
                          <a:effectLst/>
                          <a:uFillTx/>
                          <a:latin typeface="宋体" charset="0"/>
                          <a:ea typeface="宋体" charset="-122"/>
                          <a:cs typeface="Times New Roman" pitchFamily="18" charset="0"/>
                        </a:rPr>
                        <a:t>审题</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hangingPunct="1">
                        <a:lnSpc>
                          <a:spcPts val="3500"/>
                        </a:lnSpc>
                        <a:spcBef>
                          <a:spcPct val="0"/>
                        </a:spcBef>
                        <a:spcAft>
                          <a:spcPct val="0"/>
                        </a:spcAft>
                        <a:buClrTx/>
                        <a:buSzTx/>
                        <a:buFontTx/>
                        <a:buNone/>
                      </a:pPr>
                      <a:r>
                        <a:rPr kumimoji="0" lang="zh-CN" altLang="en-US" sz="2000" b="1" i="0" baseline="0" smtClean="0">
                          <a:ln>
                            <a:noFill/>
                          </a:ln>
                          <a:solidFill>
                            <a:schemeClr val="tx1"/>
                          </a:solidFill>
                          <a:effectLst/>
                          <a:uFillTx/>
                          <a:latin typeface="宋体" charset="0"/>
                          <a:ea typeface="宋体" charset="-122"/>
                          <a:cs typeface="Times New Roman" pitchFamily="18" charset="0"/>
                        </a:rPr>
                        <a:t>审题要点</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fontAlgn="base">
                        <a:lnSpc>
                          <a:spcPct val="118000"/>
                        </a:lnSpc>
                        <a:spcBef>
                          <a:spcPct val="0"/>
                        </a:spcBef>
                        <a:spcAft>
                          <a:spcPct val="0"/>
                        </a:spcAft>
                        <a:buClrTx/>
                        <a:buSzTx/>
                        <a:buFontTx/>
                        <a:buNone/>
                      </a:pPr>
                      <a:r>
                        <a:rPr kumimoji="0" lang="zh-CN" altLang="en-US" sz="2000" b="1" i="0" baseline="0" smtClean="0">
                          <a:ln>
                            <a:noFill/>
                          </a:ln>
                          <a:solidFill>
                            <a:schemeClr val="tx1"/>
                          </a:solidFill>
                          <a:effectLst/>
                          <a:uFillTx/>
                          <a:latin typeface="宋体" charset="0"/>
                          <a:ea typeface="宋体" charset="-122"/>
                          <a:cs typeface="Times New Roman" pitchFamily="18" charset="0"/>
                        </a:rPr>
                        <a:t>　 以“志愿服务”开头，这是一个硬性要求，不能忽视。“概括志愿服务的作用”中“概括”即显示“压缩”的考查目标，“作用”是“压缩”的对象。“要点全面”说明答案要点不是一点，不要遗漏。“不超过50字”是字数限定要求</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26130">
                <a:tc vMerge="1">
                  <a:txBody>
                    <a:bodyPr/>
                    <a:lstStyle/>
                    <a:p>
                      <a:endParaRPr lang="zh-CN"/>
                    </a:p>
                  </a:txBody>
                  <a:tcPr/>
                </a:tc>
                <a:tc>
                  <a:txBody>
                    <a:bodyPr/>
                    <a:lstStyle/>
                    <a:p>
                      <a:pPr marL="0" marR="0" lvl="0" indent="0" algn="ctr" defTabSz="914400" rtl="0" eaLnBrk="1" fontAlgn="base" hangingPunct="1">
                        <a:lnSpc>
                          <a:spcPts val="3500"/>
                        </a:lnSpc>
                        <a:spcBef>
                          <a:spcPct val="0"/>
                        </a:spcBef>
                        <a:spcAft>
                          <a:spcPct val="0"/>
                        </a:spcAft>
                        <a:buClrTx/>
                        <a:buSzTx/>
                        <a:buFontTx/>
                        <a:buNone/>
                      </a:pPr>
                      <a:r>
                        <a:rPr kumimoji="0" lang="zh-CN" altLang="en-US" sz="2000" b="1" i="0" baseline="0" smtClean="0">
                          <a:ln>
                            <a:noFill/>
                          </a:ln>
                          <a:solidFill>
                            <a:schemeClr val="tx1"/>
                          </a:solidFill>
                          <a:effectLst/>
                          <a:uFillTx/>
                          <a:latin typeface="宋体" charset="0"/>
                          <a:ea typeface="宋体" charset="-122"/>
                          <a:cs typeface="Times New Roman" pitchFamily="18" charset="0"/>
                        </a:rPr>
                        <a:t>思路分析</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fontAlgn="base">
                        <a:lnSpc>
                          <a:spcPct val="118000"/>
                        </a:lnSpc>
                        <a:spcBef>
                          <a:spcPct val="0"/>
                        </a:spcBef>
                        <a:spcAft>
                          <a:spcPct val="0"/>
                        </a:spcAft>
                        <a:buClrTx/>
                        <a:buSzTx/>
                        <a:buFontTx/>
                        <a:buNone/>
                      </a:pPr>
                      <a:r>
                        <a:rPr kumimoji="0" lang="zh-CN" altLang="en-US" sz="2000" b="1" i="0" baseline="0" smtClean="0">
                          <a:ln>
                            <a:noFill/>
                          </a:ln>
                          <a:solidFill>
                            <a:schemeClr val="tx1"/>
                          </a:solidFill>
                          <a:effectLst/>
                          <a:uFillTx/>
                          <a:latin typeface="宋体" charset="0"/>
                          <a:ea typeface="宋体" charset="-122"/>
                          <a:cs typeface="Times New Roman" pitchFamily="18" charset="0"/>
                        </a:rPr>
                        <a:t>　 </a:t>
                      </a:r>
                      <a:r>
                        <a:rPr kumimoji="0" lang="zh-CN" altLang="en-US" sz="2000" b="1" i="0" baseline="0" smtClean="0">
                          <a:ln>
                            <a:noFill/>
                          </a:ln>
                          <a:solidFill>
                            <a:schemeClr val="tx1"/>
                          </a:solidFill>
                          <a:uFillTx/>
                          <a:latin typeface="宋体" charset="0"/>
                          <a:ea typeface="宋体" charset="-122"/>
                          <a:cs typeface="Times New Roman" pitchFamily="18" charset="0"/>
                        </a:rPr>
                        <a:t>本题的解题思路是：以句号为标志，划分层次；然后逐层提取、概括；最后按要求组织答案。材料共四句话，从每句话中找出“志愿服务”的作用，并把作用之外的内容删除。比如第一句中的“一项以自愿且不图物质报酬为参与前提的社会事业”，第二句中的“这项事业有上百年的历史，在世界各地广泛开展”，第三句中的“人的内心都有向真、向善、向美的一面”，这些都不是作用，需要删除。最后以“志愿服务”为开头组织答案，还要符合字数要求</a:t>
                      </a:r>
                      <a:endParaRPr kumimoji="0" lang="zh-CN" altLang="en-US" sz="2000" b="1" i="0" baseline="0" smtClean="0">
                        <a:ln>
                          <a:noFill/>
                        </a:ln>
                        <a:solidFill>
                          <a:schemeClr val="tx1"/>
                        </a:solidFill>
                        <a:effectLst/>
                        <a:uFillTx/>
                        <a:latin typeface="宋体" charset="0"/>
                        <a:ea typeface="宋体"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345115"/>
                                        </p:tgtEl>
                                        <p:attrNameLst>
                                          <p:attrName>style.visibility</p:attrName>
                                        </p:attrNameLst>
                                      </p:cBhvr>
                                      <p:to>
                                        <p:strVal val="visible"/>
                                      </p:to>
                                    </p:set>
                                    <p:animEffect transition="in" filter="checkerboard(across)">
                                      <p:cBhvr>
                                        <p:cTn id="11" dur="500"/>
                                        <p:tgtEl>
                                          <p:spTgt spid="345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ChangeArrowheads="1"/>
          </p:cNvSpPr>
          <p:nvPr/>
        </p:nvSpPr>
        <p:spPr bwMode="auto">
          <a:xfrm>
            <a:off x="790575" y="936625"/>
            <a:ext cx="7920038" cy="5399088"/>
          </a:xfrm>
          <a:prstGeom prst="rect">
            <a:avLst/>
          </a:prstGeom>
          <a:noFill/>
          <a:ln w="9525">
            <a:noFill/>
            <a:miter lim="800000"/>
          </a:ln>
        </p:spPr>
        <p:txBody>
          <a:bodyPr/>
          <a:lstStyle/>
          <a:p>
            <a:pPr algn="ctr" eaLnBrk="1" hangingPunct="1">
              <a:lnSpc>
                <a:spcPts val="3500"/>
              </a:lnSpc>
              <a:spcBef>
                <a:spcPct val="0"/>
              </a:spcBef>
            </a:pPr>
            <a:endParaRPr lang="en-US" altLang="zh-CN" b="1">
              <a:solidFill>
                <a:srgbClr val="990000"/>
              </a:solidFill>
              <a:latin typeface="宋体" pitchFamily="2" charset="-122"/>
            </a:endParaRPr>
          </a:p>
        </p:txBody>
      </p:sp>
      <p:grpSp>
        <p:nvGrpSpPr>
          <p:cNvPr id="2" name="Group 5"/>
          <p:cNvGrpSpPr/>
          <p:nvPr/>
        </p:nvGrpSpPr>
        <p:grpSpPr bwMode="auto">
          <a:xfrm>
            <a:off x="1588" y="777875"/>
            <a:ext cx="609600" cy="2003425"/>
            <a:chOff x="1" y="490"/>
            <a:chExt cx="384" cy="1262"/>
          </a:xfrm>
        </p:grpSpPr>
        <p:pic>
          <p:nvPicPr>
            <p:cNvPr id="346131"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346132"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graphicFrame>
        <p:nvGraphicFramePr>
          <p:cNvPr id="346211" name="Group 99"/>
          <p:cNvGraphicFramePr>
            <a:graphicFrameLocks noGrp="1"/>
          </p:cNvGraphicFramePr>
          <p:nvPr/>
        </p:nvGraphicFramePr>
        <p:xfrm>
          <a:off x="857224" y="814197"/>
          <a:ext cx="7458101" cy="5373251"/>
        </p:xfrm>
        <a:graphic>
          <a:graphicData uri="http://schemas.openxmlformats.org/drawingml/2006/table">
            <a:tbl>
              <a:tblPr/>
              <a:tblGrid>
                <a:gridCol w="425998"/>
                <a:gridCol w="568519"/>
                <a:gridCol w="434243"/>
                <a:gridCol w="571504"/>
                <a:gridCol w="5457837"/>
              </a:tblGrid>
              <a:tr h="1073091">
                <a:tc rowSpan="4">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宋体" charset="-122"/>
                          <a:ea typeface="宋体" charset="-122"/>
                          <a:cs typeface="Times New Roman" pitchFamily="18" charset="0"/>
                        </a:rPr>
                        <a:t>教你</a:t>
                      </a:r>
                      <a:endParaRPr kumimoji="0" lang="zh-CN" altLang="en-US" sz="2000" b="1" i="0" u="none" strike="noStrike" cap="none" normalizeH="0" baseline="0" dirty="0" smtClean="0">
                        <a:ln>
                          <a:noFill/>
                        </a:ln>
                        <a:solidFill>
                          <a:schemeClr val="tx1"/>
                        </a:solidFill>
                        <a:effectLst/>
                        <a:latin typeface="宋体" charset="-122"/>
                        <a:ea typeface="宋体" charset="-122"/>
                      </a:endParaRPr>
                    </a:p>
                    <a:p>
                      <a:pPr marL="0" marR="0" lvl="0" indent="0" algn="ctr" defTabSz="914400" rtl="0" eaLnBrk="0" fontAlgn="base" latinLnBrk="0" hangingPunct="0">
                        <a:spcBef>
                          <a:spcPct val="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宋体" charset="-122"/>
                          <a:ea typeface="宋体" charset="-122"/>
                          <a:cs typeface="Times New Roman" pitchFamily="18" charset="0"/>
                        </a:rPr>
                        <a:t>答题</a:t>
                      </a:r>
                      <a:endParaRPr kumimoji="0" lang="zh-CN" altLang="en-US" sz="2000" b="1" i="0" u="none" strike="noStrike" cap="none" normalizeH="0" baseline="0" dirty="0" smtClean="0">
                        <a:ln>
                          <a:noFill/>
                        </a:ln>
                        <a:solidFill>
                          <a:schemeClr val="tx1"/>
                        </a:solidFill>
                        <a:effectLst/>
                        <a:latin typeface="宋体" charset="-122"/>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TlToBr>
                      <a:noFill/>
                    </a:lnTlToBr>
                    <a:lnBlToTr>
                      <a:noFill/>
                    </a:lnBlToTr>
                    <a:noFill/>
                  </a:tcPr>
                </a:tc>
                <a:tc gridSpan="2">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宋体" charset="-122"/>
                          <a:ea typeface="宋体" charset="-122"/>
                        </a:rPr>
                        <a:t>现场</a:t>
                      </a:r>
                    </a:p>
                    <a:p>
                      <a:pPr marL="0" marR="0" lvl="0" indent="0" algn="ctr" defTabSz="914400" rtl="0" eaLnBrk="1" fontAlgn="base" latinLnBrk="0" hangingPunct="1">
                        <a:spcBef>
                          <a:spcPct val="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宋体" charset="-122"/>
                          <a:ea typeface="宋体" charset="-122"/>
                        </a:rPr>
                        <a:t>答案</a:t>
                      </a:r>
                    </a:p>
                  </a:txBody>
                  <a:tcPr anchor="ctr" horzOverflow="overflow">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gridSpan="2">
                  <a:txBody>
                    <a:bodyPr/>
                    <a:lstStyle/>
                    <a:p>
                      <a:pPr marL="0" marR="0" lvl="0" indent="0" algn="l" defTabSz="914400" rtl="0" fontAlgn="base">
                        <a:spcBef>
                          <a:spcPct val="0"/>
                        </a:spcBef>
                        <a:spcAft>
                          <a:spcPct val="0"/>
                        </a:spcAft>
                        <a:buClrTx/>
                        <a:buSzTx/>
                        <a:buFontTx/>
                        <a:buNone/>
                      </a:pPr>
                      <a:r>
                        <a:rPr kumimoji="0" lang="en-US" sz="2000" b="1" i="0" u="none" strike="noStrike" cap="none" normalizeH="0" baseline="0" dirty="0" smtClean="0">
                          <a:ln>
                            <a:noFill/>
                          </a:ln>
                          <a:solidFill>
                            <a:schemeClr val="tx1"/>
                          </a:solidFill>
                          <a:effectLst/>
                          <a:latin typeface="宋体" charset="-122"/>
                          <a:ea typeface="宋体" charset="-122"/>
                        </a:rPr>
                        <a:t>  </a:t>
                      </a:r>
                      <a:r>
                        <a:rPr kumimoji="0" sz="2000" b="1" i="0" u="none" strike="noStrike" cap="none" normalizeH="0" baseline="0" dirty="0" smtClean="0">
                          <a:ln>
                            <a:noFill/>
                          </a:ln>
                          <a:solidFill>
                            <a:schemeClr val="tx1"/>
                          </a:solidFill>
                          <a:effectLst/>
                          <a:latin typeface="宋体" charset="-122"/>
                          <a:ea typeface="宋体" charset="-122"/>
                        </a:rPr>
                        <a:t>志愿服务是以自愿且不图物质报酬为参与前提的社会事业，能弥补政府服务和市场服务的不足，是推动社会文明发展的一个重要方面，能实现个人的美好价值</a:t>
                      </a:r>
                    </a:p>
                  </a:txBody>
                  <a:tcPr anchor="ctr" horzOverflow="overflow">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r>
              <a:tr h="1304163">
                <a:tc vMerge="1">
                  <a:txBody>
                    <a:bodyPr/>
                    <a:lstStyle/>
                    <a:p>
                      <a:endParaRPr lang="zh-CN"/>
                    </a:p>
                  </a:txBody>
                  <a:tcPr/>
                </a:tc>
                <a:tc>
                  <a:txBody>
                    <a:bodyPr/>
                    <a:lstStyle/>
                    <a:p>
                      <a:pPr marL="0" marR="0" lvl="0" indent="0" algn="ctr" defTabSz="914400" rtl="0" eaLnBrk="1" fontAlgn="base" latinLnBrk="0" hangingPunct="1">
                        <a:spcBef>
                          <a:spcPct val="0"/>
                        </a:spcBef>
                        <a:spcAft>
                          <a:spcPct val="0"/>
                        </a:spcAft>
                        <a:buClrTx/>
                        <a:buSzTx/>
                        <a:buFontTx/>
                        <a:buNone/>
                      </a:pPr>
                      <a:r>
                        <a:rPr lang="en-US" sz="2000" b="1" dirty="0" err="1"/>
                        <a:t>我来</a:t>
                      </a:r>
                      <a:endParaRPr lang="en-US" sz="2000" b="1" dirty="0"/>
                    </a:p>
                    <a:p>
                      <a:pPr marL="0" marR="0" lvl="0" indent="0" algn="ctr" defTabSz="914400" rtl="0" eaLnBrk="1" fontAlgn="base" latinLnBrk="0" hangingPunct="1">
                        <a:spcBef>
                          <a:spcPct val="0"/>
                        </a:spcBef>
                        <a:spcAft>
                          <a:spcPct val="0"/>
                        </a:spcAft>
                        <a:buClrTx/>
                        <a:buSzTx/>
                        <a:buFontTx/>
                        <a:buNone/>
                      </a:pPr>
                      <a:r>
                        <a:rPr lang="en-US" sz="2000" b="1" dirty="0" err="1"/>
                        <a:t>评分</a:t>
                      </a:r>
                      <a:endParaRPr lang="en-US" sz="2000" b="1" dirty="0"/>
                    </a:p>
                  </a:txBody>
                  <a:tcPr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endParaRPr lang="zh-CN" altLang="en-US" sz="2000" b="1" kern="3500" dirty="0">
                        <a:solidFill>
                          <a:srgbClr val="990033"/>
                        </a:solidFill>
                        <a:uFillTx/>
                        <a:latin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542925" algn="r" defTabSz="914400" rtl="0" eaLnBrk="1" fontAlgn="base" latinLnBrk="0" hangingPunct="1">
                        <a:spcBef>
                          <a:spcPct val="0"/>
                        </a:spcBef>
                        <a:spcAft>
                          <a:spcPct val="0"/>
                        </a:spcAft>
                        <a:buClrTx/>
                        <a:buSzTx/>
                        <a:buFontTx/>
                        <a:buNone/>
                      </a:pPr>
                      <a:endParaRPr lang="zh-CN" sz="2000" b="1" dirty="0"/>
                    </a:p>
                  </a:txBody>
                  <a:tcPr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542925" algn="l" defTabSz="914400" rtl="0" fontAlgn="base">
                        <a:spcBef>
                          <a:spcPct val="0"/>
                        </a:spcBef>
                        <a:spcAft>
                          <a:spcPct val="0"/>
                        </a:spcAft>
                        <a:buClrTx/>
                        <a:buSzTx/>
                        <a:buFontTx/>
                        <a:buNone/>
                      </a:pPr>
                      <a:endParaRPr sz="2000" b="1" dirty="0"/>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36531">
                <a:tc vMerge="1">
                  <a:txBody>
                    <a:bodyPr/>
                    <a:lstStyle/>
                    <a:p>
                      <a:endParaRPr lang="zh-CN"/>
                    </a:p>
                  </a:txBody>
                  <a:tcPr/>
                </a:tc>
                <a:tc gridSpan="2">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宋体" charset="-122"/>
                          <a:ea typeface="宋体" charset="-122"/>
                          <a:cs typeface="Times New Roman" pitchFamily="18" charset="0"/>
                        </a:rPr>
                        <a:t>我来</a:t>
                      </a:r>
                    </a:p>
                    <a:p>
                      <a:pPr marL="0" marR="0" lvl="0" indent="0" algn="ctr" defTabSz="914400" rtl="0" eaLnBrk="1" fontAlgn="base" latinLnBrk="0" hangingPunct="1">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宋体" charset="-122"/>
                          <a:ea typeface="宋体" charset="-122"/>
                          <a:cs typeface="Times New Roman" pitchFamily="18" charset="0"/>
                        </a:rPr>
                        <a:t>答题</a:t>
                      </a:r>
                    </a:p>
                  </a:txBody>
                  <a:tcPr anchor="ctr" horzOverflow="overflow">
                    <a:lnL w="12700" cap="flat" cmpd="sng" algn="ctr">
                      <a:solidFill>
                        <a:srgbClr val="000000"/>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p>
                  </a:txBody>
                  <a:tcPr/>
                </a:tc>
                <a:tc gridSpan="2">
                  <a:txBody>
                    <a:bodyPr/>
                    <a:lstStyle/>
                    <a:p>
                      <a:pPr marL="0" marR="0" lvl="0" indent="542925" algn="just" defTabSz="914400" rtl="0" eaLnBrk="1" fontAlgn="base" latinLnBrk="0" hangingPunct="1">
                        <a:spcBef>
                          <a:spcPct val="0"/>
                        </a:spcBef>
                        <a:spcAft>
                          <a:spcPct val="0"/>
                        </a:spcAft>
                        <a:buClrTx/>
                        <a:buSzTx/>
                        <a:buFontTx/>
                        <a:buNone/>
                      </a:pPr>
                      <a:endParaRPr sz="2000" b="1"/>
                    </a:p>
                  </a:txBody>
                  <a:tcPr anchor="ctr" horzOverflow="overflow">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p>
                  </a:txBody>
                  <a:tcPr/>
                </a:tc>
              </a:tr>
              <a:tr h="1322648">
                <a:tc vMerge="1">
                  <a:txBody>
                    <a:bodyPr/>
                    <a:lstStyle/>
                    <a:p>
                      <a:endParaRPr lang="zh-CN"/>
                    </a:p>
                  </a:txBody>
                  <a:tcPr/>
                </a:tc>
                <a:tc gridSpan="2">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宋体" charset="-122"/>
                          <a:ea typeface="宋体" charset="-122"/>
                          <a:cs typeface="Times New Roman" pitchFamily="18" charset="0"/>
                        </a:rPr>
                        <a:t>阅卷</a:t>
                      </a:r>
                      <a:endParaRPr kumimoji="0" lang="en-US" altLang="zh-CN" sz="2000" b="1" i="0" u="none" strike="noStrike" cap="none" normalizeH="0" baseline="0" dirty="0" smtClean="0">
                        <a:ln>
                          <a:noFill/>
                        </a:ln>
                        <a:solidFill>
                          <a:schemeClr val="tx1"/>
                        </a:solidFill>
                        <a:effectLst/>
                        <a:latin typeface="宋体" charset="-122"/>
                        <a:ea typeface="宋体" charset="-122"/>
                        <a:cs typeface="Times New Roman" pitchFamily="18" charset="0"/>
                      </a:endParaRPr>
                    </a:p>
                    <a:p>
                      <a:pPr marL="0" marR="0" lvl="0" indent="0" algn="ctr" defTabSz="914400" rtl="0" eaLnBrk="1" fontAlgn="base" latinLnBrk="0" hangingPunct="1">
                        <a:spcBef>
                          <a:spcPct val="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宋体" charset="-122"/>
                          <a:ea typeface="宋体" charset="-122"/>
                          <a:cs typeface="Times New Roman" pitchFamily="18" charset="0"/>
                        </a:rPr>
                        <a:t>总结</a:t>
                      </a:r>
                    </a:p>
                  </a:txBody>
                  <a:tcPr anchor="ctr" horzOverflow="overflow">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p>
                  </a:txBody>
                  <a:tcPr/>
                </a:tc>
                <a:tc gridSpan="2">
                  <a:txBody>
                    <a:bodyPr/>
                    <a:lstStyle/>
                    <a:p>
                      <a:pPr marL="0" marR="0" lvl="0" indent="542925" algn="l" defTabSz="914400" rtl="0" fontAlgn="base">
                        <a:spcBef>
                          <a:spcPct val="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Calibri" pitchFamily="34" charset="0"/>
                          <a:ea typeface="宋体" charset="-122"/>
                        </a:rPr>
                        <a:t>学生答题出错的主要原因是缺乏准确概括内容的能力，次要原因是答案不全面，再次要原因是筛选不出主要信息。对策：先将所要概括的文段划分层次，再逐一概括每个层次的主要内容，然后连贯起来表达，最后检查是否遗漏信息、是否超过字数</a:t>
                      </a:r>
                    </a:p>
                  </a:txBody>
                  <a:tcPr anchor="ctr" horzOverflow="overflow">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p>
                  </a:txBody>
                  <a:tcPr/>
                </a:tc>
              </a:tr>
            </a:tbl>
          </a:graphicData>
        </a:graphic>
      </p:graphicFrame>
      <p:sp>
        <p:nvSpPr>
          <p:cNvPr id="34613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4" name="文本框 3"/>
          <p:cNvSpPr txBox="1"/>
          <p:nvPr/>
        </p:nvSpPr>
        <p:spPr>
          <a:xfrm>
            <a:off x="1835696" y="2348880"/>
            <a:ext cx="526415" cy="720080"/>
          </a:xfrm>
          <a:prstGeom prst="rect">
            <a:avLst/>
          </a:prstGeom>
          <a:noFill/>
        </p:spPr>
        <p:txBody>
          <a:bodyPr wrap="square" rtlCol="0">
            <a:spAutoFit/>
          </a:bodyPr>
          <a:lstStyle/>
          <a:p>
            <a:pPr algn="ctr"/>
            <a:r>
              <a:rPr lang="zh-CN" altLang="en-US" sz="2000" b="1" kern="3500" dirty="0">
                <a:solidFill>
                  <a:srgbClr val="990033"/>
                </a:solidFill>
                <a:uFillTx/>
                <a:latin typeface="宋体" charset="-122"/>
              </a:rPr>
              <a:t>2分</a:t>
            </a:r>
          </a:p>
        </p:txBody>
      </p:sp>
      <p:sp>
        <p:nvSpPr>
          <p:cNvPr id="5" name="文本框 4"/>
          <p:cNvSpPr txBox="1"/>
          <p:nvPr/>
        </p:nvSpPr>
        <p:spPr>
          <a:xfrm>
            <a:off x="2786050" y="2214554"/>
            <a:ext cx="5560060" cy="1005840"/>
          </a:xfrm>
          <a:prstGeom prst="rect">
            <a:avLst/>
          </a:prstGeom>
          <a:noFill/>
        </p:spPr>
        <p:txBody>
          <a:bodyPr wrap="square" rtlCol="0">
            <a:spAutoFit/>
          </a:bodyPr>
          <a:lstStyle/>
          <a:p>
            <a:pPr marL="0" marR="0" lvl="0" indent="0" algn="l" defTabSz="914400" rtl="0" fontAlgn="base">
              <a:spcBef>
                <a:spcPct val="0"/>
              </a:spcBef>
              <a:spcAft>
                <a:spcPct val="0"/>
              </a:spcAft>
              <a:buClrTx/>
              <a:buSzTx/>
              <a:buFontTx/>
              <a:buNone/>
            </a:pPr>
            <a:r>
              <a:rPr lang="en-US" altLang="zh-CN" b="1" kern="3500" dirty="0">
                <a:solidFill>
                  <a:srgbClr val="990033"/>
                </a:solidFill>
                <a:uFillTx/>
                <a:latin typeface="宋体" charset="-122"/>
                <a:sym typeface="+mn-ea"/>
              </a:rPr>
              <a:t>  </a:t>
            </a:r>
            <a:r>
              <a:rPr lang="zh-CN" altLang="en-US" sz="2000" b="1" kern="3500" dirty="0">
                <a:solidFill>
                  <a:srgbClr val="990033"/>
                </a:solidFill>
                <a:uFillTx/>
                <a:latin typeface="宋体" charset="-122"/>
                <a:sym typeface="+mn-ea"/>
              </a:rPr>
              <a:t>第一点回答的不是作用，以致丢了要点；另外，字数也超过了规定的要求，只简单摘抄了原文，没有概括。</a:t>
            </a:r>
            <a:endParaRPr lang="zh-CN" altLang="en-US" sz="2000" b="1" kern="3500" dirty="0">
              <a:solidFill>
                <a:srgbClr val="990033"/>
              </a:solidFill>
              <a:uFillTx/>
              <a:latin typeface="宋体" charset="-122"/>
            </a:endParaRPr>
          </a:p>
        </p:txBody>
      </p:sp>
      <p:sp>
        <p:nvSpPr>
          <p:cNvPr id="7" name="文本框 6"/>
          <p:cNvSpPr txBox="1"/>
          <p:nvPr/>
        </p:nvSpPr>
        <p:spPr>
          <a:xfrm>
            <a:off x="2357422" y="3571876"/>
            <a:ext cx="6017260" cy="1005840"/>
          </a:xfrm>
          <a:prstGeom prst="rect">
            <a:avLst/>
          </a:prstGeom>
          <a:noFill/>
        </p:spPr>
        <p:txBody>
          <a:bodyPr wrap="square" rtlCol="0">
            <a:spAutoFit/>
          </a:bodyPr>
          <a:lstStyle/>
          <a:p>
            <a:pPr marL="0" marR="0" lvl="0" indent="0" algn="just" defTabSz="914400" rtl="0" fontAlgn="base">
              <a:spcBef>
                <a:spcPct val="0"/>
              </a:spcBef>
              <a:spcAft>
                <a:spcPct val="0"/>
              </a:spcAft>
              <a:buClrTx/>
              <a:buSzTx/>
              <a:buFontTx/>
              <a:buNone/>
            </a:pPr>
            <a:r>
              <a:rPr lang="en-US" altLang="zh-CN" sz="2000" b="1" kern="3500" dirty="0">
                <a:solidFill>
                  <a:srgbClr val="990033"/>
                </a:solidFill>
                <a:uFillTx/>
                <a:latin typeface="宋体" charset="-122"/>
                <a:sym typeface="+mn-ea"/>
              </a:rPr>
              <a:t>  </a:t>
            </a:r>
            <a:r>
              <a:rPr lang="zh-CN" altLang="en-US" sz="2000" b="1" kern="3500" dirty="0">
                <a:solidFill>
                  <a:srgbClr val="990033"/>
                </a:solidFill>
                <a:uFillTx/>
                <a:latin typeface="宋体" charset="-122"/>
                <a:sym typeface="+mn-ea"/>
              </a:rPr>
              <a:t>①能够弥补政府和市场服务的不足，②推动社会文明发展，③实现个人美好价值，④使人获得精神满足。</a:t>
            </a:r>
            <a:endParaRPr lang="zh-CN" altLang="en-US" sz="2000" b="1" kern="3500" dirty="0">
              <a:solidFill>
                <a:srgbClr val="990033"/>
              </a:solidFill>
              <a:uFillTx/>
              <a:latin typeface="宋体" charset="-122"/>
            </a:endParaRPr>
          </a:p>
        </p:txBody>
      </p:sp>
      <p:sp>
        <p:nvSpPr>
          <p:cNvPr id="12" name="TextBox 11"/>
          <p:cNvSpPr txBox="1"/>
          <p:nvPr/>
        </p:nvSpPr>
        <p:spPr>
          <a:xfrm>
            <a:off x="2357422" y="2143116"/>
            <a:ext cx="500066" cy="1323439"/>
          </a:xfrm>
          <a:prstGeom prst="rect">
            <a:avLst/>
          </a:prstGeom>
          <a:noFill/>
        </p:spPr>
        <p:txBody>
          <a:bodyPr wrap="square" rtlCol="0">
            <a:spAutoFit/>
          </a:bodyPr>
          <a:lstStyle/>
          <a:p>
            <a:r>
              <a:rPr lang="zh-CN" altLang="en-US" sz="2000" b="1" dirty="0" smtClean="0">
                <a:latin typeface="宋体" charset="-122"/>
                <a:ea typeface="宋体" charset="-122"/>
              </a:rPr>
              <a:t>得分理由</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346211"/>
                                        </p:tgtEl>
                                        <p:attrNameLst>
                                          <p:attrName>style.visibility</p:attrName>
                                        </p:attrNameLst>
                                      </p:cBhvr>
                                      <p:to>
                                        <p:strVal val="visible"/>
                                      </p:to>
                                    </p:set>
                                    <p:animEffect transition="in" filter="checkerboard(across)">
                                      <p:cBhvr>
                                        <p:cTn id="7" dur="500"/>
                                        <p:tgtEl>
                                          <p:spTgt spid="346211"/>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checkerboard(across)">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12" grpId="0"/>
    </p:bld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4652963"/>
          </a:xfrm>
        </p:spPr>
        <p:txBody>
          <a:bodyPr>
            <a:noAutofit/>
          </a:bodyPr>
          <a:lstStyle/>
          <a:p>
            <a:pPr marL="0" indent="0" algn="ctr" eaLnBrk="1" hangingPunct="1">
              <a:lnSpc>
                <a:spcPts val="3500"/>
              </a:lnSpc>
              <a:spcBef>
                <a:spcPct val="0"/>
              </a:spcBef>
              <a:buFont typeface="Arial" charset="0"/>
              <a:buNone/>
            </a:pPr>
            <a:r>
              <a:rPr lang="en-US" altLang="zh-CN" sz="2400" b="1" smtClean="0">
                <a:solidFill>
                  <a:srgbClr val="0033CC"/>
                </a:solidFill>
                <a:effectLst>
                  <a:outerShdw blurRad="38100" dist="38100" dir="2700000" algn="tl">
                    <a:srgbClr val="C0C0C0"/>
                  </a:outerShdw>
                </a:effectLst>
                <a:latin typeface="宋体" pitchFamily="2" charset="-122"/>
              </a:rPr>
              <a:t>—— </a:t>
            </a:r>
            <a:r>
              <a:rPr lang="zh-CN" altLang="en-US" sz="2400" b="1" smtClean="0">
                <a:solidFill>
                  <a:srgbClr val="0033CC"/>
                </a:solidFill>
                <a:effectLst>
                  <a:outerShdw blurRad="38100" dist="38100" dir="2700000" algn="tl">
                    <a:srgbClr val="C0C0C0"/>
                  </a:outerShdw>
                </a:effectLst>
                <a:latin typeface="黑体" pitchFamily="2" charset="-122"/>
                <a:ea typeface="黑体" pitchFamily="2" charset="-122"/>
              </a:rPr>
              <a:t>考点精讲</a:t>
            </a:r>
            <a:r>
              <a:rPr lang="zh-CN" altLang="en-US" sz="2400" b="1" smtClean="0">
                <a:solidFill>
                  <a:srgbClr val="0033CC"/>
                </a:solidFill>
                <a:effectLst>
                  <a:outerShdw blurRad="38100" dist="38100" dir="2700000" algn="tl">
                    <a:srgbClr val="C0C0C0"/>
                  </a:outerShdw>
                </a:effectLst>
                <a:latin typeface="宋体" pitchFamily="2" charset="-122"/>
              </a:rPr>
              <a:t> </a:t>
            </a:r>
            <a:r>
              <a:rPr lang="en-US" altLang="zh-CN" sz="2400" b="1" smtClean="0">
                <a:solidFill>
                  <a:srgbClr val="0033CC"/>
                </a:solidFill>
                <a:effectLst>
                  <a:outerShdw blurRad="38100" dist="38100" dir="2700000" algn="tl">
                    <a:srgbClr val="C0C0C0"/>
                  </a:outerShdw>
                </a:effectLst>
                <a:latin typeface="宋体" pitchFamily="2" charset="-122"/>
              </a:rPr>
              <a:t>——</a:t>
            </a:r>
          </a:p>
          <a:p>
            <a:pPr marL="0" indent="0" algn="l" eaLnBrk="1" latinLnBrk="0" hangingPunct="1">
              <a:lnSpc>
                <a:spcPct val="122000"/>
              </a:lnSpc>
              <a:spcBef>
                <a:spcPct val="0"/>
              </a:spcBef>
              <a:buFont typeface="Arial" charset="0"/>
              <a:buNone/>
            </a:pPr>
            <a:r>
              <a:rPr lang="zh-CN" altLang="zh-CN" sz="2400" b="1" smtClean="0">
                <a:latin typeface="黑体" pitchFamily="2" charset="-122"/>
                <a:ea typeface="黑体" pitchFamily="2" charset="-122"/>
              </a:rPr>
              <a:t>►　</a:t>
            </a:r>
            <a:r>
              <a:rPr lang="zh-CN" altLang="en-US" sz="2400" b="1" smtClean="0">
                <a:latin typeface="黑体" pitchFamily="2" charset="-122"/>
                <a:ea typeface="黑体" pitchFamily="2" charset="-122"/>
              </a:rPr>
              <a:t>考点一　扩展语句</a:t>
            </a:r>
          </a:p>
          <a:p>
            <a:pPr marL="0" indent="0" algn="l" eaLnBrk="1" latinLnBrk="0" hangingPunct="1">
              <a:lnSpc>
                <a:spcPct val="122000"/>
              </a:lnSpc>
              <a:spcBef>
                <a:spcPct val="0"/>
              </a:spcBef>
              <a:buFont typeface="Arial" charset="0"/>
              <a:buNone/>
            </a:pPr>
            <a:r>
              <a:rPr lang="zh-CN" altLang="en-US" sz="2400" b="1" smtClean="0">
                <a:latin typeface="+mn-ea"/>
              </a:rPr>
              <a:t>    </a:t>
            </a:r>
            <a:r>
              <a:rPr sz="2400" b="1" smtClean="0">
                <a:latin typeface="+mn-ea"/>
                <a:sym typeface="+mn-ea"/>
              </a:rPr>
              <a:t>“扩展语句”指根据题目提供的语言情境(或者图画)，对指定的语言单位进行扩展。这种题型，要求考生根据提供的语言条件和命题者创设的情境进行扩展。提供的语句语体色彩不同，提出的扩展要求不同，答题方法也不一样。侧重考查学生的联想和想象能力。如：属描写性的扩展，一般要求生动、形象、具体；属议论性的扩展，一般要求具体、明确、清楚。目前高考主要倾向于考查以下题型：</a:t>
            </a:r>
            <a:r>
              <a:rPr lang="zh-CN" altLang="en-US" sz="2400" b="1" smtClean="0">
                <a:latin typeface="宋体" pitchFamily="2" charset="-122"/>
              </a:rPr>
              <a:t>    </a:t>
            </a:r>
          </a:p>
        </p:txBody>
      </p:sp>
      <p:grpSp>
        <p:nvGrpSpPr>
          <p:cNvPr id="2" name="Group 5"/>
          <p:cNvGrpSpPr/>
          <p:nvPr/>
        </p:nvGrpSpPr>
        <p:grpSpPr bwMode="auto">
          <a:xfrm>
            <a:off x="1588" y="2674938"/>
            <a:ext cx="609600" cy="1978025"/>
            <a:chOff x="1" y="1685"/>
            <a:chExt cx="384" cy="1246"/>
          </a:xfrm>
        </p:grpSpPr>
        <p:pic>
          <p:nvPicPr>
            <p:cNvPr id="34714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34714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347141"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47141"/>
                                        </p:tgtEl>
                                        <p:attrNameLst>
                                          <p:attrName>style.visibility</p:attrName>
                                        </p:attrNameLst>
                                      </p:cBhvr>
                                      <p:to>
                                        <p:strVal val="visible"/>
                                      </p:to>
                                    </p:set>
                                    <p:anim calcmode="lin" valueType="num">
                                      <p:cBhvr additive="base">
                                        <p:cTn id="7" dur="500" fill="hold"/>
                                        <p:tgtEl>
                                          <p:spTgt spid="347141"/>
                                        </p:tgtEl>
                                        <p:attrNameLst>
                                          <p:attrName>ppt_x</p:attrName>
                                        </p:attrNameLst>
                                      </p:cBhvr>
                                      <p:tavLst>
                                        <p:tav tm="0">
                                          <p:val>
                                            <p:strVal val="0-#ppt_w/2"/>
                                          </p:val>
                                        </p:tav>
                                        <p:tav tm="100000">
                                          <p:val>
                                            <p:strVal val="#ppt_x"/>
                                          </p:val>
                                        </p:tav>
                                      </p:tavLst>
                                    </p:anim>
                                    <p:anim calcmode="lin" valueType="num">
                                      <p:cBhvr additive="base">
                                        <p:cTn id="8" dur="500" fill="hold"/>
                                        <p:tgtEl>
                                          <p:spTgt spid="347141"/>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left)">
                                      <p:cBhvr>
                                        <p:cTn id="21" dur="500"/>
                                        <p:tgtEl>
                                          <p:spTgt spid="3">
                                            <p:txEl>
                                              <p:pRg st="1" end="1"/>
                                            </p:txEl>
                                          </p:spTgt>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left)">
                                      <p:cBhvr>
                                        <p:cTn id="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41" grpId="0"/>
    </p:bld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34816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34816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348165"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348170" name="Rectangle 10"/>
          <p:cNvSpPr>
            <a:spLocks noChangeArrowheads="1"/>
          </p:cNvSpPr>
          <p:nvPr/>
        </p:nvSpPr>
        <p:spPr bwMode="auto">
          <a:xfrm>
            <a:off x="755650" y="908368"/>
            <a:ext cx="7993063" cy="5425440"/>
          </a:xfrm>
          <a:prstGeom prst="rect">
            <a:avLst/>
          </a:prstGeom>
          <a:noFill/>
          <a:ln w="9525" cap="rnd" algn="ctr">
            <a:noFill/>
            <a:prstDash val="sysDot"/>
            <a:miter lim="800000"/>
          </a:ln>
          <a:effectLst/>
        </p:spPr>
        <p:txBody>
          <a:bodyPr>
            <a:spAutoFit/>
          </a:bodyPr>
          <a:lstStyle/>
          <a:p>
            <a:pPr>
              <a:lnSpc>
                <a:spcPts val="3500"/>
              </a:lnSpc>
            </a:pPr>
            <a:r>
              <a:rPr lang="zh-CN" altLang="en-US" sz="2400" b="1">
                <a:latin typeface="黑体" charset="0"/>
                <a:ea typeface="黑体" charset="0"/>
                <a:sym typeface="+mn-ea"/>
              </a:rPr>
              <a:t>题型一　续写补充型</a:t>
            </a:r>
          </a:p>
          <a:p>
            <a:pPr>
              <a:lnSpc>
                <a:spcPts val="3500"/>
              </a:lnSpc>
            </a:pPr>
            <a:r>
              <a:rPr lang="zh-CN" altLang="en-US" sz="2400" b="1">
                <a:latin typeface="+mn-ea"/>
                <a:sym typeface="+mn-ea"/>
              </a:rPr>
              <a:t>    </a:t>
            </a:r>
            <a:r>
              <a:rPr sz="2400" b="1">
                <a:latin typeface="+mn-ea"/>
                <a:sym typeface="+mn-ea"/>
              </a:rPr>
              <a:t>续写补充型，就是给出部分语句，要求对其进行补充或续写的扩展方式。续写，多为续写后面的部分或结尾一句(几句)，使其内容扩展。补充，一是补充单句使其成分扩展，二是补充某个文段的开头一句使其内容扩展，三是补充段中一句(几句)使其内容扩展。这类题的解题思路为：</a:t>
            </a:r>
            <a:endParaRPr sz="2400" b="1">
              <a:latin typeface="+mn-ea"/>
            </a:endParaRPr>
          </a:p>
          <a:p>
            <a:pPr>
              <a:lnSpc>
                <a:spcPts val="3500"/>
              </a:lnSpc>
            </a:pPr>
            <a:r>
              <a:rPr sz="2400" b="1">
                <a:latin typeface="+mn-ea"/>
                <a:sym typeface="+mn-ea"/>
              </a:rPr>
              <a:t>       第一步，读懂题目要求，准确把握题目所提供的有效信息。</a:t>
            </a:r>
            <a:endParaRPr sz="2400" b="1">
              <a:latin typeface="+mn-ea"/>
            </a:endParaRPr>
          </a:p>
          <a:p>
            <a:pPr>
              <a:lnSpc>
                <a:spcPts val="3500"/>
              </a:lnSpc>
            </a:pPr>
            <a:r>
              <a:rPr sz="2400" b="1">
                <a:latin typeface="+mn-ea"/>
                <a:sym typeface="+mn-ea"/>
              </a:rPr>
              <a:t>       第二步，要把握题目所提供语段或语句的语脉，以此为扩写源头，确定扩写的突破口，搞清整个语段或句子上下文之间的内在联系。</a:t>
            </a:r>
            <a:endParaRPr sz="2400" b="1">
              <a:latin typeface="+mn-ea"/>
            </a:endParaRPr>
          </a:p>
          <a:p>
            <a:pPr>
              <a:lnSpc>
                <a:spcPts val="3500"/>
              </a:lnSpc>
            </a:pPr>
            <a:endParaRPr sz="2400" b="1">
              <a:latin typeface="+mn-ea"/>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48170"/>
                                        </p:tgtEl>
                                        <p:attrNameLst>
                                          <p:attrName>style.visibility</p:attrName>
                                        </p:attrNameLst>
                                      </p:cBhvr>
                                      <p:to>
                                        <p:strVal val="visible"/>
                                      </p:to>
                                    </p:set>
                                    <p:animEffect transition="in" filter="blinds(horizontal)">
                                      <p:cBhvr>
                                        <p:cTn id="7" dur="500"/>
                                        <p:tgtEl>
                                          <p:spTgt spid="348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70" grpId="0" bldLvl="0" animBg="1"/>
    </p:bld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34816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34816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348165"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348170" name="Rectangle 10"/>
          <p:cNvSpPr>
            <a:spLocks noChangeArrowheads="1"/>
          </p:cNvSpPr>
          <p:nvPr/>
        </p:nvSpPr>
        <p:spPr bwMode="auto">
          <a:xfrm>
            <a:off x="755650" y="980758"/>
            <a:ext cx="7993063" cy="4091940"/>
          </a:xfrm>
          <a:prstGeom prst="rect">
            <a:avLst/>
          </a:prstGeom>
          <a:noFill/>
          <a:ln w="9525" cap="rnd" algn="ctr">
            <a:noFill/>
            <a:prstDash val="sysDot"/>
            <a:miter lim="800000"/>
          </a:ln>
          <a:effectLst/>
        </p:spPr>
        <p:txBody>
          <a:bodyPr>
            <a:spAutoFit/>
          </a:bodyPr>
          <a:lstStyle/>
          <a:p>
            <a:pPr>
              <a:lnSpc>
                <a:spcPts val="3500"/>
              </a:lnSpc>
            </a:pPr>
            <a:r>
              <a:rPr lang="en-US" sz="2400" b="1">
                <a:latin typeface="+mn-ea"/>
                <a:sym typeface="+mn-ea"/>
              </a:rPr>
              <a:t>       </a:t>
            </a:r>
            <a:r>
              <a:rPr sz="2400" b="1">
                <a:latin typeface="+mn-ea"/>
                <a:sym typeface="+mn-ea"/>
              </a:rPr>
              <a:t>第三步，进行合理的联想和想象。注意推导合理，主旨一致，修辞、句式、意境、感情色彩等符合要求。要从试题形式和内容两方面入手进行扩展。要注意避免只顾形式不顾内容，或者只顾内容不顾形式，草率审题，盲目机械地答题等错误。</a:t>
            </a:r>
            <a:endParaRPr sz="2400" b="1">
              <a:latin typeface="+mn-ea"/>
            </a:endParaRPr>
          </a:p>
          <a:p>
            <a:pPr>
              <a:lnSpc>
                <a:spcPts val="3500"/>
              </a:lnSpc>
            </a:pPr>
            <a:r>
              <a:rPr sz="2400" b="1">
                <a:latin typeface="+mn-ea"/>
                <a:sym typeface="+mn-ea"/>
              </a:rPr>
              <a:t>       第四步，检查扩展后的内容是否符合题干要求，语言是否连贯，有无语病等。</a:t>
            </a:r>
            <a:endParaRPr sz="2400" b="1">
              <a:latin typeface="+mn-ea"/>
            </a:endParaRPr>
          </a:p>
          <a:p>
            <a:pPr>
              <a:lnSpc>
                <a:spcPts val="3500"/>
              </a:lnSpc>
            </a:pPr>
            <a:endParaRPr sz="2400" b="1">
              <a:latin typeface="+mn-ea"/>
            </a:endParaRPr>
          </a:p>
          <a:p>
            <a:pPr>
              <a:lnSpc>
                <a:spcPts val="3500"/>
              </a:lnSpc>
            </a:pPr>
            <a:endParaRPr sz="2400" b="1">
              <a:latin typeface="+mn-ea"/>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48170"/>
                                        </p:tgtEl>
                                        <p:attrNameLst>
                                          <p:attrName>style.visibility</p:attrName>
                                        </p:attrNameLst>
                                      </p:cBhvr>
                                      <p:to>
                                        <p:strVal val="visible"/>
                                      </p:to>
                                    </p:set>
                                    <p:animEffect transition="in" filter="blinds(horizontal)">
                                      <p:cBhvr>
                                        <p:cTn id="7" dur="500"/>
                                        <p:tgtEl>
                                          <p:spTgt spid="348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70" grpId="0" bldLvl="0" animBg="1"/>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505" y="405130"/>
            <a:ext cx="7919720" cy="5381324"/>
          </a:xfrm>
        </p:spPr>
        <p:txBody>
          <a:bodyPr/>
          <a:lstStyle/>
          <a:p>
            <a:pPr marL="0" indent="0" algn="l" latinLnBrk="0">
              <a:lnSpc>
                <a:spcPts val="3500"/>
              </a:lnSpc>
              <a:spcBef>
                <a:spcPts val="0"/>
              </a:spcBef>
              <a:buFont typeface="Arial" charset="0"/>
              <a:buNone/>
            </a:pPr>
            <a:r>
              <a:rPr lang="zh-CN" altLang="en-US" sz="2400" b="1" dirty="0">
                <a:latin typeface="宋体" charset="-122"/>
                <a:sym typeface="+mn-ea"/>
              </a:rPr>
              <a:t>　　　　　　　　　　　　　　　　　　　　　　　　　</a:t>
            </a:r>
            <a:r>
              <a:rPr lang="zh-CN" altLang="en-US" sz="2400" b="1" dirty="0">
                <a:latin typeface="黑体" charset="0"/>
                <a:ea typeface="黑体" charset="0"/>
                <a:sym typeface="+mn-ea"/>
              </a:rPr>
              <a:t>例1</a:t>
            </a:r>
            <a:r>
              <a:rPr lang="zh-CN" altLang="en-US" sz="2400" b="1" dirty="0">
                <a:latin typeface="+mn-ea"/>
                <a:sym typeface="+mn-ea"/>
              </a:rPr>
              <a:t> [2013·四川卷] 请从曹雪芹、贝多芬以及文学形象大卫·科波菲尔中任选一人，续写下面的话。(6分)</a:t>
            </a:r>
            <a:endParaRPr lang="zh-CN" altLang="en-US" sz="2400" b="1" dirty="0">
              <a:latin typeface="+mn-ea"/>
            </a:endParaRPr>
          </a:p>
          <a:p>
            <a:pPr marL="0" indent="714375" algn="just" latinLnBrk="0">
              <a:lnSpc>
                <a:spcPts val="3500"/>
              </a:lnSpc>
              <a:spcBef>
                <a:spcPts val="0"/>
              </a:spcBef>
              <a:buFont typeface="Arial" charset="0"/>
              <a:buNone/>
            </a:pPr>
            <a:r>
              <a:rPr lang="zh-CN" altLang="en-US" sz="2400" b="1" dirty="0">
                <a:latin typeface="+mn-ea"/>
                <a:sym typeface="+mn-ea"/>
              </a:rPr>
              <a:t>要求：①紧扣首句观点，符合所选人物境遇；②运用排比和反问修辞手法；③语意连贯，内容充实；④60～100字。</a:t>
            </a:r>
            <a:endParaRPr lang="zh-CN" altLang="en-US" sz="2400" b="1" dirty="0">
              <a:latin typeface="+mn-ea"/>
            </a:endParaRPr>
          </a:p>
          <a:p>
            <a:pPr marL="0" indent="714375" algn="l" latinLnBrk="0">
              <a:lnSpc>
                <a:spcPts val="3500"/>
              </a:lnSpc>
              <a:spcBef>
                <a:spcPts val="0"/>
              </a:spcBef>
              <a:buFont typeface="Arial" charset="0"/>
              <a:buNone/>
            </a:pPr>
            <a:r>
              <a:rPr lang="zh-CN" altLang="en-US" sz="2400" b="1" dirty="0">
                <a:latin typeface="楷体_GB2312" pitchFamily="49" charset="-122"/>
                <a:ea typeface="楷体_GB2312" pitchFamily="49" charset="-122"/>
                <a:sym typeface="+mn-ea"/>
              </a:rPr>
              <a:t>即使在最恶劣的境遇中，人仍然拥有一种不可剥夺的精神力量，这就是苦难带给人生的</a:t>
            </a:r>
            <a:r>
              <a:rPr lang="zh-CN" altLang="en-US" sz="2400" b="1" dirty="0" smtClean="0">
                <a:latin typeface="楷体_GB2312" pitchFamily="49" charset="-122"/>
                <a:ea typeface="楷体_GB2312" pitchFamily="49" charset="-122"/>
                <a:sym typeface="+mn-ea"/>
              </a:rPr>
              <a:t>意义</a:t>
            </a:r>
            <a:r>
              <a:rPr lang="en-US" altLang="zh-CN" sz="2400" b="1" dirty="0" smtClean="0">
                <a:latin typeface="宋体" charset="0"/>
                <a:ea typeface="宋体" charset="0"/>
                <a:sym typeface="+mn-ea"/>
              </a:rPr>
              <a:t>______________</a:t>
            </a:r>
            <a:endParaRPr lang="en-US" altLang="zh-CN" sz="2400" b="1" dirty="0">
              <a:latin typeface="宋体" charset="0"/>
              <a:ea typeface="宋体" charset="0"/>
              <a:sym typeface="+mn-ea"/>
            </a:endParaRPr>
          </a:p>
          <a:p>
            <a:pPr marL="0" indent="0" algn="l" latinLnBrk="0">
              <a:lnSpc>
                <a:spcPts val="3500"/>
              </a:lnSpc>
              <a:spcBef>
                <a:spcPts val="0"/>
              </a:spcBef>
              <a:buFont typeface="Arial" charset="0"/>
              <a:buNone/>
            </a:pPr>
            <a:r>
              <a:rPr lang="en-US" altLang="zh-CN" sz="2400" b="1" dirty="0">
                <a:latin typeface="宋体" charset="0"/>
                <a:ea typeface="宋体" charset="0"/>
                <a:sym typeface="+mn-ea"/>
              </a:rPr>
              <a:t>____________________________________________________________________________________________________</a:t>
            </a:r>
            <a:r>
              <a:rPr lang="zh-CN" altLang="en-US" sz="2400" b="1" dirty="0">
                <a:latin typeface="楷体_GB2312" pitchFamily="49" charset="-122"/>
                <a:ea typeface="楷体_GB2312" pitchFamily="49" charset="-122"/>
              </a:rPr>
              <a:t>　　　　　　　　　　　　　　　　　　　　　　　　　　　　　　　　　　　</a:t>
            </a:r>
          </a:p>
          <a:p>
            <a:pPr marL="0" indent="0" algn="l" latinLnBrk="0">
              <a:lnSpc>
                <a:spcPts val="3500"/>
              </a:lnSpc>
              <a:spcBef>
                <a:spcPts val="0"/>
              </a:spcBef>
              <a:buFont typeface="Arial" charset="0"/>
              <a:buNone/>
            </a:pPr>
            <a:r>
              <a:rPr lang="zh-CN" altLang="en-US" sz="2400" b="1" dirty="0">
                <a:latin typeface="楷体_GB2312" pitchFamily="49" charset="-122"/>
                <a:ea typeface="楷体_GB2312" pitchFamily="49" charset="-122"/>
              </a:rPr>
              <a:t>　　　　　　　　　　　　　　　　</a:t>
            </a:r>
            <a:r>
              <a:rPr lang="zh-CN" altLang="en-US" sz="2400" b="1" u="sng" dirty="0" smtClean="0">
                <a:latin typeface="+mn-ea"/>
              </a:rPr>
              <a:t>　　　　　　</a:t>
            </a:r>
            <a:r>
              <a:rPr lang="zh-CN" altLang="en-US" sz="2400" b="1" u="sng" dirty="0" smtClean="0"/>
              <a:t>　　　　　　　　　　　　　　</a:t>
            </a:r>
          </a:p>
        </p:txBody>
      </p:sp>
      <p:grpSp>
        <p:nvGrpSpPr>
          <p:cNvPr id="2" name="Group 5"/>
          <p:cNvGrpSpPr/>
          <p:nvPr/>
        </p:nvGrpSpPr>
        <p:grpSpPr bwMode="auto">
          <a:xfrm>
            <a:off x="1588" y="2674938"/>
            <a:ext cx="609600" cy="1978025"/>
            <a:chOff x="1" y="1685"/>
            <a:chExt cx="384" cy="1246"/>
          </a:xfrm>
        </p:grpSpPr>
        <p:pic>
          <p:nvPicPr>
            <p:cNvPr id="34919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34919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349189"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19194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191942"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191943"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191944" name="Rectangle 8"/>
          <p:cNvSpPr>
            <a:spLocks noChangeArrowheads="1"/>
          </p:cNvSpPr>
          <p:nvPr/>
        </p:nvSpPr>
        <p:spPr bwMode="auto">
          <a:xfrm>
            <a:off x="885825" y="920115"/>
            <a:ext cx="7654290" cy="3202940"/>
          </a:xfrm>
          <a:prstGeom prst="rect">
            <a:avLst/>
          </a:prstGeom>
          <a:noFill/>
          <a:ln w="9525" cap="rnd" algn="ctr">
            <a:noFill/>
            <a:prstDash val="sysDot"/>
            <a:miter lim="800000"/>
          </a:ln>
          <a:effectLst/>
        </p:spPr>
        <p:txBody>
          <a:bodyPr wrap="square" anchor="ctr">
            <a:spAutoFit/>
          </a:bodyPr>
          <a:lstStyle/>
          <a:p>
            <a:pPr marL="0" indent="0" algn="just">
              <a:lnSpc>
                <a:spcPts val="3500"/>
              </a:lnSpc>
              <a:buFont typeface="Arial" charset="0"/>
              <a:buNone/>
            </a:pPr>
            <a:r>
              <a:rPr sz="2400" b="1">
                <a:latin typeface="黑体" charset="0"/>
                <a:ea typeface="黑体" charset="0"/>
                <a:sym typeface="+mn-ea"/>
              </a:rPr>
              <a:t>[思路导引]</a:t>
            </a:r>
            <a:r>
              <a:rPr sz="2400" b="1">
                <a:latin typeface="+mn-ea"/>
                <a:sym typeface="+mn-ea"/>
              </a:rPr>
              <a:t> 本题的题目要求是：任选一人，续写，  紧扣首句观点，符合所选人物的境遇，运用排比和反问两种修辞手法，字数在</a:t>
            </a:r>
            <a:r>
              <a:rPr sz="2400" b="1">
                <a:solidFill>
                  <a:schemeClr val="tx1"/>
                </a:solidFill>
                <a:uFillTx/>
                <a:latin typeface="宋体" charset="0"/>
                <a:ea typeface="宋体" charset="0"/>
                <a:sym typeface="+mn-ea"/>
              </a:rPr>
              <a:t>60～100</a:t>
            </a:r>
            <a:r>
              <a:rPr sz="2400" b="1">
                <a:latin typeface="+mn-ea"/>
                <a:sym typeface="+mn-ea"/>
              </a:rPr>
              <a:t>之间。首先明确题目所提供句子的主要内容是苦难让人拥有一种不可剥夺的精神力量；然后再结合所选人物并以此为中心，合理想象，进行续写、扩写；最后检查扩展后的内容是否符合题干要求，语言是否连贯，有无语病等。</a:t>
            </a:r>
            <a:endParaRPr sz="2400">
              <a:latin typeface="+mn-ea"/>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91944"/>
                                        </p:tgtEl>
                                        <p:attrNameLst>
                                          <p:attrName>style.visibility</p:attrName>
                                        </p:attrNameLst>
                                      </p:cBhvr>
                                      <p:to>
                                        <p:strVal val="visible"/>
                                      </p:to>
                                    </p:set>
                                    <p:animEffect transition="in" filter="blinds(horizontal)">
                                      <p:cBhvr>
                                        <p:cTn id="7" dur="500"/>
                                        <p:tgtEl>
                                          <p:spTgt spid="11919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1944" grpId="0" bldLvl="0" animBg="1"/>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19194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191942"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191943"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191944" name="Rectangle 8"/>
          <p:cNvSpPr>
            <a:spLocks noChangeArrowheads="1"/>
          </p:cNvSpPr>
          <p:nvPr/>
        </p:nvSpPr>
        <p:spPr bwMode="auto">
          <a:xfrm>
            <a:off x="755333" y="836613"/>
            <a:ext cx="8064500" cy="5425440"/>
          </a:xfrm>
          <a:prstGeom prst="rect">
            <a:avLst/>
          </a:prstGeom>
          <a:noFill/>
          <a:ln w="9525" cap="rnd" algn="ctr">
            <a:noFill/>
            <a:prstDash val="sysDot"/>
            <a:miter lim="800000"/>
          </a:ln>
          <a:effectLst/>
        </p:spPr>
        <p:txBody>
          <a:bodyPr anchor="ctr">
            <a:spAutoFit/>
          </a:bodyPr>
          <a:lstStyle/>
          <a:p>
            <a:pPr marL="0" indent="0" algn="l">
              <a:lnSpc>
                <a:spcPts val="3500"/>
              </a:lnSpc>
            </a:pPr>
            <a:r>
              <a:rPr lang="zh-CN" altLang="en-US" sz="2400" b="1">
                <a:solidFill>
                  <a:srgbClr val="990033"/>
                </a:solidFill>
                <a:uFillTx/>
                <a:latin typeface="宋体" charset="-122"/>
                <a:sym typeface="+mn-ea"/>
              </a:rPr>
              <a:t>示例一：曹雪芹家道巨变，却磨炼出傲岸的风骨；备受冷遇，却迸发出创作的激情；绳床瓦灶，却熔铸成生命的华章。“十年辛苦不寻常”终换来彪炳千秋的文学巨著，这难道不是苦难带给他的人生意义吗？</a:t>
            </a:r>
          </a:p>
          <a:p>
            <a:pPr marL="0" indent="0" algn="l">
              <a:lnSpc>
                <a:spcPts val="3500"/>
              </a:lnSpc>
            </a:pPr>
            <a:r>
              <a:rPr lang="zh-CN" altLang="en-US" sz="2400" b="1">
                <a:solidFill>
                  <a:srgbClr val="990033"/>
                </a:solidFill>
                <a:uFillTx/>
                <a:latin typeface="宋体" charset="-122"/>
                <a:sym typeface="+mn-ea"/>
              </a:rPr>
              <a:t>示例二：贝多芬童年不幸，却不曾破灭人生的梦想；恋人远离，却不曾消逝心中的激情；耳疾侵扰，却不曾消泯对音乐的执着。即使在最恶劣的境遇中，他也把痛苦转换为精神的欢乐。这不就是苦难带给他的人生意义吗？</a:t>
            </a:r>
          </a:p>
          <a:p>
            <a:pPr marL="0" indent="0" algn="l">
              <a:lnSpc>
                <a:spcPts val="3500"/>
              </a:lnSpc>
            </a:pPr>
            <a:r>
              <a:rPr lang="zh-CN" altLang="en-US" sz="2400" b="1">
                <a:solidFill>
                  <a:srgbClr val="990033"/>
                </a:solidFill>
                <a:uFillTx/>
                <a:latin typeface="宋体" charset="-122"/>
                <a:sym typeface="+mn-ea"/>
              </a:rPr>
              <a:t>示例三：大卫·科波菲尔受尽继父的毒打与折磨，饱尝童工的劳苦与屈辱，历经世俗的狡诈与险恶，但这些不都没有改变他“永不卑贱、永不虚伪、永不残忍”的人生信念吗？</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91944"/>
                                        </p:tgtEl>
                                        <p:attrNameLst>
                                          <p:attrName>style.visibility</p:attrName>
                                        </p:attrNameLst>
                                      </p:cBhvr>
                                      <p:to>
                                        <p:strVal val="visible"/>
                                      </p:to>
                                    </p:set>
                                    <p:animEffect transition="in" filter="blinds(horizontal)">
                                      <p:cBhvr>
                                        <p:cTn id="7" dur="500"/>
                                        <p:tgtEl>
                                          <p:spTgt spid="11919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1944"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algn="just" eaLnBrk="1" hangingPunct="1">
              <a:lnSpc>
                <a:spcPct val="122000"/>
              </a:lnSpc>
              <a:spcBef>
                <a:spcPct val="0"/>
              </a:spcBef>
              <a:buFont typeface="Arial" charset="0"/>
              <a:buNone/>
            </a:pPr>
            <a:r>
              <a:rPr lang="zh-CN" altLang="en-US" sz="2400" b="1" dirty="0" smtClean="0">
                <a:latin typeface="黑体" pitchFamily="2" charset="-122"/>
                <a:ea typeface="黑体" pitchFamily="2" charset="-122"/>
              </a:rPr>
              <a:t> </a:t>
            </a:r>
            <a:r>
              <a:rPr lang="zh-CN" altLang="zh-CN" sz="2200" b="1" dirty="0" smtClean="0">
                <a:latin typeface="黑体" pitchFamily="2" charset="-122"/>
                <a:ea typeface="黑体" pitchFamily="2" charset="-122"/>
              </a:rPr>
              <a:t>►</a:t>
            </a:r>
            <a:r>
              <a:rPr lang="zh-CN" altLang="en-US" sz="2400" b="1" dirty="0" smtClean="0">
                <a:latin typeface="黑体" pitchFamily="2" charset="-122"/>
                <a:ea typeface="黑体" pitchFamily="2" charset="-122"/>
              </a:rPr>
              <a:t>角度二　 感情色彩</a:t>
            </a: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884742"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714348" y="1571612"/>
          <a:ext cx="7704138" cy="3929090"/>
        </p:xfrm>
        <a:graphic>
          <a:graphicData uri="http://schemas.openxmlformats.org/drawingml/2006/table">
            <a:tbl>
              <a:tblPr/>
              <a:tblGrid>
                <a:gridCol w="642942"/>
                <a:gridCol w="7061196"/>
              </a:tblGrid>
              <a:tr h="982273">
                <a:tc>
                  <a:txBody>
                    <a:bodyPr/>
                    <a:lstStyle/>
                    <a:p>
                      <a:pPr algn="ctr"/>
                      <a:r>
                        <a:rPr lang="zh-CN" altLang="en-US" sz="2000" b="1" kern="1200" baseline="0" dirty="0" smtClean="0">
                          <a:solidFill>
                            <a:schemeClr val="tx1"/>
                          </a:solidFill>
                          <a:latin typeface="+mn-ea"/>
                          <a:ea typeface="+mn-ea"/>
                          <a:cs typeface="+mn-cs"/>
                        </a:rPr>
                        <a:t>释义</a:t>
                      </a: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r>
                        <a:rPr lang="zh-CN" altLang="en-US" sz="2000" b="1" baseline="0" dirty="0" smtClean="0">
                          <a:solidFill>
                            <a:schemeClr val="tx1"/>
                          </a:solidFill>
                        </a:rPr>
                        <a:t>     有些成语有鲜明的感情色彩，可谓褒贬分明，近义成语可根据成语的感情色彩不同进行辨析</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637121">
                <a:tc rowSpan="2">
                  <a:txBody>
                    <a:bodyPr/>
                    <a:lstStyle/>
                    <a:p>
                      <a:pPr algn="ctr"/>
                      <a:r>
                        <a:rPr lang="zh-CN" altLang="en-US" sz="2000" b="1" kern="1200" baseline="0" dirty="0" smtClean="0">
                          <a:solidFill>
                            <a:schemeClr val="tx1"/>
                          </a:solidFill>
                          <a:latin typeface="+mn-ea"/>
                          <a:ea typeface="+mn-ea"/>
                          <a:cs typeface="+mn-cs"/>
                        </a:rPr>
                        <a:t>示例</a:t>
                      </a: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baseline="0" dirty="0" smtClean="0">
                          <a:solidFill>
                            <a:schemeClr val="tx1"/>
                          </a:solidFill>
                        </a:rPr>
                        <a:t>     “煞费苦心”和“挖空心思”都有“用尽心思”的意思。异：“煞费苦心”是中性词，可以指在坏事上用尽心思，也可以指在好事上用尽心思；“挖空心思”多含贬义，多指在坏事上用尽心思 </a:t>
                      </a:r>
                      <a:endParaRPr lang="zh-CN" altLang="en-US" sz="2000" b="1" baseline="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309696">
                <a:tc vMerge="1">
                  <a:txBody>
                    <a:bodyPr/>
                    <a:lstStyle/>
                    <a:p>
                      <a:endParaRPr lang="zh-CN"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dirty="0" smtClean="0"/>
                        <a:t>     “无微不至”和“无所不至”都有“没有一处不到”之意。异：前者形容待人细致周到，体贴入微，含褒义；后者多指什么事都干得出来，含贬义</a:t>
                      </a:r>
                      <a:endParaRPr lang="zh-CN" altLang="en-US" sz="2000" b="1"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ox(in)">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35021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35021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350213"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350218" name="Rectangle 10"/>
          <p:cNvSpPr>
            <a:spLocks noChangeArrowheads="1"/>
          </p:cNvSpPr>
          <p:nvPr/>
        </p:nvSpPr>
        <p:spPr bwMode="auto">
          <a:xfrm>
            <a:off x="683260" y="836295"/>
            <a:ext cx="7795260" cy="3921760"/>
          </a:xfrm>
          <a:prstGeom prst="rect">
            <a:avLst/>
          </a:prstGeom>
          <a:noFill/>
          <a:ln w="9525" cap="rnd" algn="ctr">
            <a:noFill/>
            <a:prstDash val="sysDot"/>
            <a:miter lim="800000"/>
          </a:ln>
          <a:effectLst/>
        </p:spPr>
        <p:txBody>
          <a:bodyPr wrap="square" anchor="ctr">
            <a:spAutoFit/>
          </a:bodyPr>
          <a:lstStyle/>
          <a:p>
            <a:pPr indent="0">
              <a:lnSpc>
                <a:spcPts val="3500"/>
              </a:lnSpc>
            </a:pPr>
            <a:r>
              <a:rPr lang="en-US" altLang="zh-CN" sz="2400" b="1">
                <a:latin typeface="黑体" charset="0"/>
                <a:ea typeface="黑体" charset="0"/>
                <a:sym typeface="+mn-ea"/>
              </a:rPr>
              <a:t>【</a:t>
            </a:r>
            <a:r>
              <a:rPr lang="zh-CN" altLang="en-US" sz="2400" b="1">
                <a:latin typeface="黑体" charset="0"/>
                <a:ea typeface="黑体" charset="0"/>
                <a:sym typeface="+mn-ea"/>
              </a:rPr>
              <a:t>对点训练</a:t>
            </a:r>
            <a:r>
              <a:rPr lang="en-US" altLang="zh-CN" sz="2400" b="1">
                <a:latin typeface="黑体" charset="0"/>
                <a:ea typeface="黑体" charset="0"/>
                <a:sym typeface="+mn-ea"/>
              </a:rPr>
              <a:t>】</a:t>
            </a:r>
            <a:endParaRPr lang="en-US" altLang="zh-CN" sz="2400" b="1">
              <a:latin typeface="黑体" charset="0"/>
              <a:ea typeface="黑体" charset="0"/>
            </a:endParaRPr>
          </a:p>
          <a:p>
            <a:pPr indent="0">
              <a:lnSpc>
                <a:spcPts val="3500"/>
              </a:lnSpc>
            </a:pPr>
            <a:r>
              <a:rPr lang="en-US" altLang="zh-CN" sz="2400" b="1">
                <a:latin typeface="+mn-ea"/>
                <a:sym typeface="+mn-ea"/>
              </a:rPr>
              <a:t> 1.《</a:t>
            </a:r>
            <a:r>
              <a:rPr lang="zh-CN" altLang="en-US" sz="2400" b="1">
                <a:latin typeface="+mn-ea"/>
                <a:sym typeface="+mn-ea"/>
              </a:rPr>
              <a:t>散文诗</a:t>
            </a:r>
            <a:r>
              <a:rPr lang="en-US" altLang="zh-CN" sz="2400" b="1">
                <a:latin typeface="+mn-ea"/>
                <a:sym typeface="+mn-ea"/>
              </a:rPr>
              <a:t>》</a:t>
            </a:r>
            <a:r>
              <a:rPr lang="zh-CN" altLang="en-US" sz="2400" b="1">
                <a:latin typeface="+mn-ea"/>
                <a:sym typeface="+mn-ea"/>
              </a:rPr>
              <a:t>是一本青少年非常喜爱的文学刊物，下面是小张同学为之写的一段赞美词的开头，请根据文意，在后面续写几句话。要求：使用排比的修辞手法，不少于</a:t>
            </a:r>
            <a:r>
              <a:rPr lang="en-US" altLang="zh-CN" sz="2400" b="1">
                <a:solidFill>
                  <a:schemeClr val="tx1"/>
                </a:solidFill>
                <a:uFillTx/>
                <a:latin typeface="宋体" charset="0"/>
                <a:ea typeface="宋体" charset="0"/>
                <a:sym typeface="+mn-ea"/>
              </a:rPr>
              <a:t>40</a:t>
            </a:r>
            <a:r>
              <a:rPr lang="zh-CN" altLang="en-US" sz="2400" b="1">
                <a:latin typeface="+mn-ea"/>
                <a:sym typeface="+mn-ea"/>
              </a:rPr>
              <a:t>字。</a:t>
            </a:r>
            <a:endParaRPr lang="zh-CN" altLang="en-US" sz="2400" b="1">
              <a:latin typeface="+mn-ea"/>
            </a:endParaRPr>
          </a:p>
          <a:p>
            <a:pPr indent="0" algn="l">
              <a:lnSpc>
                <a:spcPts val="3500"/>
              </a:lnSpc>
            </a:pPr>
            <a:r>
              <a:rPr lang="zh-CN" altLang="en-US" sz="2400" b="1">
                <a:latin typeface="楷体_GB2312" pitchFamily="49" charset="-122"/>
                <a:ea typeface="楷体_GB2312" pitchFamily="49" charset="-122"/>
                <a:sym typeface="+mn-ea"/>
              </a:rPr>
              <a:t>     茫茫人海，知音难觅；茫茫刊海，好刊难寻。是你，《散文诗》，</a:t>
            </a:r>
            <a:endParaRPr lang="zh-CN" altLang="en-US" b="1" u="sng">
              <a:latin typeface="宋体" pitchFamily="2" charset="-122"/>
            </a:endParaRPr>
          </a:p>
          <a:p>
            <a:pPr indent="622935">
              <a:lnSpc>
                <a:spcPts val="3500"/>
              </a:lnSpc>
            </a:pPr>
            <a:r>
              <a:rPr lang="zh-CN" altLang="en-US" b="1" u="sng">
                <a:latin typeface="宋体" pitchFamily="2" charset="-122"/>
              </a:rPr>
              <a:t>　　　　　　　　　　　　　　　　　　　　　　　　　　　　　　　</a:t>
            </a:r>
          </a:p>
          <a:p>
            <a:r>
              <a:rPr lang="zh-CN" altLang="en-US" b="1" u="sng">
                <a:latin typeface="宋体" pitchFamily="2" charset="-122"/>
              </a:rPr>
              <a:t>　　　　　　　　　　　　　　　　　　　　　　　　　　　　　　　　　　　　</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cxnSp>
        <p:nvCxnSpPr>
          <p:cNvPr id="4" name="直接连接符 3"/>
          <p:cNvCxnSpPr/>
          <p:nvPr/>
        </p:nvCxnSpPr>
        <p:spPr>
          <a:xfrm>
            <a:off x="971550" y="4436745"/>
            <a:ext cx="74688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2555875" y="3932555"/>
            <a:ext cx="58343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50218"/>
                                        </p:tgtEl>
                                        <p:attrNameLst>
                                          <p:attrName>style.visibility</p:attrName>
                                        </p:attrNameLst>
                                      </p:cBhvr>
                                      <p:to>
                                        <p:strVal val="visible"/>
                                      </p:to>
                                    </p:set>
                                    <p:animEffect transition="in" filter="blinds(horizontal)">
                                      <p:cBhvr>
                                        <p:cTn id="7" dur="500"/>
                                        <p:tgtEl>
                                          <p:spTgt spid="350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8" grpId="0" bldLvl="0" animBg="1"/>
    </p:bld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19296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19296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19296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192967" name="Rectangle 7"/>
          <p:cNvSpPr>
            <a:spLocks noChangeArrowheads="1"/>
          </p:cNvSpPr>
          <p:nvPr/>
        </p:nvSpPr>
        <p:spPr bwMode="auto">
          <a:xfrm>
            <a:off x="683578" y="895033"/>
            <a:ext cx="8064500" cy="3647440"/>
          </a:xfrm>
          <a:prstGeom prst="rect">
            <a:avLst/>
          </a:prstGeom>
          <a:noFill/>
          <a:ln w="9525" cap="rnd" algn="ctr">
            <a:noFill/>
            <a:prstDash val="sysDot"/>
            <a:miter lim="800000"/>
          </a:ln>
          <a:effectLst/>
        </p:spPr>
        <p:txBody>
          <a:bodyPr anchor="ctr">
            <a:spAutoFit/>
          </a:bodyPr>
          <a:lstStyle/>
          <a:p>
            <a:pPr>
              <a:lnSpc>
                <a:spcPts val="3500"/>
              </a:lnSpc>
            </a:pPr>
            <a:r>
              <a:rPr lang="en-US" sz="2400" b="1">
                <a:solidFill>
                  <a:srgbClr val="990033"/>
                </a:solidFill>
                <a:latin typeface="+mn-ea"/>
                <a:sym typeface="+mn-ea"/>
              </a:rPr>
              <a:t> </a:t>
            </a:r>
            <a:r>
              <a:rPr sz="2400" b="1">
                <a:solidFill>
                  <a:srgbClr val="990033"/>
                </a:solidFill>
                <a:latin typeface="+mn-ea"/>
                <a:sym typeface="+mn-ea"/>
              </a:rPr>
              <a:t>示例：与我结伴一路牵手同行；是你，《散文诗》，为散文诗爱好者默默地奉献；是你，《散文诗》，给文人墨客提供了用武之地。</a:t>
            </a:r>
            <a:endParaRPr sz="2400" b="1">
              <a:solidFill>
                <a:srgbClr val="990033"/>
              </a:solidFill>
              <a:latin typeface="+mn-ea"/>
            </a:endParaRPr>
          </a:p>
          <a:p>
            <a:pPr>
              <a:lnSpc>
                <a:spcPts val="3500"/>
              </a:lnSpc>
            </a:pPr>
            <a:r>
              <a:rPr sz="2400" b="1">
                <a:solidFill>
                  <a:srgbClr val="990033"/>
                </a:solidFill>
                <a:latin typeface="+mn-ea"/>
                <a:sym typeface="+mn-ea"/>
              </a:rPr>
              <a:t> [解析]  本题属于续写补充型扩展。材料已给出《散文诗》的相关信息，首先要在“是你，《散文诗》”的后面扩展一句(或两句)题目中要求的“赞美词”，然后在后面再扩展两组类似前面“是你</a:t>
            </a:r>
            <a:r>
              <a:rPr sz="2400" b="1">
                <a:solidFill>
                  <a:srgbClr val="990033"/>
                </a:solidFill>
                <a:latin typeface="宋体" charset="0"/>
                <a:ea typeface="宋体" charset="0"/>
                <a:sym typeface="+mn-ea"/>
              </a:rPr>
              <a:t>……</a:t>
            </a:r>
            <a:r>
              <a:rPr sz="2400" b="1">
                <a:solidFill>
                  <a:srgbClr val="990033"/>
                </a:solidFill>
                <a:latin typeface="+mn-ea"/>
                <a:sym typeface="+mn-ea"/>
              </a:rPr>
              <a:t>”的内容，以构成排比句。</a:t>
            </a:r>
            <a:r>
              <a:rPr lang="zh-CN" altLang="en-US" b="1" u="sng">
                <a:solidFill>
                  <a:srgbClr val="660033"/>
                </a:solidFill>
                <a:latin typeface="宋体" pitchFamily="2" charset="-122"/>
              </a:rPr>
              <a:t>　　　　　　　　　　　　　　　　　　　　　　　　　　　　　　　　　　　</a:t>
            </a:r>
          </a:p>
          <a:p>
            <a:pPr>
              <a:lnSpc>
                <a:spcPts val="3500"/>
              </a:lnSpc>
            </a:pPr>
            <a:r>
              <a:rPr lang="zh-CN" altLang="en-US" b="1" u="sng">
                <a:solidFill>
                  <a:srgbClr val="660033"/>
                </a:solidFill>
                <a:latin typeface="宋体" pitchFamily="2" charset="-122"/>
              </a:rPr>
              <a:t>　　　　　　　　　　　　　　　　　　　　　　　　　　　　　　　　　　　　</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92967"/>
                                        </p:tgtEl>
                                        <p:attrNameLst>
                                          <p:attrName>style.visibility</p:attrName>
                                        </p:attrNameLst>
                                      </p:cBhvr>
                                      <p:to>
                                        <p:strVal val="visible"/>
                                      </p:to>
                                    </p:set>
                                    <p:animEffect transition="in" filter="blinds(horizontal)">
                                      <p:cBhvr>
                                        <p:cTn id="7" dur="500"/>
                                        <p:tgtEl>
                                          <p:spTgt spid="1192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2967" grpId="0" bldLvl="0" animBg="1"/>
    </p:bld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35226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35226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352261"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352266" name="Rectangle 10"/>
          <p:cNvSpPr>
            <a:spLocks noChangeArrowheads="1"/>
          </p:cNvSpPr>
          <p:nvPr/>
        </p:nvSpPr>
        <p:spPr bwMode="auto">
          <a:xfrm>
            <a:off x="828040" y="751840"/>
            <a:ext cx="7848600" cy="4980940"/>
          </a:xfrm>
          <a:prstGeom prst="rect">
            <a:avLst/>
          </a:prstGeom>
          <a:noFill/>
          <a:ln w="9525" cap="rnd" algn="ctr">
            <a:noFill/>
            <a:prstDash val="sysDot"/>
            <a:miter lim="800000"/>
          </a:ln>
          <a:effectLst/>
        </p:spPr>
        <p:txBody>
          <a:bodyPr anchor="ctr">
            <a:spAutoFit/>
          </a:bodyPr>
          <a:lstStyle/>
          <a:p>
            <a:pPr indent="0">
              <a:lnSpc>
                <a:spcPts val="3500"/>
              </a:lnSpc>
            </a:pPr>
            <a:r>
              <a:rPr lang="zh-CN" altLang="en-US" sz="2400" b="1">
                <a:latin typeface="黑体" charset="0"/>
                <a:ea typeface="黑体" charset="0"/>
                <a:sym typeface="+mn-ea"/>
              </a:rPr>
              <a:t>题型二　联词成段型</a:t>
            </a:r>
          </a:p>
          <a:p>
            <a:pPr indent="266700">
              <a:lnSpc>
                <a:spcPts val="3500"/>
              </a:lnSpc>
            </a:pPr>
            <a:r>
              <a:rPr lang="zh-CN" altLang="en-US" sz="2400" b="1">
                <a:latin typeface="+mn-ea"/>
                <a:sym typeface="+mn-ea"/>
              </a:rPr>
              <a:t>   </a:t>
            </a:r>
            <a:r>
              <a:rPr sz="2400" b="1">
                <a:latin typeface="+mn-ea"/>
                <a:sym typeface="+mn-ea"/>
              </a:rPr>
              <a:t>联词成段型，就是提供一组有联系或看似没有联系(一般挑选若干)的词语，要求考生写一段话，将其连缀扩展。这类题目有的要求围绕一定的中心写一段语意完整的话；有的要求充分运用所提供的词语，使用指定的修辞手法，采用特殊的表达方式(或议论，或记叙，或说明)，在联想、想象的基础上扩展成意蕴丰富的一段话。这类题的解题思路为：</a:t>
            </a:r>
          </a:p>
          <a:p>
            <a:pPr indent="266700">
              <a:lnSpc>
                <a:spcPts val="3500"/>
              </a:lnSpc>
            </a:pPr>
            <a:r>
              <a:rPr sz="2400" b="1">
                <a:latin typeface="+mn-ea"/>
                <a:sym typeface="+mn-ea"/>
              </a:rPr>
              <a:t>    第一步，要看清题目要求，把握题目中的有效信息。题目要求的词语都要用到，不能偷换、遗漏或更改。</a:t>
            </a:r>
            <a:endParaRPr sz="2400" b="1">
              <a:latin typeface="+mn-ea"/>
            </a:endParaRPr>
          </a:p>
          <a:p>
            <a:pPr indent="266700">
              <a:lnSpc>
                <a:spcPts val="3500"/>
              </a:lnSpc>
            </a:pPr>
            <a:r>
              <a:rPr lang="zh-CN" altLang="en-US" b="1" u="sng">
                <a:latin typeface="宋体" pitchFamily="2" charset="-122"/>
              </a:rPr>
              <a:t>　　　　　　　　　　　　　　　　　　　　　　　　　　　　　　　　　　　　　</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52266"/>
                                        </p:tgtEl>
                                        <p:attrNameLst>
                                          <p:attrName>style.visibility</p:attrName>
                                        </p:attrNameLst>
                                      </p:cBhvr>
                                      <p:to>
                                        <p:strVal val="visible"/>
                                      </p:to>
                                    </p:set>
                                    <p:animEffect transition="in" filter="blinds(horizontal)">
                                      <p:cBhvr>
                                        <p:cTn id="7" dur="500"/>
                                        <p:tgtEl>
                                          <p:spTgt spid="352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66" grpId="0" bldLvl="0" animBg="1"/>
    </p:bld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35226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35226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352261"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352266" name="Rectangle 10"/>
          <p:cNvSpPr>
            <a:spLocks noChangeArrowheads="1"/>
          </p:cNvSpPr>
          <p:nvPr/>
        </p:nvSpPr>
        <p:spPr bwMode="auto">
          <a:xfrm>
            <a:off x="683895" y="647065"/>
            <a:ext cx="7848600" cy="3568700"/>
          </a:xfrm>
          <a:prstGeom prst="rect">
            <a:avLst/>
          </a:prstGeom>
          <a:noFill/>
          <a:ln w="9525" cap="rnd" algn="ctr">
            <a:noFill/>
            <a:prstDash val="sysDot"/>
            <a:miter lim="800000"/>
          </a:ln>
          <a:effectLst/>
        </p:spPr>
        <p:txBody>
          <a:bodyPr anchor="ctr">
            <a:spAutoFit/>
          </a:bodyPr>
          <a:lstStyle/>
          <a:p>
            <a:pPr indent="266700"/>
            <a:endParaRPr sz="2400" b="1">
              <a:latin typeface="宋体" charset="-122"/>
              <a:sym typeface="+mn-ea"/>
            </a:endParaRPr>
          </a:p>
          <a:p>
            <a:pPr indent="266700">
              <a:lnSpc>
                <a:spcPts val="3500"/>
              </a:lnSpc>
            </a:pPr>
            <a:r>
              <a:rPr sz="2400" b="1">
                <a:latin typeface="宋体" charset="-122"/>
                <a:sym typeface="+mn-ea"/>
              </a:rPr>
              <a:t>  第二步，要明确需要串联的几个词语的意义，注意几个词语之间的关系，准确使用词语构造恰当的语境、营造恰当的氛围。</a:t>
            </a:r>
            <a:endParaRPr sz="2400" b="1">
              <a:latin typeface="宋体" charset="-122"/>
            </a:endParaRPr>
          </a:p>
          <a:p>
            <a:pPr indent="266700">
              <a:lnSpc>
                <a:spcPts val="3500"/>
              </a:lnSpc>
            </a:pPr>
            <a:r>
              <a:rPr sz="2400" b="1">
                <a:latin typeface="宋体" charset="-122"/>
                <a:sym typeface="+mn-ea"/>
              </a:rPr>
              <a:t>  第三步，扩展后的句子和语段表意要清楚明白，在语意上要符合逻辑，要有实在的意义。</a:t>
            </a:r>
            <a:endParaRPr sz="2400" b="1">
              <a:latin typeface="宋体" charset="-122"/>
            </a:endParaRPr>
          </a:p>
          <a:p>
            <a:pPr indent="266700">
              <a:lnSpc>
                <a:spcPts val="3500"/>
              </a:lnSpc>
            </a:pPr>
            <a:r>
              <a:rPr sz="2400" b="1">
                <a:latin typeface="宋体" charset="-122"/>
                <a:sym typeface="+mn-ea"/>
              </a:rPr>
              <a:t>  第四步，自我检查，通读所扩展的文段，确保言通、字顺、意明，且符合字数要求。</a:t>
            </a:r>
            <a:r>
              <a:rPr lang="zh-CN" altLang="en-US" b="1" u="sng">
                <a:latin typeface="宋体" pitchFamily="2" charset="-122"/>
              </a:rPr>
              <a:t>　　　　　　　　　　　　　　　　　　　　　　　　　　　　　　　　　　　　　</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52266"/>
                                        </p:tgtEl>
                                        <p:attrNameLst>
                                          <p:attrName>style.visibility</p:attrName>
                                        </p:attrNameLst>
                                      </p:cBhvr>
                                      <p:to>
                                        <p:strVal val="visible"/>
                                      </p:to>
                                    </p:set>
                                    <p:animEffect transition="in" filter="blinds(horizontal)">
                                      <p:cBhvr>
                                        <p:cTn id="7" dur="500"/>
                                        <p:tgtEl>
                                          <p:spTgt spid="352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66" grpId="0" bldLvl="0" animBg="1"/>
    </p:bld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35328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35328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353285"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353290" name="Rectangle 10"/>
          <p:cNvSpPr>
            <a:spLocks noChangeArrowheads="1"/>
          </p:cNvSpPr>
          <p:nvPr/>
        </p:nvSpPr>
        <p:spPr bwMode="auto">
          <a:xfrm>
            <a:off x="682943" y="836137"/>
            <a:ext cx="7848600" cy="1869440"/>
          </a:xfrm>
          <a:prstGeom prst="rect">
            <a:avLst/>
          </a:prstGeom>
          <a:noFill/>
          <a:ln w="9525" cap="rnd" algn="ctr">
            <a:noFill/>
            <a:prstDash val="sysDot"/>
            <a:miter lim="800000"/>
          </a:ln>
          <a:effectLst/>
        </p:spPr>
        <p:txBody>
          <a:bodyPr wrap="square" anchor="ctr">
            <a:spAutoFit/>
          </a:bodyPr>
          <a:lstStyle/>
          <a:p>
            <a:pPr indent="0" algn="l">
              <a:lnSpc>
                <a:spcPts val="3500"/>
              </a:lnSpc>
            </a:pPr>
            <a:r>
              <a:rPr lang="zh-CN" sz="2400" b="1">
                <a:latin typeface="黑体" charset="0"/>
                <a:ea typeface="黑体" charset="0"/>
                <a:sym typeface="+mn-ea"/>
              </a:rPr>
              <a:t>例</a:t>
            </a:r>
            <a:r>
              <a:rPr sz="2400" b="1">
                <a:latin typeface="黑体" charset="0"/>
                <a:ea typeface="黑体" charset="0"/>
                <a:sym typeface="+mn-ea"/>
              </a:rPr>
              <a:t>2 </a:t>
            </a:r>
            <a:r>
              <a:rPr sz="2400" b="1">
                <a:latin typeface="宋体" charset="-122"/>
                <a:sym typeface="+mn-ea"/>
              </a:rPr>
              <a:t> </a:t>
            </a:r>
            <a:r>
              <a:rPr sz="2400" b="1">
                <a:latin typeface="Adobe 黑体 Std R" charset="0"/>
                <a:ea typeface="Adobe 黑体 Std R" charset="0"/>
                <a:sym typeface="+mn-ea"/>
              </a:rPr>
              <a:t>[</a:t>
            </a:r>
            <a:r>
              <a:rPr sz="2400" b="1">
                <a:latin typeface="宋体" charset="-122"/>
                <a:sym typeface="+mn-ea"/>
              </a:rPr>
              <a:t>2012·浙江卷</a:t>
            </a:r>
            <a:r>
              <a:rPr sz="2400" b="1">
                <a:latin typeface="Adobe 黑体 Std R" charset="0"/>
                <a:ea typeface="Adobe 黑体 Std R" charset="0"/>
                <a:sym typeface="+mn-ea"/>
              </a:rPr>
              <a:t>] </a:t>
            </a:r>
            <a:r>
              <a:rPr sz="2400" b="1">
                <a:latin typeface="宋体" charset="-122"/>
                <a:sym typeface="+mn-ea"/>
              </a:rPr>
              <a:t>使用下面的词语写一段描写性文字，要求运用比喻、拟人的修辞手法。(不超过60字)(4分)</a:t>
            </a:r>
            <a:endParaRPr sz="2400" b="1">
              <a:latin typeface="宋体" charset="-122"/>
            </a:endParaRPr>
          </a:p>
          <a:p>
            <a:pPr indent="0" algn="l">
              <a:lnSpc>
                <a:spcPts val="3500"/>
              </a:lnSpc>
            </a:pPr>
            <a:r>
              <a:rPr lang="zh-CN" altLang="en-US" sz="2400" b="1">
                <a:latin typeface="楷体_GB2312" pitchFamily="49" charset="-122"/>
                <a:ea typeface="楷体_GB2312" pitchFamily="49" charset="-122"/>
                <a:sym typeface="+mn-ea"/>
              </a:rPr>
              <a:t>     银杏树　初冬　疾风骤雨　凋零</a:t>
            </a:r>
            <a:endParaRPr lang="zh-CN" altLang="en-US" sz="2400" b="1">
              <a:latin typeface="楷体_GB2312" pitchFamily="49" charset="-122"/>
              <a:ea typeface="楷体_GB2312" pitchFamily="49" charset="-122"/>
            </a:endParaRPr>
          </a:p>
          <a:p>
            <a:pPr indent="0" algn="l">
              <a:lnSpc>
                <a:spcPts val="3500"/>
              </a:lnSpc>
            </a:pPr>
            <a:endParaRPr>
              <a:latin typeface="+mn-ea"/>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4" name="文本框 3"/>
          <p:cNvSpPr txBox="1"/>
          <p:nvPr/>
        </p:nvSpPr>
        <p:spPr>
          <a:xfrm>
            <a:off x="755650" y="3500755"/>
            <a:ext cx="7708265" cy="3202940"/>
          </a:xfrm>
          <a:prstGeom prst="rect">
            <a:avLst/>
          </a:prstGeom>
          <a:noFill/>
        </p:spPr>
        <p:txBody>
          <a:bodyPr wrap="square" rtlCol="0">
            <a:spAutoFit/>
          </a:bodyPr>
          <a:lstStyle/>
          <a:p>
            <a:pPr>
              <a:lnSpc>
                <a:spcPts val="3500"/>
              </a:lnSpc>
            </a:pPr>
            <a:r>
              <a:rPr sz="2400" b="1">
                <a:latin typeface="黑体" charset="0"/>
                <a:ea typeface="黑体" charset="0"/>
                <a:sym typeface="+mn-ea"/>
              </a:rPr>
              <a:t>[思路导引] </a:t>
            </a:r>
            <a:r>
              <a:rPr sz="2400" b="1">
                <a:latin typeface="宋体" charset="-122"/>
                <a:sym typeface="+mn-ea"/>
              </a:rPr>
              <a:t>解答此题时，首先，要看清题目要求(描写性文字，比喻、拟人手法)；其次，要展开合理的联想与想象，描摹具体的情境，将所提供的词语有机地运用到句子之中；再次，在扩写时要准确运用修辞手法，使句子生动形象，富有意蕴；最后，自我检查，注意字数的限制。</a:t>
            </a:r>
            <a:endParaRPr sz="2400" b="1">
              <a:latin typeface="宋体" charset="-122"/>
            </a:endParaRPr>
          </a:p>
          <a:p>
            <a:pPr>
              <a:lnSpc>
                <a:spcPts val="3500"/>
              </a:lnSpc>
            </a:pPr>
            <a:endParaRPr sz="2400" b="1">
              <a:latin typeface="宋体"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53290"/>
                                        </p:tgtEl>
                                        <p:attrNameLst>
                                          <p:attrName>style.visibility</p:attrName>
                                        </p:attrNameLst>
                                      </p:cBhvr>
                                      <p:to>
                                        <p:strVal val="visible"/>
                                      </p:to>
                                    </p:set>
                                    <p:animEffect transition="in" filter="blinds(horizontal)">
                                      <p:cBhvr>
                                        <p:cTn id="7" dur="500"/>
                                        <p:tgtEl>
                                          <p:spTgt spid="35329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90" grpId="0" bldLvl="0" animBg="1"/>
      <p:bldP spid="4" grpId="0"/>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19398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19398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19399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193991" name="Rectangle 7"/>
          <p:cNvSpPr>
            <a:spLocks noChangeArrowheads="1"/>
          </p:cNvSpPr>
          <p:nvPr/>
        </p:nvSpPr>
        <p:spPr bwMode="auto">
          <a:xfrm>
            <a:off x="827723" y="1196975"/>
            <a:ext cx="7848600" cy="1699260"/>
          </a:xfrm>
          <a:prstGeom prst="rect">
            <a:avLst/>
          </a:prstGeom>
          <a:noFill/>
          <a:ln w="9525" cap="rnd" algn="ctr">
            <a:noFill/>
            <a:prstDash val="sysDot"/>
            <a:miter lim="800000"/>
          </a:ln>
          <a:effectLst/>
        </p:spPr>
        <p:txBody>
          <a:bodyPr anchor="ctr">
            <a:spAutoFit/>
          </a:bodyPr>
          <a:lstStyle/>
          <a:p>
            <a:pPr indent="0">
              <a:lnSpc>
                <a:spcPts val="3500"/>
              </a:lnSpc>
            </a:pPr>
            <a:r>
              <a:rPr sz="2400" b="1">
                <a:solidFill>
                  <a:srgbClr val="990033"/>
                </a:solidFill>
                <a:latin typeface="+mn-ea"/>
                <a:sym typeface="+mn-ea"/>
              </a:rPr>
              <a:t>示例：校园路旁，两排挺拔的银杏树，犹如威严雄壮的仪仗队队员，迎接大家。初冬，一阵疾风骤雨之后，树叶凋零，像一个个音符洒落地面。</a:t>
            </a:r>
          </a:p>
          <a:p>
            <a:pPr indent="266700"/>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93991"/>
                                        </p:tgtEl>
                                        <p:attrNameLst>
                                          <p:attrName>style.visibility</p:attrName>
                                        </p:attrNameLst>
                                      </p:cBhvr>
                                      <p:to>
                                        <p:strVal val="visible"/>
                                      </p:to>
                                    </p:set>
                                    <p:animEffect transition="in" filter="blinds(horizontal)">
                                      <p:cBhvr>
                                        <p:cTn id="7" dur="500"/>
                                        <p:tgtEl>
                                          <p:spTgt spid="11939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991" grpId="0" bldLvl="0" animBg="1"/>
    </p:bld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35431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35431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354309"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354314" name="Rectangle 10"/>
          <p:cNvSpPr>
            <a:spLocks noChangeArrowheads="1"/>
          </p:cNvSpPr>
          <p:nvPr/>
        </p:nvSpPr>
        <p:spPr bwMode="auto">
          <a:xfrm>
            <a:off x="827723" y="889477"/>
            <a:ext cx="7705725" cy="2235200"/>
          </a:xfrm>
          <a:prstGeom prst="rect">
            <a:avLst/>
          </a:prstGeom>
          <a:noFill/>
          <a:ln w="9525" cap="rnd" algn="ctr">
            <a:noFill/>
            <a:prstDash val="sysDot"/>
            <a:miter lim="800000"/>
          </a:ln>
          <a:effectLst/>
        </p:spPr>
        <p:txBody>
          <a:bodyPr anchor="ctr">
            <a:spAutoFit/>
          </a:bodyPr>
          <a:lstStyle/>
          <a:p>
            <a:pPr indent="0">
              <a:lnSpc>
                <a:spcPts val="3500"/>
              </a:lnSpc>
            </a:pPr>
            <a:r>
              <a:rPr lang="en-US" altLang="zh-CN" sz="2400" b="1">
                <a:solidFill>
                  <a:schemeClr val="tx1"/>
                </a:solidFill>
                <a:uFillTx/>
                <a:latin typeface="黑体" charset="0"/>
                <a:ea typeface="黑体" charset="0"/>
                <a:sym typeface="+mn-ea"/>
              </a:rPr>
              <a:t>【</a:t>
            </a:r>
            <a:r>
              <a:rPr lang="zh-CN" altLang="en-US" sz="2400" b="1">
                <a:solidFill>
                  <a:schemeClr val="tx1"/>
                </a:solidFill>
                <a:uFillTx/>
                <a:latin typeface="黑体" charset="0"/>
                <a:ea typeface="黑体" charset="0"/>
                <a:sym typeface="+mn-ea"/>
              </a:rPr>
              <a:t>对点训练</a:t>
            </a:r>
            <a:r>
              <a:rPr lang="en-US" altLang="zh-CN" sz="2400" b="1">
                <a:solidFill>
                  <a:schemeClr val="tx1"/>
                </a:solidFill>
                <a:uFillTx/>
                <a:latin typeface="黑体" charset="0"/>
                <a:ea typeface="黑体" charset="0"/>
                <a:sym typeface="+mn-ea"/>
              </a:rPr>
              <a:t>】</a:t>
            </a:r>
          </a:p>
          <a:p>
            <a:pPr indent="0">
              <a:lnSpc>
                <a:spcPts val="3500"/>
              </a:lnSpc>
            </a:pPr>
            <a:r>
              <a:rPr lang="en-US" altLang="zh-CN" sz="2400" b="1">
                <a:solidFill>
                  <a:schemeClr val="tx1"/>
                </a:solidFill>
                <a:uFillTx/>
                <a:latin typeface="宋体" charset="-122"/>
                <a:sym typeface="+mn-ea"/>
              </a:rPr>
              <a:t> 2.</a:t>
            </a:r>
            <a:r>
              <a:rPr sz="2400" b="1">
                <a:solidFill>
                  <a:schemeClr val="tx1"/>
                </a:solidFill>
                <a:uFillTx/>
                <a:latin typeface="宋体" charset="-122"/>
                <a:sym typeface="+mn-ea"/>
              </a:rPr>
              <a:t> 请用下面所给的四个词语写一段文字，不少于40个字。(4分)</a:t>
            </a:r>
          </a:p>
          <a:p>
            <a:pPr indent="266700"/>
            <a:endParaRPr sz="2400" b="1">
              <a:solidFill>
                <a:schemeClr val="tx1"/>
              </a:solidFill>
              <a:uFillTx/>
              <a:latin typeface="宋体" charset="-122"/>
              <a:ea typeface="方正楷体简体" charset="0"/>
              <a:sym typeface="+mn-ea"/>
            </a:endParaRPr>
          </a:p>
          <a:p>
            <a:pPr indent="266700">
              <a:lnSpc>
                <a:spcPts val="3500"/>
              </a:lnSpc>
            </a:pPr>
            <a:r>
              <a:rPr sz="2400" b="1">
                <a:solidFill>
                  <a:schemeClr val="tx1"/>
                </a:solidFill>
                <a:uFillTx/>
                <a:latin typeface="宋体" charset="-122"/>
                <a:sym typeface="+mn-ea"/>
              </a:rPr>
              <a:t>            </a:t>
            </a:r>
            <a:r>
              <a:rPr lang="zh-CN" altLang="en-US" sz="2400" b="1">
                <a:solidFill>
                  <a:schemeClr val="tx1"/>
                </a:solidFill>
                <a:latin typeface="楷体_GB2312" pitchFamily="49" charset="-122"/>
                <a:ea typeface="楷体_GB2312" pitchFamily="49" charset="-122"/>
                <a:sym typeface="+mn-ea"/>
              </a:rPr>
              <a:t>家风　 濡养　 与众不同　 好像</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54314"/>
                                        </p:tgtEl>
                                        <p:attrNameLst>
                                          <p:attrName>style.visibility</p:attrName>
                                        </p:attrNameLst>
                                      </p:cBhvr>
                                      <p:to>
                                        <p:strVal val="visible"/>
                                      </p:to>
                                    </p:set>
                                    <p:animEffect transition="in" filter="blinds(horizontal)">
                                      <p:cBhvr>
                                        <p:cTn id="7" dur="500"/>
                                        <p:tgtEl>
                                          <p:spTgt spid="354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14" grpId="0" bldLvl="0" animBg="1"/>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19501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19501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19501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195015" name="Rectangle 7"/>
          <p:cNvSpPr>
            <a:spLocks noChangeArrowheads="1"/>
          </p:cNvSpPr>
          <p:nvPr/>
        </p:nvSpPr>
        <p:spPr bwMode="auto">
          <a:xfrm>
            <a:off x="755650" y="1010762"/>
            <a:ext cx="7920038" cy="4536440"/>
          </a:xfrm>
          <a:prstGeom prst="rect">
            <a:avLst/>
          </a:prstGeom>
          <a:noFill/>
          <a:ln w="9525" cap="rnd" algn="ctr">
            <a:noFill/>
            <a:prstDash val="sysDot"/>
            <a:miter lim="800000"/>
          </a:ln>
          <a:effectLst/>
        </p:spPr>
        <p:txBody>
          <a:bodyPr wrap="square" anchor="ctr">
            <a:spAutoFit/>
          </a:bodyPr>
          <a:lstStyle/>
          <a:p>
            <a:pPr marL="36195" indent="0" algn="l">
              <a:lnSpc>
                <a:spcPts val="3500"/>
              </a:lnSpc>
            </a:pPr>
            <a:r>
              <a:rPr sz="2400" b="1">
                <a:solidFill>
                  <a:srgbClr val="990033"/>
                </a:solidFill>
                <a:latin typeface="+mn-ea"/>
                <a:sym typeface="+mn-ea"/>
              </a:rPr>
              <a:t>示例：家风在中国传统文化中源远流长，它濡养了一代又一代的中国人。每个家族的家风都是与众不同的。随着传统大家庭在现代社会的分崩离析，家风在今天好像离我们很遥远了。但是，我们要继承历史留给我们的深厚家风，将这一传统文化发扬光大。</a:t>
            </a:r>
          </a:p>
          <a:p>
            <a:r>
              <a:rPr sz="2400" b="1">
                <a:solidFill>
                  <a:srgbClr val="990033"/>
                </a:solidFill>
                <a:latin typeface="+mn-ea"/>
                <a:sym typeface="+mn-ea"/>
              </a:rPr>
              <a:t> [解析] 本题属于联词成段型扩展。要明确题目要求：将这四个词扩写成不少于</a:t>
            </a:r>
            <a:r>
              <a:rPr sz="2400" b="1">
                <a:solidFill>
                  <a:srgbClr val="990033"/>
                </a:solidFill>
                <a:latin typeface="宋体" charset="0"/>
                <a:ea typeface="宋体" charset="0"/>
                <a:sym typeface="+mn-ea"/>
              </a:rPr>
              <a:t>40</a:t>
            </a:r>
            <a:r>
              <a:rPr sz="2400" b="1">
                <a:solidFill>
                  <a:srgbClr val="990033"/>
                </a:solidFill>
                <a:latin typeface="+mn-ea"/>
                <a:sym typeface="+mn-ea"/>
              </a:rPr>
              <a:t>个字的一段话。由“家风”可以想到家风是什么，“家风”“濡养”了什么人等内容，后面的两个词语也可以像这样进行联想。</a:t>
            </a:r>
          </a:p>
          <a:p>
            <a:pPr marL="36195" indent="0" algn="l">
              <a:lnSpc>
                <a:spcPts val="3500"/>
              </a:lnSpc>
            </a:pPr>
            <a:endParaRPr sz="2400">
              <a:latin typeface="+mn-ea"/>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95015"/>
                                        </p:tgtEl>
                                        <p:attrNameLst>
                                          <p:attrName>style.visibility</p:attrName>
                                        </p:attrNameLst>
                                      </p:cBhvr>
                                      <p:to>
                                        <p:strVal val="visible"/>
                                      </p:to>
                                    </p:set>
                                    <p:animEffect transition="in" filter="blinds(horizontal)">
                                      <p:cBhvr>
                                        <p:cTn id="7" dur="500"/>
                                        <p:tgtEl>
                                          <p:spTgt spid="1195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5015" grpId="0" bldLvl="0" animBg="1"/>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19603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19603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19603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196039" name="Rectangle 7"/>
          <p:cNvSpPr>
            <a:spLocks noChangeArrowheads="1"/>
          </p:cNvSpPr>
          <p:nvPr/>
        </p:nvSpPr>
        <p:spPr bwMode="auto">
          <a:xfrm>
            <a:off x="683578" y="1052037"/>
            <a:ext cx="7920037" cy="4536440"/>
          </a:xfrm>
          <a:prstGeom prst="rect">
            <a:avLst/>
          </a:prstGeom>
          <a:noFill/>
          <a:ln w="9525" cap="rnd" algn="ctr">
            <a:noFill/>
            <a:prstDash val="sysDot"/>
            <a:miter lim="800000"/>
          </a:ln>
          <a:effectLst/>
        </p:spPr>
        <p:txBody>
          <a:bodyPr anchor="ctr">
            <a:spAutoFit/>
          </a:bodyPr>
          <a:lstStyle/>
          <a:p>
            <a:pPr>
              <a:lnSpc>
                <a:spcPts val="3500"/>
              </a:lnSpc>
            </a:pPr>
            <a:r>
              <a:rPr lang="zh-CN" altLang="en-US" sz="2400" b="1">
                <a:latin typeface="黑体" charset="0"/>
                <a:ea typeface="黑体" charset="0"/>
                <a:sym typeface="+mn-ea"/>
              </a:rPr>
              <a:t>题型三　诗意素描型</a:t>
            </a:r>
          </a:p>
          <a:p>
            <a:pPr>
              <a:lnSpc>
                <a:spcPts val="3500"/>
              </a:lnSpc>
            </a:pPr>
            <a:r>
              <a:rPr lang="zh-CN" altLang="en-US" sz="2400" b="1">
                <a:latin typeface="+mn-ea"/>
                <a:sym typeface="+mn-ea"/>
              </a:rPr>
              <a:t>    给出古典诗句或名句，对其进行情景式扩展或赏析式扩展。这类题的解题思路为：</a:t>
            </a:r>
            <a:endParaRPr lang="zh-CN" altLang="en-US" sz="2400" b="1">
              <a:latin typeface="+mn-ea"/>
            </a:endParaRPr>
          </a:p>
          <a:p>
            <a:pPr>
              <a:lnSpc>
                <a:spcPts val="3500"/>
              </a:lnSpc>
            </a:pPr>
            <a:r>
              <a:rPr lang="zh-CN" altLang="en-US" sz="2400" b="1">
                <a:latin typeface="+mn-ea"/>
                <a:sym typeface="+mn-ea"/>
              </a:rPr>
              <a:t>    第一步，审读题干，明确要求。</a:t>
            </a:r>
            <a:endParaRPr lang="zh-CN" altLang="en-US" sz="2400" b="1">
              <a:latin typeface="+mn-ea"/>
            </a:endParaRPr>
          </a:p>
          <a:p>
            <a:pPr>
              <a:lnSpc>
                <a:spcPts val="3500"/>
              </a:lnSpc>
            </a:pPr>
            <a:r>
              <a:rPr lang="zh-CN" altLang="en-US" sz="2400" b="1">
                <a:latin typeface="+mn-ea"/>
                <a:sym typeface="+mn-ea"/>
              </a:rPr>
              <a:t>    第二步，把握原诗的意境，理解作者的情感，做出合理的想象，构造出合理的场景。</a:t>
            </a:r>
            <a:endParaRPr lang="zh-CN" altLang="en-US" sz="2400" b="1">
              <a:latin typeface="+mn-ea"/>
            </a:endParaRPr>
          </a:p>
          <a:p>
            <a:pPr>
              <a:lnSpc>
                <a:spcPts val="3500"/>
              </a:lnSpc>
            </a:pPr>
            <a:r>
              <a:rPr lang="zh-CN" altLang="en-US" sz="2400" b="1">
                <a:latin typeface="+mn-ea"/>
                <a:sym typeface="+mn-ea"/>
              </a:rPr>
              <a:t>    第三步，组织语言进行扩展描写。</a:t>
            </a:r>
            <a:endParaRPr lang="zh-CN" altLang="en-US" sz="2400" b="1">
              <a:latin typeface="+mn-ea"/>
            </a:endParaRPr>
          </a:p>
          <a:p>
            <a:pPr>
              <a:lnSpc>
                <a:spcPts val="3500"/>
              </a:lnSpc>
            </a:pPr>
            <a:r>
              <a:rPr lang="zh-CN" altLang="en-US" sz="2400" b="1">
                <a:latin typeface="+mn-ea"/>
                <a:sym typeface="+mn-ea"/>
              </a:rPr>
              <a:t>“诗意素描型”扩展题的答案往往以描述性的句子形式出现，适当地运用了相应的修辞手法，写出的句子形象生动，富有意趣。</a:t>
            </a:r>
            <a:endParaRPr sz="2400" b="1">
              <a:latin typeface="+mn-ea"/>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96039"/>
                                        </p:tgtEl>
                                        <p:attrNameLst>
                                          <p:attrName>style.visibility</p:attrName>
                                        </p:attrNameLst>
                                      </p:cBhvr>
                                      <p:to>
                                        <p:strVal val="visible"/>
                                      </p:to>
                                    </p:set>
                                    <p:animEffect transition="in" filter="blinds(horizontal)">
                                      <p:cBhvr>
                                        <p:cTn id="7" dur="500"/>
                                        <p:tgtEl>
                                          <p:spTgt spid="1196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039" grpId="0" bldLvl="0" animBg="1"/>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19706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19706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19706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197063" name="Rectangle 7"/>
          <p:cNvSpPr>
            <a:spLocks noChangeArrowheads="1"/>
          </p:cNvSpPr>
          <p:nvPr/>
        </p:nvSpPr>
        <p:spPr bwMode="auto">
          <a:xfrm>
            <a:off x="611188" y="908844"/>
            <a:ext cx="7920037" cy="3096260"/>
          </a:xfrm>
          <a:prstGeom prst="rect">
            <a:avLst/>
          </a:prstGeom>
          <a:noFill/>
          <a:ln w="9525" cap="rnd" algn="ctr">
            <a:noFill/>
            <a:prstDash val="sysDot"/>
            <a:miter lim="800000"/>
          </a:ln>
          <a:effectLst/>
        </p:spPr>
        <p:txBody>
          <a:bodyPr anchor="ctr">
            <a:spAutoFit/>
          </a:bodyPr>
          <a:lstStyle/>
          <a:p>
            <a:r>
              <a:rPr lang="zh-CN" altLang="en-US" sz="2400" b="1">
                <a:latin typeface="黑体" charset="0"/>
                <a:ea typeface="黑体" charset="0"/>
                <a:sym typeface="+mn-ea"/>
              </a:rPr>
              <a:t>例</a:t>
            </a:r>
            <a:r>
              <a:rPr sz="2400" b="1">
                <a:latin typeface="黑体" charset="0"/>
                <a:ea typeface="黑体" charset="0"/>
                <a:sym typeface="+mn-ea"/>
              </a:rPr>
              <a:t>3 </a:t>
            </a:r>
            <a:r>
              <a:rPr sz="2400" b="1">
                <a:latin typeface="+mn-ea"/>
                <a:sym typeface="+mn-ea"/>
              </a:rPr>
              <a:t> 请对苏轼《赤壁赋》中的名句“白露横江，水光接天”进行扩展，写一个场景。要求：①想象合理；②语言生动；字数在</a:t>
            </a:r>
            <a:r>
              <a:rPr sz="2400" b="1">
                <a:solidFill>
                  <a:schemeClr val="tx1"/>
                </a:solidFill>
                <a:uFillTx/>
                <a:latin typeface="宋体" charset="0"/>
                <a:ea typeface="宋体" charset="0"/>
                <a:sym typeface="+mn-ea"/>
              </a:rPr>
              <a:t>40～60</a:t>
            </a:r>
            <a:r>
              <a:rPr sz="2400" b="1">
                <a:latin typeface="+mn-ea"/>
                <a:sym typeface="+mn-ea"/>
              </a:rPr>
              <a:t>之间。(</a:t>
            </a:r>
            <a:r>
              <a:rPr sz="2400" b="1">
                <a:solidFill>
                  <a:schemeClr val="tx1"/>
                </a:solidFill>
                <a:uFillTx/>
                <a:latin typeface="宋体" charset="0"/>
                <a:ea typeface="宋体" charset="0"/>
                <a:sym typeface="+mn-ea"/>
              </a:rPr>
              <a:t>4</a:t>
            </a:r>
            <a:r>
              <a:rPr sz="2400" b="1">
                <a:latin typeface="+mn-ea"/>
                <a:sym typeface="+mn-ea"/>
              </a:rPr>
              <a:t>分)</a:t>
            </a:r>
          </a:p>
          <a:p>
            <a:endParaRPr sz="2400" b="1">
              <a:latin typeface="+mn-ea"/>
            </a:endParaRPr>
          </a:p>
          <a:p>
            <a:pPr indent="0">
              <a:lnSpc>
                <a:spcPts val="3500"/>
              </a:lnSpc>
            </a:pPr>
            <a:endParaRPr sz="2400" b="1">
              <a:solidFill>
                <a:srgbClr val="990033"/>
              </a:solidFill>
              <a:latin typeface="+mn-ea"/>
              <a:sym typeface="+mn-ea"/>
            </a:endParaRPr>
          </a:p>
          <a:p>
            <a:endParaRPr sz="2400" b="1">
              <a:latin typeface="+mn-ea"/>
            </a:endParaRPr>
          </a:p>
          <a:p>
            <a:endParaRPr sz="2400" b="1">
              <a:latin typeface="+mn-ea"/>
            </a:endParaRPr>
          </a:p>
          <a:p>
            <a:endParaRPr sz="2400" b="1">
              <a:latin typeface="+mn-ea"/>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3" name="文本框 2"/>
          <p:cNvSpPr txBox="1"/>
          <p:nvPr/>
        </p:nvSpPr>
        <p:spPr>
          <a:xfrm>
            <a:off x="695325" y="5157470"/>
            <a:ext cx="8117840" cy="1254760"/>
          </a:xfrm>
          <a:prstGeom prst="rect">
            <a:avLst/>
          </a:prstGeom>
          <a:noFill/>
        </p:spPr>
        <p:txBody>
          <a:bodyPr wrap="square" rtlCol="0">
            <a:spAutoFit/>
          </a:bodyPr>
          <a:lstStyle/>
          <a:p>
            <a:pPr>
              <a:lnSpc>
                <a:spcPts val="3500"/>
              </a:lnSpc>
            </a:pPr>
            <a:r>
              <a:rPr sz="2400" b="1">
                <a:solidFill>
                  <a:srgbClr val="990033"/>
                </a:solidFill>
                <a:latin typeface="+mn-ea"/>
                <a:sym typeface="+mn-ea"/>
              </a:rPr>
              <a:t>示例：白茫茫的雾气像轻纱一样笼罩在江面上，柔美的月光映照着宽阔的江面，水光远接天边，水天连成一片。</a:t>
            </a:r>
            <a:endParaRPr b="1">
              <a:solidFill>
                <a:srgbClr val="990033"/>
              </a:solidFill>
              <a:latin typeface="+mn-ea"/>
            </a:endParaRPr>
          </a:p>
          <a:p>
            <a:endParaRPr lang="zh-CN" altLang="en-US"/>
          </a:p>
        </p:txBody>
      </p:sp>
      <p:sp>
        <p:nvSpPr>
          <p:cNvPr id="4" name="文本框 3"/>
          <p:cNvSpPr txBox="1"/>
          <p:nvPr/>
        </p:nvSpPr>
        <p:spPr>
          <a:xfrm>
            <a:off x="611505" y="2636520"/>
            <a:ext cx="7963535" cy="1869440"/>
          </a:xfrm>
          <a:prstGeom prst="rect">
            <a:avLst/>
          </a:prstGeom>
          <a:noFill/>
        </p:spPr>
        <p:txBody>
          <a:bodyPr wrap="square" rtlCol="0">
            <a:spAutoFit/>
          </a:bodyPr>
          <a:lstStyle/>
          <a:p>
            <a:pPr indent="0">
              <a:lnSpc>
                <a:spcPts val="3500"/>
              </a:lnSpc>
            </a:pPr>
            <a:r>
              <a:rPr sz="2400" b="1">
                <a:latin typeface="+mn-ea"/>
                <a:sym typeface="+mn-ea"/>
              </a:rPr>
              <a:t>[</a:t>
            </a:r>
            <a:r>
              <a:rPr sz="2400" b="1">
                <a:latin typeface="黑体" charset="0"/>
                <a:ea typeface="黑体" charset="0"/>
                <a:sym typeface="+mn-ea"/>
              </a:rPr>
              <a:t>思路导引</a:t>
            </a:r>
            <a:r>
              <a:rPr sz="2400" b="1">
                <a:latin typeface="+mn-ea"/>
                <a:sym typeface="+mn-ea"/>
              </a:rPr>
              <a:t>] 首先要明确题干要求：扩写“白露横江，水光接天”，字数在</a:t>
            </a:r>
            <a:r>
              <a:rPr sz="2400" b="1">
                <a:solidFill>
                  <a:schemeClr val="tx1"/>
                </a:solidFill>
                <a:uFillTx/>
                <a:latin typeface="宋体" charset="0"/>
                <a:ea typeface="宋体" charset="0"/>
                <a:sym typeface="+mn-ea"/>
              </a:rPr>
              <a:t>40～60</a:t>
            </a:r>
            <a:r>
              <a:rPr sz="2400" b="1">
                <a:latin typeface="+mn-ea"/>
                <a:sym typeface="+mn-ea"/>
              </a:rPr>
              <a:t>之间。其次要紧扣名句，特别是紧扣“白”“横”“江”“接”“天”等词，把场景描绘成一幅画面。最后组织语言进行扩展描写。</a:t>
            </a:r>
            <a:endParaRPr lang="zh-CN" altLang="en-US" sz="2400">
              <a:latin typeface="+mn-ea"/>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97063"/>
                                        </p:tgtEl>
                                        <p:attrNameLst>
                                          <p:attrName>style.visibility</p:attrName>
                                        </p:attrNameLst>
                                      </p:cBhvr>
                                      <p:to>
                                        <p:strVal val="visible"/>
                                      </p:to>
                                    </p:set>
                                    <p:animEffect transition="in" filter="blinds(horizontal)">
                                      <p:cBhvr>
                                        <p:cTn id="7" dur="500"/>
                                        <p:tgtEl>
                                          <p:spTgt spid="119706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7063" grpId="0" bldLvl="0" animBg="1"/>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6"/>
          <p:cNvGrpSpPr>
            <a:grpSpLocks/>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buFontTx/>
                <a:buNone/>
                <a:defRPr/>
              </a:pPr>
              <a:endParaRPr lang="zh-CN" altLang="en-US" sz="1800"/>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buFontTx/>
                <a:buNone/>
                <a:defRPr/>
              </a:pPr>
              <a:endParaRPr lang="zh-CN" altLang="en-US" sz="1800"/>
            </a:p>
          </p:txBody>
        </p:sp>
      </p:grpSp>
      <p:sp>
        <p:nvSpPr>
          <p:cNvPr id="869383" name="TextBox 7"/>
          <p:cNvSpPr txBox="1">
            <a:spLocks noChangeArrowheads="1"/>
          </p:cNvSpPr>
          <p:nvPr/>
        </p:nvSpPr>
        <p:spPr bwMode="auto">
          <a:xfrm>
            <a:off x="1477963" y="3308350"/>
            <a:ext cx="6838950" cy="1938992"/>
          </a:xfrm>
          <a:prstGeom prst="rect">
            <a:avLst/>
          </a:prstGeom>
          <a:noFill/>
          <a:ln w="9525">
            <a:noFill/>
            <a:miter lim="800000"/>
            <a:headEnd/>
            <a:tailEnd/>
          </a:ln>
        </p:spPr>
        <p:txBody>
          <a:bodyPr>
            <a:spAutoFit/>
          </a:bodyPr>
          <a:lstStyle/>
          <a:p>
            <a:pPr algn="l" eaLnBrk="1" hangingPunct="1">
              <a:lnSpc>
                <a:spcPct val="150000"/>
              </a:lnSpc>
              <a:spcBef>
                <a:spcPct val="0"/>
              </a:spcBef>
              <a:buFontTx/>
              <a:buNone/>
            </a:pPr>
            <a:r>
              <a:rPr lang="zh-CN" altLang="en-US" sz="2000" b="1" u="sng" dirty="0" smtClean="0">
                <a:solidFill>
                  <a:schemeClr val="hlink"/>
                </a:solidFill>
                <a:latin typeface="宋体" pitchFamily="2" charset="-122"/>
                <a:hlinkClick r:id="rId2" action="ppaction://hlinksldjump"/>
              </a:rPr>
              <a:t>专题</a:t>
            </a:r>
            <a:r>
              <a:rPr lang="zh-CN" altLang="en-US" sz="2000" b="1" u="sng" dirty="0">
                <a:solidFill>
                  <a:schemeClr val="hlink"/>
                </a:solidFill>
                <a:latin typeface="宋体" pitchFamily="2" charset="-122"/>
                <a:hlinkClick r:id="rId2" action="ppaction://hlinksldjump"/>
              </a:rPr>
              <a:t>五　语言表达简明、连贯、</a:t>
            </a:r>
            <a:r>
              <a:rPr lang="zh-CN" altLang="en-US" sz="2000" b="1" u="sng" dirty="0" smtClean="0">
                <a:solidFill>
                  <a:schemeClr val="hlink"/>
                </a:solidFill>
                <a:latin typeface="宋体" pitchFamily="2" charset="-122"/>
                <a:hlinkClick r:id="rId2" action="ppaction://hlinksldjump"/>
              </a:rPr>
              <a:t>得体、准确</a:t>
            </a:r>
            <a:r>
              <a:rPr lang="zh-CN" altLang="en-US" sz="2000" b="1" u="sng" dirty="0">
                <a:solidFill>
                  <a:schemeClr val="hlink"/>
                </a:solidFill>
                <a:latin typeface="宋体" pitchFamily="2" charset="-122"/>
                <a:hlinkClick r:id="rId2" action="ppaction://hlinksldjump"/>
              </a:rPr>
              <a:t>、鲜明、生动</a:t>
            </a:r>
            <a:r>
              <a:rPr lang="zh-CN" altLang="en-US" sz="1800" dirty="0">
                <a:hlinkClick r:id="rId2" action="ppaction://hlinksldjump"/>
              </a:rPr>
              <a:t> </a:t>
            </a:r>
            <a:endParaRPr lang="en-US" altLang="zh-CN" sz="2000" b="1" u="sng" dirty="0">
              <a:solidFill>
                <a:schemeClr val="hlink"/>
              </a:solidFill>
              <a:latin typeface="宋体" pitchFamily="2" charset="-122"/>
            </a:endParaRPr>
          </a:p>
          <a:p>
            <a:pPr indent="216000">
              <a:lnSpc>
                <a:spcPct val="150000"/>
              </a:lnSpc>
              <a:spcBef>
                <a:spcPct val="0"/>
              </a:spcBef>
            </a:pPr>
            <a:r>
              <a:rPr lang="zh-CN" altLang="en-US" sz="2000" b="1" u="sng" dirty="0" smtClean="0">
                <a:solidFill>
                  <a:schemeClr val="hlink"/>
                </a:solidFill>
                <a:latin typeface="宋体" pitchFamily="2" charset="-122"/>
                <a:hlinkClick r:id="rId3" action="ppaction://hlinksldjump"/>
              </a:rPr>
              <a:t>第</a:t>
            </a:r>
            <a:r>
              <a:rPr lang="en-US" altLang="zh-CN" sz="2000" b="1" u="sng" dirty="0" smtClean="0">
                <a:solidFill>
                  <a:schemeClr val="hlink"/>
                </a:solidFill>
                <a:latin typeface="宋体" pitchFamily="2" charset="-122"/>
                <a:hlinkClick r:id="rId3" action="ppaction://hlinksldjump"/>
              </a:rPr>
              <a:t>1</a:t>
            </a:r>
            <a:r>
              <a:rPr lang="zh-CN" altLang="en-US" sz="2000" b="1" u="sng" dirty="0" smtClean="0">
                <a:solidFill>
                  <a:schemeClr val="hlink"/>
                </a:solidFill>
                <a:latin typeface="宋体" pitchFamily="2" charset="-122"/>
                <a:hlinkClick r:id="rId3" action="ppaction://hlinksldjump"/>
              </a:rPr>
              <a:t>讲  连贯</a:t>
            </a:r>
            <a:endParaRPr lang="zh-CN" altLang="en-US" sz="2000" dirty="0" smtClean="0">
              <a:solidFill>
                <a:srgbClr val="FF6600"/>
              </a:solidFill>
              <a:latin typeface="黑体" pitchFamily="2" charset="-122"/>
              <a:ea typeface="黑体" pitchFamily="2" charset="-122"/>
            </a:endParaRPr>
          </a:p>
          <a:p>
            <a:pPr indent="216000">
              <a:lnSpc>
                <a:spcPct val="150000"/>
              </a:lnSpc>
              <a:spcBef>
                <a:spcPct val="0"/>
              </a:spcBef>
            </a:pPr>
            <a:r>
              <a:rPr lang="zh-CN" altLang="en-US" sz="2000" b="1" u="sng" dirty="0" smtClean="0">
                <a:solidFill>
                  <a:schemeClr val="hlink"/>
                </a:solidFill>
                <a:latin typeface="宋体" pitchFamily="2" charset="-122"/>
                <a:hlinkClick r:id="rId4" action="ppaction://hlinksldjump"/>
              </a:rPr>
              <a:t>第</a:t>
            </a:r>
            <a:r>
              <a:rPr lang="en-US" altLang="zh-CN" sz="2000" b="1" u="sng" dirty="0" smtClean="0">
                <a:solidFill>
                  <a:schemeClr val="hlink"/>
                </a:solidFill>
                <a:latin typeface="宋体" pitchFamily="2" charset="-122"/>
                <a:hlinkClick r:id="rId4" action="ppaction://hlinksldjump"/>
              </a:rPr>
              <a:t>2</a:t>
            </a:r>
            <a:r>
              <a:rPr lang="zh-CN" altLang="en-US" sz="2000" b="1" u="sng" dirty="0" smtClean="0">
                <a:solidFill>
                  <a:schemeClr val="hlink"/>
                </a:solidFill>
                <a:latin typeface="宋体" pitchFamily="2" charset="-122"/>
                <a:hlinkClick r:id="rId4" action="ppaction://hlinksldjump"/>
              </a:rPr>
              <a:t>讲  简明、得体、准确、鲜明、生动</a:t>
            </a:r>
            <a:endParaRPr lang="en-US" altLang="zh-CN" sz="2000" b="1" u="sng" dirty="0" smtClean="0">
              <a:solidFill>
                <a:schemeClr val="hlink"/>
              </a:solidFill>
              <a:latin typeface="宋体" pitchFamily="2" charset="-122"/>
            </a:endParaRPr>
          </a:p>
          <a:p>
            <a:pPr>
              <a:lnSpc>
                <a:spcPct val="150000"/>
              </a:lnSpc>
              <a:spcBef>
                <a:spcPct val="0"/>
              </a:spcBef>
            </a:pPr>
            <a:r>
              <a:rPr lang="zh-CN" altLang="en-US" sz="2000" b="1" u="sng" dirty="0" smtClean="0">
                <a:solidFill>
                  <a:schemeClr val="hlink"/>
                </a:solidFill>
                <a:latin typeface="宋体" pitchFamily="2" charset="-122"/>
                <a:hlinkClick r:id="rId5" action="ppaction://hlinksldjump"/>
              </a:rPr>
              <a:t>专题</a:t>
            </a:r>
            <a:r>
              <a:rPr lang="zh-CN" altLang="en-US" sz="2000" b="1" u="sng" dirty="0">
                <a:solidFill>
                  <a:schemeClr val="hlink"/>
                </a:solidFill>
                <a:latin typeface="宋体" pitchFamily="2" charset="-122"/>
                <a:hlinkClick r:id="rId5" action="ppaction://hlinksldjump"/>
              </a:rPr>
              <a:t>六　</a:t>
            </a:r>
            <a:r>
              <a:rPr lang="zh-CN" altLang="zh-CN" sz="2000" b="1" u="sng" dirty="0">
                <a:solidFill>
                  <a:schemeClr val="hlink"/>
                </a:solidFill>
                <a:latin typeface="宋体" pitchFamily="2" charset="-122"/>
                <a:hlinkClick r:id="rId5" action="ppaction://hlinksldjump"/>
              </a:rPr>
              <a:t>图文转换</a:t>
            </a:r>
            <a:endParaRPr lang="en-US" altLang="zh-CN" sz="2000" b="1" u="sng" dirty="0">
              <a:solidFill>
                <a:schemeClr val="hlink"/>
              </a:solidFill>
              <a:latin typeface="宋体" pitchFamily="2" charset="-122"/>
            </a:endParaRPr>
          </a:p>
        </p:txBody>
      </p:sp>
      <p:sp>
        <p:nvSpPr>
          <p:cNvPr id="9" name="TextBox 8"/>
          <p:cNvSpPr txBox="1"/>
          <p:nvPr/>
        </p:nvSpPr>
        <p:spPr>
          <a:xfrm>
            <a:off x="1562358" y="2428825"/>
            <a:ext cx="2092588" cy="830997"/>
          </a:xfrm>
          <a:prstGeom prst="rect">
            <a:avLst/>
          </a:prstGeom>
          <a:noFill/>
        </p:spPr>
        <p:txBody>
          <a:bodyPr>
            <a:spAutoFit/>
          </a:bodyPr>
          <a:lstStyle/>
          <a:p>
            <a:pPr algn="l" eaLnBrk="1" fontAlgn="auto" hangingPunct="1">
              <a:lnSpc>
                <a:spcPct val="100000"/>
              </a:lnSpc>
              <a:spcBef>
                <a:spcPts val="0"/>
              </a:spcBef>
              <a:spcAft>
                <a:spcPts val="0"/>
              </a:spcAft>
              <a:buFontTx/>
              <a:buNone/>
              <a:defRPr/>
            </a:pPr>
            <a:r>
              <a:rPr lang="zh-CN" altLang="en-US" sz="3000" b="1" cap="all" dirty="0">
                <a:ln w="9000" cmpd="sng">
                  <a:solidFill>
                    <a:schemeClr val="accent4">
                      <a:shade val="50000"/>
                      <a:satMod val="120000"/>
                    </a:schemeClr>
                  </a:solidFill>
                  <a:prstDash val="solid"/>
                </a:ln>
                <a:solidFill>
                  <a:schemeClr val="bg1">
                    <a:lumMod val="50000"/>
                  </a:schemeClr>
                </a:solidFill>
                <a:effectLst>
                  <a:reflection blurRad="12700" stA="28000" endPos="45000" dist="1000" dir="5400000" sy="-100000" algn="bl" rotWithShape="0"/>
                </a:effectLst>
                <a:latin typeface="幼圆" pitchFamily="49" charset="-122"/>
                <a:ea typeface="幼圆" pitchFamily="49" charset="-122"/>
              </a:rPr>
              <a:t>目 录</a:t>
            </a:r>
          </a:p>
          <a:p>
            <a:pPr algn="l" eaLnBrk="1" fontAlgn="auto" hangingPunct="1">
              <a:lnSpc>
                <a:spcPct val="100000"/>
              </a:lnSpc>
              <a:spcBef>
                <a:spcPts val="0"/>
              </a:spcBef>
              <a:spcAft>
                <a:spcPts val="0"/>
              </a:spcAft>
              <a:buFontTx/>
              <a:buNone/>
              <a:defRPr/>
            </a:pPr>
            <a:endParaRPr lang="zh-CN" altLang="en-US" sz="1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n-lt"/>
              <a:ea typeface="+mn-ea"/>
            </a:endParaRPr>
          </a:p>
        </p:txBody>
      </p:sp>
      <p:cxnSp>
        <p:nvCxnSpPr>
          <p:cNvPr id="10" name="直接连接符 9"/>
          <p:cNvCxnSpPr/>
          <p:nvPr/>
        </p:nvCxnSpPr>
        <p:spPr>
          <a:xfrm>
            <a:off x="1403350" y="3068638"/>
            <a:ext cx="6480175" cy="0"/>
          </a:xfrm>
          <a:prstGeom prst="line">
            <a:avLst/>
          </a:prstGeom>
        </p:spPr>
        <p:style>
          <a:lnRef idx="2">
            <a:schemeClr val="accent6"/>
          </a:lnRef>
          <a:fillRef idx="0">
            <a:schemeClr val="accent6"/>
          </a:fillRef>
          <a:effectRef idx="1">
            <a:schemeClr val="accent6"/>
          </a:effectRef>
          <a:fontRef idx="minor">
            <a:schemeClr val="tx1"/>
          </a:fontRef>
        </p:style>
      </p:cxnSp>
      <p:sp>
        <p:nvSpPr>
          <p:cNvPr id="83974" name="Text Box 6"/>
          <p:cNvSpPr txBox="1">
            <a:spLocks noChangeArrowheads="1"/>
          </p:cNvSpPr>
          <p:nvPr/>
        </p:nvSpPr>
        <p:spPr bwMode="auto">
          <a:xfrm>
            <a:off x="611188" y="1341438"/>
            <a:ext cx="8135937" cy="823912"/>
          </a:xfrm>
          <a:prstGeom prst="rect">
            <a:avLst/>
          </a:prstGeom>
          <a:noFill/>
          <a:ln w="9525">
            <a:noFill/>
            <a:miter lim="800000"/>
            <a:headEnd/>
            <a:tailEnd/>
          </a:ln>
          <a:effectLst/>
        </p:spPr>
        <p:txBody>
          <a:bodyPr>
            <a:spAutoFit/>
          </a:bodyPr>
          <a:lstStyle/>
          <a:p>
            <a:pPr algn="ctr" eaLnBrk="1" hangingPunct="1">
              <a:lnSpc>
                <a:spcPct val="120000"/>
              </a:lnSpc>
              <a:spcBef>
                <a:spcPct val="0"/>
              </a:spcBef>
              <a:buFontTx/>
              <a:buNone/>
              <a:defRPr/>
            </a:pPr>
            <a:r>
              <a:rPr lang="zh-CN" altLang="en-US" sz="4000" b="1">
                <a:solidFill>
                  <a:srgbClr val="FF6600"/>
                </a:solidFill>
                <a:effectLst>
                  <a:outerShdw blurRad="38100" dist="38100" dir="2700000" algn="tl">
                    <a:srgbClr val="C0C0C0"/>
                  </a:outerShdw>
                </a:effectLst>
                <a:latin typeface="黑体" pitchFamily="2" charset="-122"/>
                <a:ea typeface="黑体" pitchFamily="2" charset="-122"/>
              </a:rPr>
              <a:t>第一部分　语言文字运用</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3974"/>
                                        </p:tgtEl>
                                        <p:attrNameLst>
                                          <p:attrName>style.visibility</p:attrName>
                                        </p:attrNameLst>
                                      </p:cBhvr>
                                      <p:to>
                                        <p:strVal val="visible"/>
                                      </p:to>
                                    </p:set>
                                    <p:anim calcmode="lin" valueType="num">
                                      <p:cBhvr>
                                        <p:cTn id="7" dur="500" fill="hold"/>
                                        <p:tgtEl>
                                          <p:spTgt spid="83974"/>
                                        </p:tgtEl>
                                        <p:attrNameLst>
                                          <p:attrName>ppt_w</p:attrName>
                                        </p:attrNameLst>
                                      </p:cBhvr>
                                      <p:tavLst>
                                        <p:tav tm="0">
                                          <p:val>
                                            <p:fltVal val="0"/>
                                          </p:val>
                                        </p:tav>
                                        <p:tav tm="100000">
                                          <p:val>
                                            <p:strVal val="#ppt_w"/>
                                          </p:val>
                                        </p:tav>
                                      </p:tavLst>
                                    </p:anim>
                                    <p:anim calcmode="lin" valueType="num">
                                      <p:cBhvr>
                                        <p:cTn id="8" dur="500" fill="hold"/>
                                        <p:tgtEl>
                                          <p:spTgt spid="83974"/>
                                        </p:tgtEl>
                                        <p:attrNameLst>
                                          <p:attrName>ppt_h</p:attrName>
                                        </p:attrNameLst>
                                      </p:cBhvr>
                                      <p:tavLst>
                                        <p:tav tm="0">
                                          <p:val>
                                            <p:fltVal val="0"/>
                                          </p:val>
                                        </p:tav>
                                        <p:tav tm="100000">
                                          <p:val>
                                            <p:strVal val="#ppt_h"/>
                                          </p:val>
                                        </p:tav>
                                      </p:tavLst>
                                    </p:anim>
                                    <p:animEffect transition="in" filter="fade">
                                      <p:cBhvr>
                                        <p:cTn id="9" dur="500"/>
                                        <p:tgtEl>
                                          <p:spTgt spid="83974"/>
                                        </p:tgtEl>
                                      </p:cBhvr>
                                    </p:animEffect>
                                  </p:childTnLst>
                                </p:cTn>
                              </p:par>
                            </p:childTnLst>
                          </p:cTn>
                        </p:par>
                        <p:par>
                          <p:cTn id="10" fill="hold">
                            <p:stCondLst>
                              <p:cond delay="500"/>
                            </p:stCondLst>
                            <p:childTnLst>
                              <p:par>
                                <p:cTn id="11" presetID="9"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869383"/>
                                        </p:tgtEl>
                                        <p:attrNameLst>
                                          <p:attrName>style.visibility</p:attrName>
                                        </p:attrNameLst>
                                      </p:cBhvr>
                                      <p:to>
                                        <p:strVal val="visible"/>
                                      </p:to>
                                    </p:set>
                                    <p:animEffect transition="in" filter="wipe(up)">
                                      <p:cBhvr>
                                        <p:cTn id="21" dur="500"/>
                                        <p:tgtEl>
                                          <p:spTgt spid="869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9383" grpId="0"/>
      <p:bldP spid="8397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765175"/>
            <a:ext cx="8208962" cy="5570538"/>
          </a:xfrm>
        </p:spPr>
        <p:txBody>
          <a:bodyPr>
            <a:noAutofit/>
          </a:bodyPr>
          <a:lstStyle/>
          <a:p>
            <a:pPr marL="0" indent="0" eaLnBrk="1" hangingPunct="1">
              <a:lnSpc>
                <a:spcPts val="3500"/>
              </a:lnSpc>
              <a:spcBef>
                <a:spcPct val="0"/>
              </a:spcBef>
              <a:buFont typeface="Arial" charset="0"/>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eaLnBrk="1" hangingPunct="1">
              <a:lnSpc>
                <a:spcPts val="3500"/>
              </a:lnSpc>
              <a:spcBef>
                <a:spcPct val="0"/>
              </a:spcBef>
              <a:buFont typeface="Arial" charset="0"/>
              <a:buNone/>
            </a:pPr>
            <a:r>
              <a:rPr lang="en-US" altLang="zh-CN" sz="2400" b="1" dirty="0" smtClean="0">
                <a:latin typeface="宋体" pitchFamily="2" charset="-122"/>
              </a:rPr>
              <a:t>3.</a:t>
            </a:r>
            <a:r>
              <a:rPr lang="zh-CN" altLang="zh-CN" sz="2400" b="1" dirty="0" smtClean="0">
                <a:latin typeface="宋体" pitchFamily="2" charset="-122"/>
              </a:rPr>
              <a:t>依次填入下列各句横线处的成语，最恰当的一组是(　　) </a:t>
            </a:r>
          </a:p>
          <a:p>
            <a:pPr marL="0" indent="0" eaLnBrk="1" hangingPunct="1">
              <a:lnSpc>
                <a:spcPts val="3500"/>
              </a:lnSpc>
              <a:spcBef>
                <a:spcPct val="0"/>
              </a:spcBef>
              <a:buFont typeface="Arial" charset="0"/>
              <a:buNone/>
            </a:pPr>
            <a:r>
              <a:rPr lang="zh-CN" altLang="zh-CN" sz="2400" b="1" dirty="0" smtClean="0">
                <a:latin typeface="宋体" pitchFamily="2" charset="-122"/>
              </a:rPr>
              <a:t>①中国外交部发言人洪磊在例行记者会上________，敦促日方正视现实，承认争议，纠正错误，回到谈判解决争议的轨道上来。</a:t>
            </a:r>
          </a:p>
          <a:p>
            <a:pPr marL="0" indent="0" eaLnBrk="1" hangingPunct="1">
              <a:lnSpc>
                <a:spcPts val="3500"/>
              </a:lnSpc>
              <a:spcBef>
                <a:spcPct val="0"/>
              </a:spcBef>
              <a:buFont typeface="Arial" charset="0"/>
              <a:buNone/>
            </a:pPr>
            <a:r>
              <a:rPr lang="zh-CN" altLang="zh-CN" sz="2400" b="1" dirty="0" smtClean="0">
                <a:latin typeface="宋体" pitchFamily="2" charset="-122"/>
              </a:rPr>
              <a:t>②原中共中央政治局常委宋平，今日上午在京出席一项慈善活动，会议上大家________，共商助推贫困失学孩子早日圆梦等教育大计方针。</a:t>
            </a:r>
          </a:p>
          <a:p>
            <a:pPr marL="0" indent="0" eaLnBrk="1" hangingPunct="1">
              <a:lnSpc>
                <a:spcPts val="3500"/>
              </a:lnSpc>
              <a:spcBef>
                <a:spcPct val="0"/>
              </a:spcBef>
              <a:buFont typeface="Arial" charset="0"/>
              <a:buNone/>
            </a:pPr>
            <a:r>
              <a:rPr lang="zh-CN" altLang="zh-CN" sz="2400" b="1" dirty="0" smtClean="0">
                <a:latin typeface="宋体" pitchFamily="2" charset="-122"/>
              </a:rPr>
              <a:t>③弘扬社会主义核心价值观不需要________，于实处用力，从知行合一下功夫，核心价值观才能内化为人们的精神追求，外化为人们的自觉行动。</a:t>
            </a:r>
          </a:p>
          <a:p>
            <a:pPr marL="0" indent="0" eaLnBrk="1" hangingPunct="1">
              <a:lnSpc>
                <a:spcPts val="3500"/>
              </a:lnSpc>
              <a:spcBef>
                <a:spcPct val="0"/>
              </a:spcBef>
              <a:buFont typeface="Arial" charset="0"/>
              <a:buNone/>
            </a:pPr>
            <a:r>
              <a:rPr lang="zh-CN" altLang="zh-CN" sz="2400" b="1" dirty="0" smtClean="0">
                <a:latin typeface="宋体" pitchFamily="2" charset="-122"/>
              </a:rPr>
              <a:t> </a:t>
            </a:r>
          </a:p>
        </p:txBody>
      </p:sp>
      <p:sp>
        <p:nvSpPr>
          <p:cNvPr id="901123"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01126"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0112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19808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19808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19808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198087" name="Rectangle 7"/>
          <p:cNvSpPr>
            <a:spLocks noChangeArrowheads="1"/>
          </p:cNvSpPr>
          <p:nvPr/>
        </p:nvSpPr>
        <p:spPr bwMode="auto">
          <a:xfrm>
            <a:off x="755650" y="990124"/>
            <a:ext cx="7920038" cy="1424940"/>
          </a:xfrm>
          <a:prstGeom prst="rect">
            <a:avLst/>
          </a:prstGeom>
          <a:noFill/>
          <a:ln w="9525" cap="rnd" algn="ctr">
            <a:noFill/>
            <a:prstDash val="sysDot"/>
            <a:miter lim="800000"/>
          </a:ln>
          <a:effectLst/>
        </p:spPr>
        <p:txBody>
          <a:bodyPr anchor="ctr">
            <a:spAutoFit/>
          </a:bodyPr>
          <a:lstStyle/>
          <a:p>
            <a:pPr indent="0">
              <a:lnSpc>
                <a:spcPts val="3500"/>
              </a:lnSpc>
            </a:pPr>
            <a:r>
              <a:rPr lang="en-US" altLang="zh-CN" sz="2400" b="1">
                <a:latin typeface="黑体" charset="0"/>
                <a:ea typeface="黑体" charset="0"/>
                <a:sym typeface="+mn-ea"/>
              </a:rPr>
              <a:t>【</a:t>
            </a:r>
            <a:r>
              <a:rPr lang="zh-CN" altLang="en-US" sz="2400" b="1">
                <a:latin typeface="黑体" charset="0"/>
                <a:ea typeface="黑体" charset="0"/>
                <a:sym typeface="+mn-ea"/>
              </a:rPr>
              <a:t>对点训练</a:t>
            </a:r>
            <a:r>
              <a:rPr lang="en-US" altLang="zh-CN" sz="2400" b="1">
                <a:latin typeface="黑体" charset="0"/>
                <a:ea typeface="黑体" charset="0"/>
                <a:sym typeface="+mn-ea"/>
              </a:rPr>
              <a:t>】</a:t>
            </a:r>
          </a:p>
          <a:p>
            <a:pPr indent="0">
              <a:lnSpc>
                <a:spcPts val="3500"/>
              </a:lnSpc>
            </a:pPr>
            <a:r>
              <a:rPr lang="en-US" altLang="zh-CN" sz="2400" b="1">
                <a:latin typeface="宋体" charset="-122"/>
                <a:sym typeface="+mn-ea"/>
              </a:rPr>
              <a:t> 3.</a:t>
            </a:r>
            <a:r>
              <a:rPr lang="zh-CN" altLang="en-US" sz="2400" b="1">
                <a:latin typeface="宋体" charset="-122"/>
                <a:sym typeface="+mn-ea"/>
              </a:rPr>
              <a:t>请根据王维的诗句“竹喧归浣女”写一个场景。要求：①想象合理；②语言生动；③字数在</a:t>
            </a:r>
            <a:r>
              <a:rPr lang="en-US" altLang="zh-CN" sz="2400" b="1">
                <a:latin typeface="宋体" charset="-122"/>
                <a:sym typeface="+mn-ea"/>
              </a:rPr>
              <a:t>40</a:t>
            </a:r>
            <a:r>
              <a:rPr lang="zh-CN" altLang="en-US" sz="2400" b="1">
                <a:latin typeface="宋体" charset="-122"/>
                <a:sym typeface="+mn-ea"/>
              </a:rPr>
              <a:t>～</a:t>
            </a:r>
            <a:r>
              <a:rPr lang="en-US" altLang="zh-CN" sz="2400" b="1">
                <a:latin typeface="宋体" charset="-122"/>
                <a:sym typeface="+mn-ea"/>
              </a:rPr>
              <a:t>60</a:t>
            </a:r>
            <a:r>
              <a:rPr lang="zh-CN" altLang="en-US" sz="2400" b="1">
                <a:latin typeface="宋体" charset="-122"/>
                <a:sym typeface="+mn-ea"/>
              </a:rPr>
              <a:t>之间。</a:t>
            </a:r>
            <a:endParaRPr lang="en-US" altLang="zh-CN" sz="2400" b="1">
              <a:latin typeface="宋体" pitchFamily="2" charset="-122"/>
            </a:endParaRPr>
          </a:p>
        </p:txBody>
      </p:sp>
      <p:sp>
        <p:nvSpPr>
          <p:cNvPr id="1198088" name="Rectangle 8"/>
          <p:cNvSpPr>
            <a:spLocks noChangeArrowheads="1"/>
          </p:cNvSpPr>
          <p:nvPr/>
        </p:nvSpPr>
        <p:spPr bwMode="auto">
          <a:xfrm>
            <a:off x="827088" y="2680018"/>
            <a:ext cx="8064500" cy="3647440"/>
          </a:xfrm>
          <a:prstGeom prst="rect">
            <a:avLst/>
          </a:prstGeom>
          <a:noFill/>
          <a:ln w="9525" cap="rnd" algn="ctr">
            <a:noFill/>
            <a:prstDash val="sysDot"/>
            <a:miter lim="800000"/>
          </a:ln>
          <a:effectLst/>
        </p:spPr>
        <p:txBody>
          <a:bodyPr anchor="ctr">
            <a:spAutoFit/>
          </a:bodyPr>
          <a:lstStyle/>
          <a:p>
            <a:pPr indent="0">
              <a:lnSpc>
                <a:spcPts val="3500"/>
              </a:lnSpc>
            </a:pPr>
            <a:r>
              <a:rPr lang="zh-CN" altLang="en-US" sz="2400" b="1">
                <a:solidFill>
                  <a:srgbClr val="990033"/>
                </a:solidFill>
                <a:latin typeface="宋体" charset="-122"/>
                <a:sym typeface="+mn-ea"/>
              </a:rPr>
              <a:t>示例：月光在竹林中洒落，四周一片寂静。忽然竹林里传来洗衣归来的少女的喧哗声。话音如玉盘落珠般清脆，笑声如银铃摇动般响亮，是这般的无忧无虑。</a:t>
            </a:r>
          </a:p>
          <a:p>
            <a:pPr indent="0">
              <a:lnSpc>
                <a:spcPts val="3500"/>
              </a:lnSpc>
            </a:pPr>
            <a:r>
              <a:rPr lang="zh-CN" altLang="en-US" sz="2400" b="1">
                <a:solidFill>
                  <a:srgbClr val="990033"/>
                </a:solidFill>
                <a:latin typeface="宋体" charset="-122"/>
                <a:sym typeface="+mn-ea"/>
              </a:rPr>
              <a:t>[解析] 诗词的扩展主要是根据诗词所提供的意境，加以丰富的联想和想象，运用恰当的词语和修辞再现当时的具体情境。本题的得分点主要有：①围绕“竹喧”“归”“浣女”三个关键词展开描述；②使用恰当的修辞手法，力求语言生动形象；③字数要符合题干要求。</a:t>
            </a:r>
            <a:endParaRPr sz="24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98087"/>
                                        </p:tgtEl>
                                        <p:attrNameLst>
                                          <p:attrName>style.visibility</p:attrName>
                                        </p:attrNameLst>
                                      </p:cBhvr>
                                      <p:to>
                                        <p:strVal val="visible"/>
                                      </p:to>
                                    </p:set>
                                    <p:animEffect transition="in" filter="blinds(horizontal)">
                                      <p:cBhvr>
                                        <p:cTn id="7" dur="500"/>
                                        <p:tgtEl>
                                          <p:spTgt spid="119808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98088"/>
                                        </p:tgtEl>
                                        <p:attrNameLst>
                                          <p:attrName>style.visibility</p:attrName>
                                        </p:attrNameLst>
                                      </p:cBhvr>
                                      <p:to>
                                        <p:strVal val="visible"/>
                                      </p:to>
                                    </p:set>
                                    <p:animEffect transition="in" filter="blinds(horizontal)">
                                      <p:cBhvr>
                                        <p:cTn id="12" dur="500"/>
                                        <p:tgtEl>
                                          <p:spTgt spid="1198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087" grpId="0" bldLvl="0" animBg="1"/>
      <p:bldP spid="1198088" grpId="0" bldLvl="0" animBg="1"/>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35533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35533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355333"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355338" name="Rectangle 10"/>
          <p:cNvSpPr>
            <a:spLocks noChangeArrowheads="1"/>
          </p:cNvSpPr>
          <p:nvPr/>
        </p:nvSpPr>
        <p:spPr bwMode="auto">
          <a:xfrm>
            <a:off x="755650" y="1009968"/>
            <a:ext cx="7704138" cy="3647440"/>
          </a:xfrm>
          <a:prstGeom prst="rect">
            <a:avLst/>
          </a:prstGeom>
          <a:noFill/>
          <a:ln w="9525" cap="rnd" algn="ctr">
            <a:noFill/>
            <a:prstDash val="sysDot"/>
            <a:miter lim="800000"/>
          </a:ln>
          <a:effectLst/>
        </p:spPr>
        <p:txBody>
          <a:bodyPr anchor="ctr">
            <a:spAutoFit/>
          </a:bodyPr>
          <a:lstStyle/>
          <a:p>
            <a:pPr indent="0">
              <a:lnSpc>
                <a:spcPts val="3500"/>
              </a:lnSpc>
            </a:pPr>
            <a:r>
              <a:rPr lang="zh-CN" altLang="en-US" sz="2400" b="1">
                <a:latin typeface="黑体" charset="0"/>
                <a:ea typeface="黑体" charset="0"/>
                <a:sym typeface="+mn-ea"/>
              </a:rPr>
              <a:t>题型四　话题</a:t>
            </a:r>
            <a:r>
              <a:rPr lang="en-US" altLang="zh-CN" sz="2400" b="1">
                <a:latin typeface="黑体" charset="0"/>
                <a:ea typeface="黑体" charset="0"/>
                <a:sym typeface="+mn-ea"/>
              </a:rPr>
              <a:t>(</a:t>
            </a:r>
            <a:r>
              <a:rPr lang="zh-CN" altLang="en-US" sz="2400" b="1">
                <a:latin typeface="黑体" charset="0"/>
                <a:ea typeface="黑体" charset="0"/>
                <a:sym typeface="+mn-ea"/>
              </a:rPr>
              <a:t>或主题，或中心</a:t>
            </a:r>
            <a:r>
              <a:rPr lang="en-US" altLang="zh-CN" sz="2400" b="1">
                <a:latin typeface="黑体" charset="0"/>
                <a:ea typeface="黑体" charset="0"/>
                <a:sym typeface="+mn-ea"/>
              </a:rPr>
              <a:t>)</a:t>
            </a:r>
            <a:r>
              <a:rPr lang="zh-CN" altLang="en-US" sz="2400" b="1">
                <a:latin typeface="黑体" charset="0"/>
                <a:ea typeface="黑体" charset="0"/>
                <a:sym typeface="+mn-ea"/>
              </a:rPr>
              <a:t>阐发型</a:t>
            </a:r>
            <a:endParaRPr lang="zh-CN" altLang="en-US" sz="2400" b="1">
              <a:latin typeface="黑体" charset="0"/>
              <a:ea typeface="黑体" charset="0"/>
            </a:endParaRPr>
          </a:p>
          <a:p>
            <a:pPr indent="82550">
              <a:lnSpc>
                <a:spcPts val="3500"/>
              </a:lnSpc>
            </a:pPr>
            <a:r>
              <a:rPr sz="2400" b="1">
                <a:latin typeface="+mn-ea"/>
                <a:sym typeface="+mn-ea"/>
              </a:rPr>
              <a:t>      主题阐发型就是提供话题或对象，规定某种情境，以某一词语、句子为重点，利用主题词或主题句进行扩展。解答这类题要紧扣主题词、中心句，特别要注意不能脱离主题；要注意场景的要求，切合场景气氛；要准确运用提供的修辞手法，以对主题表达起到锦上添花的作用；要运用发散思维，由主题词联想出相应的事例、画面、场景。写出的答案中心要明确，内容要丰富具体。</a:t>
            </a:r>
            <a:r>
              <a:rPr lang="zh-CN" altLang="en-US" b="1" u="sng">
                <a:latin typeface="宋体" charset="-122"/>
                <a:sym typeface="+mn-ea"/>
              </a:rPr>
              <a:t>　</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55338"/>
                                        </p:tgtEl>
                                        <p:attrNameLst>
                                          <p:attrName>style.visibility</p:attrName>
                                        </p:attrNameLst>
                                      </p:cBhvr>
                                      <p:to>
                                        <p:strVal val="visible"/>
                                      </p:to>
                                    </p:set>
                                    <p:animEffect transition="in" filter="blinds(horizontal)">
                                      <p:cBhvr>
                                        <p:cTn id="7" dur="500"/>
                                        <p:tgtEl>
                                          <p:spTgt spid="355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8" grpId="0" bldLvl="0" animBg="1"/>
    </p:bld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19910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19910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19911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199111" name="Rectangle 7"/>
          <p:cNvSpPr>
            <a:spLocks noChangeArrowheads="1"/>
          </p:cNvSpPr>
          <p:nvPr/>
        </p:nvSpPr>
        <p:spPr bwMode="auto">
          <a:xfrm>
            <a:off x="714348" y="785795"/>
            <a:ext cx="7704137" cy="4090863"/>
          </a:xfrm>
          <a:prstGeom prst="rect">
            <a:avLst/>
          </a:prstGeom>
          <a:noFill/>
          <a:ln w="9525" cap="rnd" algn="ctr">
            <a:noFill/>
            <a:prstDash val="sysDot"/>
            <a:miter lim="800000"/>
          </a:ln>
          <a:effectLst/>
        </p:spPr>
        <p:txBody>
          <a:bodyPr wrap="square" anchor="ctr">
            <a:spAutoFit/>
          </a:bodyPr>
          <a:lstStyle/>
          <a:p>
            <a:pPr indent="0"/>
            <a:r>
              <a:rPr lang="zh-CN" sz="2400" b="1" dirty="0" smtClean="0">
                <a:latin typeface="黑体" charset="0"/>
                <a:ea typeface="黑体" charset="0"/>
                <a:sym typeface="+mn-ea"/>
              </a:rPr>
              <a:t>例</a:t>
            </a:r>
            <a:r>
              <a:rPr sz="2400" b="1" dirty="0">
                <a:latin typeface="黑体" charset="0"/>
                <a:ea typeface="黑体" charset="0"/>
                <a:sym typeface="+mn-ea"/>
              </a:rPr>
              <a:t>4  </a:t>
            </a:r>
            <a:r>
              <a:rPr sz="2400" b="1" dirty="0">
                <a:sym typeface="+mn-ea"/>
              </a:rPr>
              <a:t> 请以“事业是人生不朽的丰碑”为话题，将下面的句子扩展为中心明确、语意连贯的一段话，要有文采，不少于</a:t>
            </a:r>
            <a:r>
              <a:rPr sz="2400" dirty="0">
                <a:solidFill>
                  <a:schemeClr val="tx1"/>
                </a:solidFill>
                <a:uFillTx/>
                <a:ea typeface="宋体" charset="0"/>
                <a:sym typeface="+mn-ea"/>
              </a:rPr>
              <a:t> 50 </a:t>
            </a:r>
            <a:r>
              <a:rPr sz="2400" b="1" dirty="0">
                <a:sym typeface="+mn-ea"/>
              </a:rPr>
              <a:t>字。(</a:t>
            </a:r>
            <a:r>
              <a:rPr sz="2400" dirty="0">
                <a:solidFill>
                  <a:schemeClr val="tx1"/>
                </a:solidFill>
                <a:uFillTx/>
                <a:ea typeface="宋体" charset="0"/>
                <a:sym typeface="+mn-ea"/>
              </a:rPr>
              <a:t>4</a:t>
            </a:r>
            <a:r>
              <a:rPr sz="2400" b="1" dirty="0">
                <a:sym typeface="+mn-ea"/>
              </a:rPr>
              <a:t>分)</a:t>
            </a:r>
            <a:endParaRPr sz="2400" b="1" dirty="0"/>
          </a:p>
          <a:p>
            <a:pPr indent="0">
              <a:lnSpc>
                <a:spcPts val="3500"/>
              </a:lnSpc>
            </a:pPr>
            <a:r>
              <a:rPr lang="zh-CN" altLang="en-US" sz="2400" b="1" dirty="0">
                <a:latin typeface="楷体_GB2312" pitchFamily="49" charset="-122"/>
                <a:ea typeface="楷体_GB2312" pitchFamily="49" charset="-122"/>
                <a:sym typeface="+mn-ea"/>
              </a:rPr>
              <a:t>  事业是人生不朽的丰碑。</a:t>
            </a:r>
            <a:r>
              <a:rPr lang="en-US" altLang="zh-CN" sz="2400" b="1" dirty="0">
                <a:latin typeface="宋体" charset="0"/>
                <a:ea typeface="宋体" charset="0"/>
                <a:sym typeface="+mn-ea"/>
              </a:rPr>
              <a:t>_______________________</a:t>
            </a:r>
            <a:br>
              <a:rPr lang="en-US" altLang="zh-CN" sz="2400" b="1" dirty="0">
                <a:latin typeface="宋体" charset="0"/>
                <a:ea typeface="宋体" charset="0"/>
                <a:sym typeface="+mn-ea"/>
              </a:rPr>
            </a:br>
            <a:r>
              <a:rPr lang="en-US" altLang="zh-CN" sz="2400" b="1" dirty="0" smtClean="0">
                <a:latin typeface="宋体" charset="0"/>
                <a:ea typeface="宋体" charset="0"/>
                <a:sym typeface="+mn-ea"/>
              </a:rPr>
              <a:t>________________________________________________________________________________________________</a:t>
            </a:r>
            <a:endParaRPr lang="zh-CN" altLang="en-US" sz="2400" b="1" u="sng" dirty="0">
              <a:latin typeface="宋体" charset="0"/>
              <a:ea typeface="宋体" charset="0"/>
            </a:endParaRPr>
          </a:p>
          <a:p>
            <a:pPr indent="0">
              <a:lnSpc>
                <a:spcPts val="3500"/>
              </a:lnSpc>
            </a:pPr>
            <a:endParaRPr sz="2400" b="1" dirty="0">
              <a:latin typeface="宋体" charset="0"/>
              <a:ea typeface="宋体" charset="0"/>
              <a:sym typeface="+mn-ea"/>
            </a:endParaRPr>
          </a:p>
          <a:p>
            <a:pPr indent="0">
              <a:lnSpc>
                <a:spcPts val="3500"/>
              </a:lnSpc>
            </a:pPr>
            <a:r>
              <a:rPr lang="zh-CN" altLang="en-US" sz="2400" b="1" u="sng" dirty="0">
                <a:latin typeface="宋体" pitchFamily="2" charset="-122"/>
              </a:rPr>
              <a:t>　　　　　　　　　　　　　　　　　　　　　　　　　　　　　　</a:t>
            </a:r>
          </a:p>
          <a:p>
            <a:pPr indent="82550"/>
            <a:r>
              <a:rPr lang="zh-CN" altLang="en-US" sz="2400" b="1" u="sng" dirty="0">
                <a:latin typeface="宋体" pitchFamily="2" charset="-122"/>
              </a:rPr>
              <a:t>　　　　　　　　　　　　　　</a:t>
            </a:r>
          </a:p>
          <a:p>
            <a:pPr indent="82550"/>
            <a:r>
              <a:rPr lang="zh-CN" altLang="en-US" b="1" u="sng" dirty="0">
                <a:latin typeface="宋体" pitchFamily="2" charset="-122"/>
              </a:rPr>
              <a:t>　　　　　　　　　　　　　　　　　　　　　　　　　　　　　　　　</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3" name="文本框 2"/>
          <p:cNvSpPr txBox="1"/>
          <p:nvPr/>
        </p:nvSpPr>
        <p:spPr>
          <a:xfrm>
            <a:off x="828040" y="4365625"/>
            <a:ext cx="7729855" cy="1557655"/>
          </a:xfrm>
          <a:prstGeom prst="rect">
            <a:avLst/>
          </a:prstGeom>
          <a:noFill/>
        </p:spPr>
        <p:txBody>
          <a:bodyPr wrap="square" rtlCol="0">
            <a:spAutoFit/>
          </a:bodyPr>
          <a:lstStyle/>
          <a:p>
            <a:r>
              <a:rPr sz="2400" b="1">
                <a:sym typeface="+mn-ea"/>
              </a:rPr>
              <a:t>[</a:t>
            </a:r>
            <a:r>
              <a:rPr sz="2400" b="1">
                <a:latin typeface="黑体" charset="0"/>
                <a:ea typeface="黑体" charset="0"/>
                <a:sym typeface="+mn-ea"/>
              </a:rPr>
              <a:t>思路导引</a:t>
            </a:r>
            <a:r>
              <a:rPr sz="2400" b="1">
                <a:sym typeface="+mn-ea"/>
              </a:rPr>
              <a:t>] 本题是围绕主题进行阐发型扩展题，扩展时要围绕中心进行阐释，使内容更丰富、生动，形成一个完整的语段。一要扣主题；二要有文采，最好是运用修辞手法。　</a:t>
            </a:r>
            <a:r>
              <a:rPr lang="zh-CN" altLang="en-US" b="1" u="sng">
                <a:latin typeface="宋体" pitchFamily="2" charset="-122"/>
                <a:sym typeface="+mn-ea"/>
              </a:rPr>
              <a:t>　</a:t>
            </a: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99111"/>
                                        </p:tgtEl>
                                        <p:attrNameLst>
                                          <p:attrName>style.visibility</p:attrName>
                                        </p:attrNameLst>
                                      </p:cBhvr>
                                      <p:to>
                                        <p:strVal val="visible"/>
                                      </p:to>
                                    </p:set>
                                    <p:animEffect transition="in" filter="blinds(horizontal)">
                                      <p:cBhvr>
                                        <p:cTn id="7" dur="500"/>
                                        <p:tgtEl>
                                          <p:spTgt spid="11991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9111" grpId="0" bldLvl="0" animBg="1"/>
      <p:bldP spid="3" grpId="0"/>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0013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0013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0013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00135" name="Rectangle 7"/>
          <p:cNvSpPr>
            <a:spLocks noChangeArrowheads="1"/>
          </p:cNvSpPr>
          <p:nvPr/>
        </p:nvSpPr>
        <p:spPr bwMode="auto">
          <a:xfrm>
            <a:off x="827723" y="908527"/>
            <a:ext cx="7704137" cy="2651760"/>
          </a:xfrm>
          <a:prstGeom prst="rect">
            <a:avLst/>
          </a:prstGeom>
          <a:noFill/>
          <a:ln w="9525" cap="rnd" algn="ctr">
            <a:noFill/>
            <a:prstDash val="sysDot"/>
            <a:miter lim="800000"/>
          </a:ln>
          <a:effectLst/>
        </p:spPr>
        <p:txBody>
          <a:bodyPr wrap="square" anchor="ctr">
            <a:spAutoFit/>
          </a:bodyPr>
          <a:lstStyle/>
          <a:p>
            <a:pPr marL="36195" indent="0">
              <a:lnSpc>
                <a:spcPts val="3600"/>
              </a:lnSpc>
            </a:pPr>
            <a:r>
              <a:rPr lang="zh-CN" altLang="en-US" sz="2400" b="1">
                <a:solidFill>
                  <a:srgbClr val="990033"/>
                </a:solidFill>
                <a:latin typeface="+mn-ea"/>
                <a:sym typeface="+mn-ea"/>
              </a:rPr>
              <a:t>示例：人类的历史告诉我们：凡是留下英名的人，他们都创造了永恒的事业。孔子、屈原、司马迁等，他们之所以为千秋万代所传颂，是因为他们为民族文化宝库增添了财富，建立了对人类社会有益的事业大厦，筑起了他们人生永垂不朽的纪念碑。</a:t>
            </a:r>
          </a:p>
          <a:p>
            <a:pPr marL="36195" indent="0"/>
            <a:r>
              <a:rPr lang="zh-CN" altLang="en-US" b="1" u="sng">
                <a:latin typeface="宋体" pitchFamily="2" charset="-122"/>
                <a:sym typeface="+mn-ea"/>
              </a:rPr>
              <a:t>　　　　　　　　　　　　　　　　　　　　</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00135"/>
                                        </p:tgtEl>
                                        <p:attrNameLst>
                                          <p:attrName>style.visibility</p:attrName>
                                        </p:attrNameLst>
                                      </p:cBhvr>
                                      <p:to>
                                        <p:strVal val="visible"/>
                                      </p:to>
                                    </p:set>
                                    <p:animEffect transition="in" filter="blinds(horizontal)">
                                      <p:cBhvr>
                                        <p:cTn id="7" dur="500"/>
                                        <p:tgtEl>
                                          <p:spTgt spid="1200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0135" grpId="0" bldLvl="0" animBg="1"/>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0115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0115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0115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01159" name="Rectangle 7"/>
          <p:cNvSpPr>
            <a:spLocks noChangeArrowheads="1"/>
          </p:cNvSpPr>
          <p:nvPr/>
        </p:nvSpPr>
        <p:spPr bwMode="auto">
          <a:xfrm>
            <a:off x="611505" y="692785"/>
            <a:ext cx="7921625" cy="5869940"/>
          </a:xfrm>
          <a:prstGeom prst="rect">
            <a:avLst/>
          </a:prstGeom>
          <a:noFill/>
          <a:ln w="9525" cap="rnd" algn="ctr">
            <a:noFill/>
            <a:prstDash val="sysDot"/>
            <a:miter lim="800000"/>
          </a:ln>
          <a:effectLst/>
        </p:spPr>
        <p:txBody>
          <a:bodyPr wrap="square" anchor="ctr">
            <a:spAutoFit/>
          </a:bodyPr>
          <a:lstStyle/>
          <a:p>
            <a:pPr indent="0">
              <a:lnSpc>
                <a:spcPts val="3500"/>
              </a:lnSpc>
            </a:pPr>
            <a:r>
              <a:rPr lang="en-US" altLang="zh-CN" sz="2400" b="1">
                <a:latin typeface="黑体" charset="0"/>
                <a:ea typeface="黑体" charset="0"/>
                <a:sym typeface="+mn-ea"/>
              </a:rPr>
              <a:t>【</a:t>
            </a:r>
            <a:r>
              <a:rPr lang="zh-CN" altLang="en-US" sz="2400" b="1">
                <a:latin typeface="黑体" charset="0"/>
                <a:ea typeface="黑体" charset="0"/>
                <a:sym typeface="+mn-ea"/>
              </a:rPr>
              <a:t>对点训练</a:t>
            </a:r>
            <a:r>
              <a:rPr lang="en-US" altLang="zh-CN" sz="2400" b="1">
                <a:latin typeface="黑体" charset="0"/>
                <a:ea typeface="黑体" charset="0"/>
                <a:sym typeface="+mn-ea"/>
              </a:rPr>
              <a:t>】</a:t>
            </a:r>
          </a:p>
          <a:p>
            <a:pPr indent="0">
              <a:lnSpc>
                <a:spcPts val="3500"/>
              </a:lnSpc>
            </a:pPr>
            <a:r>
              <a:rPr lang="en-US" altLang="zh-CN" sz="2400" b="1">
                <a:latin typeface="+mn-ea"/>
                <a:sym typeface="+mn-ea"/>
              </a:rPr>
              <a:t> 4.  [</a:t>
            </a:r>
            <a:r>
              <a:rPr lang="en-US" altLang="zh-CN" sz="2400" b="1">
                <a:solidFill>
                  <a:schemeClr val="tx1"/>
                </a:solidFill>
                <a:uFillTx/>
                <a:latin typeface="宋体" charset="0"/>
                <a:ea typeface="宋体" charset="0"/>
                <a:sym typeface="+mn-ea"/>
              </a:rPr>
              <a:t>2013</a:t>
            </a:r>
            <a:r>
              <a:rPr lang="en-US" altLang="zh-CN" sz="2400" b="1">
                <a:latin typeface="+mn-ea"/>
                <a:sym typeface="+mn-ea"/>
              </a:rPr>
              <a:t>·</a:t>
            </a:r>
            <a:r>
              <a:rPr lang="zh-CN" altLang="en-US" sz="2400" b="1">
                <a:latin typeface="+mn-ea"/>
                <a:sym typeface="+mn-ea"/>
              </a:rPr>
              <a:t>天津卷</a:t>
            </a:r>
            <a:r>
              <a:rPr lang="en-US" altLang="zh-CN" sz="2400" b="1">
                <a:latin typeface="+mn-ea"/>
                <a:sym typeface="+mn-ea"/>
              </a:rPr>
              <a:t>]   </a:t>
            </a:r>
            <a:r>
              <a:rPr lang="zh-CN" altLang="en-US" sz="2400" b="1">
                <a:latin typeface="+mn-ea"/>
                <a:sym typeface="+mn-ea"/>
              </a:rPr>
              <a:t>阅读</a:t>
            </a:r>
            <a:r>
              <a:rPr lang="en-US" altLang="zh-CN" sz="2400" b="1">
                <a:latin typeface="+mn-ea"/>
                <a:sym typeface="+mn-ea"/>
              </a:rPr>
              <a:t>《</a:t>
            </a:r>
            <a:r>
              <a:rPr lang="zh-CN" altLang="en-US" sz="2400" b="1">
                <a:latin typeface="+mn-ea"/>
                <a:sym typeface="+mn-ea"/>
              </a:rPr>
              <a:t>春暖花开</a:t>
            </a:r>
            <a:r>
              <a:rPr lang="en-US" altLang="zh-CN" sz="2400" b="1">
                <a:latin typeface="+mn-ea"/>
                <a:sym typeface="+mn-ea"/>
              </a:rPr>
              <a:t>》</a:t>
            </a:r>
            <a:r>
              <a:rPr lang="zh-CN" altLang="en-US" sz="2400" b="1">
                <a:latin typeface="+mn-ea"/>
                <a:sym typeface="+mn-ea"/>
              </a:rPr>
              <a:t>歌词片段，按要求作答。</a:t>
            </a:r>
            <a:endParaRPr lang="zh-CN" altLang="en-US" sz="2400" b="1">
              <a:latin typeface="+mn-ea"/>
            </a:endParaRPr>
          </a:p>
          <a:p>
            <a:pPr indent="266700" algn="ctr">
              <a:lnSpc>
                <a:spcPts val="3500"/>
              </a:lnSpc>
            </a:pPr>
            <a:r>
              <a:rPr lang="zh-CN" altLang="en-US" sz="2400" b="1">
                <a:latin typeface="楷体_GB2312" pitchFamily="49" charset="-122"/>
                <a:ea typeface="楷体_GB2312" pitchFamily="49" charset="-122"/>
                <a:sym typeface="+mn-ea"/>
              </a:rPr>
              <a:t>春暖花开，这是我的世界。</a:t>
            </a:r>
            <a:endParaRPr lang="zh-CN" altLang="en-US" sz="2400" b="1">
              <a:latin typeface="楷体_GB2312" pitchFamily="49" charset="-122"/>
              <a:ea typeface="楷体_GB2312" pitchFamily="49" charset="-122"/>
            </a:endParaRPr>
          </a:p>
          <a:p>
            <a:pPr indent="266700" algn="ctr">
              <a:lnSpc>
                <a:spcPts val="3500"/>
              </a:lnSpc>
            </a:pPr>
            <a:r>
              <a:rPr lang="zh-CN" altLang="en-US" sz="2400" b="1">
                <a:latin typeface="楷体_GB2312" pitchFamily="49" charset="-122"/>
                <a:ea typeface="楷体_GB2312" pitchFamily="49" charset="-122"/>
                <a:sym typeface="+mn-ea"/>
              </a:rPr>
              <a:t>每次怒放，都是心中喷发的爱。</a:t>
            </a:r>
            <a:endParaRPr lang="zh-CN" altLang="en-US" sz="2400" b="1">
              <a:latin typeface="楷体_GB2312" pitchFamily="49" charset="-122"/>
              <a:ea typeface="楷体_GB2312" pitchFamily="49" charset="-122"/>
            </a:endParaRPr>
          </a:p>
          <a:p>
            <a:pPr indent="266700" algn="ctr">
              <a:lnSpc>
                <a:spcPts val="3500"/>
              </a:lnSpc>
            </a:pPr>
            <a:r>
              <a:rPr lang="zh-CN" altLang="en-US" sz="2400" b="1">
                <a:latin typeface="楷体_GB2312" pitchFamily="49" charset="-122"/>
                <a:ea typeface="楷体_GB2312" pitchFamily="49" charset="-122"/>
                <a:sym typeface="+mn-ea"/>
              </a:rPr>
              <a:t>风儿吹来，是我和天空的对白。</a:t>
            </a:r>
            <a:endParaRPr lang="zh-CN" altLang="en-US" sz="2400" b="1">
              <a:latin typeface="楷体_GB2312" pitchFamily="49" charset="-122"/>
              <a:ea typeface="楷体_GB2312" pitchFamily="49" charset="-122"/>
            </a:endParaRPr>
          </a:p>
          <a:p>
            <a:pPr indent="266700" algn="ctr">
              <a:lnSpc>
                <a:spcPts val="3500"/>
              </a:lnSpc>
            </a:pPr>
            <a:r>
              <a:rPr lang="zh-CN" altLang="en-US" sz="2400" b="1">
                <a:latin typeface="楷体_GB2312" pitchFamily="49" charset="-122"/>
                <a:ea typeface="楷体_GB2312" pitchFamily="49" charset="-122"/>
                <a:sym typeface="+mn-ea"/>
              </a:rPr>
              <a:t>其实幸福，一直与我们同在。</a:t>
            </a:r>
            <a:endParaRPr lang="zh-CN" altLang="en-US" sz="2400" b="1">
              <a:latin typeface="楷体_GB2312" pitchFamily="49" charset="-122"/>
              <a:ea typeface="楷体_GB2312" pitchFamily="49" charset="-122"/>
            </a:endParaRPr>
          </a:p>
          <a:p>
            <a:pPr indent="266700" algn="ctr">
              <a:lnSpc>
                <a:spcPts val="3500"/>
              </a:lnSpc>
            </a:pPr>
            <a:r>
              <a:rPr lang="zh-CN" altLang="en-US" sz="2400" b="1">
                <a:latin typeface="楷体_GB2312" pitchFamily="49" charset="-122"/>
                <a:ea typeface="楷体_GB2312" pitchFamily="49" charset="-122"/>
                <a:sym typeface="+mn-ea"/>
              </a:rPr>
              <a:t>春暖花开，这是我的世界。</a:t>
            </a:r>
            <a:endParaRPr lang="zh-CN" altLang="en-US" sz="2400" b="1">
              <a:latin typeface="楷体_GB2312" pitchFamily="49" charset="-122"/>
              <a:ea typeface="楷体_GB2312" pitchFamily="49" charset="-122"/>
            </a:endParaRPr>
          </a:p>
          <a:p>
            <a:pPr indent="266700" algn="ctr">
              <a:lnSpc>
                <a:spcPts val="3500"/>
              </a:lnSpc>
            </a:pPr>
            <a:r>
              <a:rPr lang="zh-CN" altLang="en-US" sz="2400" b="1">
                <a:latin typeface="楷体_GB2312" pitchFamily="49" charset="-122"/>
                <a:ea typeface="楷体_GB2312" pitchFamily="49" charset="-122"/>
                <a:sym typeface="+mn-ea"/>
              </a:rPr>
              <a:t>生命如水，有时平静，有时澎湃。</a:t>
            </a:r>
            <a:endParaRPr lang="zh-CN" altLang="en-US" sz="2400" b="1">
              <a:latin typeface="楷体_GB2312" pitchFamily="49" charset="-122"/>
              <a:ea typeface="楷体_GB2312" pitchFamily="49" charset="-122"/>
            </a:endParaRPr>
          </a:p>
          <a:p>
            <a:pPr indent="266700" algn="ctr">
              <a:lnSpc>
                <a:spcPts val="3500"/>
              </a:lnSpc>
            </a:pPr>
            <a:r>
              <a:rPr lang="zh-CN" altLang="en-US" sz="2400" b="1">
                <a:latin typeface="楷体_GB2312" pitchFamily="49" charset="-122"/>
                <a:ea typeface="楷体_GB2312" pitchFamily="49" charset="-122"/>
                <a:sym typeface="+mn-ea"/>
              </a:rPr>
              <a:t>穿越阴霾，阳光洒满你窗台。</a:t>
            </a:r>
            <a:endParaRPr lang="zh-CN" altLang="en-US" sz="2400" b="1">
              <a:latin typeface="楷体_GB2312" pitchFamily="49" charset="-122"/>
              <a:ea typeface="楷体_GB2312" pitchFamily="49" charset="-122"/>
            </a:endParaRPr>
          </a:p>
          <a:p>
            <a:pPr indent="266700" algn="ctr">
              <a:lnSpc>
                <a:spcPts val="3500"/>
              </a:lnSpc>
            </a:pPr>
            <a:r>
              <a:rPr lang="zh-CN" altLang="en-US" sz="2400" b="1">
                <a:latin typeface="楷体_GB2312" pitchFamily="49" charset="-122"/>
                <a:ea typeface="楷体_GB2312" pitchFamily="49" charset="-122"/>
                <a:sym typeface="+mn-ea"/>
              </a:rPr>
              <a:t>其实幸福，一直与我们同在。</a:t>
            </a:r>
            <a:endParaRPr lang="zh-CN" altLang="en-US" sz="2400" b="1">
              <a:latin typeface="+mn-ea"/>
            </a:endParaRPr>
          </a:p>
          <a:p>
            <a:pPr indent="266700">
              <a:lnSpc>
                <a:spcPts val="3500"/>
              </a:lnSpc>
            </a:pPr>
            <a:r>
              <a:rPr lang="zh-CN" altLang="en-US" sz="2400" b="1">
                <a:latin typeface="+mn-ea"/>
                <a:sym typeface="+mn-ea"/>
              </a:rPr>
              <a:t>    将“风儿吹来，是我和天空的对白”这句话扩写为一段散文，限</a:t>
            </a:r>
            <a:r>
              <a:rPr lang="en-US" altLang="zh-CN" sz="2400" b="1">
                <a:solidFill>
                  <a:schemeClr val="tx1"/>
                </a:solidFill>
                <a:uFillTx/>
                <a:latin typeface="宋体" charset="0"/>
                <a:ea typeface="宋体" charset="0"/>
                <a:sym typeface="+mn-ea"/>
              </a:rPr>
              <a:t>60</a:t>
            </a:r>
            <a:r>
              <a:rPr lang="zh-CN" altLang="en-US" sz="2400" b="1">
                <a:latin typeface="+mn-ea"/>
                <a:sym typeface="+mn-ea"/>
              </a:rPr>
              <a:t>字内。</a:t>
            </a:r>
            <a:endParaRPr sz="2400">
              <a:latin typeface="+mn-ea"/>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01159"/>
                                        </p:tgtEl>
                                        <p:attrNameLst>
                                          <p:attrName>style.visibility</p:attrName>
                                        </p:attrNameLst>
                                      </p:cBhvr>
                                      <p:to>
                                        <p:strVal val="visible"/>
                                      </p:to>
                                    </p:set>
                                    <p:animEffect transition="in" filter="blinds(horizontal)">
                                      <p:cBhvr>
                                        <p:cTn id="7" dur="500"/>
                                        <p:tgtEl>
                                          <p:spTgt spid="1201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1159" grpId="0" bldLvl="0" animBg="1"/>
    </p:bld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0218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0218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0218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02183" name="Rectangle 7"/>
          <p:cNvSpPr>
            <a:spLocks noChangeArrowheads="1"/>
          </p:cNvSpPr>
          <p:nvPr/>
        </p:nvSpPr>
        <p:spPr bwMode="auto">
          <a:xfrm>
            <a:off x="755650" y="908685"/>
            <a:ext cx="7921625" cy="3647440"/>
          </a:xfrm>
          <a:prstGeom prst="rect">
            <a:avLst/>
          </a:prstGeom>
          <a:noFill/>
          <a:ln w="9525" cap="rnd" algn="ctr">
            <a:noFill/>
            <a:prstDash val="sysDot"/>
            <a:miter lim="800000"/>
          </a:ln>
          <a:effectLst/>
        </p:spPr>
        <p:txBody>
          <a:bodyPr anchor="ctr">
            <a:spAutoFit/>
          </a:bodyPr>
          <a:lstStyle/>
          <a:p>
            <a:pPr indent="0">
              <a:lnSpc>
                <a:spcPts val="3500"/>
              </a:lnSpc>
            </a:pPr>
            <a:r>
              <a:rPr lang="zh-CN" altLang="en-US" sz="2400" b="1">
                <a:solidFill>
                  <a:srgbClr val="990033"/>
                </a:solidFill>
                <a:latin typeface="+mn-ea"/>
                <a:sym typeface="+mn-ea"/>
              </a:rPr>
              <a:t>示例：春风的鼻息轻拂着大地，点点新绿闪着诱人的光。我仰望天空，蔚蓝的天空下是几只飞得越来越高的风筝，耳边传来一阵阵欢声笑语……</a:t>
            </a:r>
            <a:endParaRPr lang="zh-CN" altLang="en-US" sz="2400" b="1">
              <a:solidFill>
                <a:srgbClr val="990033"/>
              </a:solidFill>
              <a:latin typeface="+mn-ea"/>
            </a:endParaRPr>
          </a:p>
          <a:p>
            <a:pPr indent="0">
              <a:lnSpc>
                <a:spcPts val="3500"/>
              </a:lnSpc>
            </a:pPr>
            <a:r>
              <a:rPr lang="zh-CN" altLang="en-US" sz="2400" b="1">
                <a:solidFill>
                  <a:srgbClr val="990033"/>
                </a:solidFill>
                <a:latin typeface="+mn-ea"/>
                <a:sym typeface="+mn-ea"/>
              </a:rPr>
              <a:t>[解析]  完成此类题的关键是创设一种情境。“风”体现季节特点，“我”是抒情的主体，“天空”是情境表达的背景，是和“我”对话的对象。表述时，运用描写、抒情等手法，合乎情理地表达一个主题。注意语意完整，符合字数要求，语言优美。</a:t>
            </a:r>
            <a:endParaRPr sz="2400">
              <a:latin typeface="+mn-ea"/>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02183"/>
                                        </p:tgtEl>
                                        <p:attrNameLst>
                                          <p:attrName>style.visibility</p:attrName>
                                        </p:attrNameLst>
                                      </p:cBhvr>
                                      <p:to>
                                        <p:strVal val="visible"/>
                                      </p:to>
                                    </p:set>
                                    <p:animEffect transition="in" filter="blinds(horizontal)">
                                      <p:cBhvr>
                                        <p:cTn id="7" dur="500"/>
                                        <p:tgtEl>
                                          <p:spTgt spid="1202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2183" grpId="0" bldLvl="0" animBg="1"/>
    </p:bld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0320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0320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0320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03207" name="Rectangle 7"/>
          <p:cNvSpPr>
            <a:spLocks noChangeArrowheads="1"/>
          </p:cNvSpPr>
          <p:nvPr/>
        </p:nvSpPr>
        <p:spPr bwMode="auto">
          <a:xfrm>
            <a:off x="755650" y="1052195"/>
            <a:ext cx="7921625" cy="3647440"/>
          </a:xfrm>
          <a:prstGeom prst="rect">
            <a:avLst/>
          </a:prstGeom>
          <a:noFill/>
          <a:ln w="9525" cap="rnd" algn="ctr">
            <a:noFill/>
            <a:prstDash val="sysDot"/>
            <a:miter lim="800000"/>
          </a:ln>
          <a:effectLst/>
        </p:spPr>
        <p:txBody>
          <a:bodyPr anchor="ctr">
            <a:spAutoFit/>
          </a:bodyPr>
          <a:lstStyle/>
          <a:p>
            <a:pPr indent="0">
              <a:lnSpc>
                <a:spcPts val="3500"/>
              </a:lnSpc>
            </a:pPr>
            <a:r>
              <a:rPr lang="zh-CN" altLang="en-US" sz="2400" b="1">
                <a:latin typeface="黑体" pitchFamily="2" charset="-122"/>
                <a:ea typeface="黑体" pitchFamily="2" charset="-122"/>
                <a:sym typeface="+mn-ea"/>
              </a:rPr>
              <a:t>考点二　压缩语段</a:t>
            </a:r>
            <a:endParaRPr lang="zh-CN" altLang="en-US" sz="2400" b="1">
              <a:latin typeface="黑体" pitchFamily="2" charset="-122"/>
              <a:ea typeface="黑体" pitchFamily="2" charset="-122"/>
            </a:endParaRPr>
          </a:p>
          <a:p>
            <a:pPr indent="0">
              <a:lnSpc>
                <a:spcPts val="3500"/>
              </a:lnSpc>
            </a:pPr>
            <a:r>
              <a:rPr lang="zh-CN" altLang="en-US" sz="2400" b="1">
                <a:latin typeface="宋体" charset="-122"/>
                <a:sym typeface="+mn-ea"/>
              </a:rPr>
              <a:t>   “压缩语段”就是将内容丰富的长语段，按要求压缩成语言简洁、意思明了的短语段。综合考查理解、分析、筛选、概括等语言表达能力。不论何种形式的语段压缩，其本质都是对语段的主旨和内容的准确把握；同时要求做到语句简洁、语言简练、不遗漏主要信息、符合字数要求。压缩时需要具备两种能力：一是“筛选”，二是“概括”。 </a:t>
            </a:r>
            <a:endParaRPr lang="zh-CN" altLang="en-US" sz="2400" b="1">
              <a:latin typeface="宋体" charset="-122"/>
            </a:endParaRPr>
          </a:p>
          <a:p>
            <a:pPr indent="0">
              <a:lnSpc>
                <a:spcPts val="3500"/>
              </a:lnSpc>
            </a:pPr>
            <a:r>
              <a:rPr lang="zh-CN" altLang="en-US" sz="2400" b="1">
                <a:latin typeface="宋体" charset="-122"/>
                <a:sym typeface="+mn-ea"/>
              </a:rPr>
              <a:t> “压缩语段”题的常考类型主要有：</a:t>
            </a:r>
            <a:endParaRPr sz="24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0422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0422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0423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04231" name="Rectangle 7"/>
          <p:cNvSpPr>
            <a:spLocks noChangeArrowheads="1"/>
          </p:cNvSpPr>
          <p:nvPr/>
        </p:nvSpPr>
        <p:spPr bwMode="auto">
          <a:xfrm>
            <a:off x="746760" y="980440"/>
            <a:ext cx="7857490" cy="6758940"/>
          </a:xfrm>
          <a:prstGeom prst="rect">
            <a:avLst/>
          </a:prstGeom>
          <a:noFill/>
          <a:ln w="9525" cap="rnd" algn="ctr">
            <a:noFill/>
            <a:prstDash val="sysDot"/>
            <a:miter lim="800000"/>
          </a:ln>
          <a:effectLst/>
        </p:spPr>
        <p:txBody>
          <a:bodyPr wrap="square" anchor="ctr">
            <a:spAutoFit/>
          </a:bodyPr>
          <a:lstStyle/>
          <a:p>
            <a:pPr indent="0">
              <a:lnSpc>
                <a:spcPts val="3500"/>
              </a:lnSpc>
            </a:pPr>
            <a:r>
              <a:rPr lang="zh-CN" altLang="en-US" sz="2400" b="1">
                <a:latin typeface="黑体" charset="0"/>
                <a:ea typeface="黑体" charset="0"/>
                <a:sym typeface="+mn-ea"/>
              </a:rPr>
              <a:t>题型一　提取关键词语</a:t>
            </a:r>
            <a:r>
              <a:rPr lang="en-US" altLang="zh-CN" sz="2400" b="1">
                <a:latin typeface="黑体" charset="0"/>
                <a:ea typeface="黑体" charset="0"/>
                <a:sym typeface="+mn-ea"/>
              </a:rPr>
              <a:t>(</a:t>
            </a:r>
            <a:r>
              <a:rPr lang="zh-CN" altLang="en-US" sz="2400" b="1">
                <a:latin typeface="黑体" charset="0"/>
                <a:ea typeface="黑体" charset="0"/>
                <a:sym typeface="+mn-ea"/>
              </a:rPr>
              <a:t>短语</a:t>
            </a:r>
            <a:r>
              <a:rPr lang="en-US" altLang="zh-CN" sz="2400" b="1">
                <a:latin typeface="黑体" charset="0"/>
                <a:ea typeface="黑体" charset="0"/>
                <a:sym typeface="+mn-ea"/>
              </a:rPr>
              <a:t>)</a:t>
            </a:r>
            <a:endParaRPr lang="en-US" altLang="zh-CN" sz="2400" b="1">
              <a:latin typeface="黑体" charset="0"/>
              <a:ea typeface="黑体" charset="0"/>
            </a:endParaRPr>
          </a:p>
          <a:p>
            <a:pPr indent="0">
              <a:lnSpc>
                <a:spcPts val="3500"/>
              </a:lnSpc>
            </a:pPr>
            <a:r>
              <a:rPr lang="en-US" altLang="zh-CN" sz="2400" b="1">
                <a:latin typeface="+mn-ea"/>
                <a:sym typeface="+mn-ea"/>
              </a:rPr>
              <a:t>    </a:t>
            </a:r>
            <a:r>
              <a:rPr lang="zh-CN" altLang="en-US" sz="2400" b="1">
                <a:latin typeface="宋体" charset="-122"/>
                <a:sym typeface="+mn-ea"/>
              </a:rPr>
              <a:t>“关键词”指的是一篇文章或一段文字中最重要的词语(短语)。提取关键词就是要善于提取有效信息，善于运用恰当的词语(短语)表达。这类题的解题思路为：</a:t>
            </a:r>
          </a:p>
          <a:p>
            <a:pPr indent="266700">
              <a:lnSpc>
                <a:spcPts val="3500"/>
              </a:lnSpc>
            </a:pPr>
            <a:r>
              <a:rPr lang="zh-CN" altLang="en-US" sz="2400" b="1">
                <a:latin typeface="宋体" charset="-122"/>
                <a:sym typeface="+mn-ea"/>
              </a:rPr>
              <a:t>  第一步，仔细研读原文提供的信息，弄清其内在关系，明确材料所陈述的对象或议论的中心观点，然后尽可能简练地概括文段的主要内容。</a:t>
            </a:r>
          </a:p>
          <a:p>
            <a:pPr indent="266700">
              <a:lnSpc>
                <a:spcPts val="3500"/>
              </a:lnSpc>
            </a:pPr>
            <a:r>
              <a:rPr lang="zh-CN" altLang="en-US" sz="2400" b="1">
                <a:latin typeface="宋体" charset="-122"/>
                <a:sym typeface="+mn-ea"/>
              </a:rPr>
              <a:t>  第二步，对原文内容有了初步认识后，将相同或相近的信息进行归类总结，提取概括原文最主要的信息，可用一句话将材料中的内容概括出来。</a:t>
            </a:r>
          </a:p>
          <a:p>
            <a:pPr indent="266700">
              <a:lnSpc>
                <a:spcPts val="3500"/>
              </a:lnSpc>
            </a:pPr>
            <a:endParaRPr lang="zh-CN" altLang="en-US" sz="2400" b="1">
              <a:latin typeface="宋体" charset="-122"/>
              <a:sym typeface="+mn-ea"/>
            </a:endParaRPr>
          </a:p>
          <a:p>
            <a:pPr indent="266700">
              <a:lnSpc>
                <a:spcPts val="3500"/>
              </a:lnSpc>
            </a:pPr>
            <a:endParaRPr lang="zh-CN" altLang="en-US" sz="2400" b="1">
              <a:latin typeface="宋体" charset="-122"/>
              <a:sym typeface="+mn-ea"/>
            </a:endParaRPr>
          </a:p>
          <a:p>
            <a:pPr indent="266700">
              <a:lnSpc>
                <a:spcPts val="3500"/>
              </a:lnSpc>
            </a:pPr>
            <a:endParaRPr lang="zh-CN" altLang="en-US" sz="2400" b="1">
              <a:latin typeface="宋体" charset="-122"/>
              <a:sym typeface="+mn-ea"/>
            </a:endParaRPr>
          </a:p>
          <a:p>
            <a:pPr indent="266700">
              <a:lnSpc>
                <a:spcPts val="3500"/>
              </a:lnSpc>
            </a:pPr>
            <a:endParaRPr lang="zh-CN" altLang="en-US" sz="2400" b="1">
              <a:latin typeface="宋体" charset="-122"/>
              <a:sym typeface="+mn-ea"/>
            </a:endParaRPr>
          </a:p>
          <a:p>
            <a:pPr indent="266700">
              <a:lnSpc>
                <a:spcPts val="3500"/>
              </a:lnSpc>
            </a:pPr>
            <a:endParaRPr lang="zh-CN" altLang="en-US" sz="2400" b="1">
              <a:latin typeface="宋体" charset="-122"/>
              <a:sym typeface="+mn-ea"/>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04231"/>
                                        </p:tgtEl>
                                        <p:attrNameLst>
                                          <p:attrName>style.visibility</p:attrName>
                                        </p:attrNameLst>
                                      </p:cBhvr>
                                      <p:to>
                                        <p:strVal val="visible"/>
                                      </p:to>
                                    </p:set>
                                    <p:animEffect transition="in" filter="blinds(horizontal)">
                                      <p:cBhvr>
                                        <p:cTn id="7" dur="500"/>
                                        <p:tgtEl>
                                          <p:spTgt spid="1204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4231" grpId="0" bldLvl="0" animBg="1"/>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0422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0422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0423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04231" name="Rectangle 7"/>
          <p:cNvSpPr>
            <a:spLocks noChangeArrowheads="1"/>
          </p:cNvSpPr>
          <p:nvPr/>
        </p:nvSpPr>
        <p:spPr bwMode="auto">
          <a:xfrm>
            <a:off x="611188" y="908527"/>
            <a:ext cx="8064500" cy="6314440"/>
          </a:xfrm>
          <a:prstGeom prst="rect">
            <a:avLst/>
          </a:prstGeom>
          <a:noFill/>
          <a:ln w="9525" cap="rnd" algn="ctr">
            <a:noFill/>
            <a:prstDash val="sysDot"/>
            <a:miter lim="800000"/>
          </a:ln>
          <a:effectLst/>
        </p:spPr>
        <p:txBody>
          <a:bodyPr anchor="ctr">
            <a:spAutoFit/>
          </a:bodyPr>
          <a:lstStyle/>
          <a:p>
            <a:pPr indent="266700">
              <a:lnSpc>
                <a:spcPts val="3500"/>
              </a:lnSpc>
            </a:pPr>
            <a:r>
              <a:rPr lang="en-US" altLang="zh-CN" sz="2400" b="1">
                <a:latin typeface="宋体" charset="-122"/>
                <a:sym typeface="+mn-ea"/>
              </a:rPr>
              <a:t>  </a:t>
            </a:r>
            <a:r>
              <a:rPr lang="zh-CN" altLang="en-US" sz="2400" b="1">
                <a:latin typeface="宋体" charset="-122"/>
                <a:sym typeface="+mn-ea"/>
              </a:rPr>
              <a:t>第三步，在概括出来的主要信息中做进一步的筛选，从中提炼出最能反映材料内容的关键词。一般情况下，关键词就“镶嵌”在主要信息之中，考生只需以“压缩语段”的能力为“滤网”，将关键词按题目要求的顺序、数量逐一提取出来。</a:t>
            </a:r>
          </a:p>
          <a:p>
            <a:pPr indent="266700">
              <a:lnSpc>
                <a:spcPts val="3500"/>
              </a:lnSpc>
            </a:pPr>
            <a:r>
              <a:rPr lang="zh-CN" altLang="en-US" sz="2400" b="1">
                <a:latin typeface="宋体" charset="-122"/>
                <a:sym typeface="+mn-ea"/>
              </a:rPr>
              <a:t>  第四步，对所选关键词进行检验。先看一下关键词中内容有无重复之处，再看一下信息要点是否有遗漏，最后将关键词连缀起来，看意思是否连贯，是否准确地反映了原语段的中心内容。</a:t>
            </a:r>
          </a:p>
          <a:p>
            <a:pPr indent="266700">
              <a:lnSpc>
                <a:spcPts val="3500"/>
              </a:lnSpc>
            </a:pPr>
            <a:endParaRPr lang="zh-CN" altLang="en-US" sz="2400" b="1">
              <a:latin typeface="宋体" charset="-122"/>
              <a:sym typeface="+mn-ea"/>
            </a:endParaRPr>
          </a:p>
          <a:p>
            <a:pPr indent="266700">
              <a:lnSpc>
                <a:spcPts val="3500"/>
              </a:lnSpc>
            </a:pPr>
            <a:endParaRPr lang="zh-CN" altLang="en-US" sz="2400" b="1">
              <a:latin typeface="宋体" charset="-122"/>
              <a:sym typeface="+mn-ea"/>
            </a:endParaRPr>
          </a:p>
          <a:p>
            <a:pPr indent="266700">
              <a:lnSpc>
                <a:spcPts val="3500"/>
              </a:lnSpc>
            </a:pPr>
            <a:endParaRPr lang="zh-CN" altLang="en-US" sz="2400" b="1">
              <a:latin typeface="宋体" charset="-122"/>
              <a:sym typeface="+mn-ea"/>
            </a:endParaRPr>
          </a:p>
          <a:p>
            <a:pPr indent="266700">
              <a:lnSpc>
                <a:spcPts val="3500"/>
              </a:lnSpc>
            </a:pPr>
            <a:endParaRPr lang="zh-CN" altLang="en-US" sz="2400" b="1">
              <a:latin typeface="宋体" charset="-122"/>
              <a:sym typeface="+mn-ea"/>
            </a:endParaRPr>
          </a:p>
          <a:p>
            <a:pPr indent="266700">
              <a:lnSpc>
                <a:spcPts val="3500"/>
              </a:lnSpc>
            </a:pPr>
            <a:endParaRPr lang="zh-CN" altLang="en-US" sz="2400" b="1">
              <a:latin typeface="宋体" charset="-122"/>
              <a:sym typeface="+mn-ea"/>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04231"/>
                                        </p:tgtEl>
                                        <p:attrNameLst>
                                          <p:attrName>style.visibility</p:attrName>
                                        </p:attrNameLst>
                                      </p:cBhvr>
                                      <p:to>
                                        <p:strVal val="visible"/>
                                      </p:to>
                                    </p:set>
                                    <p:animEffect transition="in" filter="blinds(horizontal)">
                                      <p:cBhvr>
                                        <p:cTn id="7" dur="500"/>
                                        <p:tgtEl>
                                          <p:spTgt spid="1204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4231" grpId="0" bldLvl="0" animBg="1"/>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0525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0525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0525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05255" name="Rectangle 7"/>
          <p:cNvSpPr>
            <a:spLocks noChangeArrowheads="1"/>
          </p:cNvSpPr>
          <p:nvPr/>
        </p:nvSpPr>
        <p:spPr bwMode="auto">
          <a:xfrm>
            <a:off x="683578" y="836295"/>
            <a:ext cx="8135937" cy="4536440"/>
          </a:xfrm>
          <a:prstGeom prst="rect">
            <a:avLst/>
          </a:prstGeom>
          <a:noFill/>
          <a:ln w="9525" cap="rnd" algn="ctr">
            <a:noFill/>
            <a:prstDash val="sysDot"/>
            <a:miter lim="800000"/>
          </a:ln>
          <a:effectLst/>
        </p:spPr>
        <p:txBody>
          <a:bodyPr anchor="ctr">
            <a:spAutoFit/>
          </a:bodyPr>
          <a:lstStyle/>
          <a:p>
            <a:pPr indent="0">
              <a:lnSpc>
                <a:spcPts val="3500"/>
              </a:lnSpc>
            </a:pPr>
            <a:r>
              <a:rPr lang="en-US" altLang="zh-CN" sz="2400" b="1">
                <a:latin typeface="黑体" charset="0"/>
                <a:ea typeface="黑体" charset="0"/>
                <a:sym typeface="+mn-ea"/>
              </a:rPr>
              <a:t>例5 </a:t>
            </a:r>
            <a:r>
              <a:rPr lang="en-US" altLang="zh-CN" sz="2400" b="1">
                <a:latin typeface="宋体" charset="-122"/>
                <a:sym typeface="+mn-ea"/>
              </a:rPr>
              <a:t>[2012·</a:t>
            </a:r>
            <a:r>
              <a:rPr lang="zh-CN" altLang="en-US" sz="2400" b="1">
                <a:latin typeface="宋体" charset="-122"/>
                <a:sym typeface="+mn-ea"/>
              </a:rPr>
              <a:t>重庆卷</a:t>
            </a:r>
            <a:r>
              <a:rPr lang="en-US" altLang="zh-CN" sz="2400" b="1">
                <a:latin typeface="宋体" charset="-122"/>
                <a:sym typeface="+mn-ea"/>
              </a:rPr>
              <a:t>] </a:t>
            </a:r>
            <a:r>
              <a:rPr lang="zh-CN" altLang="en-US" sz="2400" b="1">
                <a:latin typeface="宋体" charset="-122"/>
                <a:sym typeface="+mn-ea"/>
              </a:rPr>
              <a:t>下列材料对“蝴蝶鱼”作了介绍，请筛选信息，用四个短语加以概括。要求：保留主要内容，每个短语不超过</a:t>
            </a:r>
            <a:r>
              <a:rPr lang="en-US" altLang="zh-CN" sz="2400" b="1">
                <a:latin typeface="宋体" charset="-122"/>
                <a:sym typeface="+mn-ea"/>
              </a:rPr>
              <a:t>10</a:t>
            </a:r>
            <a:r>
              <a:rPr lang="zh-CN" altLang="en-US" sz="2400" b="1">
                <a:latin typeface="宋体" charset="-122"/>
                <a:sym typeface="+mn-ea"/>
              </a:rPr>
              <a:t>字。</a:t>
            </a:r>
            <a:endParaRPr lang="zh-CN" altLang="en-US" sz="2400" b="1">
              <a:latin typeface="宋体" charset="-122"/>
            </a:endParaRPr>
          </a:p>
          <a:p>
            <a:pPr indent="266700">
              <a:lnSpc>
                <a:spcPts val="3500"/>
              </a:lnSpc>
            </a:pPr>
            <a:r>
              <a:rPr lang="zh-CN" altLang="en-US" sz="2400" b="1">
                <a:latin typeface="宋体" charset="-122"/>
                <a:sym typeface="+mn-ea"/>
              </a:rPr>
              <a:t>  </a:t>
            </a:r>
            <a:r>
              <a:rPr lang="zh-CN" altLang="en-US" sz="2400" b="1">
                <a:latin typeface="楷体_GB2312" pitchFamily="49" charset="-122"/>
                <a:ea typeface="楷体_GB2312" pitchFamily="49" charset="-122"/>
                <a:sym typeface="+mn-ea"/>
              </a:rPr>
              <a:t>蝴蝶鱼，属蝴蝶鱼科，是热带海洋观赏鱼的名角之一，有</a:t>
            </a:r>
            <a:r>
              <a:rPr lang="en-US" altLang="zh-CN" sz="2400" b="1">
                <a:latin typeface="楷体_GB2312" pitchFamily="49" charset="-122"/>
                <a:ea typeface="楷体_GB2312" pitchFamily="49" charset="-122"/>
                <a:sym typeface="+mn-ea"/>
              </a:rPr>
              <a:t>120</a:t>
            </a:r>
            <a:r>
              <a:rPr lang="zh-CN" altLang="en-US" sz="2400" b="1">
                <a:latin typeface="楷体_GB2312" pitchFamily="49" charset="-122"/>
                <a:ea typeface="楷体_GB2312" pitchFamily="49" charset="-122"/>
                <a:sym typeface="+mn-ea"/>
              </a:rPr>
              <a:t>余种，</a:t>
            </a:r>
            <a:r>
              <a:rPr lang="en-US" altLang="zh-CN" sz="2400" b="1">
                <a:latin typeface="楷体_GB2312" pitchFamily="49" charset="-122"/>
                <a:ea typeface="楷体_GB2312" pitchFamily="49" charset="-122"/>
                <a:sym typeface="+mn-ea"/>
              </a:rPr>
              <a:t>90%</a:t>
            </a:r>
            <a:r>
              <a:rPr lang="zh-CN" altLang="en-US" sz="2400" b="1">
                <a:latin typeface="楷体_GB2312" pitchFamily="49" charset="-122"/>
                <a:ea typeface="楷体_GB2312" pitchFamily="49" charset="-122"/>
                <a:sym typeface="+mn-ea"/>
              </a:rPr>
              <a:t>生活在印度洋和太平洋。它们拥有美艳的体色、娇美的轮廓，两侧扁平椭圆的体型，既小又尖的嘴巴。许多蝴蝶鱼尾部都有一个似眼的黑圆斑点，那是它们用来诱骗攻击者的假眼，作用在于使攻击者错误地攻击其坚硬的背鳍刺端，以确保自己的安全。其食性以藻类、海绵珊瑚为主，有些品种也会吃一些小动物及浮游生物。</a:t>
            </a:r>
            <a:endParaRPr sz="24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05255"/>
                                        </p:tgtEl>
                                        <p:attrNameLst>
                                          <p:attrName>style.visibility</p:attrName>
                                        </p:attrNameLst>
                                      </p:cBhvr>
                                      <p:to>
                                        <p:strVal val="visible"/>
                                      </p:to>
                                    </p:set>
                                    <p:animEffect transition="in" filter="blinds(horizontal)">
                                      <p:cBhvr>
                                        <p:cTn id="7" dur="500"/>
                                        <p:tgtEl>
                                          <p:spTgt spid="1205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5255"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57224" y="785794"/>
            <a:ext cx="7453312" cy="3816350"/>
          </a:xfrm>
        </p:spPr>
        <p:txBody>
          <a:bodyPr>
            <a:normAutofit/>
          </a:bodyPr>
          <a:lstStyle/>
          <a:p>
            <a:pPr marL="0" indent="0" eaLnBrk="1" hangingPunct="1">
              <a:lnSpc>
                <a:spcPts val="3300"/>
              </a:lnSpc>
              <a:spcBef>
                <a:spcPct val="0"/>
              </a:spcBef>
              <a:buFont typeface="Arial" charset="0"/>
              <a:buNone/>
            </a:pPr>
            <a:r>
              <a:rPr lang="zh-CN" altLang="zh-CN" sz="2400" b="1" dirty="0" smtClean="0">
                <a:latin typeface="Times New Roman" pitchFamily="18" charset="0"/>
                <a:cs typeface="Times New Roman" pitchFamily="18" charset="0"/>
              </a:rPr>
              <a:t>A. 侃侃而谈　畅所欲言　夸夸其谈</a:t>
            </a:r>
          </a:p>
          <a:p>
            <a:pPr marL="0" indent="0" eaLnBrk="1" hangingPunct="1">
              <a:lnSpc>
                <a:spcPts val="3300"/>
              </a:lnSpc>
              <a:spcBef>
                <a:spcPct val="0"/>
              </a:spcBef>
              <a:buFont typeface="Arial" charset="0"/>
              <a:buNone/>
            </a:pPr>
            <a:r>
              <a:rPr lang="zh-CN" altLang="zh-CN" sz="2400" b="1" dirty="0" smtClean="0">
                <a:latin typeface="Times New Roman" pitchFamily="18" charset="0"/>
                <a:cs typeface="Times New Roman" pitchFamily="18" charset="0"/>
              </a:rPr>
              <a:t>B. 侃侃而谈　夸夸其谈　畅所欲言</a:t>
            </a:r>
          </a:p>
          <a:p>
            <a:pPr marL="0" indent="0" eaLnBrk="1" hangingPunct="1">
              <a:lnSpc>
                <a:spcPts val="3300"/>
              </a:lnSpc>
              <a:spcBef>
                <a:spcPct val="0"/>
              </a:spcBef>
              <a:buFont typeface="Arial" charset="0"/>
              <a:buNone/>
            </a:pPr>
            <a:r>
              <a:rPr lang="zh-CN" altLang="zh-CN" sz="2400" b="1" dirty="0" smtClean="0">
                <a:latin typeface="Times New Roman" pitchFamily="18" charset="0"/>
                <a:cs typeface="Times New Roman" pitchFamily="18" charset="0"/>
              </a:rPr>
              <a:t>C. 夸夸其谈　侃侃而谈　畅所欲言</a:t>
            </a:r>
          </a:p>
          <a:p>
            <a:pPr marL="0" indent="0" eaLnBrk="1" hangingPunct="1">
              <a:lnSpc>
                <a:spcPts val="3300"/>
              </a:lnSpc>
              <a:spcBef>
                <a:spcPct val="0"/>
              </a:spcBef>
              <a:buFont typeface="Arial" charset="0"/>
              <a:buNone/>
            </a:pPr>
            <a:r>
              <a:rPr lang="zh-CN" altLang="zh-CN" sz="2400" b="1" dirty="0" smtClean="0">
                <a:latin typeface="Times New Roman" pitchFamily="18" charset="0"/>
                <a:cs typeface="Times New Roman" pitchFamily="18" charset="0"/>
              </a:rPr>
              <a:t>D. 畅所欲言　侃侃而谈　夸夸其谈</a:t>
            </a:r>
          </a:p>
        </p:txBody>
      </p:sp>
      <p:sp>
        <p:nvSpPr>
          <p:cNvPr id="902147"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02150"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0215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0627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0627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0627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06279" name="Rectangle 7"/>
          <p:cNvSpPr>
            <a:spLocks noChangeArrowheads="1"/>
          </p:cNvSpPr>
          <p:nvPr/>
        </p:nvSpPr>
        <p:spPr bwMode="auto">
          <a:xfrm>
            <a:off x="756285" y="836295"/>
            <a:ext cx="7746365" cy="3921760"/>
          </a:xfrm>
          <a:prstGeom prst="rect">
            <a:avLst/>
          </a:prstGeom>
          <a:noFill/>
          <a:ln w="9525" cap="rnd" algn="ctr">
            <a:noFill/>
            <a:prstDash val="sysDot"/>
            <a:miter lim="800000"/>
          </a:ln>
          <a:effectLst/>
        </p:spPr>
        <p:txBody>
          <a:bodyPr wrap="square" anchor="ctr">
            <a:spAutoFit/>
          </a:bodyPr>
          <a:lstStyle/>
          <a:p>
            <a:pPr indent="0">
              <a:lnSpc>
                <a:spcPts val="3500"/>
              </a:lnSpc>
            </a:pPr>
            <a:r>
              <a:rPr lang="zh-CN" altLang="en-US" sz="2400" b="1">
                <a:latin typeface="黑体" charset="0"/>
                <a:ea typeface="黑体" charset="0"/>
                <a:sym typeface="+mn-ea"/>
              </a:rPr>
              <a:t>[</a:t>
            </a:r>
            <a:r>
              <a:rPr lang="zh-CN" altLang="zh-CN" sz="2400" b="1">
                <a:latin typeface="黑体" charset="0"/>
                <a:ea typeface="黑体" charset="0"/>
                <a:sym typeface="+mn-ea"/>
              </a:rPr>
              <a:t>思路导引</a:t>
            </a:r>
            <a:r>
              <a:rPr lang="zh-CN" altLang="en-US" sz="2400" b="1">
                <a:latin typeface="黑体" charset="0"/>
                <a:ea typeface="黑体" charset="0"/>
                <a:sym typeface="+mn-ea"/>
              </a:rPr>
              <a:t>] </a:t>
            </a:r>
            <a:r>
              <a:rPr lang="zh-CN" altLang="en-US" sz="2400" b="1">
                <a:sym typeface="+mn-ea"/>
              </a:rPr>
              <a:t> </a:t>
            </a:r>
            <a:r>
              <a:rPr sz="2400" b="1">
                <a:sym typeface="+mn-ea"/>
              </a:rPr>
              <a:t>解答此类题，要善于提取核心信息。材料中的四句话分别从种类、体型、外观特点、食性四个方面介绍“蝴蝶鱼”，应从中分别提取关键词，以短语的形式概括主要信息。</a:t>
            </a:r>
            <a:endParaRPr sz="2400" b="1"/>
          </a:p>
          <a:p>
            <a:pPr indent="266700">
              <a:lnSpc>
                <a:spcPts val="3500"/>
              </a:lnSpc>
            </a:pPr>
            <a:endParaRPr lang="zh-CN" altLang="en-US" sz="2400" b="1">
              <a:solidFill>
                <a:srgbClr val="990033"/>
              </a:solidFill>
              <a:latin typeface="宋体" charset="-122"/>
            </a:endParaRPr>
          </a:p>
          <a:p>
            <a:pPr indent="266700">
              <a:lnSpc>
                <a:spcPts val="3500"/>
              </a:lnSpc>
            </a:pPr>
            <a:r>
              <a:rPr lang="zh-CN" altLang="en-US" sz="2400" b="1">
                <a:solidFill>
                  <a:srgbClr val="990033"/>
                </a:solidFill>
                <a:latin typeface="宋体" charset="-122"/>
                <a:sym typeface="+mn-ea"/>
              </a:rPr>
              <a:t>　</a:t>
            </a:r>
          </a:p>
          <a:p>
            <a:pPr indent="266700">
              <a:lnSpc>
                <a:spcPts val="3500"/>
              </a:lnSpc>
            </a:pPr>
            <a:endParaRPr lang="zh-CN" altLang="en-US" sz="2400" b="1">
              <a:solidFill>
                <a:srgbClr val="990033"/>
              </a:solidFill>
              <a:latin typeface="宋体" charset="-122"/>
              <a:sym typeface="+mn-ea"/>
            </a:endParaRPr>
          </a:p>
          <a:p>
            <a:pPr indent="0">
              <a:lnSpc>
                <a:spcPts val="3500"/>
              </a:lnSpc>
            </a:pPr>
            <a:endParaRPr sz="2400" b="1"/>
          </a:p>
          <a:p>
            <a:pPr indent="266700"/>
            <a:endParaRPr lang="zh-CN" altLang="en-US" b="1"/>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3" name="文本框 2"/>
          <p:cNvSpPr txBox="1"/>
          <p:nvPr/>
        </p:nvSpPr>
        <p:spPr>
          <a:xfrm>
            <a:off x="1230630" y="3510280"/>
            <a:ext cx="6005830" cy="368300"/>
          </a:xfrm>
          <a:prstGeom prst="rect">
            <a:avLst/>
          </a:prstGeom>
          <a:noFill/>
        </p:spPr>
        <p:txBody>
          <a:bodyPr wrap="square" rtlCol="0">
            <a:spAutoFit/>
          </a:bodyPr>
          <a:lstStyle/>
          <a:p>
            <a:endParaRPr lang="zh-CN" altLang="en-US"/>
          </a:p>
        </p:txBody>
      </p:sp>
      <p:sp>
        <p:nvSpPr>
          <p:cNvPr id="4" name="文本框 3"/>
          <p:cNvSpPr txBox="1"/>
          <p:nvPr/>
        </p:nvSpPr>
        <p:spPr>
          <a:xfrm>
            <a:off x="899795" y="3500755"/>
            <a:ext cx="7910830" cy="980440"/>
          </a:xfrm>
          <a:prstGeom prst="rect">
            <a:avLst/>
          </a:prstGeom>
          <a:noFill/>
        </p:spPr>
        <p:txBody>
          <a:bodyPr wrap="square" rtlCol="0">
            <a:spAutoFit/>
          </a:bodyPr>
          <a:lstStyle/>
          <a:p>
            <a:pPr indent="0">
              <a:lnSpc>
                <a:spcPts val="3500"/>
              </a:lnSpc>
            </a:pPr>
            <a:r>
              <a:rPr lang="zh-CN" altLang="en-US" sz="2400" b="1">
                <a:solidFill>
                  <a:srgbClr val="990033"/>
                </a:solidFill>
                <a:latin typeface="+mn-ea"/>
                <a:sym typeface="+mn-ea"/>
              </a:rPr>
              <a:t>示例：①热带海洋蝴蝶鱼科　②两侧扁平椭圆体型　③尾部有黑圆斑点能自卫　④食藻类、海绵珊瑚</a:t>
            </a:r>
            <a:endParaRPr lang="zh-CN" altLang="en-US" sz="2400" b="1">
              <a:solidFill>
                <a:srgbClr val="990033"/>
              </a:solidFill>
              <a:latin typeface="+mn-ea"/>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06279"/>
                                        </p:tgtEl>
                                        <p:attrNameLst>
                                          <p:attrName>style.visibility</p:attrName>
                                        </p:attrNameLst>
                                      </p:cBhvr>
                                      <p:to>
                                        <p:strVal val="visible"/>
                                      </p:to>
                                    </p:set>
                                    <p:animEffect transition="in" filter="blinds(horizontal)">
                                      <p:cBhvr>
                                        <p:cTn id="7" dur="500"/>
                                        <p:tgtEl>
                                          <p:spTgt spid="120627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6279" grpId="0" bldLvl="0" animBg="1"/>
      <p:bldP spid="4" grpId="0"/>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0730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0730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0730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07303" name="Rectangle 7"/>
          <p:cNvSpPr>
            <a:spLocks noChangeArrowheads="1"/>
          </p:cNvSpPr>
          <p:nvPr/>
        </p:nvSpPr>
        <p:spPr bwMode="auto">
          <a:xfrm>
            <a:off x="611188" y="908527"/>
            <a:ext cx="7848600" cy="5615940"/>
          </a:xfrm>
          <a:prstGeom prst="rect">
            <a:avLst/>
          </a:prstGeom>
          <a:noFill/>
          <a:ln w="9525" cap="rnd" algn="ctr">
            <a:noFill/>
            <a:prstDash val="sysDot"/>
            <a:miter lim="800000"/>
          </a:ln>
          <a:effectLst/>
        </p:spPr>
        <p:txBody>
          <a:bodyPr wrap="square" anchor="ctr">
            <a:spAutoFit/>
          </a:bodyPr>
          <a:lstStyle/>
          <a:p>
            <a:pPr indent="0">
              <a:lnSpc>
                <a:spcPts val="3500"/>
              </a:lnSpc>
            </a:pPr>
            <a:r>
              <a:rPr lang="en-US" altLang="zh-CN" sz="2400" b="1">
                <a:latin typeface="黑体" charset="0"/>
                <a:ea typeface="黑体" charset="0"/>
                <a:sym typeface="+mn-ea"/>
              </a:rPr>
              <a:t>【</a:t>
            </a:r>
            <a:r>
              <a:rPr lang="zh-CN" altLang="en-US" sz="2400" b="1">
                <a:latin typeface="黑体" charset="0"/>
                <a:ea typeface="黑体" charset="0"/>
                <a:sym typeface="+mn-ea"/>
              </a:rPr>
              <a:t>对点训练</a:t>
            </a:r>
            <a:r>
              <a:rPr lang="en-US" altLang="zh-CN" sz="2400" b="1">
                <a:latin typeface="黑体" charset="0"/>
                <a:ea typeface="黑体" charset="0"/>
                <a:sym typeface="+mn-ea"/>
              </a:rPr>
              <a:t>】</a:t>
            </a:r>
            <a:endParaRPr lang="en-US" altLang="zh-CN" sz="2400" b="1">
              <a:latin typeface="黑体" charset="0"/>
              <a:ea typeface="黑体" charset="0"/>
            </a:endParaRPr>
          </a:p>
          <a:p>
            <a:pPr indent="0">
              <a:lnSpc>
                <a:spcPts val="3500"/>
              </a:lnSpc>
            </a:pPr>
            <a:r>
              <a:rPr lang="en-US" altLang="zh-CN" sz="2400" b="1">
                <a:latin typeface="宋体" charset="-122"/>
                <a:sym typeface="+mn-ea"/>
              </a:rPr>
              <a:t> 5. </a:t>
            </a:r>
            <a:r>
              <a:rPr sz="2400" b="1">
                <a:latin typeface="宋体" charset="-122"/>
                <a:sym typeface="+mn-ea"/>
              </a:rPr>
              <a:t>阅读下面一段文字，找出“碳链式反应”过程中的三个关键性词语。(4分)</a:t>
            </a:r>
            <a:endParaRPr lang="zh-CN" altLang="en-US" sz="2400" b="1">
              <a:latin typeface="楷体_GB2312" pitchFamily="49" charset="-122"/>
              <a:ea typeface="楷体_GB2312" pitchFamily="49" charset="-122"/>
            </a:endParaRPr>
          </a:p>
          <a:p>
            <a:pPr>
              <a:lnSpc>
                <a:spcPts val="3000"/>
              </a:lnSpc>
            </a:pPr>
            <a:r>
              <a:rPr lang="zh-CN" altLang="en-US" sz="2400" b="1">
                <a:latin typeface="楷体_GB2312" pitchFamily="49" charset="-122"/>
                <a:ea typeface="楷体_GB2312" pitchFamily="49" charset="-122"/>
                <a:sym typeface="+mn-ea"/>
              </a:rPr>
              <a:t>    科学家在喀斯特地貌的研究中，发现了一个复杂的碳链式反应。当水流从空气中“大口吮吸”二氧化碳并侵蚀石灰岩时，持续不断的吸碳过程就开始了。接着，在岩石表面自由流淌的酸性水流携带着大量碳酸氢根，随着自然界的水循环辗转奔向江河湖海。此时，浮游植物体内的“食物加工厂”在急切地“找米下锅”，它们惊喜地发现，只要分泌一种叫作“碳酸酐酶”的催化剂，对水中的碳酸氢根“略施魔法”，等待加工的“米”——二氧化碳，就唾手可得。最终，光合作用将大量随波逐流的碳转化成有机碳，封存于水生生物体内即开放的世界观、积极的进取心、普世的价值观念。</a:t>
            </a:r>
            <a:endParaRPr sz="24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07303"/>
                                        </p:tgtEl>
                                        <p:attrNameLst>
                                          <p:attrName>style.visibility</p:attrName>
                                        </p:attrNameLst>
                                      </p:cBhvr>
                                      <p:to>
                                        <p:strVal val="visible"/>
                                      </p:to>
                                    </p:set>
                                    <p:animEffect transition="in" filter="blinds(horizontal)">
                                      <p:cBhvr>
                                        <p:cTn id="7" dur="500"/>
                                        <p:tgtEl>
                                          <p:spTgt spid="1207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7303" grpId="0" bldLvl="0" animBg="1"/>
    </p:bld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0832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0832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0832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08327" name="Rectangle 7"/>
          <p:cNvSpPr>
            <a:spLocks noChangeArrowheads="1"/>
          </p:cNvSpPr>
          <p:nvPr/>
        </p:nvSpPr>
        <p:spPr bwMode="auto">
          <a:xfrm>
            <a:off x="611188" y="908526"/>
            <a:ext cx="7848600" cy="2758440"/>
          </a:xfrm>
          <a:prstGeom prst="rect">
            <a:avLst/>
          </a:prstGeom>
          <a:noFill/>
          <a:ln w="9525" cap="rnd" algn="ctr">
            <a:noFill/>
            <a:prstDash val="sysDot"/>
            <a:miter lim="800000"/>
          </a:ln>
          <a:effectLst/>
        </p:spPr>
        <p:txBody>
          <a:bodyPr anchor="ctr">
            <a:spAutoFit/>
          </a:bodyPr>
          <a:lstStyle/>
          <a:p>
            <a:pPr indent="0">
              <a:lnSpc>
                <a:spcPts val="3500"/>
              </a:lnSpc>
            </a:pPr>
            <a:r>
              <a:rPr lang="zh-CN" altLang="en-US" sz="2400" b="1">
                <a:solidFill>
                  <a:srgbClr val="990033"/>
                </a:solidFill>
                <a:latin typeface="+mn-ea"/>
                <a:sym typeface="+mn-ea"/>
              </a:rPr>
              <a:t> ①吸碳　②“略施魔法”　③光合作用</a:t>
            </a:r>
            <a:endParaRPr lang="zh-CN" altLang="en-US" sz="2400" b="1">
              <a:solidFill>
                <a:srgbClr val="990033"/>
              </a:solidFill>
              <a:latin typeface="+mn-ea"/>
            </a:endParaRPr>
          </a:p>
          <a:p>
            <a:pPr indent="0">
              <a:lnSpc>
                <a:spcPts val="3500"/>
              </a:lnSpc>
            </a:pPr>
            <a:r>
              <a:rPr lang="zh-CN" altLang="en-US" sz="2400" b="1">
                <a:solidFill>
                  <a:srgbClr val="990033"/>
                </a:solidFill>
                <a:latin typeface="+mn-ea"/>
                <a:sym typeface="+mn-ea"/>
              </a:rPr>
              <a:t> [解析] 答题时首先要注意语段中这样几个词：“当……”“接着”“此时”“最终”。由此不难看出所给语段重在介绍该反应的过程，这样在每个阶段寻找重点词语即可，可从“吸碳”“分泌”“催化剂”“略施魔法</a:t>
            </a:r>
            <a:r>
              <a:rPr lang="en-US" altLang="zh-CN" sz="2400" b="1">
                <a:solidFill>
                  <a:srgbClr val="990033"/>
                </a:solidFill>
                <a:latin typeface="+mn-ea"/>
                <a:sym typeface="+mn-ea"/>
              </a:rPr>
              <a:t>”</a:t>
            </a:r>
            <a:r>
              <a:rPr lang="zh-CN" altLang="en-US" sz="2400" b="1">
                <a:solidFill>
                  <a:srgbClr val="990033"/>
                </a:solidFill>
                <a:latin typeface="+mn-ea"/>
                <a:sym typeface="+mn-ea"/>
              </a:rPr>
              <a:t>“光合作用”等词语中进行排查。</a:t>
            </a:r>
            <a:endParaRPr sz="2400">
              <a:latin typeface="+mn-ea"/>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08327"/>
                                        </p:tgtEl>
                                        <p:attrNameLst>
                                          <p:attrName>style.visibility</p:attrName>
                                        </p:attrNameLst>
                                      </p:cBhvr>
                                      <p:to>
                                        <p:strVal val="visible"/>
                                      </p:to>
                                    </p:set>
                                    <p:animEffect transition="in" filter="blinds(horizontal)">
                                      <p:cBhvr>
                                        <p:cTn id="7" dur="500"/>
                                        <p:tgtEl>
                                          <p:spTgt spid="1208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27" grpId="0" bldLvl="0" animBg="1"/>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0934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0934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0935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09351" name="Rectangle 7"/>
          <p:cNvSpPr>
            <a:spLocks noChangeArrowheads="1"/>
          </p:cNvSpPr>
          <p:nvPr/>
        </p:nvSpPr>
        <p:spPr bwMode="auto">
          <a:xfrm>
            <a:off x="683578" y="836137"/>
            <a:ext cx="7848600" cy="3647440"/>
          </a:xfrm>
          <a:prstGeom prst="rect">
            <a:avLst/>
          </a:prstGeom>
          <a:noFill/>
          <a:ln w="9525" cap="rnd" algn="ctr">
            <a:noFill/>
            <a:prstDash val="sysDot"/>
            <a:miter lim="800000"/>
          </a:ln>
          <a:effectLst/>
        </p:spPr>
        <p:txBody>
          <a:bodyPr wrap="square" anchor="ctr">
            <a:spAutoFit/>
          </a:bodyPr>
          <a:lstStyle/>
          <a:p>
            <a:pPr>
              <a:lnSpc>
                <a:spcPts val="3500"/>
              </a:lnSpc>
            </a:pPr>
            <a:r>
              <a:rPr lang="zh-CN" altLang="en-US" sz="2400" b="1">
                <a:ea typeface="黑体" pitchFamily="2" charset="-122"/>
                <a:sym typeface="+mn-ea"/>
              </a:rPr>
              <a:t>题型二　语段要点概括</a:t>
            </a:r>
            <a:endParaRPr lang="zh-CN" altLang="en-US" sz="2400" b="1">
              <a:ea typeface="黑体" pitchFamily="2" charset="-122"/>
            </a:endParaRPr>
          </a:p>
          <a:p>
            <a:pPr>
              <a:lnSpc>
                <a:spcPts val="3500"/>
              </a:lnSpc>
            </a:pPr>
            <a:r>
              <a:rPr lang="zh-CN" altLang="en-US" sz="2400" b="1">
                <a:sym typeface="+mn-ea"/>
              </a:rPr>
              <a:t>         语段要点概括指提取所给材料的主要信息，对材料进行概括。从所给材料的角度看，有记叙类、议论类、说明类和描写类材料。</a:t>
            </a:r>
            <a:endParaRPr lang="zh-CN" altLang="en-US" sz="2400" b="1"/>
          </a:p>
          <a:p>
            <a:pPr>
              <a:lnSpc>
                <a:spcPts val="3500"/>
              </a:lnSpc>
            </a:pPr>
            <a:r>
              <a:rPr lang="zh-CN" altLang="en-US" sz="2400" b="1">
                <a:latin typeface="黑体" charset="0"/>
                <a:ea typeface="黑体" charset="0"/>
                <a:sym typeface="+mn-ea"/>
              </a:rPr>
              <a:t>(一)记叙类语段</a:t>
            </a:r>
          </a:p>
          <a:p>
            <a:pPr>
              <a:lnSpc>
                <a:spcPts val="3500"/>
              </a:lnSpc>
            </a:pPr>
            <a:r>
              <a:rPr lang="zh-CN" altLang="en-US" sz="2400" b="1">
                <a:sym typeface="+mn-ea"/>
              </a:rPr>
              <a:t>        记叙类语段包含的主要信息有叙述的主体、主体的经历及特征、叙述的意义及目的，次要信息包括详细情节、背景材料等。</a:t>
            </a:r>
            <a:endParaRPr lang="zh-CN" altLang="en-US" sz="2400" b="1">
              <a:latin typeface="宋体" pitchFamily="2"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09351"/>
                                        </p:tgtEl>
                                        <p:attrNameLst>
                                          <p:attrName>style.visibility</p:attrName>
                                        </p:attrNameLst>
                                      </p:cBhvr>
                                      <p:to>
                                        <p:strVal val="visible"/>
                                      </p:to>
                                    </p:set>
                                    <p:animEffect transition="in" filter="blinds(horizontal)">
                                      <p:cBhvr>
                                        <p:cTn id="7" dur="500"/>
                                        <p:tgtEl>
                                          <p:spTgt spid="1209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9351" grpId="0" bldLvl="0" animBg="1"/>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1037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1037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1037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10375" name="Rectangle 7"/>
          <p:cNvSpPr>
            <a:spLocks noChangeArrowheads="1"/>
          </p:cNvSpPr>
          <p:nvPr/>
        </p:nvSpPr>
        <p:spPr bwMode="auto">
          <a:xfrm>
            <a:off x="827088" y="130493"/>
            <a:ext cx="7848600" cy="5869940"/>
          </a:xfrm>
          <a:prstGeom prst="rect">
            <a:avLst/>
          </a:prstGeom>
          <a:noFill/>
          <a:ln w="9525" cap="rnd" algn="ctr">
            <a:noFill/>
            <a:prstDash val="sysDot"/>
            <a:miter lim="800000"/>
          </a:ln>
          <a:effectLst/>
        </p:spPr>
        <p:txBody>
          <a:bodyPr anchor="ctr">
            <a:spAutoFit/>
          </a:bodyPr>
          <a:lstStyle/>
          <a:p>
            <a:pPr>
              <a:lnSpc>
                <a:spcPts val="3500"/>
              </a:lnSpc>
            </a:pPr>
            <a:endParaRPr lang="zh-CN" altLang="en-US" sz="2400" b="1">
              <a:latin typeface="+mn-ea"/>
              <a:sym typeface="+mn-ea"/>
            </a:endParaRPr>
          </a:p>
          <a:p>
            <a:pPr>
              <a:lnSpc>
                <a:spcPts val="3500"/>
              </a:lnSpc>
            </a:pPr>
            <a:endParaRPr lang="zh-CN" altLang="en-US" sz="2400" b="1">
              <a:latin typeface="+mn-ea"/>
              <a:sym typeface="+mn-ea"/>
            </a:endParaRPr>
          </a:p>
          <a:p>
            <a:pPr>
              <a:lnSpc>
                <a:spcPts val="3500"/>
              </a:lnSpc>
            </a:pPr>
            <a:r>
              <a:rPr lang="zh-CN" altLang="en-US" sz="2400" b="1">
                <a:latin typeface="+mn-ea"/>
                <a:sym typeface="+mn-ea"/>
              </a:rPr>
              <a:t>    一般采用“概括—提炼—整合”法。“概括”是指给语段划分层次，概括层意，每个语段以句末点号为界(多数情况以句号为界)划分层次；“提炼”是指“去粗取精”，根据题目要求，对前面概括出的内容进行筛选，取其主要信息，把与题目联系不紧密的内容删掉，使其更简要，更靠近答案；“整合”是指运用准确的语言连缀并表达出来。虽然前面两步已得到语段的主要信息，但此时的信息还是零散的，没有组织的，并不符合答题要求。这就需要进行整合(有时需要合并某些语句)，使之成为语句通顺、结构合理的一句话。</a:t>
            </a:r>
            <a:endParaRPr lang="zh-CN" altLang="en-US" sz="2400" b="1">
              <a:latin typeface="+mn-ea"/>
            </a:endParaRPr>
          </a:p>
          <a:p>
            <a:pPr>
              <a:lnSpc>
                <a:spcPts val="3500"/>
              </a:lnSpc>
            </a:pPr>
            <a:r>
              <a:rPr lang="zh-CN" altLang="en-US" sz="2400" b="1">
                <a:latin typeface="+mn-ea"/>
                <a:sym typeface="+mn-ea"/>
              </a:rPr>
              <a:t>       </a:t>
            </a:r>
            <a:endParaRPr sz="2400">
              <a:latin typeface="+mn-ea"/>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10375"/>
                                        </p:tgtEl>
                                        <p:attrNameLst>
                                          <p:attrName>style.visibility</p:attrName>
                                        </p:attrNameLst>
                                      </p:cBhvr>
                                      <p:to>
                                        <p:strVal val="visible"/>
                                      </p:to>
                                    </p:set>
                                    <p:animEffect transition="in" filter="blinds(horizontal)">
                                      <p:cBhvr>
                                        <p:cTn id="7" dur="500"/>
                                        <p:tgtEl>
                                          <p:spTgt spid="1210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0375" grpId="0" bldLvl="0" animBg="1"/>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35635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35635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356357"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356362" name="Rectangle 10"/>
          <p:cNvSpPr>
            <a:spLocks noChangeArrowheads="1"/>
          </p:cNvSpPr>
          <p:nvPr/>
        </p:nvSpPr>
        <p:spPr bwMode="auto">
          <a:xfrm>
            <a:off x="828040" y="908527"/>
            <a:ext cx="7632700" cy="1424940"/>
          </a:xfrm>
          <a:prstGeom prst="rect">
            <a:avLst/>
          </a:prstGeom>
          <a:noFill/>
          <a:ln w="9525" cap="rnd" algn="ctr">
            <a:noFill/>
            <a:prstDash val="sysDot"/>
            <a:miter lim="800000"/>
          </a:ln>
          <a:effectLst/>
        </p:spPr>
        <p:txBody>
          <a:bodyPr anchor="ctr">
            <a:spAutoFit/>
          </a:bodyPr>
          <a:lstStyle/>
          <a:p>
            <a:pPr>
              <a:lnSpc>
                <a:spcPts val="3500"/>
              </a:lnSpc>
            </a:pPr>
            <a:r>
              <a:rPr lang="zh-CN" altLang="en-US" sz="2400" b="1">
                <a:latin typeface="+mn-ea"/>
                <a:sym typeface="+mn-ea"/>
              </a:rPr>
              <a:t>    有时还采用“删减枝叶”法，即删除原文段中的次要信息，保留主要信息；有时采用“评价”法，即概述原文段反映了什么、说明了什么。</a:t>
            </a:r>
            <a:endParaRPr sz="24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56362"/>
                                        </p:tgtEl>
                                        <p:attrNameLst>
                                          <p:attrName>style.visibility</p:attrName>
                                        </p:attrNameLst>
                                      </p:cBhvr>
                                      <p:to>
                                        <p:strVal val="visible"/>
                                      </p:to>
                                    </p:set>
                                    <p:animEffect transition="in" filter="blinds(horizontal)">
                                      <p:cBhvr>
                                        <p:cTn id="7" dur="500"/>
                                        <p:tgtEl>
                                          <p:spTgt spid="356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62" grpId="0" bldLvl="0" animBg="1"/>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1139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1139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1139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11399" name="Rectangle 7"/>
          <p:cNvSpPr>
            <a:spLocks noChangeArrowheads="1"/>
          </p:cNvSpPr>
          <p:nvPr/>
        </p:nvSpPr>
        <p:spPr bwMode="auto">
          <a:xfrm>
            <a:off x="755650" y="940912"/>
            <a:ext cx="7920038" cy="4663440"/>
          </a:xfrm>
          <a:prstGeom prst="rect">
            <a:avLst/>
          </a:prstGeom>
          <a:noFill/>
          <a:ln w="9525" cap="rnd" algn="ctr">
            <a:noFill/>
            <a:prstDash val="sysDot"/>
            <a:miter lim="800000"/>
          </a:ln>
          <a:effectLst/>
        </p:spPr>
        <p:txBody>
          <a:bodyPr anchor="ctr">
            <a:spAutoFit/>
          </a:bodyPr>
          <a:lstStyle/>
          <a:p>
            <a:pPr indent="0">
              <a:lnSpc>
                <a:spcPts val="3600"/>
              </a:lnSpc>
            </a:pPr>
            <a:r>
              <a:rPr lang="zh-CN" altLang="en-US" sz="2400" b="1">
                <a:latin typeface="黑体" charset="0"/>
                <a:ea typeface="黑体" charset="0"/>
                <a:sym typeface="+mn-ea"/>
              </a:rPr>
              <a:t>例</a:t>
            </a:r>
            <a:r>
              <a:rPr sz="2400" b="1">
                <a:latin typeface="黑体" charset="0"/>
                <a:ea typeface="黑体" charset="0"/>
                <a:sym typeface="+mn-ea"/>
              </a:rPr>
              <a:t>6</a:t>
            </a:r>
            <a:r>
              <a:rPr sz="2400" b="1">
                <a:latin typeface="宋体" charset="-122"/>
                <a:sym typeface="+mn-ea"/>
              </a:rPr>
              <a:t> </a:t>
            </a:r>
            <a:r>
              <a:rPr sz="2400" b="1">
                <a:latin typeface="Adobe 黑体 Std R" charset="0"/>
                <a:ea typeface="Adobe 黑体 Std R" charset="0"/>
                <a:sym typeface="+mn-ea"/>
              </a:rPr>
              <a:t>[</a:t>
            </a:r>
            <a:r>
              <a:rPr sz="2400" b="1">
                <a:latin typeface="宋体" charset="-122"/>
                <a:sym typeface="+mn-ea"/>
              </a:rPr>
              <a:t>2014·山东卷</a:t>
            </a:r>
            <a:r>
              <a:rPr sz="2400" b="1">
                <a:latin typeface="Adobe 黑体 Std R" charset="0"/>
                <a:ea typeface="Adobe 黑体 Std R" charset="0"/>
                <a:sym typeface="+mn-ea"/>
              </a:rPr>
              <a:t>]  </a:t>
            </a:r>
            <a:r>
              <a:rPr sz="2400" b="1">
                <a:latin typeface="宋体" charset="-122"/>
                <a:sym typeface="+mn-ea"/>
              </a:rPr>
              <a:t>概括下面这段话的主要内容，不超过55字。(4分)</a:t>
            </a:r>
            <a:endParaRPr sz="2400" b="1">
              <a:latin typeface="宋体" charset="-122"/>
            </a:endParaRPr>
          </a:p>
          <a:p>
            <a:pPr indent="266700">
              <a:lnSpc>
                <a:spcPts val="3600"/>
              </a:lnSpc>
            </a:pPr>
            <a:r>
              <a:rPr lang="zh-CN" altLang="en-US" sz="2400" b="1">
                <a:latin typeface="楷体_GB2312" pitchFamily="49" charset="-122"/>
                <a:ea typeface="楷体_GB2312" pitchFamily="49" charset="-122"/>
                <a:sym typeface="+mn-ea"/>
              </a:rPr>
              <a:t>  近来，共青团中央发起了一项“青年好声音”网络活动，鼓励青少年结合自身学习工作实际，写下对24字社会主义核心价值观的认识和体会。活动开展一周多的时间里，33万余名青少年在网站、微博、微信、手机报等网络平台上，编创和传播内涵丰富、形式时尚的网络文化产品，仅话题微博总阅读量就超过9000万次。这项以弘扬社会主义核心价值观为主旨的活动，为网络空间注入了强有力的青春正能量。</a:t>
            </a:r>
            <a:endParaRPr sz="240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11399"/>
                                        </p:tgtEl>
                                        <p:attrNameLst>
                                          <p:attrName>style.visibility</p:attrName>
                                        </p:attrNameLst>
                                      </p:cBhvr>
                                      <p:to>
                                        <p:strVal val="visible"/>
                                      </p:to>
                                    </p:set>
                                    <p:animEffect transition="in" filter="blinds(horizontal)">
                                      <p:cBhvr>
                                        <p:cTn id="7" dur="500"/>
                                        <p:tgtEl>
                                          <p:spTgt spid="1211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1399" grpId="0" bldLvl="0" animBg="1"/>
    </p:bld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1344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1344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1344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13447" name="Rectangle 7"/>
          <p:cNvSpPr>
            <a:spLocks noChangeArrowheads="1"/>
          </p:cNvSpPr>
          <p:nvPr/>
        </p:nvSpPr>
        <p:spPr bwMode="auto">
          <a:xfrm>
            <a:off x="683578" y="692468"/>
            <a:ext cx="7632700" cy="5869940"/>
          </a:xfrm>
          <a:prstGeom prst="rect">
            <a:avLst/>
          </a:prstGeom>
          <a:noFill/>
          <a:ln w="9525" cap="rnd" algn="ctr">
            <a:noFill/>
            <a:prstDash val="sysDot"/>
            <a:miter lim="800000"/>
          </a:ln>
          <a:effectLst/>
        </p:spPr>
        <p:txBody>
          <a:bodyPr wrap="square" anchor="ctr">
            <a:spAutoFit/>
          </a:bodyPr>
          <a:lstStyle/>
          <a:p>
            <a:pPr indent="0">
              <a:lnSpc>
                <a:spcPts val="3500"/>
              </a:lnSpc>
            </a:pPr>
            <a:r>
              <a:rPr lang="en-US" altLang="zh-CN" sz="2400" b="1">
                <a:latin typeface="+mn-ea"/>
                <a:sym typeface="+mn-ea"/>
              </a:rPr>
              <a:t>【</a:t>
            </a:r>
            <a:r>
              <a:rPr lang="zh-CN" altLang="en-US" sz="2400" b="1">
                <a:latin typeface="黑体" charset="0"/>
                <a:ea typeface="黑体" charset="0"/>
                <a:sym typeface="+mn-ea"/>
              </a:rPr>
              <a:t>对点训练</a:t>
            </a:r>
            <a:r>
              <a:rPr lang="en-US" altLang="zh-CN" sz="2400" b="1">
                <a:latin typeface="+mn-ea"/>
                <a:sym typeface="+mn-ea"/>
              </a:rPr>
              <a:t>】</a:t>
            </a:r>
            <a:endParaRPr lang="en-US" altLang="zh-CN" sz="2400" b="1">
              <a:latin typeface="+mn-ea"/>
            </a:endParaRPr>
          </a:p>
          <a:p>
            <a:pPr indent="0">
              <a:lnSpc>
                <a:spcPts val="3500"/>
              </a:lnSpc>
            </a:pPr>
            <a:r>
              <a:rPr lang="en-US" altLang="zh-CN" sz="2400" b="1">
                <a:latin typeface="+mn-ea"/>
                <a:sym typeface="+mn-ea"/>
              </a:rPr>
              <a:t> 6. [</a:t>
            </a:r>
            <a:r>
              <a:rPr lang="en-US" altLang="zh-CN" sz="2400">
                <a:solidFill>
                  <a:schemeClr val="tx1"/>
                </a:solidFill>
                <a:uFillTx/>
                <a:latin typeface="宋体" charset="0"/>
                <a:ea typeface="宋体" charset="0"/>
                <a:sym typeface="+mn-ea"/>
              </a:rPr>
              <a:t>2013</a:t>
            </a:r>
            <a:r>
              <a:rPr lang="en-US" altLang="zh-CN" sz="2400" b="1">
                <a:latin typeface="+mn-ea"/>
                <a:sym typeface="+mn-ea"/>
              </a:rPr>
              <a:t>·</a:t>
            </a:r>
            <a:r>
              <a:rPr lang="zh-CN" altLang="en-US" sz="2400" b="1">
                <a:latin typeface="+mn-ea"/>
                <a:sym typeface="+mn-ea"/>
              </a:rPr>
              <a:t>辽宁卷</a:t>
            </a:r>
            <a:r>
              <a:rPr lang="en-US" altLang="zh-CN" sz="2400" b="1">
                <a:latin typeface="+mn-ea"/>
                <a:sym typeface="+mn-ea"/>
              </a:rPr>
              <a:t>]  </a:t>
            </a:r>
            <a:r>
              <a:rPr lang="zh-CN" altLang="en-US" sz="2400" b="1">
                <a:latin typeface="+mn-ea"/>
                <a:sym typeface="+mn-ea"/>
              </a:rPr>
              <a:t>概括下面语段的主要信息，不超过</a:t>
            </a:r>
            <a:r>
              <a:rPr lang="en-US" altLang="zh-CN" sz="2400">
                <a:solidFill>
                  <a:schemeClr val="tx1"/>
                </a:solidFill>
                <a:uFillTx/>
                <a:latin typeface="宋体" charset="0"/>
                <a:ea typeface="宋体" charset="0"/>
                <a:sym typeface="+mn-ea"/>
              </a:rPr>
              <a:t>50</a:t>
            </a:r>
            <a:r>
              <a:rPr lang="zh-CN" altLang="en-US" sz="2400" b="1">
                <a:latin typeface="+mn-ea"/>
                <a:sym typeface="+mn-ea"/>
              </a:rPr>
              <a:t>个字</a:t>
            </a:r>
            <a:r>
              <a:rPr lang="en-US" altLang="zh-CN" sz="2400" b="1">
                <a:latin typeface="+mn-ea"/>
                <a:sym typeface="+mn-ea"/>
              </a:rPr>
              <a:t>(</a:t>
            </a:r>
            <a:r>
              <a:rPr lang="zh-CN" altLang="en-US" sz="2400" b="1">
                <a:latin typeface="+mn-ea"/>
                <a:sym typeface="+mn-ea"/>
              </a:rPr>
              <a:t>含标点符号</a:t>
            </a:r>
            <a:r>
              <a:rPr lang="en-US" altLang="zh-CN" sz="2400" b="1">
                <a:latin typeface="+mn-ea"/>
                <a:sym typeface="+mn-ea"/>
              </a:rPr>
              <a:t>)</a:t>
            </a:r>
            <a:r>
              <a:rPr lang="zh-CN" altLang="en-US" sz="2400" b="1">
                <a:latin typeface="+mn-ea"/>
                <a:sym typeface="+mn-ea"/>
              </a:rPr>
              <a:t>。(5分)</a:t>
            </a:r>
            <a:endParaRPr lang="zh-CN" altLang="en-US" sz="2400" b="1">
              <a:latin typeface="+mn-ea"/>
            </a:endParaRPr>
          </a:p>
          <a:p>
            <a:pPr indent="266700">
              <a:lnSpc>
                <a:spcPts val="3500"/>
              </a:lnSpc>
            </a:pPr>
            <a:r>
              <a:rPr lang="zh-CN" altLang="en-US" sz="2400" b="1">
                <a:latin typeface="宋体" charset="-122"/>
                <a:sym typeface="+mn-ea"/>
              </a:rPr>
              <a:t>   </a:t>
            </a:r>
            <a:r>
              <a:rPr lang="zh-CN" altLang="en-US" sz="2400" b="1">
                <a:latin typeface="楷体_GB2312" pitchFamily="49" charset="-122"/>
                <a:ea typeface="楷体_GB2312" pitchFamily="49" charset="-122"/>
                <a:sym typeface="+mn-ea"/>
              </a:rPr>
              <a:t>近日，一些网友发布信息，号召节约粮食。随后，新浪网发起</a:t>
            </a:r>
            <a:r>
              <a:rPr lang="zh-CN" altLang="en-US" sz="2400" b="1">
                <a:latin typeface="宋体"/>
                <a:ea typeface="楷体_GB2312" pitchFamily="49" charset="-122"/>
                <a:sym typeface="+mn-ea"/>
              </a:rPr>
              <a:t>“</a:t>
            </a:r>
            <a:r>
              <a:rPr lang="zh-CN" altLang="en-US" sz="2400" b="1">
                <a:latin typeface="楷体_GB2312" pitchFamily="49" charset="-122"/>
                <a:ea typeface="楷体_GB2312" pitchFamily="49" charset="-122"/>
                <a:sym typeface="+mn-ea"/>
              </a:rPr>
              <a:t>光盘行动</a:t>
            </a:r>
            <a:r>
              <a:rPr lang="zh-CN" altLang="en-US" sz="2400" b="1">
                <a:latin typeface="宋体"/>
                <a:ea typeface="楷体_GB2312" pitchFamily="49" charset="-122"/>
                <a:sym typeface="+mn-ea"/>
              </a:rPr>
              <a:t>”</a:t>
            </a:r>
            <a:r>
              <a:rPr lang="zh-CN" altLang="en-US" sz="2400" b="1">
                <a:latin typeface="楷体_GB2312" pitchFamily="49" charset="-122"/>
                <a:ea typeface="楷体_GB2312" pitchFamily="49" charset="-122"/>
                <a:sym typeface="+mn-ea"/>
              </a:rPr>
              <a:t>：拒绝浪费，从我做起，晒出自己吃光的盘子，一起向舌尖上的浪费说</a:t>
            </a:r>
            <a:r>
              <a:rPr lang="zh-CN" altLang="en-US" sz="2400" b="1">
                <a:latin typeface="宋体"/>
                <a:ea typeface="楷体_GB2312" pitchFamily="49" charset="-122"/>
                <a:sym typeface="+mn-ea"/>
              </a:rPr>
              <a:t>“</a:t>
            </a:r>
            <a:r>
              <a:rPr lang="zh-CN" altLang="en-US" sz="2400" b="1">
                <a:latin typeface="楷体_GB2312" pitchFamily="49" charset="-122"/>
                <a:ea typeface="楷体_GB2312" pitchFamily="49" charset="-122"/>
                <a:sym typeface="+mn-ea"/>
              </a:rPr>
              <a:t>不</a:t>
            </a:r>
            <a:r>
              <a:rPr lang="zh-CN" altLang="en-US" sz="2400" b="1">
                <a:latin typeface="宋体"/>
                <a:ea typeface="楷体_GB2312" pitchFamily="49" charset="-122"/>
                <a:sym typeface="+mn-ea"/>
              </a:rPr>
              <a:t>”</a:t>
            </a:r>
            <a:r>
              <a:rPr lang="zh-CN" altLang="en-US" sz="2400" b="1">
                <a:latin typeface="楷体_GB2312" pitchFamily="49" charset="-122"/>
                <a:ea typeface="楷体_GB2312" pitchFamily="49" charset="-122"/>
                <a:sym typeface="+mn-ea"/>
              </a:rPr>
              <a:t>，争做节约达人。该信息被转发约</a:t>
            </a:r>
            <a:r>
              <a:rPr lang="en-US" altLang="zh-CN" sz="2400" b="1">
                <a:latin typeface="楷体_GB2312" pitchFamily="49" charset="-122"/>
                <a:ea typeface="楷体_GB2312" pitchFamily="49" charset="-122"/>
                <a:sym typeface="+mn-ea"/>
              </a:rPr>
              <a:t>5000</a:t>
            </a:r>
            <a:r>
              <a:rPr lang="zh-CN" altLang="en-US" sz="2400" b="1">
                <a:latin typeface="楷体_GB2312" pitchFamily="49" charset="-122"/>
                <a:ea typeface="楷体_GB2312" pitchFamily="49" charset="-122"/>
                <a:sym typeface="+mn-ea"/>
              </a:rPr>
              <a:t>万次。紧接着，人民网也表示支持</a:t>
            </a:r>
            <a:r>
              <a:rPr lang="zh-CN" altLang="en-US" sz="2400" b="1">
                <a:latin typeface="宋体"/>
                <a:ea typeface="楷体_GB2312" pitchFamily="49" charset="-122"/>
                <a:sym typeface="+mn-ea"/>
              </a:rPr>
              <a:t>“</a:t>
            </a:r>
            <a:r>
              <a:rPr lang="zh-CN" altLang="en-US" sz="2400" b="1">
                <a:latin typeface="楷体_GB2312" pitchFamily="49" charset="-122"/>
                <a:ea typeface="楷体_GB2312" pitchFamily="49" charset="-122"/>
                <a:sym typeface="+mn-ea"/>
              </a:rPr>
              <a:t>光盘行动</a:t>
            </a:r>
            <a:r>
              <a:rPr lang="zh-CN" altLang="en-US" sz="2400" b="1">
                <a:latin typeface="宋体"/>
                <a:ea typeface="楷体_GB2312" pitchFamily="49" charset="-122"/>
                <a:sym typeface="+mn-ea"/>
              </a:rPr>
              <a:t>”</a:t>
            </a:r>
            <a:r>
              <a:rPr lang="zh-CN" altLang="en-US" sz="2400" b="1">
                <a:latin typeface="楷体_GB2312" pitchFamily="49" charset="-122"/>
                <a:ea typeface="楷体_GB2312" pitchFamily="49" charset="-122"/>
                <a:sym typeface="+mn-ea"/>
              </a:rPr>
              <a:t>，倡议网民</a:t>
            </a:r>
            <a:r>
              <a:rPr lang="zh-CN" altLang="en-US" sz="2400" b="1">
                <a:latin typeface="宋体"/>
                <a:ea typeface="楷体_GB2312" pitchFamily="49" charset="-122"/>
                <a:sym typeface="+mn-ea"/>
              </a:rPr>
              <a:t>“</a:t>
            </a:r>
            <a:r>
              <a:rPr lang="zh-CN" altLang="en-US" sz="2400" b="1">
                <a:latin typeface="楷体_GB2312" pitchFamily="49" charset="-122"/>
                <a:ea typeface="楷体_GB2312" pitchFamily="49" charset="-122"/>
                <a:sym typeface="+mn-ea"/>
              </a:rPr>
              <a:t>拒绝浪费，珍惜粮食。今天不剩饭，打包离开，从我做起</a:t>
            </a:r>
            <a:r>
              <a:rPr lang="zh-CN" altLang="en-US" sz="2400" b="1">
                <a:latin typeface="宋体"/>
                <a:ea typeface="楷体_GB2312" pitchFamily="49" charset="-122"/>
                <a:sym typeface="+mn-ea"/>
              </a:rPr>
              <a:t>”</a:t>
            </a:r>
            <a:r>
              <a:rPr lang="zh-CN" altLang="en-US" sz="2400" b="1">
                <a:latin typeface="楷体_GB2312" pitchFamily="49" charset="-122"/>
                <a:ea typeface="楷体_GB2312" pitchFamily="49" charset="-122"/>
                <a:sym typeface="+mn-ea"/>
              </a:rPr>
              <a:t>。新华网、光明网及其他各大网站也纷纷关注和转载。很快，活动参与者在北京实地发放宣传单</a:t>
            </a:r>
            <a:r>
              <a:rPr lang="en-US" altLang="zh-CN" sz="2400" b="1">
                <a:latin typeface="楷体_GB2312" pitchFamily="49" charset="-122"/>
                <a:ea typeface="楷体_GB2312" pitchFamily="49" charset="-122"/>
                <a:sym typeface="+mn-ea"/>
              </a:rPr>
              <a:t>6</a:t>
            </a:r>
            <a:r>
              <a:rPr lang="zh-CN" altLang="en-US" sz="2400" b="1">
                <a:latin typeface="楷体_GB2312" pitchFamily="49" charset="-122"/>
                <a:ea typeface="楷体_GB2312" pitchFamily="49" charset="-122"/>
                <a:sym typeface="+mn-ea"/>
              </a:rPr>
              <a:t>万多份，在餐饮企业张贴海报</a:t>
            </a:r>
            <a:r>
              <a:rPr lang="en-US" altLang="zh-CN" sz="2400" b="1">
                <a:latin typeface="楷体_GB2312" pitchFamily="49" charset="-122"/>
                <a:ea typeface="楷体_GB2312" pitchFamily="49" charset="-122"/>
                <a:sym typeface="+mn-ea"/>
              </a:rPr>
              <a:t>5000</a:t>
            </a:r>
            <a:r>
              <a:rPr lang="zh-CN" altLang="en-US" sz="2400" b="1">
                <a:latin typeface="楷体_GB2312" pitchFamily="49" charset="-122"/>
                <a:ea typeface="楷体_GB2312" pitchFamily="49" charset="-122"/>
                <a:sym typeface="+mn-ea"/>
              </a:rPr>
              <a:t>余张，天津、石家庄、呼和浩特等城市的志愿者也纷纷发放宣传资料。</a:t>
            </a:r>
            <a:endParaRPr sz="24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213447">
                                            <p:txEl>
                                              <p:pRg st="0" end="0"/>
                                            </p:txEl>
                                          </p:spTgt>
                                        </p:tgtEl>
                                        <p:attrNameLst>
                                          <p:attrName>style.visibility</p:attrName>
                                        </p:attrNameLst>
                                      </p:cBhvr>
                                      <p:to>
                                        <p:strVal val="visible"/>
                                      </p:to>
                                    </p:set>
                                    <p:animEffect transition="in" filter="blinds(horizontal)">
                                      <p:cBhvr>
                                        <p:cTn id="7" dur="500"/>
                                        <p:tgtEl>
                                          <p:spTgt spid="121344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213447">
                                            <p:txEl>
                                              <p:pRg st="1" end="1"/>
                                            </p:txEl>
                                          </p:spTgt>
                                        </p:tgtEl>
                                        <p:attrNameLst>
                                          <p:attrName>style.visibility</p:attrName>
                                        </p:attrNameLst>
                                      </p:cBhvr>
                                      <p:to>
                                        <p:strVal val="visible"/>
                                      </p:to>
                                    </p:set>
                                    <p:animEffect transition="in" filter="blinds(horizontal)">
                                      <p:cBhvr>
                                        <p:cTn id="10" dur="500"/>
                                        <p:tgtEl>
                                          <p:spTgt spid="1213447">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213447">
                                            <p:txEl>
                                              <p:pRg st="2" end="2"/>
                                            </p:txEl>
                                          </p:spTgt>
                                        </p:tgtEl>
                                        <p:attrNameLst>
                                          <p:attrName>style.visibility</p:attrName>
                                        </p:attrNameLst>
                                      </p:cBhvr>
                                      <p:to>
                                        <p:strVal val="visible"/>
                                      </p:to>
                                    </p:set>
                                    <p:animEffect transition="in" filter="blinds(horizontal)">
                                      <p:cBhvr>
                                        <p:cTn id="13" dur="500"/>
                                        <p:tgtEl>
                                          <p:spTgt spid="12134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1242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1242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1242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12423" name="Rectangle 7"/>
          <p:cNvSpPr>
            <a:spLocks noChangeArrowheads="1"/>
          </p:cNvSpPr>
          <p:nvPr/>
        </p:nvSpPr>
        <p:spPr bwMode="auto">
          <a:xfrm>
            <a:off x="683895" y="980123"/>
            <a:ext cx="7920038" cy="2758440"/>
          </a:xfrm>
          <a:prstGeom prst="rect">
            <a:avLst/>
          </a:prstGeom>
          <a:noFill/>
          <a:ln w="9525" cap="rnd" algn="ctr">
            <a:noFill/>
            <a:prstDash val="sysDot"/>
            <a:miter lim="800000"/>
          </a:ln>
          <a:effectLst/>
        </p:spPr>
        <p:txBody>
          <a:bodyPr anchor="ctr">
            <a:spAutoFit/>
          </a:bodyPr>
          <a:lstStyle/>
          <a:p>
            <a:pPr indent="0">
              <a:lnSpc>
                <a:spcPts val="3500"/>
              </a:lnSpc>
            </a:pPr>
            <a:r>
              <a:rPr sz="2400" b="1">
                <a:latin typeface="黑体" charset="0"/>
                <a:ea typeface="黑体" charset="0"/>
                <a:sym typeface="+mn-ea"/>
              </a:rPr>
              <a:t>[思路导引]</a:t>
            </a:r>
            <a:r>
              <a:rPr sz="2400" b="1">
                <a:latin typeface="+mn-ea"/>
                <a:sym typeface="+mn-ea"/>
              </a:rPr>
              <a:t>  本题可采用“概括—提炼—整合”法。所给语段共三句，首先进行“概括”，第一句写共青团中央发起了“青年好声音”网络活动；第二句写参与活动的人很多，参与形式多样；第三句写该项活动很有价值。然后进行“提炼”“整合”，把这三句话的主要意思分别用简洁的文字表达出来。</a:t>
            </a:r>
            <a:endParaRPr sz="2400">
              <a:latin typeface="+mn-ea"/>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3" name="文本框 2"/>
          <p:cNvSpPr txBox="1"/>
          <p:nvPr/>
        </p:nvSpPr>
        <p:spPr>
          <a:xfrm>
            <a:off x="786130" y="4220845"/>
            <a:ext cx="7868285" cy="1267460"/>
          </a:xfrm>
          <a:prstGeom prst="rect">
            <a:avLst/>
          </a:prstGeom>
          <a:noFill/>
        </p:spPr>
        <p:txBody>
          <a:bodyPr wrap="square" rtlCol="0" anchor="t">
            <a:spAutoFit/>
          </a:bodyPr>
          <a:lstStyle/>
          <a:p>
            <a:pPr indent="0"/>
            <a:endParaRPr lang="zh-CN" altLang="en-US" sz="2400" b="1">
              <a:solidFill>
                <a:srgbClr val="990033"/>
              </a:solidFill>
              <a:latin typeface="宋体" charset="-122"/>
            </a:endParaRPr>
          </a:p>
          <a:p>
            <a:pPr indent="266700"/>
            <a:endParaRPr lang="zh-CN" altLang="en-US" sz="2400" b="1">
              <a:solidFill>
                <a:srgbClr val="990033"/>
              </a:solidFill>
              <a:latin typeface="宋体" charset="-122"/>
            </a:endParaRPr>
          </a:p>
          <a:p>
            <a:pPr indent="0">
              <a:lnSpc>
                <a:spcPts val="3500"/>
              </a:lnSpc>
            </a:pPr>
            <a:endParaRPr lang="zh-CN" altLang="en-US" sz="240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12423"/>
                                        </p:tgtEl>
                                        <p:attrNameLst>
                                          <p:attrName>style.visibility</p:attrName>
                                        </p:attrNameLst>
                                      </p:cBhvr>
                                      <p:to>
                                        <p:strVal val="visible"/>
                                      </p:to>
                                    </p:set>
                                    <p:animEffect transition="in" filter="blinds(horizontal)">
                                      <p:cBhvr>
                                        <p:cTn id="7" dur="500"/>
                                        <p:tgtEl>
                                          <p:spTgt spid="1212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423" grpId="0" bldLvl="0" animBg="1"/>
    </p:bld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1446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1446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1447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14471" name="Rectangle 7"/>
          <p:cNvSpPr>
            <a:spLocks noChangeArrowheads="1"/>
          </p:cNvSpPr>
          <p:nvPr/>
        </p:nvSpPr>
        <p:spPr bwMode="auto">
          <a:xfrm>
            <a:off x="611505" y="836454"/>
            <a:ext cx="7993063" cy="4536440"/>
          </a:xfrm>
          <a:prstGeom prst="rect">
            <a:avLst/>
          </a:prstGeom>
          <a:noFill/>
          <a:ln w="9525" cap="rnd" algn="ctr">
            <a:noFill/>
            <a:prstDash val="sysDot"/>
            <a:miter lim="800000"/>
          </a:ln>
          <a:effectLst/>
        </p:spPr>
        <p:txBody>
          <a:bodyPr anchor="ctr">
            <a:spAutoFit/>
          </a:bodyPr>
          <a:lstStyle/>
          <a:p>
            <a:pPr indent="0">
              <a:lnSpc>
                <a:spcPts val="3500"/>
              </a:lnSpc>
            </a:pPr>
            <a:r>
              <a:rPr lang="zh-CN" altLang="en-US" sz="2400" b="1">
                <a:solidFill>
                  <a:srgbClr val="990033"/>
                </a:solidFill>
                <a:latin typeface="+mn-ea"/>
                <a:sym typeface="+mn-ea"/>
              </a:rPr>
              <a:t>示例：网络发起拒绝浪费的“光盘行动”，网友及媒体纷纷响应，众多志愿者进行实地宣传。</a:t>
            </a:r>
            <a:endParaRPr lang="zh-CN" altLang="en-US" sz="2400" b="1">
              <a:solidFill>
                <a:srgbClr val="990033"/>
              </a:solidFill>
              <a:latin typeface="+mn-ea"/>
            </a:endParaRPr>
          </a:p>
          <a:p>
            <a:pPr indent="0">
              <a:lnSpc>
                <a:spcPts val="3500"/>
              </a:lnSpc>
            </a:pPr>
            <a:r>
              <a:rPr lang="zh-CN" altLang="en-US" sz="2400" b="1">
                <a:solidFill>
                  <a:srgbClr val="990033"/>
                </a:solidFill>
                <a:latin typeface="+mn-ea"/>
                <a:sym typeface="+mn-ea"/>
              </a:rPr>
              <a:t>[解析]  做本题先要读懂材料的内容：这段文字一共七句话，由网民发布信息，号召节约粮食开始；随后各大网站纷纷关注和转载；然后就出现了实地宣传的情况。因此答题时，应先抓陈述对象(或动作行为的发出者)如“网络”“网民”“志愿者”；然后理清事件，如“号召节约粮食”或“发起‘光盘行动’”“各大网站也纷纷关注和转载”“志愿者也纷纷发放宣传资料”；再组织语言概括，同时注意不要超过限定的字数。</a:t>
            </a:r>
            <a:endParaRPr sz="2400">
              <a:latin typeface="+mn-ea"/>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14471"/>
                                        </p:tgtEl>
                                        <p:attrNameLst>
                                          <p:attrName>style.visibility</p:attrName>
                                        </p:attrNameLst>
                                      </p:cBhvr>
                                      <p:to>
                                        <p:strVal val="visible"/>
                                      </p:to>
                                    </p:set>
                                    <p:animEffect transition="in" filter="blinds(horizontal)">
                                      <p:cBhvr>
                                        <p:cTn id="7" dur="500"/>
                                        <p:tgtEl>
                                          <p:spTgt spid="12144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4471"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70" name="内容占位符 2"/>
          <p:cNvSpPr>
            <a:spLocks noGrp="1"/>
          </p:cNvSpPr>
          <p:nvPr>
            <p:ph idx="4294967295"/>
          </p:nvPr>
        </p:nvSpPr>
        <p:spPr>
          <a:xfrm>
            <a:off x="684213" y="765175"/>
            <a:ext cx="8031191" cy="5541963"/>
          </a:xfrm>
        </p:spPr>
        <p:txBody>
          <a:bodyPr/>
          <a:lstStyle/>
          <a:p>
            <a:pPr marL="0" indent="0" algn="just" eaLnBrk="1" hangingPunct="1">
              <a:lnSpc>
                <a:spcPts val="3500"/>
              </a:lnSpc>
              <a:spcBef>
                <a:spcPct val="0"/>
              </a:spcBef>
              <a:buNone/>
            </a:pPr>
            <a:r>
              <a:rPr lang="en-US" altLang="zh-CN" sz="2400" b="1" dirty="0" smtClean="0">
                <a:solidFill>
                  <a:srgbClr val="990033"/>
                </a:solidFill>
                <a:latin typeface="宋体" pitchFamily="2" charset="-122"/>
              </a:rPr>
              <a:t>3.</a:t>
            </a:r>
            <a:r>
              <a:rPr lang="zh-CN" altLang="zh-CN" sz="2400" b="1" dirty="0" smtClean="0">
                <a:solidFill>
                  <a:srgbClr val="990033"/>
                </a:solidFill>
                <a:latin typeface="宋体" pitchFamily="2" charset="-122"/>
              </a:rPr>
              <a:t> </a:t>
            </a:r>
            <a:r>
              <a:rPr lang="zh-CN" altLang="zh-CN" sz="2400" b="1" dirty="0" smtClean="0">
                <a:solidFill>
                  <a:srgbClr val="990033"/>
                </a:solidFill>
                <a:latin typeface="Times New Roman" pitchFamily="18" charset="0"/>
                <a:cs typeface="Times New Roman" pitchFamily="18" charset="0"/>
              </a:rPr>
              <a:t>A</a:t>
            </a:r>
            <a:r>
              <a:rPr lang="zh-CN" altLang="zh-CN" sz="2400" b="1" dirty="0" smtClean="0">
                <a:solidFill>
                  <a:srgbClr val="990033"/>
                </a:solidFill>
                <a:latin typeface="宋体" pitchFamily="2" charset="-122"/>
              </a:rPr>
              <a:t>　[解析]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重点辨析成语的感情色彩。“侃侃而谈”和“夸夸其谈”都可以用来形容说话很多，前者是褒义词，指从容不迫地谈论；后者是贬义词，指只说华而不实的空话。“畅所欲言”指尽情地说出想说的话，没有约束地把心里话吐露出来。①句是说中国外交部发言人批评日本的错误做法，故应该用形容理直气壮的“侃侃而谈”；②句说的是大家共商大计，都应该把心里话说出来，所以应该用“畅所欲言”；③句主要强调的是需要知行合一的实干精神，那么不需要的应是华而不实的空话，应填“夸夸其谈”。</a:t>
            </a:r>
          </a:p>
          <a:p>
            <a:pPr marL="0" indent="0" algn="just" eaLnBrk="1" hangingPunct="1">
              <a:lnSpc>
                <a:spcPts val="3500"/>
              </a:lnSpc>
              <a:spcBef>
                <a:spcPct val="0"/>
              </a:spcBef>
              <a:buNone/>
            </a:pPr>
            <a:endParaRPr lang="zh-CN" altLang="zh-CN" sz="2400" b="1" dirty="0" smtClean="0">
              <a:solidFill>
                <a:srgbClr val="990033"/>
              </a:solidFill>
              <a:latin typeface="宋体" pitchFamily="2" charset="-122"/>
            </a:endParaRPr>
          </a:p>
        </p:txBody>
      </p:sp>
      <p:sp>
        <p:nvSpPr>
          <p:cNvPr id="903171"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03174"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03175"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03170"/>
                                        </p:tgtEl>
                                        <p:attrNameLst>
                                          <p:attrName>style.visibility</p:attrName>
                                        </p:attrNameLst>
                                      </p:cBhvr>
                                      <p:to>
                                        <p:strVal val="visible"/>
                                      </p:to>
                                    </p:set>
                                    <p:animEffect transition="in" filter="blinds(horizontal)">
                                      <p:cBhvr>
                                        <p:cTn id="7" dur="500"/>
                                        <p:tgtEl>
                                          <p:spTgt spid="903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3170"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1754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1754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1754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17543" name="Rectangle 7"/>
          <p:cNvSpPr>
            <a:spLocks noChangeArrowheads="1"/>
          </p:cNvSpPr>
          <p:nvPr/>
        </p:nvSpPr>
        <p:spPr bwMode="auto">
          <a:xfrm>
            <a:off x="543560" y="909003"/>
            <a:ext cx="8133080" cy="2313940"/>
          </a:xfrm>
          <a:prstGeom prst="rect">
            <a:avLst/>
          </a:prstGeom>
          <a:noFill/>
          <a:ln w="9525" cap="rnd" algn="ctr">
            <a:noFill/>
            <a:prstDash val="sysDot"/>
            <a:miter lim="800000"/>
          </a:ln>
          <a:effectLst/>
        </p:spPr>
        <p:txBody>
          <a:bodyPr wrap="square" lIns="180000" rIns="180000" anchor="ctr">
            <a:spAutoFit/>
          </a:bodyPr>
          <a:lstStyle/>
          <a:p>
            <a:pPr>
              <a:lnSpc>
                <a:spcPts val="3500"/>
              </a:lnSpc>
            </a:pPr>
            <a:r>
              <a:rPr lang="en-US" altLang="zh-CN" sz="2400" b="1">
                <a:latin typeface="黑体" charset="0"/>
                <a:ea typeface="黑体" charset="0"/>
                <a:sym typeface="+mn-ea"/>
              </a:rPr>
              <a:t>(</a:t>
            </a:r>
            <a:r>
              <a:rPr lang="zh-CN" altLang="en-US" sz="2400" b="1">
                <a:latin typeface="黑体" charset="0"/>
                <a:ea typeface="黑体" charset="0"/>
                <a:sym typeface="+mn-ea"/>
              </a:rPr>
              <a:t>二</a:t>
            </a:r>
            <a:r>
              <a:rPr lang="en-US" altLang="zh-CN" sz="2400" b="1">
                <a:latin typeface="黑体" charset="0"/>
                <a:ea typeface="黑体" charset="0"/>
                <a:sym typeface="+mn-ea"/>
              </a:rPr>
              <a:t>)</a:t>
            </a:r>
            <a:r>
              <a:rPr lang="zh-CN" altLang="en-US" sz="2400" b="1">
                <a:latin typeface="黑体" charset="0"/>
                <a:ea typeface="黑体" charset="0"/>
                <a:sym typeface="+mn-ea"/>
              </a:rPr>
              <a:t>议论类语段</a:t>
            </a:r>
            <a:endParaRPr lang="zh-CN" altLang="en-US" sz="2400" b="1">
              <a:latin typeface="黑体" charset="0"/>
              <a:ea typeface="黑体" charset="0"/>
            </a:endParaRPr>
          </a:p>
          <a:p>
            <a:pPr>
              <a:lnSpc>
                <a:spcPts val="3500"/>
              </a:lnSpc>
            </a:pPr>
            <a:r>
              <a:rPr lang="zh-CN" altLang="en-US" sz="2400" b="1">
                <a:latin typeface="+mn-ea"/>
                <a:sym typeface="+mn-ea"/>
              </a:rPr>
              <a:t>    议论类语段包含的主要信息有中心句、观点句、结论句等，次要信息包括论据、论证等。可采用“概括浓缩”法，即抓住语段的中心论点，看清论点与论据的关系，一般可舍弃论据，对论点进行概括浓缩即可。</a:t>
            </a:r>
            <a:endParaRPr sz="2400">
              <a:latin typeface="+mn-ea"/>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17543"/>
                                        </p:tgtEl>
                                        <p:attrNameLst>
                                          <p:attrName>style.visibility</p:attrName>
                                        </p:attrNameLst>
                                      </p:cBhvr>
                                      <p:to>
                                        <p:strVal val="visible"/>
                                      </p:to>
                                    </p:set>
                                    <p:animEffect transition="in" filter="blinds(horizontal)">
                                      <p:cBhvr>
                                        <p:cTn id="7" dur="500"/>
                                        <p:tgtEl>
                                          <p:spTgt spid="1217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7543" grpId="0" bldLvl="0" animBg="1"/>
    </p:bld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1549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1549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1549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15495" name="Rectangle 7"/>
          <p:cNvSpPr>
            <a:spLocks noChangeArrowheads="1"/>
          </p:cNvSpPr>
          <p:nvPr/>
        </p:nvSpPr>
        <p:spPr bwMode="auto">
          <a:xfrm>
            <a:off x="661035" y="776605"/>
            <a:ext cx="7727950" cy="6510020"/>
          </a:xfrm>
          <a:prstGeom prst="rect">
            <a:avLst/>
          </a:prstGeom>
          <a:noFill/>
          <a:ln w="9525" cap="rnd" algn="ctr">
            <a:noFill/>
            <a:prstDash val="sysDot"/>
            <a:miter lim="800000"/>
          </a:ln>
          <a:effectLst/>
        </p:spPr>
        <p:txBody>
          <a:bodyPr wrap="square" anchor="ctr">
            <a:spAutoFit/>
          </a:bodyPr>
          <a:lstStyle/>
          <a:p>
            <a:pPr indent="0"/>
            <a:r>
              <a:rPr lang="zh-CN" altLang="en-US" sz="2400" b="1">
                <a:latin typeface="黑体" charset="0"/>
                <a:ea typeface="黑体" charset="0"/>
                <a:sym typeface="+mn-ea"/>
              </a:rPr>
              <a:t>例</a:t>
            </a:r>
            <a:r>
              <a:rPr lang="en-US" altLang="zh-CN" sz="2400" b="1">
                <a:latin typeface="黑体" charset="0"/>
                <a:ea typeface="黑体" charset="0"/>
                <a:sym typeface="+mn-ea"/>
              </a:rPr>
              <a:t>7</a:t>
            </a:r>
            <a:r>
              <a:rPr lang="en-US" altLang="zh-CN" sz="2400" b="1">
                <a:latin typeface="+mn-ea"/>
                <a:sym typeface="+mn-ea"/>
              </a:rPr>
              <a:t>  [</a:t>
            </a:r>
            <a:r>
              <a:rPr lang="en-US" altLang="zh-CN" sz="2400">
                <a:solidFill>
                  <a:schemeClr val="tx1"/>
                </a:solidFill>
                <a:uFillTx/>
                <a:latin typeface="宋体" charset="0"/>
                <a:ea typeface="宋体" charset="0"/>
                <a:sym typeface="+mn-ea"/>
              </a:rPr>
              <a:t>2011</a:t>
            </a:r>
            <a:r>
              <a:rPr lang="en-US" altLang="zh-CN" sz="2400" b="1">
                <a:latin typeface="+mn-ea"/>
                <a:sym typeface="+mn-ea"/>
              </a:rPr>
              <a:t>·</a:t>
            </a:r>
            <a:r>
              <a:rPr lang="zh-CN" altLang="en-US" sz="2400" b="1">
                <a:latin typeface="+mn-ea"/>
                <a:sym typeface="+mn-ea"/>
              </a:rPr>
              <a:t>福建卷</a:t>
            </a:r>
            <a:r>
              <a:rPr lang="en-US" altLang="zh-CN" sz="2400" b="1">
                <a:latin typeface="+mn-ea"/>
                <a:sym typeface="+mn-ea"/>
              </a:rPr>
              <a:t>]  </a:t>
            </a:r>
            <a:r>
              <a:rPr lang="zh-CN" altLang="en-US" sz="2400" b="1">
                <a:latin typeface="+mn-ea"/>
                <a:sym typeface="+mn-ea"/>
              </a:rPr>
              <a:t>阅读下面的材料，回答问题。</a:t>
            </a:r>
            <a:endParaRPr lang="zh-CN" altLang="en-US" sz="2400" b="1">
              <a:latin typeface="+mn-ea"/>
            </a:endParaRPr>
          </a:p>
          <a:p>
            <a:pPr indent="0">
              <a:lnSpc>
                <a:spcPts val="3500"/>
              </a:lnSpc>
            </a:pPr>
            <a:r>
              <a:rPr lang="zh-CN" altLang="en-US" sz="2400" b="1">
                <a:latin typeface="+mn-ea"/>
                <a:sym typeface="+mn-ea"/>
              </a:rPr>
              <a:t>    </a:t>
            </a:r>
            <a:r>
              <a:rPr lang="zh-CN" altLang="en-US" sz="2400" b="1">
                <a:latin typeface="楷体_GB2312" pitchFamily="49" charset="-122"/>
                <a:ea typeface="楷体_GB2312" pitchFamily="49" charset="-122"/>
                <a:sym typeface="+mn-ea"/>
              </a:rPr>
              <a:t>某翻译家在《文艺报》上撰文指出：有人说中国人称自己的国家为“中国”，表示自己是坐镇在世界中央的天朝，说明中国人自傲。但从国名的中文翻译来看，译名却能够表达中国人的情感。例如，“英国”为什么不译作“阴国”？“美国”为什么不译作“霉国”？“德国”为什么不译作“歹国”？这是因为中国人要从同音字中选出具有最美好含义的字来命名这些国家。用什么字呢？用“英雄”的“英”、“美丽”的“美”、“道德”的“德”、“法律”的“法”、“芬芳”的“芬”、“祥瑞”的“瑞”</a:t>
            </a:r>
            <a:r>
              <a:rPr lang="zh-CN" altLang="en-US" sz="2400">
                <a:solidFill>
                  <a:schemeClr val="tx1"/>
                </a:solidFill>
                <a:uFillTx/>
                <a:latin typeface="宋体" charset="0"/>
                <a:ea typeface="宋体" charset="0"/>
                <a:sym typeface="+mn-ea"/>
              </a:rPr>
              <a:t>……</a:t>
            </a:r>
            <a:r>
              <a:rPr lang="zh-CN" altLang="en-US" sz="2400" b="1">
                <a:latin typeface="楷体_GB2312" pitchFamily="49" charset="-122"/>
                <a:ea typeface="楷体_GB2312" pitchFamily="49" charset="-122"/>
                <a:sym typeface="+mn-ea"/>
              </a:rPr>
              <a:t>而外国，比如英国，用英文译别国的国名，只用音译，译名中不含有褒贬意义。</a:t>
            </a:r>
            <a:r>
              <a:rPr lang="zh-CN" altLang="en-US" sz="2400" b="1">
                <a:latin typeface="+mn-ea"/>
                <a:sym typeface="+mn-ea"/>
              </a:rPr>
              <a:t>请用一句话概括该翻译家的观点。(3分)</a:t>
            </a:r>
            <a:endParaRPr lang="zh-CN" altLang="en-US" sz="2400" b="1">
              <a:latin typeface="+mn-ea"/>
            </a:endParaRPr>
          </a:p>
          <a:p>
            <a:pPr indent="266700">
              <a:lnSpc>
                <a:spcPts val="3500"/>
              </a:lnSpc>
            </a:pPr>
            <a:r>
              <a:rPr lang="zh-CN" altLang="en-US" b="1" u="sng"/>
              <a:t>　　　　　　　　　　　　　　　　　　　　　　　　　　　　　　　　　　</a:t>
            </a:r>
            <a:endParaRPr lang="zh-CN" altLang="en-US" b="1">
              <a:latin typeface="楷体_GB2312" pitchFamily="49" charset="-122"/>
              <a:ea typeface="楷体_GB2312" pitchFamily="49" charset="-122"/>
            </a:endParaRPr>
          </a:p>
          <a:p>
            <a:pPr indent="266700"/>
            <a:endParaRPr lang="zh-CN" altLang="en-US" b="1">
              <a:latin typeface="楷体_GB2312" pitchFamily="49" charset="-122"/>
              <a:ea typeface="楷体_GB2312"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15495"/>
                                        </p:tgtEl>
                                        <p:attrNameLst>
                                          <p:attrName>style.visibility</p:attrName>
                                        </p:attrNameLst>
                                      </p:cBhvr>
                                      <p:to>
                                        <p:strVal val="visible"/>
                                      </p:to>
                                    </p:set>
                                    <p:animEffect transition="in" filter="blinds(horizontal)">
                                      <p:cBhvr>
                                        <p:cTn id="7" dur="500"/>
                                        <p:tgtEl>
                                          <p:spTgt spid="1215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5495" grpId="0" bldLvl="0" animBg="1"/>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1958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1958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1959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19592" name="Rectangle 8"/>
          <p:cNvSpPr>
            <a:spLocks noChangeArrowheads="1"/>
          </p:cNvSpPr>
          <p:nvPr/>
        </p:nvSpPr>
        <p:spPr bwMode="auto">
          <a:xfrm>
            <a:off x="767715" y="836295"/>
            <a:ext cx="7824470" cy="4091940"/>
          </a:xfrm>
          <a:prstGeom prst="rect">
            <a:avLst/>
          </a:prstGeom>
          <a:noFill/>
          <a:ln w="9525" cap="rnd" algn="ctr">
            <a:noFill/>
            <a:prstDash val="sysDot"/>
            <a:miter lim="800000"/>
          </a:ln>
          <a:effectLst/>
        </p:spPr>
        <p:txBody>
          <a:bodyPr wrap="square" lIns="36000" rIns="36000" anchor="ctr">
            <a:spAutoFit/>
          </a:bodyPr>
          <a:lstStyle/>
          <a:p>
            <a:pPr indent="0">
              <a:lnSpc>
                <a:spcPts val="3500"/>
              </a:lnSpc>
            </a:pPr>
            <a:r>
              <a:rPr lang="en-US" altLang="zh-CN" sz="2400" b="1">
                <a:latin typeface="黑体" charset="0"/>
                <a:ea typeface="黑体" charset="0"/>
                <a:sym typeface="+mn-ea"/>
              </a:rPr>
              <a:t>[</a:t>
            </a:r>
            <a:r>
              <a:rPr lang="zh-CN" altLang="en-US" sz="2400" b="1">
                <a:latin typeface="黑体" charset="0"/>
                <a:ea typeface="黑体" charset="0"/>
                <a:sym typeface="+mn-ea"/>
              </a:rPr>
              <a:t>思路导引</a:t>
            </a:r>
            <a:r>
              <a:rPr lang="en-US" altLang="zh-CN" sz="2400" b="1">
                <a:latin typeface="黑体" charset="0"/>
                <a:ea typeface="黑体" charset="0"/>
                <a:sym typeface="+mn-ea"/>
              </a:rPr>
              <a:t>]</a:t>
            </a:r>
            <a:r>
              <a:rPr lang="en-US" altLang="zh-CN" sz="2400" b="1">
                <a:latin typeface="+mn-ea"/>
                <a:sym typeface="+mn-ea"/>
              </a:rPr>
              <a:t>  </a:t>
            </a:r>
            <a:r>
              <a:rPr lang="zh-CN" altLang="en-US" sz="2400" b="1">
                <a:latin typeface="+mn-ea"/>
                <a:sym typeface="+mn-ea"/>
              </a:rPr>
              <a:t>原文是一个带有明显总分结构特征的议论类段落，考生只要将文中具有总说性质的语句，如“从国名的中文翻译来看，译名却能够表达中国人的情感”“用英文译别国的国名，只用音译，译名中不含有褒贬意义”等筛选出来，加以压缩概括，就能得出答案。另外，本题要求用一句话来概括，压缩时要注意句子结构的完整，不要把句子写成短语。</a:t>
            </a:r>
            <a:endParaRPr lang="zh-CN" altLang="en-US" sz="2400" b="1">
              <a:latin typeface="+mn-ea"/>
            </a:endParaRPr>
          </a:p>
          <a:p>
            <a:pPr indent="266700">
              <a:lnSpc>
                <a:spcPts val="3500"/>
              </a:lnSpc>
            </a:pPr>
            <a:endParaRPr lang="zh-CN" altLang="en-US" sz="2400" b="1">
              <a:solidFill>
                <a:srgbClr val="990033"/>
              </a:solidFill>
              <a:latin typeface="+mn-ea"/>
              <a:sym typeface="+mn-ea"/>
            </a:endParaRPr>
          </a:p>
          <a:p>
            <a:pPr indent="0">
              <a:lnSpc>
                <a:spcPts val="3500"/>
              </a:lnSpc>
            </a:pPr>
            <a:endParaRPr sz="2400">
              <a:latin typeface="+mn-ea"/>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3" name="文本框 2"/>
          <p:cNvSpPr txBox="1"/>
          <p:nvPr/>
        </p:nvSpPr>
        <p:spPr>
          <a:xfrm>
            <a:off x="683260" y="4292600"/>
            <a:ext cx="7934960" cy="535940"/>
          </a:xfrm>
          <a:prstGeom prst="rect">
            <a:avLst/>
          </a:prstGeom>
          <a:noFill/>
        </p:spPr>
        <p:txBody>
          <a:bodyPr wrap="square" rtlCol="0">
            <a:spAutoFit/>
          </a:bodyPr>
          <a:lstStyle/>
          <a:p>
            <a:pPr indent="0">
              <a:lnSpc>
                <a:spcPts val="3500"/>
              </a:lnSpc>
            </a:pPr>
            <a:r>
              <a:rPr lang="zh-CN" altLang="en-US" sz="2400" b="1">
                <a:solidFill>
                  <a:srgbClr val="990033"/>
                </a:solidFill>
                <a:latin typeface="+mn-ea"/>
                <a:sym typeface="+mn-ea"/>
              </a:rPr>
              <a:t>对别国国名的翻译，中文能表达美好的感情，而外文不能。</a:t>
            </a:r>
            <a:endParaRPr lang="zh-CN" altLang="en-US" sz="2400" b="1">
              <a:solidFill>
                <a:srgbClr val="990033"/>
              </a:solidFill>
              <a:latin typeface="+mn-ea"/>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19592"/>
                                        </p:tgtEl>
                                        <p:attrNameLst>
                                          <p:attrName>style.visibility</p:attrName>
                                        </p:attrNameLst>
                                      </p:cBhvr>
                                      <p:to>
                                        <p:strVal val="visible"/>
                                      </p:to>
                                    </p:set>
                                    <p:animEffect transition="in" filter="blinds(horizontal)">
                                      <p:cBhvr>
                                        <p:cTn id="7" dur="500"/>
                                        <p:tgtEl>
                                          <p:spTgt spid="121959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9592" grpId="0" bldLvl="0" animBg="1"/>
      <p:bldP spid="3" grpId="0"/>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2061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2061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2061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20615" name="Rectangle 7"/>
          <p:cNvSpPr>
            <a:spLocks noChangeArrowheads="1"/>
          </p:cNvSpPr>
          <p:nvPr/>
        </p:nvSpPr>
        <p:spPr bwMode="auto">
          <a:xfrm>
            <a:off x="755650" y="908685"/>
            <a:ext cx="7971790" cy="4980940"/>
          </a:xfrm>
          <a:prstGeom prst="rect">
            <a:avLst/>
          </a:prstGeom>
          <a:noFill/>
          <a:ln w="9525" cap="rnd" algn="ctr">
            <a:noFill/>
            <a:prstDash val="sysDot"/>
            <a:miter lim="800000"/>
          </a:ln>
          <a:effectLst/>
        </p:spPr>
        <p:txBody>
          <a:bodyPr wrap="square" lIns="36000" rIns="36000" anchor="ctr">
            <a:spAutoFit/>
          </a:bodyPr>
          <a:lstStyle/>
          <a:p>
            <a:pPr indent="0">
              <a:lnSpc>
                <a:spcPts val="3500"/>
              </a:lnSpc>
            </a:pPr>
            <a:r>
              <a:rPr lang="en-US" altLang="zh-CN" sz="2400" b="1">
                <a:latin typeface="宋体" charset="-122"/>
                <a:sym typeface="+mn-ea"/>
              </a:rPr>
              <a:t>【</a:t>
            </a:r>
            <a:r>
              <a:rPr lang="zh-CN" altLang="en-US" sz="2400" b="1">
                <a:latin typeface="黑体" charset="0"/>
                <a:ea typeface="黑体" charset="0"/>
                <a:sym typeface="+mn-ea"/>
              </a:rPr>
              <a:t>对点训练</a:t>
            </a:r>
            <a:r>
              <a:rPr lang="en-US" altLang="zh-CN" sz="2400" b="1">
                <a:latin typeface="宋体" charset="-122"/>
                <a:sym typeface="+mn-ea"/>
              </a:rPr>
              <a:t>】</a:t>
            </a:r>
            <a:endParaRPr lang="zh-CN" altLang="en-US" sz="2400" b="1">
              <a:latin typeface="Adobe 黑体 Std R" charset="0"/>
              <a:ea typeface="Adobe 黑体 Std R" charset="0"/>
              <a:sym typeface="+mn-ea"/>
            </a:endParaRPr>
          </a:p>
          <a:p>
            <a:pPr indent="0">
              <a:lnSpc>
                <a:spcPts val="3500"/>
              </a:lnSpc>
            </a:pPr>
            <a:r>
              <a:rPr lang="en-US" altLang="zh-CN" sz="2400" b="1">
                <a:latin typeface="+mn-ea"/>
                <a:sym typeface="+mn-ea"/>
              </a:rPr>
              <a:t> 7.</a:t>
            </a:r>
            <a:r>
              <a:rPr lang="zh-CN" altLang="en-US" sz="2400" b="1">
                <a:latin typeface="+mn-ea"/>
                <a:sym typeface="+mn-ea"/>
              </a:rPr>
              <a:t>将下面一段话压缩为一句话，表明作者的主张。</a:t>
            </a:r>
            <a:r>
              <a:rPr lang="en-US" altLang="zh-CN" sz="2400" b="1">
                <a:latin typeface="+mn-ea"/>
                <a:sym typeface="+mn-ea"/>
              </a:rPr>
              <a:t>(</a:t>
            </a:r>
            <a:r>
              <a:rPr lang="zh-CN" altLang="en-US" sz="2400" b="1">
                <a:latin typeface="+mn-ea"/>
                <a:sym typeface="+mn-ea"/>
              </a:rPr>
              <a:t>不超过</a:t>
            </a:r>
            <a:r>
              <a:rPr lang="en-US" altLang="zh-CN" sz="2400" b="1">
                <a:solidFill>
                  <a:schemeClr val="tx1"/>
                </a:solidFill>
                <a:uFillTx/>
                <a:latin typeface="宋体" charset="0"/>
                <a:ea typeface="宋体" charset="0"/>
                <a:sym typeface="+mn-ea"/>
              </a:rPr>
              <a:t>22</a:t>
            </a:r>
            <a:r>
              <a:rPr lang="zh-CN" altLang="en-US" sz="2400" b="1">
                <a:latin typeface="+mn-ea"/>
                <a:sym typeface="+mn-ea"/>
              </a:rPr>
              <a:t>个字</a:t>
            </a:r>
            <a:r>
              <a:rPr lang="en-US" altLang="zh-CN" sz="2400" b="1">
                <a:latin typeface="+mn-ea"/>
                <a:sym typeface="+mn-ea"/>
              </a:rPr>
              <a:t>)(</a:t>
            </a:r>
            <a:r>
              <a:rPr lang="en-US" altLang="zh-CN" sz="2400">
                <a:solidFill>
                  <a:schemeClr val="tx1"/>
                </a:solidFill>
                <a:uFillTx/>
                <a:latin typeface="宋体" charset="0"/>
                <a:ea typeface="宋体" charset="0"/>
                <a:sym typeface="+mn-ea"/>
              </a:rPr>
              <a:t>3</a:t>
            </a:r>
            <a:r>
              <a:rPr lang="en-US" altLang="zh-CN" sz="2400" b="1">
                <a:latin typeface="+mn-ea"/>
                <a:sym typeface="+mn-ea"/>
              </a:rPr>
              <a:t>分)</a:t>
            </a:r>
            <a:endParaRPr lang="en-US" altLang="zh-CN" sz="2400" b="1">
              <a:latin typeface="+mn-ea"/>
            </a:endParaRPr>
          </a:p>
          <a:p>
            <a:pPr indent="266700">
              <a:lnSpc>
                <a:spcPts val="3500"/>
              </a:lnSpc>
            </a:pPr>
            <a:r>
              <a:rPr lang="zh-CN" altLang="en-US" sz="2400" b="1">
                <a:latin typeface="宋体" charset="-122"/>
                <a:sym typeface="+mn-ea"/>
              </a:rPr>
              <a:t>  </a:t>
            </a:r>
            <a:r>
              <a:rPr lang="zh-CN" altLang="en-US" sz="2400" b="1">
                <a:latin typeface="楷体_GB2312" pitchFamily="49" charset="-122"/>
                <a:ea typeface="楷体_GB2312" pitchFamily="49" charset="-122"/>
                <a:sym typeface="+mn-ea"/>
              </a:rPr>
              <a:t>我决不反对倾向诗本身。悲剧之父埃斯库罗斯和喜剧之父阿里斯托芬都是有强烈倾向的诗人，但丁和塞万提斯也不逊色；而席勒的《阴谋与爱情》的主要价值就在于它是德国第一部有政治倾向的戏剧。现代的那些写出优秀小说的俄国人和挪威人全是有倾向的作家。可是我认为倾向应当从场面和情节中自然而然地流露出来，而不应当特别地把它指出来，同时我认为作家没必要把他所描写的社会冲突的历史和未来的解决办法硬塞给读者。</a:t>
            </a:r>
            <a:endParaRPr sz="24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20615"/>
                                        </p:tgtEl>
                                        <p:attrNameLst>
                                          <p:attrName>style.visibility</p:attrName>
                                        </p:attrNameLst>
                                      </p:cBhvr>
                                      <p:to>
                                        <p:strVal val="visible"/>
                                      </p:to>
                                    </p:set>
                                    <p:animEffect transition="in" filter="blinds(horizontal)">
                                      <p:cBhvr>
                                        <p:cTn id="7" dur="500"/>
                                        <p:tgtEl>
                                          <p:spTgt spid="1220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0615" grpId="0" bldLvl="0" animBg="1"/>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2163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2163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2163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21640" name="Rectangle 8"/>
          <p:cNvSpPr>
            <a:spLocks noChangeArrowheads="1"/>
          </p:cNvSpPr>
          <p:nvPr/>
        </p:nvSpPr>
        <p:spPr bwMode="auto">
          <a:xfrm>
            <a:off x="777875" y="836295"/>
            <a:ext cx="7875270" cy="3647440"/>
          </a:xfrm>
          <a:prstGeom prst="rect">
            <a:avLst/>
          </a:prstGeom>
          <a:noFill/>
          <a:ln w="9525" cap="rnd" algn="ctr">
            <a:noFill/>
            <a:prstDash val="sysDot"/>
            <a:miter lim="800000"/>
          </a:ln>
          <a:effectLst/>
        </p:spPr>
        <p:txBody>
          <a:bodyPr wrap="square" lIns="36000" rIns="36000" anchor="ctr">
            <a:spAutoFit/>
          </a:bodyPr>
          <a:lstStyle/>
          <a:p>
            <a:pPr indent="0">
              <a:lnSpc>
                <a:spcPts val="3500"/>
              </a:lnSpc>
            </a:pPr>
            <a:r>
              <a:rPr lang="zh-CN" altLang="en-US" sz="2400" b="1">
                <a:solidFill>
                  <a:srgbClr val="990033"/>
                </a:solidFill>
                <a:latin typeface="+mn-ea"/>
                <a:sym typeface="+mn-ea"/>
              </a:rPr>
              <a:t>文学作品的倾向应当从场面和情节中流露出来。</a:t>
            </a:r>
            <a:endParaRPr lang="zh-CN" altLang="en-US" sz="2400" b="1">
              <a:solidFill>
                <a:srgbClr val="990033"/>
              </a:solidFill>
              <a:latin typeface="+mn-ea"/>
            </a:endParaRPr>
          </a:p>
          <a:p>
            <a:pPr indent="0">
              <a:lnSpc>
                <a:spcPts val="3500"/>
              </a:lnSpc>
            </a:pPr>
            <a:r>
              <a:rPr lang="zh-CN" altLang="en-US" sz="2400" b="1">
                <a:solidFill>
                  <a:srgbClr val="990033"/>
                </a:solidFill>
                <a:latin typeface="+mn-ea"/>
                <a:sym typeface="+mn-ea"/>
              </a:rPr>
              <a:t>[解析]  本语段共四句话，第一句是说“不反对倾向诗本身”，第二、三句是从不同文学作品方面论说“作品有倾向”，而第四句则是从正反两个方面谈倾向应该怎样流露出来、不应该怎样流露出来。显然第四句是本语段的中心句，第一、二、三句都是铺垫句。因此，只要将第四句抽取出来，压缩的任务就基本完成了，然后再将这个句子中的枝叶削掉就可以了。</a:t>
            </a:r>
            <a:endParaRPr sz="2400">
              <a:latin typeface="+mn-ea"/>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21640"/>
                                        </p:tgtEl>
                                        <p:attrNameLst>
                                          <p:attrName>style.visibility</p:attrName>
                                        </p:attrNameLst>
                                      </p:cBhvr>
                                      <p:to>
                                        <p:strVal val="visible"/>
                                      </p:to>
                                    </p:set>
                                    <p:animEffect transition="in" filter="blinds(horizontal)">
                                      <p:cBhvr>
                                        <p:cTn id="7" dur="500"/>
                                        <p:tgtEl>
                                          <p:spTgt spid="1221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1640" grpId="0" bldLvl="0" animBg="1"/>
    </p:bld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2266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2266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2266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22663" name="Rectangle 7"/>
          <p:cNvSpPr>
            <a:spLocks noChangeArrowheads="1"/>
          </p:cNvSpPr>
          <p:nvPr/>
        </p:nvSpPr>
        <p:spPr bwMode="auto">
          <a:xfrm>
            <a:off x="755333" y="836137"/>
            <a:ext cx="7848600" cy="3921760"/>
          </a:xfrm>
          <a:prstGeom prst="rect">
            <a:avLst/>
          </a:prstGeom>
          <a:noFill/>
          <a:ln w="9525" cap="rnd" algn="ctr">
            <a:noFill/>
            <a:prstDash val="sysDot"/>
            <a:miter lim="800000"/>
          </a:ln>
          <a:effectLst/>
        </p:spPr>
        <p:txBody>
          <a:bodyPr lIns="36000" rIns="36000" anchor="ctr">
            <a:spAutoFit/>
          </a:bodyPr>
          <a:lstStyle/>
          <a:p>
            <a:pPr indent="0">
              <a:lnSpc>
                <a:spcPts val="3500"/>
              </a:lnSpc>
            </a:pPr>
            <a:r>
              <a:rPr lang="en-US" altLang="zh-CN" sz="2400" b="1">
                <a:latin typeface="黑体" charset="0"/>
                <a:ea typeface="黑体" charset="0"/>
                <a:sym typeface="+mn-ea"/>
              </a:rPr>
              <a:t>(</a:t>
            </a:r>
            <a:r>
              <a:rPr lang="zh-CN" altLang="en-US" sz="2400" b="1">
                <a:latin typeface="黑体" charset="0"/>
                <a:ea typeface="黑体" charset="0"/>
                <a:sym typeface="+mn-ea"/>
              </a:rPr>
              <a:t>三</a:t>
            </a:r>
            <a:r>
              <a:rPr lang="en-US" altLang="zh-CN" sz="2400" b="1">
                <a:latin typeface="黑体" charset="0"/>
                <a:ea typeface="黑体" charset="0"/>
                <a:sym typeface="+mn-ea"/>
              </a:rPr>
              <a:t>)</a:t>
            </a:r>
            <a:r>
              <a:rPr lang="zh-CN" altLang="en-US" sz="2400" b="1">
                <a:latin typeface="黑体" charset="0"/>
                <a:ea typeface="黑体" charset="0"/>
                <a:sym typeface="+mn-ea"/>
              </a:rPr>
              <a:t>说明类语段</a:t>
            </a:r>
            <a:endParaRPr lang="zh-CN" altLang="en-US" sz="2400" b="1">
              <a:latin typeface="黑体" charset="0"/>
              <a:ea typeface="黑体" charset="0"/>
            </a:endParaRPr>
          </a:p>
          <a:p>
            <a:pPr indent="0">
              <a:lnSpc>
                <a:spcPts val="3500"/>
              </a:lnSpc>
            </a:pPr>
            <a:r>
              <a:rPr lang="zh-CN" altLang="en-US" sz="2400" b="1">
                <a:latin typeface="+mn-ea"/>
                <a:sym typeface="+mn-ea"/>
              </a:rPr>
              <a:t>    说明类语段的主要信息包括时间、范围、对象、特征、作用、目的等内容，次要信息包括举例、描写、修辞等。此类试题一般要求根据材料概括其主要信息(内容)，或对一事物做解释。一般采用以下方法进行概括压缩：</a:t>
            </a:r>
          </a:p>
          <a:p>
            <a:pPr indent="622935">
              <a:lnSpc>
                <a:spcPts val="3500"/>
              </a:lnSpc>
            </a:pPr>
            <a:r>
              <a:rPr lang="zh-CN" altLang="en-US" sz="2400" b="1">
                <a:latin typeface="+mn-ea"/>
                <a:sym typeface="+mn-ea"/>
              </a:rPr>
              <a:t>第一步，弄清材料(语段)的说明对象，审清题干要求。</a:t>
            </a:r>
            <a:endParaRPr lang="zh-CN" altLang="en-US" sz="2400" b="1">
              <a:latin typeface="+mn-ea"/>
            </a:endParaRPr>
          </a:p>
          <a:p>
            <a:pPr indent="622935">
              <a:lnSpc>
                <a:spcPts val="3500"/>
              </a:lnSpc>
            </a:pPr>
            <a:r>
              <a:rPr lang="zh-CN" altLang="en-US" sz="2400" b="1">
                <a:latin typeface="+mn-ea"/>
                <a:sym typeface="+mn-ea"/>
              </a:rPr>
              <a:t>第二步，抓住被说明事物(人物)的特征，即事物(人物)的性质、特点、成因、作用、功能等。</a:t>
            </a:r>
            <a:endParaRPr lang="zh-CN" altLang="en-US" sz="2400" b="1">
              <a:latin typeface="+mn-ea"/>
            </a:endParaRPr>
          </a:p>
          <a:p>
            <a:pPr indent="622935"/>
            <a:r>
              <a:rPr lang="zh-CN" altLang="en-US" b="1">
                <a:sym typeface="+mn-ea"/>
              </a:rPr>
              <a:t> </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22663"/>
                                        </p:tgtEl>
                                        <p:attrNameLst>
                                          <p:attrName>style.visibility</p:attrName>
                                        </p:attrNameLst>
                                      </p:cBhvr>
                                      <p:to>
                                        <p:strVal val="visible"/>
                                      </p:to>
                                    </p:set>
                                    <p:animEffect transition="in" filter="blinds(horizontal)">
                                      <p:cBhvr>
                                        <p:cTn id="7" dur="500"/>
                                        <p:tgtEl>
                                          <p:spTgt spid="1222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2663" grpId="0" bldLvl="0" animBg="1"/>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2470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2470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2471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24711" name="Rectangle 7"/>
          <p:cNvSpPr>
            <a:spLocks noChangeArrowheads="1"/>
          </p:cNvSpPr>
          <p:nvPr/>
        </p:nvSpPr>
        <p:spPr bwMode="auto">
          <a:xfrm>
            <a:off x="755333" y="980440"/>
            <a:ext cx="7848600" cy="2313940"/>
          </a:xfrm>
          <a:prstGeom prst="rect">
            <a:avLst/>
          </a:prstGeom>
          <a:noFill/>
          <a:ln w="9525" cap="rnd" algn="ctr">
            <a:noFill/>
            <a:prstDash val="sysDot"/>
            <a:miter lim="800000"/>
          </a:ln>
          <a:effectLst/>
        </p:spPr>
        <p:txBody>
          <a:bodyPr lIns="36000" rIns="36000" anchor="ctr">
            <a:spAutoFit/>
          </a:bodyPr>
          <a:lstStyle/>
          <a:p>
            <a:pPr indent="266700">
              <a:lnSpc>
                <a:spcPts val="3500"/>
              </a:lnSpc>
            </a:pPr>
            <a:r>
              <a:rPr lang="en-US" altLang="zh-CN" sz="2400" b="1" dirty="0">
                <a:latin typeface="+mn-ea"/>
                <a:sym typeface="+mn-ea"/>
              </a:rPr>
              <a:t>  </a:t>
            </a:r>
            <a:r>
              <a:rPr lang="zh-CN" altLang="en-US" sz="2400" b="1" dirty="0" smtClean="0">
                <a:latin typeface="+mn-ea"/>
                <a:sym typeface="+mn-ea"/>
              </a:rPr>
              <a:t>第三</a:t>
            </a:r>
            <a:r>
              <a:rPr lang="zh-CN" altLang="en-US" sz="2400" b="1" dirty="0">
                <a:latin typeface="+mn-ea"/>
                <a:sym typeface="+mn-ea"/>
              </a:rPr>
              <a:t>步，分析材料(语段)共涉及哪些方面，并准确、简要地概括归纳。有时需要弄清材料(语段)说明方法的作用，以便更好地概括归纳。</a:t>
            </a:r>
          </a:p>
          <a:p>
            <a:pPr indent="266700">
              <a:lnSpc>
                <a:spcPts val="3500"/>
              </a:lnSpc>
            </a:pPr>
            <a:r>
              <a:rPr lang="zh-CN" altLang="en-US" sz="2400" b="1" dirty="0">
                <a:latin typeface="+mn-ea"/>
                <a:sym typeface="+mn-ea"/>
              </a:rPr>
              <a:t>  第四步，自我检查，推敲表述。通顺、连贯、清晰、不改变原意是基本要求。</a:t>
            </a:r>
            <a:endParaRPr sz="2400" dirty="0">
              <a:latin typeface="+mn-ea"/>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24711"/>
                                        </p:tgtEl>
                                        <p:attrNameLst>
                                          <p:attrName>style.visibility</p:attrName>
                                        </p:attrNameLst>
                                      </p:cBhvr>
                                      <p:to>
                                        <p:strVal val="visible"/>
                                      </p:to>
                                    </p:set>
                                    <p:animEffect transition="in" filter="blinds(horizontal)">
                                      <p:cBhvr>
                                        <p:cTn id="7" dur="500"/>
                                        <p:tgtEl>
                                          <p:spTgt spid="1224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4711" grpId="0" bldLvl="0" animBg="1"/>
    </p:bld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2573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2573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2573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25735" name="Rectangle 7"/>
          <p:cNvSpPr>
            <a:spLocks noChangeArrowheads="1"/>
          </p:cNvSpPr>
          <p:nvPr/>
        </p:nvSpPr>
        <p:spPr bwMode="auto">
          <a:xfrm>
            <a:off x="827088" y="-1681638"/>
            <a:ext cx="7777162" cy="7647940"/>
          </a:xfrm>
          <a:prstGeom prst="rect">
            <a:avLst/>
          </a:prstGeom>
          <a:noFill/>
          <a:ln w="9525" cap="rnd" algn="ctr">
            <a:noFill/>
            <a:prstDash val="sysDot"/>
            <a:miter lim="800000"/>
          </a:ln>
          <a:effectLst/>
        </p:spPr>
        <p:txBody>
          <a:bodyPr lIns="36000" rIns="36000" anchor="ctr">
            <a:spAutoFit/>
          </a:bodyPr>
          <a:lstStyle/>
          <a:p>
            <a:pPr indent="266700">
              <a:lnSpc>
                <a:spcPts val="3500"/>
              </a:lnSpc>
            </a:pPr>
            <a:endParaRPr lang="zh-CN" altLang="en-US" sz="2400" b="1">
              <a:sym typeface="+mn-ea"/>
            </a:endParaRPr>
          </a:p>
          <a:p>
            <a:pPr indent="266700">
              <a:lnSpc>
                <a:spcPts val="3500"/>
              </a:lnSpc>
            </a:pPr>
            <a:endParaRPr lang="zh-CN" altLang="en-US" sz="2400" b="1">
              <a:sym typeface="+mn-ea"/>
            </a:endParaRPr>
          </a:p>
          <a:p>
            <a:pPr indent="266700">
              <a:lnSpc>
                <a:spcPts val="3500"/>
              </a:lnSpc>
            </a:pPr>
            <a:endParaRPr lang="zh-CN" altLang="en-US" sz="2400" b="1">
              <a:sym typeface="+mn-ea"/>
            </a:endParaRPr>
          </a:p>
          <a:p>
            <a:pPr indent="266700">
              <a:lnSpc>
                <a:spcPts val="3500"/>
              </a:lnSpc>
            </a:pPr>
            <a:endParaRPr lang="zh-CN" altLang="en-US" sz="2400" b="1">
              <a:sym typeface="+mn-ea"/>
            </a:endParaRPr>
          </a:p>
          <a:p>
            <a:pPr indent="266700">
              <a:lnSpc>
                <a:spcPts val="3500"/>
              </a:lnSpc>
            </a:pPr>
            <a:endParaRPr lang="zh-CN" altLang="en-US" sz="2400" b="1">
              <a:sym typeface="+mn-ea"/>
            </a:endParaRPr>
          </a:p>
          <a:p>
            <a:pPr indent="266700">
              <a:lnSpc>
                <a:spcPts val="3500"/>
              </a:lnSpc>
            </a:pPr>
            <a:endParaRPr lang="zh-CN" altLang="en-US" sz="2400" b="1">
              <a:sym typeface="+mn-ea"/>
            </a:endParaRPr>
          </a:p>
          <a:p>
            <a:pPr indent="0">
              <a:lnSpc>
                <a:spcPts val="3500"/>
              </a:lnSpc>
            </a:pPr>
            <a:r>
              <a:rPr lang="zh-CN" altLang="en-US" sz="2400" b="1">
                <a:latin typeface="黑体" charset="0"/>
                <a:ea typeface="黑体" charset="0"/>
                <a:sym typeface="+mn-ea"/>
              </a:rPr>
              <a:t>例8 </a:t>
            </a:r>
            <a:r>
              <a:rPr lang="zh-CN" altLang="en-US" sz="2400" b="1">
                <a:sym typeface="+mn-ea"/>
              </a:rPr>
              <a:t> </a:t>
            </a:r>
            <a:r>
              <a:rPr lang="zh-CN" altLang="en-US" sz="2400" b="1">
                <a:latin typeface="Adobe 黑体 Std R" charset="0"/>
                <a:ea typeface="Adobe 黑体 Std R" charset="0"/>
                <a:sym typeface="+mn-ea"/>
              </a:rPr>
              <a:t>[</a:t>
            </a:r>
            <a:r>
              <a:rPr lang="zh-CN" altLang="en-US" sz="2400">
                <a:solidFill>
                  <a:schemeClr val="tx1"/>
                </a:solidFill>
                <a:uFillTx/>
                <a:ea typeface="宋体" charset="0"/>
                <a:sym typeface="+mn-ea"/>
              </a:rPr>
              <a:t>2014</a:t>
            </a:r>
            <a:r>
              <a:rPr lang="zh-CN" altLang="en-US" sz="2400" b="1">
                <a:sym typeface="+mn-ea"/>
              </a:rPr>
              <a:t>·重庆卷</a:t>
            </a:r>
            <a:r>
              <a:rPr lang="zh-CN" altLang="en-US" sz="2400" b="1">
                <a:latin typeface="Adobe 黑体 Std R" charset="0"/>
                <a:ea typeface="Adobe 黑体 Std R" charset="0"/>
                <a:sym typeface="+mn-ea"/>
              </a:rPr>
              <a:t>]  </a:t>
            </a:r>
            <a:r>
              <a:rPr lang="zh-CN" altLang="en-US" sz="2400" b="1">
                <a:sym typeface="+mn-ea"/>
              </a:rPr>
              <a:t>阅读下面材料，按要求答题。(</a:t>
            </a:r>
            <a:r>
              <a:rPr lang="zh-CN" altLang="en-US" sz="2400">
                <a:solidFill>
                  <a:schemeClr val="tx1"/>
                </a:solidFill>
                <a:uFillTx/>
                <a:ea typeface="宋体" charset="0"/>
                <a:sym typeface="+mn-ea"/>
              </a:rPr>
              <a:t>4</a:t>
            </a:r>
            <a:r>
              <a:rPr lang="zh-CN" altLang="en-US" sz="2400" b="1">
                <a:sym typeface="+mn-ea"/>
              </a:rPr>
              <a:t>分)</a:t>
            </a:r>
            <a:endParaRPr lang="zh-CN" altLang="en-US" sz="2400" b="1"/>
          </a:p>
          <a:p>
            <a:pPr indent="0">
              <a:lnSpc>
                <a:spcPts val="3500"/>
              </a:lnSpc>
            </a:pPr>
            <a:r>
              <a:rPr lang="zh-CN" altLang="en-US" sz="2400" b="1">
                <a:latin typeface="楷体_GB2312" pitchFamily="49" charset="-122"/>
                <a:ea typeface="楷体_GB2312" pitchFamily="49" charset="-122"/>
                <a:sym typeface="+mn-ea"/>
              </a:rPr>
              <a:t>    雾是由贴近地面空气层中大量水汽凝结成的微小水滴(或冰晶)组成的悬浮体。出现雾时，空气中相对湿度大于95%，含水量一般为0.1～1克/立方米，形成人们的视觉障碍，一般情况下，水平能见距离低于1千米，而轻雾能见距离在1千米到10千米之间，给人朦胧缥缈的感觉。</a:t>
            </a:r>
            <a:endParaRPr lang="zh-CN" altLang="en-US" sz="2400" b="1">
              <a:latin typeface="楷体_GB2312" pitchFamily="49" charset="-122"/>
              <a:ea typeface="楷体_GB2312" pitchFamily="49" charset="-122"/>
            </a:endParaRPr>
          </a:p>
          <a:p>
            <a:pPr indent="266700">
              <a:lnSpc>
                <a:spcPts val="3500"/>
              </a:lnSpc>
            </a:pPr>
            <a:r>
              <a:rPr lang="zh-CN" altLang="en-US" sz="2400" b="1">
                <a:latin typeface="楷体_GB2312" pitchFamily="49" charset="-122"/>
                <a:ea typeface="楷体_GB2312" pitchFamily="49" charset="-122"/>
                <a:sym typeface="+mn-ea"/>
              </a:rPr>
              <a:t>  霾由空气中浓度较大、直径很小的烟、尘等颗粒组成，它们形成悬浮体弥漫于空中。 出现霾时，虽然没有沙尘暴、扬沙等恶劣天气现象，但大气混浊，空气相对湿度小于80%, 水平能见距离明显缩短，一般在10千米以下，给人不甚透明的感觉。</a:t>
            </a:r>
            <a:endParaRPr sz="24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25735"/>
                                        </p:tgtEl>
                                        <p:attrNameLst>
                                          <p:attrName>style.visibility</p:attrName>
                                        </p:attrNameLst>
                                      </p:cBhvr>
                                      <p:to>
                                        <p:strVal val="visible"/>
                                      </p:to>
                                    </p:set>
                                    <p:animEffect transition="in" filter="blinds(horizontal)">
                                      <p:cBhvr>
                                        <p:cTn id="7" dur="500"/>
                                        <p:tgtEl>
                                          <p:spTgt spid="1225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5735" grpId="0" bldLvl="0" animBg="1"/>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35738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35738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357381"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357386" name="Rectangle 10"/>
          <p:cNvSpPr>
            <a:spLocks noChangeArrowheads="1"/>
          </p:cNvSpPr>
          <p:nvPr/>
        </p:nvSpPr>
        <p:spPr bwMode="auto">
          <a:xfrm>
            <a:off x="683578" y="320358"/>
            <a:ext cx="7991475" cy="6355715"/>
          </a:xfrm>
          <a:prstGeom prst="rect">
            <a:avLst/>
          </a:prstGeom>
          <a:noFill/>
          <a:ln w="9525" cap="rnd" algn="ctr">
            <a:noFill/>
            <a:prstDash val="sysDot"/>
            <a:miter lim="800000"/>
          </a:ln>
          <a:effectLst/>
        </p:spPr>
        <p:txBody>
          <a:bodyPr wrap="square" lIns="36000" rIns="36000" anchor="ctr">
            <a:spAutoFit/>
          </a:bodyPr>
          <a:lstStyle/>
          <a:p>
            <a:pPr indent="266700"/>
            <a:endParaRPr lang="zh-CN" altLang="en-US" sz="2400" b="1">
              <a:sym typeface="+mn-ea"/>
            </a:endParaRPr>
          </a:p>
          <a:p>
            <a:pPr indent="266700"/>
            <a:endParaRPr lang="zh-CN" altLang="en-US" sz="2400" b="1">
              <a:sym typeface="+mn-ea"/>
            </a:endParaRPr>
          </a:p>
          <a:p>
            <a:pPr indent="0"/>
            <a:r>
              <a:rPr lang="zh-CN" altLang="en-US" sz="2400" b="1">
                <a:sym typeface="+mn-ea"/>
              </a:rPr>
              <a:t>(1)概括雾和霾的不同点，要求：</a:t>
            </a:r>
            <a:r>
              <a:rPr lang="zh-CN" altLang="en-US" sz="2400">
                <a:solidFill>
                  <a:schemeClr val="tx1"/>
                </a:solidFill>
                <a:uFillTx/>
                <a:ea typeface="宋体" charset="0"/>
                <a:sym typeface="+mn-ea"/>
              </a:rPr>
              <a:t>16</a:t>
            </a:r>
            <a:r>
              <a:rPr lang="zh-CN" altLang="en-US" sz="2400" b="1">
                <a:sym typeface="+mn-ea"/>
              </a:rPr>
              <a:t>字以内。</a:t>
            </a:r>
            <a:endParaRPr lang="zh-CN" altLang="en-US" sz="2400" b="1"/>
          </a:p>
          <a:p>
            <a:pPr indent="0">
              <a:lnSpc>
                <a:spcPts val="3500"/>
              </a:lnSpc>
            </a:pPr>
            <a:r>
              <a:rPr lang="zh-CN" altLang="en-US" sz="2400" b="1">
                <a:sym typeface="+mn-ea"/>
              </a:rPr>
              <a:t>(2)概括雾和霾的相同点，要求：</a:t>
            </a:r>
            <a:r>
              <a:rPr lang="zh-CN" altLang="en-US" sz="2400">
                <a:solidFill>
                  <a:schemeClr val="tx1"/>
                </a:solidFill>
                <a:uFillTx/>
                <a:ea typeface="宋体" charset="0"/>
                <a:sym typeface="+mn-ea"/>
              </a:rPr>
              <a:t>16</a:t>
            </a:r>
            <a:r>
              <a:rPr lang="zh-CN" altLang="en-US" sz="2400" b="1">
                <a:sym typeface="+mn-ea"/>
              </a:rPr>
              <a:t>字以内。</a:t>
            </a:r>
          </a:p>
          <a:p>
            <a:pPr indent="0">
              <a:lnSpc>
                <a:spcPts val="3500"/>
              </a:lnSpc>
            </a:pPr>
            <a:endParaRPr lang="zh-CN" altLang="en-US" sz="2400" b="1">
              <a:sym typeface="+mn-ea"/>
            </a:endParaRPr>
          </a:p>
          <a:p>
            <a:pPr indent="266700">
              <a:lnSpc>
                <a:spcPts val="3500"/>
              </a:lnSpc>
            </a:pPr>
            <a:endParaRPr lang="zh-CN" altLang="en-US" sz="2400" b="1">
              <a:sym typeface="+mn-ea"/>
            </a:endParaRPr>
          </a:p>
          <a:p>
            <a:pPr indent="266700">
              <a:lnSpc>
                <a:spcPts val="3500"/>
              </a:lnSpc>
            </a:pPr>
            <a:endParaRPr lang="zh-CN" altLang="en-US" sz="2400" b="1">
              <a:latin typeface="黑体" charset="0"/>
              <a:ea typeface="黑体" charset="0"/>
              <a:sym typeface="+mn-ea"/>
            </a:endParaRPr>
          </a:p>
          <a:p>
            <a:pPr indent="266700">
              <a:lnSpc>
                <a:spcPts val="3500"/>
              </a:lnSpc>
            </a:pPr>
            <a:endParaRPr lang="zh-CN" altLang="en-US" sz="2400" b="1">
              <a:latin typeface="黑体" charset="0"/>
              <a:ea typeface="黑体" charset="0"/>
              <a:sym typeface="+mn-ea"/>
            </a:endParaRPr>
          </a:p>
          <a:p>
            <a:pPr indent="0">
              <a:lnSpc>
                <a:spcPts val="3500"/>
              </a:lnSpc>
            </a:pPr>
            <a:r>
              <a:rPr lang="zh-CN" altLang="en-US" sz="2400" b="1">
                <a:latin typeface="黑体" charset="0"/>
                <a:ea typeface="黑体" charset="0"/>
                <a:sym typeface="+mn-ea"/>
              </a:rPr>
              <a:t>[思路导引]  </a:t>
            </a:r>
            <a:r>
              <a:rPr lang="zh-CN" altLang="en-US" sz="2400" b="1">
                <a:sym typeface="+mn-ea"/>
              </a:rPr>
              <a:t>首先弄清两个问题，一是对(“雾”“霾”)，二是要求(“不同点”“相同点”)。其次阅读试题材料，先筛选出与雾和霾相同点相关的“悬浮体”“给人朦胧缥缈的感觉”“给人不甚透明的感觉”等答案素材，并进行“求同归并”，得出“都是悬浮体，都会造成视觉障碍”两个答案要点。再筛选出与雾和霾的不同点相关的答案素</a:t>
            </a:r>
            <a:endParaRPr lang="zh-CN" altLang="en-US" sz="2400" b="1"/>
          </a:p>
          <a:p>
            <a:pPr indent="0"/>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4" name="文本框 3"/>
          <p:cNvSpPr txBox="1"/>
          <p:nvPr/>
        </p:nvSpPr>
        <p:spPr>
          <a:xfrm>
            <a:off x="2109470" y="2320925"/>
            <a:ext cx="4766945" cy="368300"/>
          </a:xfrm>
          <a:prstGeom prst="rect">
            <a:avLst/>
          </a:prstGeom>
          <a:noFill/>
        </p:spPr>
        <p:txBody>
          <a:bodyPr wrap="square" rtlCol="0">
            <a:spAutoFit/>
          </a:bodyPr>
          <a:lstStyle/>
          <a:p>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57386"/>
                                        </p:tgtEl>
                                        <p:attrNameLst>
                                          <p:attrName>style.visibility</p:attrName>
                                        </p:attrNameLst>
                                      </p:cBhvr>
                                      <p:to>
                                        <p:strVal val="visible"/>
                                      </p:to>
                                    </p:set>
                                    <p:animEffect transition="in" filter="blinds(horizontal)">
                                      <p:cBhvr>
                                        <p:cTn id="7" dur="500"/>
                                        <p:tgtEl>
                                          <p:spTgt spid="357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86" grpId="0" bldLvl="0" animBg="1"/>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2675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2675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2675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26759" name="Rectangle 7"/>
          <p:cNvSpPr>
            <a:spLocks noChangeArrowheads="1"/>
          </p:cNvSpPr>
          <p:nvPr/>
        </p:nvSpPr>
        <p:spPr bwMode="auto">
          <a:xfrm>
            <a:off x="755650" y="908527"/>
            <a:ext cx="7848600" cy="3647440"/>
          </a:xfrm>
          <a:prstGeom prst="rect">
            <a:avLst/>
          </a:prstGeom>
          <a:noFill/>
          <a:ln w="9525" cap="rnd" algn="ctr">
            <a:noFill/>
            <a:prstDash val="sysDot"/>
            <a:miter lim="800000"/>
          </a:ln>
          <a:effectLst/>
        </p:spPr>
        <p:txBody>
          <a:bodyPr wrap="square" lIns="36000" rIns="36000" anchor="ctr">
            <a:spAutoFit/>
          </a:bodyPr>
          <a:lstStyle/>
          <a:p>
            <a:pPr indent="0" algn="l">
              <a:lnSpc>
                <a:spcPts val="3500"/>
              </a:lnSpc>
            </a:pPr>
            <a:r>
              <a:rPr lang="zh-CN" altLang="en-US" sz="2400" b="1" dirty="0">
                <a:sym typeface="+mn-ea"/>
              </a:rPr>
              <a:t>材“雾</a:t>
            </a:r>
            <a:r>
              <a:rPr lang="zh-CN" altLang="en-US" sz="2400" b="1" dirty="0">
                <a:latin typeface="宋体" charset="0"/>
                <a:ea typeface="宋体" charset="0"/>
                <a:sym typeface="+mn-ea"/>
              </a:rPr>
              <a:t>……</a:t>
            </a:r>
            <a:r>
              <a:rPr lang="zh-CN" altLang="en-US" sz="2400" b="1" dirty="0">
                <a:sym typeface="+mn-ea"/>
              </a:rPr>
              <a:t>微小水滴(或冰晶)组成</a:t>
            </a:r>
            <a:r>
              <a:rPr lang="zh-CN" altLang="en-US" sz="2400" b="1" dirty="0">
                <a:latin typeface="宋体" charset="0"/>
                <a:ea typeface="宋体" charset="0"/>
                <a:sym typeface="+mn-ea"/>
              </a:rPr>
              <a:t>……</a:t>
            </a:r>
            <a:r>
              <a:rPr lang="zh-CN" altLang="en-US" sz="2400" b="1" dirty="0">
                <a:sym typeface="+mn-ea"/>
              </a:rPr>
              <a:t>相对湿度大于</a:t>
            </a:r>
            <a:r>
              <a:rPr lang="zh-CN" altLang="en-US" sz="2400" b="1" dirty="0">
                <a:latin typeface="宋体" charset="0"/>
                <a:ea typeface="宋体" charset="0"/>
                <a:sym typeface="+mn-ea"/>
              </a:rPr>
              <a:t>……</a:t>
            </a:r>
            <a:r>
              <a:rPr lang="zh-CN" altLang="en-US" sz="2400" b="1" dirty="0">
                <a:sym typeface="+mn-ea"/>
              </a:rPr>
              <a:t>，水平能见距离</a:t>
            </a:r>
            <a:r>
              <a:rPr lang="zh-CN" altLang="en-US" sz="2400" b="1" dirty="0">
                <a:latin typeface="宋体" charset="0"/>
                <a:ea typeface="宋体" charset="0"/>
                <a:sym typeface="+mn-ea"/>
              </a:rPr>
              <a:t>……</a:t>
            </a:r>
            <a:r>
              <a:rPr lang="zh-CN" altLang="en-US" sz="2400" b="1" dirty="0">
                <a:sym typeface="+mn-ea"/>
              </a:rPr>
              <a:t>”“霾</a:t>
            </a:r>
            <a:r>
              <a:rPr lang="zh-CN" altLang="en-US" sz="2400" b="1" dirty="0">
                <a:latin typeface="宋体" charset="0"/>
                <a:ea typeface="宋体" charset="0"/>
                <a:sym typeface="+mn-ea"/>
              </a:rPr>
              <a:t>……</a:t>
            </a:r>
            <a:r>
              <a:rPr lang="zh-CN" altLang="en-US" sz="2400" b="1" dirty="0">
                <a:sym typeface="+mn-ea"/>
              </a:rPr>
              <a:t>烟、尘等颗粒组成</a:t>
            </a:r>
            <a:r>
              <a:rPr lang="zh-CN" altLang="en-US" sz="2400" b="1" dirty="0">
                <a:latin typeface="宋体" charset="0"/>
                <a:ea typeface="宋体" charset="0"/>
                <a:sym typeface="+mn-ea"/>
              </a:rPr>
              <a:t>……</a:t>
            </a:r>
            <a:r>
              <a:rPr lang="zh-CN" altLang="en-US" sz="2400" b="1" dirty="0">
                <a:sym typeface="+mn-ea"/>
              </a:rPr>
              <a:t>相对湿度小于</a:t>
            </a:r>
            <a:r>
              <a:rPr lang="zh-CN" altLang="en-US" sz="2400" b="1" dirty="0">
                <a:latin typeface="宋体" charset="0"/>
                <a:ea typeface="宋体" charset="0"/>
                <a:sym typeface="+mn-ea"/>
              </a:rPr>
              <a:t>……</a:t>
            </a:r>
            <a:r>
              <a:rPr lang="zh-CN" altLang="en-US" sz="2400" b="1" dirty="0">
                <a:sym typeface="+mn-ea"/>
              </a:rPr>
              <a:t>，不甚透明”，再进行“比较概括”，概括为“成分、相对湿度、能见度不同”三个要点。 最后自我检查，推敲表述。</a:t>
            </a:r>
            <a:endParaRPr lang="zh-CN" altLang="en-US" sz="2400" b="1" dirty="0">
              <a:solidFill>
                <a:srgbClr val="990033"/>
              </a:solidFill>
              <a:latin typeface="宋体" charset="-122"/>
            </a:endParaRPr>
          </a:p>
          <a:p>
            <a:pPr indent="266700" algn="l">
              <a:lnSpc>
                <a:spcPts val="3500"/>
              </a:lnSpc>
            </a:pPr>
            <a:endParaRPr lang="zh-CN" altLang="en-US" sz="2400" b="1" dirty="0">
              <a:solidFill>
                <a:srgbClr val="990033"/>
              </a:solidFill>
              <a:latin typeface="宋体" charset="-122"/>
              <a:sym typeface="+mn-ea"/>
            </a:endParaRPr>
          </a:p>
          <a:p>
            <a:pPr indent="266700" algn="l">
              <a:lnSpc>
                <a:spcPts val="3500"/>
              </a:lnSpc>
            </a:pPr>
            <a:endParaRPr lang="zh-CN" altLang="en-US" sz="2400" b="1" dirty="0">
              <a:solidFill>
                <a:srgbClr val="990033"/>
              </a:solidFill>
              <a:latin typeface="宋体" charset="-122"/>
              <a:sym typeface="+mn-ea"/>
            </a:endParaRPr>
          </a:p>
          <a:p>
            <a:pPr indent="0" algn="l">
              <a:lnSpc>
                <a:spcPts val="3500"/>
              </a:lnSpc>
            </a:pPr>
            <a:endParaRPr sz="2400" dirty="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3" name="文本框 2"/>
          <p:cNvSpPr txBox="1"/>
          <p:nvPr/>
        </p:nvSpPr>
        <p:spPr>
          <a:xfrm>
            <a:off x="755650" y="4652645"/>
            <a:ext cx="7642225" cy="980440"/>
          </a:xfrm>
          <a:prstGeom prst="rect">
            <a:avLst/>
          </a:prstGeom>
          <a:noFill/>
        </p:spPr>
        <p:txBody>
          <a:bodyPr wrap="square" rtlCol="0">
            <a:spAutoFit/>
          </a:bodyPr>
          <a:lstStyle/>
          <a:p>
            <a:pPr indent="0" algn="l">
              <a:lnSpc>
                <a:spcPts val="3500"/>
              </a:lnSpc>
            </a:pPr>
            <a:r>
              <a:rPr lang="zh-CN" altLang="en-US" sz="2400" b="1">
                <a:solidFill>
                  <a:srgbClr val="990033"/>
                </a:solidFill>
                <a:latin typeface="+mn-ea"/>
                <a:sym typeface="+mn-ea"/>
              </a:rPr>
              <a:t>(1)成分、相对湿度、能见度不同。</a:t>
            </a:r>
            <a:endParaRPr lang="zh-CN" altLang="en-US" sz="2400" b="1">
              <a:solidFill>
                <a:srgbClr val="990033"/>
              </a:solidFill>
              <a:latin typeface="+mn-ea"/>
            </a:endParaRPr>
          </a:p>
          <a:p>
            <a:pPr indent="0" algn="l">
              <a:lnSpc>
                <a:spcPts val="3500"/>
              </a:lnSpc>
            </a:pPr>
            <a:r>
              <a:rPr lang="zh-CN" altLang="en-US" sz="2400" b="1">
                <a:solidFill>
                  <a:srgbClr val="990033"/>
                </a:solidFill>
                <a:latin typeface="+mn-ea"/>
                <a:sym typeface="+mn-ea"/>
              </a:rPr>
              <a:t>(2)都是悬浮体，都会造成视觉障碍。</a:t>
            </a:r>
            <a:endParaRPr lang="zh-CN" altLang="en-US" sz="2400" b="1">
              <a:solidFill>
                <a:srgbClr val="990033"/>
              </a:solidFill>
              <a:latin typeface="+mn-ea"/>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26759"/>
                                        </p:tgtEl>
                                        <p:attrNameLst>
                                          <p:attrName>style.visibility</p:attrName>
                                        </p:attrNameLst>
                                      </p:cBhvr>
                                      <p:to>
                                        <p:strVal val="visible"/>
                                      </p:to>
                                    </p:set>
                                    <p:animEffect transition="in" filter="blinds(horizontal)">
                                      <p:cBhvr>
                                        <p:cTn id="7" dur="500"/>
                                        <p:tgtEl>
                                          <p:spTgt spid="122675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6759" grpId="0" bldLvl="0" animBg="1"/>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内容占位符 2"/>
          <p:cNvSpPr>
            <a:spLocks noGrp="1"/>
          </p:cNvSpPr>
          <p:nvPr>
            <p:ph idx="4294967295"/>
          </p:nvPr>
        </p:nvSpPr>
        <p:spPr>
          <a:xfrm>
            <a:off x="755650" y="908050"/>
            <a:ext cx="7920038" cy="5399088"/>
          </a:xfrm>
        </p:spPr>
        <p:txBody>
          <a:bodyPr/>
          <a:lstStyle/>
          <a:p>
            <a:pPr marL="0" indent="0" eaLnBrk="1" hangingPunct="1">
              <a:lnSpc>
                <a:spcPct val="122000"/>
              </a:lnSpc>
              <a:spcBef>
                <a:spcPct val="0"/>
              </a:spcBef>
              <a:buFont typeface="Arial" charset="0"/>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成语小贴士</a:t>
            </a:r>
            <a:r>
              <a:rPr lang="en-US" altLang="zh-CN" sz="2400" b="1" dirty="0" smtClean="0">
                <a:latin typeface="黑体" pitchFamily="2" charset="-122"/>
                <a:ea typeface="黑体" pitchFamily="2" charset="-122"/>
              </a:rPr>
              <a:t>】</a:t>
            </a:r>
          </a:p>
          <a:p>
            <a:pPr marL="0" indent="0" eaLnBrk="1" hangingPunct="1">
              <a:lnSpc>
                <a:spcPct val="122000"/>
              </a:lnSpc>
              <a:spcBef>
                <a:spcPct val="0"/>
              </a:spcBef>
              <a:buFont typeface="Arial" charset="0"/>
              <a:buNone/>
            </a:pPr>
            <a:r>
              <a:rPr lang="zh-CN" altLang="en-US" sz="2400" b="1" dirty="0" smtClean="0">
                <a:latin typeface="黑体" pitchFamily="2" charset="-122"/>
                <a:ea typeface="黑体" pitchFamily="2" charset="-122"/>
              </a:rPr>
              <a:t>        常见感情色彩不同的近义成语辨析</a:t>
            </a:r>
          </a:p>
          <a:p>
            <a:pPr marL="0" indent="0" algn="just" eaLnBrk="1" hangingPunct="1">
              <a:lnSpc>
                <a:spcPct val="122000"/>
              </a:lnSpc>
              <a:spcBef>
                <a:spcPct val="0"/>
              </a:spcBef>
              <a:buFont typeface="Arial" charset="0"/>
              <a:buNone/>
            </a:pPr>
            <a:r>
              <a:rPr lang="en-US" altLang="zh-CN" sz="2400" b="1" dirty="0" smtClean="0">
                <a:latin typeface="宋体" pitchFamily="2" charset="-122"/>
              </a:rPr>
              <a:t>    1. </a:t>
            </a:r>
            <a:r>
              <a:rPr lang="zh-CN" altLang="en-US" sz="2400" b="1" dirty="0" smtClean="0">
                <a:latin typeface="宋体" pitchFamily="2" charset="-122"/>
              </a:rPr>
              <a:t>想入非非、异想天开：都有“想得异乎寻常”的意思。区别是“想入非非”重在想“虚幻而不现实的事”，多指不可能实现的想法或不可能达到的目的、企图，而不能指既成事实，含贬义；“异想天开”既指不能实现的想法或不能达到的企图，也指可以做到或已经做到的事情，还可以表示超强的想象力，属中性词。</a:t>
            </a:r>
          </a:p>
          <a:p>
            <a:pPr marL="0" indent="0" algn="just" eaLnBrk="1" hangingPunct="1">
              <a:lnSpc>
                <a:spcPct val="122000"/>
              </a:lnSpc>
              <a:spcBef>
                <a:spcPct val="0"/>
              </a:spcBef>
              <a:buFont typeface="Arial" charset="0"/>
              <a:buNone/>
            </a:pPr>
            <a:r>
              <a:rPr lang="en-US" altLang="zh-CN" sz="2400" b="1" dirty="0" smtClean="0">
                <a:latin typeface="宋体" pitchFamily="2" charset="-122"/>
              </a:rPr>
              <a:t>    2. </a:t>
            </a:r>
            <a:r>
              <a:rPr lang="zh-CN" altLang="en-US" sz="2400" b="1" dirty="0" smtClean="0">
                <a:latin typeface="宋体" pitchFamily="2" charset="-122"/>
              </a:rPr>
              <a:t>无与伦比、登峰造极、无以复加：都有“达到极点”的意思。“无与伦比”是褒义词，“登峰造极”是中性词，“无以复加”是中性词。</a:t>
            </a:r>
          </a:p>
          <a:p>
            <a:pPr marL="0" indent="0" algn="just" eaLnBrk="1" hangingPunct="1">
              <a:lnSpc>
                <a:spcPct val="122000"/>
              </a:lnSpc>
              <a:spcBef>
                <a:spcPct val="0"/>
              </a:spcBef>
              <a:buFont typeface="Arial" charset="0"/>
              <a:buNone/>
            </a:pPr>
            <a:endParaRPr lang="zh-CN" altLang="en-US" sz="2400" b="1" dirty="0" smtClean="0">
              <a:latin typeface="宋体" pitchFamily="2"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04198"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04199"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04194">
                                            <p:txEl>
                                              <p:pRg st="0" end="0"/>
                                            </p:txEl>
                                          </p:spTgt>
                                        </p:tgtEl>
                                        <p:attrNameLst>
                                          <p:attrName>style.visibility</p:attrName>
                                        </p:attrNameLst>
                                      </p:cBhvr>
                                      <p:to>
                                        <p:strVal val="visible"/>
                                      </p:to>
                                    </p:set>
                                    <p:anim calcmode="lin" valueType="num">
                                      <p:cBhvr additive="base">
                                        <p:cTn id="7" dur="500" fill="hold"/>
                                        <p:tgtEl>
                                          <p:spTgt spid="90419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0419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904194">
                                            <p:txEl>
                                              <p:pRg st="1" end="1"/>
                                            </p:txEl>
                                          </p:spTgt>
                                        </p:tgtEl>
                                        <p:attrNameLst>
                                          <p:attrName>style.visibility</p:attrName>
                                        </p:attrNameLst>
                                      </p:cBhvr>
                                      <p:to>
                                        <p:strVal val="visible"/>
                                      </p:to>
                                    </p:set>
                                    <p:anim calcmode="lin" valueType="num">
                                      <p:cBhvr additive="base">
                                        <p:cTn id="12" dur="500" fill="hold"/>
                                        <p:tgtEl>
                                          <p:spTgt spid="904194">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904194">
                                            <p:txEl>
                                              <p:pRg st="1" end="1"/>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904194">
                                            <p:txEl>
                                              <p:pRg st="2" end="2"/>
                                            </p:txEl>
                                          </p:spTgt>
                                        </p:tgtEl>
                                        <p:attrNameLst>
                                          <p:attrName>style.visibility</p:attrName>
                                        </p:attrNameLst>
                                      </p:cBhvr>
                                      <p:to>
                                        <p:strVal val="visible"/>
                                      </p:to>
                                    </p:set>
                                    <p:anim calcmode="lin" valueType="num">
                                      <p:cBhvr additive="base">
                                        <p:cTn id="16" dur="500" fill="hold"/>
                                        <p:tgtEl>
                                          <p:spTgt spid="904194">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904194">
                                            <p:txEl>
                                              <p:pRg st="2" end="2"/>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904194">
                                            <p:txEl>
                                              <p:pRg st="3" end="3"/>
                                            </p:txEl>
                                          </p:spTgt>
                                        </p:tgtEl>
                                        <p:attrNameLst>
                                          <p:attrName>style.visibility</p:attrName>
                                        </p:attrNameLst>
                                      </p:cBhvr>
                                      <p:to>
                                        <p:strVal val="visible"/>
                                      </p:to>
                                    </p:set>
                                    <p:anim calcmode="lin" valueType="num">
                                      <p:cBhvr additive="base">
                                        <p:cTn id="20" dur="500" fill="hold"/>
                                        <p:tgtEl>
                                          <p:spTgt spid="904194">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90419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56920" y="918845"/>
            <a:ext cx="7920355" cy="5546725"/>
          </a:xfrm>
        </p:spPr>
        <p:txBody>
          <a:bodyPr/>
          <a:lstStyle/>
          <a:p>
            <a:pPr marL="0" indent="0" latinLnBrk="0">
              <a:spcBef>
                <a:spcPts val="0"/>
              </a:spcBef>
              <a:buNone/>
            </a:pPr>
            <a:r>
              <a:rPr lang="en-US" altLang="zh-CN" sz="2400" b="1">
                <a:latin typeface="Arial" charset="0"/>
                <a:ea typeface="Arial" charset="0"/>
                <a:sym typeface="+mn-ea"/>
              </a:rPr>
              <a:t>【</a:t>
            </a:r>
            <a:r>
              <a:rPr lang="zh-CN" altLang="en-US" sz="2400" b="1">
                <a:latin typeface="黑体" charset="0"/>
                <a:ea typeface="黑体" charset="0"/>
                <a:sym typeface="+mn-ea"/>
              </a:rPr>
              <a:t>对点训练</a:t>
            </a:r>
            <a:r>
              <a:rPr lang="en-US" altLang="zh-CN" sz="2400" b="1">
                <a:latin typeface="Arial" charset="0"/>
                <a:ea typeface="Arial" charset="0"/>
                <a:sym typeface="+mn-ea"/>
              </a:rPr>
              <a:t>】</a:t>
            </a:r>
          </a:p>
          <a:p>
            <a:pPr marL="0" indent="0" latinLnBrk="0">
              <a:spcBef>
                <a:spcPts val="0"/>
              </a:spcBef>
              <a:buNone/>
            </a:pPr>
            <a:r>
              <a:rPr lang="en-US" altLang="zh-CN" sz="2400" b="1">
                <a:sym typeface="+mn-ea"/>
              </a:rPr>
              <a:t> </a:t>
            </a:r>
            <a:r>
              <a:rPr lang="en-US" altLang="zh-CN" sz="2400" b="1">
                <a:latin typeface="+mn-ea"/>
                <a:sym typeface="+mn-ea"/>
              </a:rPr>
              <a:t> </a:t>
            </a:r>
            <a:r>
              <a:rPr lang="en-US" altLang="zh-CN" sz="2400" b="1">
                <a:solidFill>
                  <a:schemeClr val="tx1"/>
                </a:solidFill>
                <a:uFillTx/>
                <a:latin typeface="+mn-ea"/>
                <a:sym typeface="+mn-ea"/>
              </a:rPr>
              <a:t>8</a:t>
            </a:r>
            <a:r>
              <a:rPr lang="en-US" altLang="zh-CN" sz="2400" b="1">
                <a:latin typeface="+mn-ea"/>
                <a:sym typeface="+mn-ea"/>
              </a:rPr>
              <a:t>.</a:t>
            </a:r>
            <a:r>
              <a:rPr lang="en-US" altLang="zh-CN" sz="2400" b="1">
                <a:sym typeface="+mn-ea"/>
              </a:rPr>
              <a:t> [</a:t>
            </a:r>
            <a:r>
              <a:rPr lang="en-US" altLang="zh-CN" sz="2400" b="1">
                <a:latin typeface="宋体" charset="-122"/>
                <a:sym typeface="+mn-ea"/>
              </a:rPr>
              <a:t>2012·</a:t>
            </a:r>
            <a:r>
              <a:rPr lang="zh-CN" altLang="en-US" sz="2400" b="1">
                <a:latin typeface="宋体" charset="-122"/>
                <a:sym typeface="+mn-ea"/>
              </a:rPr>
              <a:t>山东卷</a:t>
            </a:r>
            <a:r>
              <a:rPr lang="en-US" altLang="zh-CN" sz="2400" b="1">
                <a:latin typeface="宋体" charset="-122"/>
                <a:sym typeface="+mn-ea"/>
              </a:rPr>
              <a:t>] </a:t>
            </a:r>
            <a:r>
              <a:rPr lang="zh-CN" altLang="en-US" sz="2400" b="1">
                <a:latin typeface="宋体" charset="-122"/>
                <a:sym typeface="+mn-ea"/>
              </a:rPr>
              <a:t>以“京剧”开头，概括下面文字的主要信息。不超过</a:t>
            </a:r>
            <a:r>
              <a:rPr lang="en-US" altLang="zh-CN" sz="2400" b="1">
                <a:latin typeface="宋体" charset="-122"/>
                <a:sym typeface="+mn-ea"/>
              </a:rPr>
              <a:t>45</a:t>
            </a:r>
            <a:r>
              <a:rPr lang="zh-CN" altLang="en-US" sz="2400" b="1">
                <a:latin typeface="宋体" charset="-122"/>
                <a:sym typeface="+mn-ea"/>
              </a:rPr>
              <a:t>字。(4分)</a:t>
            </a:r>
          </a:p>
          <a:p>
            <a:pPr marL="0" indent="0" algn="l" latinLnBrk="0">
              <a:spcBef>
                <a:spcPts val="0"/>
              </a:spcBef>
              <a:buNone/>
            </a:pPr>
            <a:r>
              <a:rPr lang="zh-CN" altLang="en-US" sz="2400" b="1">
                <a:sym typeface="+mn-ea"/>
              </a:rPr>
              <a:t>         </a:t>
            </a:r>
            <a:r>
              <a:rPr lang="zh-CN" altLang="en-US" sz="2400" b="1">
                <a:latin typeface="楷体_GB2312" pitchFamily="49" charset="-122"/>
                <a:ea typeface="楷体_GB2312" pitchFamily="49" charset="-122"/>
                <a:sym typeface="+mn-ea"/>
              </a:rPr>
              <a:t>京剧是徽剧在吸收了京腔、昆剧等地方戏曲精华的基础上逐渐发展成熟起来的。京剧的角色，也叫“行当”分为生、旦、净、丑四类，与现实生活关系密切。生活中有男女之别，京剧就有生行和旦行；男女都有文、武、老、幼之别，京剧的生行就有小生、老生和武生，旦行就有闺门旦、花旦、老旦、武旦等；有的人粗犷豪放，有的人  机巧滑稽，京剧中的男性就又划分出了净行和丑行。在京剧舞台上，唱腔和动作都有一定的程式，一出完整的戏，其实就是表演者根据这些程式把剧情巧妙地连缀起来。在艺术表现形式上，京剧那五光十色、形态生动的脸谱，那精致华美、色彩艳丽的服饰，令人目眩神迷。</a:t>
            </a:r>
            <a:endParaRPr lang="zh-CN" altLang="en-US" sz="2400" b="1">
              <a:latin typeface="楷体_GB2312" pitchFamily="49" charset="-122"/>
              <a:ea typeface="楷体_GB2312" pitchFamily="49" charset="-122"/>
            </a:endParaRPr>
          </a:p>
        </p:txBody>
      </p:sp>
      <p:grpSp>
        <p:nvGrpSpPr>
          <p:cNvPr id="2" name="Group 5"/>
          <p:cNvGrpSpPr/>
          <p:nvPr/>
        </p:nvGrpSpPr>
        <p:grpSpPr bwMode="auto">
          <a:xfrm>
            <a:off x="1588" y="2674938"/>
            <a:ext cx="609600" cy="1978025"/>
            <a:chOff x="1" y="1685"/>
            <a:chExt cx="384" cy="1246"/>
          </a:xfrm>
        </p:grpSpPr>
        <p:pic>
          <p:nvPicPr>
            <p:cNvPr id="35840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35840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358405"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2778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27782"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27783"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27784" name="Rectangle 8"/>
          <p:cNvSpPr>
            <a:spLocks noChangeArrowheads="1"/>
          </p:cNvSpPr>
          <p:nvPr/>
        </p:nvSpPr>
        <p:spPr bwMode="auto">
          <a:xfrm>
            <a:off x="682943" y="915035"/>
            <a:ext cx="7559675" cy="4980940"/>
          </a:xfrm>
          <a:prstGeom prst="rect">
            <a:avLst/>
          </a:prstGeom>
          <a:noFill/>
          <a:ln w="9525" cap="rnd" algn="ctr">
            <a:noFill/>
            <a:prstDash val="sysDot"/>
            <a:miter lim="800000"/>
          </a:ln>
          <a:effectLst/>
        </p:spPr>
        <p:txBody>
          <a:bodyPr wrap="square" lIns="36000" rIns="36000" anchor="ctr">
            <a:spAutoFit/>
          </a:bodyPr>
          <a:lstStyle/>
          <a:p>
            <a:pPr indent="0" algn="l">
              <a:lnSpc>
                <a:spcPts val="3500"/>
              </a:lnSpc>
            </a:pPr>
            <a:r>
              <a:rPr lang="zh-CN" altLang="en-US" sz="2400" b="1">
                <a:solidFill>
                  <a:srgbClr val="990033"/>
                </a:solidFill>
                <a:latin typeface="+mn-ea"/>
                <a:sym typeface="+mn-ea"/>
              </a:rPr>
              <a:t>(京剧)源自徽剧，角色分类源自生活，表演程式化，表现形式绚丽多姿。</a:t>
            </a:r>
            <a:endParaRPr lang="zh-CN" altLang="en-US" sz="2400" b="1">
              <a:solidFill>
                <a:srgbClr val="990033"/>
              </a:solidFill>
              <a:latin typeface="+mn-ea"/>
            </a:endParaRPr>
          </a:p>
          <a:p>
            <a:pPr indent="0" algn="l">
              <a:lnSpc>
                <a:spcPts val="3500"/>
              </a:lnSpc>
            </a:pPr>
            <a:endParaRPr lang="zh-CN" altLang="en-US" sz="2400" b="1">
              <a:solidFill>
                <a:srgbClr val="990033"/>
              </a:solidFill>
              <a:latin typeface="+mn-ea"/>
            </a:endParaRPr>
          </a:p>
          <a:p>
            <a:pPr indent="0" algn="l">
              <a:lnSpc>
                <a:spcPts val="3500"/>
              </a:lnSpc>
            </a:pPr>
            <a:r>
              <a:rPr lang="zh-CN" altLang="en-US" sz="2400" b="1">
                <a:solidFill>
                  <a:srgbClr val="990033"/>
                </a:solidFill>
                <a:latin typeface="+mn-ea"/>
                <a:sym typeface="+mn-ea"/>
              </a:rPr>
              <a:t>[解析] 分清这个说明类段落的内容层次，先要在内容上抓住表述“京剧”的四个层次，即京剧的发展基础(或源头)、角色分类、程式、艺术表现形式；再把握概念的每个层次的本质特点，即发展基础(或源头)是“源自徽剧”、角色分类上“与现实生活关系密切”、程式上“唱腔和动作都有一定的程式”、艺术表现形式是“绚丽多姿”。了解这些主要内容后再用简洁的语言进行概括即可。</a:t>
            </a:r>
            <a:endParaRPr sz="2400">
              <a:latin typeface="+mn-ea"/>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27784"/>
                                        </p:tgtEl>
                                        <p:attrNameLst>
                                          <p:attrName>style.visibility</p:attrName>
                                        </p:attrNameLst>
                                      </p:cBhvr>
                                      <p:to>
                                        <p:strVal val="visible"/>
                                      </p:to>
                                    </p:set>
                                    <p:animEffect transition="in" filter="blinds(horizontal)">
                                      <p:cBhvr>
                                        <p:cTn id="7" dur="500"/>
                                        <p:tgtEl>
                                          <p:spTgt spid="12277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7784" grpId="0" bldLvl="0" animBg="1"/>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2880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2880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2880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28807" name="Rectangle 7"/>
          <p:cNvSpPr>
            <a:spLocks noChangeArrowheads="1"/>
          </p:cNvSpPr>
          <p:nvPr/>
        </p:nvSpPr>
        <p:spPr bwMode="auto">
          <a:xfrm>
            <a:off x="682943" y="836295"/>
            <a:ext cx="7775575" cy="3647440"/>
          </a:xfrm>
          <a:prstGeom prst="rect">
            <a:avLst/>
          </a:prstGeom>
          <a:noFill/>
          <a:ln w="9525" cap="rnd" algn="ctr">
            <a:noFill/>
            <a:prstDash val="sysDot"/>
            <a:miter lim="800000"/>
          </a:ln>
          <a:effectLst/>
        </p:spPr>
        <p:txBody>
          <a:bodyPr lIns="36000" rIns="36000" anchor="ctr">
            <a:spAutoFit/>
          </a:bodyPr>
          <a:lstStyle/>
          <a:p>
            <a:pPr indent="0">
              <a:lnSpc>
                <a:spcPts val="3500"/>
              </a:lnSpc>
            </a:pPr>
            <a:r>
              <a:rPr lang="en-US" altLang="zh-CN" sz="2400" b="1">
                <a:latin typeface="黑体" charset="0"/>
                <a:ea typeface="黑体" charset="0"/>
                <a:sym typeface="+mn-ea"/>
              </a:rPr>
              <a:t>(</a:t>
            </a:r>
            <a:r>
              <a:rPr lang="zh-CN" altLang="en-US" sz="2400" b="1">
                <a:latin typeface="黑体" charset="0"/>
                <a:ea typeface="黑体" charset="0"/>
                <a:sym typeface="+mn-ea"/>
              </a:rPr>
              <a:t>四</a:t>
            </a:r>
            <a:r>
              <a:rPr lang="en-US" altLang="zh-CN" sz="2400" b="1">
                <a:latin typeface="黑体" charset="0"/>
                <a:ea typeface="黑体" charset="0"/>
                <a:sym typeface="+mn-ea"/>
              </a:rPr>
              <a:t>)</a:t>
            </a:r>
            <a:r>
              <a:rPr lang="zh-CN" altLang="en-US" sz="2400" b="1">
                <a:latin typeface="黑体" charset="0"/>
                <a:ea typeface="黑体" charset="0"/>
                <a:sym typeface="+mn-ea"/>
              </a:rPr>
              <a:t>描写类语段</a:t>
            </a:r>
            <a:endParaRPr lang="zh-CN" altLang="en-US" sz="2400" b="1">
              <a:latin typeface="黑体" charset="0"/>
              <a:ea typeface="黑体" charset="0"/>
            </a:endParaRPr>
          </a:p>
          <a:p>
            <a:pPr indent="0">
              <a:lnSpc>
                <a:spcPts val="3500"/>
              </a:lnSpc>
            </a:pPr>
            <a:r>
              <a:rPr lang="zh-CN" altLang="en-US" sz="2400" b="1">
                <a:latin typeface="+mn-ea"/>
                <a:sym typeface="+mn-ea"/>
              </a:rPr>
              <a:t>   描写类语段的信息一般包括：描写的景物，景物的主要特征，描写的角度及目的、感情等。这类题可采用“舍偏取正”式，即首先弄清楚描写的对象，明白哪些是修饰性的、解释性的内容；然后从语法和句法的角度对语段进行分析，保留一些关键性的句子或词语，舍弃一些修饰、限制或补充性的句子或词语；最后再根据具体的要求，对保留的文字重新进行排列组合。</a:t>
            </a:r>
            <a:endParaRPr sz="2400">
              <a:latin typeface="+mn-ea"/>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28807"/>
                                        </p:tgtEl>
                                        <p:attrNameLst>
                                          <p:attrName>style.visibility</p:attrName>
                                        </p:attrNameLst>
                                      </p:cBhvr>
                                      <p:to>
                                        <p:strVal val="visible"/>
                                      </p:to>
                                    </p:set>
                                    <p:animEffect transition="in" filter="blinds(horizontal)">
                                      <p:cBhvr>
                                        <p:cTn id="7" dur="500"/>
                                        <p:tgtEl>
                                          <p:spTgt spid="1228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07" grpId="0" bldLvl="0" animBg="1"/>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2982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2982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2983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29831" name="Rectangle 7"/>
          <p:cNvSpPr>
            <a:spLocks noChangeArrowheads="1"/>
          </p:cNvSpPr>
          <p:nvPr/>
        </p:nvSpPr>
        <p:spPr bwMode="auto">
          <a:xfrm>
            <a:off x="682943" y="908843"/>
            <a:ext cx="7775575" cy="3060065"/>
          </a:xfrm>
          <a:prstGeom prst="rect">
            <a:avLst/>
          </a:prstGeom>
          <a:noFill/>
          <a:ln w="9525" cap="rnd" algn="ctr">
            <a:noFill/>
            <a:prstDash val="sysDot"/>
            <a:miter lim="800000"/>
          </a:ln>
          <a:effectLst/>
        </p:spPr>
        <p:txBody>
          <a:bodyPr lIns="36000" rIns="36000" anchor="ctr">
            <a:spAutoFit/>
          </a:bodyPr>
          <a:lstStyle/>
          <a:p>
            <a:pPr indent="0"/>
            <a:r>
              <a:rPr lang="zh-CN" altLang="en-US" sz="2400" b="1">
                <a:latin typeface="黑体" charset="0"/>
                <a:ea typeface="黑体" charset="0"/>
                <a:sym typeface="+mn-ea"/>
              </a:rPr>
              <a:t>例</a:t>
            </a:r>
            <a:r>
              <a:rPr sz="2400" b="1">
                <a:latin typeface="黑体" charset="0"/>
                <a:ea typeface="黑体" charset="0"/>
                <a:sym typeface="+mn-ea"/>
              </a:rPr>
              <a:t>9  </a:t>
            </a:r>
            <a:r>
              <a:rPr sz="2400" b="1">
                <a:latin typeface="Adobe 黑体 Std R" charset="0"/>
                <a:ea typeface="Adobe 黑体 Std R" charset="0"/>
                <a:sym typeface="+mn-ea"/>
              </a:rPr>
              <a:t>[</a:t>
            </a:r>
            <a:r>
              <a:rPr sz="2400" b="1">
                <a:latin typeface="宋体" charset="-122"/>
                <a:sym typeface="+mn-ea"/>
              </a:rPr>
              <a:t>2012·江苏卷</a:t>
            </a:r>
            <a:r>
              <a:rPr sz="2400" b="1">
                <a:latin typeface="Adobe 黑体 Std R" charset="0"/>
                <a:ea typeface="Adobe 黑体 Std R" charset="0"/>
                <a:sym typeface="+mn-ea"/>
              </a:rPr>
              <a:t>]  </a:t>
            </a:r>
            <a:r>
              <a:rPr sz="2400" b="1">
                <a:latin typeface="宋体" charset="-122"/>
                <a:sym typeface="+mn-ea"/>
              </a:rPr>
              <a:t>请以平实的语言表述下面材料中老园艺师一段话的深层含意，不超过25 个字。(4分)</a:t>
            </a:r>
            <a:endParaRPr sz="2400" b="1">
              <a:latin typeface="宋体" charset="-122"/>
            </a:endParaRPr>
          </a:p>
          <a:p>
            <a:pPr indent="0">
              <a:lnSpc>
                <a:spcPts val="3500"/>
              </a:lnSpc>
            </a:pPr>
            <a:r>
              <a:rPr lang="zh-CN" altLang="en-US" sz="2400" b="1">
                <a:ea typeface="楷体_GB2312" pitchFamily="49" charset="-122"/>
                <a:sym typeface="+mn-ea"/>
              </a:rPr>
              <a:t>      夜幕下，小松树上彩灯闪烁。路过的老园艺师自言自语地感慨：“人睡觉要关灯，整夜灯光照着，非失眠不可。树也一样，那么多的电线缠着，那么强的灯光照着，能活得好吗？ 夜色是美了，树可是要生病的。人们啊，要听得懂草木的叹息！”</a:t>
            </a:r>
            <a:endParaRPr sz="24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29831"/>
                                        </p:tgtEl>
                                        <p:attrNameLst>
                                          <p:attrName>style.visibility</p:attrName>
                                        </p:attrNameLst>
                                      </p:cBhvr>
                                      <p:to>
                                        <p:strVal val="visible"/>
                                      </p:to>
                                    </p:set>
                                    <p:animEffect transition="in" filter="blinds(horizontal)">
                                      <p:cBhvr>
                                        <p:cTn id="7" dur="500"/>
                                        <p:tgtEl>
                                          <p:spTgt spid="12298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831" grpId="0" bldLvl="0" animBg="1"/>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3290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3290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3290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32903" name="Rectangle 7"/>
          <p:cNvSpPr>
            <a:spLocks noChangeArrowheads="1"/>
          </p:cNvSpPr>
          <p:nvPr/>
        </p:nvSpPr>
        <p:spPr bwMode="auto">
          <a:xfrm>
            <a:off x="682943" y="836295"/>
            <a:ext cx="7775575" cy="4091940"/>
          </a:xfrm>
          <a:prstGeom prst="rect">
            <a:avLst/>
          </a:prstGeom>
          <a:noFill/>
          <a:ln w="9525" cap="rnd" algn="ctr">
            <a:noFill/>
            <a:prstDash val="sysDot"/>
            <a:miter lim="800000"/>
          </a:ln>
          <a:effectLst/>
        </p:spPr>
        <p:txBody>
          <a:bodyPr lIns="36000" rIns="36000" anchor="ctr">
            <a:spAutoFit/>
          </a:bodyPr>
          <a:lstStyle/>
          <a:p>
            <a:pPr indent="0" algn="l">
              <a:lnSpc>
                <a:spcPts val="3500"/>
              </a:lnSpc>
              <a:spcBef>
                <a:spcPct val="0"/>
              </a:spcBef>
              <a:buFontTx/>
              <a:buNone/>
            </a:pPr>
            <a:r>
              <a:rPr sz="2400" b="1">
                <a:latin typeface="黑体" charset="0"/>
                <a:ea typeface="黑体" charset="0"/>
                <a:sym typeface="+mn-ea"/>
              </a:rPr>
              <a:t>[思路导引] </a:t>
            </a:r>
            <a:r>
              <a:rPr sz="2400" b="1">
                <a:sym typeface="+mn-ea"/>
              </a:rPr>
              <a:t>这段话的第一部分(第一句)介绍情境，可以删掉，主要看第二部分老园艺师的感言。感言共四句话，第一句的目的是引出第二句，故删掉第一句；第三句是后果；第四句是人类应有的态度。根据题干要求的概括深层含意，可以删掉结果，只保留第二句、第四句。根据压缩描写类语段具体变抽象的解题方法，灯光、电线代指生长环境，“听得懂草木的叹息”就是指懂得大自然的生长规律，更深层的意思是懂得保护自然。</a:t>
            </a:r>
            <a:endParaRPr lang="zh-CN" altLang="en-US" sz="2400" b="1">
              <a:solidFill>
                <a:srgbClr val="990033"/>
              </a:solidFill>
              <a:latin typeface="宋体" charset="-122"/>
            </a:endParaRPr>
          </a:p>
          <a:p>
            <a:pPr algn="l">
              <a:lnSpc>
                <a:spcPts val="3500"/>
              </a:lnSpc>
              <a:buFontTx/>
              <a:buNone/>
            </a:pPr>
            <a:endParaRPr lang="zh-CN" altLang="en-US" sz="2400" b="1">
              <a:latin typeface="楷体_GB2312" pitchFamily="49" charset="-122"/>
              <a:ea typeface="楷体_GB2312"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3" name="文本框 2"/>
          <p:cNvSpPr txBox="1"/>
          <p:nvPr/>
        </p:nvSpPr>
        <p:spPr>
          <a:xfrm>
            <a:off x="755650" y="5300980"/>
            <a:ext cx="6473190" cy="535940"/>
          </a:xfrm>
          <a:prstGeom prst="rect">
            <a:avLst/>
          </a:prstGeom>
          <a:noFill/>
        </p:spPr>
        <p:txBody>
          <a:bodyPr wrap="square" rtlCol="0">
            <a:spAutoFit/>
          </a:bodyPr>
          <a:lstStyle/>
          <a:p>
            <a:pPr algn="l">
              <a:lnSpc>
                <a:spcPts val="3500"/>
              </a:lnSpc>
              <a:spcBef>
                <a:spcPct val="0"/>
              </a:spcBef>
              <a:buFontTx/>
              <a:buNone/>
            </a:pPr>
            <a:r>
              <a:rPr lang="zh-CN" altLang="en-US" sz="2400" b="1">
                <a:solidFill>
                  <a:srgbClr val="990033"/>
                </a:solidFill>
                <a:latin typeface="宋体" charset="-122"/>
                <a:sym typeface="+mn-ea"/>
              </a:rPr>
              <a:t>树也需要良好的生长环境；人类应该善待自然。</a:t>
            </a:r>
            <a:endParaRPr lang="zh-CN" altLang="en-US" sz="240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32903"/>
                                        </p:tgtEl>
                                        <p:attrNameLst>
                                          <p:attrName>style.visibility</p:attrName>
                                        </p:attrNameLst>
                                      </p:cBhvr>
                                      <p:to>
                                        <p:strVal val="visible"/>
                                      </p:to>
                                    </p:set>
                                    <p:animEffect transition="in" filter="blinds(horizontal)">
                                      <p:cBhvr>
                                        <p:cTn id="7" dur="500"/>
                                        <p:tgtEl>
                                          <p:spTgt spid="123290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903" grpId="0" bldLvl="0" animBg="1"/>
      <p:bldP spid="3" grpId="0"/>
    </p:bld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3085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3085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3085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30857" name="Rectangle 9"/>
          <p:cNvSpPr>
            <a:spLocks noChangeArrowheads="1"/>
          </p:cNvSpPr>
          <p:nvPr/>
        </p:nvSpPr>
        <p:spPr bwMode="auto">
          <a:xfrm>
            <a:off x="767715" y="836295"/>
            <a:ext cx="7868920" cy="5425440"/>
          </a:xfrm>
          <a:prstGeom prst="rect">
            <a:avLst/>
          </a:prstGeom>
          <a:noFill/>
          <a:ln w="9525" cap="rnd" algn="ctr">
            <a:noFill/>
            <a:prstDash val="sysDot"/>
            <a:miter lim="800000"/>
          </a:ln>
          <a:effectLst/>
        </p:spPr>
        <p:txBody>
          <a:bodyPr wrap="square" lIns="36000" rIns="36000" anchor="ctr">
            <a:spAutoFit/>
          </a:bodyPr>
          <a:lstStyle/>
          <a:p>
            <a:pPr indent="0">
              <a:lnSpc>
                <a:spcPts val="3500"/>
              </a:lnSpc>
            </a:pPr>
            <a:r>
              <a:rPr lang="en-US" altLang="zh-CN" sz="2400" b="1">
                <a:latin typeface="宋体" charset="-122"/>
                <a:sym typeface="+mn-ea"/>
              </a:rPr>
              <a:t>【</a:t>
            </a:r>
            <a:r>
              <a:rPr lang="zh-CN" altLang="en-US" sz="2400" b="1">
                <a:latin typeface="黑体" charset="0"/>
                <a:ea typeface="黑体" charset="0"/>
                <a:sym typeface="+mn-ea"/>
              </a:rPr>
              <a:t>对点训练</a:t>
            </a:r>
            <a:r>
              <a:rPr lang="en-US" altLang="zh-CN" sz="2400" b="1">
                <a:latin typeface="宋体" charset="-122"/>
                <a:sym typeface="+mn-ea"/>
              </a:rPr>
              <a:t>】</a:t>
            </a:r>
            <a:endParaRPr lang="zh-CN" altLang="en-US" sz="2400" b="1">
              <a:latin typeface="Adobe 黑体 Std R" charset="0"/>
              <a:ea typeface="Adobe 黑体 Std R" charset="0"/>
              <a:sym typeface="+mn-ea"/>
            </a:endParaRPr>
          </a:p>
          <a:p>
            <a:pPr indent="0">
              <a:lnSpc>
                <a:spcPts val="3500"/>
              </a:lnSpc>
            </a:pPr>
            <a:r>
              <a:rPr lang="en-US" altLang="zh-CN" sz="2400" b="1">
                <a:latin typeface="+mn-ea"/>
                <a:sym typeface="+mn-ea"/>
              </a:rPr>
              <a:t>  </a:t>
            </a:r>
            <a:r>
              <a:rPr lang="en-US" altLang="zh-CN" sz="2400" b="1">
                <a:solidFill>
                  <a:schemeClr val="tx1"/>
                </a:solidFill>
                <a:uFillTx/>
                <a:latin typeface="+mn-ea"/>
                <a:sym typeface="+mn-ea"/>
              </a:rPr>
              <a:t>9</a:t>
            </a:r>
            <a:r>
              <a:rPr lang="en-US" altLang="zh-CN" sz="2400" b="1">
                <a:latin typeface="+mn-ea"/>
                <a:sym typeface="+mn-ea"/>
              </a:rPr>
              <a:t>.  </a:t>
            </a:r>
            <a:r>
              <a:rPr lang="en-US" altLang="zh-CN" sz="2400">
                <a:latin typeface="+mn-ea"/>
                <a:sym typeface="+mn-ea"/>
              </a:rPr>
              <a:t>[</a:t>
            </a:r>
            <a:r>
              <a:rPr sz="2400">
                <a:solidFill>
                  <a:schemeClr val="tx1"/>
                </a:solidFill>
                <a:uFillTx/>
                <a:latin typeface="宋体" charset="0"/>
                <a:ea typeface="宋体" charset="0"/>
                <a:sym typeface="+mn-ea"/>
              </a:rPr>
              <a:t>2011</a:t>
            </a:r>
            <a:r>
              <a:rPr sz="2400" b="1">
                <a:latin typeface="+mn-ea"/>
                <a:sym typeface="+mn-ea"/>
              </a:rPr>
              <a:t>·安徽卷</a:t>
            </a:r>
            <a:r>
              <a:rPr lang="en-US" altLang="zh-CN" sz="2400">
                <a:latin typeface="+mn-ea"/>
                <a:sym typeface="+mn-ea"/>
              </a:rPr>
              <a:t>]</a:t>
            </a:r>
            <a:r>
              <a:rPr lang="en-US" altLang="zh-CN" sz="2400" b="1">
                <a:latin typeface="+mn-ea"/>
                <a:sym typeface="+mn-ea"/>
              </a:rPr>
              <a:t> </a:t>
            </a:r>
            <a:r>
              <a:rPr sz="2400" b="1">
                <a:latin typeface="+mn-ea"/>
                <a:sym typeface="+mn-ea"/>
              </a:rPr>
              <a:t> 下面一段文字后的四个选项中，能准确概括文字内容的一项是(　　)</a:t>
            </a:r>
            <a:endParaRPr sz="2400" b="1">
              <a:latin typeface="+mn-ea"/>
            </a:endParaRPr>
          </a:p>
          <a:p>
            <a:pPr indent="266700">
              <a:lnSpc>
                <a:spcPts val="3500"/>
              </a:lnSpc>
            </a:pPr>
            <a:r>
              <a:rPr lang="zh-CN" altLang="en-US" sz="2400" b="1">
                <a:latin typeface="楷体_GB2312" pitchFamily="49" charset="-122"/>
                <a:ea typeface="楷体_GB2312" pitchFamily="49" charset="-122"/>
                <a:sym typeface="+mn-ea"/>
              </a:rPr>
              <a:t>  琴声渐起。我仿佛看见一滴滴饱满的水珠儿洒落在含苞待放的桃花上，又恋恋不舍地挂着丝儿似的落下来，犹如一个个活泼的小精灵。这是一条奔腾不息的大河，它裹挟着泥沙、卵石，翻滚着向前奔去，撞击着河岸，向阻挡它的一切势力发起猛烈冲击。那河上还有勇敢的艄公，正在与恶浪搏斗。一阵清风穿过树林，一粒沙子从屋檐上滚落，掉在门前那口空水缸里，清脆悦耳，回音似璧。琴声欲止，似一朵烟花静静地绽放。</a:t>
            </a:r>
            <a:endParaRPr lang="zh-CN" altLang="en-US" sz="2400" b="1">
              <a:latin typeface="楷体_GB2312" pitchFamily="49" charset="-122"/>
              <a:ea typeface="楷体_GB2312" pitchFamily="49" charset="-122"/>
            </a:endParaRPr>
          </a:p>
          <a:p>
            <a:pPr indent="266700">
              <a:lnSpc>
                <a:spcPts val="3500"/>
              </a:lnSpc>
            </a:pPr>
            <a:r>
              <a:rPr sz="2400" b="1">
                <a:sym typeface="+mn-ea"/>
              </a:rPr>
              <a:t>     </a:t>
            </a:r>
            <a:endParaRPr sz="24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30857"/>
                                        </p:tgtEl>
                                        <p:attrNameLst>
                                          <p:attrName>style.visibility</p:attrName>
                                        </p:attrNameLst>
                                      </p:cBhvr>
                                      <p:to>
                                        <p:strVal val="visible"/>
                                      </p:to>
                                    </p:set>
                                    <p:animEffect transition="in" filter="blinds(horizontal)">
                                      <p:cBhvr>
                                        <p:cTn id="7" dur="500"/>
                                        <p:tgtEl>
                                          <p:spTgt spid="12308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857" grpId="0" bldLvl="0" animBg="1"/>
    </p:bld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3392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3392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3392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33927" name="Rectangle 7"/>
          <p:cNvSpPr>
            <a:spLocks noChangeArrowheads="1"/>
          </p:cNvSpPr>
          <p:nvPr/>
        </p:nvSpPr>
        <p:spPr bwMode="auto">
          <a:xfrm>
            <a:off x="755650" y="980440"/>
            <a:ext cx="7847330" cy="1424940"/>
          </a:xfrm>
          <a:prstGeom prst="rect">
            <a:avLst/>
          </a:prstGeom>
          <a:noFill/>
          <a:ln w="9525" cap="rnd" algn="ctr">
            <a:noFill/>
            <a:prstDash val="sysDot"/>
            <a:miter lim="800000"/>
          </a:ln>
          <a:effectLst/>
        </p:spPr>
        <p:txBody>
          <a:bodyPr wrap="square" lIns="36000" rIns="36000" anchor="ctr">
            <a:spAutoFit/>
          </a:bodyPr>
          <a:lstStyle/>
          <a:p>
            <a:pPr indent="266700">
              <a:lnSpc>
                <a:spcPts val="3500"/>
              </a:lnSpc>
            </a:pPr>
            <a:r>
              <a:rPr lang="en-US" sz="2400" b="1">
                <a:latin typeface="+mn-ea"/>
                <a:sym typeface="+mn-ea"/>
              </a:rPr>
              <a:t>   </a:t>
            </a:r>
            <a:r>
              <a:rPr lang="en-US" sz="2400" b="1">
                <a:latin typeface="Times New Roman" pitchFamily="18" charset="0"/>
                <a:sym typeface="+mn-ea"/>
              </a:rPr>
              <a:t> </a:t>
            </a:r>
            <a:r>
              <a:rPr sz="2400" b="1">
                <a:latin typeface="Times New Roman" pitchFamily="18" charset="0"/>
                <a:sym typeface="+mn-ea"/>
              </a:rPr>
              <a:t>A. 琴音似水　　　　　B. 琴音遐想</a:t>
            </a:r>
            <a:endParaRPr sz="2400" b="1">
              <a:latin typeface="Times New Roman" pitchFamily="18" charset="0"/>
            </a:endParaRPr>
          </a:p>
          <a:p>
            <a:pPr indent="266700">
              <a:lnSpc>
                <a:spcPts val="3500"/>
              </a:lnSpc>
            </a:pPr>
            <a:r>
              <a:rPr sz="2400" b="1">
                <a:latin typeface="Times New Roman" pitchFamily="18" charset="0"/>
                <a:sym typeface="+mn-ea"/>
              </a:rPr>
              <a:t>    C. 琴声悠扬                    D. 琴声如风</a:t>
            </a:r>
          </a:p>
          <a:p>
            <a:pPr indent="0">
              <a:lnSpc>
                <a:spcPts val="3500"/>
              </a:lnSpc>
            </a:pPr>
            <a:r>
              <a:rPr lang="zh-CN" altLang="en-US" sz="2400" b="1">
                <a:solidFill>
                  <a:srgbClr val="990033"/>
                </a:solidFill>
                <a:latin typeface="Times New Roman" pitchFamily="18" charset="0"/>
                <a:sym typeface="+mn-ea"/>
              </a:rPr>
              <a:t> </a:t>
            </a:r>
            <a:endParaRPr sz="2400">
              <a:latin typeface="Times New Roman" pitchFamily="18" charset="0"/>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4" name="文本框 3"/>
          <p:cNvSpPr txBox="1"/>
          <p:nvPr/>
        </p:nvSpPr>
        <p:spPr>
          <a:xfrm>
            <a:off x="827405" y="2492375"/>
            <a:ext cx="7763510" cy="3921760"/>
          </a:xfrm>
          <a:prstGeom prst="rect">
            <a:avLst/>
          </a:prstGeom>
          <a:noFill/>
        </p:spPr>
        <p:txBody>
          <a:bodyPr wrap="square" rtlCol="0">
            <a:spAutoFit/>
          </a:bodyPr>
          <a:lstStyle/>
          <a:p>
            <a:pPr indent="0">
              <a:lnSpc>
                <a:spcPts val="3500"/>
              </a:lnSpc>
            </a:pPr>
            <a:r>
              <a:rPr lang="zh-CN" altLang="en-US" sz="2400" b="1">
                <a:solidFill>
                  <a:srgbClr val="990033"/>
                </a:solidFill>
                <a:latin typeface="Times New Roman" pitchFamily="18" charset="0"/>
                <a:sym typeface="+mn-ea"/>
              </a:rPr>
              <a:t>B</a:t>
            </a:r>
            <a:r>
              <a:rPr lang="zh-CN" altLang="en-US" sz="2400" b="1">
                <a:solidFill>
                  <a:srgbClr val="990033"/>
                </a:solidFill>
                <a:latin typeface="宋体" charset="-122"/>
                <a:sym typeface="+mn-ea"/>
              </a:rPr>
              <a:t>　[解析] 整个语段侧重描写，运用了通感(化听觉为视觉)的方法，描述了作者对琴声所做的联想。“琴音遐想”能够全面而准确地概括这个语段的内容。“琴音似水”“琴声如风”则以偏概全，不能涵盖“琴声欲止”时“似一朵烟花静静地绽放”的联想内容；“琴声悠扬”更是与语段中的“猛烈冲击”“与恶浪搏斗”等描述不一致。</a:t>
            </a:r>
            <a:endParaRPr lang="zh-CN" altLang="en-US" b="1">
              <a:solidFill>
                <a:srgbClr val="990033"/>
              </a:solidFill>
              <a:sym typeface="+mn-ea"/>
            </a:endParaRPr>
          </a:p>
          <a:p>
            <a:pPr indent="0">
              <a:lnSpc>
                <a:spcPts val="3500"/>
              </a:lnSpc>
            </a:pPr>
            <a:endParaRPr>
              <a:latin typeface="+mn-ea"/>
            </a:endParaRPr>
          </a:p>
          <a:p>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33927"/>
                                        </p:tgtEl>
                                        <p:attrNameLst>
                                          <p:attrName>style.visibility</p:attrName>
                                        </p:attrNameLst>
                                      </p:cBhvr>
                                      <p:to>
                                        <p:strVal val="visible"/>
                                      </p:to>
                                    </p:set>
                                    <p:animEffect transition="in" filter="blinds(horizontal)">
                                      <p:cBhvr>
                                        <p:cTn id="7" dur="500"/>
                                        <p:tgtEl>
                                          <p:spTgt spid="123392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927" grpId="0" bldLvl="0" animBg="1"/>
      <p:bldP spid="4" grpId="0"/>
    </p:bld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3494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3494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3495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34951" name="Rectangle 7"/>
          <p:cNvSpPr>
            <a:spLocks noChangeArrowheads="1"/>
          </p:cNvSpPr>
          <p:nvPr/>
        </p:nvSpPr>
        <p:spPr bwMode="auto">
          <a:xfrm>
            <a:off x="682943" y="908368"/>
            <a:ext cx="7921625" cy="4810760"/>
          </a:xfrm>
          <a:prstGeom prst="rect">
            <a:avLst/>
          </a:prstGeom>
          <a:noFill/>
          <a:ln w="9525" cap="rnd" algn="ctr">
            <a:noFill/>
            <a:prstDash val="sysDot"/>
            <a:miter lim="800000"/>
          </a:ln>
          <a:effectLst/>
        </p:spPr>
        <p:txBody>
          <a:bodyPr wrap="square" lIns="36000" rIns="36000" anchor="ctr">
            <a:spAutoFit/>
          </a:bodyPr>
          <a:lstStyle/>
          <a:p>
            <a:pPr indent="0">
              <a:lnSpc>
                <a:spcPts val="3500"/>
              </a:lnSpc>
            </a:pPr>
            <a:r>
              <a:rPr lang="zh-CN" altLang="zh-CN" sz="2400" b="1">
                <a:latin typeface="黑体" charset="0"/>
                <a:ea typeface="黑体" charset="0"/>
                <a:sym typeface="+mn-ea"/>
              </a:rPr>
              <a:t>题型三　新闻拟写概括</a:t>
            </a:r>
          </a:p>
          <a:p>
            <a:pPr indent="0">
              <a:lnSpc>
                <a:spcPts val="3500"/>
              </a:lnSpc>
            </a:pPr>
            <a:r>
              <a:rPr lang="en-US" altLang="zh-CN" sz="2400" b="1">
                <a:latin typeface="黑体" charset="0"/>
                <a:ea typeface="黑体" charset="0"/>
                <a:sym typeface="+mn-ea"/>
              </a:rPr>
              <a:t>(</a:t>
            </a:r>
            <a:r>
              <a:rPr lang="zh-CN" altLang="en-US" sz="2400" b="1">
                <a:latin typeface="黑体" charset="0"/>
                <a:ea typeface="黑体" charset="0"/>
                <a:sym typeface="+mn-ea"/>
              </a:rPr>
              <a:t>一</a:t>
            </a:r>
            <a:r>
              <a:rPr lang="en-US" altLang="zh-CN" sz="2400" b="1">
                <a:latin typeface="黑体" charset="0"/>
                <a:ea typeface="黑体" charset="0"/>
                <a:sym typeface="+mn-ea"/>
              </a:rPr>
              <a:t>)</a:t>
            </a:r>
            <a:r>
              <a:rPr lang="zh-CN" altLang="en-US" sz="2400" b="1">
                <a:latin typeface="黑体" charset="0"/>
                <a:ea typeface="黑体" charset="0"/>
                <a:sym typeface="+mn-ea"/>
              </a:rPr>
              <a:t>拟写一句话新闻</a:t>
            </a:r>
            <a:endParaRPr lang="zh-CN" altLang="en-US" sz="2400" b="1">
              <a:latin typeface="黑体" charset="0"/>
              <a:ea typeface="黑体" charset="0"/>
            </a:endParaRPr>
          </a:p>
          <a:p>
            <a:pPr indent="0">
              <a:lnSpc>
                <a:spcPts val="3500"/>
              </a:lnSpc>
            </a:pPr>
            <a:r>
              <a:rPr lang="zh-CN" altLang="en-US" sz="2400" b="1">
                <a:latin typeface="+mn-ea"/>
                <a:sym typeface="+mn-ea"/>
              </a:rPr>
              <a:t>   </a:t>
            </a:r>
            <a:r>
              <a:rPr sz="2400" b="1">
                <a:latin typeface="+mn-ea"/>
                <a:sym typeface="+mn-ea"/>
              </a:rPr>
              <a:t>一句话新闻就是用简明的语言把语段信息表达出来。它要求高度概括，只要将主要的人、事交代清楚即可(时间较强的动态新闻则应交代时间)。这类题的解题思路为：</a:t>
            </a:r>
            <a:endParaRPr sz="2400" b="1">
              <a:latin typeface="+mn-ea"/>
            </a:endParaRPr>
          </a:p>
          <a:p>
            <a:pPr indent="266700">
              <a:lnSpc>
                <a:spcPts val="3500"/>
              </a:lnSpc>
            </a:pPr>
            <a:r>
              <a:rPr sz="2400" b="1">
                <a:latin typeface="+mn-ea"/>
                <a:sym typeface="+mn-ea"/>
              </a:rPr>
              <a:t>    第一步，根据新闻要素，准确筛选答题信息点。新闻分导语、正文等几部分，分别承担着不同的任务。而关键信息主要集中在导语一段，所以应把主要精力放在导语部分。要对提供的材料做全面阅读，辨别一下主要信息和次要信息、即时信息和背景信息等，以便准确确定重点语句。</a:t>
            </a:r>
            <a:endParaRPr lang="en-US" altLang="zh-CN" sz="2400" b="1">
              <a:latin typeface="+mn-ea"/>
            </a:endParaRPr>
          </a:p>
          <a:p>
            <a:pPr indent="266700"/>
            <a:r>
              <a:rPr lang="en-US" altLang="zh-CN" b="1">
                <a:latin typeface="宋体" pitchFamily="2" charset="-122"/>
              </a:rPr>
              <a:t> </a:t>
            </a:r>
            <a:endParaRPr lang="zh-CN" altLang="en-US" b="1">
              <a:latin typeface="宋体" pitchFamily="2"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34951"/>
                                        </p:tgtEl>
                                        <p:attrNameLst>
                                          <p:attrName>style.visibility</p:attrName>
                                        </p:attrNameLst>
                                      </p:cBhvr>
                                      <p:to>
                                        <p:strVal val="visible"/>
                                      </p:to>
                                    </p:set>
                                    <p:animEffect transition="in" filter="blinds(horizontal)">
                                      <p:cBhvr>
                                        <p:cTn id="7" dur="500"/>
                                        <p:tgtEl>
                                          <p:spTgt spid="1234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4951" grpId="0" bldLvl="0" animBg="1"/>
    </p:bld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3597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3597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3597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35975" name="Rectangle 7"/>
          <p:cNvSpPr>
            <a:spLocks noChangeArrowheads="1"/>
          </p:cNvSpPr>
          <p:nvPr/>
        </p:nvSpPr>
        <p:spPr bwMode="auto">
          <a:xfrm>
            <a:off x="755650" y="908844"/>
            <a:ext cx="7775575" cy="3982720"/>
          </a:xfrm>
          <a:prstGeom prst="rect">
            <a:avLst/>
          </a:prstGeom>
          <a:noFill/>
          <a:ln w="9525" cap="rnd" algn="ctr">
            <a:noFill/>
            <a:prstDash val="sysDot"/>
            <a:miter lim="800000"/>
          </a:ln>
          <a:effectLst/>
        </p:spPr>
        <p:txBody>
          <a:bodyPr lIns="36000" rIns="36000" anchor="ctr">
            <a:spAutoFit/>
          </a:bodyPr>
          <a:lstStyle/>
          <a:p>
            <a:pPr indent="266700">
              <a:lnSpc>
                <a:spcPts val="3500"/>
              </a:lnSpc>
            </a:pPr>
            <a:r>
              <a:rPr lang="en-US" sz="2400" b="1">
                <a:latin typeface="+mn-ea"/>
                <a:sym typeface="+mn-ea"/>
              </a:rPr>
              <a:t>    </a:t>
            </a:r>
            <a:r>
              <a:rPr sz="2400" b="1">
                <a:latin typeface="+mn-ea"/>
                <a:sym typeface="+mn-ea"/>
              </a:rPr>
              <a:t>第二步，选择句式，组合信息。首先应选择句式，安排层次。一句话新闻(标题新闻)通常采用陈述句式：人物＋事件＋时间＋地点＋原因，人物和事件构成主谓句。还要注意在表达形式上必须是“一句话”，这“一句话”应尽可能是单句，必要情况下可以是复句，但不能是句群。另外，还要注意控制字数。最后草拟答案。</a:t>
            </a:r>
            <a:endParaRPr sz="2400" b="1">
              <a:latin typeface="+mn-ea"/>
            </a:endParaRPr>
          </a:p>
          <a:p>
            <a:pPr indent="266700">
              <a:lnSpc>
                <a:spcPts val="3500"/>
              </a:lnSpc>
            </a:pPr>
            <a:r>
              <a:rPr sz="2400" b="1">
                <a:latin typeface="+mn-ea"/>
                <a:sym typeface="+mn-ea"/>
              </a:rPr>
              <a:t>    第三步，依据倾向，验证答案。验证草拟的答案能否准确涵盖所提供的新闻材料的主要信息。</a:t>
            </a:r>
            <a:endParaRPr sz="2400" b="1">
              <a:latin typeface="+mn-ea"/>
            </a:endParaRPr>
          </a:p>
          <a:p>
            <a:pPr indent="266700"/>
            <a:r>
              <a:rPr lang="zh-CN" altLang="en-US" sz="2200" b="1">
                <a:latin typeface="楷体_GB2312" pitchFamily="49" charset="-122"/>
                <a:ea typeface="楷体_GB2312" pitchFamily="49" charset="-122"/>
              </a:rPr>
              <a:t> </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35975"/>
                                        </p:tgtEl>
                                        <p:attrNameLst>
                                          <p:attrName>style.visibility</p:attrName>
                                        </p:attrNameLst>
                                      </p:cBhvr>
                                      <p:to>
                                        <p:strVal val="visible"/>
                                      </p:to>
                                    </p:set>
                                    <p:animEffect transition="in" filter="blinds(horizontal)">
                                      <p:cBhvr>
                                        <p:cTn id="7" dur="500"/>
                                        <p:tgtEl>
                                          <p:spTgt spid="1235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5975" grpId="0" bldLvl="0" animBg="1"/>
    </p:bld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3699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3699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3699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36999" name="Rectangle 7"/>
          <p:cNvSpPr>
            <a:spLocks noChangeArrowheads="1"/>
          </p:cNvSpPr>
          <p:nvPr/>
        </p:nvSpPr>
        <p:spPr bwMode="auto">
          <a:xfrm>
            <a:off x="748030" y="908050"/>
            <a:ext cx="7824470" cy="5425440"/>
          </a:xfrm>
          <a:prstGeom prst="rect">
            <a:avLst/>
          </a:prstGeom>
          <a:noFill/>
          <a:ln w="9525" cap="rnd" algn="ctr">
            <a:noFill/>
            <a:prstDash val="sysDot"/>
            <a:miter lim="800000"/>
          </a:ln>
          <a:effectLst/>
        </p:spPr>
        <p:txBody>
          <a:bodyPr wrap="square" lIns="36000" rIns="36000" anchor="ctr">
            <a:spAutoFit/>
          </a:bodyPr>
          <a:lstStyle/>
          <a:p>
            <a:pPr indent="0">
              <a:lnSpc>
                <a:spcPts val="3500"/>
              </a:lnSpc>
            </a:pPr>
            <a:r>
              <a:rPr lang="en-US" altLang="zh-CN" sz="2400" b="1">
                <a:latin typeface="宋体" charset="-122"/>
                <a:sym typeface="+mn-ea"/>
              </a:rPr>
              <a:t>【</a:t>
            </a:r>
            <a:r>
              <a:rPr lang="zh-CN" altLang="en-US" sz="2400" b="1">
                <a:latin typeface="黑体" charset="0"/>
                <a:ea typeface="黑体" charset="0"/>
                <a:sym typeface="+mn-ea"/>
              </a:rPr>
              <a:t>对点训练</a:t>
            </a:r>
            <a:r>
              <a:rPr lang="en-US" altLang="zh-CN" sz="2400" b="1">
                <a:latin typeface="宋体" charset="-122"/>
                <a:sym typeface="+mn-ea"/>
              </a:rPr>
              <a:t>】</a:t>
            </a:r>
            <a:endParaRPr lang="zh-CN" altLang="en-US" sz="2400" b="1">
              <a:latin typeface="Adobe 黑体 Std R" charset="0"/>
              <a:ea typeface="Adobe 黑体 Std R" charset="0"/>
              <a:sym typeface="+mn-ea"/>
            </a:endParaRPr>
          </a:p>
          <a:p>
            <a:pPr indent="0">
              <a:lnSpc>
                <a:spcPts val="3500"/>
              </a:lnSpc>
            </a:pPr>
            <a:r>
              <a:rPr lang="en-US" altLang="zh-CN" sz="2400" b="1">
                <a:latin typeface="+mn-ea"/>
                <a:sym typeface="+mn-ea"/>
              </a:rPr>
              <a:t> 10. 阅读下面这则新闻，拟写一句话新闻。(不超过</a:t>
            </a:r>
            <a:r>
              <a:rPr lang="en-US" altLang="zh-CN" sz="2400" b="1">
                <a:solidFill>
                  <a:schemeClr val="tx1"/>
                </a:solidFill>
                <a:uFillTx/>
                <a:latin typeface="宋体" charset="0"/>
                <a:ea typeface="宋体" charset="0"/>
                <a:sym typeface="+mn-ea"/>
              </a:rPr>
              <a:t>1</a:t>
            </a:r>
            <a:r>
              <a:rPr lang="en-US" altLang="zh-CN" sz="2400" b="1">
                <a:latin typeface="+mn-ea"/>
                <a:sym typeface="+mn-ea"/>
              </a:rPr>
              <a:t>字)(</a:t>
            </a:r>
            <a:r>
              <a:rPr lang="en-US" altLang="zh-CN" sz="2400" b="1">
                <a:solidFill>
                  <a:schemeClr val="tx1"/>
                </a:solidFill>
                <a:uFillTx/>
                <a:latin typeface="宋体" charset="0"/>
                <a:ea typeface="宋体" charset="0"/>
                <a:sym typeface="+mn-ea"/>
              </a:rPr>
              <a:t>5</a:t>
            </a:r>
            <a:r>
              <a:rPr lang="en-US" altLang="zh-CN" sz="2400" b="1">
                <a:latin typeface="+mn-ea"/>
                <a:sym typeface="+mn-ea"/>
              </a:rPr>
              <a:t>分)</a:t>
            </a:r>
          </a:p>
          <a:p>
            <a:pPr indent="266700">
              <a:lnSpc>
                <a:spcPts val="3500"/>
              </a:lnSpc>
            </a:pPr>
            <a:r>
              <a:rPr lang="zh-CN" altLang="en-US" sz="2400" b="1">
                <a:latin typeface="楷体_GB2312" pitchFamily="49" charset="-122"/>
                <a:ea typeface="楷体_GB2312" pitchFamily="49" charset="-122"/>
                <a:sym typeface="+mn-ea"/>
              </a:rPr>
              <a:t>  《南华早报》报道，由于北京持续受到重度雾霾的困扰，所谓的“烟雾箱”计划已在加速展开。雾霾实验室将建在北京怀柔区，可与世界最大的大气模拟设施</a:t>
            </a:r>
            <a:r>
              <a:rPr lang="zh-CN" altLang="en-US" sz="2400" b="1">
                <a:latin typeface="宋体" charset="0"/>
                <a:ea typeface="宋体" charset="0"/>
                <a:sym typeface="+mn-ea"/>
              </a:rPr>
              <a:t>——</a:t>
            </a:r>
            <a:r>
              <a:rPr lang="zh-CN" altLang="en-US" sz="2400" b="1">
                <a:latin typeface="楷体_GB2312" pitchFamily="49" charset="-122"/>
                <a:ea typeface="楷体_GB2312" pitchFamily="49" charset="-122"/>
                <a:sym typeface="+mn-ea"/>
              </a:rPr>
              <a:t>欧洲光反应实验室相匹敌。</a:t>
            </a:r>
            <a:endParaRPr lang="zh-CN" altLang="en-US" sz="2400" b="1">
              <a:latin typeface="楷体_GB2312" pitchFamily="49" charset="-122"/>
              <a:ea typeface="楷体_GB2312" pitchFamily="49" charset="-122"/>
            </a:endParaRPr>
          </a:p>
          <a:p>
            <a:pPr indent="266700">
              <a:lnSpc>
                <a:spcPts val="3500"/>
              </a:lnSpc>
            </a:pPr>
            <a:r>
              <a:rPr lang="zh-CN" altLang="en-US" sz="2400" b="1">
                <a:latin typeface="楷体_GB2312" pitchFamily="49" charset="-122"/>
                <a:ea typeface="楷体_GB2312" pitchFamily="49" charset="-122"/>
                <a:sym typeface="+mn-ea"/>
              </a:rPr>
              <a:t>  负责该项目的中国科学院研究员贺泓说，竣工后的“烟雾箱”可利用600立方米的污染空气进行实验，比欧洲光反应实验室的容量多出50%。</a:t>
            </a:r>
          </a:p>
          <a:p>
            <a:pPr indent="266700">
              <a:lnSpc>
                <a:spcPts val="3500"/>
              </a:lnSpc>
            </a:pPr>
            <a:endParaRPr sz="2400"/>
          </a:p>
          <a:p>
            <a:pPr indent="266700">
              <a:lnSpc>
                <a:spcPts val="3500"/>
              </a:lnSpc>
            </a:pPr>
            <a:endParaRPr sz="24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36999"/>
                                        </p:tgtEl>
                                        <p:attrNameLst>
                                          <p:attrName>style.visibility</p:attrName>
                                        </p:attrNameLst>
                                      </p:cBhvr>
                                      <p:to>
                                        <p:strVal val="visible"/>
                                      </p:to>
                                    </p:set>
                                    <p:animEffect transition="in" filter="blinds(horizontal)">
                                      <p:cBhvr>
                                        <p:cTn id="7" dur="500"/>
                                        <p:tgtEl>
                                          <p:spTgt spid="12369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6999"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内容占位符 2"/>
          <p:cNvSpPr>
            <a:spLocks noGrp="1"/>
          </p:cNvSpPr>
          <p:nvPr>
            <p:ph idx="4294967295"/>
          </p:nvPr>
        </p:nvSpPr>
        <p:spPr>
          <a:xfrm>
            <a:off x="755650" y="908050"/>
            <a:ext cx="7920038" cy="5399088"/>
          </a:xfrm>
        </p:spPr>
        <p:txBody>
          <a:bodyPr/>
          <a:lstStyle/>
          <a:p>
            <a:pPr marL="0" indent="0" algn="just" eaLnBrk="1" hangingPunct="1">
              <a:lnSpc>
                <a:spcPts val="3500"/>
              </a:lnSpc>
              <a:spcBef>
                <a:spcPct val="0"/>
              </a:spcBef>
              <a:buFont typeface="Arial" charset="0"/>
              <a:buNone/>
            </a:pPr>
            <a:r>
              <a:rPr lang="en-US" altLang="zh-CN" sz="2400" b="1" dirty="0" smtClean="0">
                <a:latin typeface="宋体" pitchFamily="2" charset="-122"/>
              </a:rPr>
              <a:t>    3. </a:t>
            </a:r>
            <a:r>
              <a:rPr lang="zh-CN" altLang="en-US" sz="2400" b="1" dirty="0" smtClean="0">
                <a:latin typeface="宋体" pitchFamily="2" charset="-122"/>
              </a:rPr>
              <a:t>无所不能、无所不为：都有“什么事都做”之意。异：前者是褒义词，指什么事情都会做；后者是贬义词，形容什么坏事都干得出。 </a:t>
            </a:r>
          </a:p>
          <a:p>
            <a:pPr marL="0" indent="0" algn="just" eaLnBrk="1" hangingPunct="1">
              <a:lnSpc>
                <a:spcPts val="3500"/>
              </a:lnSpc>
              <a:spcBef>
                <a:spcPct val="0"/>
              </a:spcBef>
              <a:buFont typeface="Arial" charset="0"/>
              <a:buNone/>
            </a:pPr>
            <a:r>
              <a:rPr lang="en-US" altLang="zh-CN" sz="2400" b="1" dirty="0" smtClean="0">
                <a:latin typeface="宋体" pitchFamily="2" charset="-122"/>
              </a:rPr>
              <a:t>    4. </a:t>
            </a:r>
            <a:r>
              <a:rPr lang="zh-CN" altLang="en-US" sz="2400" b="1" dirty="0" smtClean="0">
                <a:latin typeface="宋体" pitchFamily="2" charset="-122"/>
              </a:rPr>
              <a:t>洁身自好、明哲保身：都指怕招惹是非。异：前者用作褒义时，侧重指不与世俗同流合污；用作贬义时，多指怕惹是非。后者用作褒义时，侧重指处世待人十分明智；用作贬义时，多指怕犯错误或怕得罪人。</a:t>
            </a:r>
          </a:p>
          <a:p>
            <a:pPr marL="0" indent="0" algn="just" eaLnBrk="1" hangingPunct="1">
              <a:lnSpc>
                <a:spcPts val="3500"/>
              </a:lnSpc>
              <a:spcBef>
                <a:spcPct val="0"/>
              </a:spcBef>
              <a:buFont typeface="Arial" charset="0"/>
              <a:buNone/>
            </a:pPr>
            <a:r>
              <a:rPr lang="en-US" altLang="zh-CN" sz="2400" b="1" dirty="0" smtClean="0">
                <a:latin typeface="宋体" pitchFamily="2" charset="-122"/>
              </a:rPr>
              <a:t>    5. </a:t>
            </a:r>
            <a:r>
              <a:rPr lang="zh-CN" altLang="en-US" sz="2400" b="1" dirty="0" smtClean="0">
                <a:latin typeface="宋体" pitchFamily="2" charset="-122"/>
              </a:rPr>
              <a:t>标新立异、独树一帜：都有“自成一套，提出的主张与众不同”的意思。异：前者侧重在提出观点或主张，中性词；后者侧重在创造出独特风格或另外开创局面，多含褒义。</a:t>
            </a:r>
          </a:p>
          <a:p>
            <a:pPr marL="0" indent="0" algn="just" eaLnBrk="1" hangingPunct="1">
              <a:lnSpc>
                <a:spcPct val="122000"/>
              </a:lnSpc>
              <a:spcBef>
                <a:spcPct val="0"/>
              </a:spcBef>
              <a:buFont typeface="Arial" charset="0"/>
              <a:buNone/>
            </a:pPr>
            <a:endParaRPr lang="zh-CN" altLang="en-US" sz="2400" b="1" dirty="0" smtClean="0">
              <a:latin typeface="宋体" pitchFamily="2" charset="-122"/>
            </a:endParaRPr>
          </a:p>
        </p:txBody>
      </p:sp>
      <p:sp>
        <p:nvSpPr>
          <p:cNvPr id="905219"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endParaRPr lang="en-US" altLang="zh-CN" sz="180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05222"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05223"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05218"/>
                                        </p:tgtEl>
                                        <p:attrNameLst>
                                          <p:attrName>style.visibility</p:attrName>
                                        </p:attrNameLst>
                                      </p:cBhvr>
                                      <p:to>
                                        <p:strVal val="visible"/>
                                      </p:to>
                                    </p:set>
                                    <p:anim calcmode="lin" valueType="num">
                                      <p:cBhvr additive="base">
                                        <p:cTn id="7" dur="500" fill="hold"/>
                                        <p:tgtEl>
                                          <p:spTgt spid="905218"/>
                                        </p:tgtEl>
                                        <p:attrNameLst>
                                          <p:attrName>ppt_x</p:attrName>
                                        </p:attrNameLst>
                                      </p:cBhvr>
                                      <p:tavLst>
                                        <p:tav tm="0">
                                          <p:val>
                                            <p:strVal val="#ppt_x"/>
                                          </p:val>
                                        </p:tav>
                                        <p:tav tm="100000">
                                          <p:val>
                                            <p:strVal val="#ppt_x"/>
                                          </p:val>
                                        </p:tav>
                                      </p:tavLst>
                                    </p:anim>
                                    <p:anim calcmode="lin" valueType="num">
                                      <p:cBhvr additive="base">
                                        <p:cTn id="8" dur="500" fill="hold"/>
                                        <p:tgtEl>
                                          <p:spTgt spid="9052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5218"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3802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3802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3802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38023" name="Rectangle 7"/>
          <p:cNvSpPr>
            <a:spLocks noChangeArrowheads="1"/>
          </p:cNvSpPr>
          <p:nvPr/>
        </p:nvSpPr>
        <p:spPr bwMode="auto">
          <a:xfrm>
            <a:off x="755333" y="908844"/>
            <a:ext cx="7848600" cy="2313940"/>
          </a:xfrm>
          <a:prstGeom prst="rect">
            <a:avLst/>
          </a:prstGeom>
          <a:noFill/>
          <a:ln w="9525" cap="rnd" algn="ctr">
            <a:noFill/>
            <a:prstDash val="sysDot"/>
            <a:miter lim="800000"/>
          </a:ln>
          <a:effectLst/>
        </p:spPr>
        <p:txBody>
          <a:bodyPr wrap="square" lIns="36000" rIns="36000" anchor="ctr">
            <a:spAutoFit/>
          </a:bodyPr>
          <a:lstStyle/>
          <a:p>
            <a:pPr indent="266700">
              <a:lnSpc>
                <a:spcPts val="3500"/>
              </a:lnSpc>
            </a:pPr>
            <a:r>
              <a:rPr lang="en-US" altLang="zh-CN" sz="2400" b="1">
                <a:latin typeface="楷体_GB2312" pitchFamily="49" charset="-122"/>
                <a:ea typeface="楷体_GB2312" pitchFamily="49" charset="-122"/>
                <a:sym typeface="+mn-ea"/>
              </a:rPr>
              <a:t>  </a:t>
            </a:r>
            <a:r>
              <a:rPr lang="zh-CN" altLang="en-US" sz="2400" b="1">
                <a:latin typeface="楷体_GB2312" pitchFamily="49" charset="-122"/>
                <a:ea typeface="楷体_GB2312" pitchFamily="49" charset="-122"/>
                <a:sym typeface="+mn-ea"/>
              </a:rPr>
              <a:t>据悉，怀柔的“烟雾箱”将由两个半球型容器组成，可制造类似于雾霾的环境条件。通过把不同的污染物压入这两个半球型容器内，研究人员将能够在日照条件下细致地研究其化学反应。这种成对的箱体设计将使科学家能够并排对比实验结果。</a:t>
            </a:r>
            <a:endParaRPr sz="24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38023"/>
                                        </p:tgtEl>
                                        <p:attrNameLst>
                                          <p:attrName>style.visibility</p:attrName>
                                        </p:attrNameLst>
                                      </p:cBhvr>
                                      <p:to>
                                        <p:strVal val="visible"/>
                                      </p:to>
                                    </p:set>
                                    <p:animEffect transition="in" filter="blinds(horizontal)">
                                      <p:cBhvr>
                                        <p:cTn id="7" dur="500"/>
                                        <p:tgtEl>
                                          <p:spTgt spid="12380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8023" grpId="0" bldLvl="0" animBg="1"/>
    </p:bld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3904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3904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3904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39047" name="Rectangle 7"/>
          <p:cNvSpPr>
            <a:spLocks noChangeArrowheads="1"/>
          </p:cNvSpPr>
          <p:nvPr/>
        </p:nvSpPr>
        <p:spPr bwMode="auto">
          <a:xfrm>
            <a:off x="829310" y="908050"/>
            <a:ext cx="7703185" cy="3291840"/>
          </a:xfrm>
          <a:prstGeom prst="rect">
            <a:avLst/>
          </a:prstGeom>
          <a:noFill/>
          <a:ln w="9525" cap="rnd" algn="ctr">
            <a:noFill/>
            <a:prstDash val="sysDot"/>
            <a:miter lim="800000"/>
          </a:ln>
          <a:effectLst/>
        </p:spPr>
        <p:txBody>
          <a:bodyPr wrap="square" lIns="36000" rIns="36000" anchor="ctr">
            <a:spAutoFit/>
          </a:bodyPr>
          <a:lstStyle/>
          <a:p>
            <a:pPr indent="0">
              <a:lnSpc>
                <a:spcPts val="3600"/>
              </a:lnSpc>
            </a:pPr>
            <a:r>
              <a:rPr lang="zh-CN" altLang="en-US" sz="2400" b="1">
                <a:solidFill>
                  <a:srgbClr val="990033"/>
                </a:solidFill>
                <a:sym typeface="+mn-ea"/>
              </a:rPr>
              <a:t>北京(中国)将建成世界最大雾霾实验室</a:t>
            </a:r>
            <a:endParaRPr lang="zh-CN" altLang="en-US" sz="2400" b="1">
              <a:solidFill>
                <a:srgbClr val="990033"/>
              </a:solidFill>
            </a:endParaRPr>
          </a:p>
          <a:p>
            <a:pPr indent="0">
              <a:lnSpc>
                <a:spcPts val="3600"/>
              </a:lnSpc>
            </a:pPr>
            <a:r>
              <a:rPr lang="zh-CN" altLang="en-US" sz="2400" b="1">
                <a:solidFill>
                  <a:srgbClr val="990033"/>
                </a:solidFill>
                <a:sym typeface="+mn-ea"/>
              </a:rPr>
              <a:t> [解析] 拟写一句话新闻的思路可概括为：何人于何时在何地做何事，怎么样。当然，在实际操作中，不一定面面俱到，可根据具体情况而定。必须要保留的是何人做何事，这段新闻中主要的主体是北京，事件是建立雾霾实验室，此实验室可与世界最大的大气模拟设施相匹敌。据此再压缩一下即可。</a:t>
            </a:r>
            <a:endParaRPr sz="24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39047"/>
                                        </p:tgtEl>
                                        <p:attrNameLst>
                                          <p:attrName>style.visibility</p:attrName>
                                        </p:attrNameLst>
                                      </p:cBhvr>
                                      <p:to>
                                        <p:strVal val="visible"/>
                                      </p:to>
                                    </p:set>
                                    <p:animEffect transition="in" filter="blinds(horizontal)">
                                      <p:cBhvr>
                                        <p:cTn id="7" dur="500"/>
                                        <p:tgtEl>
                                          <p:spTgt spid="1239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47" grpId="0" bldLvl="0" animBg="1"/>
    </p:bld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4006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4006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4007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40071" name="Rectangle 7"/>
          <p:cNvSpPr>
            <a:spLocks noChangeArrowheads="1"/>
          </p:cNvSpPr>
          <p:nvPr/>
        </p:nvSpPr>
        <p:spPr bwMode="auto">
          <a:xfrm>
            <a:off x="767715" y="908685"/>
            <a:ext cx="7692390" cy="4536440"/>
          </a:xfrm>
          <a:prstGeom prst="rect">
            <a:avLst/>
          </a:prstGeom>
          <a:noFill/>
          <a:ln w="9525" cap="rnd" algn="ctr">
            <a:noFill/>
            <a:prstDash val="sysDot"/>
            <a:miter lim="800000"/>
          </a:ln>
          <a:effectLst/>
        </p:spPr>
        <p:txBody>
          <a:bodyPr wrap="square" lIns="36000" rIns="36000" anchor="ctr">
            <a:spAutoFit/>
          </a:bodyPr>
          <a:lstStyle/>
          <a:p>
            <a:pPr indent="0">
              <a:lnSpc>
                <a:spcPts val="3500"/>
              </a:lnSpc>
            </a:pPr>
            <a:r>
              <a:rPr lang="en-US" altLang="zh-CN" sz="2400" b="1">
                <a:latin typeface="黑体" charset="0"/>
                <a:ea typeface="黑体" charset="0"/>
                <a:sym typeface="+mn-ea"/>
              </a:rPr>
              <a:t>(</a:t>
            </a:r>
            <a:r>
              <a:rPr lang="zh-CN" altLang="en-US" sz="2400" b="1">
                <a:latin typeface="黑体" charset="0"/>
                <a:ea typeface="黑体" charset="0"/>
                <a:sym typeface="+mn-ea"/>
              </a:rPr>
              <a:t>二</a:t>
            </a:r>
            <a:r>
              <a:rPr lang="en-US" altLang="zh-CN" sz="2400" b="1">
                <a:latin typeface="黑体" charset="0"/>
                <a:ea typeface="黑体" charset="0"/>
                <a:sym typeface="+mn-ea"/>
              </a:rPr>
              <a:t>)</a:t>
            </a:r>
            <a:r>
              <a:rPr lang="zh-CN" altLang="en-US" sz="2400" b="1">
                <a:latin typeface="黑体" charset="0"/>
                <a:ea typeface="黑体" charset="0"/>
                <a:sym typeface="+mn-ea"/>
              </a:rPr>
              <a:t>拟写新闻标题、导语</a:t>
            </a:r>
            <a:endParaRPr lang="zh-CN" altLang="en-US" sz="2400" b="1">
              <a:latin typeface="黑体" charset="0"/>
              <a:ea typeface="黑体" charset="0"/>
            </a:endParaRPr>
          </a:p>
          <a:p>
            <a:pPr indent="0">
              <a:lnSpc>
                <a:spcPts val="3500"/>
              </a:lnSpc>
            </a:pPr>
            <a:r>
              <a:rPr lang="zh-CN" altLang="en-US" sz="2400" b="1">
                <a:latin typeface="+mn-ea"/>
                <a:sym typeface="+mn-ea"/>
              </a:rPr>
              <a:t>    新闻标题有单标题和多标题之分。多标题包括引题、正题、副题，其中正题旨在揭示消息的主题或新闻事实；引题和副题用以说明背景、概述意义，或指出内容范围、内容提要等。拟写标题要用简明的语言概括出所报道的主要内容，点明其意义并要求富有吸引力。不必拘泥于新闻要素是否齐全，往往不需要时间、地点。因为标题下有具体内容，故只要求两个必备要素：主体(人物或单位或事物)＋事件。拟写标题用语一般较直白、简洁，有时可运用比喻、对偶、引用等修辞手法。</a:t>
            </a:r>
            <a:endParaRPr sz="2400">
              <a:latin typeface="+mn-ea"/>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40071"/>
                                        </p:tgtEl>
                                        <p:attrNameLst>
                                          <p:attrName>style.visibility</p:attrName>
                                        </p:attrNameLst>
                                      </p:cBhvr>
                                      <p:to>
                                        <p:strVal val="visible"/>
                                      </p:to>
                                    </p:set>
                                    <p:animEffect transition="in" filter="blinds(horizontal)">
                                      <p:cBhvr>
                                        <p:cTn id="7" dur="500"/>
                                        <p:tgtEl>
                                          <p:spTgt spid="12400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0071" grpId="0" bldLvl="0" animBg="1"/>
    </p:bld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4109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4109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4109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41095" name="Rectangle 7"/>
          <p:cNvSpPr>
            <a:spLocks noChangeArrowheads="1"/>
          </p:cNvSpPr>
          <p:nvPr/>
        </p:nvSpPr>
        <p:spPr bwMode="auto">
          <a:xfrm>
            <a:off x="683895" y="1052354"/>
            <a:ext cx="7848600" cy="2313940"/>
          </a:xfrm>
          <a:prstGeom prst="rect">
            <a:avLst/>
          </a:prstGeom>
          <a:noFill/>
          <a:ln w="9525" cap="rnd" algn="ctr">
            <a:noFill/>
            <a:prstDash val="sysDot"/>
            <a:miter lim="800000"/>
          </a:ln>
          <a:effectLst/>
        </p:spPr>
        <p:txBody>
          <a:bodyPr lIns="36000" rIns="36000" anchor="ctr">
            <a:spAutoFit/>
          </a:bodyPr>
          <a:lstStyle/>
          <a:p>
            <a:pPr indent="266700">
              <a:lnSpc>
                <a:spcPts val="3500"/>
              </a:lnSpc>
            </a:pPr>
            <a:r>
              <a:rPr lang="en-US" altLang="zh-CN" sz="2400" b="1">
                <a:sym typeface="+mn-ea"/>
              </a:rPr>
              <a:t>    </a:t>
            </a:r>
            <a:r>
              <a:rPr lang="zh-CN" altLang="en-US" sz="2400" b="1">
                <a:sym typeface="+mn-ea"/>
              </a:rPr>
              <a:t>导语是对新闻的总的概括。导语一般在新闻的开头，是新闻的纲领和中心，要将新闻的时间、地点、人物、事件等概述出来。拟写新闻导语的简要公式为：时间＋地点＋人物＋事件。仔细阅读新闻的主体部分，从中提炼出各个要素，然后加以连缀。</a:t>
            </a:r>
            <a:endParaRPr sz="24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41095"/>
                                        </p:tgtEl>
                                        <p:attrNameLst>
                                          <p:attrName>style.visibility</p:attrName>
                                        </p:attrNameLst>
                                      </p:cBhvr>
                                      <p:to>
                                        <p:strVal val="visible"/>
                                      </p:to>
                                    </p:set>
                                    <p:animEffect transition="in" filter="blinds(horizontal)">
                                      <p:cBhvr>
                                        <p:cTn id="7" dur="500"/>
                                        <p:tgtEl>
                                          <p:spTgt spid="12410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1095" grpId="0" bldLvl="0" animBg="1"/>
    </p:bld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4211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4211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4211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42119" name="Rectangle 7"/>
          <p:cNvSpPr>
            <a:spLocks noChangeArrowheads="1"/>
          </p:cNvSpPr>
          <p:nvPr/>
        </p:nvSpPr>
        <p:spPr bwMode="auto">
          <a:xfrm>
            <a:off x="755650" y="908685"/>
            <a:ext cx="7848600" cy="5425440"/>
          </a:xfrm>
          <a:prstGeom prst="rect">
            <a:avLst/>
          </a:prstGeom>
          <a:noFill/>
          <a:ln w="9525" cap="rnd" algn="ctr">
            <a:noFill/>
            <a:prstDash val="sysDot"/>
            <a:miter lim="800000"/>
          </a:ln>
          <a:effectLst/>
        </p:spPr>
        <p:txBody>
          <a:bodyPr lIns="36000" rIns="36000" anchor="ctr">
            <a:spAutoFit/>
          </a:bodyPr>
          <a:lstStyle/>
          <a:p>
            <a:pPr indent="0">
              <a:lnSpc>
                <a:spcPts val="3500"/>
              </a:lnSpc>
            </a:pPr>
            <a:r>
              <a:rPr lang="en-US" altLang="zh-CN" sz="2400" b="1">
                <a:latin typeface="宋体" charset="-122"/>
                <a:sym typeface="+mn-ea"/>
              </a:rPr>
              <a:t>【</a:t>
            </a:r>
            <a:r>
              <a:rPr lang="zh-CN" altLang="en-US" sz="2400" b="1">
                <a:latin typeface="黑体" charset="0"/>
                <a:ea typeface="黑体" charset="0"/>
                <a:sym typeface="+mn-ea"/>
              </a:rPr>
              <a:t>对点训练</a:t>
            </a:r>
            <a:r>
              <a:rPr lang="en-US" altLang="zh-CN" sz="2400" b="1">
                <a:latin typeface="宋体" charset="-122"/>
                <a:sym typeface="+mn-ea"/>
              </a:rPr>
              <a:t>】</a:t>
            </a:r>
          </a:p>
          <a:p>
            <a:pPr indent="0">
              <a:lnSpc>
                <a:spcPts val="3500"/>
              </a:lnSpc>
            </a:pPr>
            <a:r>
              <a:rPr lang="en-US" altLang="zh-CN" sz="2400" b="1">
                <a:latin typeface="宋体" charset="-122"/>
                <a:sym typeface="+mn-ea"/>
              </a:rPr>
              <a:t> 11.</a:t>
            </a:r>
            <a:r>
              <a:rPr lang="zh-CN" altLang="en-US" sz="2400" b="1">
                <a:latin typeface="宋体" charset="-122"/>
                <a:sym typeface="+mn-ea"/>
              </a:rPr>
              <a:t>给下面一则新闻拟定恰当的标题</a:t>
            </a:r>
            <a:r>
              <a:rPr lang="en-US" altLang="zh-CN" sz="2400" b="1">
                <a:latin typeface="宋体" charset="-122"/>
                <a:sym typeface="+mn-ea"/>
              </a:rPr>
              <a:t>(</a:t>
            </a:r>
            <a:r>
              <a:rPr lang="zh-CN" altLang="en-US" sz="2400" b="1">
                <a:latin typeface="宋体" charset="-122"/>
                <a:sym typeface="+mn-ea"/>
              </a:rPr>
              <a:t>不超过</a:t>
            </a:r>
            <a:r>
              <a:rPr lang="en-US" altLang="zh-CN" sz="2400" b="1">
                <a:latin typeface="宋体" charset="-122"/>
                <a:sym typeface="+mn-ea"/>
              </a:rPr>
              <a:t>25</a:t>
            </a:r>
            <a:r>
              <a:rPr lang="zh-CN" altLang="en-US" sz="2400" b="1">
                <a:latin typeface="宋体" charset="-122"/>
                <a:sym typeface="+mn-ea"/>
              </a:rPr>
              <a:t>字</a:t>
            </a:r>
            <a:r>
              <a:rPr lang="en-US" altLang="zh-CN" sz="2400" b="1">
                <a:latin typeface="宋体" charset="-122"/>
                <a:sym typeface="+mn-ea"/>
              </a:rPr>
              <a:t>)</a:t>
            </a:r>
            <a:r>
              <a:rPr lang="zh-CN" altLang="en-US" sz="2400" b="1">
                <a:latin typeface="宋体" charset="-122"/>
                <a:sym typeface="+mn-ea"/>
              </a:rPr>
              <a:t>、导语</a:t>
            </a:r>
            <a:r>
              <a:rPr lang="en-US" altLang="zh-CN" sz="2400" b="1">
                <a:latin typeface="宋体" charset="-122"/>
                <a:sym typeface="+mn-ea"/>
              </a:rPr>
              <a:t>(</a:t>
            </a:r>
            <a:r>
              <a:rPr lang="zh-CN" altLang="en-US" sz="2400" b="1">
                <a:latin typeface="宋体" charset="-122"/>
                <a:sym typeface="+mn-ea"/>
              </a:rPr>
              <a:t>不超过</a:t>
            </a:r>
            <a:r>
              <a:rPr lang="en-US" altLang="zh-CN" sz="2400" b="1">
                <a:latin typeface="宋体" charset="-122"/>
                <a:sym typeface="+mn-ea"/>
              </a:rPr>
              <a:t>100</a:t>
            </a:r>
            <a:r>
              <a:rPr lang="zh-CN" altLang="en-US" sz="2400" b="1">
                <a:latin typeface="宋体" charset="-122"/>
                <a:sym typeface="+mn-ea"/>
              </a:rPr>
              <a:t>字</a:t>
            </a:r>
            <a:r>
              <a:rPr lang="en-US" altLang="zh-CN" sz="2400" b="1">
                <a:latin typeface="宋体" charset="-122"/>
                <a:sym typeface="+mn-ea"/>
              </a:rPr>
              <a:t>)</a:t>
            </a:r>
            <a:r>
              <a:rPr lang="zh-CN" altLang="en-US" sz="2400" b="1">
                <a:latin typeface="宋体" charset="-122"/>
                <a:sym typeface="+mn-ea"/>
              </a:rPr>
              <a:t>。</a:t>
            </a:r>
            <a:endParaRPr lang="zh-CN" altLang="en-US" sz="2400" b="1">
              <a:latin typeface="宋体" charset="-122"/>
            </a:endParaRPr>
          </a:p>
          <a:p>
            <a:pPr indent="266700" algn="ctr">
              <a:lnSpc>
                <a:spcPts val="3500"/>
              </a:lnSpc>
            </a:pPr>
            <a:r>
              <a:rPr lang="en-US" altLang="zh-CN" sz="2400" b="1">
                <a:latin typeface="宋体" charset="-122"/>
                <a:sym typeface="+mn-ea"/>
              </a:rPr>
              <a:t>____________</a:t>
            </a:r>
            <a:endParaRPr lang="en-US" altLang="zh-CN" sz="2400" b="1">
              <a:latin typeface="宋体" charset="-122"/>
            </a:endParaRPr>
          </a:p>
          <a:p>
            <a:pPr indent="266700">
              <a:lnSpc>
                <a:spcPts val="3500"/>
              </a:lnSpc>
            </a:pPr>
            <a:r>
              <a:rPr lang="zh-CN" altLang="en-US" sz="2400" b="1">
                <a:latin typeface="宋体" charset="-122"/>
                <a:sym typeface="+mn-ea"/>
              </a:rPr>
              <a:t>   </a:t>
            </a:r>
            <a:r>
              <a:rPr lang="zh-CN" altLang="en-US" sz="2400" b="1">
                <a:latin typeface="楷体_GB2312" pitchFamily="49" charset="-122"/>
                <a:ea typeface="楷体_GB2312" pitchFamily="49" charset="-122"/>
                <a:sym typeface="+mn-ea"/>
              </a:rPr>
              <a:t>中广网北京消息</a:t>
            </a:r>
            <a:r>
              <a:rPr lang="en-US" altLang="zh-CN" sz="2400" b="1">
                <a:latin typeface="楷体_GB2312" pitchFamily="49" charset="-122"/>
                <a:ea typeface="楷体_GB2312" pitchFamily="49" charset="-122"/>
                <a:sym typeface="+mn-ea"/>
              </a:rPr>
              <a:t>(</a:t>
            </a:r>
            <a:r>
              <a:rPr lang="zh-CN" altLang="en-US" sz="2400" b="1">
                <a:latin typeface="楷体_GB2312" pitchFamily="49" charset="-122"/>
                <a:ea typeface="楷体_GB2312" pitchFamily="49" charset="-122"/>
                <a:sym typeface="+mn-ea"/>
              </a:rPr>
              <a:t>记者李赢</a:t>
            </a:r>
            <a:r>
              <a:rPr lang="en-US" altLang="zh-CN" sz="2400" b="1">
                <a:latin typeface="楷体_GB2312" pitchFamily="49" charset="-122"/>
                <a:ea typeface="楷体_GB2312" pitchFamily="49" charset="-122"/>
                <a:sym typeface="+mn-ea"/>
              </a:rPr>
              <a:t>)</a:t>
            </a:r>
            <a:r>
              <a:rPr lang="en-US" altLang="zh-CN" sz="2400" b="1">
                <a:latin typeface="宋体" charset="-122"/>
                <a:sym typeface="+mn-ea"/>
              </a:rPr>
              <a:t>____________________</a:t>
            </a:r>
            <a:endParaRPr lang="en-US" altLang="zh-CN" sz="2400" b="1">
              <a:latin typeface="宋体" charset="-122"/>
            </a:endParaRPr>
          </a:p>
          <a:p>
            <a:pPr indent="266700">
              <a:lnSpc>
                <a:spcPts val="3500"/>
              </a:lnSpc>
            </a:pPr>
            <a:r>
              <a:rPr lang="en-US" altLang="zh-CN" sz="2400" b="1">
                <a:latin typeface="宋体" charset="-122"/>
                <a:sym typeface="+mn-ea"/>
              </a:rPr>
              <a:t>______________________________________________</a:t>
            </a:r>
            <a:endParaRPr lang="en-US" altLang="zh-CN" sz="2400" b="1">
              <a:latin typeface="宋体" charset="-122"/>
            </a:endParaRPr>
          </a:p>
          <a:p>
            <a:pPr indent="266700">
              <a:lnSpc>
                <a:spcPts val="3500"/>
              </a:lnSpc>
            </a:pPr>
            <a:r>
              <a:rPr lang="zh-CN" altLang="en-US" sz="2400" b="1">
                <a:latin typeface="宋体" charset="-122"/>
                <a:sym typeface="+mn-ea"/>
              </a:rPr>
              <a:t>  </a:t>
            </a:r>
            <a:r>
              <a:rPr lang="zh-CN" altLang="en-US" sz="2400" b="1">
                <a:latin typeface="楷体_GB2312" pitchFamily="49" charset="-122"/>
                <a:ea typeface="楷体_GB2312" pitchFamily="49" charset="-122"/>
                <a:sym typeface="+mn-ea"/>
              </a:rPr>
              <a:t>第</a:t>
            </a:r>
            <a:r>
              <a:rPr lang="en-US" altLang="zh-CN" sz="2400" b="1">
                <a:latin typeface="楷体_GB2312" pitchFamily="49" charset="-122"/>
                <a:ea typeface="楷体_GB2312" pitchFamily="49" charset="-122"/>
                <a:sym typeface="+mn-ea"/>
              </a:rPr>
              <a:t>37</a:t>
            </a:r>
            <a:r>
              <a:rPr lang="zh-CN" altLang="en-US" sz="2400" b="1">
                <a:latin typeface="楷体_GB2312" pitchFamily="49" charset="-122"/>
                <a:ea typeface="楷体_GB2312" pitchFamily="49" charset="-122"/>
                <a:sym typeface="+mn-ea"/>
              </a:rPr>
              <a:t>届世界遗产委员会认为，中国第</a:t>
            </a:r>
            <a:r>
              <a:rPr lang="en-US" altLang="zh-CN" sz="2400" b="1">
                <a:latin typeface="楷体_GB2312" pitchFamily="49" charset="-122"/>
                <a:ea typeface="楷体_GB2312" pitchFamily="49" charset="-122"/>
                <a:sym typeface="+mn-ea"/>
              </a:rPr>
              <a:t>31</a:t>
            </a:r>
            <a:r>
              <a:rPr lang="zh-CN" altLang="en-US" sz="2400" b="1">
                <a:latin typeface="楷体_GB2312" pitchFamily="49" charset="-122"/>
                <a:ea typeface="楷体_GB2312" pitchFamily="49" charset="-122"/>
                <a:sym typeface="+mn-ea"/>
              </a:rPr>
              <a:t>项世界文化遗产红河哈尼梯田文化景观所体现的森林、水系、梯田和村寨</a:t>
            </a:r>
            <a:r>
              <a:rPr lang="zh-CN" altLang="en-US" sz="2400" b="1">
                <a:latin typeface="宋体"/>
                <a:ea typeface="楷体_GB2312" pitchFamily="49" charset="-122"/>
                <a:sym typeface="+mn-ea"/>
              </a:rPr>
              <a:t>“</a:t>
            </a:r>
            <a:r>
              <a:rPr lang="zh-CN" altLang="en-US" sz="2400" b="1">
                <a:latin typeface="楷体_GB2312" pitchFamily="49" charset="-122"/>
                <a:ea typeface="楷体_GB2312" pitchFamily="49" charset="-122"/>
                <a:sym typeface="+mn-ea"/>
              </a:rPr>
              <a:t>四素同构</a:t>
            </a:r>
            <a:r>
              <a:rPr lang="zh-CN" altLang="en-US" sz="2400" b="1">
                <a:latin typeface="宋体"/>
                <a:ea typeface="楷体_GB2312" pitchFamily="49" charset="-122"/>
                <a:sym typeface="+mn-ea"/>
              </a:rPr>
              <a:t>”</a:t>
            </a:r>
            <a:r>
              <a:rPr lang="zh-CN" altLang="en-US" sz="2400" b="1">
                <a:latin typeface="楷体_GB2312" pitchFamily="49" charset="-122"/>
                <a:ea typeface="楷体_GB2312" pitchFamily="49" charset="-122"/>
                <a:sym typeface="+mn-ea"/>
              </a:rPr>
              <a:t>系统符合世界遗产标准</a:t>
            </a:r>
            <a:r>
              <a:rPr lang="en-US" altLang="zh-CN" sz="2400" b="1">
                <a:latin typeface="楷体_GB2312" pitchFamily="49" charset="-122"/>
                <a:ea typeface="楷体_GB2312" pitchFamily="49" charset="-122"/>
                <a:sym typeface="+mn-ea"/>
              </a:rPr>
              <a:t>Ⅲ</a:t>
            </a:r>
            <a:r>
              <a:rPr lang="zh-CN" altLang="en-US" sz="2400" b="1">
                <a:latin typeface="楷体_GB2312" pitchFamily="49" charset="-122"/>
                <a:ea typeface="楷体_GB2312" pitchFamily="49" charset="-122"/>
                <a:sym typeface="+mn-ea"/>
              </a:rPr>
              <a:t>和标准</a:t>
            </a:r>
            <a:r>
              <a:rPr lang="en-US" altLang="zh-CN" sz="2400" b="1">
                <a:latin typeface="楷体_GB2312" pitchFamily="49" charset="-122"/>
                <a:ea typeface="楷体_GB2312" pitchFamily="49" charset="-122"/>
                <a:sym typeface="+mn-ea"/>
              </a:rPr>
              <a:t>Ⅴ</a:t>
            </a:r>
            <a:r>
              <a:rPr lang="zh-CN" altLang="en-US" sz="2400" b="1">
                <a:latin typeface="楷体_GB2312" pitchFamily="49" charset="-122"/>
                <a:ea typeface="楷体_GB2312" pitchFamily="49" charset="-122"/>
                <a:sym typeface="+mn-ea"/>
              </a:rPr>
              <a:t>，其完美反映的精密复杂的农业、林业和水分配系统，通过长期以来形成的独特社会经济宗教体系得以加强，彰显了人与环境互动的一种重要模式。</a:t>
            </a:r>
            <a:endParaRPr sz="24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42119"/>
                                        </p:tgtEl>
                                        <p:attrNameLst>
                                          <p:attrName>style.visibility</p:attrName>
                                        </p:attrNameLst>
                                      </p:cBhvr>
                                      <p:to>
                                        <p:strVal val="visible"/>
                                      </p:to>
                                    </p:set>
                                    <p:animEffect transition="in" filter="blinds(horizontal)">
                                      <p:cBhvr>
                                        <p:cTn id="7" dur="500"/>
                                        <p:tgtEl>
                                          <p:spTgt spid="1242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2119" grpId="0" bldLvl="0" animBg="1"/>
    </p:bld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4314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4314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4314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43143" name="Rectangle 7"/>
          <p:cNvSpPr>
            <a:spLocks noChangeArrowheads="1"/>
          </p:cNvSpPr>
          <p:nvPr/>
        </p:nvSpPr>
        <p:spPr bwMode="auto">
          <a:xfrm>
            <a:off x="755650" y="-35242"/>
            <a:ext cx="7848600" cy="6169660"/>
          </a:xfrm>
          <a:prstGeom prst="rect">
            <a:avLst/>
          </a:prstGeom>
          <a:noFill/>
          <a:ln w="9525" cap="rnd" algn="ctr">
            <a:noFill/>
            <a:prstDash val="sysDot"/>
            <a:miter lim="800000"/>
          </a:ln>
          <a:effectLst/>
        </p:spPr>
        <p:txBody>
          <a:bodyPr lIns="36000" rIns="36000" anchor="ctr">
            <a:spAutoFit/>
          </a:bodyPr>
          <a:lstStyle/>
          <a:p>
            <a:pPr indent="266700">
              <a:lnSpc>
                <a:spcPct val="115000"/>
              </a:lnSpc>
            </a:pPr>
            <a:endParaRPr lang="zh-CN" altLang="en-US" sz="2400" b="1">
              <a:latin typeface="楷体_GB2312" pitchFamily="49" charset="-122"/>
              <a:ea typeface="楷体_GB2312" pitchFamily="49" charset="-122"/>
              <a:sym typeface="+mn-ea"/>
            </a:endParaRPr>
          </a:p>
          <a:p>
            <a:pPr indent="266700">
              <a:lnSpc>
                <a:spcPct val="115000"/>
              </a:lnSpc>
            </a:pPr>
            <a:endParaRPr lang="zh-CN" altLang="en-US" sz="2400" b="1">
              <a:latin typeface="楷体_GB2312" pitchFamily="49" charset="-122"/>
              <a:ea typeface="楷体_GB2312" pitchFamily="49" charset="-122"/>
              <a:sym typeface="+mn-ea"/>
            </a:endParaRPr>
          </a:p>
          <a:p>
            <a:pPr indent="266700">
              <a:lnSpc>
                <a:spcPct val="115000"/>
              </a:lnSpc>
            </a:pPr>
            <a:r>
              <a:rPr lang="zh-CN" altLang="en-US" sz="2400" b="1">
                <a:latin typeface="楷体_GB2312" pitchFamily="49" charset="-122"/>
                <a:ea typeface="楷体_GB2312" pitchFamily="49" charset="-122"/>
                <a:sym typeface="+mn-ea"/>
              </a:rPr>
              <a:t>  第37届世界遗产委员会会议于2013年6月22日在柬埔寨首都金边审议通过云南红河哈尼梯田文化遗产，来自120多个国家和有关国际组织的1300多名代表出席会议。柬埔寨首相洪森、联合国教科文组织总干事博科娃等出席会议。</a:t>
            </a:r>
            <a:endParaRPr lang="zh-CN" altLang="en-US" sz="2400" b="1">
              <a:latin typeface="楷体_GB2312" pitchFamily="49" charset="-122"/>
              <a:ea typeface="楷体_GB2312" pitchFamily="49" charset="-122"/>
            </a:endParaRPr>
          </a:p>
          <a:p>
            <a:pPr indent="266700">
              <a:lnSpc>
                <a:spcPts val="3500"/>
              </a:lnSpc>
            </a:pPr>
            <a:r>
              <a:rPr lang="zh-CN" altLang="en-US" sz="2400" b="1">
                <a:latin typeface="楷体_GB2312" pitchFamily="49" charset="-122"/>
                <a:ea typeface="楷体_GB2312" pitchFamily="49" charset="-122"/>
                <a:sym typeface="+mn-ea"/>
              </a:rPr>
              <a:t>  红河哈尼梯田文化景观位于中国云南省红河哈尼族彝族自治州元阳县。申报的遗产区面积为16 603公顷，缓冲区面积29 501公顷，包括了最具代表性的集中连片分布的水稻梯田及其所依存的水源林、灌溉系统、民族村寨。红河哈尼梯田是亚热带季风气候下、崇山峻岭环境中人类生态系统的杰出范例，以“四素同构”为特色和架构的生产生活方式，反映了人与自然的完美和谐，展现了人类在极限自然条件下顽强的生存能力、伟大的创造力和乐观精神。</a:t>
            </a:r>
            <a:endParaRPr sz="24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43143"/>
                                        </p:tgtEl>
                                        <p:attrNameLst>
                                          <p:attrName>style.visibility</p:attrName>
                                        </p:attrNameLst>
                                      </p:cBhvr>
                                      <p:to>
                                        <p:strVal val="visible"/>
                                      </p:to>
                                    </p:set>
                                    <p:animEffect transition="in" filter="blinds(horizontal)">
                                      <p:cBhvr>
                                        <p:cTn id="7" dur="500"/>
                                        <p:tgtEl>
                                          <p:spTgt spid="1243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3143" grpId="0" bldLvl="0" animBg="1"/>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4416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4416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4416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3" name="文本框 2"/>
          <p:cNvSpPr txBox="1"/>
          <p:nvPr/>
        </p:nvSpPr>
        <p:spPr>
          <a:xfrm>
            <a:off x="755650" y="836295"/>
            <a:ext cx="7639050" cy="1718310"/>
          </a:xfrm>
          <a:prstGeom prst="rect">
            <a:avLst/>
          </a:prstGeom>
          <a:noFill/>
        </p:spPr>
        <p:txBody>
          <a:bodyPr wrap="square" rtlCol="0" anchor="t">
            <a:spAutoFit/>
          </a:bodyPr>
          <a:lstStyle/>
          <a:p>
            <a:pPr indent="0">
              <a:lnSpc>
                <a:spcPct val="115000"/>
              </a:lnSpc>
            </a:pPr>
            <a:r>
              <a:rPr lang="zh-CN" altLang="en-US" sz="2400" b="1">
                <a:latin typeface="楷体_GB2312" pitchFamily="49" charset="-122"/>
                <a:ea typeface="楷体_GB2312" pitchFamily="49" charset="-122"/>
                <a:sym typeface="+mn-ea"/>
              </a:rPr>
              <a:t>至此，红河哈尼梯田文化景观成为我国第45处世界遗产地，同时也是我国第一个以民族名称命名的世界遗产。</a:t>
            </a:r>
          </a:p>
          <a:p>
            <a:pPr indent="266700">
              <a:lnSpc>
                <a:spcPct val="115000"/>
              </a:lnSpc>
            </a:pPr>
            <a:endParaRPr lang="zh-CN" altLang="en-US" sz="2400"/>
          </a:p>
          <a:p>
            <a:pPr indent="0"/>
            <a:endParaRPr lang="zh-CN" altLang="en-US" sz="2400"/>
          </a:p>
        </p:txBody>
      </p:sp>
    </p:spTree>
  </p:cSld>
  <p:clrMapOvr>
    <a:masterClrMapping/>
  </p:clrMapOvr>
  <p:transition spd="med">
    <p:fade/>
  </p:transition>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4416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4416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4416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3" name="文本框 2"/>
          <p:cNvSpPr txBox="1"/>
          <p:nvPr/>
        </p:nvSpPr>
        <p:spPr>
          <a:xfrm>
            <a:off x="755650" y="836295"/>
            <a:ext cx="7639050" cy="4114800"/>
          </a:xfrm>
          <a:prstGeom prst="rect">
            <a:avLst/>
          </a:prstGeom>
          <a:noFill/>
        </p:spPr>
        <p:txBody>
          <a:bodyPr wrap="square" rtlCol="0" anchor="t">
            <a:spAutoFit/>
          </a:bodyPr>
          <a:lstStyle/>
          <a:p>
            <a:pPr indent="0"/>
            <a:r>
              <a:rPr lang="zh-CN" altLang="en-US" sz="2400" b="1">
                <a:solidFill>
                  <a:srgbClr val="990033"/>
                </a:solidFill>
                <a:latin typeface="宋体" charset="-122"/>
                <a:sym typeface="+mn-ea"/>
              </a:rPr>
              <a:t>标题：云南红河哈尼梯田申遗成功　中国世界遗产数达45处　 </a:t>
            </a:r>
            <a:endParaRPr lang="zh-CN" altLang="en-US" sz="2400" b="1">
              <a:solidFill>
                <a:srgbClr val="990033"/>
              </a:solidFill>
              <a:latin typeface="宋体" charset="-122"/>
            </a:endParaRPr>
          </a:p>
          <a:p>
            <a:pPr indent="0"/>
            <a:r>
              <a:rPr lang="zh-CN" altLang="en-US" sz="2400" b="1">
                <a:solidFill>
                  <a:srgbClr val="990033"/>
                </a:solidFill>
                <a:latin typeface="宋体" charset="-122"/>
                <a:sym typeface="+mn-ea"/>
              </a:rPr>
              <a:t>导语：2013年6月22日，在柬埔寨首都金边召开的第37届世界遗产委员会会议一致审议通过中国的红河哈尼梯田文化景观列入《世界遗产名录》，红河哈尼梯田文化景观成为中国第31项世界文化遗产，中国世界遗产总数达到45处。</a:t>
            </a:r>
            <a:endParaRPr lang="zh-CN" altLang="en-US" sz="2400" b="1">
              <a:solidFill>
                <a:srgbClr val="990033"/>
              </a:solidFill>
              <a:latin typeface="宋体" charset="-122"/>
            </a:endParaRPr>
          </a:p>
          <a:p>
            <a:pPr indent="0"/>
            <a:r>
              <a:rPr lang="zh-CN" altLang="en-US" sz="2400" b="1">
                <a:solidFill>
                  <a:srgbClr val="990033"/>
                </a:solidFill>
                <a:latin typeface="宋体" charset="-122"/>
                <a:sym typeface="+mn-ea"/>
              </a:rPr>
              <a:t>[解析] 标题的拟定要通俗易懂，概括大意；该语段的主要信息是阐述“云南红河哈尼梯田”“申遗”“成功”，按照字数要求拟定即可。导语的拟写要对所给三个段落的内容进行筛选、概括。</a:t>
            </a:r>
            <a:endParaRPr lang="zh-CN" altLang="en-US" sz="2400"/>
          </a:p>
        </p:txBody>
      </p:sp>
    </p:spTree>
  </p:cSld>
  <p:clrMapOvr>
    <a:masterClrMapping/>
  </p:clrMapOvr>
  <p:transition spd="med">
    <p:fade/>
  </p:transition>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4518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4518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4519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45191" name="Rectangle 7"/>
          <p:cNvSpPr>
            <a:spLocks noChangeArrowheads="1"/>
          </p:cNvSpPr>
          <p:nvPr/>
        </p:nvSpPr>
        <p:spPr bwMode="auto">
          <a:xfrm>
            <a:off x="683895" y="980599"/>
            <a:ext cx="7920038" cy="3307080"/>
          </a:xfrm>
          <a:prstGeom prst="rect">
            <a:avLst/>
          </a:prstGeom>
          <a:noFill/>
          <a:ln w="9525" cap="rnd" algn="ctr">
            <a:noFill/>
            <a:prstDash val="sysDot"/>
            <a:miter lim="800000"/>
          </a:ln>
          <a:effectLst/>
        </p:spPr>
        <p:txBody>
          <a:bodyPr lIns="36000" rIns="36000" anchor="ctr">
            <a:spAutoFit/>
          </a:bodyPr>
          <a:lstStyle/>
          <a:p>
            <a:pPr indent="266700">
              <a:lnSpc>
                <a:spcPts val="3500"/>
              </a:lnSpc>
            </a:pPr>
            <a:r>
              <a:rPr lang="en-US" altLang="zh-CN" sz="2400" b="1">
                <a:latin typeface="黑体" charset="0"/>
                <a:ea typeface="黑体" charset="0"/>
                <a:sym typeface="+mn-ea"/>
              </a:rPr>
              <a:t>(</a:t>
            </a:r>
            <a:r>
              <a:rPr lang="zh-CN" altLang="en-US" sz="2400" b="1">
                <a:latin typeface="黑体" charset="0"/>
                <a:ea typeface="黑体" charset="0"/>
                <a:sym typeface="+mn-ea"/>
              </a:rPr>
              <a:t>三</a:t>
            </a:r>
            <a:r>
              <a:rPr lang="en-US" altLang="zh-CN" sz="2400" b="1">
                <a:latin typeface="黑体" charset="0"/>
                <a:ea typeface="黑体" charset="0"/>
                <a:sym typeface="+mn-ea"/>
              </a:rPr>
              <a:t>)</a:t>
            </a:r>
            <a:r>
              <a:rPr lang="zh-CN" altLang="en-US" sz="2400" b="1">
                <a:latin typeface="黑体" charset="0"/>
                <a:ea typeface="黑体" charset="0"/>
                <a:sym typeface="+mn-ea"/>
              </a:rPr>
              <a:t>概括信息要点</a:t>
            </a:r>
            <a:endParaRPr lang="zh-CN" altLang="en-US" sz="2400" b="1">
              <a:latin typeface="黑体" charset="0"/>
              <a:ea typeface="黑体" charset="0"/>
            </a:endParaRPr>
          </a:p>
          <a:p>
            <a:pPr indent="266700">
              <a:lnSpc>
                <a:spcPts val="3500"/>
              </a:lnSpc>
            </a:pPr>
            <a:r>
              <a:rPr lang="zh-CN" altLang="en-US" sz="2400" b="1">
                <a:latin typeface="+mn-ea"/>
                <a:sym typeface="+mn-ea"/>
              </a:rPr>
              <a:t>   信息要点和一句话新闻有所不同，它比一句话新闻要详细，包含的信息要点多些；除新闻的要素外，原材料中其他内容要点也应在字数允许的范围内概括出来。概括信息要点，可根据新闻材料的内容和试题所限定的字数来确定概括的详略程度。</a:t>
            </a:r>
            <a:endParaRPr lang="zh-CN" altLang="en-US" sz="2400" b="1">
              <a:latin typeface="+mn-ea"/>
            </a:endParaRPr>
          </a:p>
          <a:p>
            <a:pPr indent="266700"/>
            <a:endParaRPr lang="zh-CN" altLang="en-US" b="1">
              <a:solidFill>
                <a:srgbClr val="990033"/>
              </a:solidFill>
            </a:endParaRPr>
          </a:p>
          <a:p>
            <a:pPr indent="266700"/>
            <a:r>
              <a:rPr lang="en-US" altLang="zh-CN" b="1">
                <a:solidFill>
                  <a:srgbClr val="660033"/>
                </a:solidFill>
              </a:rPr>
              <a:t> </a:t>
            </a:r>
            <a:endParaRPr lang="zh-CN" altLang="en-US" b="1">
              <a:solidFill>
                <a:srgbClr val="660033"/>
              </a:solidFill>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45191"/>
                                        </p:tgtEl>
                                        <p:attrNameLst>
                                          <p:attrName>style.visibility</p:attrName>
                                        </p:attrNameLst>
                                      </p:cBhvr>
                                      <p:to>
                                        <p:strVal val="visible"/>
                                      </p:to>
                                    </p:set>
                                    <p:animEffect transition="in" filter="blinds(horizontal)">
                                      <p:cBhvr>
                                        <p:cTn id="7" dur="500"/>
                                        <p:tgtEl>
                                          <p:spTgt spid="1245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5191" grpId="0" bldLvl="0" animBg="1"/>
    </p:bld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4621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4621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4621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46215" name="Rectangle 7"/>
          <p:cNvSpPr>
            <a:spLocks noChangeArrowheads="1"/>
          </p:cNvSpPr>
          <p:nvPr/>
        </p:nvSpPr>
        <p:spPr bwMode="auto">
          <a:xfrm>
            <a:off x="882015" y="979805"/>
            <a:ext cx="7834630" cy="5425440"/>
          </a:xfrm>
          <a:prstGeom prst="rect">
            <a:avLst/>
          </a:prstGeom>
          <a:noFill/>
          <a:ln w="9525" cap="rnd" algn="ctr">
            <a:noFill/>
            <a:prstDash val="sysDot"/>
            <a:miter lim="800000"/>
          </a:ln>
          <a:effectLst/>
        </p:spPr>
        <p:txBody>
          <a:bodyPr wrap="square" lIns="36000" rIns="36000" anchor="ctr">
            <a:spAutoFit/>
          </a:bodyPr>
          <a:lstStyle/>
          <a:p>
            <a:pPr marL="0" indent="0" algn="l">
              <a:lnSpc>
                <a:spcPts val="3500"/>
              </a:lnSpc>
            </a:pPr>
            <a:r>
              <a:rPr lang="en-US" altLang="zh-CN" sz="2400" b="1">
                <a:latin typeface="+mn-ea"/>
                <a:sym typeface="+mn-ea"/>
              </a:rPr>
              <a:t>【</a:t>
            </a:r>
            <a:r>
              <a:rPr lang="zh-CN" altLang="en-US" sz="2400" b="1">
                <a:latin typeface="黑体" charset="0"/>
                <a:ea typeface="黑体" charset="0"/>
                <a:sym typeface="+mn-ea"/>
              </a:rPr>
              <a:t>对点训练</a:t>
            </a:r>
            <a:r>
              <a:rPr lang="en-US" altLang="zh-CN" sz="2400" b="1">
                <a:latin typeface="+mn-ea"/>
                <a:sym typeface="+mn-ea"/>
              </a:rPr>
              <a:t>】</a:t>
            </a:r>
            <a:endParaRPr lang="zh-CN" altLang="en-US" sz="2400">
              <a:latin typeface="+mn-ea"/>
            </a:endParaRPr>
          </a:p>
          <a:p>
            <a:pPr marL="0" indent="0" algn="l">
              <a:lnSpc>
                <a:spcPts val="3500"/>
              </a:lnSpc>
            </a:pPr>
            <a:r>
              <a:rPr lang="en-US" altLang="zh-CN" sz="2400" b="1">
                <a:latin typeface="+mn-ea"/>
                <a:sym typeface="+mn-ea"/>
              </a:rPr>
              <a:t>  </a:t>
            </a:r>
            <a:r>
              <a:rPr lang="en-US" altLang="zh-CN" sz="2400">
                <a:solidFill>
                  <a:schemeClr val="tx1"/>
                </a:solidFill>
                <a:uFillTx/>
                <a:latin typeface="宋体" charset="0"/>
                <a:ea typeface="宋体" charset="0"/>
                <a:sym typeface="+mn-ea"/>
              </a:rPr>
              <a:t>12</a:t>
            </a:r>
            <a:r>
              <a:rPr lang="en-US" altLang="zh-CN" sz="2400" b="1">
                <a:latin typeface="+mn-ea"/>
                <a:sym typeface="+mn-ea"/>
              </a:rPr>
              <a:t>.  </a:t>
            </a:r>
            <a:r>
              <a:rPr lang="zh-CN" altLang="en-US" sz="2400" b="1">
                <a:latin typeface="+mn-ea"/>
                <a:sym typeface="+mn-ea"/>
              </a:rPr>
              <a:t>[2014·辽宁卷] 概括下面语段的主要信息，不超过45个字(含标点符号)。(5分)</a:t>
            </a:r>
            <a:endParaRPr lang="zh-CN" altLang="en-US" sz="2400" b="1" u="none">
              <a:latin typeface="+mn-ea"/>
            </a:endParaRPr>
          </a:p>
          <a:p>
            <a:pPr marL="0" indent="266700" algn="l">
              <a:lnSpc>
                <a:spcPts val="3500"/>
              </a:lnSpc>
            </a:pPr>
            <a:r>
              <a:rPr lang="zh-CN" altLang="en-US" sz="2400" b="1">
                <a:latin typeface="楷体_GB2312" pitchFamily="49" charset="-122"/>
                <a:ea typeface="楷体_GB2312" pitchFamily="49" charset="-122"/>
                <a:sym typeface="+mn-ea"/>
              </a:rPr>
              <a:t>  长征三号丙改二型火箭将在今年下半年发射，届时将搭载“嫦娥五号试验器”，执行探月工程三期再入返回验证试验的发射任务。为确保“嫦娥五号试验器”准确进入预定轨道，长征三号丙改二型火箭进行了多项技术攻关。整体上火箭“身体长高、翅膀变长”，芯级火箭增高1.5米，两个助推器加长0.8米。长征三号丙改二型火箭同时采用“天基测量”技术和最新的高码率传输技术，可以向地面技术人员传输火箭飞行过程的实时遥测数据，实现了“实时问诊”和“宽带传输”。</a:t>
            </a:r>
            <a:endParaRPr lang="zh-CN" altLang="en-US" sz="2400" b="1"/>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46215"/>
                                        </p:tgtEl>
                                        <p:attrNameLst>
                                          <p:attrName>style.visibility</p:attrName>
                                        </p:attrNameLst>
                                      </p:cBhvr>
                                      <p:to>
                                        <p:strVal val="visible"/>
                                      </p:to>
                                    </p:set>
                                    <p:animEffect transition="in" filter="blinds(horizontal)">
                                      <p:cBhvr>
                                        <p:cTn id="7" dur="500"/>
                                        <p:tgtEl>
                                          <p:spTgt spid="1246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6215"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内容占位符 2"/>
          <p:cNvSpPr>
            <a:spLocks noGrp="1"/>
          </p:cNvSpPr>
          <p:nvPr>
            <p:ph idx="4294967295"/>
          </p:nvPr>
        </p:nvSpPr>
        <p:spPr>
          <a:xfrm>
            <a:off x="755650" y="908050"/>
            <a:ext cx="7920038" cy="5399088"/>
          </a:xfrm>
        </p:spPr>
        <p:txBody>
          <a:bodyPr/>
          <a:lstStyle/>
          <a:p>
            <a:pPr marL="0" indent="0" algn="just" eaLnBrk="1" hangingPunct="1">
              <a:lnSpc>
                <a:spcPct val="122000"/>
              </a:lnSpc>
              <a:spcBef>
                <a:spcPct val="0"/>
              </a:spcBef>
              <a:buFont typeface="Arial" charset="0"/>
              <a:buNone/>
            </a:pPr>
            <a:r>
              <a:rPr lang="en-US" altLang="zh-CN" sz="2400" b="1" dirty="0" smtClean="0">
                <a:latin typeface="宋体" pitchFamily="2" charset="-122"/>
              </a:rPr>
              <a:t>    6. </a:t>
            </a:r>
            <a:r>
              <a:rPr lang="zh-CN" altLang="en-US" sz="2400" b="1" dirty="0" smtClean="0">
                <a:latin typeface="宋体" pitchFamily="2" charset="-122"/>
              </a:rPr>
              <a:t>重整旗鼓、卷土重来：都有“失败了重新来”的意思。异：“重整旗鼓”是褒义词；“卷土重来”是中性词，现多用作贬义。“重整旗鼓”只用于人，其中也包括人的团体、组织等；“卷土重来”多用于人，偶尔也用于物。</a:t>
            </a:r>
          </a:p>
          <a:p>
            <a:pPr marL="0" indent="0" algn="just" eaLnBrk="1" hangingPunct="1">
              <a:lnSpc>
                <a:spcPct val="122000"/>
              </a:lnSpc>
              <a:spcBef>
                <a:spcPct val="0"/>
              </a:spcBef>
              <a:buFont typeface="Arial" charset="0"/>
              <a:buNone/>
            </a:pPr>
            <a:r>
              <a:rPr lang="en-US" altLang="zh-CN" sz="2400" b="1" dirty="0" smtClean="0">
                <a:latin typeface="宋体" pitchFamily="2" charset="-122"/>
              </a:rPr>
              <a:t>    7. </a:t>
            </a:r>
            <a:r>
              <a:rPr lang="zh-CN" altLang="en-US" sz="2400" b="1" dirty="0" smtClean="0">
                <a:latin typeface="宋体" pitchFamily="2" charset="-122"/>
              </a:rPr>
              <a:t>陈词滥调、老生常谈：都指讲惯了、听厌了的话。异：前者谈的内容既陈旧又空泛，贬义词；后者谈的虽是老话，但不一定没有现实意义，中性词。</a:t>
            </a:r>
          </a:p>
          <a:p>
            <a:pPr marL="0" indent="0" algn="just" eaLnBrk="1" hangingPunct="1">
              <a:lnSpc>
                <a:spcPct val="122000"/>
              </a:lnSpc>
              <a:spcBef>
                <a:spcPct val="0"/>
              </a:spcBef>
              <a:buFont typeface="Arial" charset="0"/>
              <a:buNone/>
            </a:pPr>
            <a:r>
              <a:rPr lang="en-US" altLang="zh-CN" sz="2400" b="1" dirty="0" smtClean="0">
                <a:latin typeface="宋体" pitchFamily="2" charset="-122"/>
              </a:rPr>
              <a:t>    8. </a:t>
            </a:r>
            <a:r>
              <a:rPr lang="zh-CN" altLang="en-US" sz="2400" b="1" dirty="0" smtClean="0">
                <a:latin typeface="宋体" pitchFamily="2" charset="-122"/>
              </a:rPr>
              <a:t>百依百顺、唯命是从：都有“怎么说就怎么做”的意思。异：前者含有由于感情上的爱而表现出来的顺从；后者含贬义，多用于上下级之间。</a:t>
            </a:r>
          </a:p>
          <a:p>
            <a:pPr marL="0" indent="0" algn="just" eaLnBrk="1" hangingPunct="1">
              <a:lnSpc>
                <a:spcPct val="122000"/>
              </a:lnSpc>
              <a:spcBef>
                <a:spcPct val="0"/>
              </a:spcBef>
              <a:buFont typeface="Arial" charset="0"/>
              <a:buNone/>
            </a:pPr>
            <a:endParaRPr lang="zh-CN" altLang="en-US" sz="2400" b="1" dirty="0" smtClean="0">
              <a:latin typeface="宋体" pitchFamily="2" charset="-122"/>
            </a:endParaRPr>
          </a:p>
        </p:txBody>
      </p:sp>
      <p:sp>
        <p:nvSpPr>
          <p:cNvPr id="906243"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endParaRPr lang="en-US" altLang="zh-CN" sz="180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06246"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0624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06242"/>
                                        </p:tgtEl>
                                        <p:attrNameLst>
                                          <p:attrName>style.visibility</p:attrName>
                                        </p:attrNameLst>
                                      </p:cBhvr>
                                      <p:to>
                                        <p:strVal val="visible"/>
                                      </p:to>
                                    </p:set>
                                    <p:anim calcmode="lin" valueType="num">
                                      <p:cBhvr additive="base">
                                        <p:cTn id="7" dur="500" fill="hold"/>
                                        <p:tgtEl>
                                          <p:spTgt spid="906242"/>
                                        </p:tgtEl>
                                        <p:attrNameLst>
                                          <p:attrName>ppt_x</p:attrName>
                                        </p:attrNameLst>
                                      </p:cBhvr>
                                      <p:tavLst>
                                        <p:tav tm="0">
                                          <p:val>
                                            <p:strVal val="#ppt_x"/>
                                          </p:val>
                                        </p:tav>
                                        <p:tav tm="100000">
                                          <p:val>
                                            <p:strVal val="#ppt_x"/>
                                          </p:val>
                                        </p:tav>
                                      </p:tavLst>
                                    </p:anim>
                                    <p:anim calcmode="lin" valueType="num">
                                      <p:cBhvr additive="base">
                                        <p:cTn id="8" dur="500" fill="hold"/>
                                        <p:tgtEl>
                                          <p:spTgt spid="9062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6242"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4723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4723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4723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47239" name="Rectangle 7"/>
          <p:cNvSpPr>
            <a:spLocks noChangeArrowheads="1"/>
          </p:cNvSpPr>
          <p:nvPr/>
        </p:nvSpPr>
        <p:spPr bwMode="auto">
          <a:xfrm>
            <a:off x="755333" y="980123"/>
            <a:ext cx="7848600" cy="2758440"/>
          </a:xfrm>
          <a:prstGeom prst="rect">
            <a:avLst/>
          </a:prstGeom>
          <a:noFill/>
          <a:ln w="9525" cap="rnd" algn="ctr">
            <a:noFill/>
            <a:prstDash val="sysDot"/>
            <a:miter lim="800000"/>
          </a:ln>
          <a:effectLst/>
        </p:spPr>
        <p:txBody>
          <a:bodyPr wrap="square" lIns="36000" rIns="36000" anchor="ctr">
            <a:spAutoFit/>
          </a:bodyPr>
          <a:lstStyle/>
          <a:p>
            <a:pPr indent="0">
              <a:lnSpc>
                <a:spcPts val="3500"/>
              </a:lnSpc>
            </a:pPr>
            <a:r>
              <a:rPr sz="2400" b="1">
                <a:solidFill>
                  <a:srgbClr val="990033"/>
                </a:solidFill>
                <a:latin typeface="+mn-ea"/>
                <a:sym typeface="+mn-ea"/>
              </a:rPr>
              <a:t>长征三号丙改二型火箭将搭载“嫦娥五号试验器”执行发射任务，它进行了多项技术攻关。</a:t>
            </a:r>
            <a:endParaRPr sz="2400" b="1">
              <a:solidFill>
                <a:srgbClr val="990033"/>
              </a:solidFill>
              <a:latin typeface="+mn-ea"/>
            </a:endParaRPr>
          </a:p>
          <a:p>
            <a:pPr indent="0">
              <a:lnSpc>
                <a:spcPts val="3500"/>
              </a:lnSpc>
            </a:pPr>
            <a:r>
              <a:rPr sz="2400" b="1">
                <a:solidFill>
                  <a:srgbClr val="990033"/>
                </a:solidFill>
                <a:latin typeface="+mn-ea"/>
                <a:sym typeface="+mn-ea"/>
              </a:rPr>
              <a:t>[解析] 原材料是一则新闻，因此抓导语是关键。原语段的导语是第一句话，是关键信息。为确保压缩后的语段信息涵盖全面，在不超规定字数的前提下，可以在导语之后的文字中抽取部分关键信息。</a:t>
            </a:r>
            <a:endParaRPr lang="zh-CN" altLang="en-US" sz="2400" b="1">
              <a:latin typeface="+mn-ea"/>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47239"/>
                                        </p:tgtEl>
                                        <p:attrNameLst>
                                          <p:attrName>style.visibility</p:attrName>
                                        </p:attrNameLst>
                                      </p:cBhvr>
                                      <p:to>
                                        <p:strVal val="visible"/>
                                      </p:to>
                                    </p:set>
                                    <p:animEffect transition="in" filter="blinds(horizontal)">
                                      <p:cBhvr>
                                        <p:cTn id="7" dur="500"/>
                                        <p:tgtEl>
                                          <p:spTgt spid="1247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7239" grpId="0" bldLvl="0" animBg="1"/>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4826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4826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4826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48263" name="Rectangle 7"/>
          <p:cNvSpPr>
            <a:spLocks noChangeArrowheads="1"/>
          </p:cNvSpPr>
          <p:nvPr/>
        </p:nvSpPr>
        <p:spPr bwMode="auto">
          <a:xfrm>
            <a:off x="746760" y="908685"/>
            <a:ext cx="7858125" cy="3202940"/>
          </a:xfrm>
          <a:prstGeom prst="rect">
            <a:avLst/>
          </a:prstGeom>
          <a:noFill/>
          <a:ln w="9525" cap="rnd" algn="ctr">
            <a:noFill/>
            <a:prstDash val="sysDot"/>
            <a:miter lim="800000"/>
          </a:ln>
          <a:effectLst/>
        </p:spPr>
        <p:txBody>
          <a:bodyPr wrap="square" lIns="36000" rIns="36000" anchor="ctr">
            <a:spAutoFit/>
          </a:bodyPr>
          <a:lstStyle/>
          <a:p>
            <a:pPr indent="0">
              <a:lnSpc>
                <a:spcPts val="3500"/>
              </a:lnSpc>
            </a:pPr>
            <a:r>
              <a:rPr lang="zh-CN" altLang="zh-CN" sz="2400" b="1" dirty="0">
                <a:latin typeface="黑体" charset="0"/>
                <a:ea typeface="黑体" charset="0"/>
                <a:sym typeface="+mn-ea"/>
              </a:rPr>
              <a:t>题型四　整合材料下定义</a:t>
            </a:r>
          </a:p>
          <a:p>
            <a:pPr indent="0">
              <a:lnSpc>
                <a:spcPts val="3500"/>
              </a:lnSpc>
            </a:pPr>
            <a:r>
              <a:rPr lang="zh-CN" altLang="zh-CN" sz="2400" b="1" dirty="0">
                <a:latin typeface="+mn-ea"/>
                <a:sym typeface="+mn-ea"/>
              </a:rPr>
              <a:t>   </a:t>
            </a:r>
            <a:r>
              <a:rPr lang="en-US" altLang="zh-CN" sz="2400" b="1" dirty="0" smtClean="0">
                <a:latin typeface="+mn-ea"/>
                <a:sym typeface="+mn-ea"/>
              </a:rPr>
              <a:t> </a:t>
            </a:r>
            <a:r>
              <a:rPr lang="zh-CN" altLang="zh-CN" sz="2400" b="1" dirty="0" smtClean="0">
                <a:latin typeface="+mn-ea"/>
                <a:sym typeface="+mn-ea"/>
              </a:rPr>
              <a:t>所谓</a:t>
            </a:r>
            <a:r>
              <a:rPr lang="zh-CN" altLang="zh-CN" sz="2400" b="1" dirty="0">
                <a:latin typeface="+mn-ea"/>
                <a:sym typeface="+mn-ea"/>
              </a:rPr>
              <a:t>下定义，就是用简短的语句揭示概念的内涵，即揭示概念所反映的对象的特点或本质的一种逻辑方法。</a:t>
            </a:r>
            <a:endParaRPr lang="zh-CN" altLang="zh-CN" sz="2400" b="1" dirty="0">
              <a:latin typeface="+mn-ea"/>
            </a:endParaRPr>
          </a:p>
          <a:p>
            <a:pPr indent="266700">
              <a:lnSpc>
                <a:spcPts val="3500"/>
              </a:lnSpc>
            </a:pPr>
            <a:r>
              <a:rPr lang="zh-CN" altLang="zh-CN" sz="2400" b="1" dirty="0">
                <a:latin typeface="+mn-ea"/>
                <a:sym typeface="+mn-ea"/>
              </a:rPr>
              <a:t>  下定义时，所下定义的外延必须和被定义概念的外延相等；定义概念不能直接或间接包含被定义的概念，也就是说下定义不能同语重复；定义不能用否定形式，不能用比喻的修辞手法。</a:t>
            </a:r>
            <a:endParaRPr sz="2400" dirty="0">
              <a:latin typeface="+mn-ea"/>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48263"/>
                                        </p:tgtEl>
                                        <p:attrNameLst>
                                          <p:attrName>style.visibility</p:attrName>
                                        </p:attrNameLst>
                                      </p:cBhvr>
                                      <p:to>
                                        <p:strVal val="visible"/>
                                      </p:to>
                                    </p:set>
                                    <p:animEffect transition="in" filter="blinds(horizontal)">
                                      <p:cBhvr>
                                        <p:cTn id="7" dur="500"/>
                                        <p:tgtEl>
                                          <p:spTgt spid="1248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8263" grpId="0" bldLvl="0" animBg="1"/>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4928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4928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4928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49287" name="Rectangle 7"/>
          <p:cNvSpPr>
            <a:spLocks noChangeArrowheads="1"/>
          </p:cNvSpPr>
          <p:nvPr/>
        </p:nvSpPr>
        <p:spPr bwMode="auto">
          <a:xfrm>
            <a:off x="755650" y="-22701"/>
            <a:ext cx="7848600" cy="6588760"/>
          </a:xfrm>
          <a:prstGeom prst="rect">
            <a:avLst/>
          </a:prstGeom>
          <a:noFill/>
          <a:ln w="9525" cap="rnd" algn="ctr">
            <a:noFill/>
            <a:prstDash val="sysDot"/>
            <a:miter lim="800000"/>
          </a:ln>
          <a:effectLst/>
        </p:spPr>
        <p:txBody>
          <a:bodyPr wrap="square" lIns="36000" rIns="36000" anchor="ctr">
            <a:spAutoFit/>
          </a:bodyPr>
          <a:lstStyle/>
          <a:p>
            <a:pPr indent="266700">
              <a:lnSpc>
                <a:spcPts val="3500"/>
              </a:lnSpc>
            </a:pPr>
            <a:r>
              <a:rPr lang="en-US" altLang="zh-CN" sz="2400" b="1" dirty="0">
                <a:latin typeface="+mn-ea"/>
                <a:sym typeface="+mn-ea"/>
              </a:rPr>
              <a:t>    </a:t>
            </a:r>
          </a:p>
          <a:p>
            <a:pPr indent="266700">
              <a:lnSpc>
                <a:spcPts val="3500"/>
              </a:lnSpc>
            </a:pPr>
            <a:endParaRPr lang="en-US" altLang="zh-CN" sz="2400" b="1" dirty="0">
              <a:latin typeface="+mn-ea"/>
              <a:sym typeface="+mn-ea"/>
            </a:endParaRPr>
          </a:p>
          <a:p>
            <a:pPr indent="266700">
              <a:lnSpc>
                <a:spcPts val="3500"/>
              </a:lnSpc>
            </a:pPr>
            <a:r>
              <a:rPr lang="en-US" altLang="zh-CN" sz="2400" b="1" dirty="0">
                <a:latin typeface="+mn-ea"/>
                <a:sym typeface="+mn-ea"/>
              </a:rPr>
              <a:t>  </a:t>
            </a:r>
            <a:r>
              <a:rPr lang="zh-CN" altLang="zh-CN" sz="2400" b="1" dirty="0" smtClean="0">
                <a:latin typeface="+mn-ea"/>
                <a:sym typeface="+mn-ea"/>
              </a:rPr>
              <a:t>下</a:t>
            </a:r>
            <a:r>
              <a:rPr lang="zh-CN" altLang="zh-CN" sz="2400" b="1" dirty="0">
                <a:latin typeface="+mn-ea"/>
                <a:sym typeface="+mn-ea"/>
              </a:rPr>
              <a:t>定义的基本“公式”是“被定义概念＝被定义概念的本质特点＋邻近大概念”。“被定义概念”是小概念，暂且用“小”来代替，“邻近大概念”是“被定义概念”的上一级概念，暂且用“大”来代替；“被定义概念的本质特点”，也用一个字“特”来代替。那么，下定义的“公式”也可以简化为“小＝特＋大”。</a:t>
            </a:r>
            <a:endParaRPr lang="zh-CN" altLang="zh-CN" sz="2400" b="1" dirty="0">
              <a:latin typeface="+mn-ea"/>
            </a:endParaRPr>
          </a:p>
          <a:p>
            <a:pPr indent="266700">
              <a:lnSpc>
                <a:spcPts val="3500"/>
              </a:lnSpc>
            </a:pPr>
            <a:r>
              <a:rPr lang="zh-CN" altLang="zh-CN" sz="2400" b="1" dirty="0">
                <a:latin typeface="+mn-ea"/>
                <a:sym typeface="+mn-ea"/>
              </a:rPr>
              <a:t>  运用“公式”下定义一般按以下三个步骤进行：</a:t>
            </a:r>
            <a:endParaRPr lang="zh-CN" altLang="zh-CN" sz="2400" b="1" dirty="0">
              <a:latin typeface="+mn-ea"/>
            </a:endParaRPr>
          </a:p>
          <a:p>
            <a:pPr indent="266700">
              <a:lnSpc>
                <a:spcPts val="3500"/>
              </a:lnSpc>
            </a:pPr>
            <a:r>
              <a:rPr lang="zh-CN" altLang="zh-CN" sz="2400" b="1" dirty="0">
                <a:latin typeface="+mn-ea"/>
                <a:sym typeface="+mn-ea"/>
              </a:rPr>
              <a:t>  第一步，找“大”，即找到被定义概念的邻近大概念。</a:t>
            </a:r>
            <a:endParaRPr lang="zh-CN" altLang="zh-CN" sz="2400" b="1" dirty="0">
              <a:latin typeface="+mn-ea"/>
            </a:endParaRPr>
          </a:p>
          <a:p>
            <a:pPr indent="266700">
              <a:lnSpc>
                <a:spcPts val="3500"/>
              </a:lnSpc>
            </a:pPr>
            <a:r>
              <a:rPr lang="zh-CN" altLang="zh-CN" sz="2400" b="1" dirty="0">
                <a:latin typeface="+mn-ea"/>
                <a:sym typeface="+mn-ea"/>
              </a:rPr>
              <a:t>  第二步，找“特”，即找到被定义概念的本质特点。</a:t>
            </a:r>
            <a:endParaRPr lang="zh-CN" altLang="zh-CN" sz="2400" b="1" dirty="0">
              <a:latin typeface="+mn-ea"/>
            </a:endParaRPr>
          </a:p>
          <a:p>
            <a:pPr indent="266700">
              <a:lnSpc>
                <a:spcPts val="3500"/>
              </a:lnSpc>
            </a:pPr>
            <a:r>
              <a:rPr lang="zh-CN" altLang="en-US" sz="2400" b="1" dirty="0">
                <a:latin typeface="+mn-ea"/>
                <a:sym typeface="+mn-ea"/>
              </a:rPr>
              <a:t>  第三步，连接“小”与“‘特’加‘大’”，用</a:t>
            </a:r>
          </a:p>
          <a:p>
            <a:pPr indent="266700">
              <a:lnSpc>
                <a:spcPts val="3500"/>
              </a:lnSpc>
            </a:pPr>
            <a:r>
              <a:rPr lang="zh-CN" altLang="en-US" sz="2400" b="1" dirty="0">
                <a:latin typeface="+mn-ea"/>
                <a:sym typeface="+mn-ea"/>
              </a:rPr>
              <a:t> “被定义概念＝被定义概念的本质特点＋邻近大概念”这一“公式”来表述。</a:t>
            </a:r>
            <a:endParaRPr lang="zh-CN" altLang="en-US" sz="2400" b="1" dirty="0">
              <a:latin typeface="+mn-ea"/>
            </a:endParaRPr>
          </a:p>
          <a:p>
            <a:pPr indent="266700"/>
            <a:endParaRPr dirty="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49287"/>
                                        </p:tgtEl>
                                        <p:attrNameLst>
                                          <p:attrName>style.visibility</p:attrName>
                                        </p:attrNameLst>
                                      </p:cBhvr>
                                      <p:to>
                                        <p:strVal val="visible"/>
                                      </p:to>
                                    </p:set>
                                    <p:animEffect transition="in" filter="blinds(horizontal)">
                                      <p:cBhvr>
                                        <p:cTn id="7" dur="500"/>
                                        <p:tgtEl>
                                          <p:spTgt spid="1249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287" grpId="0" bldLvl="0" animBg="1"/>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5030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5030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5031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50311" name="Rectangle 7"/>
          <p:cNvSpPr>
            <a:spLocks noChangeArrowheads="1"/>
          </p:cNvSpPr>
          <p:nvPr/>
        </p:nvSpPr>
        <p:spPr bwMode="auto">
          <a:xfrm>
            <a:off x="755650" y="908368"/>
            <a:ext cx="7848600" cy="3647440"/>
          </a:xfrm>
          <a:prstGeom prst="rect">
            <a:avLst/>
          </a:prstGeom>
          <a:noFill/>
          <a:ln w="9525" cap="rnd" algn="ctr">
            <a:noFill/>
            <a:prstDash val="sysDot"/>
            <a:miter lim="800000"/>
          </a:ln>
          <a:effectLst/>
        </p:spPr>
        <p:txBody>
          <a:bodyPr lIns="36000" rIns="36000" anchor="ctr">
            <a:spAutoFit/>
          </a:bodyPr>
          <a:lstStyle/>
          <a:p>
            <a:pPr indent="0">
              <a:lnSpc>
                <a:spcPts val="3500"/>
              </a:lnSpc>
            </a:pPr>
            <a:r>
              <a:rPr lang="zh-CN" altLang="en-US" sz="2400" b="1">
                <a:latin typeface="黑体" charset="0"/>
                <a:ea typeface="黑体" charset="0"/>
                <a:sym typeface="+mn-ea"/>
              </a:rPr>
              <a:t>例</a:t>
            </a:r>
            <a:r>
              <a:rPr lang="en-US" altLang="zh-CN" sz="2400" b="1">
                <a:latin typeface="黑体" charset="0"/>
                <a:ea typeface="黑体" charset="0"/>
                <a:sym typeface="+mn-ea"/>
              </a:rPr>
              <a:t>10 </a:t>
            </a:r>
            <a:r>
              <a:rPr lang="en-US" altLang="zh-CN" sz="2400" b="1">
                <a:latin typeface="+mn-ea"/>
                <a:sym typeface="+mn-ea"/>
              </a:rPr>
              <a:t>  </a:t>
            </a:r>
            <a:r>
              <a:rPr lang="zh-CN" altLang="zh-CN" sz="2400" b="1">
                <a:latin typeface="+mn-ea"/>
                <a:sym typeface="+mn-ea"/>
              </a:rPr>
              <a:t>阅读下面的文字，提取主要信息，给</a:t>
            </a:r>
            <a:r>
              <a:rPr lang="zh-CN" altLang="en-US" sz="2400" b="1">
                <a:latin typeface="+mn-ea"/>
                <a:sym typeface="+mn-ea"/>
              </a:rPr>
              <a:t>“播客”下定义。</a:t>
            </a:r>
            <a:r>
              <a:rPr lang="en-US" altLang="zh-CN" sz="2400" b="1">
                <a:latin typeface="+mn-ea"/>
                <a:sym typeface="+mn-ea"/>
              </a:rPr>
              <a:t>(</a:t>
            </a:r>
            <a:r>
              <a:rPr lang="zh-CN" altLang="en-US" sz="2400" b="1">
                <a:latin typeface="+mn-ea"/>
                <a:sym typeface="+mn-ea"/>
              </a:rPr>
              <a:t>不超过</a:t>
            </a:r>
            <a:r>
              <a:rPr lang="en-US" altLang="zh-CN" sz="2400">
                <a:solidFill>
                  <a:schemeClr val="tx1"/>
                </a:solidFill>
                <a:uFillTx/>
                <a:latin typeface="宋体" charset="0"/>
                <a:ea typeface="宋体" charset="0"/>
                <a:sym typeface="+mn-ea"/>
              </a:rPr>
              <a:t>40</a:t>
            </a:r>
            <a:r>
              <a:rPr lang="zh-CN" altLang="en-US" sz="2400" b="1">
                <a:latin typeface="+mn-ea"/>
                <a:sym typeface="+mn-ea"/>
              </a:rPr>
              <a:t>个字</a:t>
            </a:r>
            <a:r>
              <a:rPr lang="en-US" altLang="zh-CN" sz="2400" b="1">
                <a:latin typeface="+mn-ea"/>
                <a:sym typeface="+mn-ea"/>
              </a:rPr>
              <a:t>)</a:t>
            </a:r>
            <a:r>
              <a:rPr lang="zh-CN" altLang="en-US" sz="2400" b="1">
                <a:latin typeface="+mn-ea"/>
                <a:sym typeface="+mn-ea"/>
              </a:rPr>
              <a:t>（</a:t>
            </a:r>
            <a:r>
              <a:rPr lang="en-US" altLang="zh-CN" sz="2400">
                <a:solidFill>
                  <a:schemeClr val="tx1"/>
                </a:solidFill>
                <a:uFillTx/>
                <a:latin typeface="宋体" charset="0"/>
                <a:ea typeface="宋体" charset="0"/>
                <a:sym typeface="+mn-ea"/>
              </a:rPr>
              <a:t>3</a:t>
            </a:r>
            <a:r>
              <a:rPr lang="zh-CN" altLang="en-US" sz="2400" b="1">
                <a:latin typeface="+mn-ea"/>
                <a:sym typeface="+mn-ea"/>
              </a:rPr>
              <a:t>分）</a:t>
            </a:r>
            <a:endParaRPr lang="zh-CN" altLang="en-US" sz="2400" b="1">
              <a:latin typeface="+mn-ea"/>
            </a:endParaRPr>
          </a:p>
          <a:p>
            <a:pPr indent="0">
              <a:lnSpc>
                <a:spcPts val="3500"/>
              </a:lnSpc>
            </a:pPr>
            <a:r>
              <a:rPr lang="zh-CN" altLang="en-US" sz="2400" b="1">
                <a:latin typeface="Times New Roman" pitchFamily="18" charset="0"/>
                <a:sym typeface="+mn-ea"/>
              </a:rPr>
              <a:t>       </a:t>
            </a:r>
            <a:r>
              <a:rPr lang="zh-CN" altLang="en-US" sz="2400" b="1">
                <a:latin typeface="楷体_GB2312" pitchFamily="49" charset="-122"/>
                <a:ea typeface="楷体_GB2312" pitchFamily="49" charset="-122"/>
                <a:sym typeface="+mn-ea"/>
              </a:rPr>
              <a:t>播客的英文名称为Podcast，我们可以简单地将其视为个人的网络广播。播客是作者借助数字广播技术，将其录制的声音和视频节目，上传到互联网，通过专门软件与便携播放器实现播放，从而与广大网友分享。网友不必实时接收，也不必端坐于电脑前，可将节目下载到自己的播放器中，随时随地收听、收看。</a:t>
            </a:r>
            <a:endParaRPr lang="zh-CN" altLang="en-US" sz="2400" b="1">
              <a:latin typeface="楷体_GB2312" pitchFamily="49" charset="-122"/>
              <a:ea typeface="楷体_GB2312"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50311"/>
                                        </p:tgtEl>
                                        <p:attrNameLst>
                                          <p:attrName>style.visibility</p:attrName>
                                        </p:attrNameLst>
                                      </p:cBhvr>
                                      <p:to>
                                        <p:strVal val="visible"/>
                                      </p:to>
                                    </p:set>
                                    <p:animEffect transition="in" filter="blinds(horizontal)">
                                      <p:cBhvr>
                                        <p:cTn id="7" dur="500"/>
                                        <p:tgtEl>
                                          <p:spTgt spid="1250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0311" grpId="0" bldLvl="0" animBg="1"/>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125133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5133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5133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251335" name="Rectangle 7"/>
          <p:cNvSpPr>
            <a:spLocks noChangeArrowheads="1"/>
          </p:cNvSpPr>
          <p:nvPr/>
        </p:nvSpPr>
        <p:spPr bwMode="auto">
          <a:xfrm>
            <a:off x="683260" y="0"/>
            <a:ext cx="7848600" cy="5425440"/>
          </a:xfrm>
          <a:prstGeom prst="rect">
            <a:avLst/>
          </a:prstGeom>
          <a:noFill/>
          <a:ln w="9525" cap="rnd" algn="ctr">
            <a:noFill/>
            <a:prstDash val="sysDot"/>
            <a:miter lim="800000"/>
          </a:ln>
          <a:effectLst/>
        </p:spPr>
        <p:txBody>
          <a:bodyPr lIns="36000" rIns="36000" anchor="ctr">
            <a:spAutoFit/>
          </a:bodyPr>
          <a:lstStyle/>
          <a:p>
            <a:pPr indent="266700">
              <a:lnSpc>
                <a:spcPts val="3500"/>
              </a:lnSpc>
            </a:pPr>
            <a:endParaRPr lang="en-US" altLang="zh-CN" sz="2400" b="1">
              <a:latin typeface="黑体" charset="0"/>
              <a:ea typeface="黑体" charset="0"/>
              <a:sym typeface="+mn-ea"/>
            </a:endParaRPr>
          </a:p>
          <a:p>
            <a:pPr indent="266700">
              <a:lnSpc>
                <a:spcPts val="3500"/>
              </a:lnSpc>
            </a:pPr>
            <a:endParaRPr lang="en-US" altLang="zh-CN" sz="2400" b="1">
              <a:latin typeface="黑体" charset="0"/>
              <a:ea typeface="黑体" charset="0"/>
              <a:sym typeface="+mn-ea"/>
            </a:endParaRPr>
          </a:p>
          <a:p>
            <a:pPr indent="0">
              <a:lnSpc>
                <a:spcPts val="3500"/>
              </a:lnSpc>
            </a:pPr>
            <a:r>
              <a:rPr lang="en-US" altLang="zh-CN" sz="2400" b="1">
                <a:latin typeface="黑体" charset="0"/>
                <a:ea typeface="黑体" charset="0"/>
                <a:sym typeface="+mn-ea"/>
              </a:rPr>
              <a:t>[</a:t>
            </a:r>
            <a:r>
              <a:rPr lang="zh-CN" altLang="zh-CN" sz="2400" b="1">
                <a:latin typeface="黑体" charset="0"/>
                <a:ea typeface="黑体" charset="0"/>
                <a:sym typeface="+mn-ea"/>
              </a:rPr>
              <a:t>思路导引</a:t>
            </a:r>
            <a:r>
              <a:rPr lang="zh-CN" altLang="en-US" sz="2400" b="1">
                <a:latin typeface="黑体" charset="0"/>
                <a:ea typeface="黑体" charset="0"/>
                <a:sym typeface="+mn-ea"/>
              </a:rPr>
              <a:t>]</a:t>
            </a:r>
            <a:r>
              <a:rPr lang="zh-CN" altLang="en-US" sz="2400" b="1">
                <a:latin typeface="+mn-ea"/>
                <a:sym typeface="+mn-ea"/>
              </a:rPr>
              <a:t> </a:t>
            </a:r>
            <a:r>
              <a:rPr lang="zh-CN" sz="2400" b="1">
                <a:latin typeface="+mn-ea"/>
                <a:sym typeface="+mn-ea"/>
              </a:rPr>
              <a:t>要给“播客”下定义，先要找到“播客”的“邻近大概念”——“网络广播”。 “播客”的本质特点为“借助数字广播技术”“将声音和视频节目上传到互联网与网友分享”；而“不必实时接收，也不必端坐于电脑前”等，是次要特点，可以略去。最后根据公式，给“播客”下定义。</a:t>
            </a:r>
            <a:endParaRPr lang="zh-CN" sz="2400" b="1">
              <a:latin typeface="+mn-ea"/>
            </a:endParaRPr>
          </a:p>
          <a:p>
            <a:pPr indent="0">
              <a:lnSpc>
                <a:spcPts val="3500"/>
              </a:lnSpc>
            </a:pPr>
            <a:endParaRPr lang="zh-CN" sz="2400" b="1">
              <a:latin typeface="+mn-ea"/>
            </a:endParaRPr>
          </a:p>
          <a:p>
            <a:pPr indent="266700">
              <a:lnSpc>
                <a:spcPts val="3500"/>
              </a:lnSpc>
            </a:pPr>
            <a:r>
              <a:rPr sz="2400" b="1">
                <a:solidFill>
                  <a:srgbClr val="990033"/>
                </a:solidFill>
                <a:latin typeface="+mn-ea"/>
                <a:sym typeface="+mn-ea"/>
              </a:rPr>
              <a:t>  </a:t>
            </a:r>
          </a:p>
          <a:p>
            <a:pPr indent="266700">
              <a:lnSpc>
                <a:spcPts val="3500"/>
              </a:lnSpc>
            </a:pPr>
            <a:endParaRPr sz="2400" b="1">
              <a:solidFill>
                <a:srgbClr val="990033"/>
              </a:solidFill>
              <a:latin typeface="+mn-ea"/>
              <a:sym typeface="+mn-ea"/>
            </a:endParaRPr>
          </a:p>
          <a:p>
            <a:pPr indent="0">
              <a:lnSpc>
                <a:spcPts val="3500"/>
              </a:lnSpc>
            </a:pPr>
            <a:endParaRPr sz="2400">
              <a:latin typeface="+mn-ea"/>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3" name="文本框 2"/>
          <p:cNvSpPr txBox="1"/>
          <p:nvPr/>
        </p:nvSpPr>
        <p:spPr>
          <a:xfrm>
            <a:off x="717550" y="4509135"/>
            <a:ext cx="7778115" cy="980440"/>
          </a:xfrm>
          <a:prstGeom prst="rect">
            <a:avLst/>
          </a:prstGeom>
          <a:noFill/>
        </p:spPr>
        <p:txBody>
          <a:bodyPr wrap="square" rtlCol="0">
            <a:spAutoFit/>
          </a:bodyPr>
          <a:lstStyle/>
          <a:p>
            <a:pPr indent="0">
              <a:lnSpc>
                <a:spcPts val="3500"/>
              </a:lnSpc>
            </a:pPr>
            <a:r>
              <a:rPr sz="2400" b="1">
                <a:solidFill>
                  <a:srgbClr val="990033"/>
                </a:solidFill>
                <a:uFillTx/>
                <a:latin typeface="+中文正文" charset="0"/>
                <a:sym typeface="+mn-ea"/>
              </a:rPr>
              <a:t>示例</a:t>
            </a:r>
            <a:r>
              <a:rPr lang="en-US" sz="2400" b="1">
                <a:solidFill>
                  <a:srgbClr val="990033"/>
                </a:solidFill>
                <a:uFillTx/>
                <a:latin typeface="+中文正文" charset="0"/>
                <a:sym typeface="+mn-ea"/>
              </a:rPr>
              <a:t>:</a:t>
            </a:r>
            <a:r>
              <a:rPr sz="2400" b="1">
                <a:solidFill>
                  <a:srgbClr val="990033"/>
                </a:solidFill>
                <a:uFillTx/>
                <a:latin typeface="+中文正文" charset="0"/>
                <a:sym typeface="+mn-ea"/>
              </a:rPr>
              <a:t>播客是借助数字广播技术制作声音和视频节目上传到互联网与网友分享的个人网络广播。</a:t>
            </a:r>
            <a:endParaRPr lang="zh-CN" altLang="en-US" sz="2400" b="1">
              <a:solidFill>
                <a:srgbClr val="990033"/>
              </a:solidFill>
              <a:uFillTx/>
              <a:latin typeface="+中文正文" charset="0"/>
              <a:sym typeface="+mn-ea"/>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51335"/>
                                        </p:tgtEl>
                                        <p:attrNameLst>
                                          <p:attrName>style.visibility</p:attrName>
                                        </p:attrNameLst>
                                      </p:cBhvr>
                                      <p:to>
                                        <p:strVal val="visible"/>
                                      </p:to>
                                    </p:set>
                                    <p:animEffect transition="in" filter="blinds(horizontal)">
                                      <p:cBhvr>
                                        <p:cTn id="7" dur="500"/>
                                        <p:tgtEl>
                                          <p:spTgt spid="125133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1335" grpId="0" bldLvl="0" animBg="1"/>
      <p:bldP spid="3" grpId="0"/>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内容占位符 2"/>
          <p:cNvSpPr>
            <a:spLocks noGrp="1"/>
          </p:cNvSpPr>
          <p:nvPr>
            <p:ph idx="4294967295"/>
          </p:nvPr>
        </p:nvSpPr>
        <p:spPr>
          <a:xfrm>
            <a:off x="683260" y="836295"/>
            <a:ext cx="7919720" cy="4281170"/>
          </a:xfrm>
        </p:spPr>
        <p:txBody>
          <a:bodyPr/>
          <a:lstStyle/>
          <a:p>
            <a:pPr marL="0" indent="0" latinLnBrk="0">
              <a:lnSpc>
                <a:spcPts val="3500"/>
              </a:lnSpc>
              <a:spcBef>
                <a:spcPts val="0"/>
              </a:spcBef>
              <a:buNone/>
            </a:pPr>
            <a:r>
              <a:rPr lang="en-US" altLang="zh-CN" sz="2400" b="1" dirty="0">
                <a:sym typeface="+mn-ea"/>
              </a:rPr>
              <a:t>【</a:t>
            </a:r>
            <a:r>
              <a:rPr lang="zh-CN" altLang="en-US" sz="2400" b="1" dirty="0">
                <a:latin typeface="黑体" charset="0"/>
                <a:ea typeface="黑体" charset="0"/>
                <a:sym typeface="+mn-ea"/>
              </a:rPr>
              <a:t>对点训练</a:t>
            </a:r>
            <a:r>
              <a:rPr lang="en-US" altLang="zh-CN" sz="2400" b="1" dirty="0">
                <a:sym typeface="+mn-ea"/>
              </a:rPr>
              <a:t>】</a:t>
            </a:r>
          </a:p>
          <a:p>
            <a:pPr marL="0" indent="0" latinLnBrk="0">
              <a:lnSpc>
                <a:spcPts val="3500"/>
              </a:lnSpc>
              <a:spcBef>
                <a:spcPts val="0"/>
              </a:spcBef>
              <a:buNone/>
            </a:pPr>
            <a:r>
              <a:rPr lang="en-US" altLang="zh-CN" sz="2400" b="1" dirty="0">
                <a:latin typeface="+mn-ea"/>
                <a:sym typeface="+mn-ea"/>
              </a:rPr>
              <a:t> 13. </a:t>
            </a:r>
            <a:r>
              <a:rPr lang="en-US" altLang="zh-CN" sz="2400" b="1" dirty="0" smtClean="0">
                <a:latin typeface="+mn-ea"/>
                <a:sym typeface="+mn-ea"/>
              </a:rPr>
              <a:t>[</a:t>
            </a:r>
            <a:r>
              <a:rPr lang="en-US" altLang="zh-CN" sz="2400" dirty="0">
                <a:solidFill>
                  <a:schemeClr val="tx1"/>
                </a:solidFill>
                <a:uFillTx/>
                <a:latin typeface="宋体" charset="0"/>
                <a:ea typeface="宋体" charset="0"/>
                <a:sym typeface="+mn-ea"/>
              </a:rPr>
              <a:t>2013</a:t>
            </a:r>
            <a:r>
              <a:rPr lang="en-US" altLang="zh-CN" sz="2400" b="1" dirty="0">
                <a:latin typeface="+mn-ea"/>
                <a:sym typeface="+mn-ea"/>
              </a:rPr>
              <a:t>·</a:t>
            </a:r>
            <a:r>
              <a:rPr lang="zh-CN" altLang="en-US" sz="2400" b="1" dirty="0">
                <a:latin typeface="+mn-ea"/>
                <a:sym typeface="+mn-ea"/>
              </a:rPr>
              <a:t>山东卷</a:t>
            </a:r>
            <a:r>
              <a:rPr lang="en-US" altLang="zh-CN" sz="2400" b="1" dirty="0">
                <a:latin typeface="+mn-ea"/>
                <a:sym typeface="+mn-ea"/>
              </a:rPr>
              <a:t>] </a:t>
            </a:r>
            <a:r>
              <a:rPr lang="zh-CN" altLang="en-US" sz="2400" b="1" dirty="0" smtClean="0">
                <a:latin typeface="+mn-ea"/>
                <a:sym typeface="+mn-ea"/>
              </a:rPr>
              <a:t>对</a:t>
            </a:r>
            <a:r>
              <a:rPr lang="zh-CN" altLang="en-US" sz="2400" b="1" dirty="0">
                <a:latin typeface="+mn-ea"/>
                <a:sym typeface="+mn-ea"/>
              </a:rPr>
              <a:t>下面这段文字提供的信息进行筛选、整合，给“创造”下定义，不超过</a:t>
            </a:r>
            <a:r>
              <a:rPr lang="en-US" altLang="zh-CN" sz="2400" dirty="0">
                <a:solidFill>
                  <a:schemeClr val="tx1"/>
                </a:solidFill>
                <a:uFillTx/>
                <a:latin typeface="宋体" charset="0"/>
                <a:ea typeface="宋体" charset="0"/>
                <a:sym typeface="+mn-ea"/>
              </a:rPr>
              <a:t>30</a:t>
            </a:r>
            <a:r>
              <a:rPr lang="zh-CN" altLang="en-US" sz="2400" b="1" dirty="0">
                <a:latin typeface="+mn-ea"/>
                <a:sym typeface="+mn-ea"/>
              </a:rPr>
              <a:t>字。（</a:t>
            </a:r>
            <a:r>
              <a:rPr lang="en-US" altLang="zh-CN" sz="2400" dirty="0">
                <a:solidFill>
                  <a:schemeClr val="tx1"/>
                </a:solidFill>
                <a:uFillTx/>
                <a:latin typeface="宋体" charset="0"/>
                <a:ea typeface="宋体" charset="0"/>
                <a:sym typeface="+mn-ea"/>
              </a:rPr>
              <a:t>4</a:t>
            </a:r>
            <a:r>
              <a:rPr lang="zh-CN" altLang="en-US" sz="2400" b="1" dirty="0">
                <a:latin typeface="+mn-ea"/>
                <a:sym typeface="+mn-ea"/>
              </a:rPr>
              <a:t>分）</a:t>
            </a:r>
          </a:p>
          <a:p>
            <a:pPr marL="0" indent="0" latinLnBrk="0">
              <a:lnSpc>
                <a:spcPts val="3500"/>
              </a:lnSpc>
              <a:spcBef>
                <a:spcPts val="0"/>
              </a:spcBef>
              <a:buNone/>
            </a:pPr>
            <a:r>
              <a:rPr lang="zh-CN" altLang="en-US" sz="2400" b="1" dirty="0">
                <a:latin typeface="+mn-ea"/>
                <a:sym typeface="+mn-ea"/>
              </a:rPr>
              <a:t>    </a:t>
            </a:r>
            <a:r>
              <a:rPr lang="zh-CN" altLang="en-US" sz="2400" b="1" dirty="0">
                <a:latin typeface="楷体_GB2312" pitchFamily="49" charset="-122"/>
                <a:ea typeface="楷体_GB2312" pitchFamily="49" charset="-122"/>
                <a:sym typeface="+mn-ea"/>
              </a:rPr>
              <a:t>作为人的一种活动，创造包括思维活动和行为活动。创造一定要获得成果。形形色色的创造成果可以分为两种类型：一类是精神性的，即新的认识；另一类是物质性的，即新的事物。这些创造成果不管以何种形式表现出来，都必须具备“首次获得”这个必要条件。</a:t>
            </a:r>
            <a:endParaRPr lang="zh-CN" altLang="en-US" sz="2400" b="1" dirty="0">
              <a:latin typeface="楷体_GB2312" pitchFamily="49" charset="-122"/>
              <a:ea typeface="楷体_GB2312" pitchFamily="49" charset="-122"/>
            </a:endParaRPr>
          </a:p>
          <a:p>
            <a:pPr marL="0" indent="0" algn="l" eaLnBrk="1" latinLnBrk="0" hangingPunct="1">
              <a:lnSpc>
                <a:spcPts val="3500"/>
              </a:lnSpc>
              <a:spcBef>
                <a:spcPct val="0"/>
              </a:spcBef>
              <a:buFont typeface="Arial" charset="0"/>
              <a:buNone/>
            </a:pPr>
            <a:endParaRPr lang="zh-CN" altLang="en-US" sz="2400" b="1" dirty="0" smtClean="0">
              <a:latin typeface="宋体" pitchFamily="2" charset="-122"/>
            </a:endParaRPr>
          </a:p>
          <a:p>
            <a:pPr marL="0" indent="714375" eaLnBrk="1" hangingPunct="1">
              <a:lnSpc>
                <a:spcPts val="3500"/>
              </a:lnSpc>
              <a:spcBef>
                <a:spcPct val="0"/>
              </a:spcBef>
              <a:buFont typeface="Arial" charset="0"/>
              <a:buNone/>
            </a:pPr>
            <a:r>
              <a:rPr lang="zh-CN" altLang="en-US" sz="2400" b="1" dirty="0" smtClean="0">
                <a:latin typeface="宋体" pitchFamily="2" charset="-122"/>
              </a:rPr>
              <a:t> </a:t>
            </a:r>
          </a:p>
        </p:txBody>
      </p:sp>
      <p:grpSp>
        <p:nvGrpSpPr>
          <p:cNvPr id="2" name="Group 5"/>
          <p:cNvGrpSpPr/>
          <p:nvPr/>
        </p:nvGrpSpPr>
        <p:grpSpPr bwMode="auto">
          <a:xfrm>
            <a:off x="1588" y="2674938"/>
            <a:ext cx="609600" cy="1978025"/>
            <a:chOff x="1" y="1685"/>
            <a:chExt cx="384" cy="1246"/>
          </a:xfrm>
        </p:grpSpPr>
        <p:pic>
          <p:nvPicPr>
            <p:cNvPr id="41575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1575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415749"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15746"/>
                                        </p:tgtEl>
                                        <p:attrNameLst>
                                          <p:attrName>style.visibility</p:attrName>
                                        </p:attrNameLst>
                                      </p:cBhvr>
                                      <p:to>
                                        <p:strVal val="visible"/>
                                      </p:to>
                                    </p:set>
                                    <p:animEffect transition="in" filter="blinds(horizontal)">
                                      <p:cBhvr>
                                        <p:cTn id="7" dur="500"/>
                                        <p:tgtEl>
                                          <p:spTgt spid="415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6"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内容占位符 2"/>
          <p:cNvSpPr>
            <a:spLocks noGrp="1"/>
          </p:cNvSpPr>
          <p:nvPr>
            <p:ph idx="4294967295"/>
          </p:nvPr>
        </p:nvSpPr>
        <p:spPr>
          <a:xfrm>
            <a:off x="792163" y="936625"/>
            <a:ext cx="7920037" cy="3644900"/>
          </a:xfrm>
        </p:spPr>
        <p:txBody>
          <a:bodyPr/>
          <a:lstStyle/>
          <a:p>
            <a:pPr marL="0" indent="0" latinLnBrk="0">
              <a:lnSpc>
                <a:spcPts val="3500"/>
              </a:lnSpc>
              <a:spcBef>
                <a:spcPts val="0"/>
              </a:spcBef>
              <a:buNone/>
            </a:pPr>
            <a:r>
              <a:rPr lang="zh-CN" altLang="en-US" sz="2400" b="1">
                <a:solidFill>
                  <a:srgbClr val="990033"/>
                </a:solidFill>
                <a:latin typeface="+mn-ea"/>
                <a:sym typeface="+mn-ea"/>
              </a:rPr>
              <a:t>创造是人首次获得精神或物质成果的思维和行为活动。</a:t>
            </a:r>
          </a:p>
          <a:p>
            <a:pPr marL="0" indent="0" latinLnBrk="0">
              <a:lnSpc>
                <a:spcPts val="3500"/>
              </a:lnSpc>
              <a:spcBef>
                <a:spcPts val="0"/>
              </a:spcBef>
              <a:buNone/>
            </a:pPr>
            <a:r>
              <a:rPr lang="zh-CN" altLang="en-US" sz="2400" b="1">
                <a:solidFill>
                  <a:srgbClr val="990033"/>
                </a:solidFill>
                <a:latin typeface="+mn-ea"/>
                <a:sym typeface="+mn-ea"/>
              </a:rPr>
              <a:t>[解析] 首先，要确定主干句，即以“创造是……的……”的句式来确定整体的句型。通过筛选，中心语非“活动”莫属。其次，要确定“创造”的基本特征，作为定语来修饰“活动”。通过分析，这个特点应该包括思维活动和行为活动两个方面，并且在概括时重点突出“首次获得”。</a:t>
            </a:r>
          </a:p>
          <a:p>
            <a:pPr indent="0" latinLnBrk="0">
              <a:lnSpc>
                <a:spcPts val="3500"/>
              </a:lnSpc>
              <a:spcBef>
                <a:spcPts val="0"/>
              </a:spcBef>
              <a:buNone/>
            </a:pPr>
            <a:endParaRPr lang="zh-CN" altLang="en-US" sz="2400" b="1">
              <a:latin typeface="楷体_GB2312" pitchFamily="49" charset="-122"/>
              <a:ea typeface="楷体_GB2312" pitchFamily="49" charset="-122"/>
            </a:endParaRPr>
          </a:p>
          <a:p>
            <a:pPr marL="0" indent="714375" eaLnBrk="1" hangingPunct="1">
              <a:lnSpc>
                <a:spcPts val="3500"/>
              </a:lnSpc>
              <a:spcBef>
                <a:spcPct val="0"/>
              </a:spcBef>
              <a:buFont typeface="Arial" charset="0"/>
              <a:buNone/>
            </a:pPr>
            <a:endParaRPr lang="zh-CN" altLang="en-US" sz="2400" b="1" smtClean="0">
              <a:latin typeface="宋体" pitchFamily="2" charset="-122"/>
            </a:endParaRPr>
          </a:p>
          <a:p>
            <a:pPr marL="0" indent="714375" eaLnBrk="1" hangingPunct="1">
              <a:lnSpc>
                <a:spcPts val="3500"/>
              </a:lnSpc>
              <a:spcBef>
                <a:spcPct val="0"/>
              </a:spcBef>
              <a:buFont typeface="Arial" charset="0"/>
              <a:buNone/>
            </a:pPr>
            <a:r>
              <a:rPr lang="zh-CN" altLang="en-US" sz="2400" b="1" smtClean="0">
                <a:latin typeface="宋体" pitchFamily="2" charset="-122"/>
              </a:rPr>
              <a:t> </a:t>
            </a:r>
          </a:p>
        </p:txBody>
      </p:sp>
      <p:grpSp>
        <p:nvGrpSpPr>
          <p:cNvPr id="2" name="Group 5"/>
          <p:cNvGrpSpPr/>
          <p:nvPr/>
        </p:nvGrpSpPr>
        <p:grpSpPr bwMode="auto">
          <a:xfrm>
            <a:off x="1588" y="2674938"/>
            <a:ext cx="609600" cy="1978025"/>
            <a:chOff x="1" y="1685"/>
            <a:chExt cx="384" cy="1246"/>
          </a:xfrm>
        </p:grpSpPr>
        <p:pic>
          <p:nvPicPr>
            <p:cNvPr id="41575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1575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415749"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15746"/>
                                        </p:tgtEl>
                                        <p:attrNameLst>
                                          <p:attrName>style.visibility</p:attrName>
                                        </p:attrNameLst>
                                      </p:cBhvr>
                                      <p:to>
                                        <p:strVal val="visible"/>
                                      </p:to>
                                    </p:set>
                                    <p:animEffect transition="in" filter="blinds(horizontal)">
                                      <p:cBhvr>
                                        <p:cTn id="7" dur="500"/>
                                        <p:tgtEl>
                                          <p:spTgt spid="415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6" grpId="0"/>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4652963"/>
          </a:xfrm>
        </p:spPr>
        <p:txBody>
          <a:bodyPr>
            <a:normAutofit/>
          </a:bodyPr>
          <a:lstStyle/>
          <a:p>
            <a:pPr marL="0" indent="0" algn="ctr" eaLnBrk="1" hangingPunct="1">
              <a:lnSpc>
                <a:spcPts val="3500"/>
              </a:lnSpc>
              <a:spcBef>
                <a:spcPct val="0"/>
              </a:spcBef>
              <a:buFont typeface="Arial" charset="0"/>
              <a:buNone/>
            </a:pPr>
            <a:r>
              <a:rPr lang="en-US" altLang="zh-CN" sz="2400" b="1" smtClean="0">
                <a:solidFill>
                  <a:srgbClr val="0033CC"/>
                </a:solidFill>
                <a:effectLst>
                  <a:outerShdw blurRad="38100" dist="38100" dir="2700000" algn="tl">
                    <a:srgbClr val="C0C0C0"/>
                  </a:outerShdw>
                </a:effectLst>
                <a:latin typeface="宋体" pitchFamily="2" charset="-122"/>
                <a:sym typeface="+mn-ea"/>
              </a:rPr>
              <a:t>—— </a:t>
            </a:r>
            <a:r>
              <a:rPr lang="zh-CN" altLang="en-US" sz="2400" b="1" smtClean="0">
                <a:solidFill>
                  <a:srgbClr val="0033CC"/>
                </a:solidFill>
                <a:effectLst>
                  <a:outerShdw blurRad="38100" dist="38100" dir="2700000" algn="tl">
                    <a:srgbClr val="C0C0C0"/>
                  </a:outerShdw>
                </a:effectLst>
                <a:ea typeface="黑体" pitchFamily="2" charset="-122"/>
                <a:sym typeface="+mn-ea"/>
              </a:rPr>
              <a:t>技法点拨</a:t>
            </a:r>
            <a:r>
              <a:rPr lang="zh-CN" altLang="en-US" sz="2400" b="1" smtClean="0">
                <a:solidFill>
                  <a:srgbClr val="0033CC"/>
                </a:solidFill>
                <a:effectLst>
                  <a:outerShdw blurRad="38100" dist="38100" dir="2700000" algn="tl">
                    <a:srgbClr val="C0C0C0"/>
                  </a:outerShdw>
                </a:effectLst>
                <a:sym typeface="+mn-ea"/>
              </a:rPr>
              <a:t> </a:t>
            </a:r>
            <a:r>
              <a:rPr lang="en-US" altLang="zh-CN" sz="2400" b="1" smtClean="0">
                <a:solidFill>
                  <a:srgbClr val="0033CC"/>
                </a:solidFill>
                <a:effectLst>
                  <a:outerShdw blurRad="38100" dist="38100" dir="2700000" algn="tl">
                    <a:srgbClr val="C0C0C0"/>
                  </a:outerShdw>
                </a:effectLst>
                <a:latin typeface="宋体"/>
                <a:sym typeface="+mn-ea"/>
              </a:rPr>
              <a:t>——</a:t>
            </a:r>
          </a:p>
          <a:p>
            <a:pPr marL="0" indent="0" algn="l" eaLnBrk="1" hangingPunct="1">
              <a:lnSpc>
                <a:spcPts val="3500"/>
              </a:lnSpc>
              <a:spcBef>
                <a:spcPct val="0"/>
              </a:spcBef>
              <a:buFont typeface="Arial" charset="0"/>
              <a:buNone/>
            </a:pPr>
            <a:r>
              <a:rPr lang="en-US" altLang="zh-CN" sz="2400" b="1" smtClean="0">
                <a:latin typeface="黑体" pitchFamily="2" charset="-122"/>
                <a:ea typeface="黑体" pitchFamily="2" charset="-122"/>
                <a:sym typeface="+mn-ea"/>
              </a:rPr>
              <a:t>技法3</a:t>
            </a:r>
            <a:r>
              <a:rPr lang="zh-CN" altLang="en-US" sz="2400" b="1" smtClean="0">
                <a:latin typeface="黑体" pitchFamily="2" charset="-122"/>
                <a:ea typeface="黑体" pitchFamily="2" charset="-122"/>
                <a:sym typeface="+mn-ea"/>
              </a:rPr>
              <a:t>　扩展压缩达标术</a:t>
            </a:r>
          </a:p>
          <a:p>
            <a:pPr marL="0" indent="0" algn="l" eaLnBrk="1" hangingPunct="1">
              <a:lnSpc>
                <a:spcPts val="3500"/>
              </a:lnSpc>
              <a:spcBef>
                <a:spcPct val="0"/>
              </a:spcBef>
              <a:buFont typeface="Arial" charset="0"/>
              <a:buNone/>
            </a:pPr>
            <a:r>
              <a:rPr lang="zh-CN" altLang="en-US" sz="2400" b="1" smtClean="0">
                <a:latin typeface="黑体" charset="0"/>
                <a:ea typeface="黑体" charset="0"/>
                <a:sym typeface="+mn-ea"/>
              </a:rPr>
              <a:t>一、扩展语句</a:t>
            </a:r>
          </a:p>
          <a:p>
            <a:pPr marL="0" indent="0" algn="l" eaLnBrk="1" hangingPunct="1">
              <a:lnSpc>
                <a:spcPts val="3500"/>
              </a:lnSpc>
              <a:spcBef>
                <a:spcPct val="0"/>
              </a:spcBef>
              <a:buFont typeface="Arial" charset="0"/>
              <a:buNone/>
            </a:pPr>
            <a:r>
              <a:rPr lang="zh-CN" altLang="en-US" sz="2400" b="1" smtClean="0">
                <a:latin typeface="+mn-ea"/>
                <a:sym typeface="+mn-ea"/>
              </a:rPr>
              <a:t>扩展语句要掌握一些必要的解题方法：</a:t>
            </a:r>
          </a:p>
          <a:p>
            <a:pPr marL="0" indent="0" algn="l" eaLnBrk="1" latinLnBrk="0" hangingPunct="1">
              <a:lnSpc>
                <a:spcPts val="3500"/>
              </a:lnSpc>
              <a:spcBef>
                <a:spcPts val="0"/>
              </a:spcBef>
              <a:buFont typeface="Arial" charset="0"/>
              <a:buNone/>
            </a:pPr>
            <a:r>
              <a:rPr lang="en-US" altLang="zh-CN" sz="2400" b="1" smtClean="0">
                <a:latin typeface="黑体" charset="0"/>
                <a:ea typeface="黑体" charset="0"/>
                <a:sym typeface="+mn-ea"/>
              </a:rPr>
              <a:t> 1. </a:t>
            </a:r>
            <a:r>
              <a:rPr lang="zh-CN" altLang="en-US" sz="2400" b="1" smtClean="0">
                <a:latin typeface="黑体" charset="0"/>
                <a:ea typeface="黑体" charset="0"/>
                <a:sym typeface="+mn-ea"/>
              </a:rPr>
              <a:t>添枝加叶法</a:t>
            </a:r>
            <a:endParaRPr lang="zh-CN" altLang="en-US" sz="2400" b="1" smtClean="0">
              <a:latin typeface="黑体" charset="0"/>
              <a:ea typeface="黑体" charset="0"/>
            </a:endParaRPr>
          </a:p>
          <a:p>
            <a:pPr marL="0" indent="0" algn="l" eaLnBrk="1" latinLnBrk="0" hangingPunct="1">
              <a:lnSpc>
                <a:spcPts val="3500"/>
              </a:lnSpc>
              <a:spcBef>
                <a:spcPts val="0"/>
              </a:spcBef>
              <a:buFont typeface="Arial" charset="0"/>
              <a:buNone/>
            </a:pPr>
            <a:r>
              <a:rPr lang="zh-CN" altLang="en-US" sz="2400" b="1" smtClean="0">
                <a:latin typeface="+mn-ea"/>
                <a:sym typeface="+mn-ea"/>
              </a:rPr>
              <a:t>     “添枝加叶法”，就是对一个结构简单、内容单薄的句子，添加定语、状语、补语等修饰成分，使句子形象饱满、内容丰富的一种方法。    </a:t>
            </a:r>
            <a:endParaRPr lang="en-US" altLang="zh-CN" sz="2400" b="1" smtClean="0">
              <a:latin typeface="+mn-ea"/>
            </a:endParaRPr>
          </a:p>
          <a:p>
            <a:pPr marL="0" indent="0" algn="l" eaLnBrk="1" hangingPunct="1">
              <a:lnSpc>
                <a:spcPts val="3500"/>
              </a:lnSpc>
              <a:spcBef>
                <a:spcPct val="0"/>
              </a:spcBef>
              <a:buFont typeface="Arial" charset="0"/>
              <a:buNone/>
            </a:pPr>
            <a:endParaRPr lang="zh-CN" altLang="en-US" sz="2400" b="1" smtClean="0">
              <a:latin typeface="+mn-ea"/>
            </a:endParaRPr>
          </a:p>
          <a:p>
            <a:pPr marL="0" indent="0" algn="l" eaLnBrk="1" hangingPunct="1">
              <a:lnSpc>
                <a:spcPts val="3500"/>
              </a:lnSpc>
              <a:spcBef>
                <a:spcPct val="0"/>
              </a:spcBef>
              <a:buFont typeface="Arial" charset="0"/>
              <a:buNone/>
            </a:pPr>
            <a:r>
              <a:rPr lang="zh-CN" altLang="en-US" sz="2400" b="1" smtClean="0">
                <a:latin typeface="+mn-ea"/>
                <a:sym typeface="+mn-ea"/>
              </a:rPr>
              <a:t>  </a:t>
            </a:r>
            <a:endParaRPr lang="en-US" altLang="zh-CN" sz="2400" b="1" smtClean="0">
              <a:latin typeface="+mn-ea"/>
            </a:endParaRPr>
          </a:p>
        </p:txBody>
      </p:sp>
      <p:grpSp>
        <p:nvGrpSpPr>
          <p:cNvPr id="2" name="Group 5"/>
          <p:cNvGrpSpPr/>
          <p:nvPr/>
        </p:nvGrpSpPr>
        <p:grpSpPr bwMode="auto">
          <a:xfrm>
            <a:off x="1588" y="2674938"/>
            <a:ext cx="609600" cy="1978025"/>
            <a:chOff x="1" y="1685"/>
            <a:chExt cx="384" cy="1246"/>
          </a:xfrm>
        </p:grpSpPr>
        <p:pic>
          <p:nvPicPr>
            <p:cNvPr id="41677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1677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416773"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41779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1779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417797"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3" name="文本框 2"/>
          <p:cNvSpPr txBox="1"/>
          <p:nvPr/>
        </p:nvSpPr>
        <p:spPr>
          <a:xfrm>
            <a:off x="611505" y="908685"/>
            <a:ext cx="7994015" cy="3307080"/>
          </a:xfrm>
          <a:prstGeom prst="rect">
            <a:avLst/>
          </a:prstGeom>
          <a:noFill/>
        </p:spPr>
        <p:txBody>
          <a:bodyPr wrap="square" rtlCol="0" anchor="t">
            <a:spAutoFit/>
          </a:bodyPr>
          <a:lstStyle/>
          <a:p>
            <a:pPr marL="0" indent="0" algn="l">
              <a:lnSpc>
                <a:spcPts val="3500"/>
              </a:lnSpc>
            </a:pPr>
            <a:r>
              <a:rPr lang="zh-CN" altLang="en-US" sz="2400" b="1">
                <a:sym typeface="+mn-ea"/>
              </a:rPr>
              <a:t>【</a:t>
            </a:r>
            <a:r>
              <a:rPr lang="zh-CN" altLang="en-US" sz="2400" b="1">
                <a:latin typeface="黑体" charset="0"/>
                <a:ea typeface="黑体" charset="0"/>
                <a:sym typeface="+mn-ea"/>
              </a:rPr>
              <a:t>技法小练</a:t>
            </a:r>
            <a:r>
              <a:rPr lang="zh-CN" altLang="en-US" sz="2400" b="1">
                <a:sym typeface="+mn-ea"/>
              </a:rPr>
              <a:t>】</a:t>
            </a:r>
          </a:p>
          <a:p>
            <a:pPr marL="0" indent="0" algn="l">
              <a:lnSpc>
                <a:spcPts val="3500"/>
              </a:lnSpc>
            </a:pPr>
            <a:r>
              <a:rPr lang="en-US" altLang="zh-CN" sz="2400" b="1">
                <a:sym typeface="+mn-ea"/>
              </a:rPr>
              <a:t> 1</a:t>
            </a:r>
            <a:r>
              <a:rPr lang="zh-CN" altLang="en-US" sz="2400" b="1">
                <a:sym typeface="+mn-ea"/>
              </a:rPr>
              <a:t> </a:t>
            </a:r>
            <a:r>
              <a:rPr lang="en-US" altLang="zh-CN" sz="2400" b="1">
                <a:sym typeface="+mn-ea"/>
              </a:rPr>
              <a:t>.</a:t>
            </a:r>
            <a:r>
              <a:rPr lang="zh-CN" altLang="en-US" sz="2400" b="1">
                <a:sym typeface="+mn-ea"/>
              </a:rPr>
              <a:t> 按要求把下面的句子扩写成一段话。(</a:t>
            </a:r>
            <a:r>
              <a:rPr lang="zh-CN" altLang="en-US" sz="2400">
                <a:solidFill>
                  <a:schemeClr val="tx1"/>
                </a:solidFill>
                <a:uFillTx/>
                <a:latin typeface="宋体" charset="0"/>
                <a:ea typeface="宋体" charset="0"/>
                <a:sym typeface="+mn-ea"/>
              </a:rPr>
              <a:t>5</a:t>
            </a:r>
            <a:r>
              <a:rPr lang="zh-CN" altLang="en-US" sz="2400" b="1">
                <a:sym typeface="+mn-ea"/>
              </a:rPr>
              <a:t>分)</a:t>
            </a:r>
            <a:endParaRPr lang="zh-CN" altLang="en-US" sz="2400" b="1" u="none"/>
          </a:p>
          <a:p>
            <a:pPr marL="0" indent="0" algn="l">
              <a:lnSpc>
                <a:spcPts val="3500"/>
              </a:lnSpc>
            </a:pPr>
            <a:r>
              <a:rPr lang="zh-CN" altLang="en-US" sz="2400" b="1">
                <a:latin typeface="楷体_GB2312" pitchFamily="49" charset="-122"/>
                <a:ea typeface="楷体_GB2312" pitchFamily="49" charset="-122"/>
                <a:sym typeface="+mn-ea"/>
              </a:rPr>
              <a:t>       这个冬季，天气异常寒冷。 </a:t>
            </a:r>
            <a:endParaRPr lang="zh-CN" altLang="en-US" sz="2400" b="1">
              <a:sym typeface="+mn-ea"/>
            </a:endParaRPr>
          </a:p>
          <a:p>
            <a:r>
              <a:rPr lang="zh-CN" altLang="en-US" sz="2400" b="1">
                <a:sym typeface="+mn-ea"/>
              </a:rPr>
              <a:t>      要求：①正面描写与侧面描写相结合。</a:t>
            </a:r>
          </a:p>
          <a:p>
            <a:pPr marL="0" indent="0" algn="l">
              <a:lnSpc>
                <a:spcPts val="3500"/>
              </a:lnSpc>
            </a:pPr>
            <a:r>
              <a:rPr lang="zh-CN" altLang="en-US" sz="2400" b="1">
                <a:sym typeface="+mn-ea"/>
              </a:rPr>
              <a:t>                   ②至少运用两种不同的修辞手法。</a:t>
            </a:r>
          </a:p>
          <a:p>
            <a:pPr marL="0" indent="0" algn="l">
              <a:lnSpc>
                <a:spcPts val="3500"/>
              </a:lnSpc>
            </a:pPr>
            <a:r>
              <a:rPr lang="zh-CN" altLang="en-US" sz="2400" b="1">
                <a:sym typeface="+mn-ea"/>
              </a:rPr>
              <a:t>                   ③不少于</a:t>
            </a:r>
            <a:r>
              <a:rPr lang="zh-CN" altLang="en-US" sz="2400">
                <a:solidFill>
                  <a:schemeClr val="tx1"/>
                </a:solidFill>
                <a:uFillTx/>
                <a:latin typeface="宋体" charset="0"/>
                <a:ea typeface="宋体" charset="0"/>
                <a:sym typeface="+mn-ea"/>
              </a:rPr>
              <a:t>80</a:t>
            </a:r>
            <a:r>
              <a:rPr lang="zh-CN" altLang="en-US" sz="2400" b="1">
                <a:sym typeface="+mn-ea"/>
              </a:rPr>
              <a:t>字。</a:t>
            </a:r>
          </a:p>
          <a:p>
            <a:pPr marL="0" indent="266700" algn="l"/>
            <a:endParaRPr lang="zh-CN" altLang="en-US" b="1" u="none"/>
          </a:p>
          <a:p>
            <a:pPr marL="0" indent="266700" algn="l"/>
            <a:r>
              <a:rPr lang="zh-CN" altLang="en-US" b="1">
                <a:sym typeface="+mn-ea"/>
              </a:rPr>
              <a:t> </a:t>
            </a:r>
            <a:endParaRPr lang="zh-CN" altLang="en-US"/>
          </a:p>
        </p:txBody>
      </p:sp>
    </p:spTree>
  </p:cSld>
  <p:clrMapOvr>
    <a:masterClrMapping/>
  </p:clrMapOvr>
  <p:transition spd="med">
    <p:fade/>
  </p:transition>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41779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1779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417797"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3" name="文本框 2"/>
          <p:cNvSpPr txBox="1"/>
          <p:nvPr/>
        </p:nvSpPr>
        <p:spPr>
          <a:xfrm>
            <a:off x="612140" y="836295"/>
            <a:ext cx="8075295" cy="5529580"/>
          </a:xfrm>
          <a:prstGeom prst="rect">
            <a:avLst/>
          </a:prstGeom>
          <a:noFill/>
        </p:spPr>
        <p:txBody>
          <a:bodyPr wrap="square" rtlCol="0" anchor="t">
            <a:spAutoFit/>
          </a:bodyPr>
          <a:lstStyle/>
          <a:p>
            <a:pPr marL="0" indent="0" algn="l">
              <a:lnSpc>
                <a:spcPts val="3500"/>
              </a:lnSpc>
            </a:pPr>
            <a:r>
              <a:rPr lang="en-US" altLang="zh-CN" sz="2400" b="1">
                <a:solidFill>
                  <a:srgbClr val="990033"/>
                </a:solidFill>
                <a:sym typeface="+mn-ea"/>
              </a:rPr>
              <a:t> </a:t>
            </a:r>
            <a:r>
              <a:rPr lang="zh-CN" altLang="en-US" sz="2400" b="1">
                <a:solidFill>
                  <a:srgbClr val="990033"/>
                </a:solidFill>
                <a:sym typeface="+mn-ea"/>
              </a:rPr>
              <a:t>示例：这个冬季的夜空比起前几年要显得异常的清晰，能看见玻璃一样清晰的纹理。天气也异常得寒冷，双手几乎要失去知觉，连交握着摩搓都是一种困难。牙齿不受控制地上下打出快节奏的声音。去年的现在，还是可以穿成这样穿街走巷的，而现在，连迈一步都可能没有力气，哪怕是偶尔吹起的风，都像要刮下脸上一层早被冻僵的皮，刺得人硬生生地疼。</a:t>
            </a:r>
          </a:p>
          <a:p>
            <a:pPr marL="0" indent="0" algn="l">
              <a:lnSpc>
                <a:spcPts val="3500"/>
              </a:lnSpc>
            </a:pPr>
            <a:r>
              <a:rPr lang="zh-CN" altLang="en-US" sz="2400" b="1">
                <a:solidFill>
                  <a:srgbClr val="990033"/>
                </a:solidFill>
                <a:sym typeface="+mn-ea"/>
              </a:rPr>
              <a:t> [解析] 本题可采用“添枝加叶”法，就是在原句的基础上增加定语、状语、补语等，从数量、范围、程度、状态、性质等方面对句子主干进行形容、修饰、限制、补充，也可以增加时间、地点、人物等，使事情完整化。 </a:t>
            </a:r>
            <a:endParaRPr lang="zh-CN" altLang="en-US" sz="2400" b="1">
              <a:sym typeface="+mn-ea"/>
            </a:endParaRPr>
          </a:p>
          <a:p>
            <a:pPr marL="0" indent="0" algn="l"/>
            <a:endParaRPr lang="zh-CN" altLang="en-US" b="1" u="none"/>
          </a:p>
          <a:p>
            <a:pPr marL="0" indent="0" algn="l"/>
            <a:r>
              <a:rPr lang="zh-CN" altLang="en-US" b="1">
                <a:sym typeface="+mn-ea"/>
              </a:rPr>
              <a:t> </a:t>
            </a:r>
            <a:endParaRPr lang="zh-CN" altLang="en-US"/>
          </a:p>
        </p:txBody>
      </p:sp>
    </p:spTree>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内容占位符 2"/>
          <p:cNvSpPr>
            <a:spLocks noGrp="1"/>
          </p:cNvSpPr>
          <p:nvPr>
            <p:ph idx="4294967295"/>
          </p:nvPr>
        </p:nvSpPr>
        <p:spPr>
          <a:xfrm>
            <a:off x="611188" y="692150"/>
            <a:ext cx="8104216" cy="5618163"/>
          </a:xfrm>
        </p:spPr>
        <p:txBody>
          <a:bodyPr/>
          <a:lstStyle/>
          <a:p>
            <a:pPr marL="0" indent="0" algn="just" eaLnBrk="1" hangingPunct="1">
              <a:lnSpc>
                <a:spcPct val="120000"/>
              </a:lnSpc>
              <a:spcBef>
                <a:spcPct val="0"/>
              </a:spcBef>
              <a:buNone/>
            </a:pPr>
            <a:r>
              <a:rPr lang="en-US" altLang="zh-CN" sz="2400" b="1" dirty="0" smtClean="0">
                <a:latin typeface="宋体" pitchFamily="2" charset="-122"/>
              </a:rPr>
              <a:t>    9. </a:t>
            </a:r>
            <a:r>
              <a:rPr lang="zh-CN" altLang="en-US" sz="2400" b="1" dirty="0" smtClean="0">
                <a:latin typeface="宋体" pitchFamily="2" charset="-122"/>
              </a:rPr>
              <a:t>孤注一掷、破釜沉舟：都有“最后拼一下以求胜利”的意思。异：前者侧重在用尽所有力量做最后一次冒险</a:t>
            </a:r>
            <a:r>
              <a:rPr lang="en-US" altLang="zh-CN" sz="2400" b="1" dirty="0" smtClean="0">
                <a:latin typeface="宋体" pitchFamily="2" charset="-122"/>
              </a:rPr>
              <a:t>(</a:t>
            </a:r>
            <a:r>
              <a:rPr lang="zh-CN" altLang="en-US" sz="2400" b="1" dirty="0" smtClean="0">
                <a:latin typeface="宋体" pitchFamily="2" charset="-122"/>
              </a:rPr>
              <a:t>注：赌注</a:t>
            </a:r>
            <a:r>
              <a:rPr lang="en-US" altLang="zh-CN" sz="2400" b="1" dirty="0" smtClean="0">
                <a:latin typeface="宋体" pitchFamily="2" charset="-122"/>
              </a:rPr>
              <a:t>)</a:t>
            </a:r>
            <a:r>
              <a:rPr lang="zh-CN" altLang="en-US" sz="2400" b="1" dirty="0" smtClean="0">
                <a:latin typeface="宋体" pitchFamily="2" charset="-122"/>
              </a:rPr>
              <a:t>，贬义词；后者侧重在下决心决一胜负，褒义词。</a:t>
            </a:r>
          </a:p>
          <a:p>
            <a:pPr marL="0" indent="0" algn="just" eaLnBrk="1" hangingPunct="1">
              <a:lnSpc>
                <a:spcPct val="120000"/>
              </a:lnSpc>
              <a:spcBef>
                <a:spcPct val="0"/>
              </a:spcBef>
              <a:buFont typeface="Arial" charset="0"/>
              <a:buNone/>
            </a:pPr>
            <a:r>
              <a:rPr lang="en-US" altLang="zh-CN" sz="2400" b="1" dirty="0" smtClean="0">
                <a:latin typeface="宋体" pitchFamily="2" charset="-122"/>
              </a:rPr>
              <a:t>   10. </a:t>
            </a:r>
            <a:r>
              <a:rPr lang="zh-CN" altLang="en-US" sz="2400" b="1" dirty="0" smtClean="0">
                <a:latin typeface="宋体" pitchFamily="2" charset="-122"/>
              </a:rPr>
              <a:t>随机应变、看</a:t>
            </a:r>
            <a:r>
              <a:rPr lang="en-US" altLang="zh-CN" sz="2400" b="1" dirty="0" smtClean="0">
                <a:latin typeface="宋体" pitchFamily="2" charset="-122"/>
              </a:rPr>
              <a:t>(</a:t>
            </a:r>
            <a:r>
              <a:rPr lang="zh-CN" altLang="en-US" sz="2400" b="1" dirty="0" smtClean="0">
                <a:latin typeface="宋体" pitchFamily="2" charset="-122"/>
              </a:rPr>
              <a:t>见</a:t>
            </a:r>
            <a:r>
              <a:rPr lang="en-US" altLang="zh-CN" sz="2400" b="1" dirty="0" smtClean="0">
                <a:latin typeface="宋体" pitchFamily="2" charset="-122"/>
              </a:rPr>
              <a:t>)</a:t>
            </a:r>
            <a:r>
              <a:rPr lang="zh-CN" altLang="en-US" sz="2400" b="1" dirty="0" smtClean="0">
                <a:latin typeface="宋体" pitchFamily="2" charset="-122"/>
              </a:rPr>
              <a:t>风使舵、见机行事：都指能够跟着形势做事。异：“随机应变”侧重指灵活机动，善于适应新情况，褒义词；“看</a:t>
            </a:r>
            <a:r>
              <a:rPr lang="en-US" altLang="zh-CN" sz="2400" b="1" dirty="0" smtClean="0">
                <a:latin typeface="宋体" pitchFamily="2" charset="-122"/>
              </a:rPr>
              <a:t>(</a:t>
            </a:r>
            <a:r>
              <a:rPr lang="zh-CN" altLang="en-US" sz="2400" b="1" dirty="0" smtClean="0">
                <a:latin typeface="宋体" pitchFamily="2" charset="-122"/>
              </a:rPr>
              <a:t>见</a:t>
            </a:r>
            <a:r>
              <a:rPr lang="en-US" altLang="zh-CN" sz="2400" b="1" dirty="0" smtClean="0">
                <a:latin typeface="宋体" pitchFamily="2" charset="-122"/>
              </a:rPr>
              <a:t>)</a:t>
            </a:r>
            <a:r>
              <a:rPr lang="zh-CN" altLang="en-US" sz="2400" b="1" dirty="0" smtClean="0">
                <a:latin typeface="宋体" pitchFamily="2" charset="-122"/>
              </a:rPr>
              <a:t>风使舵”侧重指跟着情势随时转变方向，改变立场，贬义词；“见机行事”侧重指能够抓住时机，中性词。</a:t>
            </a:r>
          </a:p>
          <a:p>
            <a:pPr marL="0" indent="0" algn="just" eaLnBrk="1" hangingPunct="1">
              <a:lnSpc>
                <a:spcPct val="120000"/>
              </a:lnSpc>
              <a:spcBef>
                <a:spcPct val="0"/>
              </a:spcBef>
              <a:buFont typeface="Arial" charset="0"/>
              <a:buNone/>
            </a:pPr>
            <a:r>
              <a:rPr lang="en-US" altLang="zh-CN" sz="2400" b="1" dirty="0" smtClean="0">
                <a:latin typeface="宋体" pitchFamily="2" charset="-122"/>
              </a:rPr>
              <a:t>   11. </a:t>
            </a:r>
            <a:r>
              <a:rPr lang="zh-CN" altLang="en-US" sz="2400" b="1" dirty="0" smtClean="0">
                <a:latin typeface="宋体" pitchFamily="2" charset="-122"/>
              </a:rPr>
              <a:t>嬉皮笑脸、喜笑颜开：都有“笑嘻嘻”的意思。异：“嬉皮笑脸”指顽皮地嬉笑，多形容不严肃、不庄重、轻浮的表情和态度，含贬义；“喜笑颜开”是内心愉快、满面笑容的意思，多形容欢乐、愉快的表情，含褒义。</a:t>
            </a:r>
          </a:p>
        </p:txBody>
      </p:sp>
      <p:sp>
        <p:nvSpPr>
          <p:cNvPr id="907267"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endParaRPr lang="en-US" altLang="zh-CN" sz="180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07270"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0727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07266"/>
                                        </p:tgtEl>
                                        <p:attrNameLst>
                                          <p:attrName>style.visibility</p:attrName>
                                        </p:attrNameLst>
                                      </p:cBhvr>
                                      <p:to>
                                        <p:strVal val="visible"/>
                                      </p:to>
                                    </p:set>
                                    <p:anim calcmode="lin" valueType="num">
                                      <p:cBhvr additive="base">
                                        <p:cTn id="7" dur="500" fill="hold"/>
                                        <p:tgtEl>
                                          <p:spTgt spid="907266"/>
                                        </p:tgtEl>
                                        <p:attrNameLst>
                                          <p:attrName>ppt_x</p:attrName>
                                        </p:attrNameLst>
                                      </p:cBhvr>
                                      <p:tavLst>
                                        <p:tav tm="0">
                                          <p:val>
                                            <p:strVal val="#ppt_x"/>
                                          </p:val>
                                        </p:tav>
                                        <p:tav tm="100000">
                                          <p:val>
                                            <p:strVal val="#ppt_x"/>
                                          </p:val>
                                        </p:tav>
                                      </p:tavLst>
                                    </p:anim>
                                    <p:anim calcmode="lin" valueType="num">
                                      <p:cBhvr additive="base">
                                        <p:cTn id="8" dur="500" fill="hold"/>
                                        <p:tgtEl>
                                          <p:spTgt spid="9072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7266" grpId="0"/>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内容占位符 2"/>
          <p:cNvSpPr>
            <a:spLocks noGrp="1"/>
          </p:cNvSpPr>
          <p:nvPr>
            <p:ph idx="4294967295"/>
          </p:nvPr>
        </p:nvSpPr>
        <p:spPr>
          <a:xfrm>
            <a:off x="792163" y="936625"/>
            <a:ext cx="7920037" cy="4724400"/>
          </a:xfrm>
        </p:spPr>
        <p:txBody>
          <a:bodyPr/>
          <a:lstStyle/>
          <a:p>
            <a:pPr marL="0" indent="0" algn="l" latinLnBrk="0">
              <a:lnSpc>
                <a:spcPts val="3500"/>
              </a:lnSpc>
              <a:spcBef>
                <a:spcPts val="0"/>
              </a:spcBef>
              <a:buFont typeface="Arial" charset="0"/>
              <a:buNone/>
            </a:pPr>
            <a:r>
              <a:rPr lang="en-US" altLang="zh-CN" sz="2400" b="1" smtClean="0">
                <a:latin typeface="黑体" charset="0"/>
                <a:ea typeface="黑体" charset="0"/>
                <a:sym typeface="+mn-ea"/>
              </a:rPr>
              <a:t>2</a:t>
            </a:r>
            <a:r>
              <a:rPr lang="zh-CN" altLang="en-US" sz="2400" b="1" smtClean="0">
                <a:latin typeface="黑体" charset="0"/>
                <a:ea typeface="黑体" charset="0"/>
                <a:sym typeface="+mn-ea"/>
              </a:rPr>
              <a:t>．瞻前顾后法</a:t>
            </a:r>
          </a:p>
          <a:p>
            <a:pPr marL="0" indent="0" algn="l" latinLnBrk="0">
              <a:lnSpc>
                <a:spcPts val="3500"/>
              </a:lnSpc>
              <a:spcBef>
                <a:spcPts val="0"/>
              </a:spcBef>
              <a:buFont typeface="Arial" charset="0"/>
              <a:buNone/>
            </a:pPr>
            <a:r>
              <a:rPr lang="zh-CN" altLang="en-US" sz="2400" b="1" smtClean="0">
                <a:latin typeface="+mn-ea"/>
                <a:sym typeface="+mn-ea"/>
              </a:rPr>
              <a:t>   “瞻前顾后法”，就是从前后语句中找出对形式和内容有约束的暗含信息，根据这些约束来进行扩展，填补空白的方法。</a:t>
            </a:r>
            <a:endParaRPr>
              <a:latin typeface="+mn-ea"/>
            </a:endParaRPr>
          </a:p>
        </p:txBody>
      </p:sp>
      <p:grpSp>
        <p:nvGrpSpPr>
          <p:cNvPr id="2" name="Group 5"/>
          <p:cNvGrpSpPr/>
          <p:nvPr/>
        </p:nvGrpSpPr>
        <p:grpSpPr bwMode="auto">
          <a:xfrm>
            <a:off x="1588" y="2674938"/>
            <a:ext cx="609600" cy="1978025"/>
            <a:chOff x="1" y="1685"/>
            <a:chExt cx="384" cy="1246"/>
          </a:xfrm>
        </p:grpSpPr>
        <p:pic>
          <p:nvPicPr>
            <p:cNvPr id="41882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1882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418821"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18818"/>
                                        </p:tgtEl>
                                        <p:attrNameLst>
                                          <p:attrName>style.visibility</p:attrName>
                                        </p:attrNameLst>
                                      </p:cBhvr>
                                      <p:to>
                                        <p:strVal val="visible"/>
                                      </p:to>
                                    </p:set>
                                    <p:animEffect transition="in" filter="blinds(horizontal)">
                                      <p:cBhvr>
                                        <p:cTn id="7" dur="500"/>
                                        <p:tgtEl>
                                          <p:spTgt spid="418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818" grpId="0"/>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内容占位符 2"/>
          <p:cNvSpPr>
            <a:spLocks noGrp="1"/>
          </p:cNvSpPr>
          <p:nvPr>
            <p:ph idx="4294967295"/>
          </p:nvPr>
        </p:nvSpPr>
        <p:spPr>
          <a:xfrm>
            <a:off x="683578" y="908685"/>
            <a:ext cx="7920037" cy="4292600"/>
          </a:xfrm>
        </p:spPr>
        <p:txBody>
          <a:bodyPr/>
          <a:lstStyle/>
          <a:p>
            <a:pPr marL="0" indent="0" latinLnBrk="0">
              <a:lnSpc>
                <a:spcPts val="3500"/>
              </a:lnSpc>
              <a:spcBef>
                <a:spcPts val="0"/>
              </a:spcBef>
              <a:buFont typeface="Arial" charset="0"/>
              <a:buNone/>
            </a:pPr>
            <a:r>
              <a:rPr lang="zh-CN" altLang="en-US" sz="2400" b="1">
                <a:latin typeface="+mn-ea"/>
                <a:sym typeface="+mn-ea"/>
              </a:rPr>
              <a:t>【技法小练】</a:t>
            </a:r>
          </a:p>
          <a:p>
            <a:pPr marL="0" indent="0" latinLnBrk="0">
              <a:lnSpc>
                <a:spcPts val="3500"/>
              </a:lnSpc>
              <a:spcBef>
                <a:spcPts val="0"/>
              </a:spcBef>
              <a:buFont typeface="Arial" charset="0"/>
              <a:buNone/>
            </a:pPr>
            <a:r>
              <a:rPr lang="zh-CN" altLang="en-US" sz="2400" b="1" smtClean="0">
                <a:latin typeface="+mn-ea"/>
                <a:sym typeface="+mn-ea"/>
              </a:rPr>
              <a:t> </a:t>
            </a:r>
            <a:r>
              <a:rPr lang="en-US" altLang="zh-CN" sz="2400" b="1" smtClean="0">
                <a:latin typeface="+mn-ea"/>
                <a:sym typeface="+mn-ea"/>
              </a:rPr>
              <a:t>2.</a:t>
            </a:r>
            <a:r>
              <a:rPr lang="zh-CN" altLang="en-US" sz="2400" b="1" smtClean="0">
                <a:latin typeface="+mn-ea"/>
                <a:sym typeface="+mn-ea"/>
              </a:rPr>
              <a:t> 根据下面的情境，补写流水与树根的对话。</a:t>
            </a:r>
            <a:endParaRPr lang="zh-CN" altLang="en-US" sz="2400" b="1" smtClean="0">
              <a:latin typeface="+mn-ea"/>
            </a:endParaRPr>
          </a:p>
          <a:p>
            <a:pPr marL="0" indent="0" algn="l" latinLnBrk="0">
              <a:lnSpc>
                <a:spcPts val="3500"/>
              </a:lnSpc>
              <a:spcBef>
                <a:spcPts val="0"/>
              </a:spcBef>
              <a:buFont typeface="Arial" charset="0"/>
              <a:buNone/>
            </a:pPr>
            <a:r>
              <a:rPr lang="zh-CN" altLang="en-US" sz="2400" b="1">
                <a:latin typeface="楷体_GB2312" pitchFamily="49" charset="-122"/>
                <a:ea typeface="楷体_GB2312" pitchFamily="49" charset="-122"/>
                <a:sym typeface="+mn-ea"/>
              </a:rPr>
              <a:t>    一天，流水遇到了树根。</a:t>
            </a:r>
            <a:endParaRPr lang="zh-CN" altLang="en-US" sz="2400" b="1">
              <a:latin typeface="楷体_GB2312" pitchFamily="49" charset="-122"/>
              <a:ea typeface="楷体_GB2312" pitchFamily="49" charset="-122"/>
            </a:endParaRPr>
          </a:p>
          <a:p>
            <a:pPr marL="0" indent="0" algn="l" latinLnBrk="0">
              <a:lnSpc>
                <a:spcPts val="3500"/>
              </a:lnSpc>
              <a:spcBef>
                <a:spcPts val="0"/>
              </a:spcBef>
              <a:buFont typeface="Arial" charset="0"/>
              <a:buNone/>
            </a:pPr>
            <a:r>
              <a:rPr lang="zh-CN" altLang="en-US" sz="2400" b="1">
                <a:latin typeface="楷体_GB2312" pitchFamily="49" charset="-122"/>
                <a:ea typeface="楷体_GB2312" pitchFamily="49" charset="-122"/>
                <a:sym typeface="+mn-ea"/>
              </a:rPr>
              <a:t>    流水讽刺树根说：“</a:t>
            </a:r>
            <a:r>
              <a:rPr lang="zh-CN" altLang="en-US" sz="2400" b="1">
                <a:latin typeface="宋体" charset="0"/>
                <a:ea typeface="宋体" charset="0"/>
                <a:sym typeface="+mn-ea"/>
              </a:rPr>
              <a:t>______________________</a:t>
            </a:r>
            <a:r>
              <a:rPr lang="zh-CN" altLang="en-US" sz="2400" b="1">
                <a:latin typeface="楷体_GB2312" pitchFamily="49" charset="-122"/>
                <a:ea typeface="楷体_GB2312" pitchFamily="49" charset="-122"/>
                <a:sym typeface="+mn-ea"/>
              </a:rPr>
              <a:t>” 　　　　　　　　　　　　　　　　　　　　　　　　　　　　　　　　　　　　　　　　　　　　　　　　　　　　　　　　　　　　　　　　　　　</a:t>
            </a:r>
            <a:endParaRPr lang="zh-CN" altLang="en-US" sz="2400" b="1">
              <a:latin typeface="楷体_GB2312" pitchFamily="49" charset="-122"/>
              <a:ea typeface="楷体_GB2312" pitchFamily="49" charset="-122"/>
            </a:endParaRPr>
          </a:p>
          <a:p>
            <a:pPr marL="0" indent="0" algn="l" latinLnBrk="0">
              <a:lnSpc>
                <a:spcPts val="3500"/>
              </a:lnSpc>
              <a:spcBef>
                <a:spcPts val="0"/>
              </a:spcBef>
              <a:buFont typeface="Arial" charset="0"/>
              <a:buNone/>
            </a:pPr>
            <a:r>
              <a:rPr lang="zh-CN" altLang="en-US" sz="2400" b="1">
                <a:latin typeface="楷体_GB2312" pitchFamily="49" charset="-122"/>
                <a:ea typeface="楷体_GB2312" pitchFamily="49" charset="-122"/>
                <a:sym typeface="+mn-ea"/>
              </a:rPr>
              <a:t>    树根谦和地回答：“</a:t>
            </a:r>
            <a:r>
              <a:rPr lang="zh-CN" altLang="en-US" sz="2400" b="1">
                <a:latin typeface="宋体" charset="0"/>
                <a:ea typeface="宋体" charset="0"/>
                <a:sym typeface="+mn-ea"/>
              </a:rPr>
              <a:t>______________________</a:t>
            </a:r>
            <a:r>
              <a:rPr lang="zh-CN" altLang="en-US" sz="2400" b="1">
                <a:latin typeface="楷体_GB2312" pitchFamily="49" charset="-122"/>
                <a:ea typeface="楷体_GB2312" pitchFamily="49" charset="-122"/>
                <a:sym typeface="+mn-ea"/>
              </a:rPr>
              <a:t>” 　　　　　　　　　　　　　　　　　　　　　　　　　　　　　　　　　　　　　　　　　　　　　　　　　　　　　　　　　　　　　　　　　　　　　　　　</a:t>
            </a:r>
            <a:endParaRPr lang="zh-CN" altLang="en-US" sz="2400" b="1">
              <a:latin typeface="楷体_GB2312" pitchFamily="49" charset="-122"/>
              <a:ea typeface="楷体_GB2312" pitchFamily="49" charset="-122"/>
            </a:endParaRPr>
          </a:p>
          <a:p>
            <a:pPr marL="0" indent="0" algn="l" latinLnBrk="0">
              <a:lnSpc>
                <a:spcPts val="3500"/>
              </a:lnSpc>
              <a:spcBef>
                <a:spcPts val="0"/>
              </a:spcBef>
              <a:buFont typeface="Arial" charset="0"/>
              <a:buNone/>
            </a:pPr>
            <a:r>
              <a:rPr lang="zh-CN" altLang="en-US" sz="2400" b="1">
                <a:latin typeface="楷体_GB2312" pitchFamily="49" charset="-122"/>
                <a:ea typeface="楷体_GB2312" pitchFamily="49" charset="-122"/>
                <a:sym typeface="+mn-ea"/>
              </a:rPr>
              <a:t>    到了春天，流水穿过山涧，走过草地，惊讶地看到树根滋养出的鲜花装点了大地。</a:t>
            </a:r>
          </a:p>
          <a:p>
            <a:pPr marL="0" indent="0" algn="l" latinLnBrk="0">
              <a:lnSpc>
                <a:spcPts val="3500"/>
              </a:lnSpc>
              <a:spcBef>
                <a:spcPts val="0"/>
              </a:spcBef>
              <a:buFont typeface="Arial" charset="0"/>
              <a:buNone/>
            </a:pPr>
            <a:endParaRPr lang="zh-CN" altLang="en-US" sz="2400" b="1">
              <a:latin typeface="楷体_GB2312" pitchFamily="49" charset="-122"/>
              <a:ea typeface="楷体_GB2312" pitchFamily="49" charset="-122"/>
              <a:sym typeface="+mn-ea"/>
            </a:endParaRPr>
          </a:p>
          <a:p>
            <a:pPr marL="0" indent="0" algn="l" latinLnBrk="0">
              <a:lnSpc>
                <a:spcPts val="3500"/>
              </a:lnSpc>
              <a:spcBef>
                <a:spcPts val="0"/>
              </a:spcBef>
              <a:buFont typeface="Arial" charset="0"/>
              <a:buNone/>
            </a:pPr>
            <a:endParaRPr lang="zh-CN" altLang="en-US" sz="2400" b="1">
              <a:latin typeface="楷体_GB2312" pitchFamily="49" charset="-122"/>
              <a:ea typeface="楷体_GB2312" pitchFamily="49" charset="-122"/>
              <a:sym typeface="+mn-ea"/>
            </a:endParaRPr>
          </a:p>
          <a:p>
            <a:pPr marL="0" indent="0" algn="l" latinLnBrk="0">
              <a:lnSpc>
                <a:spcPts val="3500"/>
              </a:lnSpc>
              <a:spcBef>
                <a:spcPts val="0"/>
              </a:spcBef>
              <a:buFont typeface="Arial" charset="0"/>
              <a:buNone/>
            </a:pPr>
            <a:endParaRPr lang="zh-CN" altLang="en-US" sz="2400" b="1">
              <a:latin typeface="楷体_GB2312" pitchFamily="49" charset="-122"/>
              <a:ea typeface="楷体_GB2312" pitchFamily="49" charset="-122"/>
              <a:sym typeface="+mn-ea"/>
            </a:endParaRPr>
          </a:p>
          <a:p>
            <a:pPr marL="0" indent="0" algn="l" latinLnBrk="0">
              <a:lnSpc>
                <a:spcPts val="3500"/>
              </a:lnSpc>
              <a:spcBef>
                <a:spcPts val="0"/>
              </a:spcBef>
              <a:buFont typeface="Arial" charset="0"/>
              <a:buNone/>
            </a:pPr>
            <a:r>
              <a:rPr lang="zh-CN" altLang="en-US" sz="2400" b="1">
                <a:latin typeface="楷体_GB2312" pitchFamily="49" charset="-122"/>
                <a:ea typeface="楷体_GB2312" pitchFamily="49" charset="-122"/>
                <a:sym typeface="+mn-ea"/>
              </a:rPr>
              <a:t>     </a:t>
            </a:r>
          </a:p>
        </p:txBody>
      </p:sp>
      <p:grpSp>
        <p:nvGrpSpPr>
          <p:cNvPr id="2" name="Group 5"/>
          <p:cNvGrpSpPr/>
          <p:nvPr/>
        </p:nvGrpSpPr>
        <p:grpSpPr bwMode="auto">
          <a:xfrm>
            <a:off x="1588" y="2674938"/>
            <a:ext cx="609600" cy="1978025"/>
            <a:chOff x="1" y="1685"/>
            <a:chExt cx="384" cy="1246"/>
          </a:xfrm>
        </p:grpSpPr>
        <p:pic>
          <p:nvPicPr>
            <p:cNvPr id="41984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1984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419845"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19842"/>
                                        </p:tgtEl>
                                        <p:attrNameLst>
                                          <p:attrName>style.visibility</p:attrName>
                                        </p:attrNameLst>
                                      </p:cBhvr>
                                      <p:to>
                                        <p:strVal val="visible"/>
                                      </p:to>
                                    </p:set>
                                    <p:animEffect transition="in" filter="blinds(horizontal)">
                                      <p:cBhvr>
                                        <p:cTn id="7" dur="500"/>
                                        <p:tgtEl>
                                          <p:spTgt spid="419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2" grpId="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内容占位符 2"/>
          <p:cNvSpPr>
            <a:spLocks noGrp="1"/>
          </p:cNvSpPr>
          <p:nvPr>
            <p:ph idx="4294967295"/>
          </p:nvPr>
        </p:nvSpPr>
        <p:spPr>
          <a:xfrm>
            <a:off x="792163" y="936625"/>
            <a:ext cx="7920037" cy="4292600"/>
          </a:xfrm>
        </p:spPr>
        <p:txBody>
          <a:bodyPr/>
          <a:lstStyle/>
          <a:p>
            <a:pPr marL="0" indent="0" latinLnBrk="0">
              <a:lnSpc>
                <a:spcPts val="3500"/>
              </a:lnSpc>
              <a:spcBef>
                <a:spcPts val="0"/>
              </a:spcBef>
              <a:buFont typeface="Arial" charset="0"/>
              <a:buNone/>
            </a:pPr>
            <a:r>
              <a:rPr lang="zh-CN" altLang="en-US" sz="2400" b="1">
                <a:solidFill>
                  <a:srgbClr val="990033"/>
                </a:solidFill>
                <a:latin typeface="+mn-ea"/>
                <a:sym typeface="+mn-ea"/>
              </a:rPr>
              <a:t>示例：(流水)你永远处在黑暗中，瞧你丑陋的样子，只知道喝我的汁液，你一无是处。</a:t>
            </a:r>
          </a:p>
          <a:p>
            <a:pPr marL="0" indent="0" latinLnBrk="0">
              <a:lnSpc>
                <a:spcPts val="3500"/>
              </a:lnSpc>
              <a:spcBef>
                <a:spcPts val="0"/>
              </a:spcBef>
              <a:buFont typeface="Arial" charset="0"/>
              <a:buNone/>
            </a:pPr>
            <a:r>
              <a:rPr lang="zh-CN" altLang="en-US" sz="2400" b="1">
                <a:solidFill>
                  <a:srgbClr val="990033"/>
                </a:solidFill>
                <a:latin typeface="+mn-ea"/>
                <a:sym typeface="+mn-ea"/>
              </a:rPr>
              <a:t>(树根)是啊，我匍匐地下，默默地汲取，是为了春天变得更加美丽 。         </a:t>
            </a:r>
          </a:p>
          <a:p>
            <a:pPr marL="0" indent="0" latinLnBrk="0">
              <a:lnSpc>
                <a:spcPts val="3500"/>
              </a:lnSpc>
              <a:spcBef>
                <a:spcPts val="0"/>
              </a:spcBef>
              <a:buFont typeface="Arial" charset="0"/>
              <a:buNone/>
            </a:pPr>
            <a:r>
              <a:rPr lang="zh-CN" altLang="en-US" sz="2400" b="1">
                <a:solidFill>
                  <a:srgbClr val="990033"/>
                </a:solidFill>
                <a:latin typeface="+mn-ea"/>
                <a:sym typeface="+mn-ea"/>
              </a:rPr>
              <a:t>[解析]  作答此题时，首先，要分析横线前面的内容，流水的话以“讽刺”为主要内容，树根的话则以“谦和”为主要内容；同时，还要兼顾最后一段的内容，流水的话要与最后一段的内容相对应(反)，最后一段的内容又是对树根的话的最好的诠释。</a:t>
            </a:r>
            <a:endParaRPr lang="zh-CN" altLang="en-US" sz="2400" b="1" smtClean="0">
              <a:latin typeface="+mn-ea"/>
              <a:sym typeface="+mn-ea"/>
            </a:endParaRPr>
          </a:p>
          <a:p>
            <a:pPr marL="0" indent="628650" algn="l" eaLnBrk="1" hangingPunct="1">
              <a:lnSpc>
                <a:spcPts val="3500"/>
              </a:lnSpc>
              <a:spcBef>
                <a:spcPct val="0"/>
              </a:spcBef>
              <a:buFont typeface="Arial" charset="0"/>
              <a:buNone/>
            </a:pPr>
            <a:endParaRPr/>
          </a:p>
        </p:txBody>
      </p:sp>
      <p:grpSp>
        <p:nvGrpSpPr>
          <p:cNvPr id="2" name="Group 5"/>
          <p:cNvGrpSpPr/>
          <p:nvPr/>
        </p:nvGrpSpPr>
        <p:grpSpPr bwMode="auto">
          <a:xfrm>
            <a:off x="1588" y="2674938"/>
            <a:ext cx="609600" cy="1978025"/>
            <a:chOff x="1" y="1685"/>
            <a:chExt cx="384" cy="1246"/>
          </a:xfrm>
        </p:grpSpPr>
        <p:pic>
          <p:nvPicPr>
            <p:cNvPr id="41984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1984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419845"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19842"/>
                                        </p:tgtEl>
                                        <p:attrNameLst>
                                          <p:attrName>style.visibility</p:attrName>
                                        </p:attrNameLst>
                                      </p:cBhvr>
                                      <p:to>
                                        <p:strVal val="visible"/>
                                      </p:to>
                                    </p:set>
                                    <p:animEffect transition="in" filter="blinds(horizontal)">
                                      <p:cBhvr>
                                        <p:cTn id="7" dur="500"/>
                                        <p:tgtEl>
                                          <p:spTgt spid="419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2"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84213" y="908050"/>
            <a:ext cx="8135937" cy="5400675"/>
          </a:xfrm>
        </p:spPr>
        <p:txBody>
          <a:bodyPr>
            <a:normAutofit/>
          </a:bodyPr>
          <a:lstStyle/>
          <a:p>
            <a:pPr marL="0" indent="0" latinLnBrk="0">
              <a:lnSpc>
                <a:spcPts val="3500"/>
              </a:lnSpc>
              <a:spcBef>
                <a:spcPts val="0"/>
              </a:spcBef>
              <a:buFont typeface="Arial" charset="0"/>
              <a:buNone/>
            </a:pPr>
            <a:r>
              <a:rPr lang="en-US" altLang="zh-CN" sz="2400" b="1" smtClean="0">
                <a:latin typeface="黑体" charset="0"/>
                <a:ea typeface="黑体" charset="0"/>
                <a:sym typeface="+mn-ea"/>
              </a:rPr>
              <a:t>3. </a:t>
            </a:r>
            <a:r>
              <a:rPr lang="zh-CN" altLang="en-US" sz="2400" b="1" smtClean="0">
                <a:latin typeface="黑体" charset="0"/>
                <a:ea typeface="黑体" charset="0"/>
                <a:sym typeface="+mn-ea"/>
              </a:rPr>
              <a:t>四面辐射法</a:t>
            </a:r>
            <a:endParaRPr lang="zh-CN" altLang="en-US" sz="2400" b="1" smtClean="0">
              <a:latin typeface="黑体" charset="0"/>
              <a:ea typeface="黑体" charset="0"/>
            </a:endParaRPr>
          </a:p>
          <a:p>
            <a:pPr marL="0" indent="0" latinLnBrk="0">
              <a:lnSpc>
                <a:spcPts val="3500"/>
              </a:lnSpc>
              <a:spcBef>
                <a:spcPts val="0"/>
              </a:spcBef>
              <a:buFont typeface="Arial" charset="0"/>
              <a:buNone/>
            </a:pPr>
            <a:r>
              <a:rPr lang="zh-CN" altLang="en-US" sz="2400" b="1" smtClean="0">
                <a:latin typeface="+mn-ea"/>
                <a:sym typeface="+mn-ea"/>
              </a:rPr>
              <a:t>    所谓“四面辐射法”，就是以话题或陈述对象为中心，对话题或陈述对象的各种属性展开多角度的联想，进行深度挖掘和拓展，然后连缀组合成段的一种扩展方法。</a:t>
            </a:r>
          </a:p>
          <a:p>
            <a:pPr marL="0" indent="0" latinLnBrk="0">
              <a:lnSpc>
                <a:spcPts val="3500"/>
              </a:lnSpc>
              <a:spcBef>
                <a:spcPts val="0"/>
              </a:spcBef>
              <a:buFont typeface="Arial" charset="0"/>
              <a:buNone/>
            </a:pPr>
            <a:endParaRPr lang="en-US" altLang="zh-CN" sz="2400" b="1" smtClean="0">
              <a:latin typeface="+mn-ea"/>
            </a:endParaRPr>
          </a:p>
        </p:txBody>
      </p:sp>
      <p:grpSp>
        <p:nvGrpSpPr>
          <p:cNvPr id="2" name="Group 5"/>
          <p:cNvGrpSpPr/>
          <p:nvPr/>
        </p:nvGrpSpPr>
        <p:grpSpPr bwMode="auto">
          <a:xfrm>
            <a:off x="1588" y="2674938"/>
            <a:ext cx="609600" cy="1978025"/>
            <a:chOff x="1" y="1685"/>
            <a:chExt cx="384" cy="1246"/>
          </a:xfrm>
        </p:grpSpPr>
        <p:pic>
          <p:nvPicPr>
            <p:cNvPr id="42087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2087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420869"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5120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120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51205" name="Text Box 11"/>
          <p:cNvSpPr txBox="1">
            <a:spLocks noChangeArrowheads="1"/>
          </p:cNvSpPr>
          <p:nvPr/>
        </p:nvSpPr>
        <p:spPr bwMode="auto">
          <a:xfrm>
            <a:off x="2895600" y="1633538"/>
            <a:ext cx="184150" cy="366712"/>
          </a:xfrm>
          <a:prstGeom prst="rect">
            <a:avLst/>
          </a:prstGeom>
          <a:noFill/>
          <a:ln w="9525">
            <a:noFill/>
            <a:miter lim="800000"/>
          </a:ln>
        </p:spPr>
        <p:txBody>
          <a:bodyPr wrap="none">
            <a:spAutoFit/>
          </a:bodyPr>
          <a:lstStyle/>
          <a:p>
            <a:pPr algn="l" eaLnBrk="1" hangingPunct="1">
              <a:spcBef>
                <a:spcPct val="0"/>
              </a:spcBef>
              <a:buFontTx/>
              <a:buNone/>
            </a:pPr>
            <a:endParaRPr lang="zh-CN" altLang="en-US" sz="1800"/>
          </a:p>
        </p:txBody>
      </p:sp>
      <p:sp>
        <p:nvSpPr>
          <p:cNvPr id="51206" name="Rectangle 15"/>
          <p:cNvSpPr>
            <a:spLocks noChangeArrowheads="1"/>
          </p:cNvSpPr>
          <p:nvPr/>
        </p:nvSpPr>
        <p:spPr bwMode="auto">
          <a:xfrm>
            <a:off x="611188" y="908368"/>
            <a:ext cx="8281987" cy="2758440"/>
          </a:xfrm>
          <a:prstGeom prst="rect">
            <a:avLst/>
          </a:prstGeom>
          <a:noFill/>
          <a:ln w="9525">
            <a:noFill/>
            <a:miter lim="800000"/>
          </a:ln>
        </p:spPr>
        <p:txBody>
          <a:bodyPr>
            <a:spAutoFit/>
          </a:bodyPr>
          <a:lstStyle/>
          <a:p>
            <a:pPr marL="0" indent="0">
              <a:lnSpc>
                <a:spcPts val="3500"/>
              </a:lnSpc>
              <a:buFont typeface="Arial" charset="0"/>
              <a:buNone/>
            </a:pPr>
            <a:r>
              <a:rPr sz="2400" b="1" smtClean="0">
                <a:latin typeface="+mn-ea"/>
                <a:sym typeface="+mn-ea"/>
              </a:rPr>
              <a:t>【</a:t>
            </a:r>
            <a:r>
              <a:rPr sz="2400" b="1" smtClean="0">
                <a:latin typeface="黑体" charset="0"/>
                <a:ea typeface="黑体" charset="0"/>
                <a:sym typeface="+mn-ea"/>
              </a:rPr>
              <a:t>技法小练</a:t>
            </a:r>
            <a:r>
              <a:rPr sz="2400" b="1" smtClean="0">
                <a:latin typeface="+mn-ea"/>
                <a:sym typeface="+mn-ea"/>
              </a:rPr>
              <a:t>】</a:t>
            </a:r>
          </a:p>
          <a:p>
            <a:pPr marL="0" indent="0">
              <a:lnSpc>
                <a:spcPts val="3500"/>
              </a:lnSpc>
              <a:buFont typeface="Arial" charset="0"/>
              <a:buNone/>
            </a:pPr>
            <a:r>
              <a:rPr sz="2400" b="1" smtClean="0">
                <a:latin typeface="+mn-ea"/>
                <a:sym typeface="+mn-ea"/>
              </a:rPr>
              <a:t> </a:t>
            </a:r>
            <a:r>
              <a:rPr lang="en-US" sz="2400" b="1" smtClean="0">
                <a:latin typeface="+mn-ea"/>
                <a:sym typeface="+mn-ea"/>
              </a:rPr>
              <a:t>3 .</a:t>
            </a:r>
            <a:r>
              <a:rPr sz="2400" b="1" smtClean="0">
                <a:latin typeface="+mn-ea"/>
                <a:sym typeface="+mn-ea"/>
              </a:rPr>
              <a:t>以“爱心”为陈述对象(话题)，写几句话，组成衔接紧密的句子。(</a:t>
            </a:r>
            <a:r>
              <a:rPr sz="2400" smtClean="0">
                <a:solidFill>
                  <a:schemeClr val="tx1"/>
                </a:solidFill>
                <a:uFillTx/>
                <a:latin typeface="宋体" charset="0"/>
                <a:ea typeface="宋体" charset="0"/>
                <a:sym typeface="+mn-ea"/>
              </a:rPr>
              <a:t>4</a:t>
            </a:r>
            <a:r>
              <a:rPr sz="2400" b="1" smtClean="0">
                <a:latin typeface="+mn-ea"/>
                <a:sym typeface="+mn-ea"/>
              </a:rPr>
              <a:t>分)</a:t>
            </a:r>
          </a:p>
          <a:p>
            <a:pPr marL="0" indent="0">
              <a:lnSpc>
                <a:spcPts val="3500"/>
              </a:lnSpc>
              <a:buFont typeface="Arial" charset="0"/>
              <a:buNone/>
            </a:pPr>
            <a:endParaRPr lang="en-US" altLang="zh-CN" sz="2400" b="1">
              <a:latin typeface="+mn-ea"/>
            </a:endParaRPr>
          </a:p>
          <a:p>
            <a:pPr marL="0" indent="0">
              <a:lnSpc>
                <a:spcPts val="3500"/>
              </a:lnSpc>
              <a:buFont typeface="Arial" charset="0"/>
              <a:buNone/>
            </a:pPr>
            <a:endParaRPr lang="en-US" altLang="zh-CN" sz="2400" b="1">
              <a:latin typeface="+mn-ea"/>
            </a:endParaRPr>
          </a:p>
          <a:p>
            <a:pPr marL="0" indent="0">
              <a:lnSpc>
                <a:spcPts val="3500"/>
              </a:lnSpc>
              <a:buFont typeface="Arial" charset="0"/>
              <a:buNone/>
            </a:pPr>
            <a:r>
              <a:rPr lang="zh-CN" altLang="en-US" sz="2400" b="1">
                <a:solidFill>
                  <a:srgbClr val="990033"/>
                </a:solidFill>
                <a:latin typeface="+mn-ea"/>
                <a:sym typeface="+mn-ea"/>
              </a:rPr>
              <a:t> </a:t>
            </a:r>
            <a:endParaRPr lang="en-US" altLang="zh-CN" sz="2400" b="1">
              <a:latin typeface="+mn-ea"/>
            </a:endParaRPr>
          </a:p>
        </p:txBody>
      </p:sp>
      <p:sp>
        <p:nvSpPr>
          <p:cNvPr id="51207"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1206"/>
                                        </p:tgtEl>
                                        <p:attrNameLst>
                                          <p:attrName>style.visibility</p:attrName>
                                        </p:attrNameLst>
                                      </p:cBhvr>
                                      <p:to>
                                        <p:strVal val="visible"/>
                                      </p:to>
                                    </p:set>
                                    <p:animEffect transition="in" filter="blinds(horizontal)">
                                      <p:cBhvr>
                                        <p:cTn id="7" dur="500"/>
                                        <p:tgtEl>
                                          <p:spTgt spid="51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6" grpId="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5120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120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51205" name="Text Box 11"/>
          <p:cNvSpPr txBox="1">
            <a:spLocks noChangeArrowheads="1"/>
          </p:cNvSpPr>
          <p:nvPr/>
        </p:nvSpPr>
        <p:spPr bwMode="auto">
          <a:xfrm>
            <a:off x="2895600" y="1633538"/>
            <a:ext cx="184150" cy="366712"/>
          </a:xfrm>
          <a:prstGeom prst="rect">
            <a:avLst/>
          </a:prstGeom>
          <a:noFill/>
          <a:ln w="9525">
            <a:noFill/>
            <a:miter lim="800000"/>
          </a:ln>
        </p:spPr>
        <p:txBody>
          <a:bodyPr wrap="none">
            <a:spAutoFit/>
          </a:bodyPr>
          <a:lstStyle/>
          <a:p>
            <a:pPr algn="l" eaLnBrk="1" hangingPunct="1">
              <a:spcBef>
                <a:spcPct val="0"/>
              </a:spcBef>
              <a:buFontTx/>
              <a:buNone/>
            </a:pPr>
            <a:endParaRPr lang="zh-CN" altLang="en-US" sz="1800"/>
          </a:p>
        </p:txBody>
      </p:sp>
      <p:sp>
        <p:nvSpPr>
          <p:cNvPr id="51206" name="Rectangle 15"/>
          <p:cNvSpPr>
            <a:spLocks noChangeArrowheads="1"/>
          </p:cNvSpPr>
          <p:nvPr/>
        </p:nvSpPr>
        <p:spPr bwMode="auto">
          <a:xfrm>
            <a:off x="780415" y="908685"/>
            <a:ext cx="7951470" cy="3647440"/>
          </a:xfrm>
          <a:prstGeom prst="rect">
            <a:avLst/>
          </a:prstGeom>
          <a:noFill/>
          <a:ln w="9525">
            <a:noFill/>
            <a:miter lim="800000"/>
          </a:ln>
        </p:spPr>
        <p:txBody>
          <a:bodyPr wrap="square">
            <a:spAutoFit/>
          </a:bodyPr>
          <a:lstStyle/>
          <a:p>
            <a:pPr marL="0" indent="0">
              <a:lnSpc>
                <a:spcPts val="3500"/>
              </a:lnSpc>
              <a:buFont typeface="Arial" charset="0"/>
              <a:buNone/>
            </a:pPr>
            <a:r>
              <a:rPr lang="zh-CN" altLang="en-US" sz="2400" b="1">
                <a:solidFill>
                  <a:srgbClr val="990033"/>
                </a:solidFill>
                <a:latin typeface="+mn-ea"/>
                <a:sym typeface="+mn-ea"/>
              </a:rPr>
              <a:t>示例：爱心是人的本能，(遗传基础)《三字经》里说“人之初，性本善”，人有善心，就能产生爱心。(心理机制)爱心是文明的血液，爱心是人类社会必须具备的甘霖和阳光。(价值)有了爱心，人间才充满了温暖，世界才变得更加美好。(作用和意义)人类如果失去了爱心，人与人之间将形同陌路，人间将变成一个充满阴冷和黑暗的地狱。(反面影响)</a:t>
            </a:r>
          </a:p>
          <a:p>
            <a:pPr marL="0" indent="0">
              <a:lnSpc>
                <a:spcPts val="3500"/>
              </a:lnSpc>
              <a:buFont typeface="Arial" charset="0"/>
              <a:buNone/>
            </a:pPr>
            <a:endParaRPr lang="en-US" altLang="zh-CN" sz="2400" b="1">
              <a:latin typeface="+mn-ea"/>
            </a:endParaRPr>
          </a:p>
        </p:txBody>
      </p:sp>
      <p:sp>
        <p:nvSpPr>
          <p:cNvPr id="51207"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1206"/>
                                        </p:tgtEl>
                                        <p:attrNameLst>
                                          <p:attrName>style.visibility</p:attrName>
                                        </p:attrNameLst>
                                      </p:cBhvr>
                                      <p:to>
                                        <p:strVal val="visible"/>
                                      </p:to>
                                    </p:set>
                                    <p:animEffect transition="in" filter="blinds(horizontal)">
                                      <p:cBhvr>
                                        <p:cTn id="7" dur="500"/>
                                        <p:tgtEl>
                                          <p:spTgt spid="51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588" y="2674938"/>
            <a:ext cx="609600" cy="1978025"/>
            <a:chOff x="1" y="1685"/>
            <a:chExt cx="384" cy="1246"/>
          </a:xfrm>
        </p:grpSpPr>
        <p:pic>
          <p:nvPicPr>
            <p:cNvPr id="5120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120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51205" name="Text Box 11"/>
          <p:cNvSpPr txBox="1">
            <a:spLocks noChangeArrowheads="1"/>
          </p:cNvSpPr>
          <p:nvPr/>
        </p:nvSpPr>
        <p:spPr bwMode="auto">
          <a:xfrm>
            <a:off x="2895600" y="1633538"/>
            <a:ext cx="184150" cy="366712"/>
          </a:xfrm>
          <a:prstGeom prst="rect">
            <a:avLst/>
          </a:prstGeom>
          <a:noFill/>
          <a:ln w="9525">
            <a:noFill/>
            <a:miter lim="800000"/>
          </a:ln>
        </p:spPr>
        <p:txBody>
          <a:bodyPr wrap="none">
            <a:spAutoFit/>
          </a:bodyPr>
          <a:lstStyle/>
          <a:p>
            <a:pPr algn="l" eaLnBrk="1" hangingPunct="1">
              <a:spcBef>
                <a:spcPct val="0"/>
              </a:spcBef>
              <a:buFontTx/>
              <a:buNone/>
            </a:pPr>
            <a:endParaRPr lang="zh-CN" altLang="en-US" sz="1800"/>
          </a:p>
        </p:txBody>
      </p:sp>
      <p:sp>
        <p:nvSpPr>
          <p:cNvPr id="51206" name="Rectangle 15"/>
          <p:cNvSpPr>
            <a:spLocks noChangeArrowheads="1"/>
          </p:cNvSpPr>
          <p:nvPr/>
        </p:nvSpPr>
        <p:spPr bwMode="auto">
          <a:xfrm>
            <a:off x="768985" y="908685"/>
            <a:ext cx="8008620" cy="2313940"/>
          </a:xfrm>
          <a:prstGeom prst="rect">
            <a:avLst/>
          </a:prstGeom>
          <a:noFill/>
          <a:ln w="9525">
            <a:noFill/>
            <a:miter lim="800000"/>
          </a:ln>
        </p:spPr>
        <p:txBody>
          <a:bodyPr wrap="square">
            <a:spAutoFit/>
          </a:bodyPr>
          <a:lstStyle/>
          <a:p>
            <a:pPr marL="0" indent="0">
              <a:lnSpc>
                <a:spcPts val="3500"/>
              </a:lnSpc>
              <a:buFont typeface="Arial" charset="0"/>
              <a:buNone/>
            </a:pPr>
            <a:r>
              <a:rPr lang="zh-CN" altLang="en-US" sz="2400" b="1">
                <a:solidFill>
                  <a:srgbClr val="990033"/>
                </a:solidFill>
                <a:latin typeface="+mn-ea"/>
                <a:sym typeface="+mn-ea"/>
              </a:rPr>
              <a:t>[解析] 以“爱心”为中心，围绕“爱心”从各个角度进行发散性联想。联想的方向有：爱心产生的遗传基础、爱心产生的动因、爱心的类型、爱心的本质、爱心的意义、爱心的作用。可以选取一个角度进行深度挖掘，也可以同时选择几个角度进行多方面拓展。</a:t>
            </a:r>
            <a:endParaRPr lang="en-US" altLang="zh-CN" sz="2400" b="1">
              <a:latin typeface="+mn-ea"/>
            </a:endParaRPr>
          </a:p>
        </p:txBody>
      </p:sp>
      <p:sp>
        <p:nvSpPr>
          <p:cNvPr id="51207"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1206"/>
                                        </p:tgtEl>
                                        <p:attrNameLst>
                                          <p:attrName>style.visibility</p:attrName>
                                        </p:attrNameLst>
                                      </p:cBhvr>
                                      <p:to>
                                        <p:strVal val="visible"/>
                                      </p:to>
                                    </p:set>
                                    <p:animEffect transition="in" filter="blinds(horizontal)">
                                      <p:cBhvr>
                                        <p:cTn id="7" dur="500"/>
                                        <p:tgtEl>
                                          <p:spTgt spid="51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6"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内容占位符 2"/>
          <p:cNvSpPr>
            <a:spLocks noGrp="1"/>
          </p:cNvSpPr>
          <p:nvPr>
            <p:ph idx="4294967295"/>
          </p:nvPr>
        </p:nvSpPr>
        <p:spPr>
          <a:xfrm>
            <a:off x="792163" y="936625"/>
            <a:ext cx="7920037" cy="5399088"/>
          </a:xfrm>
        </p:spPr>
        <p:txBody>
          <a:bodyPr/>
          <a:lstStyle/>
          <a:p>
            <a:pPr marL="0" indent="0" latinLnBrk="0">
              <a:lnSpc>
                <a:spcPts val="3500"/>
              </a:lnSpc>
              <a:spcBef>
                <a:spcPts val="0"/>
              </a:spcBef>
              <a:buFont typeface="Arial" charset="0"/>
              <a:buNone/>
            </a:pPr>
            <a:r>
              <a:rPr lang="en-US" altLang="zh-CN" sz="2400" b="1" smtClean="0">
                <a:latin typeface="黑体" charset="0"/>
                <a:ea typeface="黑体" charset="0"/>
                <a:sym typeface="+mn-ea"/>
              </a:rPr>
              <a:t>4. </a:t>
            </a:r>
            <a:r>
              <a:rPr lang="zh-CN" altLang="en-US" sz="2400" b="1" smtClean="0">
                <a:latin typeface="黑体" charset="0"/>
                <a:ea typeface="黑体" charset="0"/>
                <a:sym typeface="+mn-ea"/>
              </a:rPr>
              <a:t>突出中心法</a:t>
            </a:r>
          </a:p>
          <a:p>
            <a:pPr marL="0" indent="0" latinLnBrk="0">
              <a:lnSpc>
                <a:spcPts val="3500"/>
              </a:lnSpc>
              <a:spcBef>
                <a:spcPts val="0"/>
              </a:spcBef>
              <a:buFont typeface="Arial" charset="0"/>
              <a:buNone/>
            </a:pPr>
            <a:r>
              <a:rPr lang="zh-CN" altLang="en-US" sz="2400" b="1" smtClean="0">
                <a:latin typeface="+mn-ea"/>
                <a:sym typeface="+mn-ea"/>
              </a:rPr>
              <a:t>   “突出中心法”，就是以某一事物为陈述对象加以扩展或以某一中心句为开头加以扩展的方法。要注意所扩展的内容必须紧紧围绕陈述对象或中心句，还要注意与中心句有某种逻辑关系，注意前后分句陈述对象的一致性，以及要满足其他附加条件。这种方法与“添枝加叶法”的区别在于，不要求每一个地方都要添加枝叶，而是选择重点进行扩展。</a:t>
            </a:r>
            <a:endParaRPr lang="zh-CN" altLang="en-US" sz="2400" b="1" smtClean="0">
              <a:latin typeface="+mn-ea"/>
            </a:endParaRPr>
          </a:p>
          <a:p>
            <a:pPr marL="0" indent="628650">
              <a:lnSpc>
                <a:spcPct val="122000"/>
              </a:lnSpc>
              <a:buFont typeface="Arial" charset="0"/>
              <a:buNone/>
            </a:pPr>
            <a:endParaRPr lang="en-US" altLang="zh-CN" sz="2400" b="1" smtClean="0">
              <a:latin typeface="宋体" pitchFamily="2" charset="-122"/>
            </a:endParaRPr>
          </a:p>
        </p:txBody>
      </p:sp>
      <p:grpSp>
        <p:nvGrpSpPr>
          <p:cNvPr id="2" name="Group 4"/>
          <p:cNvGrpSpPr/>
          <p:nvPr/>
        </p:nvGrpSpPr>
        <p:grpSpPr bwMode="auto">
          <a:xfrm>
            <a:off x="1588" y="2674938"/>
            <a:ext cx="609600" cy="1978025"/>
            <a:chOff x="1" y="1685"/>
            <a:chExt cx="384" cy="1246"/>
          </a:xfrm>
        </p:grpSpPr>
        <p:pic>
          <p:nvPicPr>
            <p:cNvPr id="421894"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2189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421893"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21890"/>
                                        </p:tgtEl>
                                        <p:attrNameLst>
                                          <p:attrName>style.visibility</p:attrName>
                                        </p:attrNameLst>
                                      </p:cBhvr>
                                      <p:to>
                                        <p:strVal val="visible"/>
                                      </p:to>
                                    </p:set>
                                    <p:animEffect transition="in" filter="blinds(horizontal)">
                                      <p:cBhvr>
                                        <p:cTn id="7" dur="500"/>
                                        <p:tgtEl>
                                          <p:spTgt spid="421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890"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内容占位符 2"/>
          <p:cNvSpPr>
            <a:spLocks noGrp="1"/>
          </p:cNvSpPr>
          <p:nvPr>
            <p:ph idx="4294967295"/>
          </p:nvPr>
        </p:nvSpPr>
        <p:spPr>
          <a:xfrm>
            <a:off x="792163" y="936625"/>
            <a:ext cx="7920037" cy="4437063"/>
          </a:xfrm>
        </p:spPr>
        <p:txBody>
          <a:bodyPr/>
          <a:lstStyle/>
          <a:p>
            <a:pPr marL="0" indent="0" latinLnBrk="0">
              <a:lnSpc>
                <a:spcPct val="122000"/>
              </a:lnSpc>
              <a:spcBef>
                <a:spcPts val="0"/>
              </a:spcBef>
              <a:buFont typeface="Arial" charset="0"/>
              <a:buNone/>
            </a:pPr>
            <a:r>
              <a:rPr sz="2400" b="1" smtClean="0">
                <a:latin typeface="宋体" charset="-122"/>
                <a:sym typeface="+mn-ea"/>
              </a:rPr>
              <a:t>【</a:t>
            </a:r>
            <a:r>
              <a:rPr sz="2400" b="1" smtClean="0">
                <a:latin typeface="黑体" charset="0"/>
                <a:ea typeface="黑体" charset="0"/>
                <a:sym typeface="+mn-ea"/>
              </a:rPr>
              <a:t>技法小练</a:t>
            </a:r>
            <a:r>
              <a:rPr sz="2400" b="1" smtClean="0">
                <a:latin typeface="宋体" charset="-122"/>
                <a:sym typeface="+mn-ea"/>
              </a:rPr>
              <a:t>】 </a:t>
            </a:r>
          </a:p>
          <a:p>
            <a:pPr marL="0" indent="0" latinLnBrk="0">
              <a:lnSpc>
                <a:spcPct val="122000"/>
              </a:lnSpc>
              <a:spcBef>
                <a:spcPts val="0"/>
              </a:spcBef>
              <a:buFont typeface="Arial" charset="0"/>
              <a:buNone/>
            </a:pPr>
            <a:r>
              <a:rPr sz="2400" b="1" smtClean="0">
                <a:latin typeface="宋体" charset="-122"/>
                <a:sym typeface="+mn-ea"/>
              </a:rPr>
              <a:t> </a:t>
            </a:r>
            <a:r>
              <a:rPr lang="en-US" sz="2400" b="1" smtClean="0">
                <a:latin typeface="+mn-ea"/>
                <a:sym typeface="+mn-ea"/>
              </a:rPr>
              <a:t>4.</a:t>
            </a:r>
            <a:r>
              <a:rPr sz="2400" b="1" smtClean="0">
                <a:latin typeface="宋体" charset="-122"/>
                <a:sym typeface="+mn-ea"/>
              </a:rPr>
              <a:t> 将“他这个人真是热情”接着写下去，要求具体表现“热情”。(4分)</a:t>
            </a:r>
          </a:p>
        </p:txBody>
      </p:sp>
      <p:grpSp>
        <p:nvGrpSpPr>
          <p:cNvPr id="2" name="Group 5"/>
          <p:cNvGrpSpPr/>
          <p:nvPr/>
        </p:nvGrpSpPr>
        <p:grpSpPr bwMode="auto">
          <a:xfrm>
            <a:off x="1588" y="2674938"/>
            <a:ext cx="609600" cy="1978025"/>
            <a:chOff x="1" y="1685"/>
            <a:chExt cx="384" cy="1246"/>
          </a:xfrm>
        </p:grpSpPr>
        <p:pic>
          <p:nvPicPr>
            <p:cNvPr id="42291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2291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422917"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22914"/>
                                        </p:tgtEl>
                                        <p:attrNameLst>
                                          <p:attrName>style.visibility</p:attrName>
                                        </p:attrNameLst>
                                      </p:cBhvr>
                                      <p:to>
                                        <p:strVal val="visible"/>
                                      </p:to>
                                    </p:set>
                                    <p:animEffect transition="in" filter="blinds(horizontal)">
                                      <p:cBhvr>
                                        <p:cTn id="7" dur="500"/>
                                        <p:tgtEl>
                                          <p:spTgt spid="422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14"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内容占位符 2"/>
          <p:cNvSpPr>
            <a:spLocks noGrp="1"/>
          </p:cNvSpPr>
          <p:nvPr>
            <p:ph idx="4294967295"/>
          </p:nvPr>
        </p:nvSpPr>
        <p:spPr>
          <a:xfrm>
            <a:off x="682943" y="836295"/>
            <a:ext cx="7920037" cy="4437063"/>
          </a:xfrm>
        </p:spPr>
        <p:txBody>
          <a:bodyPr/>
          <a:lstStyle/>
          <a:p>
            <a:pPr marL="0" indent="0" algn="l" latinLnBrk="0">
              <a:lnSpc>
                <a:spcPts val="3500"/>
              </a:lnSpc>
              <a:spcBef>
                <a:spcPts val="0"/>
              </a:spcBef>
              <a:buNone/>
            </a:pPr>
            <a:r>
              <a:rPr lang="zh-CN" altLang="en-US" sz="2400" b="1" dirty="0">
                <a:solidFill>
                  <a:srgbClr val="990033"/>
                </a:solidFill>
                <a:latin typeface="+mn-ea"/>
                <a:sym typeface="+mn-ea"/>
              </a:rPr>
              <a:t>示例： 他这个人真是热情，我一进他家的门，他就拉着我的手，把我领到沙发跟前，拍着我的肩膀让我坐下，先拿出糖果，接着又沏上茶，倒到茶碗里，之后用双手递给我。</a:t>
            </a:r>
          </a:p>
          <a:p>
            <a:pPr marL="0" indent="0">
              <a:buNone/>
            </a:pPr>
            <a:r>
              <a:rPr lang="zh-CN" altLang="en-US" sz="2400" b="1" dirty="0">
                <a:solidFill>
                  <a:srgbClr val="990033"/>
                </a:solidFill>
                <a:latin typeface="+mn-ea"/>
                <a:sym typeface="+mn-ea"/>
              </a:rPr>
              <a:t>[解析]题目要求重点突出扩展主体“热情”，考生可</a:t>
            </a:r>
            <a:r>
              <a:rPr lang="zh-CN" altLang="en-US" sz="2400" b="1" dirty="0" smtClean="0">
                <a:solidFill>
                  <a:srgbClr val="990033"/>
                </a:solidFill>
                <a:latin typeface="+mn-ea"/>
                <a:sym typeface="+mn-ea"/>
              </a:rPr>
              <a:t>联想生活</a:t>
            </a:r>
            <a:r>
              <a:rPr lang="zh-CN" altLang="en-US" sz="2400" b="1" dirty="0">
                <a:solidFill>
                  <a:srgbClr val="990033"/>
                </a:solidFill>
                <a:latin typeface="+mn-ea"/>
                <a:sym typeface="+mn-ea"/>
              </a:rPr>
              <a:t>中热情的表现进行举例式扩展以突出中心词“热情”。要突出中心词“热情”，可采用“主＋谓(属性)”的形式，而且尤其要突出“属性(属性＝时间＋地点＋主人公＋事件＋行为＋语言＋……)”。</a:t>
            </a:r>
            <a:endParaRPr dirty="0">
              <a:latin typeface="+mn-ea"/>
            </a:endParaRPr>
          </a:p>
        </p:txBody>
      </p:sp>
      <p:grpSp>
        <p:nvGrpSpPr>
          <p:cNvPr id="2" name="Group 5"/>
          <p:cNvGrpSpPr/>
          <p:nvPr/>
        </p:nvGrpSpPr>
        <p:grpSpPr bwMode="auto">
          <a:xfrm>
            <a:off x="1588" y="2674938"/>
            <a:ext cx="609600" cy="1978025"/>
            <a:chOff x="1" y="1685"/>
            <a:chExt cx="384" cy="1246"/>
          </a:xfrm>
        </p:grpSpPr>
        <p:pic>
          <p:nvPicPr>
            <p:cNvPr id="42291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2291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422917"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22914"/>
                                        </p:tgtEl>
                                        <p:attrNameLst>
                                          <p:attrName>style.visibility</p:attrName>
                                        </p:attrNameLst>
                                      </p:cBhvr>
                                      <p:to>
                                        <p:strVal val="visible"/>
                                      </p:to>
                                    </p:set>
                                    <p:animEffect transition="in" filter="blinds(horizontal)">
                                      <p:cBhvr>
                                        <p:cTn id="7" dur="500"/>
                                        <p:tgtEl>
                                          <p:spTgt spid="422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0" name="内容占位符 2"/>
          <p:cNvSpPr>
            <a:spLocks noGrp="1"/>
          </p:cNvSpPr>
          <p:nvPr>
            <p:ph idx="4294967295"/>
          </p:nvPr>
        </p:nvSpPr>
        <p:spPr>
          <a:xfrm>
            <a:off x="684213" y="765175"/>
            <a:ext cx="8031191" cy="5541963"/>
          </a:xfrm>
        </p:spPr>
        <p:txBody>
          <a:bodyPr/>
          <a:lstStyle/>
          <a:p>
            <a:pPr marL="0" indent="0" algn="just"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12. 面目一新、面目全非：都有“改变很大”之意。异：前者指呈现崭新的面貌，形容样子完全变新(指变好)，褒义词；后者指</a:t>
            </a:r>
            <a:r>
              <a:rPr lang="zh-CN" altLang="en-US" sz="2400" b="1" dirty="0" smtClean="0">
                <a:latin typeface="宋体" pitchFamily="2" charset="-122"/>
              </a:rPr>
              <a:t>样子</a:t>
            </a:r>
            <a:r>
              <a:rPr lang="zh-CN" altLang="zh-CN" sz="2400" b="1" dirty="0" smtClean="0">
                <a:latin typeface="宋体" pitchFamily="2" charset="-122"/>
              </a:rPr>
              <a:t>完全改变，形容改变极大，贬义词。</a:t>
            </a: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13. 处心积虑、呕心沥血：都有“用尽心思，费尽心血”的意思。异：前者多指在不好的事情上挖空心思，绞尽脑汁，多用作贬义；后者多指为好的事业费神劳心，鞠躬尽瘁，多用作褒义。</a:t>
            </a: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14. 为所欲为、随心所欲：都有“想怎样就怎样”的意思。异：“为所欲为”以第一个“为”为</a:t>
            </a:r>
            <a:r>
              <a:rPr lang="zh-CN" altLang="en-US" sz="2400" b="1" dirty="0" smtClean="0">
                <a:latin typeface="宋体" pitchFamily="2" charset="-122"/>
              </a:rPr>
              <a:t>支配性动词</a:t>
            </a:r>
            <a:r>
              <a:rPr lang="zh-CN" altLang="zh-CN" sz="2400" b="1" dirty="0" smtClean="0">
                <a:latin typeface="宋体" pitchFamily="2" charset="-122"/>
              </a:rPr>
              <a:t>，所以“为所欲为”的动作性比“随心所欲”强，是想干什么就干什么，清楚地表明“干”，贬义</a:t>
            </a:r>
            <a:r>
              <a:rPr lang="zh-CN" altLang="en-US" sz="2400" b="1" dirty="0" smtClean="0">
                <a:latin typeface="宋体" pitchFamily="2" charset="-122"/>
              </a:rPr>
              <a:t>词</a:t>
            </a:r>
            <a:r>
              <a:rPr lang="zh-CN" altLang="zh-CN" sz="2400" b="1" dirty="0" smtClean="0">
                <a:latin typeface="宋体" pitchFamily="2" charset="-122"/>
              </a:rPr>
              <a:t>；“随心所欲”是想怎样就怎样，并不一定指“干”，中性</a:t>
            </a:r>
            <a:r>
              <a:rPr lang="zh-CN" altLang="en-US" sz="2400" b="1" dirty="0" smtClean="0">
                <a:latin typeface="宋体" pitchFamily="2" charset="-122"/>
              </a:rPr>
              <a:t>词</a:t>
            </a:r>
            <a:r>
              <a:rPr lang="zh-CN" altLang="zh-CN" sz="2400" b="1" dirty="0" smtClean="0">
                <a:latin typeface="宋体" pitchFamily="2" charset="-122"/>
              </a:rPr>
              <a:t>。</a:t>
            </a:r>
          </a:p>
        </p:txBody>
      </p:sp>
      <p:sp>
        <p:nvSpPr>
          <p:cNvPr id="908291"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08294"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08295"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08290"/>
                                        </p:tgtEl>
                                        <p:attrNameLst>
                                          <p:attrName>style.visibility</p:attrName>
                                        </p:attrNameLst>
                                      </p:cBhvr>
                                      <p:to>
                                        <p:strVal val="visible"/>
                                      </p:to>
                                    </p:set>
                                    <p:anim calcmode="lin" valueType="num">
                                      <p:cBhvr additive="base">
                                        <p:cTn id="7" dur="500" fill="hold"/>
                                        <p:tgtEl>
                                          <p:spTgt spid="908290"/>
                                        </p:tgtEl>
                                        <p:attrNameLst>
                                          <p:attrName>ppt_x</p:attrName>
                                        </p:attrNameLst>
                                      </p:cBhvr>
                                      <p:tavLst>
                                        <p:tav tm="0">
                                          <p:val>
                                            <p:strVal val="#ppt_x"/>
                                          </p:val>
                                        </p:tav>
                                        <p:tav tm="100000">
                                          <p:val>
                                            <p:strVal val="#ppt_x"/>
                                          </p:val>
                                        </p:tav>
                                      </p:tavLst>
                                    </p:anim>
                                    <p:anim calcmode="lin" valueType="num">
                                      <p:cBhvr additive="base">
                                        <p:cTn id="8" dur="500" fill="hold"/>
                                        <p:tgtEl>
                                          <p:spTgt spid="9082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8290"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内容占位符 2"/>
          <p:cNvSpPr>
            <a:spLocks noGrp="1"/>
          </p:cNvSpPr>
          <p:nvPr>
            <p:ph idx="4294967295"/>
          </p:nvPr>
        </p:nvSpPr>
        <p:spPr>
          <a:xfrm>
            <a:off x="792163" y="936625"/>
            <a:ext cx="7920037" cy="3932238"/>
          </a:xfrm>
        </p:spPr>
        <p:txBody>
          <a:bodyPr/>
          <a:lstStyle/>
          <a:p>
            <a:pPr marL="0" indent="0" latinLnBrk="0">
              <a:lnSpc>
                <a:spcPts val="3500"/>
              </a:lnSpc>
              <a:spcBef>
                <a:spcPts val="0"/>
              </a:spcBef>
              <a:buFont typeface="Arial" charset="0"/>
              <a:buNone/>
            </a:pPr>
            <a:r>
              <a:rPr lang="en-US" altLang="zh-CN" sz="2400" b="1" smtClean="0">
                <a:latin typeface="黑体" charset="0"/>
                <a:ea typeface="黑体" charset="0"/>
                <a:sym typeface="+mn-ea"/>
              </a:rPr>
              <a:t>5. </a:t>
            </a:r>
            <a:r>
              <a:rPr lang="zh-CN" altLang="en-US" sz="2400" b="1" smtClean="0">
                <a:latin typeface="黑体" charset="0"/>
                <a:ea typeface="黑体" charset="0"/>
                <a:sym typeface="+mn-ea"/>
              </a:rPr>
              <a:t>修辞渲染法</a:t>
            </a:r>
            <a:endParaRPr lang="zh-CN" altLang="en-US" sz="2400" b="1" smtClean="0">
              <a:latin typeface="黑体" charset="0"/>
              <a:ea typeface="黑体" charset="0"/>
            </a:endParaRPr>
          </a:p>
          <a:p>
            <a:pPr marL="0" indent="0" latinLnBrk="0">
              <a:lnSpc>
                <a:spcPts val="3500"/>
              </a:lnSpc>
              <a:spcBef>
                <a:spcPts val="0"/>
              </a:spcBef>
              <a:buFont typeface="Arial" charset="0"/>
              <a:buNone/>
            </a:pPr>
            <a:r>
              <a:rPr lang="zh-CN" altLang="en-US" sz="2400" b="1" smtClean="0">
                <a:latin typeface="+mn-ea"/>
                <a:sym typeface="+mn-ea"/>
              </a:rPr>
              <a:t>   “修辞渲染法”，就是有些句子只用补充附加成分的办法不足以达到题干要求的生动、具体，这就要在简单叙述的基础上，进行适当的描写和渲染，充分使用多种表达方式和多种修辞手法，以起到加强表达效果的作用。</a:t>
            </a:r>
            <a:endParaRPr lang="en-US" altLang="zh-CN" sz="2400" b="1" smtClean="0">
              <a:latin typeface="+mn-ea"/>
            </a:endParaRPr>
          </a:p>
        </p:txBody>
      </p:sp>
      <p:grpSp>
        <p:nvGrpSpPr>
          <p:cNvPr id="2" name="Group 5"/>
          <p:cNvGrpSpPr/>
          <p:nvPr/>
        </p:nvGrpSpPr>
        <p:grpSpPr bwMode="auto">
          <a:xfrm>
            <a:off x="1588" y="2674938"/>
            <a:ext cx="609600" cy="1978025"/>
            <a:chOff x="1" y="1685"/>
            <a:chExt cx="384" cy="1246"/>
          </a:xfrm>
        </p:grpSpPr>
        <p:pic>
          <p:nvPicPr>
            <p:cNvPr id="42394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2394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423941"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23938"/>
                                        </p:tgtEl>
                                        <p:attrNameLst>
                                          <p:attrName>style.visibility</p:attrName>
                                        </p:attrNameLst>
                                      </p:cBhvr>
                                      <p:to>
                                        <p:strVal val="visible"/>
                                      </p:to>
                                    </p:set>
                                    <p:animEffect transition="in" filter="blinds(horizontal)">
                                      <p:cBhvr>
                                        <p:cTn id="7" dur="500"/>
                                        <p:tgtEl>
                                          <p:spTgt spid="423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38" grpId="0"/>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内容占位符 2"/>
          <p:cNvSpPr>
            <a:spLocks noGrp="1"/>
          </p:cNvSpPr>
          <p:nvPr>
            <p:ph idx="4294967295"/>
          </p:nvPr>
        </p:nvSpPr>
        <p:spPr>
          <a:xfrm>
            <a:off x="792163" y="936625"/>
            <a:ext cx="7920037" cy="5399088"/>
          </a:xfrm>
        </p:spPr>
        <p:txBody>
          <a:bodyPr/>
          <a:lstStyle/>
          <a:p>
            <a:pPr marL="0" indent="0" eaLnBrk="1" latinLnBrk="0" hangingPunct="1">
              <a:lnSpc>
                <a:spcPts val="3500"/>
              </a:lnSpc>
              <a:spcBef>
                <a:spcPct val="0"/>
              </a:spcBef>
              <a:buFont typeface="Arial" charset="0"/>
              <a:buNone/>
            </a:pPr>
            <a:r>
              <a:rPr sz="2400" b="1" smtClean="0">
                <a:latin typeface="+mn-ea"/>
                <a:sym typeface="+mn-ea"/>
              </a:rPr>
              <a:t>【</a:t>
            </a:r>
            <a:r>
              <a:rPr sz="2400" b="1" smtClean="0">
                <a:latin typeface="黑体" charset="0"/>
                <a:ea typeface="黑体" charset="0"/>
                <a:sym typeface="+mn-ea"/>
              </a:rPr>
              <a:t>技法小练</a:t>
            </a:r>
            <a:r>
              <a:rPr sz="2400" b="1" smtClean="0">
                <a:latin typeface="+mn-ea"/>
                <a:sym typeface="+mn-ea"/>
              </a:rPr>
              <a:t>】</a:t>
            </a:r>
            <a:endParaRPr lang="zh-CN" altLang="en-US" sz="2400" b="1" smtClean="0">
              <a:latin typeface="+mn-ea"/>
            </a:endParaRPr>
          </a:p>
          <a:p>
            <a:pPr marL="0" indent="0" eaLnBrk="1" latinLnBrk="0" hangingPunct="1">
              <a:lnSpc>
                <a:spcPts val="3500"/>
              </a:lnSpc>
              <a:spcBef>
                <a:spcPct val="0"/>
              </a:spcBef>
              <a:buFont typeface="Arial" charset="0"/>
              <a:buNone/>
            </a:pPr>
            <a:r>
              <a:rPr lang="en-US" sz="2400" b="1" smtClean="0">
                <a:latin typeface="+mn-ea"/>
                <a:sym typeface="+mn-ea"/>
              </a:rPr>
              <a:t> 5.</a:t>
            </a:r>
            <a:r>
              <a:rPr sz="2400" b="1" smtClean="0">
                <a:latin typeface="+mn-ea"/>
                <a:sym typeface="+mn-ea"/>
              </a:rPr>
              <a:t> “春雨绵绵夏雨急，秋雨凉爽冬夹雪。”试用拟人手法为这四种雨各写几句话。(</a:t>
            </a:r>
            <a:r>
              <a:rPr sz="2400" smtClean="0">
                <a:solidFill>
                  <a:schemeClr val="tx1"/>
                </a:solidFill>
                <a:uFillTx/>
                <a:latin typeface="宋体" charset="0"/>
                <a:ea typeface="宋体" charset="0"/>
                <a:sym typeface="+mn-ea"/>
              </a:rPr>
              <a:t>4</a:t>
            </a:r>
            <a:r>
              <a:rPr sz="2400" b="1" smtClean="0">
                <a:latin typeface="+mn-ea"/>
                <a:sym typeface="+mn-ea"/>
              </a:rPr>
              <a:t>分)</a:t>
            </a:r>
            <a:endParaRPr>
              <a:latin typeface="+mn-ea"/>
            </a:endParaRPr>
          </a:p>
        </p:txBody>
      </p:sp>
      <p:grpSp>
        <p:nvGrpSpPr>
          <p:cNvPr id="2" name="Group 5"/>
          <p:cNvGrpSpPr/>
          <p:nvPr/>
        </p:nvGrpSpPr>
        <p:grpSpPr bwMode="auto">
          <a:xfrm>
            <a:off x="1588" y="2674938"/>
            <a:ext cx="609600" cy="1978025"/>
            <a:chOff x="1" y="1685"/>
            <a:chExt cx="384" cy="1246"/>
          </a:xfrm>
        </p:grpSpPr>
        <p:pic>
          <p:nvPicPr>
            <p:cNvPr id="42496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2496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424965"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24962"/>
                                        </p:tgtEl>
                                        <p:attrNameLst>
                                          <p:attrName>style.visibility</p:attrName>
                                        </p:attrNameLst>
                                      </p:cBhvr>
                                      <p:to>
                                        <p:strVal val="visible"/>
                                      </p:to>
                                    </p:set>
                                    <p:animEffect transition="in" filter="blinds(horizontal)">
                                      <p:cBhvr>
                                        <p:cTn id="7" dur="500"/>
                                        <p:tgtEl>
                                          <p:spTgt spid="424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962" grpId="0"/>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内容占位符 2"/>
          <p:cNvSpPr>
            <a:spLocks noGrp="1"/>
          </p:cNvSpPr>
          <p:nvPr>
            <p:ph idx="4294967295"/>
          </p:nvPr>
        </p:nvSpPr>
        <p:spPr>
          <a:xfrm>
            <a:off x="792163" y="936625"/>
            <a:ext cx="7920037" cy="5399088"/>
          </a:xfrm>
        </p:spPr>
        <p:txBody>
          <a:bodyPr/>
          <a:lstStyle/>
          <a:p>
            <a:pPr marL="0" indent="0" eaLnBrk="1" latinLnBrk="0" hangingPunct="1">
              <a:lnSpc>
                <a:spcPts val="3500"/>
              </a:lnSpc>
              <a:spcBef>
                <a:spcPct val="0"/>
              </a:spcBef>
              <a:buFont typeface="Arial" charset="0"/>
              <a:buNone/>
            </a:pPr>
            <a:r>
              <a:rPr lang="zh-CN" altLang="en-US" sz="2400" b="1">
                <a:solidFill>
                  <a:srgbClr val="990033"/>
                </a:solidFill>
                <a:latin typeface="+mn-ea"/>
                <a:sym typeface="+mn-ea"/>
              </a:rPr>
              <a:t>示例：(1)绵绵春雨步履轻盈地来到人间，滋润着大地上每一寸沁香的泥土。</a:t>
            </a:r>
          </a:p>
          <a:p>
            <a:pPr marL="0" indent="0" eaLnBrk="1" latinLnBrk="0" hangingPunct="1">
              <a:lnSpc>
                <a:spcPts val="3500"/>
              </a:lnSpc>
              <a:spcBef>
                <a:spcPct val="0"/>
              </a:spcBef>
              <a:buFont typeface="Arial" charset="0"/>
              <a:buNone/>
            </a:pPr>
            <a:r>
              <a:rPr lang="zh-CN" altLang="en-US" sz="2400" b="1">
                <a:solidFill>
                  <a:srgbClr val="990033"/>
                </a:solidFill>
                <a:latin typeface="+mn-ea"/>
                <a:sym typeface="+mn-ea"/>
              </a:rPr>
              <a:t>(2)被雷声驱赶着的急不可耐的夏雨粗暴地抽打着世间的一切。</a:t>
            </a:r>
          </a:p>
          <a:p>
            <a:pPr marL="0" indent="0" eaLnBrk="1" latinLnBrk="0" hangingPunct="1">
              <a:lnSpc>
                <a:spcPts val="3500"/>
              </a:lnSpc>
              <a:spcBef>
                <a:spcPct val="0"/>
              </a:spcBef>
              <a:buFont typeface="Arial" charset="0"/>
              <a:buNone/>
            </a:pPr>
            <a:r>
              <a:rPr lang="zh-CN" altLang="en-US" sz="2400" b="1">
                <a:solidFill>
                  <a:srgbClr val="990033"/>
                </a:solidFill>
                <a:latin typeface="+mn-ea"/>
                <a:sym typeface="+mn-ea"/>
              </a:rPr>
              <a:t>(3)立秋刚过，一场秋雨毫不客气地赶走了炎夏的暑气，送来了凉爽的天气。</a:t>
            </a:r>
          </a:p>
          <a:p>
            <a:pPr marL="0" indent="0" eaLnBrk="1" latinLnBrk="0" hangingPunct="1">
              <a:lnSpc>
                <a:spcPts val="3500"/>
              </a:lnSpc>
              <a:spcBef>
                <a:spcPct val="0"/>
              </a:spcBef>
              <a:buFont typeface="Arial" charset="0"/>
              <a:buNone/>
            </a:pPr>
            <a:r>
              <a:rPr lang="zh-CN" altLang="en-US" sz="2400" b="1">
                <a:solidFill>
                  <a:srgbClr val="990033"/>
                </a:solidFill>
                <a:latin typeface="+mn-ea"/>
                <a:sym typeface="+mn-ea"/>
              </a:rPr>
              <a:t>(4)冬雨夹着雪花窸窸窣窣地飘洒在透着寒气的大地上，发出一声声轻轻的叹息。</a:t>
            </a:r>
          </a:p>
          <a:p>
            <a:pPr marL="0" indent="0" eaLnBrk="1" latinLnBrk="0" hangingPunct="1">
              <a:lnSpc>
                <a:spcPts val="3500"/>
              </a:lnSpc>
              <a:spcBef>
                <a:spcPct val="0"/>
              </a:spcBef>
              <a:buFont typeface="Arial" charset="0"/>
              <a:buNone/>
            </a:pPr>
            <a:r>
              <a:rPr lang="zh-CN" altLang="en-US" sz="2400" b="1">
                <a:solidFill>
                  <a:srgbClr val="990033"/>
                </a:solidFill>
                <a:latin typeface="+mn-ea"/>
                <a:sym typeface="+mn-ea"/>
              </a:rPr>
              <a:t>[解析] 本题扩展的关键是要对春夏秋冬四种雨分别进行叙述和描写，而描写和叙述有无意蕴便是此题扩展的关键。要善于借助拟人修辞手法，发挥想象，合理创造，写出四种雨各自的情趣来。</a:t>
            </a:r>
            <a:endParaRPr>
              <a:latin typeface="+mn-ea"/>
            </a:endParaRPr>
          </a:p>
        </p:txBody>
      </p:sp>
      <p:grpSp>
        <p:nvGrpSpPr>
          <p:cNvPr id="2" name="Group 5"/>
          <p:cNvGrpSpPr/>
          <p:nvPr/>
        </p:nvGrpSpPr>
        <p:grpSpPr bwMode="auto">
          <a:xfrm>
            <a:off x="1588" y="2674938"/>
            <a:ext cx="609600" cy="1978025"/>
            <a:chOff x="1" y="1685"/>
            <a:chExt cx="384" cy="1246"/>
          </a:xfrm>
        </p:grpSpPr>
        <p:pic>
          <p:nvPicPr>
            <p:cNvPr id="42496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2496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424965"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24962"/>
                                        </p:tgtEl>
                                        <p:attrNameLst>
                                          <p:attrName>style.visibility</p:attrName>
                                        </p:attrNameLst>
                                      </p:cBhvr>
                                      <p:to>
                                        <p:strVal val="visible"/>
                                      </p:to>
                                    </p:set>
                                    <p:animEffect transition="in" filter="blinds(horizontal)">
                                      <p:cBhvr>
                                        <p:cTn id="7" dur="500"/>
                                        <p:tgtEl>
                                          <p:spTgt spid="424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962"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内容占位符 2"/>
          <p:cNvSpPr>
            <a:spLocks noGrp="1"/>
          </p:cNvSpPr>
          <p:nvPr>
            <p:ph idx="4294967295"/>
          </p:nvPr>
        </p:nvSpPr>
        <p:spPr>
          <a:xfrm>
            <a:off x="755650" y="908368"/>
            <a:ext cx="8064500" cy="4797425"/>
          </a:xfrm>
        </p:spPr>
        <p:txBody>
          <a:bodyPr/>
          <a:lstStyle/>
          <a:p>
            <a:pPr marL="0" indent="0" latinLnBrk="0">
              <a:lnSpc>
                <a:spcPts val="3500"/>
              </a:lnSpc>
              <a:spcBef>
                <a:spcPts val="0"/>
              </a:spcBef>
              <a:buFont typeface="Arial" charset="0"/>
              <a:buNone/>
            </a:pPr>
            <a:r>
              <a:rPr lang="en-US" altLang="zh-CN" sz="2400" b="1" smtClean="0">
                <a:latin typeface="黑体" charset="0"/>
                <a:ea typeface="黑体" charset="0"/>
                <a:sym typeface="+mn-ea"/>
              </a:rPr>
              <a:t>6</a:t>
            </a:r>
            <a:r>
              <a:rPr lang="zh-CN" altLang="en-US" sz="2400" b="1" smtClean="0">
                <a:latin typeface="黑体" charset="0"/>
                <a:ea typeface="黑体" charset="0"/>
                <a:sym typeface="+mn-ea"/>
              </a:rPr>
              <a:t>．联想想象法</a:t>
            </a:r>
          </a:p>
          <a:p>
            <a:pPr marL="0" indent="0" latinLnBrk="0">
              <a:lnSpc>
                <a:spcPts val="3500"/>
              </a:lnSpc>
              <a:spcBef>
                <a:spcPts val="0"/>
              </a:spcBef>
              <a:buFont typeface="Arial" charset="0"/>
              <a:buNone/>
            </a:pPr>
            <a:r>
              <a:rPr lang="zh-CN" altLang="en-US" sz="2400" b="1" smtClean="0">
                <a:latin typeface="+mn-ea"/>
                <a:sym typeface="+mn-ea"/>
              </a:rPr>
              <a:t>   “联想想象法”，就是要使扩展的文字有意蕴，就是要同中求异，异中求新，新中求优。在内容上或发挥想象，合理创造；或进行联想，发散思维；或利用生活经验进行联想、想象，搜寻自己记忆中的情境，把它描绘出来。</a:t>
            </a:r>
            <a:endParaRPr lang="en-US" altLang="zh-CN" sz="2400" b="1" smtClean="0">
              <a:latin typeface="+mn-ea"/>
            </a:endParaRPr>
          </a:p>
          <a:p>
            <a:pPr marL="0" indent="0" latinLnBrk="0">
              <a:lnSpc>
                <a:spcPct val="122000"/>
              </a:lnSpc>
              <a:buFont typeface="Arial" charset="0"/>
              <a:buNone/>
            </a:pPr>
            <a:endParaRPr lang="zh-CN" altLang="en-US" sz="2400" b="1" smtClean="0">
              <a:latin typeface="宋体" pitchFamily="2" charset="-122"/>
            </a:endParaRPr>
          </a:p>
          <a:p>
            <a:pPr marL="0" indent="0" latinLnBrk="0">
              <a:lnSpc>
                <a:spcPct val="122000"/>
              </a:lnSpc>
              <a:buFont typeface="Arial" charset="0"/>
              <a:buNone/>
            </a:pPr>
            <a:endParaRPr lang="en-US" altLang="zh-CN" sz="2400" b="1" smtClean="0">
              <a:latin typeface="宋体" pitchFamily="2" charset="-122"/>
            </a:endParaRPr>
          </a:p>
        </p:txBody>
      </p:sp>
      <p:grpSp>
        <p:nvGrpSpPr>
          <p:cNvPr id="2" name="Group 5"/>
          <p:cNvGrpSpPr/>
          <p:nvPr/>
        </p:nvGrpSpPr>
        <p:grpSpPr bwMode="auto">
          <a:xfrm>
            <a:off x="1588" y="2674938"/>
            <a:ext cx="609600" cy="1978025"/>
            <a:chOff x="1" y="1685"/>
            <a:chExt cx="384" cy="1246"/>
          </a:xfrm>
        </p:grpSpPr>
        <p:pic>
          <p:nvPicPr>
            <p:cNvPr id="42599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2599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425989"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25986"/>
                                        </p:tgtEl>
                                        <p:attrNameLst>
                                          <p:attrName>style.visibility</p:attrName>
                                        </p:attrNameLst>
                                      </p:cBhvr>
                                      <p:to>
                                        <p:strVal val="visible"/>
                                      </p:to>
                                    </p:set>
                                    <p:animEffect transition="in" filter="blinds(horizontal)">
                                      <p:cBhvr>
                                        <p:cTn id="7" dur="500"/>
                                        <p:tgtEl>
                                          <p:spTgt spid="425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98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内容占位符 2"/>
          <p:cNvSpPr>
            <a:spLocks noGrp="1"/>
          </p:cNvSpPr>
          <p:nvPr>
            <p:ph idx="4294967295"/>
          </p:nvPr>
        </p:nvSpPr>
        <p:spPr>
          <a:xfrm>
            <a:off x="792163" y="936625"/>
            <a:ext cx="7920037" cy="4364038"/>
          </a:xfrm>
        </p:spPr>
        <p:txBody>
          <a:bodyPr/>
          <a:lstStyle/>
          <a:p>
            <a:pPr marL="0" indent="0" algn="l" eaLnBrk="1" latinLnBrk="0" hangingPunct="1">
              <a:lnSpc>
                <a:spcPts val="3500"/>
              </a:lnSpc>
              <a:spcBef>
                <a:spcPct val="0"/>
              </a:spcBef>
              <a:buFont typeface="Arial" charset="0"/>
              <a:buNone/>
            </a:pPr>
            <a:r>
              <a:rPr lang="zh-CN" altLang="en-US" sz="2400" b="1" smtClean="0">
                <a:latin typeface="+mn-ea"/>
                <a:sym typeface="+mn-ea"/>
              </a:rPr>
              <a:t>【</a:t>
            </a:r>
            <a:r>
              <a:rPr lang="zh-CN" altLang="en-US" sz="2400" b="1" smtClean="0">
                <a:latin typeface="黑体" charset="0"/>
                <a:ea typeface="黑体" charset="0"/>
                <a:sym typeface="+mn-ea"/>
              </a:rPr>
              <a:t>技法小练</a:t>
            </a:r>
            <a:r>
              <a:rPr lang="zh-CN" altLang="en-US" sz="2400" b="1" smtClean="0">
                <a:latin typeface="+mn-ea"/>
                <a:sym typeface="+mn-ea"/>
              </a:rPr>
              <a:t>】</a:t>
            </a:r>
            <a:endParaRPr lang="zh-CN" altLang="en-US" sz="2400" b="1" smtClean="0">
              <a:latin typeface="+mn-ea"/>
            </a:endParaRPr>
          </a:p>
          <a:p>
            <a:pPr marL="0" indent="0" algn="l" eaLnBrk="1" latinLnBrk="0" hangingPunct="1">
              <a:lnSpc>
                <a:spcPts val="3500"/>
              </a:lnSpc>
              <a:spcBef>
                <a:spcPct val="0"/>
              </a:spcBef>
              <a:buFont typeface="Arial" charset="0"/>
              <a:buNone/>
            </a:pPr>
            <a:r>
              <a:rPr lang="en-US" altLang="zh-CN" sz="2400" b="1" smtClean="0">
                <a:latin typeface="+mn-ea"/>
                <a:sym typeface="+mn-ea"/>
              </a:rPr>
              <a:t> 6 .</a:t>
            </a:r>
            <a:r>
              <a:rPr lang="zh-CN" altLang="en-US" sz="2400" b="1" smtClean="0">
                <a:latin typeface="+mn-ea"/>
                <a:sym typeface="+mn-ea"/>
              </a:rPr>
              <a:t>将杜甫《登高》中的“风急天高猿啸哀，渚清沙白鸟飞回”两句诗扩展成一段话，字数在70左右。(4分)</a:t>
            </a:r>
            <a:endParaRPr lang="en-US" altLang="zh-CN" sz="2400" b="1" smtClean="0">
              <a:latin typeface="+mn-ea"/>
            </a:endParaRPr>
          </a:p>
        </p:txBody>
      </p:sp>
      <p:grpSp>
        <p:nvGrpSpPr>
          <p:cNvPr id="2" name="Group 5"/>
          <p:cNvGrpSpPr/>
          <p:nvPr/>
        </p:nvGrpSpPr>
        <p:grpSpPr bwMode="auto">
          <a:xfrm>
            <a:off x="1588" y="2674938"/>
            <a:ext cx="609600" cy="1978025"/>
            <a:chOff x="1" y="1685"/>
            <a:chExt cx="384" cy="1246"/>
          </a:xfrm>
        </p:grpSpPr>
        <p:pic>
          <p:nvPicPr>
            <p:cNvPr id="42701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2701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427013"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27010"/>
                                        </p:tgtEl>
                                        <p:attrNameLst>
                                          <p:attrName>style.visibility</p:attrName>
                                        </p:attrNameLst>
                                      </p:cBhvr>
                                      <p:to>
                                        <p:strVal val="visible"/>
                                      </p:to>
                                    </p:set>
                                    <p:animEffect transition="in" filter="blinds(horizontal)">
                                      <p:cBhvr>
                                        <p:cTn id="7" dur="500"/>
                                        <p:tgtEl>
                                          <p:spTgt spid="427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0"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内容占位符 2"/>
          <p:cNvSpPr>
            <a:spLocks noGrp="1"/>
          </p:cNvSpPr>
          <p:nvPr>
            <p:ph idx="4294967295"/>
          </p:nvPr>
        </p:nvSpPr>
        <p:spPr>
          <a:xfrm>
            <a:off x="792163" y="936625"/>
            <a:ext cx="7920037" cy="4364038"/>
          </a:xfrm>
        </p:spPr>
        <p:txBody>
          <a:bodyPr/>
          <a:lstStyle/>
          <a:p>
            <a:pPr marL="0" indent="0" algn="l" latinLnBrk="0">
              <a:lnSpc>
                <a:spcPts val="3500"/>
              </a:lnSpc>
              <a:spcBef>
                <a:spcPts val="0"/>
              </a:spcBef>
              <a:buNone/>
            </a:pPr>
            <a:r>
              <a:rPr lang="zh-CN" altLang="en-US" sz="2400" b="1" dirty="0">
                <a:solidFill>
                  <a:srgbClr val="990033"/>
                </a:solidFill>
                <a:latin typeface="+mn-ea"/>
                <a:sym typeface="+mn-ea"/>
              </a:rPr>
              <a:t>示例：秋日天高气清，瞿塘峡口，金风猎猎，西风过处，万木凋零，漫山遍野都是衰败枯黄的树叶；江水湍急，浪花翻卷，滚滚东逝，沙洲空旷岑寂，孤鸟在空中迎风飞翔，不住回旋，远处不时传来几声猿的哀啼。</a:t>
            </a:r>
          </a:p>
          <a:p>
            <a:pPr marL="0" indent="0">
              <a:buNone/>
            </a:pPr>
            <a:r>
              <a:rPr lang="zh-CN" altLang="en-US" sz="2400" b="1" dirty="0">
                <a:solidFill>
                  <a:srgbClr val="990033"/>
                </a:solidFill>
                <a:latin typeface="+mn-ea"/>
                <a:sym typeface="+mn-ea"/>
              </a:rPr>
              <a:t>[解析] 本题要扩展得具体、生动，不能只翻译诗句的意思，而要先确定中心再扩展。扩展时需要进行合理的联想和想象，对诗歌意象做出传神的描绘和渲染，要能恰当地联想、想象诗人长年漂泊、老病孤愁以及时时处处忧国、伤时的情景。</a:t>
            </a:r>
            <a:endParaRPr lang="en-US" altLang="zh-CN" sz="2400" b="1" dirty="0" smtClean="0">
              <a:latin typeface="+mn-ea"/>
            </a:endParaRPr>
          </a:p>
        </p:txBody>
      </p:sp>
      <p:grpSp>
        <p:nvGrpSpPr>
          <p:cNvPr id="2" name="Group 5"/>
          <p:cNvGrpSpPr/>
          <p:nvPr/>
        </p:nvGrpSpPr>
        <p:grpSpPr bwMode="auto">
          <a:xfrm>
            <a:off x="1588" y="2674938"/>
            <a:ext cx="609600" cy="1978025"/>
            <a:chOff x="1" y="1685"/>
            <a:chExt cx="384" cy="1246"/>
          </a:xfrm>
        </p:grpSpPr>
        <p:pic>
          <p:nvPicPr>
            <p:cNvPr id="42701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2701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427013"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27010"/>
                                        </p:tgtEl>
                                        <p:attrNameLst>
                                          <p:attrName>style.visibility</p:attrName>
                                        </p:attrNameLst>
                                      </p:cBhvr>
                                      <p:to>
                                        <p:strVal val="visible"/>
                                      </p:to>
                                    </p:set>
                                    <p:animEffect transition="in" filter="blinds(horizontal)">
                                      <p:cBhvr>
                                        <p:cTn id="7" dur="500"/>
                                        <p:tgtEl>
                                          <p:spTgt spid="427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0"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内容占位符 2"/>
          <p:cNvSpPr>
            <a:spLocks noGrp="1"/>
          </p:cNvSpPr>
          <p:nvPr>
            <p:ph idx="4294967295"/>
          </p:nvPr>
        </p:nvSpPr>
        <p:spPr>
          <a:xfrm>
            <a:off x="792163" y="936625"/>
            <a:ext cx="7920037" cy="5399088"/>
          </a:xfrm>
        </p:spPr>
        <p:txBody>
          <a:bodyPr/>
          <a:lstStyle/>
          <a:p>
            <a:pPr marL="0" indent="0" algn="l" latinLnBrk="0">
              <a:lnSpc>
                <a:spcPts val="3500"/>
              </a:lnSpc>
              <a:spcBef>
                <a:spcPts val="0"/>
              </a:spcBef>
              <a:buFont typeface="Arial" charset="0"/>
              <a:buNone/>
            </a:pPr>
            <a:r>
              <a:rPr sz="2400" b="1" smtClean="0">
                <a:latin typeface="黑体" charset="0"/>
                <a:ea typeface="黑体" charset="0"/>
                <a:sym typeface="+mn-ea"/>
              </a:rPr>
              <a:t>二、压缩语段</a:t>
            </a:r>
          </a:p>
          <a:p>
            <a:pPr marL="0" indent="0" algn="l" latinLnBrk="0">
              <a:lnSpc>
                <a:spcPts val="3500"/>
              </a:lnSpc>
              <a:spcBef>
                <a:spcPts val="0"/>
              </a:spcBef>
              <a:buFont typeface="Arial" charset="0"/>
              <a:buNone/>
            </a:pPr>
            <a:r>
              <a:rPr sz="2400" b="1" smtClean="0">
                <a:latin typeface="+mn-ea"/>
                <a:sym typeface="+mn-ea"/>
              </a:rPr>
              <a:t>       虽然不同性质的阅读材料有不同的压缩要求，但压缩语段的方法是可以通用的。常用的方法有以下几种：</a:t>
            </a:r>
            <a:endParaRPr sz="2400" b="1" smtClean="0">
              <a:latin typeface="+mn-ea"/>
            </a:endParaRPr>
          </a:p>
          <a:p>
            <a:pPr marL="0" indent="0" algn="l" latinLnBrk="0">
              <a:lnSpc>
                <a:spcPts val="3500"/>
              </a:lnSpc>
              <a:spcBef>
                <a:spcPts val="0"/>
              </a:spcBef>
              <a:buFont typeface="Arial" charset="0"/>
              <a:buNone/>
            </a:pPr>
            <a:r>
              <a:rPr sz="2400" b="1" smtClean="0">
                <a:latin typeface="黑体" charset="0"/>
                <a:ea typeface="黑体" charset="0"/>
                <a:sym typeface="+mn-ea"/>
              </a:rPr>
              <a:t>1. 筛选组合法</a:t>
            </a:r>
          </a:p>
          <a:p>
            <a:pPr marL="0" indent="0" algn="l" latinLnBrk="0">
              <a:lnSpc>
                <a:spcPts val="3500"/>
              </a:lnSpc>
              <a:spcBef>
                <a:spcPts val="0"/>
              </a:spcBef>
              <a:buFont typeface="Arial" charset="0"/>
              <a:buNone/>
            </a:pPr>
            <a:r>
              <a:rPr sz="2400" b="1" smtClean="0">
                <a:latin typeface="+mn-ea"/>
                <a:sym typeface="+mn-ea"/>
              </a:rPr>
              <a:t>       所谓“筛选组合法”，是指提取句子主干的方法，也就是把每个句子所表达的重要内容摘出来，然后按照题干的要求进行连缀。这种方法适用于封闭性语段，字数较少，内容单一，要求宽泛。</a:t>
            </a:r>
            <a:endParaRPr lang="en-US" altLang="zh-CN" sz="2400" b="1" smtClean="0">
              <a:latin typeface="+mn-ea"/>
            </a:endParaRPr>
          </a:p>
        </p:txBody>
      </p:sp>
      <p:grpSp>
        <p:nvGrpSpPr>
          <p:cNvPr id="2" name="Group 5"/>
          <p:cNvGrpSpPr/>
          <p:nvPr/>
        </p:nvGrpSpPr>
        <p:grpSpPr bwMode="auto">
          <a:xfrm>
            <a:off x="1588" y="2674938"/>
            <a:ext cx="609600" cy="1978025"/>
            <a:chOff x="1" y="1685"/>
            <a:chExt cx="384" cy="1246"/>
          </a:xfrm>
        </p:grpSpPr>
        <p:pic>
          <p:nvPicPr>
            <p:cNvPr id="42803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2803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428037"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28034"/>
                                        </p:tgtEl>
                                        <p:attrNameLst>
                                          <p:attrName>style.visibility</p:attrName>
                                        </p:attrNameLst>
                                      </p:cBhvr>
                                      <p:to>
                                        <p:strVal val="visible"/>
                                      </p:to>
                                    </p:set>
                                    <p:animEffect transition="in" filter="blinds(horizontal)">
                                      <p:cBhvr>
                                        <p:cTn id="7" dur="500"/>
                                        <p:tgtEl>
                                          <p:spTgt spid="428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4" grpId="0"/>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内容占位符 2"/>
          <p:cNvSpPr>
            <a:spLocks noGrp="1"/>
          </p:cNvSpPr>
          <p:nvPr>
            <p:ph idx="4294967295"/>
          </p:nvPr>
        </p:nvSpPr>
        <p:spPr>
          <a:xfrm>
            <a:off x="792163" y="936625"/>
            <a:ext cx="7920037" cy="5399088"/>
          </a:xfrm>
        </p:spPr>
        <p:txBody>
          <a:bodyPr/>
          <a:lstStyle/>
          <a:p>
            <a:pPr marL="0" indent="0" algn="just" latinLnBrk="0">
              <a:lnSpc>
                <a:spcPct val="115000"/>
              </a:lnSpc>
              <a:spcBef>
                <a:spcPts val="0"/>
              </a:spcBef>
              <a:buFont typeface="Arial" charset="0"/>
              <a:buNone/>
            </a:pPr>
            <a:r>
              <a:rPr lang="en-US" altLang="zh-CN" sz="2400" b="1">
                <a:latin typeface="宋体" charset="-122"/>
                <a:sym typeface="+mn-ea"/>
              </a:rPr>
              <a:t>【</a:t>
            </a:r>
            <a:r>
              <a:rPr lang="zh-CN" altLang="en-US" sz="2400" b="1">
                <a:latin typeface="黑体" charset="0"/>
                <a:ea typeface="黑体" charset="0"/>
                <a:sym typeface="+mn-ea"/>
              </a:rPr>
              <a:t>对点训练</a:t>
            </a:r>
            <a:r>
              <a:rPr lang="en-US" altLang="zh-CN" sz="2400" b="1">
                <a:latin typeface="宋体" charset="-122"/>
                <a:sym typeface="+mn-ea"/>
              </a:rPr>
              <a:t>】</a:t>
            </a:r>
          </a:p>
          <a:p>
            <a:pPr marL="0" indent="0" algn="just" latinLnBrk="0">
              <a:lnSpc>
                <a:spcPct val="115000"/>
              </a:lnSpc>
              <a:spcBef>
                <a:spcPts val="0"/>
              </a:spcBef>
              <a:buFont typeface="Arial" charset="0"/>
              <a:buNone/>
            </a:pPr>
            <a:r>
              <a:rPr lang="en-US" altLang="zh-CN" sz="2400" b="1" smtClean="0">
                <a:latin typeface="Times New Roman" pitchFamily="18" charset="0"/>
                <a:sym typeface="+mn-ea"/>
              </a:rPr>
              <a:t> 1.   [</a:t>
            </a:r>
            <a:r>
              <a:rPr lang="en-US" altLang="zh-CN" sz="2400" smtClean="0">
                <a:solidFill>
                  <a:schemeClr val="tx1"/>
                </a:solidFill>
                <a:uFillTx/>
                <a:latin typeface="Times New Roman" pitchFamily="18" charset="0"/>
                <a:ea typeface="宋体" charset="0"/>
                <a:sym typeface="+mn-ea"/>
              </a:rPr>
              <a:t>2013</a:t>
            </a:r>
            <a:r>
              <a:rPr lang="en-US" altLang="zh-CN" sz="2400" b="1" smtClean="0">
                <a:latin typeface="Times New Roman" pitchFamily="18" charset="0"/>
                <a:sym typeface="+mn-ea"/>
              </a:rPr>
              <a:t>·</a:t>
            </a:r>
            <a:r>
              <a:rPr lang="zh-CN" altLang="en-US" sz="2400" b="1" smtClean="0">
                <a:sym typeface="+mn-ea"/>
              </a:rPr>
              <a:t>安徽卷</a:t>
            </a:r>
            <a:r>
              <a:rPr lang="en-US" altLang="zh-CN" sz="2400" b="1" smtClean="0">
                <a:sym typeface="+mn-ea"/>
              </a:rPr>
              <a:t>]  </a:t>
            </a:r>
            <a:r>
              <a:rPr lang="zh-CN" altLang="en-US" sz="2400" b="1" smtClean="0">
                <a:sym typeface="+mn-ea"/>
              </a:rPr>
              <a:t>某校利用宣传橱窗举办关于</a:t>
            </a:r>
            <a:r>
              <a:rPr lang="zh-CN" altLang="en-US" sz="2400" b="1" smtClean="0">
                <a:latin typeface="宋体"/>
                <a:sym typeface="+mn-ea"/>
              </a:rPr>
              <a:t>“</a:t>
            </a:r>
            <a:r>
              <a:rPr lang="zh-CN" altLang="en-US" sz="2400" b="1" smtClean="0">
                <a:sym typeface="+mn-ea"/>
              </a:rPr>
              <a:t>蛟龙号</a:t>
            </a:r>
            <a:r>
              <a:rPr lang="zh-CN" altLang="en-US" sz="2400" b="1" smtClean="0">
                <a:latin typeface="宋体"/>
                <a:sym typeface="+mn-ea"/>
              </a:rPr>
              <a:t>”</a:t>
            </a:r>
            <a:r>
              <a:rPr lang="zh-CN" altLang="en-US" sz="2400" b="1" smtClean="0">
                <a:sym typeface="+mn-ea"/>
              </a:rPr>
              <a:t>的专题展览，展览包括四个板块。请根据下面的材料，为展览拟写总标题和各板块标题。要求：简明生动，每个标题不超过</a:t>
            </a:r>
            <a:r>
              <a:rPr lang="en-US" altLang="zh-CN" sz="2400" smtClean="0">
                <a:solidFill>
                  <a:schemeClr val="tx1"/>
                </a:solidFill>
                <a:uFillTx/>
                <a:latin typeface="Times New Roman" pitchFamily="18" charset="0"/>
                <a:ea typeface="宋体" charset="0"/>
                <a:sym typeface="+mn-ea"/>
              </a:rPr>
              <a:t>8</a:t>
            </a:r>
            <a:r>
              <a:rPr lang="zh-CN" altLang="en-US" sz="2400" b="1" smtClean="0">
                <a:sym typeface="+mn-ea"/>
              </a:rPr>
              <a:t>个字。</a:t>
            </a:r>
            <a:endParaRPr lang="en-US" altLang="zh-CN" sz="2400" b="1" smtClean="0">
              <a:latin typeface="+mn-ea"/>
            </a:endParaRPr>
          </a:p>
        </p:txBody>
      </p:sp>
      <p:grpSp>
        <p:nvGrpSpPr>
          <p:cNvPr id="2" name="Group 5"/>
          <p:cNvGrpSpPr/>
          <p:nvPr/>
        </p:nvGrpSpPr>
        <p:grpSpPr bwMode="auto">
          <a:xfrm>
            <a:off x="1588" y="2674938"/>
            <a:ext cx="609600" cy="1978025"/>
            <a:chOff x="1" y="1685"/>
            <a:chExt cx="384" cy="1246"/>
          </a:xfrm>
        </p:grpSpPr>
        <p:pic>
          <p:nvPicPr>
            <p:cNvPr id="42803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2803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428037"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28034"/>
                                        </p:tgtEl>
                                        <p:attrNameLst>
                                          <p:attrName>style.visibility</p:attrName>
                                        </p:attrNameLst>
                                      </p:cBhvr>
                                      <p:to>
                                        <p:strVal val="visible"/>
                                      </p:to>
                                    </p:set>
                                    <p:animEffect transition="in" filter="blinds(horizontal)">
                                      <p:cBhvr>
                                        <p:cTn id="7" dur="500"/>
                                        <p:tgtEl>
                                          <p:spTgt spid="428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4" grpId="0"/>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内容占位符 2"/>
          <p:cNvSpPr>
            <a:spLocks noGrp="1"/>
          </p:cNvSpPr>
          <p:nvPr>
            <p:ph idx="4294967295"/>
          </p:nvPr>
        </p:nvSpPr>
        <p:spPr>
          <a:xfrm>
            <a:off x="900113" y="908050"/>
            <a:ext cx="7667625" cy="5184775"/>
          </a:xfrm>
        </p:spPr>
        <p:txBody>
          <a:bodyPr/>
          <a:lstStyle/>
          <a:p>
            <a:pPr marL="0" indent="628650" algn="just">
              <a:lnSpc>
                <a:spcPct val="122000"/>
              </a:lnSpc>
              <a:buFont typeface="Arial" charset="0"/>
              <a:buNone/>
            </a:pPr>
            <a:r>
              <a:rPr lang="zh-CN" altLang="zh-CN" sz="2400" b="1" smtClean="0">
                <a:latin typeface="宋体"/>
                <a:ea typeface="楷体_GB2312" pitchFamily="49" charset="-122"/>
              </a:rPr>
              <a:t>“</a:t>
            </a:r>
            <a:r>
              <a:rPr lang="zh-CN" altLang="zh-CN" sz="2400" b="1" smtClean="0">
                <a:latin typeface="楷体_GB2312" pitchFamily="49" charset="-122"/>
                <a:ea typeface="楷体_GB2312" pitchFamily="49" charset="-122"/>
              </a:rPr>
              <a:t>蛟龙号</a:t>
            </a:r>
            <a:r>
              <a:rPr lang="zh-CN" altLang="en-US" sz="2400" b="1" smtClean="0">
                <a:latin typeface="宋体"/>
                <a:ea typeface="楷体_GB2312" pitchFamily="49" charset="-122"/>
              </a:rPr>
              <a:t>”</a:t>
            </a:r>
            <a:r>
              <a:rPr lang="zh-CN" altLang="en-US" sz="2400" b="1" smtClean="0">
                <a:latin typeface="楷体_GB2312" pitchFamily="49" charset="-122"/>
                <a:ea typeface="楷体_GB2312" pitchFamily="49" charset="-122"/>
              </a:rPr>
              <a:t>是我国第一台深海载人潜水器。</a:t>
            </a:r>
            <a:r>
              <a:rPr lang="zh-CN" altLang="en-US" sz="2400" b="1" smtClean="0">
                <a:latin typeface="宋体"/>
                <a:ea typeface="楷体_GB2312" pitchFamily="49" charset="-122"/>
              </a:rPr>
              <a:t>“</a:t>
            </a:r>
            <a:r>
              <a:rPr lang="zh-CN" altLang="en-US" sz="2400" b="1" smtClean="0">
                <a:latin typeface="楷体_GB2312" pitchFamily="49" charset="-122"/>
                <a:ea typeface="楷体_GB2312" pitchFamily="49" charset="-122"/>
              </a:rPr>
              <a:t>蛟龙号</a:t>
            </a:r>
            <a:r>
              <a:rPr lang="zh-CN" altLang="en-US" sz="2400" b="1" smtClean="0">
                <a:latin typeface="宋体"/>
                <a:ea typeface="楷体_GB2312" pitchFamily="49" charset="-122"/>
              </a:rPr>
              <a:t>”</a:t>
            </a:r>
            <a:r>
              <a:rPr lang="zh-CN" altLang="en-US" sz="2400" b="1" smtClean="0">
                <a:latin typeface="楷体_GB2312" pitchFamily="49" charset="-122"/>
                <a:ea typeface="楷体_GB2312" pitchFamily="49" charset="-122"/>
              </a:rPr>
              <a:t>完全由我国工程技术人员自主设计，除少数非核心零部件之外，绝大部分零部件都是</a:t>
            </a:r>
            <a:r>
              <a:rPr lang="zh-CN" altLang="en-US" sz="2400" b="1" smtClean="0">
                <a:latin typeface="宋体"/>
                <a:ea typeface="楷体_GB2312" pitchFamily="49" charset="-122"/>
              </a:rPr>
              <a:t>“</a:t>
            </a:r>
            <a:r>
              <a:rPr lang="zh-CN" altLang="en-US" sz="2400" b="1" smtClean="0">
                <a:latin typeface="楷体_GB2312" pitchFamily="49" charset="-122"/>
                <a:ea typeface="楷体_GB2312" pitchFamily="49" charset="-122"/>
              </a:rPr>
              <a:t>中国制造</a:t>
            </a:r>
            <a:r>
              <a:rPr lang="zh-CN" altLang="en-US" sz="2400" b="1" smtClean="0">
                <a:latin typeface="宋体"/>
                <a:ea typeface="楷体_GB2312" pitchFamily="49" charset="-122"/>
              </a:rPr>
              <a:t>”</a:t>
            </a:r>
            <a:r>
              <a:rPr lang="zh-CN" altLang="en-US" sz="2400" b="1" smtClean="0">
                <a:latin typeface="楷体_GB2312" pitchFamily="49" charset="-122"/>
                <a:ea typeface="楷体_GB2312" pitchFamily="49" charset="-122"/>
              </a:rPr>
              <a:t>，组装也由我国独立完成。</a:t>
            </a:r>
            <a:r>
              <a:rPr lang="zh-CN" altLang="en-US" sz="2400" b="1" smtClean="0">
                <a:latin typeface="宋体"/>
                <a:ea typeface="楷体_GB2312" pitchFamily="49" charset="-122"/>
              </a:rPr>
              <a:t>“</a:t>
            </a:r>
            <a:r>
              <a:rPr lang="zh-CN" altLang="en-US" sz="2400" b="1" smtClean="0">
                <a:latin typeface="楷体_GB2312" pitchFamily="49" charset="-122"/>
                <a:ea typeface="楷体_GB2312" pitchFamily="49" charset="-122"/>
              </a:rPr>
              <a:t>蛟龙号</a:t>
            </a:r>
            <a:r>
              <a:rPr lang="zh-CN" altLang="en-US" sz="2400" b="1" smtClean="0">
                <a:latin typeface="宋体"/>
                <a:ea typeface="楷体_GB2312" pitchFamily="49" charset="-122"/>
              </a:rPr>
              <a:t>”</a:t>
            </a:r>
            <a:r>
              <a:rPr lang="zh-CN" altLang="en-US" sz="2400" b="1" smtClean="0">
                <a:latin typeface="楷体_GB2312" pitchFamily="49" charset="-122"/>
                <a:ea typeface="楷体_GB2312" pitchFamily="49" charset="-122"/>
              </a:rPr>
              <a:t>技术上拥有三个优势，即先进的近底自动航行和悬停定位功能、高速水声通信功能、强大的续航供电功能；与国际上现有的大深度载人潜水器相比，其综合性能稳居前列。</a:t>
            </a:r>
            <a:r>
              <a:rPr lang="en-US" altLang="zh-CN" sz="2400" b="1" smtClean="0">
                <a:latin typeface="楷体_GB2312" pitchFamily="49" charset="-122"/>
                <a:ea typeface="楷体_GB2312" pitchFamily="49" charset="-122"/>
              </a:rPr>
              <a:t>2012</a:t>
            </a:r>
            <a:r>
              <a:rPr lang="zh-CN" altLang="en-US" sz="2400" b="1" smtClean="0">
                <a:latin typeface="楷体_GB2312" pitchFamily="49" charset="-122"/>
                <a:ea typeface="楷体_GB2312" pitchFamily="49" charset="-122"/>
              </a:rPr>
              <a:t>年</a:t>
            </a:r>
            <a:r>
              <a:rPr lang="en-US" altLang="zh-CN" sz="2400" b="1" smtClean="0">
                <a:latin typeface="楷体_GB2312" pitchFamily="49" charset="-122"/>
                <a:ea typeface="楷体_GB2312" pitchFamily="49" charset="-122"/>
              </a:rPr>
              <a:t>6</a:t>
            </a:r>
            <a:r>
              <a:rPr lang="zh-CN" altLang="en-US" sz="2400" b="1" smtClean="0">
                <a:latin typeface="楷体_GB2312" pitchFamily="49" charset="-122"/>
                <a:ea typeface="楷体_GB2312" pitchFamily="49" charset="-122"/>
              </a:rPr>
              <a:t>月</a:t>
            </a:r>
            <a:r>
              <a:rPr lang="en-US" altLang="zh-CN" sz="2400" b="1" smtClean="0">
                <a:latin typeface="楷体_GB2312" pitchFamily="49" charset="-122"/>
                <a:ea typeface="楷体_GB2312" pitchFamily="49" charset="-122"/>
              </a:rPr>
              <a:t>27</a:t>
            </a:r>
            <a:r>
              <a:rPr lang="zh-CN" altLang="en-US" sz="2400" b="1" smtClean="0">
                <a:latin typeface="楷体_GB2312" pitchFamily="49" charset="-122"/>
                <a:ea typeface="楷体_GB2312" pitchFamily="49" charset="-122"/>
              </a:rPr>
              <a:t>日，</a:t>
            </a:r>
            <a:r>
              <a:rPr lang="zh-CN" altLang="en-US" sz="2400" b="1" smtClean="0">
                <a:latin typeface="宋体"/>
                <a:ea typeface="楷体_GB2312" pitchFamily="49" charset="-122"/>
              </a:rPr>
              <a:t>“</a:t>
            </a:r>
            <a:r>
              <a:rPr lang="zh-CN" altLang="en-US" sz="2400" b="1" smtClean="0">
                <a:latin typeface="楷体_GB2312" pitchFamily="49" charset="-122"/>
                <a:ea typeface="楷体_GB2312" pitchFamily="49" charset="-122"/>
              </a:rPr>
              <a:t>蛟龙号</a:t>
            </a:r>
            <a:r>
              <a:rPr lang="zh-CN" altLang="en-US" sz="2400" b="1" smtClean="0">
                <a:latin typeface="宋体"/>
                <a:ea typeface="楷体_GB2312" pitchFamily="49" charset="-122"/>
              </a:rPr>
              <a:t>”</a:t>
            </a:r>
            <a:r>
              <a:rPr lang="zh-CN" altLang="en-US" sz="2400" b="1" smtClean="0">
                <a:latin typeface="楷体_GB2312" pitchFamily="49" charset="-122"/>
                <a:ea typeface="楷体_GB2312" pitchFamily="49" charset="-122"/>
              </a:rPr>
              <a:t>顺利下潜到马里亚纳海沟</a:t>
            </a:r>
            <a:r>
              <a:rPr lang="en-US" altLang="zh-CN" sz="2400" b="1" smtClean="0">
                <a:latin typeface="楷体_GB2312" pitchFamily="49" charset="-122"/>
                <a:ea typeface="楷体_GB2312" pitchFamily="49" charset="-122"/>
              </a:rPr>
              <a:t>7062</a:t>
            </a:r>
            <a:r>
              <a:rPr lang="zh-CN" altLang="en-US" sz="2400" b="1" smtClean="0">
                <a:latin typeface="楷体_GB2312" pitchFamily="49" charset="-122"/>
                <a:ea typeface="楷体_GB2312" pitchFamily="49" charset="-122"/>
              </a:rPr>
              <a:t>米的深处，全世界为之瞩目。此次深海作业的成功，证明这条</a:t>
            </a:r>
            <a:r>
              <a:rPr lang="zh-CN" altLang="en-US" sz="2400" b="1" smtClean="0">
                <a:latin typeface="宋体"/>
                <a:ea typeface="楷体_GB2312" pitchFamily="49" charset="-122"/>
              </a:rPr>
              <a:t>“</a:t>
            </a:r>
            <a:r>
              <a:rPr lang="zh-CN" altLang="en-US" sz="2400" b="1" smtClean="0">
                <a:latin typeface="楷体_GB2312" pitchFamily="49" charset="-122"/>
                <a:ea typeface="楷体_GB2312" pitchFamily="49" charset="-122"/>
              </a:rPr>
              <a:t>中国龙</a:t>
            </a:r>
            <a:r>
              <a:rPr lang="zh-CN" altLang="en-US" sz="2400" b="1" smtClean="0">
                <a:latin typeface="宋体"/>
                <a:ea typeface="楷体_GB2312" pitchFamily="49" charset="-122"/>
              </a:rPr>
              <a:t>”</a:t>
            </a:r>
            <a:r>
              <a:rPr lang="zh-CN" altLang="en-US" sz="2400" b="1" smtClean="0">
                <a:latin typeface="楷体_GB2312" pitchFamily="49" charset="-122"/>
                <a:ea typeface="楷体_GB2312" pitchFamily="49" charset="-122"/>
              </a:rPr>
              <a:t>具备了在全球</a:t>
            </a:r>
            <a:r>
              <a:rPr lang="en-US" altLang="zh-CN" sz="2400" b="1" smtClean="0">
                <a:latin typeface="楷体_GB2312" pitchFamily="49" charset="-122"/>
                <a:ea typeface="楷体_GB2312" pitchFamily="49" charset="-122"/>
              </a:rPr>
              <a:t>99.8%</a:t>
            </a:r>
            <a:r>
              <a:rPr lang="zh-CN" altLang="en-US" sz="2400" b="1" smtClean="0">
                <a:latin typeface="楷体_GB2312" pitchFamily="49" charset="-122"/>
                <a:ea typeface="楷体_GB2312" pitchFamily="49" charset="-122"/>
              </a:rPr>
              <a:t>的海域潜航的能力，标志着海底资源宝库向中国人敞开了大门。</a:t>
            </a:r>
          </a:p>
          <a:p>
            <a:pPr marL="0" indent="628650" algn="just">
              <a:lnSpc>
                <a:spcPct val="122000"/>
              </a:lnSpc>
              <a:buFont typeface="Arial" charset="0"/>
              <a:buNone/>
            </a:pPr>
            <a:r>
              <a:rPr lang="zh-CN" altLang="en-US" sz="2400" b="1" u="sng" smtClean="0">
                <a:latin typeface="宋体" pitchFamily="2" charset="-122"/>
              </a:rPr>
              <a:t>　　</a:t>
            </a:r>
            <a:endParaRPr lang="en-US" altLang="zh-CN" sz="2400" b="1" smtClean="0">
              <a:solidFill>
                <a:srgbClr val="990033"/>
              </a:solidFill>
              <a:latin typeface="宋体" pitchFamily="2" charset="-122"/>
            </a:endParaRPr>
          </a:p>
        </p:txBody>
      </p:sp>
      <p:grpSp>
        <p:nvGrpSpPr>
          <p:cNvPr id="2" name="Group 5"/>
          <p:cNvGrpSpPr/>
          <p:nvPr/>
        </p:nvGrpSpPr>
        <p:grpSpPr bwMode="auto">
          <a:xfrm>
            <a:off x="1588" y="2674938"/>
            <a:ext cx="609600" cy="1978025"/>
            <a:chOff x="1" y="1685"/>
            <a:chExt cx="384" cy="1246"/>
          </a:xfrm>
        </p:grpSpPr>
        <p:pic>
          <p:nvPicPr>
            <p:cNvPr id="42906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2906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429061"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29058"/>
                                        </p:tgtEl>
                                        <p:attrNameLst>
                                          <p:attrName>style.visibility</p:attrName>
                                        </p:attrNameLst>
                                      </p:cBhvr>
                                      <p:to>
                                        <p:strVal val="visible"/>
                                      </p:to>
                                    </p:set>
                                    <p:animEffect transition="in" filter="blinds(horizontal)">
                                      <p:cBhvr>
                                        <p:cTn id="7" dur="500"/>
                                        <p:tgtEl>
                                          <p:spTgt spid="429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58" grpId="0"/>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2354" name="内容占位符 2"/>
          <p:cNvSpPr>
            <a:spLocks noGrp="1"/>
          </p:cNvSpPr>
          <p:nvPr>
            <p:ph idx="4294967295"/>
          </p:nvPr>
        </p:nvSpPr>
        <p:spPr>
          <a:xfrm>
            <a:off x="900113" y="908050"/>
            <a:ext cx="7667625" cy="4608513"/>
          </a:xfrm>
        </p:spPr>
        <p:txBody>
          <a:bodyPr/>
          <a:lstStyle/>
          <a:p>
            <a:pPr marL="0" indent="0" algn="l" latinLnBrk="0">
              <a:lnSpc>
                <a:spcPct val="122000"/>
              </a:lnSpc>
              <a:spcBef>
                <a:spcPts val="0"/>
              </a:spcBef>
              <a:buFont typeface="Arial" charset="0"/>
              <a:buNone/>
            </a:pPr>
            <a:r>
              <a:rPr sz="2400" b="1" smtClean="0">
                <a:latin typeface="宋体" charset="-122"/>
                <a:sym typeface="+mn-ea"/>
              </a:rPr>
              <a:t>总标题：______________</a:t>
            </a:r>
            <a:endParaRPr sz="2400" b="1" smtClean="0">
              <a:latin typeface="宋体" charset="-122"/>
            </a:endParaRPr>
          </a:p>
          <a:p>
            <a:pPr marL="0" indent="0" algn="l" latinLnBrk="0">
              <a:lnSpc>
                <a:spcPct val="122000"/>
              </a:lnSpc>
              <a:spcBef>
                <a:spcPts val="0"/>
              </a:spcBef>
              <a:buFont typeface="Arial" charset="0"/>
              <a:buNone/>
            </a:pPr>
            <a:r>
              <a:rPr sz="2400" b="1" smtClean="0">
                <a:latin typeface="宋体" charset="-122"/>
                <a:sym typeface="+mn-ea"/>
              </a:rPr>
              <a:t>板块标题：①______________　②__________　           ③</a:t>
            </a:r>
            <a:r>
              <a:rPr lang="en-US" sz="2400" b="1" smtClean="0">
                <a:latin typeface="宋体" charset="-122"/>
                <a:sym typeface="+mn-ea"/>
              </a:rPr>
              <a:t>____________</a:t>
            </a:r>
            <a:r>
              <a:rPr sz="2400" b="1" smtClean="0">
                <a:latin typeface="宋体" charset="-122"/>
                <a:sym typeface="+mn-ea"/>
              </a:rPr>
              <a:t>④__________</a:t>
            </a:r>
            <a:endParaRPr lang="en-US" altLang="zh-CN" sz="2400" b="1" smtClean="0">
              <a:latin typeface="宋体" pitchFamily="2" charset="-122"/>
            </a:endParaRPr>
          </a:p>
        </p:txBody>
      </p:sp>
      <p:grpSp>
        <p:nvGrpSpPr>
          <p:cNvPr id="2" name="Group 5"/>
          <p:cNvGrpSpPr/>
          <p:nvPr/>
        </p:nvGrpSpPr>
        <p:grpSpPr bwMode="auto">
          <a:xfrm>
            <a:off x="1588" y="2674938"/>
            <a:ext cx="609600" cy="1978025"/>
            <a:chOff x="1" y="1685"/>
            <a:chExt cx="384" cy="1246"/>
          </a:xfrm>
        </p:grpSpPr>
        <p:pic>
          <p:nvPicPr>
            <p:cNvPr id="1252357"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52358"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52359"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52354"/>
                                        </p:tgtEl>
                                        <p:attrNameLst>
                                          <p:attrName>style.visibility</p:attrName>
                                        </p:attrNameLst>
                                      </p:cBhvr>
                                      <p:to>
                                        <p:strVal val="visible"/>
                                      </p:to>
                                    </p:set>
                                    <p:animEffect transition="in" filter="blinds(horizontal)">
                                      <p:cBhvr>
                                        <p:cTn id="7" dur="500"/>
                                        <p:tgtEl>
                                          <p:spTgt spid="1252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235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内容占位符 2"/>
          <p:cNvSpPr>
            <a:spLocks noGrp="1"/>
          </p:cNvSpPr>
          <p:nvPr>
            <p:ph idx="4294967295"/>
          </p:nvPr>
        </p:nvSpPr>
        <p:spPr>
          <a:xfrm>
            <a:off x="827088" y="908050"/>
            <a:ext cx="7632700" cy="5257800"/>
          </a:xfrm>
        </p:spPr>
        <p:txBody>
          <a:bodyPr/>
          <a:lstStyle/>
          <a:p>
            <a:pPr marL="0" indent="0" algn="just" eaLnBrk="1" hangingPunct="1">
              <a:lnSpc>
                <a:spcPct val="122000"/>
              </a:lnSpc>
              <a:spcBef>
                <a:spcPct val="0"/>
              </a:spcBef>
              <a:buNone/>
            </a:pPr>
            <a:r>
              <a:rPr lang="en-US" altLang="zh-CN" sz="2400" b="1" dirty="0" smtClean="0">
                <a:latin typeface="宋体" pitchFamily="2" charset="-122"/>
              </a:rPr>
              <a:t>    15. </a:t>
            </a:r>
            <a:r>
              <a:rPr lang="en-US" altLang="zh-CN" sz="2400" b="1" dirty="0" err="1" smtClean="0">
                <a:latin typeface="宋体" pitchFamily="2" charset="-122"/>
              </a:rPr>
              <a:t>浑身是胆、胆大包天：都形容人的胆子</a:t>
            </a:r>
            <a:r>
              <a:rPr lang="zh-CN" altLang="en-US" sz="2400" b="1" dirty="0" smtClean="0">
                <a:latin typeface="宋体" pitchFamily="2" charset="-122"/>
              </a:rPr>
              <a:t>特别大。异：前者是褒义成语，后者一般用作贬义。</a:t>
            </a:r>
          </a:p>
          <a:p>
            <a:pPr marL="0" indent="0" algn="just" eaLnBrk="1" hangingPunct="1">
              <a:lnSpc>
                <a:spcPct val="122000"/>
              </a:lnSpc>
              <a:spcBef>
                <a:spcPct val="0"/>
              </a:spcBef>
              <a:buNone/>
            </a:pPr>
            <a:r>
              <a:rPr lang="en-US" altLang="zh-CN" sz="2400" b="1" dirty="0" smtClean="0">
                <a:latin typeface="宋体" pitchFamily="2" charset="-122"/>
              </a:rPr>
              <a:t>    16. </a:t>
            </a:r>
            <a:r>
              <a:rPr lang="en-US" altLang="zh-CN" sz="2400" b="1" dirty="0" err="1" smtClean="0">
                <a:latin typeface="宋体" pitchFamily="2" charset="-122"/>
              </a:rPr>
              <a:t>岿然不动、纹丝不动：都可以形容人或物丝毫不动摇</a:t>
            </a:r>
            <a:r>
              <a:rPr lang="en-US" altLang="zh-CN" sz="2400" b="1" dirty="0" smtClean="0">
                <a:latin typeface="宋体" pitchFamily="2" charset="-122"/>
              </a:rPr>
              <a:t>。</a:t>
            </a:r>
            <a:r>
              <a:rPr lang="en-US" altLang="zh-CN" sz="2400" b="1" dirty="0" err="1" smtClean="0">
                <a:latin typeface="宋体" pitchFamily="2" charset="-122"/>
              </a:rPr>
              <a:t>异：前者是褒义成语，重在强调“坚强”或“坚固”而不动摇；后者是中性成语，重在强调“一点</a:t>
            </a:r>
            <a:r>
              <a:rPr lang="zh-CN" altLang="en-US" sz="2400" b="1" dirty="0" smtClean="0">
                <a:latin typeface="宋体" pitchFamily="2" charset="-122"/>
              </a:rPr>
              <a:t>儿</a:t>
            </a:r>
            <a:r>
              <a:rPr lang="en-US" altLang="zh-CN" sz="2400" b="1" dirty="0" err="1" smtClean="0">
                <a:latin typeface="宋体" pitchFamily="2" charset="-122"/>
              </a:rPr>
              <a:t>都不动</a:t>
            </a:r>
            <a:r>
              <a:rPr lang="en-US" altLang="zh-CN" sz="2400" b="1" dirty="0" smtClean="0">
                <a:latin typeface="宋体" pitchFamily="2" charset="-122"/>
              </a:rPr>
              <a:t>”。</a:t>
            </a:r>
          </a:p>
          <a:p>
            <a:pPr marL="0" indent="0" algn="just" eaLnBrk="1" hangingPunct="1">
              <a:lnSpc>
                <a:spcPct val="122000"/>
              </a:lnSpc>
              <a:spcBef>
                <a:spcPct val="0"/>
              </a:spcBef>
              <a:buNone/>
            </a:pPr>
            <a:r>
              <a:rPr lang="en-US" altLang="zh-CN" sz="2400" b="1" dirty="0" smtClean="0">
                <a:latin typeface="宋体" pitchFamily="2" charset="-122"/>
              </a:rPr>
              <a:t>    17. </a:t>
            </a:r>
            <a:r>
              <a:rPr lang="en-US" altLang="zh-CN" sz="2400" b="1" dirty="0" err="1" smtClean="0">
                <a:latin typeface="宋体" pitchFamily="2" charset="-122"/>
              </a:rPr>
              <a:t>顺水推舟、因势利导：都有“顺应趋势办事”的意思</a:t>
            </a:r>
            <a:r>
              <a:rPr lang="en-US" altLang="zh-CN" sz="2400" b="1" dirty="0" smtClean="0">
                <a:latin typeface="宋体" pitchFamily="2" charset="-122"/>
              </a:rPr>
              <a:t>。</a:t>
            </a:r>
            <a:r>
              <a:rPr lang="en-US" altLang="zh-CN" sz="2400" b="1" dirty="0" err="1" smtClean="0">
                <a:latin typeface="宋体" pitchFamily="2" charset="-122"/>
              </a:rPr>
              <a:t>异：前者侧重于灵活地改变原来的主张</a:t>
            </a:r>
            <a:r>
              <a:rPr lang="en-US" altLang="zh-CN" sz="2400" b="1" dirty="0" smtClean="0">
                <a:latin typeface="宋体" pitchFamily="2" charset="-122"/>
              </a:rPr>
              <a:t>，</a:t>
            </a:r>
            <a:r>
              <a:rPr lang="zh-CN" altLang="en-US" sz="2400" b="1" dirty="0" smtClean="0">
                <a:latin typeface="宋体" pitchFamily="2" charset="-122"/>
              </a:rPr>
              <a:t>是中性成语，有时含贬义</a:t>
            </a:r>
            <a:r>
              <a:rPr lang="en-US" altLang="zh-CN" sz="2400" b="1" dirty="0" smtClean="0">
                <a:latin typeface="宋体" pitchFamily="2" charset="-122"/>
              </a:rPr>
              <a:t>；</a:t>
            </a:r>
            <a:r>
              <a:rPr lang="zh-CN" altLang="en-US" sz="2400" b="1" dirty="0" smtClean="0">
                <a:latin typeface="宋体" pitchFamily="2" charset="-122"/>
              </a:rPr>
              <a:t>后者侧重于加以引导，是褒义成语</a:t>
            </a:r>
            <a:r>
              <a:rPr lang="en-US" altLang="zh-CN" sz="2400" b="1" dirty="0" smtClean="0">
                <a:latin typeface="宋体" pitchFamily="2" charset="-122"/>
              </a:rPr>
              <a:t>。</a:t>
            </a:r>
          </a:p>
          <a:p>
            <a:pPr marL="0" indent="0" algn="just" eaLnBrk="1" hangingPunct="1">
              <a:lnSpc>
                <a:spcPct val="122000"/>
              </a:lnSpc>
              <a:spcBef>
                <a:spcPct val="0"/>
              </a:spcBef>
              <a:buFont typeface="Arial" charset="0"/>
              <a:buNone/>
            </a:pPr>
            <a:endParaRPr lang="zh-CN" altLang="en-US" sz="2400" b="1" dirty="0" smtClean="0">
              <a:latin typeface="宋体" pitchFamily="2" charset="-122"/>
            </a:endParaRPr>
          </a:p>
        </p:txBody>
      </p:sp>
      <p:sp>
        <p:nvSpPr>
          <p:cNvPr id="909315"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09318"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09319"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09314"/>
                                        </p:tgtEl>
                                        <p:attrNameLst>
                                          <p:attrName>style.visibility</p:attrName>
                                        </p:attrNameLst>
                                      </p:cBhvr>
                                      <p:to>
                                        <p:strVal val="visible"/>
                                      </p:to>
                                    </p:set>
                                    <p:anim calcmode="lin" valueType="num">
                                      <p:cBhvr additive="base">
                                        <p:cTn id="7" dur="500" fill="hold"/>
                                        <p:tgtEl>
                                          <p:spTgt spid="909314"/>
                                        </p:tgtEl>
                                        <p:attrNameLst>
                                          <p:attrName>ppt_x</p:attrName>
                                        </p:attrNameLst>
                                      </p:cBhvr>
                                      <p:tavLst>
                                        <p:tav tm="0">
                                          <p:val>
                                            <p:strVal val="#ppt_x"/>
                                          </p:val>
                                        </p:tav>
                                        <p:tav tm="100000">
                                          <p:val>
                                            <p:strVal val="#ppt_x"/>
                                          </p:val>
                                        </p:tav>
                                      </p:tavLst>
                                    </p:anim>
                                    <p:anim calcmode="lin" valueType="num">
                                      <p:cBhvr additive="base">
                                        <p:cTn id="8" dur="500" fill="hold"/>
                                        <p:tgtEl>
                                          <p:spTgt spid="9093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9314"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2354" name="内容占位符 2"/>
          <p:cNvSpPr>
            <a:spLocks noGrp="1"/>
          </p:cNvSpPr>
          <p:nvPr>
            <p:ph idx="4294967295"/>
          </p:nvPr>
        </p:nvSpPr>
        <p:spPr>
          <a:xfrm>
            <a:off x="900113" y="908050"/>
            <a:ext cx="7667625" cy="4608513"/>
          </a:xfrm>
        </p:spPr>
        <p:txBody>
          <a:bodyPr/>
          <a:lstStyle/>
          <a:p>
            <a:pPr marL="0" indent="0" algn="just" latinLnBrk="0">
              <a:lnSpc>
                <a:spcPts val="3500"/>
              </a:lnSpc>
              <a:spcBef>
                <a:spcPts val="0"/>
              </a:spcBef>
              <a:buFont typeface="Arial" charset="0"/>
              <a:buNone/>
            </a:pPr>
            <a:r>
              <a:rPr lang="zh-CN" altLang="en-US" sz="2400" b="1">
                <a:solidFill>
                  <a:srgbClr val="990033"/>
                </a:solidFill>
                <a:latin typeface="+mn-ea"/>
                <a:sym typeface="+mn-ea"/>
              </a:rPr>
              <a:t>总标题：中国龙，我骄傲！</a:t>
            </a:r>
            <a:endParaRPr lang="zh-CN" altLang="en-US" sz="2400" b="1">
              <a:solidFill>
                <a:srgbClr val="990033"/>
              </a:solidFill>
              <a:latin typeface="+mn-ea"/>
            </a:endParaRPr>
          </a:p>
          <a:p>
            <a:pPr marL="0" indent="0" algn="just" latinLnBrk="0">
              <a:lnSpc>
                <a:spcPts val="3500"/>
              </a:lnSpc>
              <a:spcBef>
                <a:spcPts val="0"/>
              </a:spcBef>
              <a:buFont typeface="Arial" charset="0"/>
              <a:buNone/>
            </a:pPr>
            <a:r>
              <a:rPr lang="zh-CN" altLang="en-US" sz="2400" b="1">
                <a:solidFill>
                  <a:srgbClr val="990033"/>
                </a:solidFill>
                <a:latin typeface="+mn-ea"/>
                <a:sym typeface="+mn-ea"/>
              </a:rPr>
              <a:t>板块标题：①中国制造大显神威　②技术性能世界一流　③蛟龙潜海世界瞩目　④海底宝库敞开大门</a:t>
            </a:r>
            <a:endParaRPr lang="zh-CN" altLang="en-US" sz="2400" b="1">
              <a:solidFill>
                <a:srgbClr val="990033"/>
              </a:solidFill>
              <a:latin typeface="+mn-ea"/>
            </a:endParaRPr>
          </a:p>
          <a:p>
            <a:pPr marL="0" indent="0" algn="just" latinLnBrk="0">
              <a:lnSpc>
                <a:spcPts val="3500"/>
              </a:lnSpc>
              <a:spcBef>
                <a:spcPts val="0"/>
              </a:spcBef>
              <a:buFont typeface="Arial" charset="0"/>
              <a:buNone/>
            </a:pPr>
            <a:r>
              <a:rPr lang="zh-CN" altLang="en-US" sz="2400" b="1">
                <a:solidFill>
                  <a:srgbClr val="990033"/>
                </a:solidFill>
                <a:latin typeface="+mn-ea"/>
                <a:sym typeface="+mn-ea"/>
              </a:rPr>
              <a:t>[解析] 拟总标题，要先阅读整个文段，把握主要信息。拟板块标题，要在阅读的基础上，理清语句的意思，分清层次。四个板块，四层意思。第一句是一个总括句；第二句确定“蛟龙号”是“中国制造”；第三句介绍“蛟龙号”在技术上拥有的三个优势；第四句突出“蛟龙号”备受瞩目；第五句说明“蛟龙号”的下潜成功对中国的影响。表述答案时，要简明生动，注意每个标题不超过8个字的要求。筛选之后连缀组合成答案。</a:t>
            </a:r>
            <a:endParaRPr lang="en-US" altLang="zh-CN" sz="2400" b="1" smtClean="0">
              <a:latin typeface="+mn-ea"/>
            </a:endParaRPr>
          </a:p>
        </p:txBody>
      </p:sp>
      <p:grpSp>
        <p:nvGrpSpPr>
          <p:cNvPr id="2" name="Group 5"/>
          <p:cNvGrpSpPr/>
          <p:nvPr/>
        </p:nvGrpSpPr>
        <p:grpSpPr bwMode="auto">
          <a:xfrm>
            <a:off x="1588" y="2674938"/>
            <a:ext cx="609600" cy="1978025"/>
            <a:chOff x="1" y="1685"/>
            <a:chExt cx="384" cy="1246"/>
          </a:xfrm>
        </p:grpSpPr>
        <p:pic>
          <p:nvPicPr>
            <p:cNvPr id="1252357"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52358"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52359"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52354"/>
                                        </p:tgtEl>
                                        <p:attrNameLst>
                                          <p:attrName>style.visibility</p:attrName>
                                        </p:attrNameLst>
                                      </p:cBhvr>
                                      <p:to>
                                        <p:strVal val="visible"/>
                                      </p:to>
                                    </p:set>
                                    <p:animEffect transition="in" filter="blinds(horizontal)">
                                      <p:cBhvr>
                                        <p:cTn id="7" dur="500"/>
                                        <p:tgtEl>
                                          <p:spTgt spid="1252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2354"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内容占位符 2"/>
          <p:cNvSpPr>
            <a:spLocks noGrp="1"/>
          </p:cNvSpPr>
          <p:nvPr>
            <p:ph idx="4294967295"/>
          </p:nvPr>
        </p:nvSpPr>
        <p:spPr>
          <a:xfrm>
            <a:off x="827088" y="836613"/>
            <a:ext cx="7920037" cy="5399087"/>
          </a:xfrm>
        </p:spPr>
        <p:txBody>
          <a:bodyPr/>
          <a:lstStyle/>
          <a:p>
            <a:pPr marL="0" indent="0" latinLnBrk="0">
              <a:lnSpc>
                <a:spcPts val="3500"/>
              </a:lnSpc>
              <a:spcBef>
                <a:spcPts val="0"/>
              </a:spcBef>
              <a:buFont typeface="Arial" charset="0"/>
              <a:buNone/>
            </a:pPr>
            <a:r>
              <a:rPr lang="en-US" altLang="zh-CN" sz="2400" b="1" smtClean="0">
                <a:latin typeface="黑体" charset="0"/>
                <a:ea typeface="黑体" charset="0"/>
                <a:sym typeface="+mn-ea"/>
              </a:rPr>
              <a:t>2. </a:t>
            </a:r>
            <a:r>
              <a:rPr lang="zh-CN" altLang="en-US" sz="2400" b="1" smtClean="0">
                <a:latin typeface="黑体" charset="0"/>
                <a:ea typeface="黑体" charset="0"/>
                <a:sym typeface="+mn-ea"/>
              </a:rPr>
              <a:t>摘取中心法</a:t>
            </a:r>
            <a:endParaRPr lang="zh-CN" altLang="en-US" sz="2400" b="1" smtClean="0">
              <a:latin typeface="黑体" charset="0"/>
              <a:ea typeface="黑体" charset="0"/>
            </a:endParaRPr>
          </a:p>
          <a:p>
            <a:pPr marL="0" indent="0" latinLnBrk="0">
              <a:lnSpc>
                <a:spcPts val="3500"/>
              </a:lnSpc>
              <a:spcBef>
                <a:spcPts val="0"/>
              </a:spcBef>
              <a:buFont typeface="Arial" charset="0"/>
              <a:buNone/>
            </a:pPr>
            <a:r>
              <a:rPr lang="zh-CN" altLang="en-US" sz="2400" b="1" smtClean="0">
                <a:latin typeface="+mn-ea"/>
                <a:sym typeface="+mn-ea"/>
              </a:rPr>
              <a:t>   “摘取中心法”，就是要求考生能够比较准确地把握所提供语言材料的中心，打叶削枝，摘取中心句或关键句的方法。一般来说，对新闻材料往往要抓住第一句或第一段，即新闻的导语；对议论类或说明类的材料要能够抓住中心论点或者抓住要说明的中心意思。</a:t>
            </a:r>
            <a:endParaRPr lang="en-US" altLang="zh-CN" sz="2400" b="1" smtClean="0">
              <a:latin typeface="+mn-ea"/>
            </a:endParaRPr>
          </a:p>
        </p:txBody>
      </p:sp>
      <p:grpSp>
        <p:nvGrpSpPr>
          <p:cNvPr id="2" name="Group 5"/>
          <p:cNvGrpSpPr/>
          <p:nvPr/>
        </p:nvGrpSpPr>
        <p:grpSpPr bwMode="auto">
          <a:xfrm>
            <a:off x="1588" y="2674938"/>
            <a:ext cx="609600" cy="1978025"/>
            <a:chOff x="1" y="1685"/>
            <a:chExt cx="384" cy="1246"/>
          </a:xfrm>
        </p:grpSpPr>
        <p:pic>
          <p:nvPicPr>
            <p:cNvPr id="43008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3008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430085"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30082"/>
                                        </p:tgtEl>
                                        <p:attrNameLst>
                                          <p:attrName>style.visibility</p:attrName>
                                        </p:attrNameLst>
                                      </p:cBhvr>
                                      <p:to>
                                        <p:strVal val="visible"/>
                                      </p:to>
                                    </p:set>
                                    <p:animEffect transition="in" filter="blinds(horizontal)">
                                      <p:cBhvr>
                                        <p:cTn id="7" dur="500"/>
                                        <p:tgtEl>
                                          <p:spTgt spid="430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82"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480" y="937260"/>
            <a:ext cx="7919720" cy="3993515"/>
          </a:xfrm>
        </p:spPr>
        <p:txBody>
          <a:bodyPr/>
          <a:lstStyle/>
          <a:p>
            <a:pPr marL="0" indent="0" latinLnBrk="0">
              <a:lnSpc>
                <a:spcPts val="3500"/>
              </a:lnSpc>
              <a:spcBef>
                <a:spcPts val="0"/>
              </a:spcBef>
              <a:buFont typeface="Arial" charset="0"/>
              <a:buNone/>
            </a:pPr>
            <a:r>
              <a:rPr lang="en-US" altLang="zh-CN" sz="2400" b="1" smtClean="0">
                <a:latin typeface="黑体" charset="0"/>
                <a:ea typeface="黑体" charset="0"/>
                <a:sym typeface="+mn-ea"/>
              </a:rPr>
              <a:t>[</a:t>
            </a:r>
            <a:r>
              <a:rPr lang="zh-CN" altLang="en-US" sz="2400" b="1" smtClean="0">
                <a:latin typeface="黑体" charset="0"/>
                <a:ea typeface="黑体" charset="0"/>
                <a:sym typeface="+mn-ea"/>
              </a:rPr>
              <a:t>技法小练</a:t>
            </a:r>
            <a:r>
              <a:rPr lang="en-US" altLang="zh-CN" sz="2400" b="1" smtClean="0">
                <a:latin typeface="黑体" charset="0"/>
                <a:ea typeface="黑体" charset="0"/>
                <a:sym typeface="+mn-ea"/>
              </a:rPr>
              <a:t>] </a:t>
            </a:r>
            <a:endParaRPr lang="zh-CN" altLang="en-US" sz="2400" b="1" smtClean="0">
              <a:latin typeface="黑体" charset="0"/>
              <a:ea typeface="黑体" charset="0"/>
              <a:sym typeface="+mn-ea"/>
            </a:endParaRPr>
          </a:p>
          <a:p>
            <a:pPr marL="0" indent="0" latinLnBrk="0">
              <a:lnSpc>
                <a:spcPts val="3500"/>
              </a:lnSpc>
              <a:spcBef>
                <a:spcPts val="0"/>
              </a:spcBef>
              <a:buFont typeface="Arial" charset="0"/>
              <a:buNone/>
            </a:pPr>
            <a:r>
              <a:rPr lang="en-US" altLang="zh-CN" sz="2400" b="1" smtClean="0">
                <a:latin typeface="+mn-ea"/>
                <a:sym typeface="+mn-ea"/>
              </a:rPr>
              <a:t>2.   [</a:t>
            </a:r>
            <a:r>
              <a:rPr lang="en-US" altLang="zh-CN" sz="2400" smtClean="0">
                <a:solidFill>
                  <a:schemeClr val="tx1"/>
                </a:solidFill>
                <a:uFillTx/>
                <a:latin typeface="宋体" charset="0"/>
                <a:ea typeface="宋体" charset="0"/>
                <a:sym typeface="+mn-ea"/>
              </a:rPr>
              <a:t>2012</a:t>
            </a:r>
            <a:r>
              <a:rPr lang="en-US" altLang="zh-CN" sz="2400" b="1" smtClean="0">
                <a:latin typeface="+mn-ea"/>
                <a:sym typeface="+mn-ea"/>
              </a:rPr>
              <a:t>·</a:t>
            </a:r>
            <a:r>
              <a:rPr lang="zh-CN" altLang="en-US" sz="2400" b="1" smtClean="0">
                <a:latin typeface="+mn-ea"/>
                <a:sym typeface="+mn-ea"/>
              </a:rPr>
              <a:t>浙江卷</a:t>
            </a:r>
            <a:r>
              <a:rPr lang="en-US" altLang="zh-CN" sz="2400" b="1" smtClean="0">
                <a:latin typeface="+mn-ea"/>
                <a:sym typeface="+mn-ea"/>
              </a:rPr>
              <a:t>]  </a:t>
            </a:r>
            <a:r>
              <a:rPr lang="zh-CN" altLang="en-US" sz="2400" b="1" smtClean="0">
                <a:latin typeface="+mn-ea"/>
                <a:sym typeface="+mn-ea"/>
              </a:rPr>
              <a:t>阅读以下新闻材料，根据要求答题。</a:t>
            </a:r>
            <a:endParaRPr lang="zh-CN" altLang="en-US" sz="2400" b="1" smtClean="0">
              <a:latin typeface="+mn-ea"/>
            </a:endParaRPr>
          </a:p>
          <a:p>
            <a:pPr marL="0" indent="0" algn="just" latinLnBrk="0">
              <a:lnSpc>
                <a:spcPts val="3500"/>
              </a:lnSpc>
              <a:spcBef>
                <a:spcPts val="0"/>
              </a:spcBef>
              <a:buFont typeface="Arial" charset="0"/>
              <a:buNone/>
            </a:pPr>
            <a:r>
              <a:rPr lang="zh-CN" altLang="en-US" sz="2400" b="1" smtClean="0">
                <a:latin typeface="楷体_GB2312" pitchFamily="49" charset="-122"/>
                <a:ea typeface="楷体_GB2312" pitchFamily="49" charset="-122"/>
                <a:sym typeface="+mn-ea"/>
              </a:rPr>
              <a:t>    不久前，某地一所高中对</a:t>
            </a:r>
            <a:r>
              <a:rPr lang="en-US" altLang="zh-CN" sz="2400" b="1" smtClean="0">
                <a:latin typeface="楷体_GB2312" pitchFamily="49" charset="-122"/>
                <a:ea typeface="楷体_GB2312" pitchFamily="49" charset="-122"/>
                <a:sym typeface="+mn-ea"/>
              </a:rPr>
              <a:t>700</a:t>
            </a:r>
            <a:r>
              <a:rPr lang="zh-CN" altLang="en-US" sz="2400" b="1" smtClean="0">
                <a:latin typeface="楷体_GB2312" pitchFamily="49" charset="-122"/>
                <a:ea typeface="楷体_GB2312" pitchFamily="49" charset="-122"/>
                <a:sym typeface="+mn-ea"/>
              </a:rPr>
              <a:t>名学生做了以</a:t>
            </a:r>
            <a:r>
              <a:rPr lang="zh-CN" altLang="en-US" sz="2400" b="1" smtClean="0">
                <a:latin typeface="宋体"/>
                <a:ea typeface="楷体_GB2312" pitchFamily="49" charset="-122"/>
                <a:sym typeface="+mn-ea"/>
              </a:rPr>
              <a:t>“</a:t>
            </a:r>
            <a:r>
              <a:rPr lang="zh-CN" altLang="en-US" sz="2400" b="1" smtClean="0">
                <a:latin typeface="楷体_GB2312" pitchFamily="49" charset="-122"/>
                <a:ea typeface="楷体_GB2312" pitchFamily="49" charset="-122"/>
                <a:sym typeface="+mn-ea"/>
              </a:rPr>
              <a:t>你觉得你离父母有多远</a:t>
            </a:r>
            <a:r>
              <a:rPr lang="zh-CN" altLang="en-US" sz="2400" b="1" smtClean="0">
                <a:latin typeface="宋体"/>
                <a:ea typeface="楷体_GB2312" pitchFamily="49" charset="-122"/>
                <a:sym typeface="+mn-ea"/>
              </a:rPr>
              <a:t>”</a:t>
            </a:r>
            <a:r>
              <a:rPr lang="zh-CN" altLang="en-US" sz="2400" b="1" smtClean="0">
                <a:latin typeface="楷体_GB2312" pitchFamily="49" charset="-122"/>
                <a:ea typeface="楷体_GB2312" pitchFamily="49" charset="-122"/>
                <a:sym typeface="+mn-ea"/>
              </a:rPr>
              <a:t>为主题的调查。调查结果显示，</a:t>
            </a:r>
            <a:r>
              <a:rPr lang="en-US" altLang="zh-CN" sz="2400" b="1" smtClean="0">
                <a:latin typeface="楷体_GB2312" pitchFamily="49" charset="-122"/>
                <a:ea typeface="楷体_GB2312" pitchFamily="49" charset="-122"/>
                <a:sym typeface="+mn-ea"/>
              </a:rPr>
              <a:t>69%</a:t>
            </a:r>
            <a:r>
              <a:rPr lang="zh-CN" altLang="en-US" sz="2400" b="1" smtClean="0">
                <a:latin typeface="楷体_GB2312" pitchFamily="49" charset="-122"/>
                <a:ea typeface="楷体_GB2312" pitchFamily="49" charset="-122"/>
                <a:sym typeface="+mn-ea"/>
              </a:rPr>
              <a:t>的学生认为与父母有代沟，其中</a:t>
            </a:r>
            <a:r>
              <a:rPr lang="en-US" altLang="zh-CN" sz="2400" b="1" smtClean="0">
                <a:latin typeface="楷体_GB2312" pitchFamily="49" charset="-122"/>
                <a:ea typeface="楷体_GB2312" pitchFamily="49" charset="-122"/>
                <a:sym typeface="+mn-ea"/>
              </a:rPr>
              <a:t>6%</a:t>
            </a:r>
            <a:r>
              <a:rPr lang="zh-CN" altLang="en-US" sz="2400" b="1" smtClean="0">
                <a:latin typeface="楷体_GB2312" pitchFamily="49" charset="-122"/>
                <a:ea typeface="楷体_GB2312" pitchFamily="49" charset="-122"/>
                <a:sym typeface="+mn-ea"/>
              </a:rPr>
              <a:t>的学生觉得离父母很远。很多学生说，与父母沟通时，除了学习再无别的话题。</a:t>
            </a:r>
          </a:p>
          <a:p>
            <a:pPr marL="0" indent="0" algn="just" latinLnBrk="0">
              <a:lnSpc>
                <a:spcPts val="3500"/>
              </a:lnSpc>
              <a:spcBef>
                <a:spcPts val="0"/>
              </a:spcBef>
              <a:buFont typeface="Arial" charset="0"/>
              <a:buNone/>
            </a:pPr>
            <a:r>
              <a:rPr lang="zh-CN" altLang="en-US" sz="2400" b="1" smtClean="0">
                <a:latin typeface="+mn-ea"/>
                <a:sym typeface="+mn-ea"/>
              </a:rPr>
              <a:t>用一句话概括这则新闻的主要内容。（</a:t>
            </a:r>
            <a:r>
              <a:rPr lang="en-US" altLang="zh-CN" sz="2400" smtClean="0">
                <a:solidFill>
                  <a:schemeClr val="tx1"/>
                </a:solidFill>
                <a:uFillTx/>
                <a:latin typeface="宋体" charset="0"/>
                <a:ea typeface="宋体" charset="0"/>
                <a:sym typeface="+mn-ea"/>
              </a:rPr>
              <a:t>2</a:t>
            </a:r>
            <a:r>
              <a:rPr lang="zh-CN" altLang="en-US" sz="2400" b="1" smtClean="0">
                <a:latin typeface="+mn-ea"/>
                <a:sym typeface="+mn-ea"/>
              </a:rPr>
              <a:t>分）</a:t>
            </a:r>
            <a:endParaRPr>
              <a:latin typeface="+mn-ea"/>
            </a:endParaRPr>
          </a:p>
        </p:txBody>
      </p:sp>
      <p:grpSp>
        <p:nvGrpSpPr>
          <p:cNvPr id="2" name="Group 5"/>
          <p:cNvGrpSpPr/>
          <p:nvPr/>
        </p:nvGrpSpPr>
        <p:grpSpPr bwMode="auto">
          <a:xfrm>
            <a:off x="1588" y="2674938"/>
            <a:ext cx="609600" cy="1978025"/>
            <a:chOff x="1" y="1685"/>
            <a:chExt cx="384" cy="1246"/>
          </a:xfrm>
        </p:grpSpPr>
        <p:pic>
          <p:nvPicPr>
            <p:cNvPr id="43111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3111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431109"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07720" y="903605"/>
            <a:ext cx="7795260" cy="2641600"/>
          </a:xfrm>
        </p:spPr>
        <p:txBody>
          <a:bodyPr/>
          <a:lstStyle/>
          <a:p>
            <a:pPr marL="0" indent="0" latinLnBrk="0">
              <a:lnSpc>
                <a:spcPts val="3500"/>
              </a:lnSpc>
              <a:spcBef>
                <a:spcPts val="0"/>
              </a:spcBef>
              <a:buFont typeface="Arial" charset="0"/>
              <a:buNone/>
            </a:pPr>
            <a:r>
              <a:rPr lang="zh-CN" altLang="en-US" sz="2400" b="1">
                <a:solidFill>
                  <a:srgbClr val="990033"/>
                </a:solidFill>
                <a:latin typeface="+mn-ea"/>
                <a:sym typeface="+mn-ea"/>
              </a:rPr>
              <a:t>调查显示，多数学生与父母存在代沟。(或“调查显示，学习成了多数学生与父母沟通的唯一话题。”) </a:t>
            </a:r>
          </a:p>
          <a:p>
            <a:pPr marL="0" indent="0" latinLnBrk="0">
              <a:lnSpc>
                <a:spcPts val="3500"/>
              </a:lnSpc>
              <a:spcBef>
                <a:spcPts val="0"/>
              </a:spcBef>
              <a:buFont typeface="Arial" charset="0"/>
              <a:buNone/>
            </a:pPr>
            <a:r>
              <a:rPr lang="zh-CN" altLang="en-US" sz="2400" b="1">
                <a:solidFill>
                  <a:srgbClr val="990033"/>
                </a:solidFill>
                <a:latin typeface="+mn-ea"/>
                <a:sym typeface="+mn-ea"/>
              </a:rPr>
              <a:t>[解析] 解答本题可采用摘取中心的方法。语段的主要信息是“多数学生与父母存在代沟”或“学习成了多数学生与父母沟通的唯一话题”。</a:t>
            </a:r>
            <a:endParaRPr>
              <a:latin typeface="+mn-ea"/>
            </a:endParaRPr>
          </a:p>
        </p:txBody>
      </p:sp>
      <p:grpSp>
        <p:nvGrpSpPr>
          <p:cNvPr id="2" name="Group 5"/>
          <p:cNvGrpSpPr/>
          <p:nvPr/>
        </p:nvGrpSpPr>
        <p:grpSpPr bwMode="auto">
          <a:xfrm>
            <a:off x="1588" y="2674938"/>
            <a:ext cx="609600" cy="1978025"/>
            <a:chOff x="1" y="1685"/>
            <a:chExt cx="384" cy="1246"/>
          </a:xfrm>
        </p:grpSpPr>
        <p:pic>
          <p:nvPicPr>
            <p:cNvPr id="43111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3111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431109"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内容占位符 2"/>
          <p:cNvSpPr>
            <a:spLocks noGrp="1"/>
          </p:cNvSpPr>
          <p:nvPr>
            <p:ph idx="4294967295"/>
          </p:nvPr>
        </p:nvSpPr>
        <p:spPr>
          <a:xfrm>
            <a:off x="682943" y="908685"/>
            <a:ext cx="7920037" cy="5399088"/>
          </a:xfrm>
        </p:spPr>
        <p:txBody>
          <a:bodyPr/>
          <a:lstStyle/>
          <a:p>
            <a:pPr marL="0" indent="0" algn="just" eaLnBrk="1" latinLnBrk="0" hangingPunct="1">
              <a:lnSpc>
                <a:spcPts val="3500"/>
              </a:lnSpc>
              <a:spcBef>
                <a:spcPct val="0"/>
              </a:spcBef>
              <a:buFont typeface="Arial" charset="0"/>
              <a:buNone/>
            </a:pPr>
            <a:r>
              <a:rPr lang="en-US" altLang="zh-CN" sz="2400" b="1" smtClean="0">
                <a:latin typeface="黑体" charset="0"/>
                <a:ea typeface="黑体" charset="0"/>
                <a:sym typeface="+mn-ea"/>
              </a:rPr>
              <a:t>3</a:t>
            </a:r>
            <a:r>
              <a:rPr lang="zh-CN" altLang="en-US" sz="2400" b="1" smtClean="0">
                <a:latin typeface="黑体" charset="0"/>
                <a:ea typeface="黑体" charset="0"/>
                <a:sym typeface="+mn-ea"/>
              </a:rPr>
              <a:t>．分层合并法</a:t>
            </a:r>
          </a:p>
          <a:p>
            <a:pPr marL="0" indent="0" algn="just" eaLnBrk="1" latinLnBrk="0" hangingPunct="1">
              <a:lnSpc>
                <a:spcPts val="3500"/>
              </a:lnSpc>
              <a:spcBef>
                <a:spcPct val="0"/>
              </a:spcBef>
              <a:buFont typeface="Arial" charset="0"/>
              <a:buNone/>
            </a:pPr>
            <a:r>
              <a:rPr lang="zh-CN" altLang="en-US" sz="2400" b="1" smtClean="0">
                <a:latin typeface="+mn-ea"/>
                <a:sym typeface="+mn-ea"/>
              </a:rPr>
              <a:t>   “分层合并法”是“语段压缩”中广泛应用的一种方法。这种方法的步骤是：首先给段落划分层次，概括层意；然后压缩语段，连缀语句。</a:t>
            </a:r>
            <a:endParaRPr>
              <a:latin typeface="+mn-ea"/>
            </a:endParaRPr>
          </a:p>
        </p:txBody>
      </p:sp>
      <p:grpSp>
        <p:nvGrpSpPr>
          <p:cNvPr id="2" name="Group 5"/>
          <p:cNvGrpSpPr/>
          <p:nvPr/>
        </p:nvGrpSpPr>
        <p:grpSpPr bwMode="auto">
          <a:xfrm>
            <a:off x="1588" y="2674938"/>
            <a:ext cx="609600" cy="1978025"/>
            <a:chOff x="1" y="1685"/>
            <a:chExt cx="384" cy="1246"/>
          </a:xfrm>
        </p:grpSpPr>
        <p:pic>
          <p:nvPicPr>
            <p:cNvPr id="43213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3213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432133"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32130"/>
                                        </p:tgtEl>
                                        <p:attrNameLst>
                                          <p:attrName>style.visibility</p:attrName>
                                        </p:attrNameLst>
                                      </p:cBhvr>
                                      <p:to>
                                        <p:strVal val="visible"/>
                                      </p:to>
                                    </p:set>
                                    <p:animEffect transition="in" filter="blinds(horizontal)">
                                      <p:cBhvr>
                                        <p:cTn id="7" dur="500"/>
                                        <p:tgtEl>
                                          <p:spTgt spid="432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0" grpId="0"/>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55333" y="908685"/>
            <a:ext cx="7920037" cy="4940300"/>
          </a:xfrm>
        </p:spPr>
        <p:txBody>
          <a:bodyPr/>
          <a:lstStyle/>
          <a:p>
            <a:pPr marL="0" indent="0" algn="just" eaLnBrk="1" latinLnBrk="0" hangingPunct="1">
              <a:lnSpc>
                <a:spcPts val="3500"/>
              </a:lnSpc>
              <a:spcBef>
                <a:spcPct val="0"/>
              </a:spcBef>
              <a:buFont typeface="Arial" charset="0"/>
              <a:buNone/>
            </a:pPr>
            <a:r>
              <a:rPr lang="en-US" altLang="zh-CN" sz="2400" b="1">
                <a:latin typeface="宋体" charset="-122"/>
                <a:sym typeface="+mn-ea"/>
              </a:rPr>
              <a:t>【</a:t>
            </a:r>
            <a:r>
              <a:rPr lang="zh-CN" altLang="en-US" sz="2400" b="1">
                <a:latin typeface="黑体" charset="0"/>
                <a:ea typeface="黑体" charset="0"/>
                <a:sym typeface="+mn-ea"/>
              </a:rPr>
              <a:t>对点训练</a:t>
            </a:r>
            <a:r>
              <a:rPr lang="en-US" altLang="zh-CN" sz="2400" b="1">
                <a:latin typeface="宋体" charset="-122"/>
                <a:sym typeface="+mn-ea"/>
              </a:rPr>
              <a:t>】</a:t>
            </a:r>
            <a:endParaRPr lang="zh-CN" altLang="en-US" sz="2400" b="1" smtClean="0">
              <a:latin typeface="Adobe 黑体 Std R" charset="0"/>
              <a:ea typeface="Adobe 黑体 Std R" charset="0"/>
              <a:sym typeface="+mn-ea"/>
            </a:endParaRPr>
          </a:p>
          <a:p>
            <a:pPr marL="0" indent="0" algn="just" eaLnBrk="1" latinLnBrk="0" hangingPunct="1">
              <a:lnSpc>
                <a:spcPts val="3500"/>
              </a:lnSpc>
              <a:spcBef>
                <a:spcPct val="0"/>
              </a:spcBef>
              <a:buFont typeface="Arial" charset="0"/>
              <a:buNone/>
            </a:pPr>
            <a:r>
              <a:rPr lang="en-US" altLang="zh-CN" sz="2400" b="1" smtClean="0">
                <a:latin typeface="+mn-ea"/>
                <a:sym typeface="+mn-ea"/>
              </a:rPr>
              <a:t> 3. </a:t>
            </a:r>
            <a:r>
              <a:rPr lang="zh-CN" altLang="en-US" sz="2400" b="1" smtClean="0">
                <a:latin typeface="+mn-ea"/>
                <a:sym typeface="+mn-ea"/>
              </a:rPr>
              <a:t>下面这段文字的结论是从哪些方面推导出来的？请简要概括，不超过</a:t>
            </a:r>
            <a:r>
              <a:rPr lang="en-US" altLang="zh-CN" sz="2400" smtClean="0">
                <a:solidFill>
                  <a:schemeClr val="tx1"/>
                </a:solidFill>
                <a:uFillTx/>
                <a:latin typeface="宋体" charset="0"/>
                <a:ea typeface="宋体" charset="0"/>
                <a:sym typeface="+mn-ea"/>
              </a:rPr>
              <a:t>15</a:t>
            </a:r>
            <a:r>
              <a:rPr lang="zh-CN" altLang="en-US" sz="2400" b="1" smtClean="0">
                <a:latin typeface="+mn-ea"/>
                <a:sym typeface="+mn-ea"/>
              </a:rPr>
              <a:t>个字。（</a:t>
            </a:r>
            <a:r>
              <a:rPr lang="en-US" altLang="zh-CN" sz="2400" smtClean="0">
                <a:solidFill>
                  <a:schemeClr val="tx1"/>
                </a:solidFill>
                <a:uFillTx/>
                <a:latin typeface="宋体" charset="0"/>
                <a:ea typeface="宋体" charset="0"/>
                <a:sym typeface="+mn-ea"/>
              </a:rPr>
              <a:t>3</a:t>
            </a:r>
            <a:r>
              <a:rPr lang="zh-CN" altLang="en-US" sz="2400" b="1" smtClean="0">
                <a:latin typeface="+mn-ea"/>
                <a:sym typeface="+mn-ea"/>
              </a:rPr>
              <a:t>分）</a:t>
            </a:r>
          </a:p>
          <a:p>
            <a:pPr marL="0" indent="628650" algn="just" eaLnBrk="1" latinLnBrk="0" hangingPunct="1">
              <a:lnSpc>
                <a:spcPts val="3500"/>
              </a:lnSpc>
              <a:spcBef>
                <a:spcPct val="0"/>
              </a:spcBef>
              <a:buFont typeface="Arial" charset="0"/>
              <a:buNone/>
            </a:pPr>
            <a:r>
              <a:rPr lang="zh-CN" altLang="en-US" sz="2400" b="1" smtClean="0">
                <a:latin typeface="楷体_GB2312" pitchFamily="49" charset="-122"/>
                <a:ea typeface="楷体_GB2312" pitchFamily="49" charset="-122"/>
                <a:sym typeface="+mn-ea"/>
              </a:rPr>
              <a:t>我国大陆海区处于宽广的大陆架上，海底地形平缓，近海水深大都在200米以内，相对较浅。从地质构造上看，只有营口</a:t>
            </a:r>
            <a:r>
              <a:rPr lang="en-US" altLang="zh-CN" sz="2400" smtClean="0">
                <a:solidFill>
                  <a:schemeClr val="tx1"/>
                </a:solidFill>
                <a:uFillTx/>
                <a:latin typeface="宋体" charset="0"/>
                <a:ea typeface="宋体" charset="0"/>
                <a:sym typeface="+mn-ea"/>
              </a:rPr>
              <a:t>—</a:t>
            </a:r>
            <a:r>
              <a:rPr lang="zh-CN" altLang="en-US" sz="2400" b="1" smtClean="0">
                <a:latin typeface="楷体_GB2312" pitchFamily="49" charset="-122"/>
                <a:ea typeface="楷体_GB2312" pitchFamily="49" charset="-122"/>
                <a:sym typeface="+mn-ea"/>
              </a:rPr>
              <a:t>郯城</a:t>
            </a:r>
            <a:r>
              <a:rPr lang="en-US" altLang="zh-CN" sz="2400" smtClean="0">
                <a:uFillTx/>
                <a:latin typeface="宋体" charset="0"/>
                <a:ea typeface="宋体" charset="0"/>
                <a:sym typeface="+mn-ea"/>
              </a:rPr>
              <a:t>—</a:t>
            </a:r>
            <a:r>
              <a:rPr lang="zh-CN" altLang="en-US" sz="2400" b="1" smtClean="0">
                <a:latin typeface="楷体_GB2312" pitchFamily="49" charset="-122"/>
                <a:ea typeface="楷体_GB2312" pitchFamily="49" charset="-122"/>
                <a:sym typeface="+mn-ea"/>
              </a:rPr>
              <a:t>庐江大断裂纵贯渤海，其余沿海地区很少有大断裂层和断裂带，也很少有岛弧和海沟。专家查阅相关资料发现，两千年来，我国仅发生过</a:t>
            </a:r>
            <a:r>
              <a:rPr lang="zh-CN" altLang="en-US" sz="2400" smtClean="0">
                <a:solidFill>
                  <a:schemeClr val="tx1"/>
                </a:solidFill>
                <a:uFillTx/>
                <a:latin typeface="宋体" charset="0"/>
                <a:ea typeface="宋体" charset="0"/>
                <a:sym typeface="+mn-ea"/>
              </a:rPr>
              <a:t>10</a:t>
            </a:r>
            <a:r>
              <a:rPr lang="zh-CN" altLang="en-US" sz="2400" b="1" smtClean="0">
                <a:latin typeface="楷体_GB2312" pitchFamily="49" charset="-122"/>
                <a:ea typeface="楷体_GB2312" pitchFamily="49" charset="-122"/>
                <a:sym typeface="+mn-ea"/>
              </a:rPr>
              <a:t>次地震海啸。因此，即使我国大陆海区发生较强的地震，一般也不会引起海底地壳大面积的垂直升降变化，发生地震海啸的可能性极小。</a:t>
            </a:r>
            <a:endParaRPr lang="zh-CN" altLang="en-US" sz="2400" b="1" smtClean="0">
              <a:latin typeface="楷体_GB2312" pitchFamily="49" charset="-122"/>
              <a:ea typeface="楷体_GB2312" pitchFamily="49" charset="-122"/>
            </a:endParaRPr>
          </a:p>
          <a:p>
            <a:pPr marL="0" indent="0" eaLnBrk="1" hangingPunct="1">
              <a:lnSpc>
                <a:spcPct val="122000"/>
              </a:lnSpc>
              <a:spcBef>
                <a:spcPct val="0"/>
              </a:spcBef>
              <a:buFont typeface="Arial" charset="0"/>
              <a:buNone/>
            </a:pPr>
            <a:endParaRPr lang="en-US" altLang="zh-CN" sz="2400" b="1" smtClean="0">
              <a:latin typeface="宋体" pitchFamily="2" charset="-122"/>
            </a:endParaRPr>
          </a:p>
        </p:txBody>
      </p:sp>
      <p:grpSp>
        <p:nvGrpSpPr>
          <p:cNvPr id="2" name="Group 5"/>
          <p:cNvGrpSpPr/>
          <p:nvPr/>
        </p:nvGrpSpPr>
        <p:grpSpPr bwMode="auto">
          <a:xfrm>
            <a:off x="1588" y="2674938"/>
            <a:ext cx="609600" cy="1978025"/>
            <a:chOff x="1" y="1685"/>
            <a:chExt cx="384" cy="1246"/>
          </a:xfrm>
        </p:grpSpPr>
        <p:pic>
          <p:nvPicPr>
            <p:cNvPr id="43315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3315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433157"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4940300"/>
          </a:xfrm>
        </p:spPr>
        <p:txBody>
          <a:bodyPr/>
          <a:lstStyle/>
          <a:p>
            <a:pPr marL="0" indent="0" algn="l" eaLnBrk="1" latinLnBrk="0" hangingPunct="1">
              <a:lnSpc>
                <a:spcPts val="3500"/>
              </a:lnSpc>
              <a:spcBef>
                <a:spcPct val="0"/>
              </a:spcBef>
              <a:buFont typeface="Arial" charset="0"/>
              <a:buNone/>
            </a:pPr>
            <a:r>
              <a:rPr lang="zh-CN" altLang="en-US" sz="2400" b="1">
                <a:solidFill>
                  <a:srgbClr val="990033"/>
                </a:solidFill>
                <a:latin typeface="+mn-ea"/>
                <a:sym typeface="+mn-ea"/>
              </a:rPr>
              <a:t>①海区特点　②地质构造　③历史记载</a:t>
            </a:r>
          </a:p>
          <a:p>
            <a:pPr marL="0" indent="0" algn="l" eaLnBrk="1" latinLnBrk="0" hangingPunct="1">
              <a:lnSpc>
                <a:spcPts val="3500"/>
              </a:lnSpc>
              <a:spcBef>
                <a:spcPct val="0"/>
              </a:spcBef>
              <a:buFont typeface="Arial" charset="0"/>
              <a:buNone/>
            </a:pPr>
            <a:r>
              <a:rPr lang="zh-CN" altLang="en-US" sz="2400" b="1">
                <a:solidFill>
                  <a:srgbClr val="990033"/>
                </a:solidFill>
                <a:latin typeface="+mn-ea"/>
                <a:sym typeface="+mn-ea"/>
              </a:rPr>
              <a:t>[解析] 本题是指向性压缩题，可采用分清层次再合并的方法进行解答。文段的结论就是最后一句话，前面是对结论的推导：第一句话陈述“大陆海区”的位置、海底地形、水深，可以概括为“海区特点”；第二句话有关键词“地质构造”；第三句话有提示语“查阅相关资料”。</a:t>
            </a:r>
            <a:endParaRPr lang="en-US" altLang="zh-CN" sz="2400" b="1" smtClean="0">
              <a:latin typeface="+mn-ea"/>
            </a:endParaRPr>
          </a:p>
        </p:txBody>
      </p:sp>
      <p:grpSp>
        <p:nvGrpSpPr>
          <p:cNvPr id="2" name="Group 5"/>
          <p:cNvGrpSpPr/>
          <p:nvPr/>
        </p:nvGrpSpPr>
        <p:grpSpPr bwMode="auto">
          <a:xfrm>
            <a:off x="1588" y="2674938"/>
            <a:ext cx="609600" cy="1978025"/>
            <a:chOff x="1" y="1685"/>
            <a:chExt cx="384" cy="1246"/>
          </a:xfrm>
        </p:grpSpPr>
        <p:pic>
          <p:nvPicPr>
            <p:cNvPr id="43315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3315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433157"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内容占位符 2"/>
          <p:cNvSpPr>
            <a:spLocks noGrp="1"/>
          </p:cNvSpPr>
          <p:nvPr>
            <p:ph idx="4294967295"/>
          </p:nvPr>
        </p:nvSpPr>
        <p:spPr>
          <a:xfrm>
            <a:off x="792163" y="936625"/>
            <a:ext cx="7920037" cy="5399088"/>
          </a:xfrm>
        </p:spPr>
        <p:txBody>
          <a:bodyPr/>
          <a:lstStyle/>
          <a:p>
            <a:pPr marL="0" indent="0" latinLnBrk="0">
              <a:lnSpc>
                <a:spcPts val="3500"/>
              </a:lnSpc>
              <a:spcBef>
                <a:spcPts val="0"/>
              </a:spcBef>
              <a:buFont typeface="Arial" charset="0"/>
              <a:buNone/>
            </a:pPr>
            <a:r>
              <a:rPr lang="en-US" altLang="zh-CN" sz="2400" b="1" smtClean="0">
                <a:latin typeface="黑体" charset="0"/>
                <a:ea typeface="黑体" charset="0"/>
                <a:sym typeface="+mn-ea"/>
              </a:rPr>
              <a:t>4</a:t>
            </a:r>
            <a:r>
              <a:rPr lang="zh-CN" altLang="en-US" sz="2400" b="1" smtClean="0">
                <a:latin typeface="黑体" charset="0"/>
                <a:ea typeface="黑体" charset="0"/>
                <a:sym typeface="+mn-ea"/>
              </a:rPr>
              <a:t>．同义替换法</a:t>
            </a:r>
            <a:endParaRPr lang="zh-CN" altLang="en-US" sz="2400" b="1" smtClean="0">
              <a:latin typeface="黑体" charset="0"/>
              <a:ea typeface="黑体" charset="0"/>
            </a:endParaRPr>
          </a:p>
          <a:p>
            <a:pPr marL="0" indent="0" latinLnBrk="0">
              <a:lnSpc>
                <a:spcPts val="3500"/>
              </a:lnSpc>
              <a:spcBef>
                <a:spcPts val="0"/>
              </a:spcBef>
              <a:buFont typeface="Arial" charset="0"/>
              <a:buNone/>
            </a:pPr>
            <a:r>
              <a:rPr lang="zh-CN" altLang="en-US" sz="2400" b="1" smtClean="0">
                <a:latin typeface="+mn-ea"/>
                <a:sym typeface="+mn-ea"/>
              </a:rPr>
              <a:t>   “同义替换法”，就是阅读材料中有能够体现语段主旨的中心句，且中心句中有关键的词语，这时候就可以运用此法将指示代词替换成语意明确的词语。</a:t>
            </a:r>
            <a:endParaRPr lang="en-US" altLang="zh-CN" sz="2400" b="1" smtClean="0">
              <a:latin typeface="+mn-ea"/>
            </a:endParaRPr>
          </a:p>
        </p:txBody>
      </p:sp>
      <p:grpSp>
        <p:nvGrpSpPr>
          <p:cNvPr id="2" name="Group 5"/>
          <p:cNvGrpSpPr/>
          <p:nvPr/>
        </p:nvGrpSpPr>
        <p:grpSpPr bwMode="auto">
          <a:xfrm>
            <a:off x="1588" y="2674938"/>
            <a:ext cx="609600" cy="1978025"/>
            <a:chOff x="1" y="1685"/>
            <a:chExt cx="384" cy="1246"/>
          </a:xfrm>
        </p:grpSpPr>
        <p:pic>
          <p:nvPicPr>
            <p:cNvPr id="43418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3418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434181"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34178"/>
                                        </p:tgtEl>
                                        <p:attrNameLst>
                                          <p:attrName>style.visibility</p:attrName>
                                        </p:attrNameLst>
                                      </p:cBhvr>
                                      <p:to>
                                        <p:strVal val="visible"/>
                                      </p:to>
                                    </p:set>
                                    <p:animEffect transition="in" filter="blinds(horizontal)">
                                      <p:cBhvr>
                                        <p:cTn id="7" dur="500"/>
                                        <p:tgtEl>
                                          <p:spTgt spid="434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178" grpId="0"/>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378" name="内容占位符 2"/>
          <p:cNvSpPr>
            <a:spLocks noGrp="1"/>
          </p:cNvSpPr>
          <p:nvPr>
            <p:ph idx="4294967295"/>
          </p:nvPr>
        </p:nvSpPr>
        <p:spPr>
          <a:xfrm>
            <a:off x="755650" y="764540"/>
            <a:ext cx="7920038" cy="1987550"/>
          </a:xfrm>
        </p:spPr>
        <p:txBody>
          <a:bodyPr/>
          <a:lstStyle/>
          <a:p>
            <a:pPr marL="0" indent="0" algn="l" latinLnBrk="0">
              <a:lnSpc>
                <a:spcPct val="122000"/>
              </a:lnSpc>
              <a:buFont typeface="Arial" charset="0"/>
              <a:buNone/>
            </a:pPr>
            <a:r>
              <a:rPr lang="en-US" altLang="zh-CN" sz="2400" b="1">
                <a:latin typeface="宋体" charset="-122"/>
                <a:sym typeface="+mn-ea"/>
              </a:rPr>
              <a:t>【</a:t>
            </a:r>
            <a:r>
              <a:rPr lang="zh-CN" altLang="en-US" sz="2400" b="1">
                <a:latin typeface="黑体" charset="0"/>
                <a:ea typeface="黑体" charset="0"/>
                <a:sym typeface="+mn-ea"/>
              </a:rPr>
              <a:t>对点训练</a:t>
            </a:r>
            <a:r>
              <a:rPr lang="en-US" altLang="zh-CN" sz="2400" b="1">
                <a:latin typeface="宋体" charset="-122"/>
                <a:sym typeface="+mn-ea"/>
              </a:rPr>
              <a:t>】</a:t>
            </a:r>
            <a:endParaRPr lang="zh-CN" altLang="en-US" sz="2400" b="1" smtClean="0">
              <a:latin typeface="Adobe 黑体 Std R" charset="0"/>
              <a:ea typeface="Adobe 黑体 Std R" charset="0"/>
              <a:sym typeface="+mn-ea"/>
            </a:endParaRPr>
          </a:p>
          <a:p>
            <a:pPr marL="0" indent="0" algn="l" latinLnBrk="0">
              <a:lnSpc>
                <a:spcPct val="122000"/>
              </a:lnSpc>
              <a:buFont typeface="Arial" charset="0"/>
              <a:buNone/>
            </a:pPr>
            <a:r>
              <a:rPr lang="zh-CN" altLang="en-US" sz="2400" b="1" smtClean="0">
                <a:latin typeface="+mn-ea"/>
                <a:sym typeface="+mn-ea"/>
              </a:rPr>
              <a:t> 4</a:t>
            </a:r>
            <a:r>
              <a:rPr lang="en-US" altLang="zh-CN" sz="2400" b="1" smtClean="0">
                <a:latin typeface="+mn-ea"/>
                <a:sym typeface="+mn-ea"/>
              </a:rPr>
              <a:t>.</a:t>
            </a:r>
            <a:r>
              <a:rPr lang="zh-CN" altLang="en-US" sz="2400" b="1" smtClean="0">
                <a:latin typeface="+mn-ea"/>
                <a:sym typeface="+mn-ea"/>
              </a:rPr>
              <a:t>为下面的报道拟一则标题。(不超过12个字)(3分) </a:t>
            </a:r>
          </a:p>
          <a:p>
            <a:pPr marL="0" indent="0" algn="l" latinLnBrk="0">
              <a:lnSpc>
                <a:spcPts val="3500"/>
              </a:lnSpc>
              <a:spcBef>
                <a:spcPts val="0"/>
              </a:spcBef>
              <a:buFont typeface="Arial" charset="0"/>
              <a:buNone/>
            </a:pPr>
            <a:r>
              <a:rPr lang="en-US" altLang="zh-CN" sz="2400" b="1" smtClean="0">
                <a:latin typeface="楷体_GB2312" pitchFamily="49" charset="-122"/>
                <a:ea typeface="楷体_GB2312" pitchFamily="49" charset="-122"/>
                <a:sym typeface="+mn-ea"/>
              </a:rPr>
              <a:t>    新会市博物馆展出了一件特殊的文物</a:t>
            </a:r>
            <a:r>
              <a:rPr lang="en-US" altLang="zh-CN" sz="2400" b="1" smtClean="0">
                <a:latin typeface="宋体" charset="0"/>
                <a:ea typeface="宋体" charset="0"/>
                <a:sym typeface="+mn-ea"/>
              </a:rPr>
              <a:t>——</a:t>
            </a:r>
            <a:r>
              <a:rPr lang="en-US" altLang="zh-CN" sz="2400" b="1" smtClean="0">
                <a:latin typeface="楷体_GB2312" pitchFamily="49" charset="-122"/>
                <a:ea typeface="楷体_GB2312" pitchFamily="49" charset="-122"/>
                <a:sym typeface="+mn-ea"/>
              </a:rPr>
              <a:t>“木美人”。这是画在一副木质门板上的油画，画的是两个与真人一般大小、身着汉式服饰的西洋美女。研究者初步认为，这幅“木美人”是我国最早的油画作品，其艺术性不逊于意大利著名油画家达·芬奇的杰作《蒙娜丽莎》。据传，这副“木美人”门板，是明朝一位新会籍人士从福建带回来的。木门所属的屋子因失火而烧毁，画有美人的门板是屋子里唯一没有烧毁的东西，距今至少有500年的历史。这幅画究竟是何人所作？为何画中女子身着汉人服装，面部却有明显的西洋人特征？这些问题至今还不清楚。</a:t>
            </a:r>
            <a:endParaRPr lang="en-US" altLang="zh-CN" sz="2400" b="1" smtClean="0">
              <a:latin typeface="楷体_GB2312" pitchFamily="49" charset="-122"/>
              <a:ea typeface="楷体_GB2312" pitchFamily="49" charset="-122"/>
            </a:endParaRPr>
          </a:p>
        </p:txBody>
      </p:sp>
      <p:grpSp>
        <p:nvGrpSpPr>
          <p:cNvPr id="2" name="Group 5"/>
          <p:cNvGrpSpPr/>
          <p:nvPr/>
        </p:nvGrpSpPr>
        <p:grpSpPr bwMode="auto">
          <a:xfrm>
            <a:off x="1588" y="2674938"/>
            <a:ext cx="609600" cy="1978025"/>
            <a:chOff x="1" y="1685"/>
            <a:chExt cx="384" cy="1246"/>
          </a:xfrm>
        </p:grpSpPr>
        <p:pic>
          <p:nvPicPr>
            <p:cNvPr id="125338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53382"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53383"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53378"/>
                                        </p:tgtEl>
                                        <p:attrNameLst>
                                          <p:attrName>style.visibility</p:attrName>
                                        </p:attrNameLst>
                                      </p:cBhvr>
                                      <p:to>
                                        <p:strVal val="visible"/>
                                      </p:to>
                                    </p:set>
                                    <p:animEffect transition="in" filter="blinds(horizontal)">
                                      <p:cBhvr>
                                        <p:cTn id="7" dur="500"/>
                                        <p:tgtEl>
                                          <p:spTgt spid="1253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3378" grpId="0"/>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378" name="内容占位符 2"/>
          <p:cNvSpPr>
            <a:spLocks noGrp="1"/>
          </p:cNvSpPr>
          <p:nvPr>
            <p:ph idx="4294967295"/>
          </p:nvPr>
        </p:nvSpPr>
        <p:spPr>
          <a:xfrm>
            <a:off x="756285" y="944880"/>
            <a:ext cx="7920355" cy="1807210"/>
          </a:xfrm>
        </p:spPr>
        <p:txBody>
          <a:bodyPr/>
          <a:lstStyle/>
          <a:p>
            <a:pPr marL="0" indent="0" algn="l" latinLnBrk="0">
              <a:lnSpc>
                <a:spcPts val="3500"/>
              </a:lnSpc>
              <a:spcBef>
                <a:spcPts val="0"/>
              </a:spcBef>
              <a:buFont typeface="Arial" charset="0"/>
              <a:buNone/>
            </a:pPr>
            <a:r>
              <a:rPr lang="zh-CN" altLang="en-US" sz="2400" b="1">
                <a:solidFill>
                  <a:srgbClr val="990033"/>
                </a:solidFill>
                <a:latin typeface="+mn-ea"/>
                <a:sym typeface="+mn-ea"/>
              </a:rPr>
              <a:t>中国的《蒙娜丽莎》之谜</a:t>
            </a:r>
            <a:endParaRPr lang="zh-CN" altLang="en-US" sz="2400" b="1">
              <a:solidFill>
                <a:srgbClr val="990033"/>
              </a:solidFill>
              <a:latin typeface="+mn-ea"/>
            </a:endParaRPr>
          </a:p>
          <a:p>
            <a:pPr marL="0" indent="0" algn="l" latinLnBrk="0">
              <a:lnSpc>
                <a:spcPts val="3500"/>
              </a:lnSpc>
              <a:spcBef>
                <a:spcPts val="0"/>
              </a:spcBef>
              <a:buFont typeface="Arial" charset="0"/>
              <a:buNone/>
            </a:pPr>
            <a:r>
              <a:rPr lang="zh-CN" altLang="en-US" sz="2400" b="1">
                <a:solidFill>
                  <a:srgbClr val="990033"/>
                </a:solidFill>
                <a:latin typeface="+mn-ea"/>
                <a:sym typeface="+mn-ea"/>
              </a:rPr>
              <a:t>[解析] 材料的信息要点是最后三个句子，但超过了12个字。可以运用同义替换法：首先，将“这幅画”具体化，根据上下文，即指“中国的‘木美人’”，或根据文中的“这幅‘木美人’是我国最早的油画作品，其艺术性不逊于意大利著名油画家达·芬奇的杰作《蒙娜丽莎》”一句还原为“中国的《蒙娜丽莎》”；然后，再抓住最后一句“这些问题至今还不清楚”，即它仍是一个谜，可用“之谜”一词来代替。</a:t>
            </a:r>
            <a:endParaRPr lang="en-US" altLang="zh-CN" sz="2400" b="1" smtClean="0">
              <a:latin typeface="+mn-ea"/>
            </a:endParaRPr>
          </a:p>
        </p:txBody>
      </p:sp>
      <p:grpSp>
        <p:nvGrpSpPr>
          <p:cNvPr id="2" name="Group 5"/>
          <p:cNvGrpSpPr/>
          <p:nvPr/>
        </p:nvGrpSpPr>
        <p:grpSpPr bwMode="auto">
          <a:xfrm>
            <a:off x="1588" y="2674938"/>
            <a:ext cx="609600" cy="1978025"/>
            <a:chOff x="1" y="1685"/>
            <a:chExt cx="384" cy="1246"/>
          </a:xfrm>
        </p:grpSpPr>
        <p:pic>
          <p:nvPicPr>
            <p:cNvPr id="125338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53382"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53383"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53378"/>
                                        </p:tgtEl>
                                        <p:attrNameLst>
                                          <p:attrName>style.visibility</p:attrName>
                                        </p:attrNameLst>
                                      </p:cBhvr>
                                      <p:to>
                                        <p:strVal val="visible"/>
                                      </p:to>
                                    </p:set>
                                    <p:animEffect transition="in" filter="blinds(horizontal)">
                                      <p:cBhvr>
                                        <p:cTn id="7" dur="500"/>
                                        <p:tgtEl>
                                          <p:spTgt spid="1253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337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algn="just" eaLnBrk="1" hangingPunct="1">
              <a:lnSpc>
                <a:spcPct val="122000"/>
              </a:lnSpc>
              <a:spcBef>
                <a:spcPct val="0"/>
              </a:spcBef>
              <a:buFont typeface="Arial" charset="0"/>
              <a:buNone/>
            </a:pPr>
            <a:r>
              <a:rPr lang="zh-CN" altLang="en-US" sz="2400" b="1" dirty="0" smtClean="0">
                <a:latin typeface="黑体" pitchFamily="2" charset="-122"/>
                <a:ea typeface="黑体" pitchFamily="2" charset="-122"/>
              </a:rPr>
              <a:t> </a:t>
            </a:r>
            <a:r>
              <a:rPr lang="zh-CN" altLang="zh-CN" sz="2200" b="1" dirty="0" smtClean="0">
                <a:latin typeface="黑体" pitchFamily="2" charset="-122"/>
                <a:ea typeface="黑体" pitchFamily="2" charset="-122"/>
              </a:rPr>
              <a:t>►</a:t>
            </a:r>
            <a:r>
              <a:rPr lang="zh-CN" altLang="en-US" sz="2400" b="1" dirty="0" smtClean="0">
                <a:latin typeface="黑体" pitchFamily="2" charset="-122"/>
                <a:ea typeface="黑体" pitchFamily="2" charset="-122"/>
              </a:rPr>
              <a:t>角度三　 范围大小</a:t>
            </a: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84742"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714348" y="1571612"/>
          <a:ext cx="7704138" cy="3738588"/>
        </p:xfrm>
        <a:graphic>
          <a:graphicData uri="http://schemas.openxmlformats.org/drawingml/2006/table">
            <a:tbl>
              <a:tblPr/>
              <a:tblGrid>
                <a:gridCol w="642942"/>
                <a:gridCol w="7061196"/>
              </a:tblGrid>
              <a:tr h="982273">
                <a:tc>
                  <a:txBody>
                    <a:bodyPr/>
                    <a:lstStyle/>
                    <a:p>
                      <a:pPr algn="ctr"/>
                      <a:r>
                        <a:rPr lang="zh-CN" altLang="en-US" sz="2000" b="1" kern="1200" baseline="0" dirty="0" smtClean="0">
                          <a:solidFill>
                            <a:schemeClr val="tx1"/>
                          </a:solidFill>
                          <a:latin typeface="+mn-ea"/>
                          <a:ea typeface="+mn-ea"/>
                          <a:cs typeface="+mn-cs"/>
                        </a:rPr>
                        <a:t>释义</a:t>
                      </a: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r>
                        <a:rPr lang="zh-CN" altLang="en-US" sz="2000" b="1" kern="1200" dirty="0" smtClean="0">
                          <a:solidFill>
                            <a:schemeClr val="dk1"/>
                          </a:solidFill>
                          <a:latin typeface="+mn-lt"/>
                          <a:ea typeface="+mn-ea"/>
                          <a:cs typeface="+mn-cs"/>
                        </a:rPr>
                        <a:t>     成语有一定的使用范围，有些成语的误用正是由不明范围的大小所致。命题者故意把成语设置成与语境不相符合的情况，不讲范围，制造迷局。近义成语可根据成语的使用范围进行辨析</a:t>
                      </a:r>
                      <a:endParaRPr lang="zh-CN" altLang="en-US" sz="2000" b="1" baseline="0" dirty="0" smtClean="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18252">
                <a:tc rowSpan="2">
                  <a:txBody>
                    <a:bodyPr/>
                    <a:lstStyle/>
                    <a:p>
                      <a:pPr algn="ctr"/>
                      <a:r>
                        <a:rPr lang="zh-CN" altLang="en-US" sz="2000" b="1" kern="1200" baseline="0" dirty="0" smtClean="0">
                          <a:solidFill>
                            <a:schemeClr val="tx1"/>
                          </a:solidFill>
                          <a:latin typeface="+mn-ea"/>
                          <a:ea typeface="+mn-ea"/>
                          <a:cs typeface="+mn-cs"/>
                        </a:rPr>
                        <a:t>示例</a:t>
                      </a: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baseline="0" dirty="0" smtClean="0">
                          <a:solidFill>
                            <a:schemeClr val="tx1"/>
                          </a:solidFill>
                        </a:rPr>
                        <a:t>  “汗牛充栋”和“数不胜数”都可以形容事物多。异：前者只能形容书籍很多，范围小；后者可以泛指任何事物的数量多，范围大 </a:t>
                      </a:r>
                      <a:endParaRPr lang="zh-CN" altLang="en-US" sz="2000" b="1" baseline="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309696">
                <a:tc vMerge="1">
                  <a:txBody>
                    <a:bodyPr/>
                    <a:lstStyle/>
                    <a:p>
                      <a:endParaRPr lang="zh-CN"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dirty="0" smtClean="0"/>
                        <a:t>  “食古不化”和“食而不化”都指没有很好地消化已经学过的知识。异：前者指学习古代的知识，范围小；后者既可以指学习古代的知识，也可以指学习现代的知识，范围大</a:t>
                      </a:r>
                      <a:endParaRPr lang="zh-CN" altLang="en-US" sz="2000" b="1"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ox(in)">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1588" y="4581525"/>
            <a:ext cx="609600" cy="2028825"/>
            <a:chOff x="1" y="2886"/>
            <a:chExt cx="384" cy="1278"/>
          </a:xfrm>
        </p:grpSpPr>
        <p:pic>
          <p:nvPicPr>
            <p:cNvPr id="441350"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441351"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p:nvPr/>
        </p:nvSpPr>
        <p:spPr bwMode="auto">
          <a:xfrm>
            <a:off x="832485" y="892174"/>
            <a:ext cx="7811481" cy="1822445"/>
          </a:xfrm>
          <a:prstGeom prst="rect">
            <a:avLst/>
          </a:prstGeom>
          <a:noFill/>
          <a:ln w="9525">
            <a:noFill/>
            <a:miter lim="800000"/>
          </a:ln>
        </p:spPr>
        <p:txBody>
          <a:bodyPr/>
          <a:lstStyle/>
          <a:p>
            <a:pPr indent="0">
              <a:lnSpc>
                <a:spcPts val="3500"/>
              </a:lnSpc>
              <a:spcBef>
                <a:spcPts val="0"/>
              </a:spcBef>
              <a:buNone/>
            </a:pPr>
            <a:r>
              <a:rPr lang="en-US" altLang="zh-CN" sz="2400" b="1" dirty="0">
                <a:latin typeface="+mn-ea"/>
                <a:sym typeface="+mn-ea"/>
              </a:rPr>
              <a:t>1.   </a:t>
            </a:r>
            <a:r>
              <a:rPr sz="2400" b="1" dirty="0">
                <a:latin typeface="+mn-ea"/>
                <a:sym typeface="+mn-ea"/>
              </a:rPr>
              <a:t>扩展下面的句子。要求：使用两种以上的修辞手法，不超过</a:t>
            </a:r>
            <a:r>
              <a:rPr sz="2400" dirty="0">
                <a:solidFill>
                  <a:schemeClr val="tx1"/>
                </a:solidFill>
                <a:uFillTx/>
                <a:latin typeface="宋体" charset="0"/>
                <a:ea typeface="宋体" charset="0"/>
                <a:sym typeface="+mn-ea"/>
              </a:rPr>
              <a:t>60</a:t>
            </a:r>
            <a:r>
              <a:rPr sz="2400" b="1" dirty="0">
                <a:latin typeface="+mn-ea"/>
                <a:sym typeface="+mn-ea"/>
              </a:rPr>
              <a:t>个字，不得改变句子原意。(</a:t>
            </a:r>
            <a:r>
              <a:rPr sz="2400" dirty="0">
                <a:solidFill>
                  <a:schemeClr val="tx1"/>
                </a:solidFill>
                <a:uFillTx/>
                <a:latin typeface="宋体" charset="0"/>
                <a:ea typeface="宋体" charset="0"/>
                <a:sym typeface="+mn-ea"/>
              </a:rPr>
              <a:t>6</a:t>
            </a:r>
            <a:r>
              <a:rPr sz="2400" b="1" dirty="0">
                <a:latin typeface="+mn-ea"/>
                <a:sym typeface="+mn-ea"/>
              </a:rPr>
              <a:t>分)</a:t>
            </a:r>
            <a:endParaRPr sz="2400" b="1" dirty="0">
              <a:latin typeface="+mn-ea"/>
            </a:endParaRPr>
          </a:p>
          <a:p>
            <a:pPr indent="0">
              <a:lnSpc>
                <a:spcPts val="3500"/>
              </a:lnSpc>
              <a:spcBef>
                <a:spcPts val="0"/>
              </a:spcBef>
              <a:buNone/>
            </a:pPr>
            <a:r>
              <a:rPr sz="2400" b="1" dirty="0">
                <a:latin typeface="+mn-ea"/>
                <a:sym typeface="+mn-ea"/>
              </a:rPr>
              <a:t>       春天归来，麦苗变成了深绿，树枝变得轻柔，果实也开始生长。</a:t>
            </a:r>
          </a:p>
          <a:p>
            <a:pPr indent="0">
              <a:lnSpc>
                <a:spcPts val="3500"/>
              </a:lnSpc>
              <a:spcBef>
                <a:spcPts val="0"/>
              </a:spcBef>
              <a:buNone/>
            </a:pPr>
            <a:endParaRPr sz="2400" dirty="0">
              <a:latin typeface="+mn-ea"/>
            </a:endParaRPr>
          </a:p>
          <a:p>
            <a:pPr indent="0" latinLnBrk="0">
              <a:lnSpc>
                <a:spcPts val="3500"/>
              </a:lnSpc>
              <a:spcBef>
                <a:spcPts val="0"/>
              </a:spcBef>
              <a:buNone/>
            </a:pPr>
            <a:endParaRPr sz="2400" dirty="0">
              <a:latin typeface="+mn-ea"/>
            </a:endParaRPr>
          </a:p>
          <a:p>
            <a:pPr indent="0" latinLnBrk="0">
              <a:lnSpc>
                <a:spcPts val="3500"/>
              </a:lnSpc>
              <a:spcBef>
                <a:spcPts val="0"/>
              </a:spcBef>
              <a:buNone/>
            </a:pPr>
            <a:endParaRPr sz="2400" dirty="0">
              <a:latin typeface="+mn-ea"/>
            </a:endParaRPr>
          </a:p>
          <a:p>
            <a:pPr indent="0" latinLnBrk="0">
              <a:lnSpc>
                <a:spcPts val="3500"/>
              </a:lnSpc>
              <a:spcBef>
                <a:spcPts val="0"/>
              </a:spcBef>
              <a:buNone/>
            </a:pPr>
            <a:endParaRPr sz="2400" dirty="0">
              <a:latin typeface="+mn-ea"/>
            </a:endParaRPr>
          </a:p>
          <a:p>
            <a:pPr indent="0">
              <a:lnSpc>
                <a:spcPts val="3500"/>
              </a:lnSpc>
              <a:spcBef>
                <a:spcPts val="0"/>
              </a:spcBef>
              <a:buNone/>
            </a:pPr>
            <a:r>
              <a:rPr lang="zh-CN" altLang="en-US" sz="2200" b="1" u="sng" dirty="0"/>
              <a:t>　　　　　</a:t>
            </a:r>
          </a:p>
          <a:p>
            <a:pPr indent="628650"/>
            <a:r>
              <a:rPr lang="zh-CN" altLang="en-US" sz="2200" b="1" u="sng" dirty="0"/>
              <a:t>　　　　　　　　　　　　　　　　　　　　　　　　　　　　　　　　　　　</a:t>
            </a:r>
            <a:endParaRPr lang="zh-CN" altLang="en-US" sz="2200" b="1" dirty="0">
              <a:solidFill>
                <a:srgbClr val="990033"/>
              </a:solidFill>
              <a:latin typeface="宋体" pitchFamily="2" charset="-122"/>
            </a:endParaRPr>
          </a:p>
        </p:txBody>
      </p:sp>
      <p:sp>
        <p:nvSpPr>
          <p:cNvPr id="441349"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441354" name="Rectangle 10"/>
          <p:cNvSpPr>
            <a:spLocks noChangeArrowheads="1"/>
          </p:cNvSpPr>
          <p:nvPr/>
        </p:nvSpPr>
        <p:spPr bwMode="auto">
          <a:xfrm>
            <a:off x="755650" y="5013325"/>
            <a:ext cx="7848600" cy="429895"/>
          </a:xfrm>
          <a:prstGeom prst="rect">
            <a:avLst/>
          </a:prstGeom>
          <a:noFill/>
          <a:ln w="9525" cap="rnd" algn="ctr">
            <a:noFill/>
            <a:prstDash val="sysDot"/>
            <a:miter lim="800000"/>
          </a:ln>
          <a:effectLst/>
        </p:spPr>
        <p:txBody>
          <a:bodyPr wrap="square" lIns="46800" rIns="46800" anchor="ctr">
            <a:spAutoFit/>
          </a:bodyPr>
          <a:lstStyle/>
          <a:p>
            <a:pPr>
              <a:spcBef>
                <a:spcPct val="0"/>
              </a:spcBef>
              <a:buFontTx/>
              <a:buNone/>
            </a:pPr>
            <a:endParaRPr lang="en-US" altLang="zh-CN" sz="2200" b="1">
              <a:solidFill>
                <a:srgbClr val="990033"/>
              </a:solidFill>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5" name="文本框 4"/>
          <p:cNvSpPr txBox="1"/>
          <p:nvPr/>
        </p:nvSpPr>
        <p:spPr>
          <a:xfrm>
            <a:off x="795655" y="3285490"/>
            <a:ext cx="7875270" cy="1869440"/>
          </a:xfrm>
          <a:prstGeom prst="rect">
            <a:avLst/>
          </a:prstGeom>
          <a:noFill/>
        </p:spPr>
        <p:txBody>
          <a:bodyPr wrap="square" rtlCol="0">
            <a:spAutoFit/>
          </a:bodyPr>
          <a:lstStyle/>
          <a:p>
            <a:pPr indent="0">
              <a:lnSpc>
                <a:spcPts val="3500"/>
              </a:lnSpc>
              <a:spcBef>
                <a:spcPts val="0"/>
              </a:spcBef>
              <a:buNone/>
            </a:pPr>
            <a:r>
              <a:rPr lang="zh-CN" altLang="en-US" sz="2400" b="1">
                <a:solidFill>
                  <a:srgbClr val="990033"/>
                </a:solidFill>
                <a:latin typeface="+mn-ea"/>
                <a:sym typeface="+mn-ea"/>
              </a:rPr>
              <a:t>示例：春天在花朵的呼唤中归来：田野中，麦苗儿把希望演变为深绿；天空中，树枝把期盼摇曳成轻柔的舞蹈；枝头上，果实把成长膨胀成幼鸟的模样。</a:t>
            </a:r>
            <a:endParaRPr lang="zh-CN" altLang="en-US" sz="2400" b="1">
              <a:solidFill>
                <a:srgbClr val="990033"/>
              </a:solidFill>
              <a:latin typeface="+mn-ea"/>
            </a:endParaRPr>
          </a:p>
          <a:p>
            <a:pPr indent="0">
              <a:lnSpc>
                <a:spcPts val="3500"/>
              </a:lnSpc>
              <a:buNone/>
            </a:pPr>
            <a:r>
              <a:rPr lang="zh-CN" altLang="en-US" sz="2400" b="1">
                <a:solidFill>
                  <a:srgbClr val="990033"/>
                </a:solidFill>
                <a:latin typeface="+mn-ea"/>
                <a:sym typeface="+mn-ea"/>
              </a:rPr>
              <a:t>　　　　　　　　　　　　　　　　　　　</a:t>
            </a:r>
            <a:endParaRPr lang="zh-CN" altLang="en-US" sz="2400" b="1">
              <a:solidFill>
                <a:srgbClr val="990033"/>
              </a:solidFill>
              <a:latin typeface="+mn-ea"/>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41349"/>
                                        </p:tgtEl>
                                        <p:attrNameLst>
                                          <p:attrName>style.visibility</p:attrName>
                                        </p:attrNameLst>
                                      </p:cBhvr>
                                      <p:to>
                                        <p:strVal val="visible"/>
                                      </p:to>
                                    </p:set>
                                    <p:anim calcmode="lin" valueType="num">
                                      <p:cBhvr additive="base">
                                        <p:cTn id="7" dur="500" fill="hold"/>
                                        <p:tgtEl>
                                          <p:spTgt spid="441349"/>
                                        </p:tgtEl>
                                        <p:attrNameLst>
                                          <p:attrName>ppt_x</p:attrName>
                                        </p:attrNameLst>
                                      </p:cBhvr>
                                      <p:tavLst>
                                        <p:tav tm="0">
                                          <p:val>
                                            <p:strVal val="0-#ppt_w/2"/>
                                          </p:val>
                                        </p:tav>
                                        <p:tav tm="100000">
                                          <p:val>
                                            <p:strVal val="#ppt_x"/>
                                          </p:val>
                                        </p:tav>
                                      </p:tavLst>
                                    </p:anim>
                                    <p:anim calcmode="lin" valueType="num">
                                      <p:cBhvr additive="base">
                                        <p:cTn id="8" dur="500" fill="hold"/>
                                        <p:tgtEl>
                                          <p:spTgt spid="44134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41354"/>
                                        </p:tgtEl>
                                        <p:attrNameLst>
                                          <p:attrName>style.visibility</p:attrName>
                                        </p:attrNameLst>
                                      </p:cBhvr>
                                      <p:to>
                                        <p:strVal val="visible"/>
                                      </p:to>
                                    </p:set>
                                    <p:animEffect transition="in" filter="blinds(horizontal)">
                                      <p:cBhvr>
                                        <p:cTn id="18" dur="500"/>
                                        <p:tgtEl>
                                          <p:spTgt spid="44135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additive="base">
                                        <p:cTn id="2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 calcmode="lin" valueType="num">
                                      <p:cBhvr additive="base">
                                        <p:cTn id="2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49" grpId="0"/>
      <p:bldP spid="441354" grpId="0" bldLvl="0" animBg="1"/>
      <p:bldP spid="5"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1588" y="4581525"/>
            <a:ext cx="609600" cy="2028825"/>
            <a:chOff x="1" y="2886"/>
            <a:chExt cx="384" cy="1278"/>
          </a:xfrm>
        </p:grpSpPr>
        <p:pic>
          <p:nvPicPr>
            <p:cNvPr id="441350"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441351"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p:nvPr/>
        </p:nvSpPr>
        <p:spPr bwMode="auto">
          <a:xfrm>
            <a:off x="684530" y="948055"/>
            <a:ext cx="7919720" cy="1519555"/>
          </a:xfrm>
          <a:prstGeom prst="rect">
            <a:avLst/>
          </a:prstGeom>
          <a:noFill/>
          <a:ln w="9525">
            <a:noFill/>
            <a:miter lim="800000"/>
          </a:ln>
        </p:spPr>
        <p:txBody>
          <a:bodyPr/>
          <a:lstStyle/>
          <a:p>
            <a:pPr indent="0">
              <a:lnSpc>
                <a:spcPts val="3500"/>
              </a:lnSpc>
            </a:pPr>
            <a:r>
              <a:rPr sz="2400" b="1">
                <a:solidFill>
                  <a:srgbClr val="990033"/>
                </a:solidFill>
                <a:latin typeface="宋体" charset="-122"/>
                <a:sym typeface="+mn-ea"/>
              </a:rPr>
              <a:t>[解析] 本题考查扩展语句的能力。首先要分析所给句子描写的具体内容，然后通过想象感知句子描写的对象的特点，最后使用修辞手法将其表述出来。比如“春天归来”， 从“归”的角度分析，表达的是春天归来时的喜悦之情，由此可以扩写为“春天花枝招展地归来”“春天在花朵的呼唤中归来”等。就后面三个分句来说，要注意对描写对象进行细致描写，比如“树枝变得轻柔”，可以扩写为“枝条轻柔的腰肢在风的吹拂下摆动”“树枝把期盼摇曳成轻柔的舞蹈”等。</a:t>
            </a:r>
          </a:p>
          <a:p>
            <a:pPr indent="628650">
              <a:lnSpc>
                <a:spcPts val="3500"/>
              </a:lnSpc>
            </a:pPr>
            <a:r>
              <a:rPr lang="zh-CN" altLang="en-US" sz="2200" b="1" u="sng"/>
              <a:t>　　　　　　　　　　　　　　　　　　　　　　　　　</a:t>
            </a:r>
          </a:p>
          <a:p>
            <a:pPr indent="628650"/>
            <a:r>
              <a:rPr lang="zh-CN" altLang="en-US" sz="2200" b="1" u="sng"/>
              <a:t>　　　　　　　　　　　　　　　　　　　　　　　　　　　　　　　　　　　</a:t>
            </a:r>
            <a:endParaRPr lang="zh-CN" altLang="en-US" sz="2200" b="1">
              <a:solidFill>
                <a:srgbClr val="990033"/>
              </a:solidFill>
              <a:latin typeface="宋体" pitchFamily="2" charset="-122"/>
            </a:endParaRPr>
          </a:p>
        </p:txBody>
      </p:sp>
      <p:sp>
        <p:nvSpPr>
          <p:cNvPr id="441349"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441354" name="Rectangle 10"/>
          <p:cNvSpPr>
            <a:spLocks noChangeArrowheads="1"/>
          </p:cNvSpPr>
          <p:nvPr/>
        </p:nvSpPr>
        <p:spPr bwMode="auto">
          <a:xfrm>
            <a:off x="755650" y="4244340"/>
            <a:ext cx="7848600" cy="429895"/>
          </a:xfrm>
          <a:prstGeom prst="rect">
            <a:avLst/>
          </a:prstGeom>
          <a:noFill/>
          <a:ln w="9525" cap="rnd" algn="ctr">
            <a:noFill/>
            <a:prstDash val="sysDot"/>
            <a:miter lim="800000"/>
          </a:ln>
          <a:effectLst/>
        </p:spPr>
        <p:txBody>
          <a:bodyPr lIns="46800" rIns="46800" anchor="ctr">
            <a:spAutoFit/>
          </a:bodyPr>
          <a:lstStyle/>
          <a:p>
            <a:pPr>
              <a:spcBef>
                <a:spcPct val="0"/>
              </a:spcBef>
              <a:buFontTx/>
              <a:buNone/>
            </a:pPr>
            <a:endParaRPr lang="en-US" altLang="zh-CN" sz="2200" b="1">
              <a:solidFill>
                <a:srgbClr val="990033"/>
              </a:solidFill>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1354"/>
                                        </p:tgtEl>
                                        <p:attrNameLst>
                                          <p:attrName>style.visibility</p:attrName>
                                        </p:attrNameLst>
                                      </p:cBhvr>
                                      <p:to>
                                        <p:strVal val="visible"/>
                                      </p:to>
                                    </p:set>
                                    <p:animEffect transition="in" filter="blinds(horizontal)">
                                      <p:cBhvr>
                                        <p:cTn id="7" dur="500"/>
                                        <p:tgtEl>
                                          <p:spTgt spid="441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54" grpId="0" bldLvl="0" animBg="1"/>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1588" y="4581525"/>
            <a:ext cx="609600" cy="2028825"/>
            <a:chOff x="1" y="2886"/>
            <a:chExt cx="384" cy="1278"/>
          </a:xfrm>
        </p:grpSpPr>
        <p:pic>
          <p:nvPicPr>
            <p:cNvPr id="441350"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441351"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dirty="0">
                  <a:solidFill>
                    <a:schemeClr val="bg1"/>
                  </a:solidFill>
                  <a:ea typeface="幼圆" pitchFamily="49" charset="-122"/>
                </a:rPr>
                <a:t>训练</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检测</a:t>
              </a:r>
            </a:p>
          </p:txBody>
        </p:sp>
      </p:grpSp>
      <p:sp>
        <p:nvSpPr>
          <p:cNvPr id="3" name="内容占位符 2"/>
          <p:cNvSpPr/>
          <p:nvPr/>
        </p:nvSpPr>
        <p:spPr bwMode="auto">
          <a:xfrm>
            <a:off x="716280" y="935355"/>
            <a:ext cx="7888605" cy="1530350"/>
          </a:xfrm>
          <a:prstGeom prst="rect">
            <a:avLst/>
          </a:prstGeom>
          <a:noFill/>
          <a:ln w="9525">
            <a:noFill/>
            <a:miter lim="800000"/>
          </a:ln>
        </p:spPr>
        <p:txBody>
          <a:bodyPr/>
          <a:lstStyle/>
          <a:p>
            <a:pPr indent="0">
              <a:lnSpc>
                <a:spcPts val="3500"/>
              </a:lnSpc>
            </a:pPr>
            <a:r>
              <a:rPr lang="en-US" altLang="zh-CN" sz="2400" b="1">
                <a:latin typeface="+mn-ea"/>
                <a:sym typeface="+mn-ea"/>
              </a:rPr>
              <a:t>2</a:t>
            </a:r>
            <a:r>
              <a:rPr lang="zh-CN" altLang="en-US" sz="2400" b="1">
                <a:latin typeface="+mn-ea"/>
                <a:sym typeface="+mn-ea"/>
              </a:rPr>
              <a:t>．</a:t>
            </a:r>
            <a:r>
              <a:rPr sz="2400" b="1">
                <a:latin typeface="+mn-ea"/>
                <a:sym typeface="+mn-ea"/>
              </a:rPr>
              <a:t> 请根据白居易的诗句“晴空星月落池塘”写一个场景。要求：①想象合理；②语言生动；③不超过</a:t>
            </a:r>
            <a:r>
              <a:rPr sz="2400">
                <a:solidFill>
                  <a:schemeClr val="tx1"/>
                </a:solidFill>
                <a:uFillTx/>
                <a:latin typeface="宋体" charset="0"/>
                <a:ea typeface="宋体" charset="0"/>
                <a:sym typeface="+mn-ea"/>
              </a:rPr>
              <a:t>70</a:t>
            </a:r>
            <a:r>
              <a:rPr sz="2400" b="1">
                <a:latin typeface="+mn-ea"/>
                <a:sym typeface="+mn-ea"/>
              </a:rPr>
              <a:t>个字。(</a:t>
            </a:r>
            <a:r>
              <a:rPr sz="2400">
                <a:solidFill>
                  <a:schemeClr val="tx1"/>
                </a:solidFill>
                <a:uFillTx/>
                <a:latin typeface="宋体" charset="0"/>
                <a:ea typeface="宋体" charset="0"/>
                <a:sym typeface="+mn-ea"/>
              </a:rPr>
              <a:t>5</a:t>
            </a:r>
            <a:r>
              <a:rPr sz="2400" b="1">
                <a:latin typeface="+mn-ea"/>
                <a:sym typeface="+mn-ea"/>
              </a:rPr>
              <a:t>分)</a:t>
            </a:r>
            <a:endParaRPr sz="2400" b="1">
              <a:latin typeface="+mn-ea"/>
            </a:endParaRPr>
          </a:p>
          <a:p>
            <a:pPr indent="0">
              <a:lnSpc>
                <a:spcPts val="3500"/>
              </a:lnSpc>
            </a:pPr>
            <a:endParaRPr lang="en-US" altLang="zh-CN" sz="2400" b="1">
              <a:solidFill>
                <a:srgbClr val="990033"/>
              </a:solidFill>
              <a:latin typeface="+mn-ea"/>
              <a:sym typeface="+mn-ea"/>
            </a:endParaRPr>
          </a:p>
          <a:p>
            <a:pPr indent="0"/>
            <a:endParaRPr lang="en-US" altLang="zh-CN" sz="2400" b="1">
              <a:solidFill>
                <a:srgbClr val="990033"/>
              </a:solidFill>
              <a:latin typeface="+mn-ea"/>
              <a:sym typeface="+mn-ea"/>
            </a:endParaRPr>
          </a:p>
          <a:p>
            <a:pPr indent="628650">
              <a:lnSpc>
                <a:spcPts val="3500"/>
              </a:lnSpc>
            </a:pPr>
            <a:endParaRPr lang="en-US" altLang="zh-CN" sz="2400" b="1">
              <a:solidFill>
                <a:srgbClr val="990033"/>
              </a:solidFill>
              <a:latin typeface="+mn-ea"/>
              <a:sym typeface="+mn-ea"/>
            </a:endParaRPr>
          </a:p>
          <a:p>
            <a:pPr indent="0">
              <a:lnSpc>
                <a:spcPts val="3500"/>
              </a:lnSpc>
            </a:pPr>
            <a:r>
              <a:rPr lang="zh-CN" altLang="en-US" sz="2200" b="1" u="sng"/>
              <a:t>　　　　　　　　　　　　　　　　　　　　　　　　　　　　</a:t>
            </a:r>
            <a:endParaRPr lang="zh-CN" altLang="en-US" sz="2200" b="1">
              <a:solidFill>
                <a:srgbClr val="990033"/>
              </a:solidFill>
              <a:latin typeface="宋体" pitchFamily="2" charset="-122"/>
            </a:endParaRPr>
          </a:p>
        </p:txBody>
      </p:sp>
      <p:sp>
        <p:nvSpPr>
          <p:cNvPr id="441349"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441354" name="Rectangle 10"/>
          <p:cNvSpPr>
            <a:spLocks noChangeArrowheads="1"/>
          </p:cNvSpPr>
          <p:nvPr/>
        </p:nvSpPr>
        <p:spPr bwMode="auto">
          <a:xfrm>
            <a:off x="755650" y="4244340"/>
            <a:ext cx="7848600" cy="429895"/>
          </a:xfrm>
          <a:prstGeom prst="rect">
            <a:avLst/>
          </a:prstGeom>
          <a:noFill/>
          <a:ln w="9525" cap="rnd" algn="ctr">
            <a:noFill/>
            <a:prstDash val="sysDot"/>
            <a:miter lim="800000"/>
          </a:ln>
          <a:effectLst/>
        </p:spPr>
        <p:txBody>
          <a:bodyPr lIns="46800" rIns="46800" anchor="ctr">
            <a:spAutoFit/>
          </a:bodyPr>
          <a:lstStyle/>
          <a:p>
            <a:pPr>
              <a:spcBef>
                <a:spcPct val="0"/>
              </a:spcBef>
              <a:buFontTx/>
              <a:buNone/>
            </a:pPr>
            <a:endParaRPr lang="en-US" altLang="zh-CN" sz="2200" b="1">
              <a:solidFill>
                <a:srgbClr val="990033"/>
              </a:solidFill>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41354"/>
                                        </p:tgtEl>
                                        <p:attrNameLst>
                                          <p:attrName>style.visibility</p:attrName>
                                        </p:attrNameLst>
                                      </p:cBhvr>
                                      <p:to>
                                        <p:strVal val="visible"/>
                                      </p:to>
                                    </p:set>
                                    <p:animEffect transition="in" filter="blinds(horizontal)">
                                      <p:cBhvr>
                                        <p:cTn id="12" dur="500"/>
                                        <p:tgtEl>
                                          <p:spTgt spid="441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54" grpId="0" bldLvl="0" animBg="1"/>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1588" y="4581525"/>
            <a:ext cx="609600" cy="2028825"/>
            <a:chOff x="1" y="2886"/>
            <a:chExt cx="384" cy="1278"/>
          </a:xfrm>
        </p:grpSpPr>
        <p:pic>
          <p:nvPicPr>
            <p:cNvPr id="441350"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441351"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p:nvPr/>
        </p:nvSpPr>
        <p:spPr bwMode="auto">
          <a:xfrm>
            <a:off x="853440" y="954405"/>
            <a:ext cx="7833995" cy="1511300"/>
          </a:xfrm>
          <a:prstGeom prst="rect">
            <a:avLst/>
          </a:prstGeom>
          <a:noFill/>
          <a:ln w="9525">
            <a:noFill/>
            <a:miter lim="800000"/>
          </a:ln>
        </p:spPr>
        <p:txBody>
          <a:bodyPr/>
          <a:lstStyle/>
          <a:p>
            <a:pPr indent="0"/>
            <a:r>
              <a:rPr lang="en-US" altLang="zh-CN" sz="2400" b="1">
                <a:solidFill>
                  <a:srgbClr val="990033"/>
                </a:solidFill>
                <a:latin typeface="+mn-ea"/>
                <a:sym typeface="+mn-ea"/>
              </a:rPr>
              <a:t>示例一：晴朗的夜空中，繁星璀璨，新月如钩，就像深色的锦缎上点缀着珍珠与美玉。夜空下的池塘，澄澈如镜，既像把满天星斗揽入怀中，又像把珍珠撒在了水面上。</a:t>
            </a:r>
            <a:endParaRPr lang="en-US" altLang="zh-CN" sz="2400" b="1">
              <a:solidFill>
                <a:srgbClr val="990033"/>
              </a:solidFill>
              <a:latin typeface="+mn-ea"/>
            </a:endParaRPr>
          </a:p>
          <a:p>
            <a:pPr indent="0">
              <a:lnSpc>
                <a:spcPts val="3500"/>
              </a:lnSpc>
            </a:pPr>
            <a:r>
              <a:rPr lang="en-US" altLang="zh-CN" sz="2400" b="1">
                <a:solidFill>
                  <a:srgbClr val="990033"/>
                </a:solidFill>
                <a:latin typeface="+mn-ea"/>
                <a:sym typeface="+mn-ea"/>
              </a:rPr>
              <a:t>示例二：在宁静的夜晚，晴空下一方平静的池塘澄澈如镜，引得天上的星星和月亮前来临水梳妆，它们在水中的倒影光鲜艳丽。</a:t>
            </a:r>
            <a:r>
              <a:rPr lang="zh-CN" altLang="en-US" sz="2200" b="1" u="sng"/>
              <a:t>　　　　　　　　　　　　　　　　　　　　　　　　　　</a:t>
            </a:r>
          </a:p>
          <a:p>
            <a:pPr indent="0"/>
            <a:r>
              <a:rPr lang="zh-CN" altLang="en-US" sz="2200" b="1" u="sng"/>
              <a:t>　　　　　　　　　　　　　　　　　　　　　　　　　　　　　　　　　　　</a:t>
            </a:r>
            <a:endParaRPr lang="zh-CN" altLang="en-US" sz="2200" b="1">
              <a:solidFill>
                <a:srgbClr val="990033"/>
              </a:solidFill>
              <a:latin typeface="宋体" pitchFamily="2" charset="-122"/>
            </a:endParaRPr>
          </a:p>
        </p:txBody>
      </p:sp>
      <p:sp>
        <p:nvSpPr>
          <p:cNvPr id="441349"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441354" name="Rectangle 10"/>
          <p:cNvSpPr>
            <a:spLocks noChangeArrowheads="1"/>
          </p:cNvSpPr>
          <p:nvPr/>
        </p:nvSpPr>
        <p:spPr bwMode="auto">
          <a:xfrm>
            <a:off x="755650" y="4244340"/>
            <a:ext cx="7848600" cy="429895"/>
          </a:xfrm>
          <a:prstGeom prst="rect">
            <a:avLst/>
          </a:prstGeom>
          <a:noFill/>
          <a:ln w="9525" cap="rnd" algn="ctr">
            <a:noFill/>
            <a:prstDash val="sysDot"/>
            <a:miter lim="800000"/>
          </a:ln>
          <a:effectLst/>
        </p:spPr>
        <p:txBody>
          <a:bodyPr lIns="46800" rIns="46800" anchor="ctr">
            <a:spAutoFit/>
          </a:bodyPr>
          <a:lstStyle/>
          <a:p>
            <a:pPr>
              <a:spcBef>
                <a:spcPct val="0"/>
              </a:spcBef>
              <a:buFontTx/>
              <a:buNone/>
            </a:pPr>
            <a:endParaRPr lang="en-US" altLang="zh-CN" sz="2200" b="1">
              <a:solidFill>
                <a:srgbClr val="990033"/>
              </a:solidFill>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1354"/>
                                        </p:tgtEl>
                                        <p:attrNameLst>
                                          <p:attrName>style.visibility</p:attrName>
                                        </p:attrNameLst>
                                      </p:cBhvr>
                                      <p:to>
                                        <p:strVal val="visible"/>
                                      </p:to>
                                    </p:set>
                                    <p:animEffect transition="in" filter="blinds(horizontal)">
                                      <p:cBhvr>
                                        <p:cTn id="7" dur="500"/>
                                        <p:tgtEl>
                                          <p:spTgt spid="441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54" grpId="0" bldLvl="0" animBg="1"/>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1588" y="4581525"/>
            <a:ext cx="609600" cy="2028825"/>
            <a:chOff x="1" y="2886"/>
            <a:chExt cx="384" cy="1278"/>
          </a:xfrm>
        </p:grpSpPr>
        <p:pic>
          <p:nvPicPr>
            <p:cNvPr id="442374"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442375"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p:nvPr/>
        </p:nvSpPr>
        <p:spPr bwMode="auto">
          <a:xfrm>
            <a:off x="792163" y="936625"/>
            <a:ext cx="7920037" cy="1484313"/>
          </a:xfrm>
          <a:prstGeom prst="rect">
            <a:avLst/>
          </a:prstGeom>
          <a:noFill/>
          <a:ln w="9525">
            <a:noFill/>
            <a:miter lim="800000"/>
          </a:ln>
        </p:spPr>
        <p:txBody>
          <a:bodyPr/>
          <a:lstStyle/>
          <a:p>
            <a:pPr indent="0">
              <a:lnSpc>
                <a:spcPts val="3500"/>
              </a:lnSpc>
            </a:pPr>
            <a:r>
              <a:rPr lang="en-US" altLang="zh-CN" sz="2400" b="1">
                <a:solidFill>
                  <a:srgbClr val="990033"/>
                </a:solidFill>
                <a:latin typeface="+mn-ea"/>
                <a:sym typeface="+mn-ea"/>
              </a:rPr>
              <a:t> [解析] 本题考查扩展语句的能力。解答此题，要根据“晴空星月落池塘”进行想象，构想出一个场景。这需要对诗句有一定的理解，大体把握其意境特征。结合诗句中的意象可知，其意境是静谧而优美的。然后再抓住其中的意象进行扩展，以诗句为基础，可适当使用修辞手法，使语言生动，但要注意不能超过</a:t>
            </a:r>
            <a:r>
              <a:rPr lang="en-US" altLang="zh-CN" sz="2400">
                <a:solidFill>
                  <a:srgbClr val="990033"/>
                </a:solidFill>
                <a:uFillTx/>
                <a:latin typeface="宋体" charset="0"/>
                <a:ea typeface="宋体" charset="0"/>
                <a:sym typeface="+mn-ea"/>
              </a:rPr>
              <a:t>70</a:t>
            </a:r>
            <a:r>
              <a:rPr lang="en-US" altLang="zh-CN" sz="2400" b="1">
                <a:solidFill>
                  <a:srgbClr val="990033"/>
                </a:solidFill>
                <a:latin typeface="+mn-ea"/>
                <a:sym typeface="+mn-ea"/>
              </a:rPr>
              <a:t>个字。</a:t>
            </a:r>
            <a:endParaRPr lang="en-US" altLang="zh-CN" sz="2400" b="1">
              <a:solidFill>
                <a:srgbClr val="660033"/>
              </a:solidFill>
              <a:latin typeface="+mn-ea"/>
            </a:endParaRPr>
          </a:p>
        </p:txBody>
      </p:sp>
      <p:sp>
        <p:nvSpPr>
          <p:cNvPr id="442373"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4" name="内容占位符 2"/>
          <p:cNvSpPr/>
          <p:nvPr/>
        </p:nvSpPr>
        <p:spPr bwMode="auto">
          <a:xfrm>
            <a:off x="684213" y="2420938"/>
            <a:ext cx="7920037" cy="3887787"/>
          </a:xfrm>
          <a:prstGeom prst="rect">
            <a:avLst/>
          </a:prstGeom>
          <a:noFill/>
          <a:ln w="9525">
            <a:noFill/>
            <a:miter lim="800000"/>
          </a:ln>
        </p:spPr>
        <p:txBody>
          <a:bodyPr/>
          <a:lstStyle/>
          <a:p>
            <a:pPr indent="628650"/>
            <a:endParaRPr lang="en-US" altLang="zh-CN" sz="2200" b="1">
              <a:solidFill>
                <a:srgbClr val="990033"/>
              </a:solidFill>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1588" y="4581525"/>
            <a:ext cx="609600" cy="2028825"/>
            <a:chOff x="1" y="2886"/>
            <a:chExt cx="384" cy="1278"/>
          </a:xfrm>
        </p:grpSpPr>
        <p:pic>
          <p:nvPicPr>
            <p:cNvPr id="443399"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443400"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443396" name="内容占位符 2"/>
          <p:cNvSpPr/>
          <p:nvPr/>
        </p:nvSpPr>
        <p:spPr bwMode="auto">
          <a:xfrm>
            <a:off x="792163" y="936625"/>
            <a:ext cx="7920037" cy="5399088"/>
          </a:xfrm>
          <a:prstGeom prst="rect">
            <a:avLst/>
          </a:prstGeom>
          <a:noFill/>
          <a:ln w="9525">
            <a:noFill/>
            <a:miter lim="800000"/>
          </a:ln>
        </p:spPr>
        <p:txBody>
          <a:bodyPr/>
          <a:lstStyle/>
          <a:p>
            <a:pPr algn="l" eaLnBrk="1" hangingPunct="1">
              <a:lnSpc>
                <a:spcPts val="3500"/>
              </a:lnSpc>
              <a:spcBef>
                <a:spcPct val="0"/>
              </a:spcBef>
            </a:pPr>
            <a:endParaRPr lang="zh-CN" altLang="en-US" b="1">
              <a:solidFill>
                <a:srgbClr val="990033"/>
              </a:solidFill>
              <a:latin typeface="宋体" pitchFamily="2" charset="-122"/>
            </a:endParaRPr>
          </a:p>
        </p:txBody>
      </p:sp>
      <p:sp>
        <p:nvSpPr>
          <p:cNvPr id="1577994" name="Rectangle 10"/>
          <p:cNvSpPr>
            <a:spLocks noChangeArrowheads="1"/>
          </p:cNvSpPr>
          <p:nvPr/>
        </p:nvSpPr>
        <p:spPr bwMode="auto">
          <a:xfrm>
            <a:off x="812165" y="908685"/>
            <a:ext cx="8082915" cy="1869440"/>
          </a:xfrm>
          <a:prstGeom prst="rect">
            <a:avLst/>
          </a:prstGeom>
          <a:noFill/>
          <a:ln w="9525">
            <a:noFill/>
            <a:miter lim="800000"/>
          </a:ln>
        </p:spPr>
        <p:txBody>
          <a:bodyPr wrap="square">
            <a:spAutoFit/>
          </a:bodyPr>
          <a:lstStyle/>
          <a:p>
            <a:pPr indent="0">
              <a:lnSpc>
                <a:spcPts val="3500"/>
              </a:lnSpc>
            </a:pPr>
            <a:r>
              <a:rPr lang="en-US" altLang="zh-CN" sz="2400" b="1">
                <a:latin typeface="+mn-ea"/>
                <a:sym typeface="+mn-ea"/>
              </a:rPr>
              <a:t>3</a:t>
            </a:r>
            <a:r>
              <a:rPr lang="zh-CN" altLang="en-US" sz="2400" b="1">
                <a:latin typeface="+mn-ea"/>
                <a:sym typeface="+mn-ea"/>
              </a:rPr>
              <a:t>．</a:t>
            </a:r>
            <a:r>
              <a:rPr sz="2400" b="1">
                <a:latin typeface="+mn-ea"/>
                <a:sym typeface="+mn-ea"/>
              </a:rPr>
              <a:t>“总是向你索取，却不曾说谢谢你。”这是筷子兄弟的作品《父亲》中的歌词。它会引起你怎样的联想和感慨？请把它扩写成一段话。要求：①在扩写中进行抒情和议论；②运用排比的修辞手法；③不少于</a:t>
            </a:r>
            <a:r>
              <a:rPr sz="2400">
                <a:solidFill>
                  <a:schemeClr val="tx1"/>
                </a:solidFill>
                <a:uFillTx/>
                <a:latin typeface="宋体" charset="0"/>
                <a:ea typeface="宋体" charset="0"/>
                <a:sym typeface="+mn-ea"/>
              </a:rPr>
              <a:t>80</a:t>
            </a:r>
            <a:r>
              <a:rPr sz="2400" b="1">
                <a:latin typeface="+mn-ea"/>
                <a:sym typeface="+mn-ea"/>
              </a:rPr>
              <a:t>字</a:t>
            </a:r>
            <a:r>
              <a:rPr lang="zh-CN" sz="2400" b="1">
                <a:latin typeface="+mn-ea"/>
                <a:sym typeface="+mn-ea"/>
              </a:rPr>
              <a:t>。</a:t>
            </a:r>
            <a:r>
              <a:rPr sz="2400" b="1">
                <a:latin typeface="+mn-ea"/>
                <a:sym typeface="+mn-ea"/>
              </a:rPr>
              <a:t>(</a:t>
            </a:r>
            <a:r>
              <a:rPr sz="2400">
                <a:solidFill>
                  <a:schemeClr val="tx1"/>
                </a:solidFill>
                <a:uFillTx/>
                <a:latin typeface="宋体" charset="0"/>
                <a:ea typeface="宋体" charset="0"/>
                <a:sym typeface="+mn-ea"/>
              </a:rPr>
              <a:t>6</a:t>
            </a:r>
            <a:r>
              <a:rPr sz="2400" b="1">
                <a:latin typeface="+mn-ea"/>
                <a:sym typeface="+mn-ea"/>
              </a:rPr>
              <a:t>分)</a:t>
            </a:r>
            <a:endParaRPr lang="zh-CN" altLang="en-US" sz="2400">
              <a:latin typeface="+mn-ea"/>
            </a:endParaRPr>
          </a:p>
        </p:txBody>
      </p:sp>
      <p:sp>
        <p:nvSpPr>
          <p:cNvPr id="44339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577994"/>
                                        </p:tgtEl>
                                        <p:attrNameLst>
                                          <p:attrName>style.visibility</p:attrName>
                                        </p:attrNameLst>
                                      </p:cBhvr>
                                      <p:to>
                                        <p:strVal val="visible"/>
                                      </p:to>
                                    </p:set>
                                    <p:animEffect transition="in" filter="blinds(horizontal)">
                                      <p:cBhvr>
                                        <p:cTn id="7" dur="500"/>
                                        <p:tgtEl>
                                          <p:spTgt spid="15779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994"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1588" y="4581525"/>
            <a:ext cx="609600" cy="2028825"/>
            <a:chOff x="1" y="2886"/>
            <a:chExt cx="384" cy="1278"/>
          </a:xfrm>
        </p:grpSpPr>
        <p:pic>
          <p:nvPicPr>
            <p:cNvPr id="444423"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444424"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444420" name="内容占位符 2"/>
          <p:cNvSpPr/>
          <p:nvPr/>
        </p:nvSpPr>
        <p:spPr bwMode="auto">
          <a:xfrm>
            <a:off x="611188" y="692785"/>
            <a:ext cx="7920037" cy="5399088"/>
          </a:xfrm>
          <a:prstGeom prst="rect">
            <a:avLst/>
          </a:prstGeom>
          <a:noFill/>
          <a:ln w="9525">
            <a:noFill/>
            <a:miter lim="800000"/>
          </a:ln>
        </p:spPr>
        <p:txBody>
          <a:bodyPr/>
          <a:lstStyle/>
          <a:p>
            <a:pPr algn="l" eaLnBrk="1" hangingPunct="1">
              <a:lnSpc>
                <a:spcPts val="3500"/>
              </a:lnSpc>
              <a:spcBef>
                <a:spcPct val="0"/>
              </a:spcBef>
            </a:pPr>
            <a:endParaRPr lang="zh-CN" altLang="en-US" b="1">
              <a:solidFill>
                <a:srgbClr val="990033"/>
              </a:solidFill>
              <a:latin typeface="宋体" pitchFamily="2" charset="-122"/>
            </a:endParaRPr>
          </a:p>
        </p:txBody>
      </p:sp>
      <p:sp>
        <p:nvSpPr>
          <p:cNvPr id="1579016" name="Rectangle 8"/>
          <p:cNvSpPr>
            <a:spLocks noChangeArrowheads="1"/>
          </p:cNvSpPr>
          <p:nvPr/>
        </p:nvSpPr>
        <p:spPr bwMode="auto">
          <a:xfrm>
            <a:off x="755650" y="835978"/>
            <a:ext cx="7848600" cy="4980940"/>
          </a:xfrm>
          <a:prstGeom prst="rect">
            <a:avLst/>
          </a:prstGeom>
          <a:noFill/>
          <a:ln w="9525">
            <a:noFill/>
            <a:miter lim="800000"/>
          </a:ln>
        </p:spPr>
        <p:txBody>
          <a:bodyPr>
            <a:spAutoFit/>
          </a:bodyPr>
          <a:lstStyle/>
          <a:p>
            <a:pPr indent="0" algn="l">
              <a:lnSpc>
                <a:spcPts val="3500"/>
              </a:lnSpc>
            </a:pPr>
            <a:r>
              <a:rPr lang="en-US" altLang="zh-CN" sz="2400" b="1">
                <a:solidFill>
                  <a:srgbClr val="990033"/>
                </a:solidFill>
                <a:latin typeface="+mn-ea"/>
                <a:sym typeface="+mn-ea"/>
              </a:rPr>
              <a:t>示例：听到这句歌词，我的心弦在颤动。是呀，我们总是在向父母索取，却从未道谢，更以为是天经地义理所当然。可曾想过，我们一天天长大，父母一天天变老；可曾想过，舒适的生活里有他们多少艰辛的付出；可曾想过，我们一次次伤害，他们却一次次包容。岁月侵蚀了他们的容颜，留下了对我们点点滴滴的关心和爱护；岁月洗白了他们的黑发，留下了对我们时时刻刻的操心与担忧；岁月带走了他们的梦想，留下了对我们未来的满怀期待。此刻我想对爸妈说，我愿用我的一切，换你们岁月长留。(</a:t>
            </a:r>
            <a:r>
              <a:rPr lang="en-US" altLang="zh-CN" sz="2400">
                <a:solidFill>
                  <a:srgbClr val="990033"/>
                </a:solidFill>
                <a:uFillTx/>
                <a:latin typeface="宋体" charset="0"/>
                <a:ea typeface="宋体" charset="0"/>
                <a:sym typeface="+mn-ea"/>
              </a:rPr>
              <a:t>6</a:t>
            </a:r>
            <a:r>
              <a:rPr lang="en-US" altLang="zh-CN" sz="2400" b="1">
                <a:solidFill>
                  <a:srgbClr val="990033"/>
                </a:solidFill>
                <a:latin typeface="+mn-ea"/>
                <a:sym typeface="+mn-ea"/>
              </a:rPr>
              <a:t>分)</a:t>
            </a:r>
            <a:endParaRPr lang="en-US" altLang="zh-CN" sz="2400" b="1">
              <a:solidFill>
                <a:srgbClr val="990033"/>
              </a:solidFill>
              <a:latin typeface="+mn-ea"/>
            </a:endParaRPr>
          </a:p>
          <a:p>
            <a:pPr indent="0" algn="l">
              <a:lnSpc>
                <a:spcPts val="3500"/>
              </a:lnSpc>
            </a:pPr>
            <a:r>
              <a:rPr lang="en-US" altLang="zh-CN" sz="2400" b="1">
                <a:solidFill>
                  <a:srgbClr val="990033"/>
                </a:solidFill>
                <a:latin typeface="+mn-ea"/>
                <a:sym typeface="+mn-ea"/>
              </a:rPr>
              <a:t>[解析] 本题可采用“突出中心法”。 中心是“总是向父亲(父母)索取，却不曾说谢谢你”，还要注意题目要求。</a:t>
            </a:r>
            <a:endParaRPr sz="2400">
              <a:latin typeface="+mn-ea"/>
            </a:endParaRPr>
          </a:p>
        </p:txBody>
      </p:sp>
      <p:sp>
        <p:nvSpPr>
          <p:cNvPr id="44442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579016"/>
                                        </p:tgtEl>
                                        <p:attrNameLst>
                                          <p:attrName>style.visibility</p:attrName>
                                        </p:attrNameLst>
                                      </p:cBhvr>
                                      <p:to>
                                        <p:strVal val="visible"/>
                                      </p:to>
                                    </p:set>
                                    <p:animEffect transition="in" filter="blinds(horizontal)">
                                      <p:cBhvr>
                                        <p:cTn id="7" dur="500"/>
                                        <p:tgtEl>
                                          <p:spTgt spid="1579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9016"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1588" y="4581525"/>
            <a:ext cx="609600" cy="2028825"/>
            <a:chOff x="1" y="2886"/>
            <a:chExt cx="384" cy="1278"/>
          </a:xfrm>
        </p:grpSpPr>
        <p:pic>
          <p:nvPicPr>
            <p:cNvPr id="1254404"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254405"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1254406" name="内容占位符 2"/>
          <p:cNvSpPr/>
          <p:nvPr/>
        </p:nvSpPr>
        <p:spPr bwMode="auto">
          <a:xfrm>
            <a:off x="539433" y="836295"/>
            <a:ext cx="7920037" cy="5399088"/>
          </a:xfrm>
          <a:prstGeom prst="rect">
            <a:avLst/>
          </a:prstGeom>
          <a:noFill/>
          <a:ln w="9525">
            <a:noFill/>
            <a:miter lim="800000"/>
          </a:ln>
        </p:spPr>
        <p:txBody>
          <a:bodyPr/>
          <a:lstStyle/>
          <a:p>
            <a:pPr algn="l" eaLnBrk="1" hangingPunct="1">
              <a:lnSpc>
                <a:spcPts val="3500"/>
              </a:lnSpc>
              <a:spcBef>
                <a:spcPct val="0"/>
              </a:spcBef>
            </a:pPr>
            <a:endParaRPr lang="zh-CN" altLang="en-US" b="1">
              <a:solidFill>
                <a:srgbClr val="990033"/>
              </a:solidFill>
              <a:latin typeface="宋体" pitchFamily="2" charset="-122"/>
            </a:endParaRPr>
          </a:p>
        </p:txBody>
      </p:sp>
      <p:sp>
        <p:nvSpPr>
          <p:cNvPr id="125440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579016" name="Rectangle 8"/>
          <p:cNvSpPr>
            <a:spLocks noChangeArrowheads="1"/>
          </p:cNvSpPr>
          <p:nvPr/>
        </p:nvSpPr>
        <p:spPr bwMode="auto">
          <a:xfrm>
            <a:off x="755333" y="835978"/>
            <a:ext cx="7742237" cy="1424940"/>
          </a:xfrm>
          <a:prstGeom prst="rect">
            <a:avLst/>
          </a:prstGeom>
          <a:noFill/>
          <a:ln w="9525">
            <a:noFill/>
            <a:miter lim="800000"/>
          </a:ln>
        </p:spPr>
        <p:txBody>
          <a:bodyPr>
            <a:spAutoFit/>
          </a:bodyPr>
          <a:lstStyle/>
          <a:p>
            <a:pPr indent="0">
              <a:lnSpc>
                <a:spcPts val="3500"/>
              </a:lnSpc>
            </a:pPr>
            <a:r>
              <a:rPr lang="en-US" altLang="zh-CN" sz="2400" b="1">
                <a:latin typeface="+mn-ea"/>
                <a:sym typeface="+mn-ea"/>
              </a:rPr>
              <a:t>4</a:t>
            </a:r>
            <a:r>
              <a:rPr lang="zh-CN" altLang="en-US" sz="2400" b="1">
                <a:latin typeface="+mn-ea"/>
                <a:sym typeface="+mn-ea"/>
              </a:rPr>
              <a:t>．</a:t>
            </a:r>
            <a:r>
              <a:rPr sz="2400" b="1">
                <a:latin typeface="+mn-ea"/>
                <a:sym typeface="+mn-ea"/>
              </a:rPr>
              <a:t>请把唐朝诗人顾况的《过山农家》中的“板桥人渡泉声，茅檐日午鸡鸣”两句诗扩写为一段不少于</a:t>
            </a:r>
            <a:r>
              <a:rPr sz="2400">
                <a:solidFill>
                  <a:schemeClr val="tx1"/>
                </a:solidFill>
                <a:uFillTx/>
                <a:latin typeface="宋体" charset="0"/>
                <a:ea typeface="宋体" charset="0"/>
                <a:sym typeface="+mn-ea"/>
              </a:rPr>
              <a:t>50</a:t>
            </a:r>
            <a:r>
              <a:rPr sz="2400" b="1">
                <a:latin typeface="+mn-ea"/>
                <a:sym typeface="+mn-ea"/>
              </a:rPr>
              <a:t>字的文字，要求使用比喻或比拟的手法(</a:t>
            </a:r>
            <a:r>
              <a:rPr sz="2400">
                <a:solidFill>
                  <a:schemeClr val="tx1"/>
                </a:solidFill>
                <a:uFillTx/>
                <a:latin typeface="宋体" charset="0"/>
                <a:ea typeface="宋体" charset="0"/>
                <a:sym typeface="+mn-ea"/>
              </a:rPr>
              <a:t>5</a:t>
            </a:r>
            <a:r>
              <a:rPr sz="2400" b="1">
                <a:latin typeface="+mn-ea"/>
                <a:sym typeface="+mn-ea"/>
              </a:rPr>
              <a:t>分)</a:t>
            </a:r>
            <a:endParaRPr sz="2400">
              <a:latin typeface="+mn-ea"/>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579016"/>
                                        </p:tgtEl>
                                        <p:attrNameLst>
                                          <p:attrName>style.visibility</p:attrName>
                                        </p:attrNameLst>
                                      </p:cBhvr>
                                      <p:to>
                                        <p:strVal val="visible"/>
                                      </p:to>
                                    </p:set>
                                    <p:animEffect transition="in" filter="blinds(horizontal)">
                                      <p:cBhvr>
                                        <p:cTn id="7" dur="500"/>
                                        <p:tgtEl>
                                          <p:spTgt spid="1579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9016"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1588" y="4581525"/>
            <a:ext cx="609600" cy="2028825"/>
            <a:chOff x="1" y="2886"/>
            <a:chExt cx="384" cy="1278"/>
          </a:xfrm>
        </p:grpSpPr>
        <p:pic>
          <p:nvPicPr>
            <p:cNvPr id="1254404"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254405"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1254406" name="内容占位符 2"/>
          <p:cNvSpPr/>
          <p:nvPr/>
        </p:nvSpPr>
        <p:spPr bwMode="auto">
          <a:xfrm>
            <a:off x="792163" y="936625"/>
            <a:ext cx="7920037" cy="5399088"/>
          </a:xfrm>
          <a:prstGeom prst="rect">
            <a:avLst/>
          </a:prstGeom>
          <a:noFill/>
          <a:ln w="9525">
            <a:noFill/>
            <a:miter lim="800000"/>
          </a:ln>
        </p:spPr>
        <p:txBody>
          <a:bodyPr/>
          <a:lstStyle/>
          <a:p>
            <a:pPr algn="l" eaLnBrk="1" hangingPunct="1">
              <a:lnSpc>
                <a:spcPts val="3500"/>
              </a:lnSpc>
              <a:spcBef>
                <a:spcPct val="0"/>
              </a:spcBef>
            </a:pPr>
            <a:endParaRPr lang="zh-CN" altLang="en-US" b="1">
              <a:solidFill>
                <a:srgbClr val="990033"/>
              </a:solidFill>
              <a:latin typeface="宋体" pitchFamily="2" charset="-122"/>
            </a:endParaRPr>
          </a:p>
        </p:txBody>
      </p:sp>
      <p:sp>
        <p:nvSpPr>
          <p:cNvPr id="125440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1579016" name="Rectangle 8"/>
          <p:cNvSpPr>
            <a:spLocks noChangeArrowheads="1"/>
          </p:cNvSpPr>
          <p:nvPr/>
        </p:nvSpPr>
        <p:spPr bwMode="auto">
          <a:xfrm>
            <a:off x="683260" y="908050"/>
            <a:ext cx="7876540" cy="4980940"/>
          </a:xfrm>
          <a:prstGeom prst="rect">
            <a:avLst/>
          </a:prstGeom>
          <a:noFill/>
          <a:ln w="9525">
            <a:noFill/>
            <a:miter lim="800000"/>
          </a:ln>
        </p:spPr>
        <p:txBody>
          <a:bodyPr wrap="square">
            <a:spAutoFit/>
          </a:bodyPr>
          <a:lstStyle/>
          <a:p>
            <a:pPr indent="0">
              <a:lnSpc>
                <a:spcPts val="3500"/>
              </a:lnSpc>
            </a:pPr>
            <a:r>
              <a:rPr lang="en-US" altLang="zh-CN" sz="2400" b="1">
                <a:solidFill>
                  <a:srgbClr val="990033"/>
                </a:solidFill>
                <a:latin typeface="+mn-ea"/>
                <a:sym typeface="+mn-ea"/>
              </a:rPr>
              <a:t>示例： 踏上木板桥，就听到如音乐一样悦耳的泉水声传过来；再往前行，看到太阳在茅檐上空高照，山里农家的鸡用欢快、清脆的鸣叫来迎接远道而来的我。(</a:t>
            </a:r>
            <a:r>
              <a:rPr lang="en-US" altLang="zh-CN" sz="2400">
                <a:solidFill>
                  <a:srgbClr val="990033"/>
                </a:solidFill>
                <a:uFillTx/>
                <a:latin typeface="宋体" charset="0"/>
                <a:ea typeface="宋体" charset="0"/>
                <a:sym typeface="+mn-ea"/>
              </a:rPr>
              <a:t>5</a:t>
            </a:r>
            <a:r>
              <a:rPr lang="en-US" altLang="zh-CN" sz="2400" b="1">
                <a:solidFill>
                  <a:srgbClr val="990033"/>
                </a:solidFill>
                <a:latin typeface="+mn-ea"/>
                <a:sym typeface="+mn-ea"/>
              </a:rPr>
              <a:t>分)</a:t>
            </a:r>
            <a:endParaRPr lang="en-US" altLang="zh-CN" sz="2400" b="1">
              <a:solidFill>
                <a:srgbClr val="990033"/>
              </a:solidFill>
              <a:latin typeface="+mn-ea"/>
            </a:endParaRPr>
          </a:p>
          <a:p>
            <a:pPr indent="0">
              <a:lnSpc>
                <a:spcPts val="3500"/>
              </a:lnSpc>
            </a:pPr>
            <a:r>
              <a:rPr lang="en-US" altLang="zh-CN" sz="2400" b="1">
                <a:solidFill>
                  <a:srgbClr val="990033"/>
                </a:solidFill>
                <a:latin typeface="+mn-ea"/>
                <a:sym typeface="+mn-ea"/>
              </a:rPr>
              <a:t>[解析] 本题考查扩展语句、正确运用常见的修辞手法的能力。扩展语句要注意分析所要扩展的语句的特点、正确使用修辞手法等。这两句诗描写诗人到山野去，走过木桥、听到泉声、看到农舍、听到鸡鸣的内容。扩写时，可采用“添枝加叶法”，抓住“板桥”“泉声”“茅檐”“日”“鸡鸣”等关键词。同时，注意题干中所要求的修辞手法的使用：如果使用比喻的修辞，可以以“泉声”“鸡鸣”为本体；如果使用比拟的手法，可以把“泉”“日”等比作人来写。</a:t>
            </a:r>
            <a:endParaRPr sz="2400">
              <a:latin typeface="+mn-ea"/>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579016"/>
                                        </p:tgtEl>
                                        <p:attrNameLst>
                                          <p:attrName>style.visibility</p:attrName>
                                        </p:attrNameLst>
                                      </p:cBhvr>
                                      <p:to>
                                        <p:strVal val="visible"/>
                                      </p:to>
                                    </p:set>
                                    <p:animEffect transition="in" filter="blinds(horizontal)">
                                      <p:cBhvr>
                                        <p:cTn id="7" dur="500"/>
                                        <p:tgtEl>
                                          <p:spTgt spid="1579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9016"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1588" y="4581525"/>
            <a:ext cx="609600" cy="2028825"/>
            <a:chOff x="1" y="2886"/>
            <a:chExt cx="384" cy="1278"/>
          </a:xfrm>
        </p:grpSpPr>
        <p:pic>
          <p:nvPicPr>
            <p:cNvPr id="445446"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445447"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445444" name="内容占位符 2"/>
          <p:cNvSpPr/>
          <p:nvPr/>
        </p:nvSpPr>
        <p:spPr bwMode="auto">
          <a:xfrm>
            <a:off x="792163" y="936625"/>
            <a:ext cx="7920037" cy="5399088"/>
          </a:xfrm>
          <a:prstGeom prst="rect">
            <a:avLst/>
          </a:prstGeom>
          <a:noFill/>
          <a:ln w="9525">
            <a:noFill/>
            <a:miter lim="800000"/>
          </a:ln>
        </p:spPr>
        <p:txBody>
          <a:bodyPr/>
          <a:lstStyle/>
          <a:p>
            <a:pPr indent="0">
              <a:lnSpc>
                <a:spcPct val="116000"/>
              </a:lnSpc>
            </a:pPr>
            <a:r>
              <a:rPr lang="en-US" sz="2400" b="1">
                <a:latin typeface="+mn-ea"/>
                <a:sym typeface="+mn-ea"/>
              </a:rPr>
              <a:t> </a:t>
            </a:r>
            <a:r>
              <a:rPr sz="2400" b="1">
                <a:latin typeface="+mn-ea"/>
                <a:sym typeface="+mn-ea"/>
              </a:rPr>
              <a:t>5． 以“昆曲”开头，概括下面文字的主要信息，不超过</a:t>
            </a:r>
            <a:r>
              <a:rPr sz="2400">
                <a:solidFill>
                  <a:schemeClr val="tx1"/>
                </a:solidFill>
                <a:uFillTx/>
                <a:latin typeface="宋体" charset="0"/>
                <a:ea typeface="宋体" charset="0"/>
                <a:sym typeface="+mn-ea"/>
              </a:rPr>
              <a:t>60</a:t>
            </a:r>
            <a:r>
              <a:rPr sz="2400" b="1">
                <a:latin typeface="+mn-ea"/>
                <a:sym typeface="+mn-ea"/>
              </a:rPr>
              <a:t>个字。(</a:t>
            </a:r>
            <a:r>
              <a:rPr sz="2400">
                <a:solidFill>
                  <a:schemeClr val="tx1"/>
                </a:solidFill>
                <a:uFillTx/>
                <a:latin typeface="宋体" charset="0"/>
                <a:ea typeface="宋体" charset="0"/>
                <a:sym typeface="+mn-ea"/>
              </a:rPr>
              <a:t>5</a:t>
            </a:r>
            <a:r>
              <a:rPr sz="2400" b="1">
                <a:latin typeface="+mn-ea"/>
                <a:sym typeface="+mn-ea"/>
              </a:rPr>
              <a:t>分)</a:t>
            </a:r>
            <a:endParaRPr sz="2400" b="1">
              <a:latin typeface="+mn-ea"/>
            </a:endParaRPr>
          </a:p>
          <a:p>
            <a:pPr indent="0">
              <a:lnSpc>
                <a:spcPct val="116000"/>
              </a:lnSpc>
            </a:pPr>
            <a:r>
              <a:rPr lang="zh-CN" altLang="en-US" sz="2300" b="1" smtClean="0">
                <a:latin typeface="楷体_GB2312" pitchFamily="49" charset="-122"/>
                <a:ea typeface="楷体_GB2312" pitchFamily="49" charset="-122"/>
                <a:sym typeface="+mn-ea"/>
              </a:rPr>
              <a:t>    </a:t>
            </a:r>
            <a:r>
              <a:rPr lang="en-US" altLang="zh-CN" sz="2400" b="1" smtClean="0">
                <a:latin typeface="楷体_GB2312" pitchFamily="49" charset="-122"/>
                <a:ea typeface="楷体_GB2312" pitchFamily="49" charset="-122"/>
                <a:sym typeface="+mn-ea"/>
              </a:rPr>
              <a:t>昆曲又称昆腔、昆山腔、昆剧，是元末明初南戏发展到昆山一带，与当地的音乐、歌舞、语言结合而生成的一个新的声腔剧种。经过长期的舞台实践，昆曲在表演艺术上达到了很高的成就，歌、舞、介、白等表演手段相互配合。随着表演艺术的全面发展，昆曲角色分工越来越细，主要角色包括老生、小生、旦、净、丑等，各角色在表演中形成一定的程式和技巧。昆曲音乐曲调旋律优美典雅，赠板的广泛应用，字分头、腹、尾的吐字方式，以及流丽悠远的艺术风格使昆曲音乐获得了“婉丽妩媚，一唱三叹”的艺术效果。</a:t>
            </a:r>
            <a:endParaRPr lang="en-US" altLang="zh-CN" sz="2400" b="1" smtClean="0">
              <a:latin typeface="楷体_GB2312" pitchFamily="49" charset="-122"/>
              <a:ea typeface="楷体_GB2312" pitchFamily="49" charset="-122"/>
            </a:endParaRPr>
          </a:p>
        </p:txBody>
      </p:sp>
      <p:sp>
        <p:nvSpPr>
          <p:cNvPr id="445445"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45444"/>
                                        </p:tgtEl>
                                        <p:attrNameLst>
                                          <p:attrName>style.visibility</p:attrName>
                                        </p:attrNameLst>
                                      </p:cBhvr>
                                      <p:to>
                                        <p:strVal val="visible"/>
                                      </p:to>
                                    </p:set>
                                    <p:animEffect transition="in" filter="blinds(horizontal)">
                                      <p:cBhvr>
                                        <p:cTn id="7" dur="500"/>
                                        <p:tgtEl>
                                          <p:spTgt spid="445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4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Text Box 6"/>
          <p:cNvSpPr txBox="1">
            <a:spLocks noChangeArrowheads="1"/>
          </p:cNvSpPr>
          <p:nvPr/>
        </p:nvSpPr>
        <p:spPr bwMode="auto">
          <a:xfrm>
            <a:off x="900113" y="2708275"/>
            <a:ext cx="7704137" cy="1431925"/>
          </a:xfrm>
          <a:prstGeom prst="rect">
            <a:avLst/>
          </a:prstGeom>
          <a:noFill/>
          <a:ln w="9525">
            <a:noFill/>
            <a:miter lim="800000"/>
            <a:headEnd/>
            <a:tailEnd/>
          </a:ln>
        </p:spPr>
        <p:txBody>
          <a:bodyPr>
            <a:spAutoFit/>
          </a:bodyPr>
          <a:lstStyle/>
          <a:p>
            <a:pPr algn="ctr" eaLnBrk="1" hangingPunct="1">
              <a:lnSpc>
                <a:spcPct val="100000"/>
              </a:lnSpc>
              <a:spcBef>
                <a:spcPct val="0"/>
              </a:spcBef>
              <a:buFontTx/>
              <a:buNone/>
            </a:pPr>
            <a:r>
              <a:rPr lang="zh-CN" altLang="en-US" sz="4400">
                <a:solidFill>
                  <a:srgbClr val="FF6600"/>
                </a:solidFill>
                <a:latin typeface="黑体" pitchFamily="2" charset="-122"/>
                <a:ea typeface="黑体" pitchFamily="2" charset="-122"/>
              </a:rPr>
              <a:t>专题一　正确使用词语</a:t>
            </a:r>
            <a:r>
              <a:rPr lang="en-US" altLang="zh-CN" sz="4400">
                <a:solidFill>
                  <a:srgbClr val="FF6600"/>
                </a:solidFill>
                <a:latin typeface="黑体" pitchFamily="2" charset="-122"/>
                <a:ea typeface="黑体" pitchFamily="2" charset="-122"/>
              </a:rPr>
              <a:t>(</a:t>
            </a:r>
            <a:r>
              <a:rPr lang="zh-CN" altLang="en-US" sz="4400">
                <a:solidFill>
                  <a:srgbClr val="FF6600"/>
                </a:solidFill>
                <a:latin typeface="黑体" pitchFamily="2" charset="-122"/>
                <a:ea typeface="黑体" pitchFamily="2" charset="-122"/>
              </a:rPr>
              <a:t>包括熟语</a:t>
            </a:r>
            <a:r>
              <a:rPr lang="en-US" altLang="zh-CN" sz="4400">
                <a:solidFill>
                  <a:srgbClr val="FF6600"/>
                </a:solidFill>
                <a:latin typeface="黑体" pitchFamily="2" charset="-122"/>
                <a:ea typeface="黑体" pitchFamily="2" charset="-122"/>
              </a:rPr>
              <a:t>)</a:t>
            </a:r>
            <a:endParaRPr lang="zh-CN" altLang="en-US" sz="4400">
              <a:solidFill>
                <a:srgbClr val="FF6600"/>
              </a:solidFill>
              <a:latin typeface="黑体" pitchFamily="2" charset="-122"/>
              <a:ea typeface="黑体" pitchFamily="2"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4"/>
          <p:cNvGrpSpPr>
            <a:grpSpLocks/>
          </p:cNvGrpSpPr>
          <p:nvPr/>
        </p:nvGrpSpPr>
        <p:grpSpPr bwMode="auto">
          <a:xfrm>
            <a:off x="0" y="765175"/>
            <a:ext cx="609600" cy="2003425"/>
            <a:chOff x="1" y="490"/>
            <a:chExt cx="384" cy="1262"/>
          </a:xfrm>
        </p:grpSpPr>
        <p:pic>
          <p:nvPicPr>
            <p:cNvPr id="870405" name="Picture 5">
              <a:hlinkClick r:id="rId3" action="ppaction://hlinksldjump"/>
            </p:cNvPr>
            <p:cNvPicPr>
              <a:picLocks noChangeAspect="1" noChangeArrowheads="1"/>
            </p:cNvPicPr>
            <p:nvPr/>
          </p:nvPicPr>
          <p:blipFill>
            <a:blip r:embed="rId4" cstate="print"/>
            <a:srcRect/>
            <a:stretch>
              <a:fillRect/>
            </a:stretch>
          </p:blipFill>
          <p:spPr bwMode="auto">
            <a:xfrm>
              <a:off x="1" y="490"/>
              <a:ext cx="384" cy="1171"/>
            </a:xfrm>
            <a:prstGeom prst="rect">
              <a:avLst/>
            </a:prstGeom>
            <a:noFill/>
            <a:ln w="9525">
              <a:noFill/>
              <a:miter lim="800000"/>
              <a:headEnd/>
              <a:tailEnd/>
            </a:ln>
          </p:spPr>
        </p:pic>
        <p:sp>
          <p:nvSpPr>
            <p:cNvPr id="870406" name="内容占位符 2">
              <a:hlinkClick r:id="rId3" action="ppaction://hlinksldjump"/>
            </p:cNvPr>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grpSp>
        <p:nvGrpSpPr>
          <p:cNvPr id="3" name="Group 7"/>
          <p:cNvGrpSpPr>
            <a:grpSpLocks/>
          </p:cNvGrpSpPr>
          <p:nvPr/>
        </p:nvGrpSpPr>
        <p:grpSpPr bwMode="auto">
          <a:xfrm>
            <a:off x="0" y="2636838"/>
            <a:ext cx="609600" cy="1978025"/>
            <a:chOff x="1" y="1685"/>
            <a:chExt cx="384" cy="1246"/>
          </a:xfrm>
        </p:grpSpPr>
        <p:pic>
          <p:nvPicPr>
            <p:cNvPr id="870408" name="Picture 8"/>
            <p:cNvPicPr>
              <a:picLocks noChangeAspect="1" noChangeArrowheads="1"/>
            </p:cNvPicPr>
            <p:nvPr/>
          </p:nvPicPr>
          <p:blipFill>
            <a:blip r:embed="rId5" cstate="print"/>
            <a:srcRect/>
            <a:stretch>
              <a:fillRect/>
            </a:stretch>
          </p:blipFill>
          <p:spPr bwMode="auto">
            <a:xfrm>
              <a:off x="1" y="1685"/>
              <a:ext cx="384" cy="1171"/>
            </a:xfrm>
            <a:prstGeom prst="rect">
              <a:avLst/>
            </a:prstGeom>
            <a:noFill/>
            <a:ln w="9525">
              <a:noFill/>
              <a:miter lim="800000"/>
              <a:headEnd/>
              <a:tailEnd/>
            </a:ln>
          </p:spPr>
        </p:pic>
        <p:sp>
          <p:nvSpPr>
            <p:cNvPr id="870409" name="内容占位符 2">
              <a:hlinkClick r:id="rId6"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grpSp>
        <p:nvGrpSpPr>
          <p:cNvPr id="4" name="Group 10"/>
          <p:cNvGrpSpPr>
            <a:grpSpLocks/>
          </p:cNvGrpSpPr>
          <p:nvPr/>
        </p:nvGrpSpPr>
        <p:grpSpPr bwMode="auto">
          <a:xfrm>
            <a:off x="0" y="4508500"/>
            <a:ext cx="609600" cy="2028825"/>
            <a:chOff x="1" y="2886"/>
            <a:chExt cx="384" cy="1278"/>
          </a:xfrm>
        </p:grpSpPr>
        <p:pic>
          <p:nvPicPr>
            <p:cNvPr id="870411" name="Picture 11">
              <a:hlinkClick r:id="rId7" action="ppaction://hlinksldjump"/>
            </p:cNvPr>
            <p:cNvPicPr>
              <a:picLocks noChangeAspect="1" noChangeArrowheads="1"/>
            </p:cNvPicPr>
            <p:nvPr/>
          </p:nvPicPr>
          <p:blipFill>
            <a:blip r:embed="rId8" cstate="print"/>
            <a:srcRect/>
            <a:stretch>
              <a:fillRect/>
            </a:stretch>
          </p:blipFill>
          <p:spPr bwMode="auto">
            <a:xfrm>
              <a:off x="1" y="2886"/>
              <a:ext cx="384" cy="1171"/>
            </a:xfrm>
            <a:prstGeom prst="rect">
              <a:avLst/>
            </a:prstGeom>
            <a:noFill/>
            <a:ln w="9525">
              <a:noFill/>
              <a:miter lim="800000"/>
              <a:headEnd/>
              <a:tailEnd/>
            </a:ln>
          </p:spPr>
        </p:pic>
        <p:sp>
          <p:nvSpPr>
            <p:cNvPr id="870412" name="内容占位符 2">
              <a:hlinkClick r:id="rId9" action="ppaction://hlinksldjump"/>
            </p:cNvPr>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870402"/>
                                        </p:tgtEl>
                                        <p:attrNameLst>
                                          <p:attrName>style.visibility</p:attrName>
                                        </p:attrNameLst>
                                      </p:cBhvr>
                                      <p:to>
                                        <p:strVal val="visible"/>
                                      </p:to>
                                    </p:set>
                                    <p:anim calcmode="lin" valueType="num">
                                      <p:cBhvr>
                                        <p:cTn id="7" dur="500" fill="hold"/>
                                        <p:tgtEl>
                                          <p:spTgt spid="870402"/>
                                        </p:tgtEl>
                                        <p:attrNameLst>
                                          <p:attrName>ppt_w</p:attrName>
                                        </p:attrNameLst>
                                      </p:cBhvr>
                                      <p:tavLst>
                                        <p:tav tm="0">
                                          <p:val>
                                            <p:fltVal val="0"/>
                                          </p:val>
                                        </p:tav>
                                        <p:tav tm="100000">
                                          <p:val>
                                            <p:strVal val="#ppt_w"/>
                                          </p:val>
                                        </p:tav>
                                      </p:tavLst>
                                    </p:anim>
                                    <p:anim calcmode="lin" valueType="num">
                                      <p:cBhvr>
                                        <p:cTn id="8" dur="500" fill="hold"/>
                                        <p:tgtEl>
                                          <p:spTgt spid="870402"/>
                                        </p:tgtEl>
                                        <p:attrNameLst>
                                          <p:attrName>ppt_h</p:attrName>
                                        </p:attrNameLst>
                                      </p:cBhvr>
                                      <p:tavLst>
                                        <p:tav tm="0">
                                          <p:val>
                                            <p:fltVal val="0"/>
                                          </p:val>
                                        </p:tav>
                                        <p:tav tm="100000">
                                          <p:val>
                                            <p:strVal val="#ppt_h"/>
                                          </p:val>
                                        </p:tav>
                                      </p:tavLst>
                                    </p:anim>
                                    <p:animEffect transition="in" filter="fade">
                                      <p:cBhvr>
                                        <p:cTn id="9" dur="500"/>
                                        <p:tgtEl>
                                          <p:spTgt spid="870402"/>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2"/>
                                        </p:tgtEl>
                                      </p:cBhvr>
                                    </p:animEffect>
                                    <p:animScale>
                                      <p:cBhvr>
                                        <p:cTn id="13" dur="250" autoRev="1" fill="hold"/>
                                        <p:tgtEl>
                                          <p:spTgt spid="2"/>
                                        </p:tgtEl>
                                      </p:cBhvr>
                                      <p:by x="105000" y="105000"/>
                                    </p:animScale>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3"/>
                                        </p:tgtEl>
                                      </p:cBhvr>
                                    </p:animEffect>
                                    <p:animScale>
                                      <p:cBhvr>
                                        <p:cTn id="17" dur="250" autoRev="1" fill="hold"/>
                                        <p:tgtEl>
                                          <p:spTgt spid="3"/>
                                        </p:tgtEl>
                                      </p:cBhvr>
                                      <p:by x="105000" y="105000"/>
                                    </p:animScale>
                                  </p:childTnLst>
                                </p:cTn>
                              </p:par>
                            </p:childTnLst>
                          </p:cTn>
                        </p:par>
                        <p:par>
                          <p:cTn id="18" fill="hold">
                            <p:stCondLst>
                              <p:cond delay="1500"/>
                            </p:stCondLst>
                            <p:childTnLst>
                              <p:par>
                                <p:cTn id="19" presetID="26" presetClass="emph" presetSubtype="0" fill="hold" nodeType="afterEffect">
                                  <p:stCondLst>
                                    <p:cond delay="0"/>
                                  </p:stCondLst>
                                  <p:childTnLst>
                                    <p:animEffect transition="out" filter="fade">
                                      <p:cBhvr>
                                        <p:cTn id="20" dur="500" tmFilter="0, 0; .2, .5; .8, .5; 1, 0"/>
                                        <p:tgtEl>
                                          <p:spTgt spid="4"/>
                                        </p:tgtEl>
                                      </p:cBhvr>
                                    </p:animEffect>
                                    <p:animScale>
                                      <p:cBhvr>
                                        <p:cTn id="21"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0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765175"/>
            <a:ext cx="8208962" cy="5570538"/>
          </a:xfrm>
        </p:spPr>
        <p:txBody>
          <a:bodyPr>
            <a:noAutofit/>
          </a:bodyPr>
          <a:lstStyle/>
          <a:p>
            <a:pPr marL="0" indent="0" algn="just" eaLnBrk="1" hangingPunct="1">
              <a:lnSpc>
                <a:spcPts val="3500"/>
              </a:lnSpc>
              <a:spcBef>
                <a:spcPct val="0"/>
              </a:spcBef>
              <a:buFont typeface="Arial" charset="0"/>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algn="just" eaLnBrk="1" hangingPunct="1">
              <a:lnSpc>
                <a:spcPts val="3500"/>
              </a:lnSpc>
              <a:spcBef>
                <a:spcPct val="0"/>
              </a:spcBef>
              <a:buFont typeface="Arial" charset="0"/>
              <a:buNone/>
            </a:pPr>
            <a:r>
              <a:rPr lang="en-US" altLang="zh-CN" sz="2400" b="1" dirty="0" smtClean="0">
                <a:latin typeface="宋体" pitchFamily="2" charset="-122"/>
              </a:rPr>
              <a:t>4.</a:t>
            </a:r>
            <a:r>
              <a:rPr lang="zh-CN" altLang="zh-CN" sz="2400" b="1" dirty="0" smtClean="0">
                <a:latin typeface="宋体" pitchFamily="2" charset="-122"/>
              </a:rPr>
              <a:t>依次填入下列各句横线处的成语，最恰当的一组是(　　)</a:t>
            </a:r>
          </a:p>
          <a:p>
            <a:pPr marL="0" indent="0" algn="just" eaLnBrk="1" hangingPunct="1">
              <a:lnSpc>
                <a:spcPts val="3500"/>
              </a:lnSpc>
              <a:spcBef>
                <a:spcPct val="0"/>
              </a:spcBef>
              <a:buNone/>
            </a:pPr>
            <a:r>
              <a:rPr lang="zh-CN" altLang="zh-CN" sz="2400" b="1" dirty="0" smtClean="0">
                <a:latin typeface="宋体" pitchFamily="2" charset="-122"/>
              </a:rPr>
              <a:t>①</a:t>
            </a:r>
            <a:r>
              <a:rPr lang="zh-CN" altLang="en-US" sz="2400" b="1" dirty="0" smtClean="0">
                <a:latin typeface="宋体" pitchFamily="2" charset="-122"/>
              </a:rPr>
              <a:t>政府的干预手段是有一定限制的，如果用不好，如政府严厉甚至</a:t>
            </a:r>
            <a:r>
              <a:rPr lang="en-US" altLang="zh-CN" sz="2400" b="1" dirty="0" smtClean="0">
                <a:latin typeface="宋体" pitchFamily="2" charset="-122"/>
              </a:rPr>
              <a:t>________</a:t>
            </a:r>
            <a:r>
              <a:rPr lang="zh-CN" altLang="en-US" sz="2400" b="1" dirty="0" smtClean="0">
                <a:latin typeface="宋体" pitchFamily="2" charset="-122"/>
              </a:rPr>
              <a:t>的干预导致经济发展出现了明显的扭曲，政府对电价和油价的控制就是最明显的例子。</a:t>
            </a:r>
            <a:endParaRPr lang="zh-CN" altLang="zh-CN" sz="2400" b="1" dirty="0" smtClean="0">
              <a:latin typeface="宋体" pitchFamily="2" charset="-122"/>
            </a:endParaRPr>
          </a:p>
          <a:p>
            <a:pPr marL="0" indent="0" algn="just" eaLnBrk="1" hangingPunct="1">
              <a:lnSpc>
                <a:spcPts val="3500"/>
              </a:lnSpc>
              <a:spcBef>
                <a:spcPct val="0"/>
              </a:spcBef>
              <a:buFont typeface="Arial" charset="0"/>
              <a:buNone/>
            </a:pPr>
            <a:r>
              <a:rPr lang="zh-CN" altLang="zh-CN" sz="2400" b="1" dirty="0" smtClean="0">
                <a:latin typeface="宋体" pitchFamily="2" charset="-122"/>
              </a:rPr>
              <a:t>②美国自以为是在人类普遍价值的名义下所做的一切，在太多的其他国家看来，却是武断的、师出无名的和________的。</a:t>
            </a:r>
          </a:p>
          <a:p>
            <a:pPr marL="0" indent="0" algn="just" eaLnBrk="1" hangingPunct="1">
              <a:lnSpc>
                <a:spcPts val="3500"/>
              </a:lnSpc>
              <a:spcBef>
                <a:spcPct val="0"/>
              </a:spcBef>
              <a:buFont typeface="Arial" charset="0"/>
              <a:buNone/>
            </a:pPr>
            <a:r>
              <a:rPr lang="zh-CN" altLang="zh-CN" sz="2400" b="1" dirty="0" smtClean="0">
                <a:latin typeface="宋体" pitchFamily="2" charset="-122"/>
              </a:rPr>
              <a:t>③现在是讲究团队精神的时代，你这种________的做法，很难引起共鸣，而且容易让人反感。</a:t>
            </a:r>
            <a:endParaRPr lang="en-US" altLang="zh-CN" sz="2400" b="1" dirty="0" smtClean="0">
              <a:latin typeface="宋体" pitchFamily="2" charset="-122"/>
            </a:endParaRPr>
          </a:p>
          <a:p>
            <a:pPr marL="0" indent="0" algn="just" eaLnBrk="1" hangingPunct="1">
              <a:lnSpc>
                <a:spcPts val="3500"/>
              </a:lnSpc>
              <a:spcBef>
                <a:spcPct val="0"/>
              </a:spcBef>
              <a:buFont typeface="Arial" charset="0"/>
              <a:buNone/>
            </a:pPr>
            <a:endParaRPr lang="zh-CN" altLang="zh-CN" sz="2400" b="1" dirty="0" smtClean="0">
              <a:latin typeface="宋体" pitchFamily="2" charset="-122"/>
            </a:endParaRPr>
          </a:p>
          <a:p>
            <a:pPr marL="0" indent="0" algn="just" eaLnBrk="1" hangingPunct="1">
              <a:lnSpc>
                <a:spcPts val="3500"/>
              </a:lnSpc>
              <a:spcBef>
                <a:spcPct val="0"/>
              </a:spcBef>
              <a:buNone/>
            </a:pPr>
            <a:r>
              <a:rPr lang="zh-CN" altLang="en-US" sz="2400" b="1" dirty="0" smtClean="0">
                <a:latin typeface="宋体" pitchFamily="2" charset="-122"/>
              </a:rPr>
              <a:t>   </a:t>
            </a:r>
            <a:endParaRPr lang="zh-CN" altLang="zh-CN" sz="2400" b="1" dirty="0" smtClean="0">
              <a:latin typeface="宋体" pitchFamily="2" charset="-122"/>
            </a:endParaRPr>
          </a:p>
          <a:p>
            <a:pPr marL="0" indent="0" algn="just" eaLnBrk="1" hangingPunct="1">
              <a:lnSpc>
                <a:spcPts val="3500"/>
              </a:lnSpc>
              <a:spcBef>
                <a:spcPct val="0"/>
              </a:spcBef>
              <a:buFont typeface="Arial" charset="0"/>
              <a:buNone/>
            </a:pPr>
            <a:endParaRPr lang="zh-CN" altLang="zh-CN" sz="2400" b="1" dirty="0" smtClean="0">
              <a:latin typeface="宋体" pitchFamily="2" charset="-122"/>
            </a:endParaRPr>
          </a:p>
        </p:txBody>
      </p:sp>
      <p:sp>
        <p:nvSpPr>
          <p:cNvPr id="911363"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11366"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1136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 calcmode="lin" valueType="num">
                                      <p:cBhvr additive="base">
                                        <p:cTn id="2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 calcmode="lin" valueType="num">
                                      <p:cBhvr additive="base">
                                        <p:cTn id="2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1588" y="4581525"/>
            <a:ext cx="609600" cy="2028825"/>
            <a:chOff x="1" y="2886"/>
            <a:chExt cx="384" cy="1278"/>
          </a:xfrm>
        </p:grpSpPr>
        <p:pic>
          <p:nvPicPr>
            <p:cNvPr id="446470"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446471"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p:nvPr/>
        </p:nvSpPr>
        <p:spPr bwMode="auto">
          <a:xfrm>
            <a:off x="792163" y="936625"/>
            <a:ext cx="7920037" cy="2563813"/>
          </a:xfrm>
          <a:prstGeom prst="rect">
            <a:avLst/>
          </a:prstGeom>
          <a:noFill/>
          <a:ln w="9525">
            <a:noFill/>
            <a:miter lim="800000"/>
          </a:ln>
        </p:spPr>
        <p:txBody>
          <a:bodyPr/>
          <a:lstStyle/>
          <a:p>
            <a:pPr indent="0" algn="l">
              <a:lnSpc>
                <a:spcPts val="3500"/>
              </a:lnSpc>
              <a:spcBef>
                <a:spcPct val="0"/>
              </a:spcBef>
            </a:pPr>
            <a:r>
              <a:rPr lang="en-US" altLang="zh-CN" sz="2400" b="1">
                <a:solidFill>
                  <a:srgbClr val="990033"/>
                </a:solidFill>
                <a:latin typeface="+mn-ea"/>
                <a:sym typeface="+mn-ea"/>
              </a:rPr>
              <a:t>昆曲源自南戏，表演手段高度综合，角色分工细，各角色表演有一定的程式和技巧，音乐曲调优美典雅。(每点</a:t>
            </a:r>
            <a:r>
              <a:rPr lang="en-US" altLang="zh-CN" sz="2400">
                <a:solidFill>
                  <a:srgbClr val="990033"/>
                </a:solidFill>
                <a:uFillTx/>
                <a:latin typeface="宋体" charset="0"/>
                <a:ea typeface="宋体" charset="0"/>
                <a:sym typeface="+mn-ea"/>
              </a:rPr>
              <a:t>1</a:t>
            </a:r>
            <a:r>
              <a:rPr lang="en-US" altLang="zh-CN" sz="2400" b="1">
                <a:solidFill>
                  <a:srgbClr val="990033"/>
                </a:solidFill>
                <a:latin typeface="+mn-ea"/>
                <a:sym typeface="+mn-ea"/>
              </a:rPr>
              <a:t>分)</a:t>
            </a:r>
            <a:endParaRPr lang="en-US" altLang="zh-CN" sz="2400" b="1">
              <a:solidFill>
                <a:srgbClr val="990033"/>
              </a:solidFill>
              <a:latin typeface="+mn-ea"/>
            </a:endParaRPr>
          </a:p>
          <a:p>
            <a:pPr indent="0" algn="l">
              <a:lnSpc>
                <a:spcPts val="3500"/>
              </a:lnSpc>
              <a:spcBef>
                <a:spcPct val="0"/>
              </a:spcBef>
            </a:pPr>
            <a:r>
              <a:rPr lang="en-US" altLang="zh-CN" sz="2400" b="1">
                <a:solidFill>
                  <a:srgbClr val="990033"/>
                </a:solidFill>
                <a:latin typeface="+mn-ea"/>
                <a:sym typeface="+mn-ea"/>
              </a:rPr>
              <a:t>[解析] 本题考查语段压缩。正常的做法是先按照标点符号将语段分成几大部分；然后筛选文中能体现其内涵特点的主要信息，分析句子间的关系；最后筛选概括。语言要简练。语段第一句谈昆曲的起源，第二句谈其表演手段，第三句谈角色分工和表演程式及技巧，第四句谈的是音乐曲调的特点。这是文段的主要信息，其他不过是补充，由此可确定答题要点。</a:t>
            </a:r>
            <a:endParaRPr lang="en-US" altLang="zh-CN" sz="2400" b="1">
              <a:solidFill>
                <a:srgbClr val="990033"/>
              </a:solidFill>
              <a:latin typeface="+mn-ea"/>
            </a:endParaRPr>
          </a:p>
        </p:txBody>
      </p:sp>
      <p:sp>
        <p:nvSpPr>
          <p:cNvPr id="446469"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1588" y="4581525"/>
            <a:ext cx="609600" cy="2028825"/>
            <a:chOff x="1" y="2886"/>
            <a:chExt cx="384" cy="1278"/>
          </a:xfrm>
        </p:grpSpPr>
        <p:pic>
          <p:nvPicPr>
            <p:cNvPr id="1256452"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256453"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p:nvPr/>
        </p:nvSpPr>
        <p:spPr bwMode="auto">
          <a:xfrm>
            <a:off x="792163" y="936625"/>
            <a:ext cx="7920037" cy="5399088"/>
          </a:xfrm>
          <a:prstGeom prst="rect">
            <a:avLst/>
          </a:prstGeom>
          <a:noFill/>
          <a:ln w="9525">
            <a:noFill/>
            <a:miter lim="800000"/>
          </a:ln>
        </p:spPr>
        <p:txBody>
          <a:bodyPr/>
          <a:lstStyle/>
          <a:p>
            <a:pPr marL="0" indent="0" algn="l">
              <a:lnSpc>
                <a:spcPct val="116000"/>
              </a:lnSpc>
            </a:pPr>
            <a:r>
              <a:rPr sz="2400" b="1">
                <a:latin typeface="+mn-ea"/>
                <a:sym typeface="+mn-ea"/>
              </a:rPr>
              <a:t>6. 阅读下面一段文字，概括其主要内容，不超过</a:t>
            </a:r>
            <a:r>
              <a:rPr sz="2400">
                <a:solidFill>
                  <a:schemeClr val="tx1"/>
                </a:solidFill>
                <a:uFillTx/>
                <a:latin typeface="宋体" charset="0"/>
                <a:ea typeface="宋体" charset="0"/>
                <a:sym typeface="+mn-ea"/>
              </a:rPr>
              <a:t>20</a:t>
            </a:r>
            <a:r>
              <a:rPr sz="2400" b="1">
                <a:latin typeface="+mn-ea"/>
                <a:sym typeface="+mn-ea"/>
              </a:rPr>
              <a:t>个字。(</a:t>
            </a:r>
            <a:r>
              <a:rPr sz="2400">
                <a:solidFill>
                  <a:schemeClr val="tx1"/>
                </a:solidFill>
                <a:uFillTx/>
                <a:latin typeface="宋体" charset="0"/>
                <a:ea typeface="宋体" charset="0"/>
                <a:sym typeface="+mn-ea"/>
              </a:rPr>
              <a:t>5</a:t>
            </a:r>
            <a:r>
              <a:rPr sz="2400" b="1">
                <a:latin typeface="宋体" charset="0"/>
                <a:ea typeface="宋体" charset="0"/>
                <a:sym typeface="+mn-ea"/>
              </a:rPr>
              <a:t>分</a:t>
            </a:r>
            <a:r>
              <a:rPr sz="2400" b="1">
                <a:latin typeface="+mn-ea"/>
                <a:sym typeface="+mn-ea"/>
              </a:rPr>
              <a:t>)</a:t>
            </a:r>
            <a:endParaRPr sz="2400" b="1" u="none">
              <a:latin typeface="+mn-ea"/>
            </a:endParaRPr>
          </a:p>
          <a:p>
            <a:pPr marL="0" indent="0" algn="l"/>
            <a:r>
              <a:rPr lang="zh-CN" altLang="en-US" b="1" smtClean="0">
                <a:latin typeface="楷体_GB2312" pitchFamily="49" charset="-122"/>
                <a:ea typeface="楷体_GB2312" pitchFamily="49" charset="-122"/>
                <a:sym typeface="+mn-ea"/>
              </a:rPr>
              <a:t>    </a:t>
            </a:r>
            <a:r>
              <a:rPr lang="en-US" altLang="zh-CN" sz="2400" b="1" smtClean="0">
                <a:latin typeface="楷体_GB2312" pitchFamily="49" charset="-122"/>
                <a:ea typeface="楷体_GB2312" pitchFamily="49" charset="-122"/>
                <a:sym typeface="+mn-ea"/>
              </a:rPr>
              <a:t>气象条件及其变化不仅影响人的生理健康，对心理情绪的影响也非常明显。有利的气象条件使人情绪高涨、心情舒畅；不利的气象条件使人情绪低落、懒惰无力，甚至导致心理及精神病态和行为异常。研究表明，高温、高压、阴雨以及一些异常天气事件，都不利于人的心理健康。世界卫生组织的一份资料表明，</a:t>
            </a:r>
            <a:r>
              <a:rPr lang="en-US" altLang="zh-CN" sz="2400" smtClean="0">
                <a:solidFill>
                  <a:schemeClr val="tx1"/>
                </a:solidFill>
                <a:uFillTx/>
                <a:latin typeface="宋体" charset="0"/>
                <a:ea typeface="宋体" charset="0"/>
                <a:sym typeface="+mn-ea"/>
              </a:rPr>
              <a:t>20</a:t>
            </a:r>
            <a:r>
              <a:rPr lang="en-US" altLang="zh-CN" sz="2400" b="1" smtClean="0">
                <a:latin typeface="楷体_GB2312" pitchFamily="49" charset="-122"/>
                <a:ea typeface="楷体_GB2312" pitchFamily="49" charset="-122"/>
                <a:sym typeface="+mn-ea"/>
              </a:rPr>
              <a:t>世纪的厄尔尼诺现象使全球约</a:t>
            </a:r>
            <a:r>
              <a:rPr lang="en-US" altLang="zh-CN" sz="2400" smtClean="0">
                <a:solidFill>
                  <a:schemeClr val="tx1"/>
                </a:solidFill>
                <a:uFillTx/>
                <a:latin typeface="宋体" charset="0"/>
                <a:ea typeface="宋体" charset="0"/>
                <a:sym typeface="+mn-ea"/>
              </a:rPr>
              <a:t>10</a:t>
            </a:r>
            <a:r>
              <a:rPr lang="en-US" altLang="zh-CN" sz="2400" b="1" smtClean="0">
                <a:latin typeface="楷体_GB2312" pitchFamily="49" charset="-122"/>
                <a:ea typeface="楷体_GB2312" pitchFamily="49" charset="-122"/>
                <a:sym typeface="+mn-ea"/>
              </a:rPr>
              <a:t>万人患上抑郁症，精神病发病率上升</a:t>
            </a:r>
            <a:r>
              <a:rPr lang="en-US" altLang="zh-CN" sz="2400" smtClean="0">
                <a:uFillTx/>
                <a:latin typeface="宋体" charset="0"/>
                <a:ea typeface="宋体" charset="0"/>
                <a:sym typeface="+mn-ea"/>
              </a:rPr>
              <a:t>8%</a:t>
            </a:r>
            <a:r>
              <a:rPr lang="en-US" altLang="zh-CN" sz="2400" b="1" smtClean="0">
                <a:latin typeface="楷体_GB2312" pitchFamily="49" charset="-122"/>
                <a:ea typeface="楷体_GB2312" pitchFamily="49" charset="-122"/>
                <a:sym typeface="+mn-ea"/>
              </a:rPr>
              <a:t>。究其原因，是该现象引起的全球范围的气候异常和天气灾难超过部分人的心理承受能力，导致其出现坐卧不安、思维迟钝等精神异常状况。</a:t>
            </a:r>
            <a:endParaRPr lang="en-US" altLang="zh-CN" sz="2400" b="1" smtClean="0">
              <a:latin typeface="楷体_GB2312" pitchFamily="49" charset="-122"/>
              <a:ea typeface="楷体_GB2312" pitchFamily="49" charset="-122"/>
            </a:endParaRPr>
          </a:p>
        </p:txBody>
      </p:sp>
      <p:sp>
        <p:nvSpPr>
          <p:cNvPr id="1256455"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1588" y="4581525"/>
            <a:ext cx="609600" cy="2028825"/>
            <a:chOff x="1" y="2886"/>
            <a:chExt cx="384" cy="1278"/>
          </a:xfrm>
        </p:grpSpPr>
        <p:pic>
          <p:nvPicPr>
            <p:cNvPr id="447494"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447495"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447493"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4" name="内容占位符 2"/>
          <p:cNvSpPr/>
          <p:nvPr/>
        </p:nvSpPr>
        <p:spPr bwMode="auto">
          <a:xfrm>
            <a:off x="755650" y="908685"/>
            <a:ext cx="7812088" cy="1412875"/>
          </a:xfrm>
          <a:prstGeom prst="rect">
            <a:avLst/>
          </a:prstGeom>
          <a:noFill/>
          <a:ln w="9525">
            <a:noFill/>
            <a:miter lim="800000"/>
          </a:ln>
        </p:spPr>
        <p:txBody>
          <a:bodyPr/>
          <a:lstStyle/>
          <a:p>
            <a:pPr indent="0">
              <a:lnSpc>
                <a:spcPts val="3500"/>
              </a:lnSpc>
            </a:pPr>
            <a:r>
              <a:rPr lang="en-US" altLang="zh-CN" sz="2400" b="1">
                <a:solidFill>
                  <a:srgbClr val="990033"/>
                </a:solidFill>
                <a:latin typeface="+mn-ea"/>
                <a:sym typeface="+mn-ea"/>
              </a:rPr>
              <a:t>异常天气会对人的精神状况产生不利影响。(</a:t>
            </a:r>
            <a:r>
              <a:rPr lang="en-US" altLang="zh-CN" sz="2400">
                <a:solidFill>
                  <a:srgbClr val="990033"/>
                </a:solidFill>
                <a:uFillTx/>
                <a:latin typeface="宋体" charset="0"/>
                <a:ea typeface="宋体" charset="0"/>
                <a:sym typeface="+mn-ea"/>
              </a:rPr>
              <a:t>5</a:t>
            </a:r>
            <a:r>
              <a:rPr lang="en-US" altLang="zh-CN" sz="2400" b="1">
                <a:solidFill>
                  <a:srgbClr val="990033"/>
                </a:solidFill>
                <a:latin typeface="+mn-ea"/>
                <a:sym typeface="+mn-ea"/>
              </a:rPr>
              <a:t>分)</a:t>
            </a:r>
            <a:endParaRPr lang="en-US" altLang="zh-CN" sz="2400" b="1">
              <a:solidFill>
                <a:srgbClr val="990033"/>
              </a:solidFill>
              <a:latin typeface="+mn-ea"/>
            </a:endParaRPr>
          </a:p>
          <a:p>
            <a:pPr indent="0">
              <a:lnSpc>
                <a:spcPts val="3500"/>
              </a:lnSpc>
            </a:pPr>
            <a:r>
              <a:rPr lang="en-US" altLang="zh-CN" sz="2400" b="1">
                <a:solidFill>
                  <a:srgbClr val="990033"/>
                </a:solidFill>
                <a:latin typeface="+mn-ea"/>
                <a:sym typeface="+mn-ea"/>
              </a:rPr>
              <a:t>[解析] 本题考查压缩语段的能力。解答此类题时，首先要给语段划分层次，概括各个层次的大意(概括时要抓住主要对象、对象特点、对象的行为及其影响等)；然后根据字数限制对大意进行归纳整合。 </a:t>
            </a:r>
            <a:endParaRPr lang="en-US" altLang="zh-CN" sz="2400" b="1">
              <a:solidFill>
                <a:srgbClr val="990033"/>
              </a:solidFill>
              <a:latin typeface="+mn-ea"/>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down)">
                                      <p:cBhvr>
                                        <p:cTn id="1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1588" y="4581525"/>
            <a:ext cx="609600" cy="2028825"/>
            <a:chOff x="1" y="2886"/>
            <a:chExt cx="384" cy="1278"/>
          </a:xfrm>
        </p:grpSpPr>
        <p:pic>
          <p:nvPicPr>
            <p:cNvPr id="449542"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449543"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p:nvPr/>
        </p:nvSpPr>
        <p:spPr bwMode="auto">
          <a:xfrm>
            <a:off x="755650" y="851535"/>
            <a:ext cx="7956550" cy="5007610"/>
          </a:xfrm>
          <a:prstGeom prst="rect">
            <a:avLst/>
          </a:prstGeom>
          <a:noFill/>
          <a:ln w="9525">
            <a:noFill/>
            <a:miter lim="800000"/>
          </a:ln>
        </p:spPr>
        <p:txBody>
          <a:bodyPr/>
          <a:lstStyle/>
          <a:p>
            <a:pPr indent="0"/>
            <a:r>
              <a:rPr lang="en-US" sz="2400" b="1">
                <a:latin typeface="+mn-ea"/>
                <a:sym typeface="+mn-ea"/>
              </a:rPr>
              <a:t> </a:t>
            </a:r>
            <a:r>
              <a:rPr sz="2400" b="1">
                <a:latin typeface="+mn-ea"/>
                <a:sym typeface="+mn-ea"/>
              </a:rPr>
              <a:t>7．概括下面语段的主要信息，不超过</a:t>
            </a:r>
            <a:r>
              <a:rPr lang="en-US" altLang="zh-CN" sz="2400" smtClean="0">
                <a:uFillTx/>
                <a:latin typeface="宋体" charset="0"/>
                <a:ea typeface="宋体" charset="0"/>
                <a:sym typeface="+mn-ea"/>
              </a:rPr>
              <a:t>30</a:t>
            </a:r>
            <a:r>
              <a:rPr sz="2400" b="1">
                <a:latin typeface="+mn-ea"/>
                <a:sym typeface="+mn-ea"/>
              </a:rPr>
              <a:t>个字(含标点符号)。(</a:t>
            </a:r>
            <a:r>
              <a:rPr lang="en-US" altLang="zh-CN" sz="2400" smtClean="0">
                <a:uFillTx/>
                <a:latin typeface="宋体" charset="0"/>
                <a:ea typeface="宋体" charset="0"/>
                <a:sym typeface="+mn-ea"/>
              </a:rPr>
              <a:t>5</a:t>
            </a:r>
            <a:r>
              <a:rPr sz="2400" b="1">
                <a:latin typeface="+mn-ea"/>
                <a:sym typeface="+mn-ea"/>
              </a:rPr>
              <a:t>分)</a:t>
            </a:r>
            <a:endParaRPr b="1"/>
          </a:p>
          <a:p>
            <a:pPr indent="0">
              <a:lnSpc>
                <a:spcPts val="3500"/>
              </a:lnSpc>
            </a:pPr>
            <a:r>
              <a:rPr b="1">
                <a:sym typeface="+mn-ea"/>
              </a:rPr>
              <a:t>           </a:t>
            </a:r>
            <a:r>
              <a:rPr lang="en-US" altLang="zh-CN" sz="2400" b="1" smtClean="0">
                <a:latin typeface="楷体_GB2312" pitchFamily="49" charset="-122"/>
                <a:ea typeface="楷体_GB2312" pitchFamily="49" charset="-122"/>
                <a:sym typeface="+mn-ea"/>
              </a:rPr>
              <a:t>据某市一项教育调查显示，超过</a:t>
            </a:r>
            <a:r>
              <a:rPr lang="en-US" altLang="zh-CN" sz="2400" smtClean="0">
                <a:uFillTx/>
                <a:latin typeface="宋体" charset="0"/>
                <a:ea typeface="宋体" charset="0"/>
                <a:sym typeface="+mn-ea"/>
              </a:rPr>
              <a:t>50%</a:t>
            </a:r>
            <a:r>
              <a:rPr lang="en-US" altLang="zh-CN" sz="2400" b="1" smtClean="0">
                <a:latin typeface="楷体_GB2312" pitchFamily="49" charset="-122"/>
                <a:ea typeface="楷体_GB2312" pitchFamily="49" charset="-122"/>
                <a:sym typeface="+mn-ea"/>
              </a:rPr>
              <a:t>的学生有过在家做家务赚取“劳务费”的经历。一位四年级女生自己写了一张做家务的价目表，一个月能挣</a:t>
            </a:r>
            <a:r>
              <a:rPr lang="en-US" altLang="zh-CN" sz="2400" smtClean="0">
                <a:uFillTx/>
                <a:latin typeface="宋体" charset="0"/>
                <a:ea typeface="宋体" charset="0"/>
                <a:sym typeface="+mn-ea"/>
              </a:rPr>
              <a:t>300</a:t>
            </a:r>
            <a:r>
              <a:rPr lang="en-US" altLang="zh-CN" sz="2400" b="1" smtClean="0">
                <a:latin typeface="楷体_GB2312" pitchFamily="49" charset="-122"/>
                <a:ea typeface="楷体_GB2312" pitchFamily="49" charset="-122"/>
                <a:sym typeface="+mn-ea"/>
              </a:rPr>
              <a:t>多元。据了解，通过做家务获取报酬，培养独立生活能力，让孩子懂得赚钱的艰辛，是很多家长的初衷。家长认为，通过这种形式，孩子可以及早成长起来，在赚钱中培养经济意识和社会角色意识。心理教育专家表示，家长在这个问题上不可草率。孩子做家务，家长给予适当“劳务费”并不为过，但不值得倡导。另外，让孩子做家务主要是传递劳动观念，而不是教孩子赚钱，家长要把握好尺度，让孩子树立正确的金钱观与价值观。</a:t>
            </a:r>
            <a:endParaRPr lang="en-US" altLang="zh-CN" sz="2400" b="1" smtClean="0">
              <a:latin typeface="楷体_GB2312" pitchFamily="49" charset="-122"/>
              <a:ea typeface="楷体_GB2312" pitchFamily="49" charset="-122"/>
            </a:endParaRPr>
          </a:p>
        </p:txBody>
      </p:sp>
      <p:sp>
        <p:nvSpPr>
          <p:cNvPr id="449541"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1588" y="4581525"/>
            <a:ext cx="609600" cy="2028825"/>
            <a:chOff x="1" y="2886"/>
            <a:chExt cx="384" cy="1278"/>
          </a:xfrm>
        </p:grpSpPr>
        <p:pic>
          <p:nvPicPr>
            <p:cNvPr id="450566"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450567"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p:nvPr/>
        </p:nvSpPr>
        <p:spPr bwMode="auto">
          <a:xfrm>
            <a:off x="792163" y="936625"/>
            <a:ext cx="7920037" cy="2347913"/>
          </a:xfrm>
          <a:prstGeom prst="rect">
            <a:avLst/>
          </a:prstGeom>
          <a:noFill/>
          <a:ln w="9525">
            <a:noFill/>
            <a:miter lim="800000"/>
          </a:ln>
        </p:spPr>
        <p:txBody>
          <a:bodyPr/>
          <a:lstStyle/>
          <a:p>
            <a:pPr algn="l">
              <a:lnSpc>
                <a:spcPts val="3500"/>
              </a:lnSpc>
              <a:spcBef>
                <a:spcPct val="0"/>
              </a:spcBef>
            </a:pPr>
            <a:r>
              <a:rPr lang="en-US" altLang="zh-CN" sz="2400" b="1">
                <a:solidFill>
                  <a:srgbClr val="990033"/>
                </a:solidFill>
                <a:latin typeface="+mn-ea"/>
                <a:sym typeface="+mn-ea"/>
              </a:rPr>
              <a:t>针对家长让孩子进行有偿家务劳动的现象，专家表示不宜倡导。(</a:t>
            </a:r>
            <a:r>
              <a:rPr lang="en-US" altLang="zh-CN" sz="2400">
                <a:solidFill>
                  <a:srgbClr val="990033"/>
                </a:solidFill>
                <a:uFillTx/>
                <a:latin typeface="宋体" charset="0"/>
                <a:ea typeface="宋体" charset="0"/>
                <a:sym typeface="+mn-ea"/>
              </a:rPr>
              <a:t>5</a:t>
            </a:r>
            <a:r>
              <a:rPr lang="en-US" altLang="zh-CN" sz="2400" b="1">
                <a:solidFill>
                  <a:srgbClr val="990033"/>
                </a:solidFill>
                <a:latin typeface="+mn-ea"/>
                <a:sym typeface="+mn-ea"/>
              </a:rPr>
              <a:t>分)</a:t>
            </a:r>
            <a:endParaRPr lang="en-US" altLang="zh-CN" sz="2400" b="1">
              <a:solidFill>
                <a:srgbClr val="990033"/>
              </a:solidFill>
              <a:latin typeface="+mn-ea"/>
            </a:endParaRPr>
          </a:p>
          <a:p>
            <a:pPr algn="l">
              <a:lnSpc>
                <a:spcPts val="3500"/>
              </a:lnSpc>
              <a:spcBef>
                <a:spcPct val="0"/>
              </a:spcBef>
            </a:pPr>
            <a:r>
              <a:rPr lang="en-US" altLang="zh-CN" sz="2400" b="1">
                <a:solidFill>
                  <a:srgbClr val="990033"/>
                </a:solidFill>
                <a:latin typeface="+mn-ea"/>
                <a:sym typeface="+mn-ea"/>
              </a:rPr>
              <a:t>[解析] 本题可以采用“分层合并法”。语段一共七句话：第一句是说很多学生有有偿家务劳动的经历，第二句是举例论证，第三、四句是家长的初衷，最后三句是心理教育专家的不同看法。综合这几句的内容即可概括出答案。</a:t>
            </a:r>
            <a:endParaRPr lang="en-US" altLang="zh-CN" b="1">
              <a:solidFill>
                <a:srgbClr val="990033"/>
              </a:solidFill>
            </a:endParaRPr>
          </a:p>
          <a:p>
            <a:pPr algn="l">
              <a:lnSpc>
                <a:spcPts val="3500"/>
              </a:lnSpc>
              <a:spcBef>
                <a:spcPct val="0"/>
              </a:spcBef>
            </a:pPr>
            <a:endParaRPr lang="zh-CN" altLang="en-US" b="1">
              <a:latin typeface="楷体_GB2312" pitchFamily="49" charset="-122"/>
              <a:ea typeface="楷体_GB2312" pitchFamily="49" charset="-122"/>
            </a:endParaRPr>
          </a:p>
          <a:p>
            <a:pPr algn="l" eaLnBrk="1" hangingPunct="1">
              <a:spcBef>
                <a:spcPct val="0"/>
              </a:spcBef>
              <a:buFontTx/>
              <a:buNone/>
            </a:pPr>
            <a:r>
              <a:rPr lang="zh-CN" altLang="en-US" b="1">
                <a:latin typeface="楷体_GB2312" pitchFamily="49" charset="-122"/>
                <a:ea typeface="楷体_GB2312" pitchFamily="49" charset="-122"/>
              </a:rPr>
              <a:t>    </a:t>
            </a:r>
            <a:endParaRPr lang="zh-CN" altLang="en-US" b="1">
              <a:solidFill>
                <a:srgbClr val="990033"/>
              </a:solidFill>
              <a:latin typeface="楷体_GB2312" pitchFamily="49" charset="-122"/>
              <a:ea typeface="楷体_GB2312" pitchFamily="49" charset="-122"/>
            </a:endParaRPr>
          </a:p>
        </p:txBody>
      </p:sp>
      <p:sp>
        <p:nvSpPr>
          <p:cNvPr id="450565"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500"/>
                                        <p:tgtEl>
                                          <p:spTgt spid="3">
                                            <p:txEl>
                                              <p:pRg st="0" end="0"/>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ipe(down)">
                                      <p:cBhvr>
                                        <p:cTn id="1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1588" y="4581525"/>
            <a:ext cx="609600" cy="2028825"/>
            <a:chOff x="1" y="2886"/>
            <a:chExt cx="384" cy="1278"/>
          </a:xfrm>
        </p:grpSpPr>
        <p:pic>
          <p:nvPicPr>
            <p:cNvPr id="1257476"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257477"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p:nvPr/>
        </p:nvSpPr>
        <p:spPr bwMode="auto">
          <a:xfrm>
            <a:off x="827405" y="781050"/>
            <a:ext cx="7919720" cy="2332355"/>
          </a:xfrm>
          <a:prstGeom prst="rect">
            <a:avLst/>
          </a:prstGeom>
          <a:noFill/>
          <a:ln w="9525">
            <a:noFill/>
            <a:miter lim="800000"/>
          </a:ln>
        </p:spPr>
        <p:txBody>
          <a:bodyPr/>
          <a:lstStyle/>
          <a:p>
            <a:pPr indent="0"/>
            <a:r>
              <a:rPr sz="2400" b="1">
                <a:latin typeface="+mn-ea"/>
                <a:sym typeface="+mn-ea"/>
              </a:rPr>
              <a:t>8． 阅读下面的文字，请概括安徽茶叶发展的三大优势。(每条不超过</a:t>
            </a:r>
            <a:r>
              <a:rPr lang="en-US" altLang="zh-CN" sz="2400" smtClean="0">
                <a:uFillTx/>
                <a:latin typeface="宋体" charset="0"/>
                <a:ea typeface="宋体" charset="0"/>
                <a:sym typeface="+mn-ea"/>
              </a:rPr>
              <a:t>8</a:t>
            </a:r>
            <a:r>
              <a:rPr sz="2400" b="1">
                <a:latin typeface="+mn-ea"/>
                <a:sym typeface="+mn-ea"/>
              </a:rPr>
              <a:t>个字)(</a:t>
            </a:r>
            <a:r>
              <a:rPr lang="en-US" altLang="zh-CN" sz="2400" smtClean="0">
                <a:uFillTx/>
                <a:latin typeface="宋体" charset="0"/>
                <a:ea typeface="宋体" charset="0"/>
                <a:sym typeface="+mn-ea"/>
              </a:rPr>
              <a:t>6</a:t>
            </a:r>
            <a:r>
              <a:rPr sz="2400" b="1">
                <a:latin typeface="+mn-ea"/>
                <a:sym typeface="+mn-ea"/>
              </a:rPr>
              <a:t>分)</a:t>
            </a:r>
            <a:endParaRPr b="1"/>
          </a:p>
          <a:p>
            <a:pPr indent="0"/>
            <a:r>
              <a:rPr lang="en-US" altLang="zh-CN" sz="2400" b="1" smtClean="0">
                <a:latin typeface="楷体_GB2312" pitchFamily="49" charset="-122"/>
                <a:ea typeface="楷体_GB2312" pitchFamily="49" charset="-122"/>
                <a:sym typeface="+mn-ea"/>
              </a:rPr>
              <a:t>    安徽茶叶具有先天和后天的发展优势：长江南北的山区和丘陵地带属亚热带季风气候，土壤肥沃，植被丰富，雨量充沛。特别是以黄山为中心的皖浙赣产区是我国两大“绿茶金三角”之一。山区云雾多，昼夜温差大，有利于茶树有效成分的积累，因而茶叶品质优异。全国十大名茶出于此产区的有黄山毛峰、祁门红茶、六安瓜片</a:t>
            </a:r>
            <a:r>
              <a:rPr lang="en-US" altLang="zh-CN" sz="2400" smtClean="0">
                <a:uFillTx/>
                <a:latin typeface="宋体" charset="0"/>
                <a:ea typeface="宋体" charset="0"/>
                <a:sym typeface="+mn-ea"/>
              </a:rPr>
              <a:t>3</a:t>
            </a:r>
            <a:r>
              <a:rPr lang="en-US" altLang="zh-CN" sz="2400" b="1" smtClean="0">
                <a:latin typeface="楷体_GB2312" pitchFamily="49" charset="-122"/>
                <a:ea typeface="楷体_GB2312" pitchFamily="49" charset="-122"/>
                <a:sym typeface="+mn-ea"/>
              </a:rPr>
              <a:t>种。此产区另有霍山黄芽、太平猴魁等</a:t>
            </a:r>
            <a:r>
              <a:rPr lang="en-US" altLang="zh-CN" sz="2400" smtClean="0">
                <a:uFillTx/>
                <a:latin typeface="宋体" charset="0"/>
                <a:ea typeface="宋体" charset="0"/>
                <a:sym typeface="+mn-ea"/>
              </a:rPr>
              <a:t>89</a:t>
            </a:r>
            <a:r>
              <a:rPr lang="en-US" altLang="zh-CN" sz="2400" b="1" smtClean="0">
                <a:latin typeface="楷体_GB2312" pitchFamily="49" charset="-122"/>
                <a:ea typeface="楷体_GB2312" pitchFamily="49" charset="-122"/>
                <a:sym typeface="+mn-ea"/>
              </a:rPr>
              <a:t>种名优茶被列入《中国名茶》榜。此产区拥有全国最早科研所之一的省农科院祁门茶叶研究所，全国最早茶学专业的安徽农业大学茶学专业，全国两所中等茶业专科学校之一的屯溪茶业学校，并建有农业部茶叶生物化学与生物技术重点实验室。</a:t>
            </a:r>
            <a:endParaRPr lang="zh-CN" altLang="en-US" b="1" smtClean="0">
              <a:latin typeface="楷体_GB2312" pitchFamily="49" charset="-122"/>
              <a:ea typeface="楷体_GB2312" pitchFamily="49" charset="-122"/>
            </a:endParaRPr>
          </a:p>
          <a:p>
            <a:pPr indent="0"/>
            <a:r>
              <a:rPr b="1">
                <a:sym typeface="+mn-ea"/>
              </a:rPr>
              <a:t>①_____________________________________________________________；</a:t>
            </a:r>
            <a:endParaRPr b="1"/>
          </a:p>
          <a:p>
            <a:pPr indent="0"/>
            <a:r>
              <a:rPr b="1">
                <a:sym typeface="+mn-ea"/>
              </a:rPr>
              <a:t>②_____________________________________________________________；</a:t>
            </a:r>
            <a:endParaRPr b="1"/>
          </a:p>
          <a:p>
            <a:pPr indent="0"/>
            <a:r>
              <a:rPr b="1">
                <a:sym typeface="+mn-ea"/>
              </a:rPr>
              <a:t>③_____________________________________________________________。</a:t>
            </a:r>
          </a:p>
        </p:txBody>
      </p:sp>
      <p:sp>
        <p:nvSpPr>
          <p:cNvPr id="1257479"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1588" y="4581525"/>
            <a:ext cx="609600" cy="2028825"/>
            <a:chOff x="1" y="2886"/>
            <a:chExt cx="384" cy="1278"/>
          </a:xfrm>
        </p:grpSpPr>
        <p:pic>
          <p:nvPicPr>
            <p:cNvPr id="451590"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451591"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451588" name="内容占位符 2"/>
          <p:cNvSpPr/>
          <p:nvPr/>
        </p:nvSpPr>
        <p:spPr bwMode="auto">
          <a:xfrm>
            <a:off x="792163" y="936625"/>
            <a:ext cx="7920037" cy="4797425"/>
          </a:xfrm>
          <a:prstGeom prst="rect">
            <a:avLst/>
          </a:prstGeom>
          <a:noFill/>
          <a:ln w="9525">
            <a:noFill/>
            <a:miter lim="800000"/>
          </a:ln>
        </p:spPr>
        <p:txBody>
          <a:bodyPr/>
          <a:lstStyle/>
          <a:p>
            <a:pPr indent="0">
              <a:lnSpc>
                <a:spcPts val="3500"/>
              </a:lnSpc>
            </a:pPr>
            <a:r>
              <a:rPr lang="en-US" altLang="zh-CN" sz="2400" b="1">
                <a:solidFill>
                  <a:srgbClr val="990033"/>
                </a:solidFill>
                <a:latin typeface="+mn-ea"/>
                <a:sym typeface="+mn-ea"/>
              </a:rPr>
              <a:t>示例：①自然条件优越；②名茶种类众多；③科教力量雄厚。(每点</a:t>
            </a:r>
            <a:r>
              <a:rPr lang="en-US" altLang="zh-CN" sz="2400">
                <a:solidFill>
                  <a:srgbClr val="990033"/>
                </a:solidFill>
                <a:uFillTx/>
                <a:latin typeface="宋体" charset="0"/>
                <a:ea typeface="宋体" charset="0"/>
                <a:sym typeface="+mn-ea"/>
              </a:rPr>
              <a:t>2</a:t>
            </a:r>
            <a:r>
              <a:rPr lang="en-US" altLang="zh-CN" sz="2400" b="1">
                <a:solidFill>
                  <a:srgbClr val="990033"/>
                </a:solidFill>
                <a:latin typeface="+mn-ea"/>
                <a:sym typeface="+mn-ea"/>
              </a:rPr>
              <a:t>分)</a:t>
            </a:r>
          </a:p>
          <a:p>
            <a:pPr indent="0">
              <a:lnSpc>
                <a:spcPts val="3500"/>
              </a:lnSpc>
            </a:pPr>
            <a:r>
              <a:rPr lang="en-US" altLang="zh-CN" sz="2400" b="1">
                <a:solidFill>
                  <a:srgbClr val="990033"/>
                </a:solidFill>
                <a:latin typeface="+mn-ea"/>
                <a:sym typeface="+mn-ea"/>
              </a:rPr>
              <a:t> [解析] 首先要对这段话进行分层：前三句是一层，说的是自然条件；第四、五句是一层，说的是种类；第六句是一层，说的是科研力量。然后在不超过字数的范围内进行整合。</a:t>
            </a:r>
            <a:endParaRPr lang="en-US" altLang="zh-CN" sz="2400" b="1">
              <a:solidFill>
                <a:srgbClr val="990033"/>
              </a:solidFill>
              <a:latin typeface="+mn-ea"/>
            </a:endParaRPr>
          </a:p>
        </p:txBody>
      </p:sp>
      <p:sp>
        <p:nvSpPr>
          <p:cNvPr id="451589"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51588"/>
                                        </p:tgtEl>
                                        <p:attrNameLst>
                                          <p:attrName>style.visibility</p:attrName>
                                        </p:attrNameLst>
                                      </p:cBhvr>
                                      <p:to>
                                        <p:strVal val="visible"/>
                                      </p:to>
                                    </p:set>
                                    <p:animEffect transition="in" filter="blinds(horizontal)">
                                      <p:cBhvr>
                                        <p:cTn id="7" dur="500"/>
                                        <p:tgtEl>
                                          <p:spTgt spid="451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588"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1588" y="4581525"/>
            <a:ext cx="609600" cy="2028825"/>
            <a:chOff x="1" y="2886"/>
            <a:chExt cx="384" cy="1278"/>
          </a:xfrm>
        </p:grpSpPr>
        <p:pic>
          <p:nvPicPr>
            <p:cNvPr id="452614"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452615"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p:nvPr/>
        </p:nvSpPr>
        <p:spPr bwMode="auto">
          <a:xfrm>
            <a:off x="756285" y="985520"/>
            <a:ext cx="7920355" cy="1766570"/>
          </a:xfrm>
          <a:prstGeom prst="rect">
            <a:avLst/>
          </a:prstGeom>
          <a:noFill/>
          <a:ln w="9525">
            <a:noFill/>
            <a:miter lim="800000"/>
          </a:ln>
        </p:spPr>
        <p:txBody>
          <a:bodyPr/>
          <a:lstStyle/>
          <a:p>
            <a:pPr indent="0"/>
            <a:r>
              <a:rPr lang="en-US" sz="2400" b="1">
                <a:latin typeface="+mn-ea"/>
                <a:sym typeface="+mn-ea"/>
              </a:rPr>
              <a:t> </a:t>
            </a:r>
            <a:r>
              <a:rPr sz="2400" b="1">
                <a:latin typeface="+mn-ea"/>
                <a:sym typeface="+mn-ea"/>
              </a:rPr>
              <a:t>9． 筛选整合下面文字中的主要信息，给“解剖学”下定义，不超过</a:t>
            </a:r>
            <a:r>
              <a:rPr lang="en-US" altLang="zh-CN" sz="2400" smtClean="0">
                <a:uFillTx/>
                <a:latin typeface="宋体" charset="0"/>
                <a:ea typeface="宋体" charset="0"/>
                <a:sym typeface="+mn-ea"/>
              </a:rPr>
              <a:t>60</a:t>
            </a:r>
            <a:r>
              <a:rPr sz="2400" b="1">
                <a:latin typeface="+mn-ea"/>
                <a:sym typeface="+mn-ea"/>
              </a:rPr>
              <a:t>个字。(</a:t>
            </a:r>
            <a:r>
              <a:rPr lang="en-US" altLang="zh-CN" sz="2400" smtClean="0">
                <a:uFillTx/>
                <a:latin typeface="宋体" charset="0"/>
                <a:ea typeface="宋体" charset="0"/>
                <a:sym typeface="+mn-ea"/>
              </a:rPr>
              <a:t>5</a:t>
            </a:r>
            <a:r>
              <a:rPr sz="2400" b="1">
                <a:latin typeface="+mn-ea"/>
                <a:sym typeface="+mn-ea"/>
              </a:rPr>
              <a:t>分)</a:t>
            </a:r>
            <a:endParaRPr b="1">
              <a:latin typeface="Times New Roman" pitchFamily="18" charset="0"/>
            </a:endParaRPr>
          </a:p>
          <a:p>
            <a:pPr indent="0">
              <a:lnSpc>
                <a:spcPts val="3500"/>
              </a:lnSpc>
            </a:pPr>
            <a:r>
              <a:rPr lang="en-US" altLang="zh-CN" sz="2400" b="1" smtClean="0">
                <a:latin typeface="楷体_GB2312" pitchFamily="49" charset="-122"/>
                <a:ea typeface="楷体_GB2312" pitchFamily="49" charset="-122"/>
                <a:sym typeface="+mn-ea"/>
              </a:rPr>
              <a:t>    解剖学是关于解剖的一门学问。解剖即剖开生物体的躯体，以研究各器官的组织构造。解剖学系统研究人体器官的形态结构、生理功能及其生长规律。只有掌握了人体的正常结构，才能正确判断人体的异常，正确认识人体的生理功能和疾病的发展过程，对疾病做出正确的诊断和治疗。</a:t>
            </a:r>
            <a:endParaRPr lang="en-US" altLang="zh-CN" sz="2400" b="1" smtClean="0">
              <a:latin typeface="楷体_GB2312" pitchFamily="49" charset="-122"/>
              <a:ea typeface="楷体_GB2312" pitchFamily="49" charset="-122"/>
            </a:endParaRPr>
          </a:p>
        </p:txBody>
      </p:sp>
      <p:sp>
        <p:nvSpPr>
          <p:cNvPr id="452613"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1588" y="4581525"/>
            <a:ext cx="609600" cy="2028825"/>
            <a:chOff x="1" y="2886"/>
            <a:chExt cx="384" cy="1278"/>
          </a:xfrm>
        </p:grpSpPr>
        <p:pic>
          <p:nvPicPr>
            <p:cNvPr id="453638"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453639"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453636" name="内容占位符 2"/>
          <p:cNvSpPr/>
          <p:nvPr/>
        </p:nvSpPr>
        <p:spPr bwMode="auto">
          <a:xfrm>
            <a:off x="755333" y="836295"/>
            <a:ext cx="7920037" cy="5399088"/>
          </a:xfrm>
          <a:prstGeom prst="rect">
            <a:avLst/>
          </a:prstGeom>
          <a:noFill/>
          <a:ln w="9525">
            <a:noFill/>
            <a:miter lim="800000"/>
          </a:ln>
        </p:spPr>
        <p:txBody>
          <a:bodyPr/>
          <a:lstStyle/>
          <a:p>
            <a:pPr indent="0"/>
            <a:r>
              <a:rPr lang="en-US" altLang="zh-CN" sz="2400" b="1">
                <a:solidFill>
                  <a:srgbClr val="990033"/>
                </a:solidFill>
                <a:latin typeface="+mn-ea"/>
                <a:sym typeface="+mn-ea"/>
              </a:rPr>
              <a:t> 解剖学是一门系统研究人体器官的形态结构、生理功能及其生长规律，用以对疾病做出正确的诊断和治疗的学问。(</a:t>
            </a:r>
            <a:r>
              <a:rPr lang="en-US" altLang="zh-CN" sz="2400">
                <a:solidFill>
                  <a:srgbClr val="990033"/>
                </a:solidFill>
                <a:uFillTx/>
                <a:latin typeface="宋体" charset="0"/>
                <a:ea typeface="宋体" charset="0"/>
                <a:sym typeface="+mn-ea"/>
              </a:rPr>
              <a:t>5</a:t>
            </a:r>
            <a:r>
              <a:rPr lang="en-US" altLang="zh-CN" sz="2400" b="1">
                <a:solidFill>
                  <a:srgbClr val="990033"/>
                </a:solidFill>
                <a:latin typeface="+mn-ea"/>
                <a:sym typeface="+mn-ea"/>
              </a:rPr>
              <a:t>分)</a:t>
            </a:r>
            <a:endParaRPr lang="en-US" altLang="zh-CN" sz="2400" b="1">
              <a:solidFill>
                <a:srgbClr val="990033"/>
              </a:solidFill>
              <a:latin typeface="+mn-ea"/>
            </a:endParaRPr>
          </a:p>
          <a:p>
            <a:pPr indent="0"/>
            <a:r>
              <a:rPr lang="en-US" altLang="zh-CN" sz="2400" b="1">
                <a:solidFill>
                  <a:srgbClr val="990033"/>
                </a:solidFill>
                <a:latin typeface="+mn-ea"/>
                <a:sym typeface="+mn-ea"/>
              </a:rPr>
              <a:t> [解析] 本题考查压缩语段的能力。这是一道传统的“下定义”题型。“下定义”需要牢记公式“被定义概念＝被定义概念的本质特点＋邻近大概念”。解答下定义题可分三个步骤。第一步：提取“邻近大概念”。这一步相对简单，一般寻找到语段中的相关语句，即可轻松得出。从语段的第一句即可得出“解剖学”的邻近大概念是“学问”。第二步：寻找被定义概念的本质特点。这一步略有难度，需要筛选关键信息。“研究人体器官的形态结构、生理功能及其生长规律”“对疾病做出正确的诊断和治疗”是解剖学区别于其他学问的本质特征。第三步：整合成单句。按照公式，用一个单句的形式叙述出来即可，注意陈述语序。</a:t>
            </a:r>
            <a:endParaRPr lang="en-US" altLang="zh-CN" sz="2400" b="1">
              <a:solidFill>
                <a:srgbClr val="990033"/>
              </a:solidFill>
              <a:latin typeface="+mn-ea"/>
            </a:endParaRPr>
          </a:p>
        </p:txBody>
      </p:sp>
      <p:sp>
        <p:nvSpPr>
          <p:cNvPr id="453637"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53636"/>
                                        </p:tgtEl>
                                        <p:attrNameLst>
                                          <p:attrName>style.visibility</p:attrName>
                                        </p:attrNameLst>
                                      </p:cBhvr>
                                      <p:to>
                                        <p:strVal val="visible"/>
                                      </p:to>
                                    </p:set>
                                    <p:animEffect transition="in" filter="blinds(horizontal)">
                                      <p:cBhvr>
                                        <p:cTn id="7" dur="500"/>
                                        <p:tgtEl>
                                          <p:spTgt spid="453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636"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1588" y="4581525"/>
            <a:ext cx="609600" cy="2028825"/>
            <a:chOff x="1" y="2886"/>
            <a:chExt cx="384" cy="1278"/>
          </a:xfrm>
        </p:grpSpPr>
        <p:pic>
          <p:nvPicPr>
            <p:cNvPr id="1258500"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258501"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1258502" name="内容占位符 2"/>
          <p:cNvSpPr/>
          <p:nvPr/>
        </p:nvSpPr>
        <p:spPr bwMode="auto">
          <a:xfrm>
            <a:off x="792163" y="936625"/>
            <a:ext cx="7920037" cy="3571875"/>
          </a:xfrm>
          <a:prstGeom prst="rect">
            <a:avLst/>
          </a:prstGeom>
          <a:noFill/>
          <a:ln w="9525">
            <a:noFill/>
            <a:miter lim="800000"/>
          </a:ln>
        </p:spPr>
        <p:txBody>
          <a:bodyPr/>
          <a:lstStyle/>
          <a:p>
            <a:pPr indent="0"/>
            <a:r>
              <a:rPr sz="2400" b="1">
                <a:latin typeface="+mn-ea"/>
                <a:sym typeface="+mn-ea"/>
              </a:rPr>
              <a:t>10.   阅读下面有关砚台保养的文字，概括出砚台保养的四点禁忌，不超过</a:t>
            </a:r>
            <a:r>
              <a:rPr lang="en-US" altLang="zh-CN" sz="2400" smtClean="0">
                <a:uFillTx/>
                <a:latin typeface="宋体" charset="0"/>
                <a:ea typeface="宋体" charset="0"/>
                <a:sym typeface="+mn-ea"/>
              </a:rPr>
              <a:t>30</a:t>
            </a:r>
            <a:r>
              <a:rPr sz="2400" b="1">
                <a:latin typeface="+mn-ea"/>
                <a:sym typeface="+mn-ea"/>
              </a:rPr>
              <a:t>个字。(</a:t>
            </a:r>
            <a:r>
              <a:rPr lang="en-US" altLang="zh-CN" sz="2400" smtClean="0">
                <a:uFillTx/>
                <a:latin typeface="宋体" charset="0"/>
                <a:ea typeface="宋体" charset="0"/>
                <a:sym typeface="+mn-ea"/>
              </a:rPr>
              <a:t>5</a:t>
            </a:r>
            <a:r>
              <a:rPr sz="2400" b="1">
                <a:latin typeface="+mn-ea"/>
                <a:sym typeface="+mn-ea"/>
              </a:rPr>
              <a:t>分)</a:t>
            </a:r>
            <a:endParaRPr lang="en-US" altLang="zh-CN" b="1">
              <a:latin typeface="Times New Roman" pitchFamily="18" charset="0"/>
            </a:endParaRPr>
          </a:p>
          <a:p>
            <a:pPr indent="0"/>
            <a:r>
              <a:rPr b="1">
                <a:ea typeface="楷体_GB2312" pitchFamily="49" charset="-122"/>
                <a:sym typeface="+mn-ea"/>
              </a:rPr>
              <a:t>   </a:t>
            </a:r>
            <a:r>
              <a:rPr lang="en-US" altLang="zh-CN" sz="2400" b="1" smtClean="0">
                <a:latin typeface="楷体_GB2312" pitchFamily="49" charset="-122"/>
                <a:ea typeface="楷体_GB2312" pitchFamily="49" charset="-122"/>
                <a:sym typeface="+mn-ea"/>
              </a:rPr>
              <a:t>   砚台如果放置于窗前案头，应避免阳光直射，否则砚质会出现干燥的迹象。玩赏砚台时桌上最好铺上毛毡，砚台不要接触金属和玻璃等器物，更不可以将砚台重叠放置，以防碰伤。养砚时，有人将蜡涂遍砚身，有的还涂抹植物油，其实这两种做法并不妥当。蜡可以涂于砚四周，底部要薄而适中，忌将蜡涂在砚堂磨墨的部分。砚上忌抹植物油的原因是：植物油属慢干性油脂，砚面油多招尘土，易使砚污秽不堪，散发出怪味或产生霉变。</a:t>
            </a:r>
            <a:endParaRPr lang="en-US" altLang="zh-CN" sz="2400" b="1" smtClean="0">
              <a:latin typeface="楷体_GB2312" pitchFamily="49" charset="-122"/>
              <a:ea typeface="楷体_GB2312" pitchFamily="49" charset="-122"/>
            </a:endParaRPr>
          </a:p>
        </p:txBody>
      </p:sp>
      <p:sp>
        <p:nvSpPr>
          <p:cNvPr id="1258503"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58502"/>
                                        </p:tgtEl>
                                        <p:attrNameLst>
                                          <p:attrName>style.visibility</p:attrName>
                                        </p:attrNameLst>
                                      </p:cBhvr>
                                      <p:to>
                                        <p:strVal val="visible"/>
                                      </p:to>
                                    </p:set>
                                    <p:animEffect transition="in" filter="blinds(horizontal)">
                                      <p:cBhvr>
                                        <p:cTn id="7" dur="500"/>
                                        <p:tgtEl>
                                          <p:spTgt spid="1258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850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765175"/>
            <a:ext cx="8208962" cy="5570538"/>
          </a:xfrm>
        </p:spPr>
        <p:txBody>
          <a:bodyPr>
            <a:noAutofit/>
          </a:bodyPr>
          <a:lstStyle/>
          <a:p>
            <a:pPr marL="0" indent="0" eaLnBrk="1" hangingPunct="1">
              <a:lnSpc>
                <a:spcPts val="3500"/>
              </a:lnSpc>
              <a:spcBef>
                <a:spcPct val="0"/>
              </a:spcBef>
              <a:buFont typeface="Arial" charset="0"/>
              <a:buNone/>
            </a:pPr>
            <a:r>
              <a:rPr lang="zh-CN" altLang="zh-CN" sz="2400" b="1" dirty="0" smtClean="0">
                <a:latin typeface="Times New Roman" pitchFamily="18" charset="0"/>
                <a:cs typeface="Times New Roman" pitchFamily="18" charset="0"/>
              </a:rPr>
              <a:t>A. 专横跋扈</a:t>
            </a:r>
            <a:r>
              <a:rPr lang="en-US" altLang="zh-CN" sz="2400" b="1" dirty="0" smtClean="0">
                <a:latin typeface="Times New Roman" pitchFamily="18" charset="0"/>
                <a:cs typeface="Times New Roman" pitchFamily="18" charset="0"/>
              </a:rPr>
              <a:t>   </a:t>
            </a:r>
            <a:r>
              <a:rPr lang="zh-CN" altLang="zh-CN" sz="2400" b="1" dirty="0" smtClean="0">
                <a:latin typeface="Times New Roman" pitchFamily="18" charset="0"/>
                <a:cs typeface="Times New Roman" pitchFamily="18" charset="0"/>
              </a:rPr>
              <a:t>一意孤行</a:t>
            </a:r>
            <a:r>
              <a:rPr lang="en-US" altLang="zh-CN" sz="2400" b="1" dirty="0" smtClean="0">
                <a:latin typeface="Times New Roman" pitchFamily="18" charset="0"/>
                <a:cs typeface="Times New Roman" pitchFamily="18" charset="0"/>
              </a:rPr>
              <a:t>   </a:t>
            </a:r>
            <a:r>
              <a:rPr lang="zh-CN" altLang="zh-CN" sz="2400" b="1" dirty="0" smtClean="0">
                <a:latin typeface="Times New Roman" pitchFamily="18" charset="0"/>
                <a:cs typeface="Times New Roman" pitchFamily="18" charset="0"/>
              </a:rPr>
              <a:t>独断专行</a:t>
            </a:r>
          </a:p>
          <a:p>
            <a:pPr marL="0" indent="0" eaLnBrk="1" hangingPunct="1">
              <a:lnSpc>
                <a:spcPts val="3500"/>
              </a:lnSpc>
              <a:spcBef>
                <a:spcPct val="0"/>
              </a:spcBef>
              <a:buNone/>
            </a:pPr>
            <a:r>
              <a:rPr lang="zh-CN" altLang="zh-CN" sz="2400" b="1" dirty="0" smtClean="0">
                <a:latin typeface="Times New Roman" pitchFamily="18" charset="0"/>
                <a:cs typeface="Times New Roman" pitchFamily="18" charset="0"/>
              </a:rPr>
              <a:t>B. 独断专行  </a:t>
            </a:r>
            <a:r>
              <a:rPr lang="en-US" altLang="zh-CN" sz="2400" b="1" dirty="0" smtClean="0">
                <a:latin typeface="Times New Roman" pitchFamily="18" charset="0"/>
                <a:cs typeface="Times New Roman" pitchFamily="18" charset="0"/>
              </a:rPr>
              <a:t> </a:t>
            </a:r>
            <a:r>
              <a:rPr lang="zh-CN" altLang="zh-CN" sz="2400" b="1" dirty="0" smtClean="0">
                <a:latin typeface="Times New Roman" pitchFamily="18" charset="0"/>
                <a:cs typeface="Times New Roman" pitchFamily="18" charset="0"/>
              </a:rPr>
              <a:t>专横跋扈  </a:t>
            </a:r>
            <a:r>
              <a:rPr lang="en-US" altLang="zh-CN" sz="2400" b="1" dirty="0" smtClean="0">
                <a:latin typeface="Times New Roman" pitchFamily="18" charset="0"/>
                <a:cs typeface="Times New Roman" pitchFamily="18" charset="0"/>
              </a:rPr>
              <a:t> </a:t>
            </a:r>
            <a:r>
              <a:rPr lang="zh-CN" altLang="zh-CN" sz="2400" b="1" dirty="0" smtClean="0">
                <a:latin typeface="Times New Roman" pitchFamily="18" charset="0"/>
                <a:cs typeface="Times New Roman" pitchFamily="18" charset="0"/>
              </a:rPr>
              <a:t>一意孤行</a:t>
            </a:r>
          </a:p>
          <a:p>
            <a:pPr marL="0" indent="0" eaLnBrk="1" hangingPunct="1">
              <a:lnSpc>
                <a:spcPts val="3500"/>
              </a:lnSpc>
              <a:spcBef>
                <a:spcPct val="0"/>
              </a:spcBef>
              <a:buNone/>
            </a:pPr>
            <a:r>
              <a:rPr lang="zh-CN" altLang="zh-CN" sz="2400" b="1" dirty="0" smtClean="0">
                <a:latin typeface="Times New Roman" pitchFamily="18" charset="0"/>
                <a:cs typeface="Times New Roman" pitchFamily="18" charset="0"/>
              </a:rPr>
              <a:t>C. 一意孤行  </a:t>
            </a:r>
            <a:r>
              <a:rPr lang="en-US" altLang="zh-CN" sz="2400" b="1" dirty="0" smtClean="0">
                <a:latin typeface="Times New Roman" pitchFamily="18" charset="0"/>
                <a:cs typeface="Times New Roman" pitchFamily="18" charset="0"/>
              </a:rPr>
              <a:t> </a:t>
            </a:r>
            <a:r>
              <a:rPr lang="zh-CN" altLang="zh-CN" sz="2400" b="1" dirty="0" smtClean="0">
                <a:latin typeface="Times New Roman" pitchFamily="18" charset="0"/>
                <a:cs typeface="Times New Roman" pitchFamily="18" charset="0"/>
              </a:rPr>
              <a:t>独断专行  </a:t>
            </a:r>
            <a:r>
              <a:rPr lang="en-US" altLang="zh-CN" sz="2400" b="1" dirty="0" smtClean="0">
                <a:latin typeface="Times New Roman" pitchFamily="18" charset="0"/>
                <a:cs typeface="Times New Roman" pitchFamily="18" charset="0"/>
              </a:rPr>
              <a:t> </a:t>
            </a:r>
            <a:r>
              <a:rPr lang="zh-CN" altLang="zh-CN" sz="2400" b="1" dirty="0" smtClean="0">
                <a:latin typeface="Times New Roman" pitchFamily="18" charset="0"/>
                <a:cs typeface="Times New Roman" pitchFamily="18" charset="0"/>
              </a:rPr>
              <a:t>专横跋扈</a:t>
            </a:r>
          </a:p>
          <a:p>
            <a:pPr marL="0" indent="0" eaLnBrk="1" hangingPunct="1">
              <a:lnSpc>
                <a:spcPts val="3500"/>
              </a:lnSpc>
              <a:spcBef>
                <a:spcPct val="0"/>
              </a:spcBef>
              <a:buNone/>
            </a:pPr>
            <a:r>
              <a:rPr lang="zh-CN" altLang="zh-CN" sz="2400" b="1" dirty="0" smtClean="0">
                <a:latin typeface="Times New Roman" pitchFamily="18" charset="0"/>
                <a:cs typeface="Times New Roman" pitchFamily="18" charset="0"/>
              </a:rPr>
              <a:t>D. 独断专行 </a:t>
            </a:r>
            <a:r>
              <a:rPr lang="en-US" altLang="zh-CN" sz="2400" b="1" dirty="0" smtClean="0">
                <a:latin typeface="Times New Roman" pitchFamily="18" charset="0"/>
                <a:cs typeface="Times New Roman" pitchFamily="18" charset="0"/>
              </a:rPr>
              <a:t> </a:t>
            </a:r>
            <a:r>
              <a:rPr lang="zh-CN" altLang="zh-CN" sz="2400" b="1" dirty="0" smtClean="0">
                <a:latin typeface="Times New Roman" pitchFamily="18" charset="0"/>
                <a:cs typeface="Times New Roman" pitchFamily="18" charset="0"/>
              </a:rPr>
              <a:t> 一意孤行  </a:t>
            </a:r>
            <a:r>
              <a:rPr lang="en-US" altLang="zh-CN" sz="2400" b="1" dirty="0" smtClean="0">
                <a:latin typeface="Times New Roman" pitchFamily="18" charset="0"/>
                <a:cs typeface="Times New Roman" pitchFamily="18" charset="0"/>
              </a:rPr>
              <a:t> </a:t>
            </a:r>
            <a:r>
              <a:rPr lang="zh-CN" altLang="zh-CN" sz="2400" b="1" dirty="0" smtClean="0">
                <a:latin typeface="Times New Roman" pitchFamily="18" charset="0"/>
                <a:cs typeface="Times New Roman" pitchFamily="18" charset="0"/>
              </a:rPr>
              <a:t>专横跋扈</a:t>
            </a:r>
          </a:p>
          <a:p>
            <a:pPr marL="0" indent="0" algn="just" eaLnBrk="1" hangingPunct="1">
              <a:lnSpc>
                <a:spcPts val="3500"/>
              </a:lnSpc>
              <a:spcBef>
                <a:spcPct val="0"/>
              </a:spcBef>
              <a:buFont typeface="Arial" charset="0"/>
              <a:buNone/>
            </a:pPr>
            <a:endParaRPr lang="zh-CN" altLang="zh-CN" sz="2400" b="1" dirty="0" smtClean="0">
              <a:latin typeface="Times New Roman" pitchFamily="18" charset="0"/>
              <a:cs typeface="Times New Roman" pitchFamily="18" charset="0"/>
            </a:endParaRPr>
          </a:p>
        </p:txBody>
      </p:sp>
      <p:sp>
        <p:nvSpPr>
          <p:cNvPr id="911363"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11366"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1136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1588" y="4581525"/>
            <a:ext cx="609600" cy="2028825"/>
            <a:chOff x="1" y="2886"/>
            <a:chExt cx="384" cy="1278"/>
          </a:xfrm>
        </p:grpSpPr>
        <p:pic>
          <p:nvPicPr>
            <p:cNvPr id="454662"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454663"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p:nvPr/>
        </p:nvSpPr>
        <p:spPr bwMode="auto">
          <a:xfrm>
            <a:off x="611188" y="908368"/>
            <a:ext cx="7920037" cy="2520632"/>
          </a:xfrm>
          <a:prstGeom prst="rect">
            <a:avLst/>
          </a:prstGeom>
          <a:noFill/>
          <a:ln w="9525">
            <a:noFill/>
            <a:miter lim="800000"/>
          </a:ln>
        </p:spPr>
        <p:txBody>
          <a:bodyPr/>
          <a:lstStyle/>
          <a:p>
            <a:pPr indent="0"/>
            <a:r>
              <a:rPr lang="en-US" altLang="zh-CN" b="1" dirty="0">
                <a:solidFill>
                  <a:srgbClr val="990033"/>
                </a:solidFill>
                <a:sym typeface="+mn-ea"/>
              </a:rPr>
              <a:t> </a:t>
            </a:r>
            <a:r>
              <a:rPr lang="en-US" altLang="zh-CN" sz="2400" b="1" dirty="0">
                <a:solidFill>
                  <a:srgbClr val="990033"/>
                </a:solidFill>
                <a:latin typeface="+mn-ea"/>
                <a:sym typeface="+mn-ea"/>
              </a:rPr>
              <a:t>①</a:t>
            </a:r>
            <a:r>
              <a:rPr lang="en-US" altLang="zh-CN" sz="2400" b="1" dirty="0" err="1">
                <a:solidFill>
                  <a:srgbClr val="990033"/>
                </a:solidFill>
                <a:latin typeface="+mn-ea"/>
                <a:sym typeface="+mn-ea"/>
              </a:rPr>
              <a:t>忌阳光直射</a:t>
            </a:r>
            <a:r>
              <a:rPr lang="en-US" altLang="zh-CN" sz="2400" b="1" dirty="0">
                <a:solidFill>
                  <a:srgbClr val="990033"/>
                </a:solidFill>
                <a:latin typeface="+mn-ea"/>
                <a:sym typeface="+mn-ea"/>
              </a:rPr>
              <a:t>；②</a:t>
            </a:r>
            <a:r>
              <a:rPr lang="en-US" altLang="zh-CN" sz="2400" b="1" dirty="0" err="1">
                <a:solidFill>
                  <a:srgbClr val="990033"/>
                </a:solidFill>
                <a:latin typeface="+mn-ea"/>
                <a:sym typeface="+mn-ea"/>
              </a:rPr>
              <a:t>忌触碰硬物或叠放</a:t>
            </a:r>
            <a:r>
              <a:rPr lang="en-US" altLang="zh-CN" sz="2400" b="1" dirty="0">
                <a:solidFill>
                  <a:srgbClr val="990033"/>
                </a:solidFill>
                <a:latin typeface="+mn-ea"/>
                <a:sym typeface="+mn-ea"/>
              </a:rPr>
              <a:t>；③</a:t>
            </a:r>
            <a:r>
              <a:rPr lang="en-US" altLang="zh-CN" sz="2400" b="1" dirty="0" err="1">
                <a:solidFill>
                  <a:srgbClr val="990033"/>
                </a:solidFill>
                <a:latin typeface="+mn-ea"/>
                <a:sym typeface="+mn-ea"/>
              </a:rPr>
              <a:t>忌在砚堂磨墨处涂蜡</a:t>
            </a:r>
            <a:r>
              <a:rPr lang="en-US" altLang="zh-CN" sz="2400" b="1" dirty="0">
                <a:solidFill>
                  <a:srgbClr val="990033"/>
                </a:solidFill>
                <a:latin typeface="+mn-ea"/>
                <a:sym typeface="+mn-ea"/>
              </a:rPr>
              <a:t>；④</a:t>
            </a:r>
            <a:r>
              <a:rPr lang="en-US" altLang="zh-CN" sz="2400" b="1" dirty="0" err="1">
                <a:solidFill>
                  <a:srgbClr val="990033"/>
                </a:solidFill>
                <a:latin typeface="+mn-ea"/>
                <a:sym typeface="+mn-ea"/>
              </a:rPr>
              <a:t>忌涂抹植物油</a:t>
            </a:r>
            <a:r>
              <a:rPr lang="en-US" altLang="zh-CN" sz="2400" b="1" dirty="0">
                <a:solidFill>
                  <a:srgbClr val="990033"/>
                </a:solidFill>
                <a:latin typeface="+mn-ea"/>
                <a:sym typeface="+mn-ea"/>
              </a:rPr>
              <a:t>。 (答出一点给</a:t>
            </a:r>
            <a:r>
              <a:rPr lang="en-US" altLang="zh-CN" sz="2400" dirty="0">
                <a:solidFill>
                  <a:srgbClr val="990033"/>
                </a:solidFill>
                <a:uFillTx/>
                <a:latin typeface="宋体" charset="0"/>
                <a:ea typeface="宋体" charset="0"/>
                <a:sym typeface="+mn-ea"/>
              </a:rPr>
              <a:t>2</a:t>
            </a:r>
            <a:r>
              <a:rPr lang="en-US" altLang="zh-CN" sz="2400" b="1" dirty="0">
                <a:solidFill>
                  <a:srgbClr val="990033"/>
                </a:solidFill>
                <a:latin typeface="+mn-ea"/>
                <a:sym typeface="+mn-ea"/>
              </a:rPr>
              <a:t>分，两点给</a:t>
            </a:r>
            <a:r>
              <a:rPr lang="en-US" altLang="zh-CN" sz="2400" dirty="0">
                <a:solidFill>
                  <a:srgbClr val="990033"/>
                </a:solidFill>
                <a:uFillTx/>
                <a:latin typeface="宋体" charset="0"/>
                <a:ea typeface="宋体" charset="0"/>
                <a:sym typeface="+mn-ea"/>
              </a:rPr>
              <a:t>3</a:t>
            </a:r>
            <a:r>
              <a:rPr lang="en-US" altLang="zh-CN" sz="2400" b="1" dirty="0">
                <a:solidFill>
                  <a:srgbClr val="990033"/>
                </a:solidFill>
                <a:latin typeface="+mn-ea"/>
                <a:sym typeface="+mn-ea"/>
              </a:rPr>
              <a:t>分，三点给</a:t>
            </a:r>
            <a:r>
              <a:rPr lang="en-US" altLang="zh-CN" sz="2400" dirty="0">
                <a:solidFill>
                  <a:srgbClr val="990033"/>
                </a:solidFill>
                <a:uFillTx/>
                <a:latin typeface="宋体" charset="0"/>
                <a:ea typeface="宋体" charset="0"/>
                <a:sym typeface="+mn-ea"/>
              </a:rPr>
              <a:t>4</a:t>
            </a:r>
            <a:r>
              <a:rPr lang="en-US" altLang="zh-CN" sz="2400" b="1" dirty="0">
                <a:solidFill>
                  <a:srgbClr val="990033"/>
                </a:solidFill>
                <a:latin typeface="+mn-ea"/>
                <a:sym typeface="+mn-ea"/>
              </a:rPr>
              <a:t>分，四点给</a:t>
            </a:r>
            <a:r>
              <a:rPr lang="en-US" altLang="zh-CN" sz="2400" dirty="0">
                <a:solidFill>
                  <a:srgbClr val="990033"/>
                </a:solidFill>
                <a:uFillTx/>
                <a:latin typeface="宋体" charset="0"/>
                <a:ea typeface="宋体" charset="0"/>
                <a:sym typeface="+mn-ea"/>
              </a:rPr>
              <a:t>5</a:t>
            </a:r>
            <a:r>
              <a:rPr lang="en-US" altLang="zh-CN" sz="2400" b="1" dirty="0">
                <a:solidFill>
                  <a:srgbClr val="990033"/>
                </a:solidFill>
                <a:latin typeface="+mn-ea"/>
                <a:sym typeface="+mn-ea"/>
              </a:rPr>
              <a:t>分)</a:t>
            </a:r>
          </a:p>
          <a:p>
            <a:pPr indent="0"/>
            <a:r>
              <a:rPr lang="en-US" altLang="zh-CN" sz="2400" b="1" dirty="0">
                <a:solidFill>
                  <a:srgbClr val="990033"/>
                </a:solidFill>
                <a:latin typeface="+mn-ea"/>
                <a:sym typeface="+mn-ea"/>
              </a:rPr>
              <a:t> [</a:t>
            </a:r>
            <a:r>
              <a:rPr lang="en-US" altLang="zh-CN" sz="2400" b="1" dirty="0" err="1">
                <a:solidFill>
                  <a:srgbClr val="990033"/>
                </a:solidFill>
                <a:latin typeface="+mn-ea"/>
                <a:sym typeface="+mn-ea"/>
              </a:rPr>
              <a:t>解析</a:t>
            </a:r>
            <a:r>
              <a:rPr lang="en-US" altLang="zh-CN" sz="2400" b="1" dirty="0">
                <a:solidFill>
                  <a:srgbClr val="990033"/>
                </a:solidFill>
                <a:latin typeface="+mn-ea"/>
                <a:sym typeface="+mn-ea"/>
              </a:rPr>
              <a:t>] </a:t>
            </a:r>
            <a:r>
              <a:rPr lang="en-US" altLang="zh-CN" sz="2400" b="1" dirty="0" err="1">
                <a:solidFill>
                  <a:srgbClr val="990033"/>
                </a:solidFill>
                <a:latin typeface="+mn-ea"/>
                <a:sym typeface="+mn-ea"/>
              </a:rPr>
              <a:t>首先，审题</a:t>
            </a:r>
            <a:r>
              <a:rPr lang="en-US" altLang="zh-CN" sz="2400" b="1" dirty="0">
                <a:solidFill>
                  <a:srgbClr val="990033"/>
                </a:solidFill>
                <a:latin typeface="+mn-ea"/>
                <a:sym typeface="+mn-ea"/>
              </a:rPr>
              <a:t>。</a:t>
            </a:r>
            <a:r>
              <a:rPr lang="en-US" altLang="zh-CN" sz="2400" b="1" dirty="0" err="1">
                <a:solidFill>
                  <a:srgbClr val="990033"/>
                </a:solidFill>
                <a:latin typeface="+mn-ea"/>
                <a:sym typeface="+mn-ea"/>
              </a:rPr>
              <a:t>题干中要求“概括出砚台保养的四点禁忌</a:t>
            </a:r>
            <a:r>
              <a:rPr lang="en-US" altLang="zh-CN" sz="2400" b="1" dirty="0">
                <a:solidFill>
                  <a:srgbClr val="990033"/>
                </a:solidFill>
                <a:latin typeface="+mn-ea"/>
                <a:sym typeface="+mn-ea"/>
              </a:rPr>
              <a:t>”“不超过</a:t>
            </a:r>
            <a:r>
              <a:rPr lang="en-US" altLang="zh-CN" sz="2400" dirty="0">
                <a:solidFill>
                  <a:srgbClr val="990033"/>
                </a:solidFill>
                <a:uFillTx/>
                <a:latin typeface="宋体" charset="0"/>
                <a:ea typeface="宋体" charset="0"/>
                <a:sym typeface="+mn-ea"/>
              </a:rPr>
              <a:t>30</a:t>
            </a:r>
            <a:r>
              <a:rPr lang="en-US" altLang="zh-CN" sz="2400" b="1" dirty="0">
                <a:solidFill>
                  <a:srgbClr val="990033"/>
                </a:solidFill>
                <a:latin typeface="+mn-ea"/>
                <a:sym typeface="+mn-ea"/>
              </a:rPr>
              <a:t>个字”。</a:t>
            </a:r>
            <a:r>
              <a:rPr lang="en-US" altLang="zh-CN" sz="2400" b="1" dirty="0" err="1">
                <a:solidFill>
                  <a:srgbClr val="990033"/>
                </a:solidFill>
                <a:latin typeface="+mn-ea"/>
                <a:sym typeface="+mn-ea"/>
              </a:rPr>
              <a:t>然后，浏览语段，看有几句话</a:t>
            </a:r>
            <a:r>
              <a:rPr lang="en-US" altLang="zh-CN" sz="2400" b="1" dirty="0">
                <a:solidFill>
                  <a:srgbClr val="990033"/>
                </a:solidFill>
                <a:latin typeface="+mn-ea"/>
                <a:sym typeface="+mn-ea"/>
              </a:rPr>
              <a:t>。</a:t>
            </a:r>
            <a:r>
              <a:rPr lang="en-US" altLang="zh-CN" sz="2400" b="1" dirty="0" err="1">
                <a:solidFill>
                  <a:srgbClr val="990033"/>
                </a:solidFill>
                <a:latin typeface="+mn-ea"/>
                <a:sym typeface="+mn-ea"/>
              </a:rPr>
              <a:t>一般情况下，答案需要几点，相应的就有几句话</a:t>
            </a:r>
            <a:r>
              <a:rPr lang="en-US" altLang="zh-CN" sz="2400" b="1" dirty="0">
                <a:solidFill>
                  <a:srgbClr val="990033"/>
                </a:solidFill>
                <a:latin typeface="+mn-ea"/>
                <a:sym typeface="+mn-ea"/>
              </a:rPr>
              <a:t>。如果句子数量超过要求的点数，那么一定有几个句子是围绕一点展开说明的；如果句子数量少于所需要的点数，那么一定有一句话中可以提炼出两点或三点。</a:t>
            </a:r>
            <a:r>
              <a:rPr lang="en-US" altLang="zh-CN" sz="2400" b="1" dirty="0" err="1">
                <a:solidFill>
                  <a:srgbClr val="990033"/>
                </a:solidFill>
                <a:latin typeface="+mn-ea"/>
                <a:sym typeface="+mn-ea"/>
              </a:rPr>
              <a:t>这段话共有五句话，而题干要求概括出四点，可见有一句应是多余的或者与其他句子的意思相近</a:t>
            </a:r>
            <a:r>
              <a:rPr lang="en-US" altLang="zh-CN" sz="2400" b="1" dirty="0">
                <a:solidFill>
                  <a:srgbClr val="990033"/>
                </a:solidFill>
                <a:latin typeface="+mn-ea"/>
                <a:sym typeface="+mn-ea"/>
              </a:rPr>
              <a:t>。</a:t>
            </a:r>
            <a:r>
              <a:rPr lang="en-US" altLang="zh-CN" sz="2400" b="1" dirty="0" err="1">
                <a:solidFill>
                  <a:srgbClr val="990033"/>
                </a:solidFill>
                <a:latin typeface="+mn-ea"/>
                <a:sym typeface="+mn-ea"/>
              </a:rPr>
              <a:t>第三步就是依据题干要求筛选和概括答案了，第一句概括为“应避免阳光直射</a:t>
            </a:r>
            <a:r>
              <a:rPr lang="en-US" altLang="zh-CN" sz="2400" b="1" dirty="0">
                <a:solidFill>
                  <a:srgbClr val="990033"/>
                </a:solidFill>
                <a:latin typeface="+mn-ea"/>
                <a:sym typeface="+mn-ea"/>
              </a:rPr>
              <a:t>”，</a:t>
            </a:r>
            <a:r>
              <a:rPr lang="en-US" altLang="zh-CN" sz="2400" b="1" dirty="0" err="1">
                <a:solidFill>
                  <a:srgbClr val="990033"/>
                </a:solidFill>
                <a:latin typeface="+mn-ea"/>
                <a:sym typeface="+mn-ea"/>
              </a:rPr>
              <a:t>第二句概括为“不能碰硬物或叠放</a:t>
            </a:r>
            <a:r>
              <a:rPr lang="en-US" altLang="zh-CN" sz="2400" b="1" dirty="0">
                <a:solidFill>
                  <a:srgbClr val="990033"/>
                </a:solidFill>
                <a:latin typeface="+mn-ea"/>
                <a:sym typeface="+mn-ea"/>
              </a:rPr>
              <a:t>”。</a:t>
            </a:r>
            <a:r>
              <a:rPr lang="en-US" altLang="zh-CN" sz="2400" b="1" dirty="0" err="1">
                <a:solidFill>
                  <a:srgbClr val="990033"/>
                </a:solidFill>
                <a:latin typeface="+mn-ea"/>
                <a:sym typeface="+mn-ea"/>
              </a:rPr>
              <a:t>第三句是对四、五两句的总说，四、五两句是对第三句的解释，可以直接抓住第三句，也可以分别抓第四和第五句进行概括</a:t>
            </a:r>
            <a:r>
              <a:rPr lang="en-US" altLang="zh-CN" sz="2400" b="1" dirty="0">
                <a:solidFill>
                  <a:srgbClr val="990033"/>
                </a:solidFill>
                <a:latin typeface="+mn-ea"/>
                <a:sym typeface="+mn-ea"/>
              </a:rPr>
              <a:t>。</a:t>
            </a:r>
            <a:r>
              <a:rPr lang="en-US" altLang="zh-CN" sz="2400" b="1" dirty="0" err="1">
                <a:solidFill>
                  <a:srgbClr val="990033"/>
                </a:solidFill>
                <a:latin typeface="+mn-ea"/>
                <a:sym typeface="+mn-ea"/>
              </a:rPr>
              <a:t>最后</a:t>
            </a:r>
            <a:r>
              <a:rPr lang="en-US" altLang="zh-CN" sz="2400" b="1" dirty="0" smtClean="0">
                <a:solidFill>
                  <a:srgbClr val="990033"/>
                </a:solidFill>
                <a:latin typeface="+mn-ea"/>
                <a:sym typeface="+mn-ea"/>
              </a:rPr>
              <a:t>，</a:t>
            </a:r>
            <a:endParaRPr lang="en-US" altLang="zh-CN" sz="2400" b="1" dirty="0">
              <a:solidFill>
                <a:srgbClr val="990033"/>
              </a:solidFill>
              <a:latin typeface="+mn-ea"/>
            </a:endParaRPr>
          </a:p>
        </p:txBody>
      </p:sp>
      <p:sp>
        <p:nvSpPr>
          <p:cNvPr id="454661"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1588" y="4581525"/>
            <a:ext cx="609600" cy="2028825"/>
            <a:chOff x="1" y="2886"/>
            <a:chExt cx="384" cy="1278"/>
          </a:xfrm>
        </p:grpSpPr>
        <p:pic>
          <p:nvPicPr>
            <p:cNvPr id="454662"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454663"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p:nvPr/>
        </p:nvSpPr>
        <p:spPr bwMode="auto">
          <a:xfrm>
            <a:off x="611188" y="835978"/>
            <a:ext cx="7920037" cy="2563812"/>
          </a:xfrm>
          <a:prstGeom prst="rect">
            <a:avLst/>
          </a:prstGeom>
          <a:noFill/>
          <a:ln w="9525">
            <a:noFill/>
            <a:miter lim="800000"/>
          </a:ln>
        </p:spPr>
        <p:txBody>
          <a:bodyPr/>
          <a:lstStyle/>
          <a:p>
            <a:pPr indent="82550"/>
            <a:r>
              <a:rPr lang="en-US" altLang="zh-CN" sz="2400" b="1" dirty="0" err="1" smtClean="0">
                <a:solidFill>
                  <a:srgbClr val="990033"/>
                </a:solidFill>
                <a:latin typeface="+mn-ea"/>
                <a:sym typeface="+mn-ea"/>
              </a:rPr>
              <a:t>就是斟酌用词，形成答案</a:t>
            </a:r>
            <a:r>
              <a:rPr lang="en-US" altLang="zh-CN" sz="2400" b="1" dirty="0">
                <a:solidFill>
                  <a:srgbClr val="990033"/>
                </a:solidFill>
                <a:latin typeface="+mn-ea"/>
                <a:sym typeface="+mn-ea"/>
              </a:rPr>
              <a:t>。</a:t>
            </a:r>
            <a:r>
              <a:rPr lang="en-US" altLang="zh-CN" sz="2400" b="1" dirty="0" err="1">
                <a:solidFill>
                  <a:srgbClr val="990033"/>
                </a:solidFill>
                <a:latin typeface="+mn-ea"/>
                <a:sym typeface="+mn-ea"/>
              </a:rPr>
              <a:t>因题干要求概括的是“禁忌</a:t>
            </a:r>
            <a:r>
              <a:rPr lang="en-US" altLang="zh-CN" sz="2400" b="1" dirty="0">
                <a:solidFill>
                  <a:srgbClr val="990033"/>
                </a:solidFill>
                <a:latin typeface="+mn-ea"/>
                <a:sym typeface="+mn-ea"/>
              </a:rPr>
              <a:t>”，</a:t>
            </a:r>
            <a:r>
              <a:rPr lang="en-US" altLang="zh-CN" sz="2400" b="1" dirty="0" err="1">
                <a:solidFill>
                  <a:srgbClr val="990033"/>
                </a:solidFill>
                <a:latin typeface="+mn-ea"/>
                <a:sym typeface="+mn-ea"/>
              </a:rPr>
              <a:t>故答题的时候，尽量使用“忌</a:t>
            </a:r>
            <a:r>
              <a:rPr lang="en-US" altLang="zh-CN" sz="2400" b="1" dirty="0">
                <a:solidFill>
                  <a:srgbClr val="990033"/>
                </a:solidFill>
                <a:latin typeface="宋体" charset="0"/>
                <a:ea typeface="宋体" charset="0"/>
                <a:sym typeface="+mn-ea"/>
              </a:rPr>
              <a:t>……</a:t>
            </a:r>
            <a:r>
              <a:rPr lang="en-US" altLang="zh-CN" sz="2400" b="1" dirty="0">
                <a:solidFill>
                  <a:srgbClr val="990033"/>
                </a:solidFill>
                <a:latin typeface="+mn-ea"/>
                <a:sym typeface="+mn-ea"/>
              </a:rPr>
              <a:t>”</a:t>
            </a:r>
            <a:r>
              <a:rPr lang="en-US" altLang="zh-CN" sz="2400" b="1" dirty="0" err="1">
                <a:solidFill>
                  <a:srgbClr val="990033"/>
                </a:solidFill>
                <a:latin typeface="+mn-ea"/>
                <a:sym typeface="+mn-ea"/>
              </a:rPr>
              <a:t>式的句子</a:t>
            </a:r>
            <a:r>
              <a:rPr lang="en-US" altLang="zh-CN" sz="2400" b="1" dirty="0">
                <a:solidFill>
                  <a:srgbClr val="990033"/>
                </a:solidFill>
                <a:latin typeface="+mn-ea"/>
                <a:sym typeface="+mn-ea"/>
              </a:rPr>
              <a:t>。</a:t>
            </a:r>
            <a:endParaRPr lang="en-US" altLang="zh-CN" sz="2400" b="1" dirty="0">
              <a:solidFill>
                <a:srgbClr val="990033"/>
              </a:solidFill>
              <a:latin typeface="+mn-ea"/>
            </a:endParaRPr>
          </a:p>
        </p:txBody>
      </p:sp>
      <p:sp>
        <p:nvSpPr>
          <p:cNvPr id="454661"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专题三　扩展语句，压缩语段</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900113" y="2708275"/>
            <a:ext cx="7920037" cy="1431925"/>
          </a:xfrm>
          <a:prstGeom prst="rect">
            <a:avLst/>
          </a:prstGeom>
          <a:noFill/>
          <a:ln w="9525">
            <a:noFill/>
            <a:miter lim="800000"/>
          </a:ln>
        </p:spPr>
        <p:txBody>
          <a:bodyPr>
            <a:spAutoFit/>
          </a:bodyPr>
          <a:lstStyle/>
          <a:p>
            <a:pPr algn="ctr" eaLnBrk="1" hangingPunct="1">
              <a:spcBef>
                <a:spcPct val="0"/>
              </a:spcBef>
              <a:buFontTx/>
              <a:buNone/>
            </a:pPr>
            <a:r>
              <a:rPr lang="zh-CN" altLang="en-US" sz="4400" dirty="0">
                <a:solidFill>
                  <a:srgbClr val="FF6600"/>
                </a:solidFill>
                <a:latin typeface="黑体" pitchFamily="2" charset="-122"/>
                <a:ea typeface="黑体" pitchFamily="2" charset="-122"/>
              </a:rPr>
              <a:t>专题四　选用、仿用、变换句式和修辞手法</a:t>
            </a:r>
          </a:p>
        </p:txBody>
      </p:sp>
      <p:sp>
        <p:nvSpPr>
          <p:cNvPr id="462860" name="内容占位符 2"/>
          <p:cNvSpPr/>
          <p:nvPr/>
        </p:nvSpPr>
        <p:spPr bwMode="auto">
          <a:xfrm>
            <a:off x="98426" y="909638"/>
            <a:ext cx="431800" cy="1871663"/>
          </a:xfrm>
          <a:prstGeom prst="rect">
            <a:avLst/>
          </a:prstGeom>
          <a:noFill/>
          <a:ln w="9525">
            <a:noFill/>
            <a:miter lim="800000"/>
          </a:ln>
        </p:spPr>
        <p:txBody>
          <a:bodyPr/>
          <a:lstStyle/>
          <a:p>
            <a:pPr algn="l" eaLnBrk="1" hangingPunct="1">
              <a:lnSpc>
                <a:spcPts val="2300"/>
              </a:lnSpc>
              <a:spcBef>
                <a:spcPct val="0"/>
              </a:spcBef>
            </a:pPr>
            <a:r>
              <a:rPr lang="zh-CN" altLang="en-US" sz="2000" b="1" dirty="0">
                <a:solidFill>
                  <a:schemeClr val="bg1"/>
                </a:solidFill>
                <a:ea typeface="幼圆" pitchFamily="49" charset="-122"/>
              </a:rPr>
              <a:t>真题</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smtClean="0">
                <a:solidFill>
                  <a:schemeClr val="bg1"/>
                </a:solidFill>
                <a:ea typeface="幼圆" pitchFamily="49" charset="-122"/>
              </a:rPr>
              <a:t>指</a:t>
            </a:r>
            <a:endParaRPr lang="zh-CN" altLang="en-US" sz="2000" b="1" dirty="0">
              <a:solidFill>
                <a:schemeClr val="bg1"/>
              </a:solidFill>
              <a:ea typeface="幼圆" pitchFamily="49" charset="-122"/>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900113" y="2708275"/>
            <a:ext cx="7920037" cy="762000"/>
          </a:xfrm>
          <a:prstGeom prst="rect">
            <a:avLst/>
          </a:prstGeom>
          <a:noFill/>
          <a:ln w="9525">
            <a:noFill/>
            <a:miter lim="800000"/>
          </a:ln>
        </p:spPr>
        <p:txBody>
          <a:bodyPr>
            <a:spAutoFit/>
          </a:bodyPr>
          <a:lstStyle/>
          <a:p>
            <a:pPr algn="ctr" eaLnBrk="1" hangingPunct="1">
              <a:spcBef>
                <a:spcPct val="0"/>
              </a:spcBef>
              <a:buFontTx/>
              <a:buNone/>
            </a:pPr>
            <a:r>
              <a:rPr lang="zh-CN" altLang="en-US" sz="4400" dirty="0">
                <a:solidFill>
                  <a:srgbClr val="FF6600"/>
                </a:solidFill>
                <a:latin typeface="黑体" pitchFamily="2" charset="-122"/>
                <a:ea typeface="黑体" pitchFamily="2" charset="-122"/>
              </a:rPr>
              <a:t>第</a:t>
            </a:r>
            <a:r>
              <a:rPr lang="en-US" altLang="zh-CN" sz="4400" dirty="0">
                <a:solidFill>
                  <a:srgbClr val="FF6600"/>
                </a:solidFill>
                <a:latin typeface="黑体" pitchFamily="2" charset="-122"/>
                <a:ea typeface="黑体" pitchFamily="2" charset="-122"/>
              </a:rPr>
              <a:t>1</a:t>
            </a:r>
            <a:r>
              <a:rPr lang="zh-CN" altLang="en-US" sz="4400" dirty="0">
                <a:solidFill>
                  <a:srgbClr val="FF6600"/>
                </a:solidFill>
                <a:latin typeface="黑体" pitchFamily="2" charset="-122"/>
                <a:ea typeface="黑体" pitchFamily="2" charset="-122"/>
              </a:rPr>
              <a:t>讲　选用、变换句式</a:t>
            </a:r>
          </a:p>
        </p:txBody>
      </p:sp>
      <p:grpSp>
        <p:nvGrpSpPr>
          <p:cNvPr id="2" name="Group 4"/>
          <p:cNvGrpSpPr/>
          <p:nvPr/>
        </p:nvGrpSpPr>
        <p:grpSpPr bwMode="auto">
          <a:xfrm>
            <a:off x="1588" y="777875"/>
            <a:ext cx="609600" cy="2003425"/>
            <a:chOff x="1" y="490"/>
            <a:chExt cx="384" cy="1262"/>
          </a:xfrm>
        </p:grpSpPr>
        <p:pic>
          <p:nvPicPr>
            <p:cNvPr id="463883" name="Picture 5">
              <a:hlinkClick r:id="rId2" action="ppaction://hlinksldjump"/>
            </p:cNvPr>
            <p:cNvPicPr>
              <a:picLocks noChangeAspect="1" noChangeArrowheads="1"/>
            </p:cNvPicPr>
            <p:nvPr/>
          </p:nvPicPr>
          <p:blipFill>
            <a:blip r:embed="rId3" cstate="print"/>
            <a:srcRect/>
            <a:stretch>
              <a:fillRect/>
            </a:stretch>
          </p:blipFill>
          <p:spPr bwMode="auto">
            <a:xfrm>
              <a:off x="1" y="490"/>
              <a:ext cx="384" cy="1171"/>
            </a:xfrm>
            <a:prstGeom prst="rect">
              <a:avLst/>
            </a:prstGeom>
            <a:noFill/>
            <a:ln w="9525">
              <a:noFill/>
              <a:miter lim="800000"/>
              <a:headEnd/>
              <a:tailEnd/>
            </a:ln>
          </p:spPr>
        </p:pic>
        <p:sp>
          <p:nvSpPr>
            <p:cNvPr id="463884" name="内容占位符 2">
              <a:hlinkClick r:id="rId4" action="ppaction://hlinksldjump"/>
            </p:cNvPr>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dirty="0">
                  <a:solidFill>
                    <a:schemeClr val="bg1"/>
                  </a:solidFill>
                  <a:ea typeface="幼圆" pitchFamily="49" charset="-122"/>
                </a:rPr>
                <a:t>真题</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指导</a:t>
              </a:r>
            </a:p>
          </p:txBody>
        </p:sp>
      </p:grpSp>
      <p:grpSp>
        <p:nvGrpSpPr>
          <p:cNvPr id="3" name="Group 7"/>
          <p:cNvGrpSpPr/>
          <p:nvPr/>
        </p:nvGrpSpPr>
        <p:grpSpPr bwMode="auto">
          <a:xfrm>
            <a:off x="1588" y="2674938"/>
            <a:ext cx="609600" cy="1978025"/>
            <a:chOff x="1" y="1685"/>
            <a:chExt cx="384" cy="1246"/>
          </a:xfrm>
        </p:grpSpPr>
        <p:pic>
          <p:nvPicPr>
            <p:cNvPr id="463881" name="Picture 8"/>
            <p:cNvPicPr>
              <a:picLocks noChangeAspect="1" noChangeArrowheads="1"/>
            </p:cNvPicPr>
            <p:nvPr/>
          </p:nvPicPr>
          <p:blipFill>
            <a:blip r:embed="rId5" cstate="print"/>
            <a:srcRect/>
            <a:stretch>
              <a:fillRect/>
            </a:stretch>
          </p:blipFill>
          <p:spPr bwMode="auto">
            <a:xfrm>
              <a:off x="1" y="1685"/>
              <a:ext cx="384" cy="1171"/>
            </a:xfrm>
            <a:prstGeom prst="rect">
              <a:avLst/>
            </a:prstGeom>
            <a:noFill/>
            <a:ln w="9525">
              <a:noFill/>
              <a:miter lim="800000"/>
              <a:headEnd/>
              <a:tailEnd/>
            </a:ln>
          </p:spPr>
        </p:pic>
        <p:sp>
          <p:nvSpPr>
            <p:cNvPr id="463882" name="内容占位符 2">
              <a:hlinkClick r:id="rId6" action="ppaction://hlinksldjump"/>
            </p:cNvPr>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grpSp>
        <p:nvGrpSpPr>
          <p:cNvPr id="4" name="Group 10"/>
          <p:cNvGrpSpPr/>
          <p:nvPr/>
        </p:nvGrpSpPr>
        <p:grpSpPr bwMode="auto">
          <a:xfrm>
            <a:off x="1588" y="4581525"/>
            <a:ext cx="609600" cy="2028825"/>
            <a:chOff x="1" y="2886"/>
            <a:chExt cx="384" cy="1278"/>
          </a:xfrm>
        </p:grpSpPr>
        <p:pic>
          <p:nvPicPr>
            <p:cNvPr id="463879" name="Picture 11"/>
            <p:cNvPicPr>
              <a:picLocks noChangeAspect="1" noChangeArrowheads="1"/>
            </p:cNvPicPr>
            <p:nvPr/>
          </p:nvPicPr>
          <p:blipFill>
            <a:blip r:embed="rId7" cstate="print"/>
            <a:srcRect/>
            <a:stretch>
              <a:fillRect/>
            </a:stretch>
          </p:blipFill>
          <p:spPr bwMode="auto">
            <a:xfrm>
              <a:off x="1" y="2886"/>
              <a:ext cx="384" cy="1171"/>
            </a:xfrm>
            <a:prstGeom prst="rect">
              <a:avLst/>
            </a:prstGeom>
            <a:noFill/>
            <a:ln w="9525">
              <a:noFill/>
              <a:miter lim="800000"/>
              <a:headEnd/>
              <a:tailEnd/>
            </a:ln>
          </p:spPr>
        </p:pic>
        <p:sp>
          <p:nvSpPr>
            <p:cNvPr id="463880" name="内容占位符 2">
              <a:hlinkClick r:id="rId8" action="ppaction://hlinksldjump"/>
            </p:cNvPr>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dirty="0">
                  <a:solidFill>
                    <a:schemeClr val="bg1"/>
                  </a:solidFill>
                  <a:ea typeface="幼圆" pitchFamily="49" charset="-122"/>
                </a:rPr>
                <a:t>训练</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检测</a:t>
              </a:r>
            </a:p>
          </p:txBody>
        </p:sp>
      </p:grpSp>
      <p:sp>
        <p:nvSpPr>
          <p:cNvPr id="6" name="动作按钮: 自定义 5">
            <a:hlinkClick r:id="rId9"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2"/>
                                        </p:tgtEl>
                                      </p:cBhvr>
                                    </p:animEffect>
                                    <p:animScale>
                                      <p:cBhvr>
                                        <p:cTn id="13" dur="250" autoRev="1" fill="hold"/>
                                        <p:tgtEl>
                                          <p:spTgt spid="2"/>
                                        </p:tgtEl>
                                      </p:cBhvr>
                                      <p:by x="105000" y="105000"/>
                                    </p:animScale>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3"/>
                                        </p:tgtEl>
                                      </p:cBhvr>
                                    </p:animEffect>
                                    <p:animScale>
                                      <p:cBhvr>
                                        <p:cTn id="17" dur="250" autoRev="1" fill="hold"/>
                                        <p:tgtEl>
                                          <p:spTgt spid="3"/>
                                        </p:tgtEl>
                                      </p:cBhvr>
                                      <p:by x="105000" y="105000"/>
                                    </p:animScale>
                                  </p:childTnLst>
                                </p:cTn>
                              </p:par>
                            </p:childTnLst>
                          </p:cTn>
                        </p:par>
                        <p:par>
                          <p:cTn id="18" fill="hold">
                            <p:stCondLst>
                              <p:cond delay="1500"/>
                            </p:stCondLst>
                            <p:childTnLst>
                              <p:par>
                                <p:cTn id="19" presetID="26" presetClass="emph" presetSubtype="0" fill="hold" nodeType="afterEffect">
                                  <p:stCondLst>
                                    <p:cond delay="0"/>
                                  </p:stCondLst>
                                  <p:childTnLst>
                                    <p:animEffect transition="out" filter="fade">
                                      <p:cBhvr>
                                        <p:cTn id="20" dur="500" tmFilter="0, 0; .2, .5; .8, .5; 1, 0"/>
                                        <p:tgtEl>
                                          <p:spTgt spid="4"/>
                                        </p:tgtEl>
                                      </p:cBhvr>
                                    </p:animEffect>
                                    <p:animScale>
                                      <p:cBhvr>
                                        <p:cTn id="21"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1"/>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buFontTx/>
                <a:buNone/>
                <a:defRPr/>
              </a:pPr>
              <a:endParaRPr lang="zh-CN" altLang="en-US" sz="1800" baseline="-25000"/>
            </a:p>
          </p:txBody>
        </p:sp>
        <p:sp>
          <p:nvSpPr>
            <p:cNvPr id="2"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buFontTx/>
                <a:buNone/>
                <a:defRPr/>
              </a:pPr>
              <a:endParaRPr lang="zh-CN" altLang="en-US" sz="1800" baseline="-25000"/>
            </a:p>
          </p:txBody>
        </p:sp>
      </p:grpSp>
      <p:sp>
        <p:nvSpPr>
          <p:cNvPr id="1604616" name="矩形 23"/>
          <p:cNvSpPr>
            <a:spLocks noChangeArrowheads="1"/>
          </p:cNvSpPr>
          <p:nvPr/>
        </p:nvSpPr>
        <p:spPr bwMode="auto">
          <a:xfrm>
            <a:off x="649288" y="982663"/>
            <a:ext cx="7916862" cy="3309937"/>
          </a:xfrm>
          <a:prstGeom prst="rect">
            <a:avLst/>
          </a:prstGeom>
          <a:noFill/>
          <a:ln w="9525">
            <a:noFill/>
            <a:miter lim="800000"/>
          </a:ln>
        </p:spPr>
        <p:txBody>
          <a:bodyPr/>
          <a:lstStyle/>
          <a:p>
            <a:pPr indent="714375" algn="l" eaLnBrk="1" hangingPunct="1">
              <a:lnSpc>
                <a:spcPts val="3500"/>
              </a:lnSpc>
              <a:spcBef>
                <a:spcPct val="0"/>
              </a:spcBef>
              <a:buFontTx/>
              <a:buNone/>
            </a:pPr>
            <a:r>
              <a:rPr lang="zh-CN" altLang="en-US" sz="2400" b="1">
                <a:sym typeface="+mn-ea"/>
              </a:rPr>
              <a:t>新课标全国卷《考试说明》对该考点提出的要求是“选用、变换句式”，能力层级为</a:t>
            </a:r>
            <a:r>
              <a:rPr lang="zh-CN" altLang="en-US" sz="2400">
                <a:latin typeface="Times New Roman" pitchFamily="18" charset="0"/>
                <a:sym typeface="+mn-ea"/>
              </a:rPr>
              <a:t>E</a:t>
            </a:r>
            <a:r>
              <a:rPr lang="zh-CN" altLang="en-US" sz="2400" b="1">
                <a:sym typeface="+mn-ea"/>
              </a:rPr>
              <a:t>级。“选用句式”要能根据不同的对象、场合、目的等，选用恰当的、与情景相符合的句式；“变换句式”要能根据特定的题目要求，在保持原句意思不变的前提下，对所提供的语言材料进行变换。</a:t>
            </a:r>
          </a:p>
          <a:p>
            <a:pPr indent="714375" algn="l" eaLnBrk="1" hangingPunct="1">
              <a:lnSpc>
                <a:spcPts val="3500"/>
              </a:lnSpc>
              <a:spcBef>
                <a:spcPct val="0"/>
              </a:spcBef>
              <a:buFontTx/>
              <a:buNone/>
            </a:pPr>
            <a:endParaRPr lang="zh-CN" altLang="en-US" sz="2400" b="1">
              <a:sym typeface="+mn-ea"/>
            </a:endParaRP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ts val="2200"/>
              </a:lnSpc>
              <a:spcBef>
                <a:spcPct val="0"/>
              </a:spcBef>
              <a:buFontTx/>
              <a:buNone/>
              <a:defRPr/>
            </a:pPr>
            <a:r>
              <a:rPr lang="zh-CN" altLang="en-US" sz="2600" b="1">
                <a:solidFill>
                  <a:schemeClr val="bg1"/>
                </a:solidFill>
                <a:latin typeface="幼圆" pitchFamily="49" charset="-122"/>
                <a:ea typeface="幼圆" pitchFamily="49" charset="-122"/>
              </a:rPr>
              <a:t>考纲在线</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04616"/>
                                        </p:tgtEl>
                                        <p:attrNameLst>
                                          <p:attrName>style.visibility</p:attrName>
                                        </p:attrNameLst>
                                      </p:cBhvr>
                                      <p:to>
                                        <p:strVal val="visible"/>
                                      </p:to>
                                    </p:set>
                                    <p:animEffect transition="in" filter="blinds(horizontal)">
                                      <p:cBhvr>
                                        <p:cTn id="12" dur="500"/>
                                        <p:tgtEl>
                                          <p:spTgt spid="1604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4616" grpId="0"/>
      <p:bldP spid="12" grpId="0" animBg="1"/>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5640" name="矩形 23"/>
          <p:cNvSpPr>
            <a:spLocks noChangeArrowheads="1"/>
          </p:cNvSpPr>
          <p:nvPr/>
        </p:nvSpPr>
        <p:spPr bwMode="auto">
          <a:xfrm>
            <a:off x="649288" y="982663"/>
            <a:ext cx="7916862" cy="3094037"/>
          </a:xfrm>
          <a:prstGeom prst="rect">
            <a:avLst/>
          </a:prstGeom>
          <a:noFill/>
          <a:ln w="9525">
            <a:noFill/>
            <a:miter lim="800000"/>
          </a:ln>
        </p:spPr>
        <p:txBody>
          <a:bodyPr/>
          <a:lstStyle/>
          <a:p>
            <a:pPr indent="355600" eaLnBrk="1" hangingPunct="1">
              <a:lnSpc>
                <a:spcPts val="3500"/>
              </a:lnSpc>
              <a:spcBef>
                <a:spcPct val="0"/>
              </a:spcBef>
              <a:buFontTx/>
              <a:buNone/>
            </a:pPr>
            <a:r>
              <a:rPr lang="zh-CN" altLang="en-US" sz="2400" b="1"/>
              <a:t>   </a:t>
            </a:r>
            <a:r>
              <a:rPr lang="zh-CN" altLang="en-US" sz="2400" b="1">
                <a:sym typeface="+mn-ea"/>
              </a:rPr>
              <a:t>“选用句式”一般不单独设题，而是采用选择题形式，与“连贯”考点相结合，</a:t>
            </a:r>
            <a:r>
              <a:rPr lang="zh-CN" altLang="en-US" sz="2400" b="1">
                <a:latin typeface="宋体" charset="0"/>
                <a:ea typeface="宋体" charset="0"/>
                <a:sym typeface="+mn-ea"/>
              </a:rPr>
              <a:t>2015</a:t>
            </a:r>
            <a:r>
              <a:rPr lang="zh-CN" altLang="en-US" sz="2400" b="1">
                <a:sym typeface="+mn-ea"/>
              </a:rPr>
              <a:t>年全国卷就采用了这种形式；“变换句式”近年新课标全国卷一直没有考查，但在</a:t>
            </a:r>
            <a:r>
              <a:rPr lang="zh-CN" altLang="en-US" sz="2400" b="1">
                <a:latin typeface="宋体" charset="0"/>
                <a:ea typeface="宋体" charset="0"/>
                <a:sym typeface="+mn-ea"/>
              </a:rPr>
              <a:t>2013</a:t>
            </a:r>
            <a:r>
              <a:rPr lang="zh-CN" altLang="en-US" sz="2400" b="1">
                <a:sym typeface="+mn-ea"/>
              </a:rPr>
              <a:t>年大纲全国卷考过长短句的变换，一般赋分为</a:t>
            </a:r>
            <a:r>
              <a:rPr lang="zh-CN" altLang="en-US" sz="2400" b="1">
                <a:latin typeface="宋体" charset="0"/>
                <a:ea typeface="宋体" charset="0"/>
                <a:sym typeface="+mn-ea"/>
              </a:rPr>
              <a:t>4～6</a:t>
            </a:r>
            <a:r>
              <a:rPr lang="zh-CN" altLang="en-US" sz="2400" b="1">
                <a:sym typeface="+mn-ea"/>
              </a:rPr>
              <a:t>分，所以这一题型也有考查的可能性，在复习时也不能忽略。</a:t>
            </a: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ts val="2200"/>
              </a:lnSpc>
              <a:spcBef>
                <a:spcPct val="0"/>
              </a:spcBef>
              <a:buFontTx/>
              <a:buNone/>
              <a:defRPr/>
            </a:pPr>
            <a:r>
              <a:rPr lang="zh-CN" altLang="en-US" sz="2600" b="1">
                <a:solidFill>
                  <a:schemeClr val="bg1"/>
                </a:solidFill>
                <a:latin typeface="幼圆" pitchFamily="49" charset="-122"/>
                <a:ea typeface="幼圆" pitchFamily="49" charset="-122"/>
              </a:rPr>
              <a:t>考情透析</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605640"/>
                                        </p:tgtEl>
                                        <p:attrNameLst>
                                          <p:attrName>style.visibility</p:attrName>
                                        </p:attrNameLst>
                                      </p:cBhvr>
                                      <p:to>
                                        <p:strVal val="visible"/>
                                      </p:to>
                                    </p:set>
                                    <p:animEffect transition="in" filter="diamond(in)">
                                      <p:cBhvr>
                                        <p:cTn id="12" dur="500"/>
                                        <p:tgtEl>
                                          <p:spTgt spid="1605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5640" grpId="0"/>
      <p:bldP spid="12" grpId="0" animBg="1"/>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smtClean="0">
                <a:solidFill>
                  <a:srgbClr val="C00000"/>
                </a:solidFill>
                <a:latin typeface="幼圆" pitchFamily="49" charset="-122"/>
                <a:ea typeface="幼圆" pitchFamily="49" charset="-122"/>
              </a:rPr>
              <a:t>第</a:t>
            </a:r>
            <a:r>
              <a:rPr lang="en-US" altLang="zh-CN" sz="2200" b="1" smtClean="0">
                <a:solidFill>
                  <a:srgbClr val="C00000"/>
                </a:solidFill>
                <a:latin typeface="幼圆" pitchFamily="49" charset="-122"/>
                <a:ea typeface="幼圆" pitchFamily="49" charset="-122"/>
              </a:rPr>
              <a:t>1</a:t>
            </a:r>
            <a:r>
              <a:rPr lang="zh-CN" altLang="en-US" sz="2200" b="1" smtClean="0">
                <a:solidFill>
                  <a:srgbClr val="C00000"/>
                </a:solidFill>
                <a:latin typeface="幼圆" pitchFamily="49" charset="-122"/>
                <a:ea typeface="幼圆" pitchFamily="49" charset="-122"/>
              </a:rPr>
              <a:t>讲　选用、变换句式</a:t>
            </a:r>
            <a:endParaRPr lang="en-US" altLang="zh-CN" sz="2200" b="1" smtClean="0">
              <a:solidFill>
                <a:srgbClr val="C00000"/>
              </a:solidFill>
              <a:latin typeface="幼圆" pitchFamily="49" charset="-122"/>
              <a:ea typeface="幼圆" pitchFamily="49" charset="-122"/>
            </a:endParaRPr>
          </a:p>
        </p:txBody>
      </p:sp>
      <p:sp>
        <p:nvSpPr>
          <p:cNvPr id="3" name="内容占位符 2"/>
          <p:cNvSpPr>
            <a:spLocks noGrp="1"/>
          </p:cNvSpPr>
          <p:nvPr>
            <p:ph idx="4294967295"/>
          </p:nvPr>
        </p:nvSpPr>
        <p:spPr>
          <a:xfrm>
            <a:off x="792163" y="936625"/>
            <a:ext cx="7920037" cy="5399088"/>
          </a:xfrm>
        </p:spPr>
        <p:txBody>
          <a:bodyPr>
            <a:noAutofit/>
          </a:bodyPr>
          <a:lstStyle/>
          <a:p>
            <a:pPr marL="0" indent="628650" algn="ctr" eaLnBrk="1" hangingPunct="1">
              <a:lnSpc>
                <a:spcPct val="122000"/>
              </a:lnSpc>
              <a:spcBef>
                <a:spcPct val="0"/>
              </a:spcBef>
              <a:buFont typeface="Arial" charset="0"/>
              <a:buNone/>
            </a:pPr>
            <a:r>
              <a:rPr lang="en-US" altLang="zh-CN" sz="2400" b="1" smtClean="0">
                <a:solidFill>
                  <a:srgbClr val="0033CC"/>
                </a:solidFill>
                <a:effectLst>
                  <a:outerShdw blurRad="38100" dist="38100" dir="2700000" algn="tl">
                    <a:srgbClr val="C0C0C0"/>
                  </a:outerShdw>
                </a:effectLst>
                <a:latin typeface="宋体" pitchFamily="2" charset="-122"/>
              </a:rPr>
              <a:t>—— </a:t>
            </a:r>
            <a:r>
              <a:rPr lang="zh-CN" altLang="en-US" sz="2400" b="1" smtClean="0">
                <a:solidFill>
                  <a:srgbClr val="0033CC"/>
                </a:solidFill>
                <a:effectLst>
                  <a:outerShdw blurRad="38100" dist="38100" dir="2700000" algn="tl">
                    <a:srgbClr val="C0C0C0"/>
                  </a:outerShdw>
                </a:effectLst>
                <a:latin typeface="黑体" pitchFamily="2" charset="-122"/>
                <a:ea typeface="黑体" pitchFamily="2" charset="-122"/>
              </a:rPr>
              <a:t>真题体验</a:t>
            </a:r>
            <a:r>
              <a:rPr lang="zh-CN" altLang="en-US" sz="2400" b="1" smtClean="0">
                <a:solidFill>
                  <a:srgbClr val="0033CC"/>
                </a:solidFill>
                <a:effectLst>
                  <a:outerShdw blurRad="38100" dist="38100" dir="2700000" algn="tl">
                    <a:srgbClr val="C0C0C0"/>
                  </a:outerShdw>
                </a:effectLst>
                <a:latin typeface="宋体" pitchFamily="2" charset="-122"/>
              </a:rPr>
              <a:t> </a:t>
            </a:r>
            <a:r>
              <a:rPr lang="en-US" altLang="zh-CN" sz="2400" b="1" smtClean="0">
                <a:solidFill>
                  <a:srgbClr val="0033CC"/>
                </a:solidFill>
                <a:effectLst>
                  <a:outerShdw blurRad="38100" dist="38100" dir="2700000" algn="tl">
                    <a:srgbClr val="C0C0C0"/>
                  </a:outerShdw>
                </a:effectLst>
                <a:latin typeface="宋体" pitchFamily="2" charset="-122"/>
              </a:rPr>
              <a:t>——</a:t>
            </a:r>
          </a:p>
          <a:p>
            <a:pPr marL="0" indent="0" algn="just" latinLnBrk="0">
              <a:lnSpc>
                <a:spcPts val="3500"/>
              </a:lnSpc>
              <a:spcBef>
                <a:spcPts val="0"/>
              </a:spcBef>
              <a:buFont typeface="Arial" charset="0"/>
              <a:buNone/>
            </a:pPr>
            <a:r>
              <a:rPr lang="en-US" altLang="zh-CN" sz="2400" b="1" smtClean="0">
                <a:latin typeface="+mn-ea"/>
              </a:rPr>
              <a:t>1</a:t>
            </a:r>
            <a:r>
              <a:rPr lang="zh-CN" altLang="en-US" sz="2400" b="1" smtClean="0">
                <a:latin typeface="+mn-ea"/>
              </a:rPr>
              <a:t>．</a:t>
            </a:r>
            <a:r>
              <a:rPr sz="2400" b="1" smtClean="0">
                <a:latin typeface="+mn-ea"/>
              </a:rPr>
              <a:t> [</a:t>
            </a:r>
            <a:r>
              <a:rPr sz="2400" smtClean="0">
                <a:solidFill>
                  <a:schemeClr val="tx1"/>
                </a:solidFill>
                <a:uFillTx/>
                <a:latin typeface="宋体" charset="0"/>
                <a:ea typeface="宋体" charset="0"/>
              </a:rPr>
              <a:t>2015</a:t>
            </a:r>
            <a:r>
              <a:rPr sz="2400" b="1" smtClean="0">
                <a:latin typeface="+mn-ea"/>
              </a:rPr>
              <a:t>·全国卷Ⅰ]  填入下面一段文字横线处的语句，最恰当的一句是(　　)</a:t>
            </a:r>
          </a:p>
          <a:p>
            <a:pPr marL="0" indent="0" algn="just" latinLnBrk="0">
              <a:lnSpc>
                <a:spcPts val="3500"/>
              </a:lnSpc>
              <a:spcBef>
                <a:spcPts val="0"/>
              </a:spcBef>
              <a:buFont typeface="Arial" charset="0"/>
              <a:buNone/>
            </a:pPr>
            <a:r>
              <a:rPr lang="en-US" altLang="zh-CN" sz="2400" b="1" smtClean="0">
                <a:latin typeface="楷体_GB2312" pitchFamily="49" charset="-122"/>
                <a:ea typeface="楷体_GB2312" pitchFamily="49" charset="-122"/>
              </a:rPr>
              <a:t>    随着雾霾频发，油品质量对环境的影响引起了人们越来越多的关注。有测试表明，一些城市空气中PM2.5的20%左右来自机动车尾气，而只要使用符合新标准的汽油和柴油，</a:t>
            </a:r>
            <a:r>
              <a:rPr lang="en-US" altLang="zh-CN" sz="2400" b="1" smtClean="0">
                <a:latin typeface="宋体" charset="0"/>
                <a:ea typeface="宋体" charset="0"/>
              </a:rPr>
              <a:t>________</a:t>
            </a:r>
            <a:r>
              <a:rPr lang="en-US" altLang="zh-CN" sz="2400" b="1" smtClean="0">
                <a:latin typeface="楷体_GB2312" pitchFamily="49" charset="-122"/>
                <a:ea typeface="楷体_GB2312" pitchFamily="49" charset="-122"/>
              </a:rPr>
              <a:t>。有鉴于此，我国将加快推进成品油质量升级国家专项行动。</a:t>
            </a:r>
          </a:p>
          <a:p>
            <a:pPr marL="0" indent="628650" algn="just" latinLnBrk="0">
              <a:lnSpc>
                <a:spcPts val="3500"/>
              </a:lnSpc>
              <a:spcBef>
                <a:spcPts val="0"/>
              </a:spcBef>
              <a:buFont typeface="Arial" charset="0"/>
              <a:buNone/>
            </a:pPr>
            <a:endParaRPr sz="2400" b="1" smtClean="0">
              <a:latin typeface="+mn-ea"/>
            </a:endParaRPr>
          </a:p>
        </p:txBody>
      </p:sp>
      <p:grpSp>
        <p:nvGrpSpPr>
          <p:cNvPr id="4" name="Group 5"/>
          <p:cNvGrpSpPr/>
          <p:nvPr/>
        </p:nvGrpSpPr>
        <p:grpSpPr bwMode="auto">
          <a:xfrm>
            <a:off x="1588" y="777875"/>
            <a:ext cx="609600" cy="2003425"/>
            <a:chOff x="1" y="490"/>
            <a:chExt cx="384" cy="1262"/>
          </a:xfrm>
        </p:grpSpPr>
        <p:pic>
          <p:nvPicPr>
            <p:cNvPr id="1259526"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259527"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barn(inVertical)">
                                      <p:cBhvr>
                                        <p:cTn id="17" dur="500"/>
                                        <p:tgtEl>
                                          <p:spTgt spid="3">
                                            <p:txEl>
                                              <p:pRg st="0" end="0"/>
                                            </p:txEl>
                                          </p:spTgt>
                                        </p:tgtEl>
                                      </p:cBhvr>
                                    </p:animEffect>
                                  </p:childTnLst>
                                </p:cTn>
                              </p:par>
                              <p:par>
                                <p:cTn id="18" presetID="2" presetClass="entr" presetSubtype="4"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smtClean="0">
                <a:solidFill>
                  <a:srgbClr val="C00000"/>
                </a:solidFill>
                <a:latin typeface="幼圆" pitchFamily="49" charset="-122"/>
                <a:ea typeface="幼圆" pitchFamily="49" charset="-122"/>
              </a:rPr>
              <a:t>第</a:t>
            </a:r>
            <a:r>
              <a:rPr lang="en-US" altLang="zh-CN" sz="2200" b="1" smtClean="0">
                <a:solidFill>
                  <a:srgbClr val="C00000"/>
                </a:solidFill>
                <a:latin typeface="幼圆" pitchFamily="49" charset="-122"/>
                <a:ea typeface="幼圆" pitchFamily="49" charset="-122"/>
              </a:rPr>
              <a:t>1</a:t>
            </a:r>
            <a:r>
              <a:rPr lang="zh-CN" altLang="en-US" sz="2200" b="1" smtClean="0">
                <a:solidFill>
                  <a:srgbClr val="C00000"/>
                </a:solidFill>
                <a:latin typeface="幼圆" pitchFamily="49" charset="-122"/>
                <a:ea typeface="幼圆" pitchFamily="49" charset="-122"/>
              </a:rPr>
              <a:t>讲　选用、变换句式</a:t>
            </a:r>
            <a:endParaRPr lang="en-US" altLang="zh-CN" sz="2200" b="1" smtClean="0">
              <a:solidFill>
                <a:srgbClr val="C00000"/>
              </a:solidFill>
              <a:latin typeface="幼圆" pitchFamily="49" charset="-122"/>
              <a:ea typeface="幼圆" pitchFamily="49" charset="-122"/>
            </a:endParaRPr>
          </a:p>
        </p:txBody>
      </p:sp>
      <p:sp>
        <p:nvSpPr>
          <p:cNvPr id="3" name="内容占位符 2"/>
          <p:cNvSpPr>
            <a:spLocks noGrp="1"/>
          </p:cNvSpPr>
          <p:nvPr>
            <p:ph idx="4294967295"/>
          </p:nvPr>
        </p:nvSpPr>
        <p:spPr>
          <a:xfrm>
            <a:off x="792163" y="936625"/>
            <a:ext cx="7920037" cy="3571875"/>
          </a:xfrm>
        </p:spPr>
        <p:txBody>
          <a:bodyPr>
            <a:noAutofit/>
          </a:bodyPr>
          <a:lstStyle/>
          <a:p>
            <a:pPr marL="0" indent="0" latinLnBrk="0">
              <a:lnSpc>
                <a:spcPct val="122000"/>
              </a:lnSpc>
              <a:spcBef>
                <a:spcPts val="0"/>
              </a:spcBef>
              <a:buFont typeface="Arial" charset="0"/>
              <a:buNone/>
            </a:pPr>
            <a:r>
              <a:rPr sz="2400" b="1" smtClean="0">
                <a:latin typeface="Times New Roman" pitchFamily="18" charset="0"/>
                <a:sym typeface="+mn-ea"/>
              </a:rPr>
              <a:t>A．即使现有汽车不做任何改造，其尾气中相关污染物的排放也能减少</a:t>
            </a:r>
            <a:r>
              <a:rPr sz="2400" smtClean="0">
                <a:uFillTx/>
                <a:latin typeface="Times New Roman" pitchFamily="18" charset="0"/>
                <a:ea typeface="宋体" charset="0"/>
                <a:sym typeface="+mn-ea"/>
              </a:rPr>
              <a:t>10%</a:t>
            </a:r>
            <a:endParaRPr sz="2400" smtClean="0">
              <a:uFillTx/>
              <a:latin typeface="Times New Roman" pitchFamily="18" charset="0"/>
              <a:ea typeface="宋体" charset="0"/>
            </a:endParaRPr>
          </a:p>
          <a:p>
            <a:pPr marL="0" indent="0" latinLnBrk="0">
              <a:lnSpc>
                <a:spcPct val="122000"/>
              </a:lnSpc>
              <a:spcBef>
                <a:spcPts val="0"/>
              </a:spcBef>
              <a:buFont typeface="Arial" charset="0"/>
              <a:buNone/>
            </a:pPr>
            <a:r>
              <a:rPr sz="2400" b="1" smtClean="0">
                <a:latin typeface="Times New Roman" pitchFamily="18" charset="0"/>
              </a:rPr>
              <a:t>B．汽车尾气中相关污染物的排放就可减少</a:t>
            </a:r>
            <a:r>
              <a:rPr sz="2400" smtClean="0">
                <a:uFillTx/>
                <a:latin typeface="Times New Roman" pitchFamily="18" charset="0"/>
                <a:ea typeface="宋体" charset="0"/>
              </a:rPr>
              <a:t>10%</a:t>
            </a:r>
            <a:r>
              <a:rPr sz="2400" b="1" smtClean="0">
                <a:latin typeface="Times New Roman" pitchFamily="18" charset="0"/>
              </a:rPr>
              <a:t>，现有汽车的改造并不是必须的</a:t>
            </a:r>
          </a:p>
          <a:p>
            <a:pPr marL="0" indent="0" latinLnBrk="0">
              <a:lnSpc>
                <a:spcPct val="122000"/>
              </a:lnSpc>
              <a:spcBef>
                <a:spcPts val="0"/>
              </a:spcBef>
              <a:buFont typeface="Arial" charset="0"/>
              <a:buNone/>
            </a:pPr>
            <a:r>
              <a:rPr sz="2400" b="1" smtClean="0">
                <a:latin typeface="Times New Roman" pitchFamily="18" charset="0"/>
              </a:rPr>
              <a:t>C．再加上对现有汽车进行改造，其尾气中相关污染物的排放就将减少</a:t>
            </a:r>
            <a:r>
              <a:rPr sz="2400" smtClean="0">
                <a:uFillTx/>
                <a:latin typeface="Times New Roman" pitchFamily="18" charset="0"/>
                <a:ea typeface="宋体" charset="0"/>
              </a:rPr>
              <a:t>10%</a:t>
            </a:r>
            <a:r>
              <a:rPr sz="2400" b="1" smtClean="0">
                <a:latin typeface="Times New Roman" pitchFamily="18" charset="0"/>
              </a:rPr>
              <a:t>以上</a:t>
            </a:r>
          </a:p>
          <a:p>
            <a:pPr marL="0" indent="0" latinLnBrk="0">
              <a:lnSpc>
                <a:spcPct val="122000"/>
              </a:lnSpc>
              <a:spcBef>
                <a:spcPts val="0"/>
              </a:spcBef>
              <a:buFont typeface="Arial" charset="0"/>
              <a:buNone/>
            </a:pPr>
            <a:r>
              <a:rPr sz="2400" b="1" smtClean="0">
                <a:latin typeface="Times New Roman" pitchFamily="18" charset="0"/>
              </a:rPr>
              <a:t>D．不管是否改造现有汽车，其尾气中的相关污染物排放都将减少</a:t>
            </a:r>
            <a:r>
              <a:rPr sz="2400" smtClean="0">
                <a:uFillTx/>
                <a:latin typeface="Times New Roman" pitchFamily="18" charset="0"/>
                <a:ea typeface="宋体" charset="0"/>
              </a:rPr>
              <a:t>10%</a:t>
            </a:r>
          </a:p>
        </p:txBody>
      </p:sp>
      <p:grpSp>
        <p:nvGrpSpPr>
          <p:cNvPr id="4" name="Group 5"/>
          <p:cNvGrpSpPr/>
          <p:nvPr/>
        </p:nvGrpSpPr>
        <p:grpSpPr bwMode="auto">
          <a:xfrm>
            <a:off x="1588" y="777875"/>
            <a:ext cx="609600" cy="2003425"/>
            <a:chOff x="1" y="490"/>
            <a:chExt cx="384" cy="1262"/>
          </a:xfrm>
        </p:grpSpPr>
        <p:pic>
          <p:nvPicPr>
            <p:cNvPr id="1260550"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260551"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arn(inVertical)">
                                      <p:cBhvr>
                                        <p:cTn id="13" dur="500"/>
                                        <p:tgtEl>
                                          <p:spTgt spid="3">
                                            <p:txEl>
                                              <p:pRg st="1" end="1"/>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arn(inVertical)">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smtClean="0">
                <a:solidFill>
                  <a:srgbClr val="C00000"/>
                </a:solidFill>
                <a:latin typeface="幼圆" pitchFamily="49" charset="-122"/>
                <a:ea typeface="幼圆" pitchFamily="49" charset="-122"/>
              </a:rPr>
              <a:t>第</a:t>
            </a:r>
            <a:r>
              <a:rPr lang="en-US" altLang="zh-CN" sz="2200" b="1" smtClean="0">
                <a:solidFill>
                  <a:srgbClr val="C00000"/>
                </a:solidFill>
                <a:latin typeface="幼圆" pitchFamily="49" charset="-122"/>
                <a:ea typeface="幼圆" pitchFamily="49" charset="-122"/>
              </a:rPr>
              <a:t>1</a:t>
            </a:r>
            <a:r>
              <a:rPr lang="zh-CN" altLang="en-US" sz="2200" b="1" smtClean="0">
                <a:solidFill>
                  <a:srgbClr val="C00000"/>
                </a:solidFill>
                <a:latin typeface="幼圆" pitchFamily="49" charset="-122"/>
                <a:ea typeface="幼圆" pitchFamily="49" charset="-122"/>
              </a:rPr>
              <a:t>讲　选用、变换句式</a:t>
            </a:r>
            <a:endParaRPr lang="en-US" altLang="zh-CN" sz="2200" b="1" smtClean="0">
              <a:solidFill>
                <a:srgbClr val="C00000"/>
              </a:solidFill>
              <a:latin typeface="幼圆" pitchFamily="49" charset="-122"/>
              <a:ea typeface="幼圆" pitchFamily="49" charset="-122"/>
            </a:endParaRPr>
          </a:p>
        </p:txBody>
      </p:sp>
      <p:sp>
        <p:nvSpPr>
          <p:cNvPr id="3" name="内容占位符 2"/>
          <p:cNvSpPr>
            <a:spLocks noGrp="1"/>
          </p:cNvSpPr>
          <p:nvPr>
            <p:ph idx="4294967295"/>
          </p:nvPr>
        </p:nvSpPr>
        <p:spPr>
          <a:xfrm>
            <a:off x="683260" y="836295"/>
            <a:ext cx="7920038" cy="3213100"/>
          </a:xfrm>
        </p:spPr>
        <p:txBody>
          <a:bodyPr>
            <a:noAutofit/>
          </a:bodyPr>
          <a:lstStyle/>
          <a:p>
            <a:pPr marL="0" indent="0" latinLnBrk="0">
              <a:lnSpc>
                <a:spcPts val="3500"/>
              </a:lnSpc>
              <a:spcBef>
                <a:spcPts val="0"/>
              </a:spcBef>
              <a:buFont typeface="Arial" charset="0"/>
              <a:buNone/>
            </a:pPr>
            <a:r>
              <a:rPr sz="2400" b="1" smtClean="0">
                <a:solidFill>
                  <a:srgbClr val="990033"/>
                </a:solidFill>
                <a:latin typeface="Times New Roman" pitchFamily="18" charset="0"/>
              </a:rPr>
              <a:t> A</a:t>
            </a:r>
            <a:r>
              <a:rPr sz="2400" b="1" smtClean="0">
                <a:solidFill>
                  <a:srgbClr val="990033"/>
                </a:solidFill>
                <a:latin typeface="+mn-ea"/>
              </a:rPr>
              <a:t>　[解析]  本题考查语言表达连贯及选用句式的能力。根据所给语段的语境可知，本语段主要是说车辆使用的成品油质量要符合新标准，成品油质量需要升级。横线上的内容应主要陈述使用符合新标准的成品油，汽车尾气就可减少。综合四个选项可知，</a:t>
            </a:r>
            <a:r>
              <a:rPr sz="2400" b="1" smtClean="0">
                <a:solidFill>
                  <a:srgbClr val="990033"/>
                </a:solidFill>
                <a:latin typeface="Times New Roman" pitchFamily="18" charset="0"/>
              </a:rPr>
              <a:t>A</a:t>
            </a:r>
            <a:r>
              <a:rPr sz="2400" b="1" smtClean="0">
                <a:solidFill>
                  <a:srgbClr val="990033"/>
                </a:solidFill>
                <a:latin typeface="+mn-ea"/>
              </a:rPr>
              <a:t>项与上下文衔接较好。</a:t>
            </a:r>
            <a:r>
              <a:rPr sz="2400" b="1" smtClean="0">
                <a:solidFill>
                  <a:srgbClr val="990033"/>
                </a:solidFill>
                <a:latin typeface="Times New Roman" pitchFamily="18" charset="0"/>
              </a:rPr>
              <a:t>B</a:t>
            </a:r>
            <a:r>
              <a:rPr sz="2400" b="1" smtClean="0">
                <a:solidFill>
                  <a:srgbClr val="990033"/>
                </a:solidFill>
                <a:latin typeface="+mn-ea"/>
              </a:rPr>
              <a:t>项，重点是说“汽车的改造并不是必须的”；</a:t>
            </a:r>
            <a:r>
              <a:rPr sz="2400" b="1" smtClean="0">
                <a:solidFill>
                  <a:srgbClr val="990033"/>
                </a:solidFill>
                <a:latin typeface="Times New Roman" pitchFamily="18" charset="0"/>
              </a:rPr>
              <a:t>C</a:t>
            </a:r>
            <a:r>
              <a:rPr sz="2400" b="1" smtClean="0">
                <a:solidFill>
                  <a:srgbClr val="990033"/>
                </a:solidFill>
                <a:latin typeface="+mn-ea"/>
              </a:rPr>
              <a:t>项，是说二者的共同作用；</a:t>
            </a:r>
            <a:r>
              <a:rPr sz="2400" b="1" smtClean="0">
                <a:solidFill>
                  <a:srgbClr val="990033"/>
                </a:solidFill>
                <a:latin typeface="Times New Roman" pitchFamily="18" charset="0"/>
              </a:rPr>
              <a:t>D</a:t>
            </a:r>
            <a:r>
              <a:rPr sz="2400" b="1" smtClean="0">
                <a:solidFill>
                  <a:srgbClr val="990033"/>
                </a:solidFill>
                <a:latin typeface="+mn-ea"/>
              </a:rPr>
              <a:t>项，过于绝对。</a:t>
            </a:r>
            <a:endParaRPr>
              <a:latin typeface="+mn-ea"/>
            </a:endParaRPr>
          </a:p>
        </p:txBody>
      </p:sp>
      <p:grpSp>
        <p:nvGrpSpPr>
          <p:cNvPr id="4" name="Group 5"/>
          <p:cNvGrpSpPr/>
          <p:nvPr/>
        </p:nvGrpSpPr>
        <p:grpSpPr bwMode="auto">
          <a:xfrm>
            <a:off x="1588" y="777875"/>
            <a:ext cx="609600" cy="2003425"/>
            <a:chOff x="1" y="490"/>
            <a:chExt cx="384" cy="1262"/>
          </a:xfrm>
        </p:grpSpPr>
        <p:pic>
          <p:nvPicPr>
            <p:cNvPr id="1261574"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261575"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smtClean="0">
                <a:solidFill>
                  <a:srgbClr val="C00000"/>
                </a:solidFill>
                <a:latin typeface="幼圆" pitchFamily="49" charset="-122"/>
                <a:ea typeface="幼圆" pitchFamily="49" charset="-122"/>
              </a:rPr>
              <a:t>第</a:t>
            </a:r>
            <a:r>
              <a:rPr lang="en-US" altLang="zh-CN" sz="2200" b="1" smtClean="0">
                <a:solidFill>
                  <a:srgbClr val="C00000"/>
                </a:solidFill>
                <a:latin typeface="幼圆" pitchFamily="49" charset="-122"/>
                <a:ea typeface="幼圆" pitchFamily="49" charset="-122"/>
              </a:rPr>
              <a:t>1</a:t>
            </a:r>
            <a:r>
              <a:rPr lang="zh-CN" altLang="en-US" sz="2200" b="1" smtClean="0">
                <a:solidFill>
                  <a:srgbClr val="C00000"/>
                </a:solidFill>
                <a:latin typeface="幼圆" pitchFamily="49" charset="-122"/>
                <a:ea typeface="幼圆" pitchFamily="49" charset="-122"/>
              </a:rPr>
              <a:t>讲　选用、变换句式</a:t>
            </a:r>
            <a:endParaRPr lang="en-US" altLang="zh-CN" sz="2200" b="1" smtClean="0">
              <a:solidFill>
                <a:srgbClr val="C00000"/>
              </a:solidFill>
              <a:latin typeface="幼圆" pitchFamily="49" charset="-122"/>
              <a:ea typeface="幼圆" pitchFamily="49" charset="-122"/>
            </a:endParaRPr>
          </a:p>
        </p:txBody>
      </p:sp>
      <p:sp>
        <p:nvSpPr>
          <p:cNvPr id="3" name="内容占位符 2"/>
          <p:cNvSpPr>
            <a:spLocks noGrp="1"/>
          </p:cNvSpPr>
          <p:nvPr>
            <p:ph idx="4294967295"/>
          </p:nvPr>
        </p:nvSpPr>
        <p:spPr>
          <a:xfrm>
            <a:off x="792163" y="936625"/>
            <a:ext cx="7920037" cy="5399088"/>
          </a:xfrm>
        </p:spPr>
        <p:txBody>
          <a:bodyPr>
            <a:noAutofit/>
          </a:bodyPr>
          <a:lstStyle/>
          <a:p>
            <a:pPr marL="0" indent="0" algn="l" eaLnBrk="1" latinLnBrk="0" hangingPunct="1">
              <a:lnSpc>
                <a:spcPts val="3500"/>
              </a:lnSpc>
              <a:spcBef>
                <a:spcPts val="0"/>
              </a:spcBef>
              <a:buFont typeface="Arial" charset="0"/>
              <a:buNone/>
            </a:pPr>
            <a:r>
              <a:rPr sz="2400" b="1" dirty="0" smtClean="0">
                <a:latin typeface="+mn-ea"/>
              </a:rPr>
              <a:t>2． [</a:t>
            </a:r>
            <a:r>
              <a:rPr sz="2400" b="1" dirty="0" smtClean="0">
                <a:latin typeface="宋体" charset="0"/>
                <a:ea typeface="宋体" charset="0"/>
              </a:rPr>
              <a:t>2014</a:t>
            </a:r>
            <a:r>
              <a:rPr sz="2400" b="1" dirty="0" smtClean="0">
                <a:latin typeface="+mn-ea"/>
              </a:rPr>
              <a:t>·重庆卷] </a:t>
            </a:r>
            <a:r>
              <a:rPr sz="2400" b="1" dirty="0" err="1" smtClean="0">
                <a:latin typeface="+mn-ea"/>
              </a:rPr>
              <a:t>依次填入下边一段话中横线处的语句，与上下文衔接最恰当的一组是</a:t>
            </a:r>
            <a:r>
              <a:rPr sz="2400" b="1" dirty="0" smtClean="0">
                <a:latin typeface="+mn-ea"/>
              </a:rPr>
              <a:t>(　　)</a:t>
            </a:r>
          </a:p>
          <a:p>
            <a:pPr marL="0" indent="0" algn="l" eaLnBrk="1" latinLnBrk="0" hangingPunct="1">
              <a:lnSpc>
                <a:spcPts val="3500"/>
              </a:lnSpc>
              <a:spcBef>
                <a:spcPts val="0"/>
              </a:spcBef>
              <a:buFont typeface="Arial" charset="0"/>
              <a:buNone/>
            </a:pPr>
            <a:r>
              <a:rPr sz="2400" b="1" dirty="0" smtClean="0">
                <a:latin typeface="+mn-ea"/>
              </a:rPr>
              <a:t>       </a:t>
            </a:r>
            <a:r>
              <a:rPr lang="en-US" altLang="zh-CN" sz="2400" b="1" dirty="0" err="1" smtClean="0">
                <a:latin typeface="楷体_GB2312" pitchFamily="49" charset="-122"/>
                <a:ea typeface="楷体_GB2312" pitchFamily="49" charset="-122"/>
              </a:rPr>
              <a:t>乐观的人看见问题后面的机会</a:t>
            </a:r>
            <a:r>
              <a:rPr lang="en-US" altLang="zh-CN" sz="2400" b="1" dirty="0" smtClean="0">
                <a:latin typeface="楷体_GB2312" pitchFamily="49" charset="-122"/>
                <a:ea typeface="楷体_GB2312" pitchFamily="49" charset="-122"/>
              </a:rPr>
              <a:t>，        。</a:t>
            </a:r>
            <a:r>
              <a:rPr lang="en-US" altLang="zh-CN" sz="2400" b="1" dirty="0" err="1" smtClean="0">
                <a:latin typeface="楷体_GB2312" pitchFamily="49" charset="-122"/>
                <a:ea typeface="楷体_GB2312" pitchFamily="49" charset="-122"/>
                <a:sym typeface="+mn-ea"/>
              </a:rPr>
              <a:t>机会从来不会主动敲响你的门，无论你等待多少年</a:t>
            </a:r>
            <a:r>
              <a:rPr lang="en-US" altLang="zh-CN" sz="2400" b="1" dirty="0" smtClean="0">
                <a:latin typeface="楷体_GB2312" pitchFamily="49" charset="-122"/>
                <a:ea typeface="楷体_GB2312" pitchFamily="49" charset="-122"/>
                <a:sym typeface="+mn-ea"/>
              </a:rPr>
              <a:t>，        。</a:t>
            </a:r>
            <a:r>
              <a:rPr lang="en-US" altLang="zh-CN" sz="2400" b="1" dirty="0" err="1" smtClean="0">
                <a:latin typeface="楷体_GB2312" pitchFamily="49" charset="-122"/>
                <a:ea typeface="楷体_GB2312" pitchFamily="49" charset="-122"/>
                <a:sym typeface="+mn-ea"/>
              </a:rPr>
              <a:t>朝着既定目标前进</a:t>
            </a:r>
            <a:r>
              <a:rPr lang="en-US" altLang="zh-CN" sz="2400" b="1" dirty="0" smtClean="0">
                <a:latin typeface="楷体_GB2312" pitchFamily="49" charset="-122"/>
                <a:ea typeface="楷体_GB2312" pitchFamily="49" charset="-122"/>
                <a:sym typeface="+mn-ea"/>
              </a:rPr>
              <a:t>，         。</a:t>
            </a:r>
          </a:p>
          <a:p>
            <a:pPr marL="0" indent="0" algn="l" eaLnBrk="1" latinLnBrk="0" hangingPunct="1">
              <a:lnSpc>
                <a:spcPts val="3500"/>
              </a:lnSpc>
              <a:spcBef>
                <a:spcPts val="0"/>
              </a:spcBef>
              <a:buFont typeface="Arial" charset="0"/>
              <a:buNone/>
            </a:pPr>
            <a:r>
              <a:rPr sz="2400" b="1" dirty="0" smtClean="0">
                <a:latin typeface="+mn-ea"/>
                <a:sym typeface="+mn-ea"/>
              </a:rPr>
              <a:t>①</a:t>
            </a:r>
            <a:r>
              <a:rPr sz="2400" b="1" dirty="0" err="1" smtClean="0">
                <a:latin typeface="+mn-ea"/>
                <a:sym typeface="+mn-ea"/>
              </a:rPr>
              <a:t>悲观的人则看见机会后面的问</a:t>
            </a:r>
            <a:r>
              <a:rPr lang="zh-CN" sz="2400" b="1" dirty="0" smtClean="0">
                <a:latin typeface="+mn-ea"/>
                <a:sym typeface="+mn-ea"/>
              </a:rPr>
              <a:t>题</a:t>
            </a:r>
          </a:p>
          <a:p>
            <a:pPr marL="0" indent="0" algn="l" eaLnBrk="1" latinLnBrk="0" hangingPunct="1">
              <a:lnSpc>
                <a:spcPts val="3500"/>
              </a:lnSpc>
              <a:spcBef>
                <a:spcPct val="0"/>
              </a:spcBef>
              <a:buFont typeface="Arial" charset="0"/>
              <a:buNone/>
            </a:pPr>
            <a:r>
              <a:rPr sz="2400" b="1" dirty="0" smtClean="0">
                <a:latin typeface="+mn-ea"/>
                <a:sym typeface="+mn-ea"/>
              </a:rPr>
              <a:t>②</a:t>
            </a:r>
            <a:r>
              <a:rPr sz="2400" b="1" dirty="0" err="1" smtClean="0">
                <a:latin typeface="+mn-ea"/>
                <a:sym typeface="+mn-ea"/>
              </a:rPr>
              <a:t>悲观的人只看见机会后面的问题</a:t>
            </a:r>
            <a:endParaRPr sz="2400" b="1" dirty="0" smtClean="0">
              <a:latin typeface="+mn-ea"/>
            </a:endParaRPr>
          </a:p>
          <a:p>
            <a:pPr marL="0" indent="0" algn="l" eaLnBrk="1" latinLnBrk="0" hangingPunct="1">
              <a:lnSpc>
                <a:spcPts val="3500"/>
              </a:lnSpc>
              <a:spcBef>
                <a:spcPct val="0"/>
              </a:spcBef>
              <a:buFont typeface="Arial" charset="0"/>
              <a:buNone/>
            </a:pPr>
            <a:r>
              <a:rPr sz="2400" b="1" dirty="0" smtClean="0">
                <a:latin typeface="+mn-ea"/>
                <a:sym typeface="+mn-ea"/>
              </a:rPr>
              <a:t>③</a:t>
            </a:r>
            <a:r>
              <a:rPr sz="2400" b="1" dirty="0" err="1" smtClean="0">
                <a:latin typeface="+mn-ea"/>
                <a:sym typeface="+mn-ea"/>
              </a:rPr>
              <a:t>它只如一阵风拂面而过，需要你有反应能力和追随速度</a:t>
            </a:r>
            <a:endParaRPr sz="2400" b="1" dirty="0" smtClean="0">
              <a:latin typeface="+mn-ea"/>
              <a:sym typeface="+mn-ea"/>
            </a:endParaRPr>
          </a:p>
          <a:p>
            <a:pPr marL="0" indent="0" algn="l" eaLnBrk="1" latinLnBrk="0" hangingPunct="1">
              <a:lnSpc>
                <a:spcPts val="3500"/>
              </a:lnSpc>
              <a:spcBef>
                <a:spcPct val="0"/>
              </a:spcBef>
              <a:buFont typeface="Arial" charset="0"/>
              <a:buNone/>
            </a:pPr>
            <a:r>
              <a:rPr sz="2400" b="1" dirty="0" smtClean="0">
                <a:latin typeface="+mn-ea"/>
                <a:sym typeface="+mn-ea"/>
              </a:rPr>
              <a:t>④</a:t>
            </a:r>
            <a:r>
              <a:rPr sz="2400" b="1" dirty="0" err="1" smtClean="0">
                <a:latin typeface="+mn-ea"/>
                <a:sym typeface="+mn-ea"/>
              </a:rPr>
              <a:t>需要你有反应能力和追随速度，它只如一阵风拂面而过</a:t>
            </a:r>
            <a:endParaRPr sz="2400" b="1" dirty="0" smtClean="0">
              <a:latin typeface="+mn-ea"/>
            </a:endParaRPr>
          </a:p>
          <a:p>
            <a:pPr marL="0" indent="0" algn="l" eaLnBrk="1" latinLnBrk="0" hangingPunct="1">
              <a:lnSpc>
                <a:spcPts val="3500"/>
              </a:lnSpc>
              <a:spcBef>
                <a:spcPct val="0"/>
              </a:spcBef>
              <a:buFont typeface="Arial" charset="0"/>
              <a:buNone/>
            </a:pPr>
            <a:endParaRPr lang="en-US" altLang="zh-CN" sz="2400" b="1" dirty="0" smtClean="0">
              <a:latin typeface="+mn-ea"/>
              <a:ea typeface="楷体_GB2312" pitchFamily="49" charset="-122"/>
              <a:sym typeface="+mn-ea"/>
            </a:endParaRPr>
          </a:p>
          <a:p>
            <a:pPr marL="0" indent="0" algn="l" eaLnBrk="1" latinLnBrk="0" hangingPunct="1">
              <a:lnSpc>
                <a:spcPts val="3500"/>
              </a:lnSpc>
              <a:spcBef>
                <a:spcPts val="0"/>
              </a:spcBef>
              <a:buFont typeface="Arial" charset="0"/>
              <a:buNone/>
            </a:pPr>
            <a:endParaRPr lang="en-US" altLang="zh-CN" sz="2400" b="1" dirty="0" smtClean="0">
              <a:latin typeface="楷体_GB2312" pitchFamily="49" charset="-122"/>
              <a:ea typeface="楷体_GB2312" pitchFamily="49" charset="-122"/>
            </a:endParaRPr>
          </a:p>
        </p:txBody>
      </p:sp>
      <p:grpSp>
        <p:nvGrpSpPr>
          <p:cNvPr id="4" name="Group 5"/>
          <p:cNvGrpSpPr/>
          <p:nvPr/>
        </p:nvGrpSpPr>
        <p:grpSpPr bwMode="auto">
          <a:xfrm>
            <a:off x="1588" y="777875"/>
            <a:ext cx="609600" cy="2003425"/>
            <a:chOff x="1" y="490"/>
            <a:chExt cx="384" cy="1262"/>
          </a:xfrm>
        </p:grpSpPr>
        <p:pic>
          <p:nvPicPr>
            <p:cNvPr id="466950"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466951"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cxnSp>
        <p:nvCxnSpPr>
          <p:cNvPr id="7" name="直接连接符 6"/>
          <p:cNvCxnSpPr/>
          <p:nvPr/>
        </p:nvCxnSpPr>
        <p:spPr>
          <a:xfrm>
            <a:off x="5626735" y="2248535"/>
            <a:ext cx="13449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516370" y="2636520"/>
            <a:ext cx="13754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195955" y="3107055"/>
            <a:ext cx="14998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barn(inVertical)">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内容占位符 2"/>
          <p:cNvSpPr>
            <a:spLocks noGrp="1"/>
          </p:cNvSpPr>
          <p:nvPr>
            <p:ph idx="4294967295"/>
          </p:nvPr>
        </p:nvSpPr>
        <p:spPr>
          <a:xfrm>
            <a:off x="684213" y="765175"/>
            <a:ext cx="8031191" cy="5541963"/>
          </a:xfrm>
        </p:spPr>
        <p:txBody>
          <a:bodyPr/>
          <a:lstStyle/>
          <a:p>
            <a:pPr marL="0" indent="0" eaLnBrk="1" hangingPunct="1">
              <a:lnSpc>
                <a:spcPct val="122000"/>
              </a:lnSpc>
              <a:spcBef>
                <a:spcPct val="0"/>
              </a:spcBef>
              <a:buNone/>
            </a:pPr>
            <a:r>
              <a:rPr lang="zh-CN" altLang="zh-CN" sz="2400" b="1" dirty="0" smtClean="0">
                <a:solidFill>
                  <a:srgbClr val="990033"/>
                </a:solidFill>
                <a:latin typeface="宋体" pitchFamily="2" charset="-122"/>
              </a:rPr>
              <a:t>4. </a:t>
            </a:r>
            <a:r>
              <a:rPr lang="zh-CN" altLang="zh-CN" sz="2400" b="1" dirty="0" smtClean="0">
                <a:solidFill>
                  <a:srgbClr val="990033"/>
                </a:solidFill>
                <a:latin typeface="Times New Roman" pitchFamily="18" charset="0"/>
                <a:cs typeface="Times New Roman" pitchFamily="18" charset="0"/>
              </a:rPr>
              <a:t>B</a:t>
            </a:r>
            <a:r>
              <a:rPr lang="zh-CN" altLang="zh-CN" sz="2400" b="1" dirty="0" smtClean="0">
                <a:solidFill>
                  <a:srgbClr val="990033"/>
                </a:solidFill>
                <a:latin typeface="宋体" pitchFamily="2" charset="-122"/>
              </a:rPr>
              <a:t>　[解析]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本题所给的三个成语都有“不考虑别人的意见，主观蛮干”的意思，但又有所不同：“专横跋扈”含有“蛮横、霸道”的意思，语意较重，一般只用于形容掌权者；“独断专行”和“一意孤行”，多形容缺乏民主作风，语意较轻，而且不限于当权者，也可用于其他人，应用范围较广。</a:t>
            </a:r>
            <a:endParaRPr lang="zh-CN" altLang="zh-CN" sz="2400" b="1" dirty="0" smtClean="0">
              <a:solidFill>
                <a:srgbClr val="990033"/>
              </a:solidFill>
              <a:latin typeface="宋体" pitchFamily="2" charset="-122"/>
            </a:endParaRPr>
          </a:p>
        </p:txBody>
      </p:sp>
      <p:sp>
        <p:nvSpPr>
          <p:cNvPr id="912387"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12390"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1239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12386"/>
                                        </p:tgtEl>
                                        <p:attrNameLst>
                                          <p:attrName>style.visibility</p:attrName>
                                        </p:attrNameLst>
                                      </p:cBhvr>
                                      <p:to>
                                        <p:strVal val="visible"/>
                                      </p:to>
                                    </p:set>
                                    <p:anim calcmode="lin" valueType="num">
                                      <p:cBhvr additive="base">
                                        <p:cTn id="7" dur="500" fill="hold"/>
                                        <p:tgtEl>
                                          <p:spTgt spid="912386"/>
                                        </p:tgtEl>
                                        <p:attrNameLst>
                                          <p:attrName>ppt_x</p:attrName>
                                        </p:attrNameLst>
                                      </p:cBhvr>
                                      <p:tavLst>
                                        <p:tav tm="0">
                                          <p:val>
                                            <p:strVal val="#ppt_x"/>
                                          </p:val>
                                        </p:tav>
                                        <p:tav tm="100000">
                                          <p:val>
                                            <p:strVal val="#ppt_x"/>
                                          </p:val>
                                        </p:tav>
                                      </p:tavLst>
                                    </p:anim>
                                    <p:anim calcmode="lin" valueType="num">
                                      <p:cBhvr additive="base">
                                        <p:cTn id="8" dur="500" fill="hold"/>
                                        <p:tgtEl>
                                          <p:spTgt spid="9123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2386" grpId="0"/>
    </p:bld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标题 1"/>
          <p:cNvSpPr>
            <a:spLocks noGrp="1"/>
          </p:cNvSpPr>
          <p:nvPr>
            <p:ph type="title" idx="4294967295"/>
          </p:nvPr>
        </p:nvSpPr>
        <p:spPr>
          <a:xfrm>
            <a:off x="611188" y="166688"/>
            <a:ext cx="6697662" cy="476250"/>
          </a:xfrm>
          <a:noFill/>
        </p:spPr>
        <p:txBody>
          <a:bodyPr/>
          <a:lstStyle/>
          <a:p>
            <a:pPr algn="l" eaLnBrk="1" hangingPunct="1"/>
            <a:r>
              <a:rPr lang="zh-CN" altLang="en-US" sz="2200" b="1" smtClean="0">
                <a:solidFill>
                  <a:srgbClr val="C00000"/>
                </a:solidFill>
                <a:latin typeface="幼圆" pitchFamily="49" charset="-122"/>
                <a:ea typeface="幼圆" pitchFamily="49" charset="-122"/>
              </a:rPr>
              <a:t>第</a:t>
            </a:r>
            <a:r>
              <a:rPr lang="en-US" altLang="zh-CN" sz="2200" b="1" smtClean="0">
                <a:solidFill>
                  <a:srgbClr val="C00000"/>
                </a:solidFill>
                <a:latin typeface="幼圆" pitchFamily="49" charset="-122"/>
                <a:ea typeface="幼圆" pitchFamily="49" charset="-122"/>
              </a:rPr>
              <a:t>1</a:t>
            </a:r>
            <a:r>
              <a:rPr lang="zh-CN" altLang="en-US" sz="2200" b="1" smtClean="0">
                <a:solidFill>
                  <a:srgbClr val="C00000"/>
                </a:solidFill>
                <a:latin typeface="幼圆" pitchFamily="49" charset="-122"/>
                <a:ea typeface="幼圆" pitchFamily="49" charset="-122"/>
              </a:rPr>
              <a:t>讲　选用、变换句式</a:t>
            </a:r>
            <a:endParaRPr lang="en-US" altLang="zh-CN" sz="2200" b="1" smtClean="0">
              <a:solidFill>
                <a:srgbClr val="C00000"/>
              </a:solidFill>
              <a:latin typeface="幼圆" pitchFamily="49" charset="-122"/>
              <a:ea typeface="幼圆" pitchFamily="49" charset="-122"/>
            </a:endParaRPr>
          </a:p>
        </p:txBody>
      </p:sp>
      <p:sp>
        <p:nvSpPr>
          <p:cNvPr id="3" name="内容占位符 2"/>
          <p:cNvSpPr>
            <a:spLocks noGrp="1"/>
          </p:cNvSpPr>
          <p:nvPr>
            <p:ph idx="4294967295"/>
          </p:nvPr>
        </p:nvSpPr>
        <p:spPr>
          <a:xfrm>
            <a:off x="792163" y="936625"/>
            <a:ext cx="7920037" cy="5399088"/>
          </a:xfrm>
        </p:spPr>
        <p:txBody>
          <a:bodyPr/>
          <a:lstStyle/>
          <a:p>
            <a:pPr marL="0" indent="0" algn="l" eaLnBrk="1" latinLnBrk="0" hangingPunct="1">
              <a:lnSpc>
                <a:spcPts val="3500"/>
              </a:lnSpc>
              <a:spcBef>
                <a:spcPct val="0"/>
              </a:spcBef>
              <a:buFont typeface="Arial" charset="0"/>
              <a:buNone/>
            </a:pPr>
            <a:r>
              <a:rPr sz="2400" b="1" dirty="0" smtClean="0">
                <a:latin typeface="+mn-ea"/>
                <a:sym typeface="+mn-ea"/>
              </a:rPr>
              <a:t>⑤你就会发现机会的存在，充分发挥你的潜能</a:t>
            </a:r>
            <a:endParaRPr sz="2400" b="1" dirty="0" smtClean="0">
              <a:latin typeface="+mn-ea"/>
            </a:endParaRPr>
          </a:p>
          <a:p>
            <a:pPr marL="0" indent="0" algn="l" eaLnBrk="1" latinLnBrk="0" hangingPunct="1">
              <a:lnSpc>
                <a:spcPts val="3500"/>
              </a:lnSpc>
              <a:spcBef>
                <a:spcPct val="0"/>
              </a:spcBef>
              <a:buFont typeface="Arial" charset="0"/>
              <a:buNone/>
            </a:pPr>
            <a:r>
              <a:rPr sz="2400" b="1" dirty="0" smtClean="0">
                <a:latin typeface="+mn-ea"/>
                <a:sym typeface="+mn-ea"/>
              </a:rPr>
              <a:t>⑥尽量发挥你的潜能，你就会发现机会的存在</a:t>
            </a:r>
          </a:p>
          <a:p>
            <a:pPr marL="0" indent="0" eaLnBrk="1" hangingPunct="1">
              <a:lnSpc>
                <a:spcPts val="3500"/>
              </a:lnSpc>
              <a:spcBef>
                <a:spcPct val="0"/>
              </a:spcBef>
              <a:buNone/>
            </a:pPr>
            <a:r>
              <a:rPr lang="en-US" altLang="zh-CN" sz="2400" b="1" dirty="0" smtClean="0">
                <a:latin typeface="Times New Roman" pitchFamily="18" charset="0"/>
                <a:sym typeface="+mn-ea"/>
              </a:rPr>
              <a:t>        A</a:t>
            </a:r>
            <a:r>
              <a:rPr lang="zh-CN" altLang="en-US" sz="2400" b="1" dirty="0" smtClean="0">
                <a:latin typeface="Times New Roman" pitchFamily="18" charset="0"/>
                <a:sym typeface="+mn-ea"/>
              </a:rPr>
              <a:t>．①④⑥</a:t>
            </a:r>
            <a:r>
              <a:rPr lang="en-US" altLang="zh-CN" sz="2400" b="1" dirty="0" smtClean="0">
                <a:latin typeface="Times New Roman" pitchFamily="18" charset="0"/>
                <a:sym typeface="+mn-ea"/>
              </a:rPr>
              <a:t>                            B</a:t>
            </a:r>
            <a:r>
              <a:rPr lang="zh-CN" altLang="en-US" sz="2400" b="1" dirty="0" smtClean="0">
                <a:latin typeface="Times New Roman" pitchFamily="18" charset="0"/>
                <a:sym typeface="+mn-ea"/>
              </a:rPr>
              <a:t>．②④⑤ </a:t>
            </a:r>
            <a:endParaRPr lang="en-US" altLang="zh-CN" sz="2400" b="1" dirty="0" smtClean="0">
              <a:latin typeface="Times New Roman" pitchFamily="18" charset="0"/>
              <a:sym typeface="+mn-ea"/>
            </a:endParaRPr>
          </a:p>
          <a:p>
            <a:pPr marL="0" indent="0" eaLnBrk="1" hangingPunct="1">
              <a:lnSpc>
                <a:spcPts val="3500"/>
              </a:lnSpc>
              <a:spcBef>
                <a:spcPct val="0"/>
              </a:spcBef>
              <a:buNone/>
            </a:pPr>
            <a:r>
              <a:rPr lang="en-US" altLang="zh-CN" sz="2400" b="1" dirty="0" smtClean="0">
                <a:latin typeface="Times New Roman" pitchFamily="18" charset="0"/>
                <a:sym typeface="+mn-ea"/>
              </a:rPr>
              <a:t>        C.</a:t>
            </a:r>
            <a:r>
              <a:rPr lang="zh-CN" altLang="en-US" sz="2400" b="1" dirty="0" smtClean="0">
                <a:latin typeface="Times New Roman" pitchFamily="18" charset="0"/>
                <a:sym typeface="+mn-ea"/>
              </a:rPr>
              <a:t>   ①③⑤                            </a:t>
            </a:r>
            <a:r>
              <a:rPr lang="en-US" altLang="zh-CN" sz="2400" b="1" dirty="0" smtClean="0">
                <a:latin typeface="Times New Roman" pitchFamily="18" charset="0"/>
                <a:sym typeface="+mn-ea"/>
              </a:rPr>
              <a:t>D.</a:t>
            </a:r>
            <a:r>
              <a:rPr lang="zh-CN" altLang="en-US" sz="2400" b="1" dirty="0" smtClean="0">
                <a:latin typeface="Times New Roman" pitchFamily="18" charset="0"/>
                <a:sym typeface="+mn-ea"/>
              </a:rPr>
              <a:t>   ②③⑥</a:t>
            </a:r>
            <a:endParaRPr sz="2400" b="1" dirty="0">
              <a:latin typeface="Times New Roman" pitchFamily="18" charset="0"/>
              <a:sym typeface="+mn-ea"/>
            </a:endParaRPr>
          </a:p>
        </p:txBody>
      </p:sp>
      <p:grpSp>
        <p:nvGrpSpPr>
          <p:cNvPr id="2" name="Group 5"/>
          <p:cNvGrpSpPr/>
          <p:nvPr/>
        </p:nvGrpSpPr>
        <p:grpSpPr bwMode="auto">
          <a:xfrm>
            <a:off x="1588" y="777875"/>
            <a:ext cx="609600" cy="2003425"/>
            <a:chOff x="1" y="490"/>
            <a:chExt cx="384" cy="1262"/>
          </a:xfrm>
        </p:grpSpPr>
        <p:pic>
          <p:nvPicPr>
            <p:cNvPr id="467974"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467975"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charRg st="122" end="122"/>
                                            </p:txEl>
                                          </p:spTgt>
                                        </p:tgtEl>
                                        <p:attrNameLst>
                                          <p:attrName>style.visibility</p:attrName>
                                        </p:attrNameLst>
                                      </p:cBhvr>
                                      <p:to>
                                        <p:strVal val="visible"/>
                                      </p:to>
                                    </p:set>
                                    <p:animEffect transition="in" filter="barn(inVertical)">
                                      <p:cBhvr>
                                        <p:cTn id="7" dur="500"/>
                                        <p:tgtEl>
                                          <p:spTgt spid="3">
                                            <p:txEl>
                                              <p:charRg st="122" end="12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arn(inVertical)">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标题 1"/>
          <p:cNvSpPr>
            <a:spLocks noGrp="1"/>
          </p:cNvSpPr>
          <p:nvPr>
            <p:ph type="title" idx="4294967295"/>
          </p:nvPr>
        </p:nvSpPr>
        <p:spPr>
          <a:xfrm>
            <a:off x="611188" y="166688"/>
            <a:ext cx="6697662" cy="476250"/>
          </a:xfrm>
          <a:noFill/>
        </p:spPr>
        <p:txBody>
          <a:bodyPr/>
          <a:lstStyle/>
          <a:p>
            <a:pPr algn="l" eaLnBrk="1" hangingPunct="1"/>
            <a:r>
              <a:rPr lang="zh-CN" altLang="en-US" sz="2200" b="1" smtClean="0">
                <a:solidFill>
                  <a:srgbClr val="C00000"/>
                </a:solidFill>
                <a:latin typeface="幼圆" pitchFamily="49" charset="-122"/>
                <a:ea typeface="幼圆" pitchFamily="49" charset="-122"/>
              </a:rPr>
              <a:t>第</a:t>
            </a:r>
            <a:r>
              <a:rPr lang="en-US" altLang="zh-CN" sz="2200" b="1" smtClean="0">
                <a:solidFill>
                  <a:srgbClr val="C00000"/>
                </a:solidFill>
                <a:latin typeface="幼圆" pitchFamily="49" charset="-122"/>
                <a:ea typeface="幼圆" pitchFamily="49" charset="-122"/>
              </a:rPr>
              <a:t>1</a:t>
            </a:r>
            <a:r>
              <a:rPr lang="zh-CN" altLang="en-US" sz="2200" b="1" smtClean="0">
                <a:solidFill>
                  <a:srgbClr val="C00000"/>
                </a:solidFill>
                <a:latin typeface="幼圆" pitchFamily="49" charset="-122"/>
                <a:ea typeface="幼圆" pitchFamily="49" charset="-122"/>
              </a:rPr>
              <a:t>讲　选用、变换句式</a:t>
            </a:r>
            <a:endParaRPr lang="en-US" altLang="zh-CN" sz="2200" b="1" smtClean="0">
              <a:solidFill>
                <a:srgbClr val="C00000"/>
              </a:solidFill>
              <a:latin typeface="幼圆" pitchFamily="49" charset="-122"/>
              <a:ea typeface="幼圆" pitchFamily="49" charset="-122"/>
            </a:endParaRPr>
          </a:p>
        </p:txBody>
      </p:sp>
      <p:sp>
        <p:nvSpPr>
          <p:cNvPr id="3" name="内容占位符 2"/>
          <p:cNvSpPr>
            <a:spLocks noGrp="1"/>
          </p:cNvSpPr>
          <p:nvPr>
            <p:ph idx="4294967295"/>
          </p:nvPr>
        </p:nvSpPr>
        <p:spPr>
          <a:xfrm>
            <a:off x="792163" y="936625"/>
            <a:ext cx="7920037" cy="4940300"/>
          </a:xfrm>
        </p:spPr>
        <p:txBody>
          <a:bodyPr/>
          <a:lstStyle/>
          <a:p>
            <a:pPr marL="0" indent="0" eaLnBrk="1" latinLnBrk="0" hangingPunct="1">
              <a:lnSpc>
                <a:spcPts val="3500"/>
              </a:lnSpc>
              <a:spcBef>
                <a:spcPct val="0"/>
              </a:spcBef>
              <a:buFont typeface="Arial" charset="0"/>
              <a:buNone/>
            </a:pPr>
            <a:r>
              <a:rPr sz="2400" b="1" smtClean="0">
                <a:solidFill>
                  <a:srgbClr val="990033"/>
                </a:solidFill>
                <a:latin typeface="Times New Roman" pitchFamily="18" charset="0"/>
              </a:rPr>
              <a:t>D　</a:t>
            </a:r>
            <a:r>
              <a:rPr sz="2400" b="1" smtClean="0">
                <a:solidFill>
                  <a:srgbClr val="990033"/>
                </a:solidFill>
                <a:latin typeface="+mn-ea"/>
              </a:rPr>
              <a:t>[解析] 本题考查语言表达连贯及选用句式的能力，做题时要结合语境，注意句子的前后关系。第一空应填②，①中“则”是“就”的意思，不符合语境；第二空填③，“它”代指前面的“机会”，联系紧密，且本句先因后果，表述恰当，如果用④句，中间陈述对象就会不一致；第三空应填⑥，本句是条件复句，“充分发挥你的潜能”和前面的“朝着既定目标前进”都是“发现机会的存在”的条件。</a:t>
            </a:r>
          </a:p>
          <a:p>
            <a:pPr marL="0" indent="0" eaLnBrk="1" latinLnBrk="0" hangingPunct="1">
              <a:lnSpc>
                <a:spcPts val="3500"/>
              </a:lnSpc>
              <a:spcBef>
                <a:spcPct val="0"/>
              </a:spcBef>
              <a:buFont typeface="Arial" charset="0"/>
              <a:buNone/>
            </a:pPr>
            <a:r>
              <a:rPr sz="2400" b="1" smtClean="0">
                <a:solidFill>
                  <a:srgbClr val="990033"/>
                </a:solidFill>
                <a:latin typeface="+mn-ea"/>
              </a:rPr>
              <a:t> </a:t>
            </a:r>
          </a:p>
          <a:p>
            <a:pPr marL="0" indent="628650" eaLnBrk="1" hangingPunct="1">
              <a:lnSpc>
                <a:spcPts val="3500"/>
              </a:lnSpc>
              <a:spcBef>
                <a:spcPct val="0"/>
              </a:spcBef>
              <a:buFont typeface="Arial" charset="0"/>
              <a:buNone/>
            </a:pPr>
            <a:endParaRPr lang="en-US" altLang="zh-CN" sz="2400" b="1" smtClean="0">
              <a:latin typeface="宋体" pitchFamily="2" charset="-122"/>
            </a:endParaRPr>
          </a:p>
          <a:p>
            <a:pPr marL="0" indent="628650" eaLnBrk="1" hangingPunct="1">
              <a:lnSpc>
                <a:spcPts val="3500"/>
              </a:lnSpc>
              <a:spcBef>
                <a:spcPct val="0"/>
              </a:spcBef>
              <a:buFont typeface="Arial" charset="0"/>
              <a:buNone/>
            </a:pPr>
            <a:endParaRPr/>
          </a:p>
        </p:txBody>
      </p:sp>
      <p:grpSp>
        <p:nvGrpSpPr>
          <p:cNvPr id="2" name="Group 5"/>
          <p:cNvGrpSpPr/>
          <p:nvPr/>
        </p:nvGrpSpPr>
        <p:grpSpPr bwMode="auto">
          <a:xfrm>
            <a:off x="1588" y="777875"/>
            <a:ext cx="609600" cy="2003425"/>
            <a:chOff x="1" y="490"/>
            <a:chExt cx="384" cy="1262"/>
          </a:xfrm>
        </p:grpSpPr>
        <p:pic>
          <p:nvPicPr>
            <p:cNvPr id="468998"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468999"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标题 1"/>
          <p:cNvSpPr>
            <a:spLocks noGrp="1"/>
          </p:cNvSpPr>
          <p:nvPr>
            <p:ph type="title" idx="4294967295"/>
          </p:nvPr>
        </p:nvSpPr>
        <p:spPr>
          <a:xfrm>
            <a:off x="611188" y="166688"/>
            <a:ext cx="6697662" cy="476250"/>
          </a:xfrm>
          <a:noFill/>
        </p:spPr>
        <p:txBody>
          <a:bodyPr/>
          <a:lstStyle/>
          <a:p>
            <a:pPr algn="l" eaLnBrk="1" hangingPunct="1"/>
            <a:r>
              <a:rPr lang="zh-CN" altLang="en-US" sz="2200" b="1" smtClean="0">
                <a:solidFill>
                  <a:srgbClr val="C00000"/>
                </a:solidFill>
                <a:latin typeface="幼圆" pitchFamily="49" charset="-122"/>
                <a:ea typeface="幼圆" pitchFamily="49" charset="-122"/>
              </a:rPr>
              <a:t>第</a:t>
            </a:r>
            <a:r>
              <a:rPr lang="en-US" altLang="zh-CN" sz="2200" b="1" smtClean="0">
                <a:solidFill>
                  <a:srgbClr val="C00000"/>
                </a:solidFill>
                <a:latin typeface="幼圆" pitchFamily="49" charset="-122"/>
                <a:ea typeface="幼圆" pitchFamily="49" charset="-122"/>
              </a:rPr>
              <a:t>1</a:t>
            </a:r>
            <a:r>
              <a:rPr lang="zh-CN" altLang="en-US" sz="2200" b="1" smtClean="0">
                <a:solidFill>
                  <a:srgbClr val="C00000"/>
                </a:solidFill>
                <a:latin typeface="幼圆" pitchFamily="49" charset="-122"/>
                <a:ea typeface="幼圆" pitchFamily="49" charset="-122"/>
              </a:rPr>
              <a:t>讲　选用、变换句式</a:t>
            </a:r>
            <a:endParaRPr lang="en-US" altLang="zh-CN" sz="2200" b="1" smtClean="0">
              <a:solidFill>
                <a:srgbClr val="C00000"/>
              </a:solidFill>
              <a:latin typeface="幼圆" pitchFamily="49" charset="-122"/>
              <a:ea typeface="幼圆" pitchFamily="49" charset="-122"/>
            </a:endParaRPr>
          </a:p>
        </p:txBody>
      </p:sp>
      <p:sp>
        <p:nvSpPr>
          <p:cNvPr id="470019" name="内容占位符 2"/>
          <p:cNvSpPr>
            <a:spLocks noGrp="1"/>
          </p:cNvSpPr>
          <p:nvPr>
            <p:ph idx="4294967295"/>
          </p:nvPr>
        </p:nvSpPr>
        <p:spPr>
          <a:xfrm>
            <a:off x="792163" y="936625"/>
            <a:ext cx="7920037" cy="5399088"/>
          </a:xfrm>
        </p:spPr>
        <p:txBody>
          <a:bodyPr/>
          <a:lstStyle/>
          <a:p>
            <a:pPr marL="0" indent="0" eaLnBrk="1" latinLnBrk="0" hangingPunct="1">
              <a:lnSpc>
                <a:spcPts val="3500"/>
              </a:lnSpc>
              <a:spcBef>
                <a:spcPct val="0"/>
              </a:spcBef>
              <a:buFont typeface="Arial" charset="0"/>
              <a:buNone/>
            </a:pPr>
            <a:r>
              <a:rPr lang="en-US" altLang="zh-CN" sz="2400" b="1" smtClean="0">
                <a:latin typeface="+mn-ea"/>
              </a:rPr>
              <a:t>3</a:t>
            </a:r>
            <a:r>
              <a:rPr lang="zh-CN" altLang="en-US" sz="2400" b="1" smtClean="0">
                <a:latin typeface="+mn-ea"/>
              </a:rPr>
              <a:t>．</a:t>
            </a:r>
            <a:r>
              <a:rPr sz="2400" b="1" smtClean="0">
                <a:latin typeface="+mn-ea"/>
              </a:rPr>
              <a:t> [</a:t>
            </a:r>
            <a:r>
              <a:rPr sz="2400" b="1" smtClean="0">
                <a:latin typeface="宋体" charset="0"/>
                <a:ea typeface="宋体" charset="0"/>
              </a:rPr>
              <a:t>2015</a:t>
            </a:r>
            <a:r>
              <a:rPr sz="2400" b="1" smtClean="0">
                <a:latin typeface="+mn-ea"/>
              </a:rPr>
              <a:t>·福建卷] 阅读下面的文字，请将画线的句子改写成排比句。(要求：不得改变原意。)(</a:t>
            </a:r>
            <a:r>
              <a:rPr sz="2400" b="1" smtClean="0">
                <a:latin typeface="宋体" charset="0"/>
                <a:ea typeface="宋体" charset="0"/>
              </a:rPr>
              <a:t>3</a:t>
            </a:r>
            <a:r>
              <a:rPr sz="2400" b="1" smtClean="0">
                <a:latin typeface="+mn-ea"/>
              </a:rPr>
              <a:t>分)</a:t>
            </a:r>
          </a:p>
          <a:p>
            <a:pPr marL="0" indent="0" eaLnBrk="1" latinLnBrk="0" hangingPunct="1">
              <a:lnSpc>
                <a:spcPts val="3500"/>
              </a:lnSpc>
              <a:spcBef>
                <a:spcPct val="0"/>
              </a:spcBef>
              <a:buFont typeface="Arial" charset="0"/>
              <a:buNone/>
            </a:pPr>
            <a:r>
              <a:rPr lang="en-US" altLang="zh-CN" sz="2400" b="1" smtClean="0">
                <a:latin typeface="楷体_GB2312" pitchFamily="49" charset="-122"/>
                <a:ea typeface="楷体_GB2312" pitchFamily="49" charset="-122"/>
              </a:rPr>
              <a:t>    焦裕禄是闻名全国、感动全国的“县委书记的好榜样”。他在兰考县忘我奋斗一年零五个月，积劳成疾，英年早逝。焦裕禄</a:t>
            </a:r>
            <a:r>
              <a:rPr lang="en-US" altLang="zh-CN" sz="2400" b="1" u="sng" smtClean="0">
                <a:latin typeface="楷体_GB2312" pitchFamily="49" charset="-122"/>
                <a:ea typeface="楷体_GB2312" pitchFamily="49" charset="-122"/>
              </a:rPr>
              <a:t>是为人民拼死拼活谋福祉的领导干部的优秀代表；为信仰无怨无悔做奉献，成为共产党人的光辉典范；在为祖国艰苦奋斗创新功的时代里，他是那一代人的精神符号。</a:t>
            </a:r>
            <a:r>
              <a:rPr lang="en-US" altLang="zh-CN" sz="2400" b="1" smtClean="0">
                <a:latin typeface="楷体_GB2312" pitchFamily="49" charset="-122"/>
                <a:ea typeface="楷体_GB2312" pitchFamily="49" charset="-122"/>
              </a:rPr>
              <a:t>人民是不会忘记焦裕禄的。 </a:t>
            </a:r>
            <a:r>
              <a:rPr lang="en-US" altLang="zh-CN" sz="2400" b="1" smtClean="0">
                <a:latin typeface="+mn-ea"/>
              </a:rPr>
              <a:t> </a:t>
            </a:r>
            <a:r>
              <a:rPr lang="en-US" altLang="zh-CN" sz="2400" b="1" smtClean="0">
                <a:latin typeface="宋体" pitchFamily="2" charset="-122"/>
              </a:rPr>
              <a:t> </a:t>
            </a:r>
          </a:p>
        </p:txBody>
      </p:sp>
      <p:grpSp>
        <p:nvGrpSpPr>
          <p:cNvPr id="2" name="Group 5"/>
          <p:cNvGrpSpPr/>
          <p:nvPr/>
        </p:nvGrpSpPr>
        <p:grpSpPr bwMode="auto">
          <a:xfrm>
            <a:off x="1588" y="777875"/>
            <a:ext cx="609600" cy="2003425"/>
            <a:chOff x="1" y="490"/>
            <a:chExt cx="384" cy="1262"/>
          </a:xfrm>
        </p:grpSpPr>
        <p:pic>
          <p:nvPicPr>
            <p:cNvPr id="470022"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470023"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70019"/>
                                        </p:tgtEl>
                                        <p:attrNameLst>
                                          <p:attrName>style.visibility</p:attrName>
                                        </p:attrNameLst>
                                      </p:cBhvr>
                                      <p:to>
                                        <p:strVal val="visible"/>
                                      </p:to>
                                    </p:set>
                                    <p:animEffect transition="in" filter="blinds(horizontal)">
                                      <p:cBhvr>
                                        <p:cTn id="7" dur="500"/>
                                        <p:tgtEl>
                                          <p:spTgt spid="470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9" grpId="0"/>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标题 1"/>
          <p:cNvSpPr>
            <a:spLocks noGrp="1"/>
          </p:cNvSpPr>
          <p:nvPr>
            <p:ph type="title" idx="4294967295"/>
          </p:nvPr>
        </p:nvSpPr>
        <p:spPr>
          <a:xfrm>
            <a:off x="611188" y="166688"/>
            <a:ext cx="6697662" cy="476250"/>
          </a:xfrm>
          <a:noFill/>
        </p:spPr>
        <p:txBody>
          <a:bodyPr/>
          <a:lstStyle/>
          <a:p>
            <a:pPr algn="l" eaLnBrk="1" hangingPunct="1"/>
            <a:r>
              <a:rPr lang="zh-CN" altLang="en-US" sz="2200" b="1" smtClean="0">
                <a:solidFill>
                  <a:srgbClr val="C00000"/>
                </a:solidFill>
                <a:latin typeface="幼圆" pitchFamily="49" charset="-122"/>
                <a:ea typeface="幼圆" pitchFamily="49" charset="-122"/>
              </a:rPr>
              <a:t>第</a:t>
            </a:r>
            <a:r>
              <a:rPr lang="en-US" altLang="zh-CN" sz="2200" b="1" smtClean="0">
                <a:solidFill>
                  <a:srgbClr val="C00000"/>
                </a:solidFill>
                <a:latin typeface="幼圆" pitchFamily="49" charset="-122"/>
                <a:ea typeface="幼圆" pitchFamily="49" charset="-122"/>
              </a:rPr>
              <a:t>1</a:t>
            </a:r>
            <a:r>
              <a:rPr lang="zh-CN" altLang="en-US" sz="2200" b="1" smtClean="0">
                <a:solidFill>
                  <a:srgbClr val="C00000"/>
                </a:solidFill>
                <a:latin typeface="幼圆" pitchFamily="49" charset="-122"/>
                <a:ea typeface="幼圆" pitchFamily="49" charset="-122"/>
              </a:rPr>
              <a:t>讲　选用、变换句式</a:t>
            </a:r>
            <a:endParaRPr lang="en-US" altLang="zh-CN" sz="2200" b="1" smtClean="0">
              <a:solidFill>
                <a:srgbClr val="C00000"/>
              </a:solidFill>
              <a:latin typeface="幼圆" pitchFamily="49" charset="-122"/>
              <a:ea typeface="幼圆" pitchFamily="49" charset="-122"/>
            </a:endParaRPr>
          </a:p>
        </p:txBody>
      </p:sp>
      <p:sp>
        <p:nvSpPr>
          <p:cNvPr id="3" name="内容占位符 2"/>
          <p:cNvSpPr>
            <a:spLocks noGrp="1"/>
          </p:cNvSpPr>
          <p:nvPr>
            <p:ph idx="4294967295"/>
          </p:nvPr>
        </p:nvSpPr>
        <p:spPr>
          <a:xfrm>
            <a:off x="755650" y="908050"/>
            <a:ext cx="7920038" cy="4033838"/>
          </a:xfrm>
        </p:spPr>
        <p:txBody>
          <a:bodyPr/>
          <a:lstStyle/>
          <a:p>
            <a:pPr marL="0" indent="0" eaLnBrk="1" latinLnBrk="0" hangingPunct="1">
              <a:lnSpc>
                <a:spcPts val="3500"/>
              </a:lnSpc>
              <a:spcBef>
                <a:spcPct val="0"/>
              </a:spcBef>
              <a:buFont typeface="Arial" charset="0"/>
              <a:buNone/>
            </a:pPr>
            <a:r>
              <a:rPr sz="2400" b="1" smtClean="0">
                <a:solidFill>
                  <a:srgbClr val="990033"/>
                </a:solidFill>
                <a:latin typeface="+mn-ea"/>
              </a:rPr>
              <a:t>示例：是为人民拼死拼活谋福祉的领导干部的优秀代表，是为信仰无怨无悔做奉献的共产党人的光辉典范，是为祖国艰苦奋斗创新功的那一代人的精神符号。(符合试题要求，其他答案亦可)</a:t>
            </a:r>
          </a:p>
          <a:p>
            <a:pPr marL="0" indent="0" eaLnBrk="1" latinLnBrk="0" hangingPunct="1">
              <a:lnSpc>
                <a:spcPts val="3500"/>
              </a:lnSpc>
              <a:spcBef>
                <a:spcPct val="0"/>
              </a:spcBef>
              <a:buFont typeface="Arial" charset="0"/>
              <a:buNone/>
            </a:pPr>
            <a:r>
              <a:rPr sz="2400" b="1" smtClean="0">
                <a:solidFill>
                  <a:srgbClr val="990033"/>
                </a:solidFill>
                <a:latin typeface="+mn-ea"/>
              </a:rPr>
              <a:t>[解析]  本题考查变换句式。画线部分的两个分号将语段分为三个分句，选出一个句子作为标准句，将其他两个句子按照标准句的结构形式进行调整就可以了。</a:t>
            </a:r>
          </a:p>
        </p:txBody>
      </p:sp>
      <p:grpSp>
        <p:nvGrpSpPr>
          <p:cNvPr id="2" name="Group 5"/>
          <p:cNvGrpSpPr/>
          <p:nvPr/>
        </p:nvGrpSpPr>
        <p:grpSpPr bwMode="auto">
          <a:xfrm>
            <a:off x="1588" y="777875"/>
            <a:ext cx="609600" cy="2003425"/>
            <a:chOff x="1" y="490"/>
            <a:chExt cx="384" cy="1262"/>
          </a:xfrm>
        </p:grpSpPr>
        <p:pic>
          <p:nvPicPr>
            <p:cNvPr id="471046"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471047"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标题 1"/>
          <p:cNvSpPr>
            <a:spLocks noGrp="1"/>
          </p:cNvSpPr>
          <p:nvPr>
            <p:ph type="title" idx="4294967295"/>
          </p:nvPr>
        </p:nvSpPr>
        <p:spPr>
          <a:xfrm>
            <a:off x="611188" y="166688"/>
            <a:ext cx="6697662" cy="476250"/>
          </a:xfrm>
          <a:noFill/>
        </p:spPr>
        <p:txBody>
          <a:bodyPr/>
          <a:lstStyle/>
          <a:p>
            <a:pPr algn="l" eaLnBrk="1" hangingPunct="1"/>
            <a:r>
              <a:rPr lang="zh-CN" altLang="en-US" sz="2200" b="1" smtClean="0">
                <a:solidFill>
                  <a:srgbClr val="C00000"/>
                </a:solidFill>
                <a:latin typeface="幼圆" pitchFamily="49" charset="-122"/>
                <a:ea typeface="幼圆" pitchFamily="49" charset="-122"/>
              </a:rPr>
              <a:t>第</a:t>
            </a:r>
            <a:r>
              <a:rPr lang="en-US" altLang="zh-CN" sz="2200" b="1" smtClean="0">
                <a:solidFill>
                  <a:srgbClr val="C00000"/>
                </a:solidFill>
                <a:latin typeface="幼圆" pitchFamily="49" charset="-122"/>
                <a:ea typeface="幼圆" pitchFamily="49" charset="-122"/>
              </a:rPr>
              <a:t>1</a:t>
            </a:r>
            <a:r>
              <a:rPr lang="zh-CN" altLang="en-US" sz="2200" b="1" smtClean="0">
                <a:solidFill>
                  <a:srgbClr val="C00000"/>
                </a:solidFill>
                <a:latin typeface="幼圆" pitchFamily="49" charset="-122"/>
                <a:ea typeface="幼圆" pitchFamily="49" charset="-122"/>
              </a:rPr>
              <a:t>讲　选用、变换句式</a:t>
            </a:r>
            <a:endParaRPr lang="en-US" altLang="zh-CN" sz="2200" b="1" smtClean="0">
              <a:solidFill>
                <a:srgbClr val="C00000"/>
              </a:solidFill>
              <a:latin typeface="幼圆" pitchFamily="49" charset="-122"/>
              <a:ea typeface="幼圆" pitchFamily="49" charset="-122"/>
            </a:endParaRPr>
          </a:p>
        </p:txBody>
      </p:sp>
      <p:sp>
        <p:nvSpPr>
          <p:cNvPr id="3" name="内容占位符 2"/>
          <p:cNvSpPr>
            <a:spLocks noGrp="1"/>
          </p:cNvSpPr>
          <p:nvPr>
            <p:ph idx="4294967295"/>
          </p:nvPr>
        </p:nvSpPr>
        <p:spPr>
          <a:xfrm>
            <a:off x="755650" y="908050"/>
            <a:ext cx="7920038" cy="4033838"/>
          </a:xfrm>
        </p:spPr>
        <p:txBody>
          <a:bodyPr/>
          <a:lstStyle/>
          <a:p>
            <a:pPr marL="0" indent="0" eaLnBrk="1" latinLnBrk="0" hangingPunct="1">
              <a:lnSpc>
                <a:spcPts val="3500"/>
              </a:lnSpc>
              <a:spcBef>
                <a:spcPct val="0"/>
              </a:spcBef>
              <a:buFont typeface="Arial" charset="0"/>
              <a:buNone/>
            </a:pPr>
            <a:r>
              <a:rPr lang="en-US" sz="2400" b="1" smtClean="0">
                <a:solidFill>
                  <a:schemeClr val="tx1"/>
                </a:solidFill>
                <a:latin typeface="+mn-ea"/>
                <a:sym typeface="+mn-ea"/>
              </a:rPr>
              <a:t>4</a:t>
            </a:r>
            <a:r>
              <a:rPr sz="2400" b="1" smtClean="0">
                <a:solidFill>
                  <a:schemeClr val="tx1"/>
                </a:solidFill>
                <a:latin typeface="+mn-ea"/>
                <a:sym typeface="+mn-ea"/>
              </a:rPr>
              <a:t>． </a:t>
            </a:r>
            <a:r>
              <a:rPr sz="2400" b="1" smtClean="0">
                <a:solidFill>
                  <a:schemeClr val="tx1"/>
                </a:solidFill>
                <a:latin typeface="+mn-ea"/>
              </a:rPr>
              <a:t> </a:t>
            </a:r>
            <a:r>
              <a:rPr sz="2400" b="1" smtClean="0">
                <a:latin typeface="+mn-ea"/>
                <a:sym typeface="+mn-ea"/>
              </a:rPr>
              <a:t>[</a:t>
            </a:r>
            <a:r>
              <a:rPr sz="2400" b="1" smtClean="0">
                <a:solidFill>
                  <a:schemeClr val="tx1"/>
                </a:solidFill>
                <a:latin typeface="宋体" charset="0"/>
                <a:ea typeface="宋体" charset="0"/>
              </a:rPr>
              <a:t>2013</a:t>
            </a:r>
            <a:r>
              <a:rPr sz="2400" b="1" smtClean="0">
                <a:solidFill>
                  <a:schemeClr val="tx1"/>
                </a:solidFill>
                <a:latin typeface="+mn-ea"/>
              </a:rPr>
              <a:t>·大纲全国卷</a:t>
            </a:r>
            <a:r>
              <a:rPr sz="2400" b="1" smtClean="0">
                <a:latin typeface="+mn-ea"/>
                <a:sym typeface="+mn-ea"/>
              </a:rPr>
              <a:t>]   </a:t>
            </a:r>
            <a:r>
              <a:rPr sz="2400" b="1" smtClean="0">
                <a:solidFill>
                  <a:schemeClr val="tx1"/>
                </a:solidFill>
                <a:latin typeface="+mn-ea"/>
              </a:rPr>
              <a:t>把下面这个长句改写成几个较短的句子，可以改变语序、增删词语，但不得改变原意。(</a:t>
            </a:r>
            <a:r>
              <a:rPr sz="2400" b="1" smtClean="0">
                <a:solidFill>
                  <a:schemeClr val="tx1"/>
                </a:solidFill>
                <a:latin typeface="宋体" charset="0"/>
                <a:ea typeface="宋体" charset="0"/>
              </a:rPr>
              <a:t>4</a:t>
            </a:r>
            <a:r>
              <a:rPr sz="2400" b="1" smtClean="0">
                <a:solidFill>
                  <a:schemeClr val="tx1"/>
                </a:solidFill>
                <a:latin typeface="+mn-ea"/>
              </a:rPr>
              <a:t>分)</a:t>
            </a:r>
          </a:p>
          <a:p>
            <a:pPr marL="0" indent="0" eaLnBrk="1" latinLnBrk="0" hangingPunct="1">
              <a:lnSpc>
                <a:spcPts val="3500"/>
              </a:lnSpc>
              <a:spcBef>
                <a:spcPct val="0"/>
              </a:spcBef>
              <a:buFont typeface="Arial" charset="0"/>
              <a:buNone/>
            </a:pPr>
            <a:r>
              <a:rPr lang="en-US" altLang="zh-CN" sz="2400" b="1" smtClean="0">
                <a:solidFill>
                  <a:schemeClr val="tx1"/>
                </a:solidFill>
                <a:latin typeface="楷体_GB2312" pitchFamily="49" charset="-122"/>
                <a:ea typeface="楷体_GB2312" pitchFamily="49" charset="-122"/>
              </a:rPr>
              <a:t>    教练在赛后分析会上对我在比赛中的表现进行的深入剖析，使我对自己在这次比赛中由于骄傲自大、轻视对手导致的严重失误有了更进一步的认识，并做出了坚决改正错误，争取在下一次比赛中取得好成绩的保证。</a:t>
            </a:r>
            <a:endParaRPr sz="2400" b="1" smtClean="0">
              <a:solidFill>
                <a:schemeClr val="tx1"/>
              </a:solidFill>
              <a:latin typeface="+mn-ea"/>
            </a:endParaRPr>
          </a:p>
          <a:p>
            <a:pPr marL="0" indent="0" eaLnBrk="1" latinLnBrk="0" hangingPunct="1">
              <a:lnSpc>
                <a:spcPts val="3500"/>
              </a:lnSpc>
              <a:spcBef>
                <a:spcPct val="0"/>
              </a:spcBef>
              <a:buFont typeface="Arial" charset="0"/>
              <a:buNone/>
            </a:pPr>
            <a:endParaRPr sz="2400" b="1" smtClean="0">
              <a:solidFill>
                <a:schemeClr val="tx1"/>
              </a:solidFill>
              <a:latin typeface="+mn-ea"/>
            </a:endParaRPr>
          </a:p>
          <a:p>
            <a:pPr marL="0" indent="628650" eaLnBrk="1" hangingPunct="1">
              <a:lnSpc>
                <a:spcPts val="3500"/>
              </a:lnSpc>
              <a:spcBef>
                <a:spcPct val="0"/>
              </a:spcBef>
              <a:buFont typeface="Arial" charset="0"/>
              <a:buNone/>
            </a:pPr>
            <a:endParaRPr sz="2400" b="1" smtClean="0">
              <a:solidFill>
                <a:schemeClr val="tx1"/>
              </a:solidFill>
              <a:latin typeface="+mn-ea"/>
            </a:endParaRPr>
          </a:p>
          <a:p>
            <a:pPr marL="0" indent="0" eaLnBrk="1" latinLnBrk="0" hangingPunct="1">
              <a:lnSpc>
                <a:spcPts val="3500"/>
              </a:lnSpc>
              <a:spcBef>
                <a:spcPct val="0"/>
              </a:spcBef>
              <a:buFont typeface="Arial" charset="0"/>
              <a:buNone/>
            </a:pPr>
            <a:endParaRPr sz="2400" b="1" smtClean="0">
              <a:solidFill>
                <a:srgbClr val="990033"/>
              </a:solidFill>
              <a:latin typeface="+mn-ea"/>
            </a:endParaRPr>
          </a:p>
        </p:txBody>
      </p:sp>
      <p:grpSp>
        <p:nvGrpSpPr>
          <p:cNvPr id="2" name="Group 5"/>
          <p:cNvGrpSpPr/>
          <p:nvPr/>
        </p:nvGrpSpPr>
        <p:grpSpPr bwMode="auto">
          <a:xfrm>
            <a:off x="1588" y="777875"/>
            <a:ext cx="609600" cy="2003425"/>
            <a:chOff x="1" y="490"/>
            <a:chExt cx="384" cy="1262"/>
          </a:xfrm>
        </p:grpSpPr>
        <p:pic>
          <p:nvPicPr>
            <p:cNvPr id="471046"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471047"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4" name="文本框 3"/>
          <p:cNvSpPr txBox="1"/>
          <p:nvPr/>
        </p:nvSpPr>
        <p:spPr>
          <a:xfrm>
            <a:off x="827405" y="4652645"/>
            <a:ext cx="7920355" cy="457200"/>
          </a:xfrm>
          <a:prstGeom prst="rect">
            <a:avLst/>
          </a:prstGeom>
          <a:noFill/>
        </p:spPr>
        <p:txBody>
          <a:bodyPr wrap="square" rtlCol="0">
            <a:spAutoFit/>
          </a:bodyPr>
          <a:lstStyle/>
          <a:p>
            <a:r>
              <a:rPr sz="2400" b="1" smtClean="0">
                <a:solidFill>
                  <a:srgbClr val="990033"/>
                </a:solidFill>
                <a:latin typeface="+mn-ea"/>
                <a:sym typeface="+mn-ea"/>
              </a:rPr>
              <a:t>答案及解析见本讲“现场指导”。</a:t>
            </a:r>
            <a:endParaRPr sz="2400" b="1" smtClean="0">
              <a:solidFill>
                <a:srgbClr val="990033"/>
              </a:solidFill>
              <a:latin typeface="+mn-ea"/>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827405" y="620395"/>
            <a:ext cx="7920355" cy="5296535"/>
          </a:xfrm>
          <a:prstGeom prst="rect">
            <a:avLst/>
          </a:prstGeom>
          <a:noFill/>
          <a:ln>
            <a:noFill/>
          </a:ln>
        </p:spPr>
        <p:txBody>
          <a:bodyPr/>
          <a:lstStyle/>
          <a:p>
            <a:pPr algn="ctr" eaLnBrk="1" hangingPunct="1">
              <a:lnSpc>
                <a:spcPts val="3500"/>
              </a:lnSpc>
              <a:spcBef>
                <a:spcPct val="0"/>
              </a:spcBef>
            </a:pPr>
            <a:r>
              <a:rPr lang="en-US" altLang="zh-CN" sz="2400" b="1">
                <a:solidFill>
                  <a:srgbClr val="0033CC"/>
                </a:solidFill>
                <a:effectLst>
                  <a:outerShdw blurRad="38100" dist="38100" dir="2700000" algn="tl">
                    <a:srgbClr val="C0C0C0"/>
                  </a:outerShdw>
                </a:effectLst>
                <a:latin typeface="宋体" pitchFamily="2" charset="-122"/>
                <a:ea typeface="黑体" pitchFamily="2" charset="-122"/>
              </a:rPr>
              <a:t>——</a:t>
            </a:r>
            <a:r>
              <a:rPr lang="en-US" altLang="zh-CN" sz="2400" b="1">
                <a:solidFill>
                  <a:srgbClr val="0033CC"/>
                </a:solidFill>
                <a:effectLst>
                  <a:outerShdw blurRad="38100" dist="38100" dir="2700000" algn="tl">
                    <a:srgbClr val="C0C0C0"/>
                  </a:outerShdw>
                </a:effectLst>
                <a:latin typeface="黑体" pitchFamily="2" charset="-122"/>
                <a:ea typeface="黑体" pitchFamily="2" charset="-122"/>
              </a:rPr>
              <a:t> </a:t>
            </a:r>
            <a:r>
              <a:rPr lang="zh-CN" altLang="en-US" sz="2400" b="1">
                <a:solidFill>
                  <a:srgbClr val="0033CC"/>
                </a:solidFill>
                <a:effectLst>
                  <a:outerShdw blurRad="38100" dist="38100" dir="2700000" algn="tl">
                    <a:srgbClr val="C0C0C0"/>
                  </a:outerShdw>
                </a:effectLst>
                <a:latin typeface="黑体" pitchFamily="2" charset="-122"/>
                <a:ea typeface="黑体" pitchFamily="2" charset="-122"/>
              </a:rPr>
              <a:t>现场指导 </a:t>
            </a:r>
            <a:r>
              <a:rPr lang="en-US" altLang="zh-CN" sz="2400" b="1">
                <a:solidFill>
                  <a:srgbClr val="0033CC"/>
                </a:solidFill>
                <a:effectLst>
                  <a:outerShdw blurRad="38100" dist="38100" dir="2700000" algn="tl">
                    <a:srgbClr val="C0C0C0"/>
                  </a:outerShdw>
                </a:effectLst>
                <a:latin typeface="宋体" pitchFamily="2" charset="-122"/>
                <a:ea typeface="黑体" pitchFamily="2" charset="-122"/>
              </a:rPr>
              <a:t>——</a:t>
            </a:r>
            <a:endParaRPr lang="en-US" altLang="zh-CN" sz="2400" b="1">
              <a:solidFill>
                <a:srgbClr val="0033CC"/>
              </a:solidFill>
              <a:effectLst>
                <a:outerShdw blurRad="38100" dist="38100" dir="2700000" algn="tl">
                  <a:srgbClr val="C0C0C0"/>
                </a:outerShdw>
              </a:effectLst>
              <a:latin typeface="黑体" pitchFamily="2" charset="-122"/>
              <a:ea typeface="黑体" pitchFamily="2" charset="-122"/>
            </a:endParaRPr>
          </a:p>
          <a:p>
            <a:pPr algn="l">
              <a:lnSpc>
                <a:spcPts val="3000"/>
              </a:lnSpc>
              <a:spcBef>
                <a:spcPct val="0"/>
              </a:spcBef>
              <a:buFontTx/>
              <a:buNone/>
            </a:pPr>
            <a:r>
              <a:rPr sz="2400" b="1" smtClean="0">
                <a:latin typeface="+mn-ea"/>
                <a:sym typeface="+mn-ea"/>
              </a:rPr>
              <a:t> [</a:t>
            </a:r>
            <a:r>
              <a:rPr sz="2400" b="1">
                <a:latin typeface="宋体" charset="0"/>
                <a:ea typeface="宋体" charset="0"/>
              </a:rPr>
              <a:t>2013</a:t>
            </a:r>
            <a:r>
              <a:rPr sz="2400" b="1">
                <a:latin typeface="+mn-ea"/>
              </a:rPr>
              <a:t>·大纲全国卷</a:t>
            </a:r>
            <a:r>
              <a:rPr sz="2400" b="1" smtClean="0">
                <a:latin typeface="+mn-ea"/>
                <a:sym typeface="+mn-ea"/>
              </a:rPr>
              <a:t>]  </a:t>
            </a:r>
            <a:r>
              <a:rPr sz="2400" b="1">
                <a:latin typeface="+mn-ea"/>
              </a:rPr>
              <a:t>把下面这个长句改写成几个较短的句子，可以改变语序、增删词语，但不得改变原意。</a:t>
            </a:r>
            <a:r>
              <a:rPr sz="2400" b="1">
                <a:latin typeface="+mn-ea"/>
                <a:sym typeface="+mn-ea"/>
              </a:rPr>
              <a:t>(</a:t>
            </a:r>
            <a:r>
              <a:rPr sz="2400" b="1">
                <a:latin typeface="宋体" charset="0"/>
                <a:ea typeface="宋体" charset="0"/>
                <a:sym typeface="+mn-ea"/>
              </a:rPr>
              <a:t>4</a:t>
            </a:r>
            <a:r>
              <a:rPr sz="2400" b="1">
                <a:latin typeface="+mn-ea"/>
                <a:sym typeface="+mn-ea"/>
              </a:rPr>
              <a:t>分)</a:t>
            </a:r>
            <a:endParaRPr sz="2400" b="1">
              <a:latin typeface="+mn-ea"/>
            </a:endParaRPr>
          </a:p>
          <a:p>
            <a:pPr algn="l">
              <a:lnSpc>
                <a:spcPts val="3000"/>
              </a:lnSpc>
              <a:spcBef>
                <a:spcPct val="0"/>
              </a:spcBef>
              <a:buFontTx/>
              <a:buNone/>
            </a:pPr>
            <a:r>
              <a:rPr sz="2400" b="1">
                <a:latin typeface="+mn-ea"/>
              </a:rPr>
              <a:t>  (原题见本讲“真题体验”第</a:t>
            </a:r>
            <a:r>
              <a:rPr sz="2400" b="1">
                <a:latin typeface="宋体" charset="0"/>
                <a:ea typeface="宋体" charset="0"/>
              </a:rPr>
              <a:t>4</a:t>
            </a:r>
            <a:r>
              <a:rPr sz="2400" b="1">
                <a:latin typeface="+mn-ea"/>
              </a:rPr>
              <a:t>题)</a:t>
            </a:r>
          </a:p>
        </p:txBody>
      </p:sp>
      <p:sp>
        <p:nvSpPr>
          <p:cNvPr id="474116" name="标题 1"/>
          <p:cNvSpPr/>
          <p:nvPr/>
        </p:nvSpPr>
        <p:spPr bwMode="auto">
          <a:xfrm>
            <a:off x="611188" y="44133"/>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777875"/>
            <a:ext cx="609600" cy="2003425"/>
            <a:chOff x="1" y="490"/>
            <a:chExt cx="384" cy="1262"/>
          </a:xfrm>
        </p:grpSpPr>
        <p:pic>
          <p:nvPicPr>
            <p:cNvPr id="474131"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474132"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graphicFrame>
        <p:nvGraphicFramePr>
          <p:cNvPr id="474141" name="Group 29"/>
          <p:cNvGraphicFramePr>
            <a:graphicFrameLocks noGrp="1"/>
          </p:cNvGraphicFramePr>
          <p:nvPr/>
        </p:nvGraphicFramePr>
        <p:xfrm>
          <a:off x="756920" y="2276475"/>
          <a:ext cx="7920355" cy="4023360"/>
        </p:xfrm>
        <a:graphic>
          <a:graphicData uri="http://schemas.openxmlformats.org/drawingml/2006/table">
            <a:tbl>
              <a:tblPr/>
              <a:tblGrid>
                <a:gridCol w="358775"/>
                <a:gridCol w="576580"/>
                <a:gridCol w="6985000"/>
              </a:tblGrid>
              <a:tr h="1188720">
                <a:tc rowSpan="2">
                  <a:txBody>
                    <a:bodyPr/>
                    <a:lstStyle/>
                    <a:p>
                      <a:pPr marL="0" marR="0" lvl="0" indent="0" algn="ctr" defTabSz="914400" rtl="0" eaLnBrk="1" fontAlgn="base" latinLnBrk="0" hangingPunct="1">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1800" b="1" i="0" u="none" strike="noStrike" cap="none" normalizeH="0" baseline="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审题</a:t>
                      </a:r>
                      <a:endParaRPr kumimoji="0" lang="zh-CN" altLang="en-US" sz="18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审题要点</a:t>
                      </a:r>
                      <a:endParaRPr kumimoji="0" lang="zh-CN" altLang="en-US" sz="18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fontAlgn="base">
                        <a:spcBef>
                          <a:spcPct val="0"/>
                        </a:spcBef>
                        <a:spcAft>
                          <a:spcPct val="0"/>
                        </a:spcAft>
                        <a:buClrTx/>
                        <a:buSzTx/>
                        <a:buFontTx/>
                        <a:buNone/>
                      </a:pPr>
                      <a:r>
                        <a:rPr kumimoji="0" lang="en-US" sz="1800" b="1" i="0" u="none" strike="noStrike" cap="none" normalizeH="0" baseline="0" smtClean="0">
                          <a:ln>
                            <a:noFill/>
                          </a:ln>
                          <a:solidFill>
                            <a:schemeClr val="tx1"/>
                          </a:solidFill>
                          <a:effectLst/>
                          <a:latin typeface="+mn-ea"/>
                        </a:rPr>
                        <a:t>    </a:t>
                      </a:r>
                      <a:r>
                        <a:rPr kumimoji="0" sz="1800" b="1" i="0" u="none" strike="noStrike" cap="none" normalizeH="0" baseline="0" smtClean="0">
                          <a:ln>
                            <a:noFill/>
                          </a:ln>
                          <a:solidFill>
                            <a:schemeClr val="tx1"/>
                          </a:solidFill>
                          <a:effectLst/>
                          <a:latin typeface="+mn-ea"/>
                        </a:rPr>
                        <a:t>①题干明确说明改写对象是长句，改写目标为短句。②题干提示了可以改变的地方(语序、增删词语)和不能改变的地方(原意)。③改写时要兼顾形式的改变和原意的不变两个方面</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34640">
                <a:tc vMerge="1">
                  <a:txBody>
                    <a:bodyPr/>
                    <a:lstStyle/>
                    <a:p>
                      <a:endParaRPr lang="zh-CN"/>
                    </a:p>
                  </a:txBody>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思路</a:t>
                      </a:r>
                      <a:r>
                        <a:rPr lang="zh-CN" altLang="en-US" sz="1800" b="1" smtClean="0">
                          <a:ln>
                            <a:noFill/>
                          </a:ln>
                          <a:latin typeface="宋体" pitchFamily="2" charset="-122"/>
                          <a:ea typeface="宋体" pitchFamily="2" charset="-122"/>
                          <a:cs typeface="Times New Roman" pitchFamily="18" charset="0"/>
                          <a:sym typeface="+mn-ea"/>
                        </a:rPr>
                        <a:t>分析</a:t>
                      </a:r>
                      <a:endParaRPr kumimoji="0" lang="zh-CN" altLang="en-US" sz="18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fontAlgn="base">
                        <a:spcBef>
                          <a:spcPct val="0"/>
                        </a:spcBef>
                        <a:spcAft>
                          <a:spcPct val="0"/>
                        </a:spcAft>
                        <a:buClrTx/>
                        <a:buSzTx/>
                        <a:buFontTx/>
                        <a:buNone/>
                      </a:pPr>
                      <a:r>
                        <a:rPr kumimoji="0" lang="en-US" sz="1800" b="1" i="0" u="none" strike="noStrike" cap="none" normalizeH="0" baseline="0" smtClean="0">
                          <a:ln>
                            <a:noFill/>
                          </a:ln>
                          <a:solidFill>
                            <a:schemeClr val="tx1"/>
                          </a:solidFill>
                          <a:effectLst/>
                          <a:latin typeface="+mn-ea"/>
                        </a:rPr>
                        <a:t>    </a:t>
                      </a:r>
                      <a:r>
                        <a:rPr kumimoji="0" sz="1800" b="1" i="0" u="none" strike="noStrike" cap="none" normalizeH="0" baseline="0" smtClean="0">
                          <a:ln>
                            <a:noFill/>
                          </a:ln>
                          <a:solidFill>
                            <a:schemeClr val="tx1"/>
                          </a:solidFill>
                          <a:effectLst/>
                          <a:latin typeface="+mn-ea"/>
                        </a:rPr>
                        <a:t>解答长句变短句题的思路是一“提”二“分”三“调”：①提取主干。把长句的主干(主谓宾结构)提取出来，如果主干表意不是很明确，那么可以再提取与中心词关系紧密的状语和定语一起构成一个表意明确的短句。②切分枝叶。将复杂的修饰语——多层定语或状语等根据表达的意思切分出几个意义相对独立的动宾或主谓结构的短句。③分层调整。为了表达的需要，在不改变原句意思的情况下，还要添加必要的词语(如主语、判断动词、宾语等)和上下文之间的衔接词语(如代词“它”、关联词“却”等)，删除不必要的虚词及重复性词语，然后按照句子内容的顺序(如时空、事理、逻辑等)调整词序、句序，从而组合成几个连贯的短句</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474141"/>
                                        </p:tgtEl>
                                        <p:attrNameLst>
                                          <p:attrName>style.visibility</p:attrName>
                                        </p:attrNameLst>
                                      </p:cBhvr>
                                      <p:to>
                                        <p:strVal val="visible"/>
                                      </p:to>
                                    </p:set>
                                    <p:animEffect transition="in" filter="checkerboard(across)">
                                      <p:cBhvr>
                                        <p:cTn id="11" dur="500"/>
                                        <p:tgtEl>
                                          <p:spTgt spid="474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0" y="765175"/>
            <a:ext cx="609600" cy="2003425"/>
            <a:chOff x="1" y="490"/>
            <a:chExt cx="384" cy="1262"/>
          </a:xfrm>
        </p:grpSpPr>
        <p:pic>
          <p:nvPicPr>
            <p:cNvPr id="52243"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52244"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graphicFrame>
        <p:nvGraphicFramePr>
          <p:cNvPr id="52283" name="Group 59"/>
          <p:cNvGraphicFramePr>
            <a:graphicFrameLocks noGrp="1"/>
          </p:cNvGraphicFramePr>
          <p:nvPr/>
        </p:nvGraphicFramePr>
        <p:xfrm>
          <a:off x="683260" y="904875"/>
          <a:ext cx="7877810" cy="5473700"/>
        </p:xfrm>
        <a:graphic>
          <a:graphicData uri="http://schemas.openxmlformats.org/drawingml/2006/table">
            <a:tbl>
              <a:tblPr/>
              <a:tblGrid>
                <a:gridCol w="575945"/>
                <a:gridCol w="504825"/>
                <a:gridCol w="348615"/>
                <a:gridCol w="729615"/>
                <a:gridCol w="5718810"/>
              </a:tblGrid>
              <a:tr h="964565">
                <a:tc rowSpan="4">
                  <a:txBody>
                    <a:bodyPr/>
                    <a:lstStyle/>
                    <a:p>
                      <a:pPr marL="0" marR="0" lvl="0" indent="0" algn="ctr" defTabSz="914400" rtl="0" eaLnBrk="1" fontAlgn="base" latinLnBrk="0" hangingPunct="1">
                        <a:spcBef>
                          <a:spcPct val="0"/>
                        </a:spcBef>
                        <a:spcAft>
                          <a:spcPct val="0"/>
                        </a:spcAft>
                        <a:buClrTx/>
                        <a:buSzTx/>
                        <a:buFontTx/>
                        <a:buNone/>
                      </a:pPr>
                      <a:r>
                        <a:rPr kumimoji="0" sz="1800" b="1" i="0" u="none" strike="noStrike" cap="none" normalizeH="0" baseline="0" dirty="0" smtClean="0">
                          <a:ln>
                            <a:noFill/>
                          </a:ln>
                          <a:solidFill>
                            <a:schemeClr val="tx1"/>
                          </a:solidFill>
                          <a:ea typeface="宋体" pitchFamily="2" charset="-122"/>
                        </a:rPr>
                        <a:t>教</a:t>
                      </a: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你</a:t>
                      </a:r>
                    </a:p>
                    <a:p>
                      <a:pPr marL="0" marR="0" lvl="0" indent="0" algn="ctr" defTabSz="914400" rtl="0" eaLnBrk="1" fontAlgn="base" latinLnBrk="0" hangingPunct="1">
                        <a:spcBef>
                          <a:spcPct val="0"/>
                        </a:spcBef>
                        <a:spcAft>
                          <a:spcPct val="0"/>
                        </a:spcAft>
                        <a:buClrTx/>
                        <a:buSzTx/>
                        <a:buFontTx/>
                        <a:buNone/>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答题</a:t>
                      </a:r>
                    </a:p>
                    <a:p>
                      <a:pPr marL="0" marR="0" lvl="0" indent="0" algn="ctr" defTabSz="914400" rtl="0" eaLnBrk="1" fontAlgn="base" latinLnBrk="0" hangingPunct="1">
                        <a:spcBef>
                          <a:spcPct val="0"/>
                        </a:spcBef>
                        <a:spcAft>
                          <a:spcPct val="0"/>
                        </a:spcAft>
                        <a:buClrTx/>
                        <a:buSzTx/>
                        <a:buFontTx/>
                        <a:buNone/>
                      </a:pP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fontAlgn="base">
                        <a:lnSpc>
                          <a:spcPts val="2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mn-ea"/>
                          <a:cs typeface="Times New Roman" pitchFamily="18" charset="0"/>
                        </a:rPr>
                        <a:t>现场答案</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gridSpan="2">
                  <a:txBody>
                    <a:bodyPr/>
                    <a:lstStyle/>
                    <a:p>
                      <a:pPr marL="0" marR="0" lvl="0" indent="0" algn="l" defTabSz="914400" rtl="0" fontAlgn="base">
                        <a:spcBef>
                          <a:spcPct val="0"/>
                        </a:spcBef>
                        <a:spcAft>
                          <a:spcPct val="0"/>
                        </a:spcAft>
                        <a:buClrTx/>
                        <a:buSzTx/>
                        <a:buFontTx/>
                        <a:buNone/>
                      </a:pPr>
                      <a:r>
                        <a:rPr kumimoji="0" sz="1800" b="1" i="0" u="none" strike="noStrike" cap="none" normalizeH="0" baseline="0" smtClean="0">
                          <a:ln>
                            <a:noFill/>
                          </a:ln>
                          <a:solidFill>
                            <a:schemeClr val="tx1"/>
                          </a:solidFill>
                          <a:latin typeface="+mn-ea"/>
                        </a:rPr>
                        <a:t>    </a:t>
                      </a:r>
                      <a:r>
                        <a:rPr kumimoji="0" lang="zh-CN" altLang="en-US" sz="1800" b="1" i="0" u="none" strike="noStrike" cap="none" normalizeH="0" baseline="0" smtClean="0">
                          <a:ln>
                            <a:noFill/>
                          </a:ln>
                          <a:solidFill>
                            <a:schemeClr val="tx1"/>
                          </a:solidFill>
                          <a:effectLst/>
                          <a:latin typeface="+mn-ea"/>
                        </a:rPr>
                        <a:t>我在比赛中由于骄傲自大、轻视对手导致了严重失误。教练的深入剖析使我对自己的失误有了更进一步的认识，并做出了坚决改正错误，争取在下一次比赛中取得好成绩的保证</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r>
              <a:tr h="1168400">
                <a:tc vMerge="1">
                  <a:txBody>
                    <a:bodyPr/>
                    <a:lstStyle/>
                    <a:p>
                      <a:endParaRPr lang="zh-CN"/>
                    </a:p>
                  </a:txBody>
                  <a:tcPr/>
                </a:tc>
                <a:tc>
                  <a:txBody>
                    <a:bodyPr/>
                    <a:lstStyle/>
                    <a:p>
                      <a:pPr marL="0" marR="0" lvl="0" indent="0" algn="ctr" defTabSz="914400" rtl="0" fontAlgn="base">
                        <a:lnSpc>
                          <a:spcPts val="2000"/>
                        </a:lnSpc>
                        <a:spcBef>
                          <a:spcPct val="0"/>
                        </a:spcBef>
                        <a:spcAft>
                          <a:spcPct val="0"/>
                        </a:spcAft>
                        <a:buClrTx/>
                        <a:buSzTx/>
                        <a:buFontTx/>
                        <a:buNone/>
                      </a:pPr>
                      <a:r>
                        <a:rPr kumimoji="0" lang="zh-CN" sz="1800" b="1" i="0" u="none" strike="noStrike" cap="none" normalizeH="0" baseline="0" smtClean="0">
                          <a:ln>
                            <a:noFill/>
                          </a:ln>
                          <a:solidFill>
                            <a:schemeClr val="tx1"/>
                          </a:solidFill>
                          <a:effectLst/>
                          <a:latin typeface="+mn-ea"/>
                          <a:cs typeface="Times New Roman" pitchFamily="18" charset="0"/>
                        </a:rPr>
                        <a:t>我来评分</a:t>
                      </a:r>
                    </a:p>
                  </a:txBody>
                  <a:tcPr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algn="ctr" defTabSz="914400" rtl="0" fontAlgn="base">
                        <a:lnSpc>
                          <a:spcPts val="2000"/>
                        </a:lnSpc>
                        <a:buClrTx/>
                        <a:buSzTx/>
                        <a:buFontTx/>
                        <a:buNone/>
                      </a:pPr>
                      <a:endParaRPr lang="zh-CN" altLang="en-US" sz="1800" b="1" dirty="0" smtClean="0">
                        <a:solidFill>
                          <a:srgbClr val="990033"/>
                        </a:solidFill>
                        <a:latin typeface="+mn-ea"/>
                      </a:endParaRP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fontAlgn="base">
                        <a:lnSpc>
                          <a:spcPts val="2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mn-ea"/>
                        </a:rPr>
                        <a:t>得分</a:t>
                      </a:r>
                    </a:p>
                    <a:p>
                      <a:pPr marL="0" marR="0" lvl="0" indent="0" algn="l" defTabSz="914400" rtl="0" fontAlgn="base">
                        <a:lnSpc>
                          <a:spcPts val="2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mn-ea"/>
                        </a:rPr>
                        <a:t>理由</a:t>
                      </a:r>
                    </a:p>
                  </a:txBody>
                  <a:tcPr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fontAlgn="base">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mn-ea"/>
                        </a:rPr>
                        <a:t>    </a:t>
                      </a:r>
                      <a:endParaRPr kumimoji="0" sz="1800" b="1" i="0" u="none" strike="noStrike" cap="none" normalizeH="0" baseline="0" smtClean="0">
                        <a:solidFill>
                          <a:srgbClr val="990033"/>
                        </a:solidFill>
                        <a:latin typeface="+mn-ea"/>
                      </a:endParaRP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18565">
                <a:tc vMerge="1">
                  <a:txBody>
                    <a:bodyPr/>
                    <a:lstStyle/>
                    <a:p>
                      <a:endParaRPr lang="zh-CN"/>
                    </a:p>
                  </a:txBody>
                  <a:tcPr/>
                </a:tc>
                <a:tc gridSpan="2">
                  <a:txBody>
                    <a:bodyPr/>
                    <a:lstStyle/>
                    <a:p>
                      <a:pPr marL="0" marR="0" lvl="0" indent="0" algn="ctr" defTabSz="914400" rtl="0" fontAlgn="base">
                        <a:lnSpc>
                          <a:spcPts val="2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mn-ea"/>
                          <a:cs typeface="Times New Roman" pitchFamily="18" charset="0"/>
                        </a:rPr>
                        <a:t>我来答题</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p>
                  </a:txBody>
                  <a:tcPr/>
                </a:tc>
                <a:tc gridSpan="2">
                  <a:txBody>
                    <a:bodyPr/>
                    <a:lstStyle/>
                    <a:p>
                      <a:pPr marL="0" marR="0" lvl="0" indent="0" algn="just" defTabSz="914400" rtl="0" fontAlgn="base">
                        <a:spcBef>
                          <a:spcPct val="0"/>
                        </a:spcBef>
                        <a:spcAft>
                          <a:spcPct val="0"/>
                        </a:spcAft>
                        <a:buClrTx/>
                        <a:buSzTx/>
                        <a:buFontTx/>
                        <a:buNone/>
                      </a:pPr>
                      <a:r>
                        <a:rPr kumimoji="0" sz="1800" b="1" i="0" u="none" strike="noStrike" cap="none" normalizeH="0" baseline="0" smtClean="0">
                          <a:solidFill>
                            <a:srgbClr val="990033"/>
                          </a:solidFill>
                          <a:latin typeface="+mn-ea"/>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p>
                  </a:txBody>
                  <a:tcPr/>
                </a:tc>
              </a:tr>
              <a:tr h="2122170">
                <a:tc vMerge="1">
                  <a:txBody>
                    <a:bodyPr/>
                    <a:lstStyle/>
                    <a:p>
                      <a:endParaRPr lang="zh-CN"/>
                    </a:p>
                  </a:txBody>
                  <a:tcPr/>
                </a:tc>
                <a:tc gridSpan="2">
                  <a:txBody>
                    <a:bodyPr/>
                    <a:lstStyle/>
                    <a:p>
                      <a:pPr marL="0" marR="0" lvl="0" indent="0" algn="ctr" defTabSz="914400" rtl="0" fontAlgn="base">
                        <a:lnSpc>
                          <a:spcPts val="2000"/>
                        </a:lnSpc>
                        <a:spcBef>
                          <a:spcPct val="0"/>
                        </a:spcBef>
                        <a:spcAft>
                          <a:spcPct val="0"/>
                        </a:spcAft>
                        <a:buClrTx/>
                        <a:buSzTx/>
                        <a:buFontTx/>
                        <a:buNone/>
                      </a:pPr>
                      <a:r>
                        <a:rPr lang="zh-CN" sz="1800" b="1">
                          <a:latin typeface="+mn-ea"/>
                        </a:rPr>
                        <a:t>阅卷总结</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p>
                  </a:txBody>
                  <a:tcPr/>
                </a:tc>
                <a:tc gridSpan="2">
                  <a:txBody>
                    <a:bodyPr/>
                    <a:lstStyle/>
                    <a:p>
                      <a:pPr marL="0" marR="0" lvl="0" indent="0" algn="l" defTabSz="914400" rtl="0" fontAlgn="base">
                        <a:spcBef>
                          <a:spcPct val="0"/>
                        </a:spcBef>
                        <a:spcAft>
                          <a:spcPct val="0"/>
                        </a:spcAft>
                        <a:buClrTx/>
                        <a:buSzTx/>
                        <a:buFontTx/>
                        <a:buNone/>
                      </a:pPr>
                      <a:r>
                        <a:rPr kumimoji="0" lang="zh-CN" altLang="en-US" sz="1800" b="1" i="0" u="none" strike="noStrike" cap="none" normalizeH="0" baseline="0" dirty="0" smtClean="0">
                          <a:ln>
                            <a:noFill/>
                          </a:ln>
                          <a:solidFill>
                            <a:schemeClr val="tx1"/>
                          </a:solidFill>
                          <a:effectLst/>
                          <a:latin typeface="+mn-ea"/>
                          <a:cs typeface="Times New Roman" pitchFamily="18" charset="0"/>
                        </a:rPr>
                        <a:t>  </a:t>
                      </a:r>
                      <a:r>
                        <a:rPr kumimoji="0" lang="zh-CN" altLang="en-US" sz="1800" b="1" i="0" u="none" strike="noStrike" cap="none" normalizeH="0" baseline="0" dirty="0" smtClean="0">
                          <a:ln>
                            <a:noFill/>
                          </a:ln>
                          <a:solidFill>
                            <a:schemeClr val="tx1"/>
                          </a:solidFill>
                          <a:effectLst/>
                          <a:latin typeface="+mn-ea"/>
                        </a:rPr>
                        <a:t>本题考查变换句式的能力。长句变短句遵循的基本原则是：主语调动法。先确定主语，然后切分枝叶，再找相关的谓语动词或形容词。这道题中的主语是“我”，然后再找关于“我”的谓语，我做了什么？“出现了严重失误”“骄傲自大、轻视对手”“保证坚决改正错误”；“教练”又是一个主语，教练做了什么？“对我在比赛中的表现进行了深入剖析”。最后分层调整，将两者结合组成几个连贯的短句</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p>
                  </a:txBody>
                  <a:tcPr/>
                </a:tc>
              </a:tr>
            </a:tbl>
          </a:graphicData>
        </a:graphic>
      </p:graphicFrame>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5" name="文本框 4"/>
          <p:cNvSpPr txBox="1"/>
          <p:nvPr/>
        </p:nvSpPr>
        <p:spPr>
          <a:xfrm>
            <a:off x="6804660" y="4796790"/>
            <a:ext cx="909320" cy="368300"/>
          </a:xfrm>
          <a:prstGeom prst="rect">
            <a:avLst/>
          </a:prstGeom>
          <a:noFill/>
        </p:spPr>
        <p:txBody>
          <a:bodyPr wrap="square" rtlCol="0">
            <a:spAutoFit/>
          </a:bodyPr>
          <a:lstStyle/>
          <a:p>
            <a:r>
              <a:rPr lang="en-US" altLang="zh-CN"/>
              <a:t>.   .   .   .</a:t>
            </a:r>
          </a:p>
        </p:txBody>
      </p:sp>
      <p:sp>
        <p:nvSpPr>
          <p:cNvPr id="7" name="文本框 6"/>
          <p:cNvSpPr txBox="1"/>
          <p:nvPr/>
        </p:nvSpPr>
        <p:spPr>
          <a:xfrm>
            <a:off x="7884795" y="4796790"/>
            <a:ext cx="471170" cy="368300"/>
          </a:xfrm>
          <a:prstGeom prst="rect">
            <a:avLst/>
          </a:prstGeom>
          <a:noFill/>
        </p:spPr>
        <p:txBody>
          <a:bodyPr wrap="square" rtlCol="0">
            <a:spAutoFit/>
          </a:bodyPr>
          <a:lstStyle/>
          <a:p>
            <a:r>
              <a:rPr lang="en-US" altLang="zh-CN"/>
              <a:t>.   .</a:t>
            </a:r>
          </a:p>
        </p:txBody>
      </p:sp>
      <p:sp>
        <p:nvSpPr>
          <p:cNvPr id="9" name="文本框 8"/>
          <p:cNvSpPr txBox="1"/>
          <p:nvPr/>
        </p:nvSpPr>
        <p:spPr>
          <a:xfrm>
            <a:off x="6949440" y="5300980"/>
            <a:ext cx="560705" cy="368300"/>
          </a:xfrm>
          <a:prstGeom prst="rect">
            <a:avLst/>
          </a:prstGeom>
          <a:noFill/>
        </p:spPr>
        <p:txBody>
          <a:bodyPr wrap="square" rtlCol="0">
            <a:spAutoFit/>
          </a:bodyPr>
          <a:lstStyle/>
          <a:p>
            <a:r>
              <a:rPr lang="en-US" altLang="zh-CN"/>
              <a:t>.    .</a:t>
            </a:r>
          </a:p>
        </p:txBody>
      </p:sp>
      <p:sp>
        <p:nvSpPr>
          <p:cNvPr id="10" name="文本框 9"/>
          <p:cNvSpPr txBox="1"/>
          <p:nvPr/>
        </p:nvSpPr>
        <p:spPr>
          <a:xfrm>
            <a:off x="3131820" y="5085080"/>
            <a:ext cx="415290" cy="368300"/>
          </a:xfrm>
          <a:prstGeom prst="rect">
            <a:avLst/>
          </a:prstGeom>
          <a:noFill/>
        </p:spPr>
        <p:txBody>
          <a:bodyPr wrap="square" rtlCol="0">
            <a:spAutoFit/>
          </a:bodyPr>
          <a:lstStyle/>
          <a:p>
            <a:r>
              <a:rPr lang="en-US" altLang="zh-CN"/>
              <a:t>.   .</a:t>
            </a:r>
          </a:p>
        </p:txBody>
      </p:sp>
      <p:sp>
        <p:nvSpPr>
          <p:cNvPr id="3" name="文本框 2"/>
          <p:cNvSpPr txBox="1"/>
          <p:nvPr/>
        </p:nvSpPr>
        <p:spPr>
          <a:xfrm>
            <a:off x="1763395" y="2132330"/>
            <a:ext cx="358140" cy="640080"/>
          </a:xfrm>
          <a:prstGeom prst="rect">
            <a:avLst/>
          </a:prstGeom>
          <a:noFill/>
        </p:spPr>
        <p:txBody>
          <a:bodyPr wrap="square" rtlCol="0">
            <a:spAutoFit/>
          </a:bodyPr>
          <a:lstStyle/>
          <a:p>
            <a:pPr algn="ctr"/>
            <a:r>
              <a:rPr b="1" dirty="0" smtClean="0">
                <a:solidFill>
                  <a:srgbClr val="990033"/>
                </a:solidFill>
                <a:latin typeface="+mn-ea"/>
              </a:rPr>
              <a:t>2分</a:t>
            </a:r>
          </a:p>
        </p:txBody>
      </p:sp>
      <p:sp>
        <p:nvSpPr>
          <p:cNvPr id="4" name="文本框 3"/>
          <p:cNvSpPr txBox="1"/>
          <p:nvPr/>
        </p:nvSpPr>
        <p:spPr>
          <a:xfrm>
            <a:off x="2771775" y="1988820"/>
            <a:ext cx="5668010" cy="640080"/>
          </a:xfrm>
          <a:prstGeom prst="rect">
            <a:avLst/>
          </a:prstGeom>
          <a:noFill/>
        </p:spPr>
        <p:txBody>
          <a:bodyPr wrap="square" rtlCol="0">
            <a:spAutoFit/>
          </a:bodyPr>
          <a:lstStyle/>
          <a:p>
            <a:pPr marL="0" marR="0" lvl="0" indent="0" algn="l" defTabSz="914400" rtl="0" fontAlgn="base">
              <a:spcBef>
                <a:spcPct val="0"/>
              </a:spcBef>
              <a:spcAft>
                <a:spcPct val="0"/>
              </a:spcAft>
              <a:buClrTx/>
              <a:buSzTx/>
              <a:buFontTx/>
              <a:buNone/>
            </a:pPr>
            <a:r>
              <a:rPr lang="en-US" b="1" smtClean="0">
                <a:solidFill>
                  <a:srgbClr val="990033"/>
                </a:solidFill>
                <a:latin typeface="+mn-ea"/>
                <a:sym typeface="+mn-ea"/>
              </a:rPr>
              <a:t>    </a:t>
            </a:r>
            <a:r>
              <a:rPr b="1" smtClean="0">
                <a:solidFill>
                  <a:srgbClr val="990033"/>
                </a:solidFill>
                <a:latin typeface="+mn-ea"/>
                <a:sym typeface="+mn-ea"/>
              </a:rPr>
              <a:t>第一句主干句正确，第二句后几句是对原题的照抄，所以不能得分</a:t>
            </a:r>
            <a:endParaRPr lang="zh-CN" altLang="en-US"/>
          </a:p>
        </p:txBody>
      </p:sp>
      <p:sp>
        <p:nvSpPr>
          <p:cNvPr id="8" name="文本框 7"/>
          <p:cNvSpPr txBox="1"/>
          <p:nvPr/>
        </p:nvSpPr>
        <p:spPr>
          <a:xfrm>
            <a:off x="2123440" y="3068955"/>
            <a:ext cx="6313170" cy="1188720"/>
          </a:xfrm>
          <a:prstGeom prst="rect">
            <a:avLst/>
          </a:prstGeom>
          <a:noFill/>
        </p:spPr>
        <p:txBody>
          <a:bodyPr wrap="square" rtlCol="0">
            <a:spAutoFit/>
          </a:bodyPr>
          <a:lstStyle/>
          <a:p>
            <a:pPr marL="0" marR="0" lvl="0" indent="0" algn="just" defTabSz="914400" rtl="0" fontAlgn="base">
              <a:spcBef>
                <a:spcPct val="0"/>
              </a:spcBef>
              <a:spcAft>
                <a:spcPct val="0"/>
              </a:spcAft>
              <a:buClrTx/>
              <a:buSzTx/>
              <a:buFontTx/>
              <a:buNone/>
            </a:pPr>
            <a:r>
              <a:rPr lang="en-US" b="1" smtClean="0">
                <a:solidFill>
                  <a:srgbClr val="990033"/>
                </a:solidFill>
                <a:latin typeface="+mn-ea"/>
                <a:sym typeface="+mn-ea"/>
              </a:rPr>
              <a:t>    </a:t>
            </a:r>
            <a:r>
              <a:rPr b="1" smtClean="0">
                <a:solidFill>
                  <a:srgbClr val="990033"/>
                </a:solidFill>
                <a:latin typeface="+mn-ea"/>
                <a:sym typeface="+mn-ea"/>
              </a:rPr>
              <a:t>我在这次比赛中出现了严重失误。赛后分析会上，教练对我在比赛中的表现进行了深入剖析。我进一步认识到失误的原因在于我骄傲自大、轻视对手，并保证坚决改正错误，争取在下一次比赛中取得好成绩</a:t>
            </a: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2283"/>
                                        </p:tgtEl>
                                        <p:attrNameLst>
                                          <p:attrName>style.visibility</p:attrName>
                                        </p:attrNameLst>
                                      </p:cBhvr>
                                      <p:to>
                                        <p:strVal val="visible"/>
                                      </p:to>
                                    </p:set>
                                    <p:animEffect transition="in" filter="blinds(horizontal)">
                                      <p:cBhvr>
                                        <p:cTn id="7" dur="500"/>
                                        <p:tgtEl>
                                          <p:spTgt spid="5228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4724400"/>
          </a:xfrm>
        </p:spPr>
        <p:txBody>
          <a:bodyPr>
            <a:noAutofit/>
          </a:bodyPr>
          <a:lstStyle/>
          <a:p>
            <a:pPr marL="0" indent="628650" algn="ctr" eaLnBrk="1" hangingPunct="1">
              <a:lnSpc>
                <a:spcPts val="3500"/>
              </a:lnSpc>
              <a:spcBef>
                <a:spcPct val="0"/>
              </a:spcBef>
              <a:buFont typeface="Arial" charset="0"/>
              <a:buNone/>
            </a:pPr>
            <a:r>
              <a:rPr lang="en-US" altLang="zh-CN" sz="2400" b="1" smtClean="0">
                <a:solidFill>
                  <a:srgbClr val="0033CC"/>
                </a:solidFill>
                <a:effectLst>
                  <a:outerShdw blurRad="38100" dist="38100" dir="2700000" algn="tl">
                    <a:srgbClr val="C0C0C0"/>
                  </a:outerShdw>
                </a:effectLst>
                <a:latin typeface="宋体" pitchFamily="2" charset="-122"/>
              </a:rPr>
              <a:t>——</a:t>
            </a:r>
            <a:r>
              <a:rPr lang="zh-CN" altLang="en-US" sz="2400" b="1" smtClean="0">
                <a:solidFill>
                  <a:srgbClr val="0033CC"/>
                </a:solidFill>
                <a:effectLst>
                  <a:outerShdw blurRad="38100" dist="38100" dir="2700000" algn="tl">
                    <a:srgbClr val="C0C0C0"/>
                  </a:outerShdw>
                </a:effectLst>
                <a:ea typeface="黑体" pitchFamily="2" charset="-122"/>
              </a:rPr>
              <a:t>考点精讲</a:t>
            </a:r>
            <a:r>
              <a:rPr lang="zh-CN" altLang="en-US" sz="2400" b="1" smtClean="0">
                <a:solidFill>
                  <a:srgbClr val="0033CC"/>
                </a:solidFill>
                <a:effectLst>
                  <a:outerShdw blurRad="38100" dist="38100" dir="2700000" algn="tl">
                    <a:srgbClr val="C0C0C0"/>
                  </a:outerShdw>
                </a:effectLst>
              </a:rPr>
              <a:t> </a:t>
            </a:r>
            <a:r>
              <a:rPr lang="en-US" altLang="zh-CN" sz="2400" b="1" smtClean="0">
                <a:solidFill>
                  <a:srgbClr val="0033CC"/>
                </a:solidFill>
                <a:effectLst>
                  <a:outerShdw blurRad="38100" dist="38100" dir="2700000" algn="tl">
                    <a:srgbClr val="C0C0C0"/>
                  </a:outerShdw>
                </a:effectLst>
                <a:latin typeface="宋体" pitchFamily="2" charset="-122"/>
              </a:rPr>
              <a:t>——</a:t>
            </a:r>
          </a:p>
          <a:p>
            <a:pPr marL="0" indent="0" latinLnBrk="0">
              <a:lnSpc>
                <a:spcPts val="3500"/>
              </a:lnSpc>
              <a:spcBef>
                <a:spcPts val="0"/>
              </a:spcBef>
              <a:buFont typeface="Arial" charset="0"/>
              <a:buNone/>
            </a:pPr>
            <a:r>
              <a:rPr lang="zh-CN" altLang="en-US" sz="2400" b="1" smtClean="0">
                <a:latin typeface="黑体" charset="0"/>
                <a:ea typeface="黑体" charset="0"/>
              </a:rPr>
              <a:t>一、选用句式</a:t>
            </a:r>
          </a:p>
          <a:p>
            <a:pPr marL="0" indent="0" latinLnBrk="0">
              <a:lnSpc>
                <a:spcPts val="3500"/>
              </a:lnSpc>
              <a:spcBef>
                <a:spcPts val="0"/>
              </a:spcBef>
              <a:buFont typeface="Arial" charset="0"/>
              <a:buNone/>
            </a:pPr>
            <a:r>
              <a:rPr lang="zh-CN" altLang="en-US" sz="2400" b="1" smtClean="0"/>
              <a:t>         选用句式是根据不同的对象、场合、目的等，为达到预期的表达效果选择恰当的句式。搞清提供的语境材料的表达角度，选用与之相适应的句式是重点；选用时围绕“中心点”展开，根据侧重点选择并调整句式，使之明晰是难点。选用句式时需注意文体、语体、语境、语气、句式和感情等因素。它融于仿用和变换句式中。这种题型很少独立考查，一般结合简明、连贯、得体考查。</a:t>
            </a:r>
          </a:p>
        </p:txBody>
      </p:sp>
      <p:sp>
        <p:nvSpPr>
          <p:cNvPr id="47514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7514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7514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75140"/>
                                        </p:tgtEl>
                                        <p:attrNameLst>
                                          <p:attrName>style.visibility</p:attrName>
                                        </p:attrNameLst>
                                      </p:cBhvr>
                                      <p:to>
                                        <p:strVal val="visible"/>
                                      </p:to>
                                    </p:set>
                                    <p:anim calcmode="lin" valueType="num">
                                      <p:cBhvr additive="base">
                                        <p:cTn id="7" dur="500" fill="hold"/>
                                        <p:tgtEl>
                                          <p:spTgt spid="475140"/>
                                        </p:tgtEl>
                                        <p:attrNameLst>
                                          <p:attrName>ppt_x</p:attrName>
                                        </p:attrNameLst>
                                      </p:cBhvr>
                                      <p:tavLst>
                                        <p:tav tm="0">
                                          <p:val>
                                            <p:strVal val="0-#ppt_w/2"/>
                                          </p:val>
                                        </p:tav>
                                        <p:tav tm="100000">
                                          <p:val>
                                            <p:strVal val="#ppt_x"/>
                                          </p:val>
                                        </p:tav>
                                      </p:tavLst>
                                    </p:anim>
                                    <p:anim calcmode="lin" valueType="num">
                                      <p:cBhvr additive="base">
                                        <p:cTn id="8" dur="500" fill="hold"/>
                                        <p:tgtEl>
                                          <p:spTgt spid="475140"/>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par>
                                <p:cTn id="18" presetID="2" presetClass="entr" presetSubtype="4"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140" grpId="0"/>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内容占位符 2"/>
          <p:cNvSpPr>
            <a:spLocks noGrp="1"/>
          </p:cNvSpPr>
          <p:nvPr>
            <p:ph idx="4294967295"/>
          </p:nvPr>
        </p:nvSpPr>
        <p:spPr>
          <a:xfrm>
            <a:off x="792163" y="936625"/>
            <a:ext cx="7920037" cy="3284538"/>
          </a:xfrm>
        </p:spPr>
        <p:txBody>
          <a:bodyPr/>
          <a:lstStyle/>
          <a:p>
            <a:pPr marL="0" indent="0" eaLnBrk="1" latinLnBrk="0" hangingPunct="1">
              <a:lnSpc>
                <a:spcPts val="3500"/>
              </a:lnSpc>
              <a:spcBef>
                <a:spcPct val="0"/>
              </a:spcBef>
              <a:buFont typeface="Arial" charset="0"/>
              <a:buNone/>
            </a:pPr>
            <a:r>
              <a:rPr sz="2400" b="1" smtClean="0">
                <a:latin typeface="黑体" charset="0"/>
                <a:ea typeface="黑体" charset="0"/>
              </a:rPr>
              <a:t>1</a:t>
            </a:r>
            <a:r>
              <a:rPr lang="zh-CN" altLang="en-US" sz="2400" b="1" smtClean="0">
                <a:latin typeface="黑体" charset="0"/>
                <a:ea typeface="黑体" charset="0"/>
              </a:rPr>
              <a:t>. 话题一致。</a:t>
            </a:r>
            <a:r>
              <a:rPr lang="zh-CN" altLang="en-US" sz="2400" b="1" smtClean="0"/>
              <a:t>话题一致是指组成段落的句子之间，或是组成复句的分句之间，密切相关，紧紧围绕一个中心，集中表现一个事实、场景或思想观点。在试题中又常常表现为整个句子的主语相同。</a:t>
            </a:r>
            <a:endParaRPr sz="2400" b="1" smtClean="0">
              <a:latin typeface="宋体" pitchFamily="2" charset="-122"/>
            </a:endParaRPr>
          </a:p>
        </p:txBody>
      </p:sp>
      <p:sp>
        <p:nvSpPr>
          <p:cNvPr id="47616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7616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7616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76162"/>
                                        </p:tgtEl>
                                        <p:attrNameLst>
                                          <p:attrName>style.visibility</p:attrName>
                                        </p:attrNameLst>
                                      </p:cBhvr>
                                      <p:to>
                                        <p:strVal val="visible"/>
                                      </p:to>
                                    </p:set>
                                    <p:animEffect transition="in" filter="blinds(horizontal)">
                                      <p:cBhvr>
                                        <p:cTn id="7" dur="500"/>
                                        <p:tgtEl>
                                          <p:spTgt spid="476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162" grpId="0"/>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476162" name="内容占位符 2"/>
          <p:cNvSpPr>
            <a:spLocks noGrp="1"/>
          </p:cNvSpPr>
          <p:nvPr>
            <p:ph idx="1"/>
          </p:nvPr>
        </p:nvSpPr>
        <p:spPr/>
        <p:txBody>
          <a:bodyPr/>
          <a:lstStyle/>
          <a:p>
            <a:pPr marL="0" eaLnBrk="1" latinLnBrk="0" hangingPunct="1">
              <a:spcBef>
                <a:spcPct val="0"/>
              </a:spcBef>
              <a:buFont typeface="Arial" charset="0"/>
              <a:buNone/>
            </a:pPr>
            <a:r>
              <a:rPr lang="en-US" altLang="zh-CN" sz="2400" b="1" smtClean="0">
                <a:latin typeface="宋体" pitchFamily="2" charset="-122"/>
              </a:rPr>
              <a:t>【</a:t>
            </a:r>
            <a:r>
              <a:rPr lang="zh-CN" altLang="en-US" sz="2400" b="1" smtClean="0">
                <a:latin typeface="黑体" charset="0"/>
                <a:ea typeface="黑体" charset="0"/>
              </a:rPr>
              <a:t>对点训练</a:t>
            </a:r>
            <a:r>
              <a:rPr lang="en-US" altLang="zh-CN" sz="2400" b="1" smtClean="0">
                <a:latin typeface="宋体" pitchFamily="2" charset="-122"/>
              </a:rPr>
              <a:t>】</a:t>
            </a:r>
          </a:p>
          <a:p>
            <a:pPr marL="0" eaLnBrk="1" latinLnBrk="0" hangingPunct="1">
              <a:spcBef>
                <a:spcPct val="0"/>
              </a:spcBef>
              <a:buFont typeface="Arial" charset="0"/>
              <a:buNone/>
            </a:pPr>
            <a:r>
              <a:rPr lang="en-US" altLang="zh-CN" smtClean="0"/>
              <a:t> 1.     </a:t>
            </a:r>
            <a:r>
              <a:rPr lang="en-US" altLang="zh-CN" smtClean="0">
                <a:latin typeface="Adobe 黑体 Std R" charset="0"/>
                <a:ea typeface="Adobe 黑体 Std R" charset="0"/>
              </a:rPr>
              <a:t>[</a:t>
            </a:r>
            <a:r>
              <a:rPr lang="zh-CN" altLang="en-US" smtClean="0">
                <a:latin typeface="宋体" charset="0"/>
                <a:ea typeface="宋体" charset="0"/>
              </a:rPr>
              <a:t>2015</a:t>
            </a:r>
            <a:r>
              <a:rPr lang="zh-CN" altLang="en-US" smtClean="0"/>
              <a:t>·浙江卷</a:t>
            </a:r>
            <a:r>
              <a:rPr lang="zh-CN" altLang="en-US" smtClean="0">
                <a:latin typeface="Adobe 黑体 Std R" charset="0"/>
                <a:ea typeface="Adobe 黑体 Std R" charset="0"/>
              </a:rPr>
              <a:t>] </a:t>
            </a:r>
            <a:r>
              <a:rPr lang="zh-CN" altLang="en-US" smtClean="0"/>
              <a:t>填入下面空缺处的语句，最恰当的一项是(　　)</a:t>
            </a:r>
          </a:p>
          <a:p>
            <a:pPr marL="0" eaLnBrk="1" latinLnBrk="0" hangingPunct="1">
              <a:spcBef>
                <a:spcPct val="0"/>
              </a:spcBef>
              <a:buFont typeface="Arial" charset="0"/>
              <a:buNone/>
            </a:pPr>
            <a:r>
              <a:rPr lang="en-US" altLang="zh-CN" smtClean="0">
                <a:latin typeface="楷体_GB2312" pitchFamily="49" charset="-122"/>
                <a:ea typeface="楷体_GB2312" pitchFamily="49" charset="-122"/>
              </a:rPr>
              <a:t>    我需要清静</a:t>
            </a:r>
            <a:r>
              <a:rPr lang="en-US" altLang="zh-CN" b="0" smtClean="0">
                <a:solidFill>
                  <a:schemeClr val="tx1"/>
                </a:solidFill>
                <a:uFillTx/>
                <a:latin typeface="宋体" charset="0"/>
                <a:ea typeface="宋体" charset="0"/>
              </a:rPr>
              <a:t>……</a:t>
            </a:r>
            <a:r>
              <a:rPr lang="en-US" altLang="zh-CN" smtClean="0">
                <a:latin typeface="楷体_GB2312" pitchFamily="49" charset="-122"/>
                <a:ea typeface="楷体_GB2312" pitchFamily="49" charset="-122"/>
              </a:rPr>
              <a:t>最好去处是到个庙宇前小河旁边大石头上坐坐，         。雨季来时上面长了些绿绒似的苔类。雨季一过，苔已干枯了，在一片未干枯苔上正开着小小蓝花白花，有细脚蜘蛛在旁边爬。</a:t>
            </a:r>
          </a:p>
          <a:p>
            <a:pPr marL="0" eaLnBrk="1" latinLnBrk="0" hangingPunct="1">
              <a:spcBef>
                <a:spcPct val="0"/>
              </a:spcBef>
              <a:buFont typeface="Arial" charset="0"/>
              <a:buNone/>
            </a:pPr>
            <a:r>
              <a:rPr lang="zh-CN" altLang="en-US" smtClean="0">
                <a:latin typeface="Times New Roman" pitchFamily="18" charset="0"/>
              </a:rPr>
              <a:t>A. 阳光和雨露把这石头漂白磨光了</a:t>
            </a:r>
          </a:p>
          <a:p>
            <a:pPr marL="0" eaLnBrk="1" latinLnBrk="0" hangingPunct="1">
              <a:spcBef>
                <a:spcPct val="0"/>
              </a:spcBef>
              <a:buFont typeface="Arial" charset="0"/>
              <a:buNone/>
            </a:pPr>
            <a:r>
              <a:rPr lang="zh-CN" altLang="en-US" smtClean="0">
                <a:latin typeface="Times New Roman" pitchFamily="18" charset="0"/>
              </a:rPr>
              <a:t>B. 这石头被阳光和雨露漂白磨光了</a:t>
            </a:r>
          </a:p>
          <a:p>
            <a:pPr marL="0" eaLnBrk="1" latinLnBrk="0" hangingPunct="1">
              <a:spcBef>
                <a:spcPct val="0"/>
              </a:spcBef>
              <a:buFont typeface="Arial" charset="0"/>
              <a:buNone/>
            </a:pPr>
            <a:r>
              <a:rPr lang="zh-CN" altLang="en-US" smtClean="0">
                <a:latin typeface="Times New Roman" pitchFamily="18" charset="0"/>
              </a:rPr>
              <a:t>C. 阳光和雨露已把这石头漂白磨光了的</a:t>
            </a:r>
          </a:p>
          <a:p>
            <a:pPr marL="0" eaLnBrk="1" latinLnBrk="0" hangingPunct="1">
              <a:spcBef>
                <a:spcPct val="0"/>
              </a:spcBef>
              <a:buFont typeface="Arial" charset="0"/>
              <a:buNone/>
            </a:pPr>
            <a:r>
              <a:rPr lang="zh-CN" altLang="en-US" smtClean="0">
                <a:latin typeface="Times New Roman" pitchFamily="18" charset="0"/>
              </a:rPr>
              <a:t>D. 这石头是被阳光和雨露漂白磨光了的</a:t>
            </a:r>
          </a:p>
        </p:txBody>
      </p:sp>
      <p:sp>
        <p:nvSpPr>
          <p:cNvPr id="47616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7616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7616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cxnSp>
        <p:nvCxnSpPr>
          <p:cNvPr id="4" name="直接连接符 3"/>
          <p:cNvCxnSpPr/>
          <p:nvPr/>
        </p:nvCxnSpPr>
        <p:spPr>
          <a:xfrm>
            <a:off x="2275205" y="3086100"/>
            <a:ext cx="14998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76162"/>
                                        </p:tgtEl>
                                        <p:attrNameLst>
                                          <p:attrName>style.visibility</p:attrName>
                                        </p:attrNameLst>
                                      </p:cBhvr>
                                      <p:to>
                                        <p:strVal val="visible"/>
                                      </p:to>
                                    </p:set>
                                    <p:animEffect transition="in" filter="blinds(horizontal)">
                                      <p:cBhvr>
                                        <p:cTn id="7" dur="500"/>
                                        <p:tgtEl>
                                          <p:spTgt spid="476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16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39750" y="692150"/>
            <a:ext cx="8280400" cy="5570538"/>
          </a:xfrm>
        </p:spPr>
        <p:txBody>
          <a:bodyPr/>
          <a:lstStyle/>
          <a:p>
            <a:pPr marL="0" indent="0" eaLnBrk="1" hangingPunct="1">
              <a:lnSpc>
                <a:spcPct val="120000"/>
              </a:lnSpc>
              <a:spcBef>
                <a:spcPct val="0"/>
              </a:spcBef>
              <a:buFont typeface="Arial" charset="0"/>
              <a:buNone/>
            </a:pPr>
            <a:r>
              <a:rPr lang="en-US" altLang="zh-CN" sz="2400" b="1" dirty="0" smtClean="0">
                <a:ea typeface="黑体" pitchFamily="2" charset="-122"/>
              </a:rPr>
              <a:t>【</a:t>
            </a:r>
            <a:r>
              <a:rPr lang="en-US" altLang="zh-CN" sz="2400" b="1" dirty="0" err="1" smtClean="0">
                <a:ea typeface="黑体" pitchFamily="2" charset="-122"/>
              </a:rPr>
              <a:t>成语小贴士</a:t>
            </a:r>
            <a:r>
              <a:rPr lang="en-US" altLang="zh-CN" sz="2400" b="1" dirty="0" smtClean="0">
                <a:ea typeface="黑体" pitchFamily="2" charset="-122"/>
              </a:rPr>
              <a:t>】</a:t>
            </a:r>
          </a:p>
          <a:p>
            <a:pPr marL="0" indent="0" eaLnBrk="1" hangingPunct="1">
              <a:lnSpc>
                <a:spcPct val="120000"/>
              </a:lnSpc>
              <a:spcBef>
                <a:spcPct val="0"/>
              </a:spcBef>
              <a:buFont typeface="Arial" charset="0"/>
              <a:buNone/>
            </a:pPr>
            <a:r>
              <a:rPr lang="en-US" altLang="zh-CN" sz="2400" b="1" dirty="0" smtClean="0"/>
              <a:t>              </a:t>
            </a:r>
            <a:r>
              <a:rPr lang="en-US" altLang="zh-CN" sz="2400" b="1" dirty="0" err="1" smtClean="0">
                <a:ea typeface="黑体" pitchFamily="2" charset="-122"/>
              </a:rPr>
              <a:t>常见范围大小不同的近义成语辨析</a:t>
            </a:r>
            <a:endParaRPr lang="en-US" altLang="zh-CN" sz="2400" b="1" dirty="0" smtClean="0">
              <a:ea typeface="黑体" pitchFamily="2" charset="-122"/>
            </a:endParaRPr>
          </a:p>
          <a:p>
            <a:pPr marL="0" indent="0" eaLnBrk="1" hangingPunct="1">
              <a:lnSpc>
                <a:spcPct val="122000"/>
              </a:lnSpc>
              <a:spcBef>
                <a:spcPct val="0"/>
              </a:spcBef>
              <a:buNone/>
            </a:pPr>
            <a:r>
              <a:rPr lang="en-US" altLang="zh-CN" sz="2400" b="1" dirty="0" smtClean="0">
                <a:latin typeface="宋体" pitchFamily="2" charset="-122"/>
              </a:rPr>
              <a:t>    1. </a:t>
            </a:r>
            <a:r>
              <a:rPr lang="en-US" altLang="zh-CN" sz="2400" b="1" dirty="0" err="1" smtClean="0">
                <a:latin typeface="宋体" pitchFamily="2" charset="-122"/>
              </a:rPr>
              <a:t>安之若素、随遇而安：都有“对环境、遭遇不在意”之意</a:t>
            </a:r>
            <a:r>
              <a:rPr lang="en-US" altLang="zh-CN" sz="2400" b="1" dirty="0" smtClean="0">
                <a:latin typeface="宋体" pitchFamily="2" charset="-122"/>
              </a:rPr>
              <a:t>。</a:t>
            </a:r>
            <a:r>
              <a:rPr lang="en-US" altLang="zh-CN" sz="2400" b="1" dirty="0" err="1" smtClean="0">
                <a:latin typeface="宋体" pitchFamily="2" charset="-122"/>
              </a:rPr>
              <a:t>异：前者多指面对不顺利的境况仍能像平常一样，适用范围小；后者强调在任何环境中都能安然自得，感到满足，也有安于现状</a:t>
            </a:r>
            <a:r>
              <a:rPr lang="zh-CN" altLang="en-US" sz="2400" b="1" dirty="0" smtClean="0">
                <a:latin typeface="宋体" pitchFamily="2" charset="-122"/>
              </a:rPr>
              <a:t>、</a:t>
            </a:r>
            <a:r>
              <a:rPr lang="en-US" altLang="zh-CN" sz="2400" b="1" dirty="0" err="1" smtClean="0">
                <a:latin typeface="宋体" pitchFamily="2" charset="-122"/>
              </a:rPr>
              <a:t>得过且过之意，适用范围大</a:t>
            </a:r>
            <a:r>
              <a:rPr lang="en-US" altLang="zh-CN" sz="2400" b="1" dirty="0" smtClean="0">
                <a:latin typeface="宋体" pitchFamily="2" charset="-122"/>
              </a:rPr>
              <a:t>。</a:t>
            </a:r>
          </a:p>
          <a:p>
            <a:pPr marL="0" indent="0" eaLnBrk="1" hangingPunct="1">
              <a:lnSpc>
                <a:spcPct val="122000"/>
              </a:lnSpc>
              <a:spcBef>
                <a:spcPct val="0"/>
              </a:spcBef>
              <a:buNone/>
            </a:pPr>
            <a:r>
              <a:rPr lang="en-US" altLang="zh-CN" sz="2400" b="1" dirty="0" smtClean="0">
                <a:latin typeface="宋体" pitchFamily="2" charset="-122"/>
              </a:rPr>
              <a:t>    2. </a:t>
            </a:r>
            <a:r>
              <a:rPr lang="en-US" altLang="zh-CN" sz="2400" b="1" dirty="0" err="1" smtClean="0">
                <a:latin typeface="宋体" pitchFamily="2" charset="-122"/>
              </a:rPr>
              <a:t>咄咄逼人、盛气凌人：都能形容气势汹汹，使人难堪</a:t>
            </a:r>
            <a:r>
              <a:rPr lang="en-US" altLang="zh-CN" sz="2400" b="1" dirty="0" smtClean="0">
                <a:latin typeface="宋体" pitchFamily="2" charset="-122"/>
              </a:rPr>
              <a:t>。</a:t>
            </a:r>
            <a:r>
              <a:rPr lang="en-US" altLang="zh-CN" sz="2400" b="1" dirty="0" err="1" smtClean="0">
                <a:latin typeface="宋体" pitchFamily="2" charset="-122"/>
              </a:rPr>
              <a:t>异：前者的应用范围广，不只用于人，还可用于气势、形势、命令等；后者只用于人，并含有“傲慢自大”的意思</a:t>
            </a:r>
            <a:r>
              <a:rPr lang="en-US" altLang="zh-CN" sz="2400" b="1" dirty="0" smtClean="0">
                <a:latin typeface="宋体" pitchFamily="2" charset="-122"/>
              </a:rPr>
              <a:t>。</a:t>
            </a:r>
          </a:p>
          <a:p>
            <a:pPr marL="0" indent="0" eaLnBrk="1" hangingPunct="1">
              <a:lnSpc>
                <a:spcPct val="122000"/>
              </a:lnSpc>
              <a:spcBef>
                <a:spcPct val="0"/>
              </a:spcBef>
              <a:buNone/>
            </a:pPr>
            <a:r>
              <a:rPr lang="en-US" altLang="zh-CN" sz="2400" b="1" dirty="0" smtClean="0">
                <a:latin typeface="宋体" pitchFamily="2" charset="-122"/>
              </a:rPr>
              <a:t>    3. </a:t>
            </a:r>
            <a:r>
              <a:rPr lang="en-US" altLang="zh-CN" sz="2400" b="1" dirty="0" err="1" smtClean="0">
                <a:latin typeface="宋体" pitchFamily="2" charset="-122"/>
              </a:rPr>
              <a:t>理所当然、天经地义：都表示“按道理应该如此”的意思</a:t>
            </a:r>
            <a:r>
              <a:rPr lang="en-US" altLang="zh-CN" sz="2400" b="1" dirty="0" smtClean="0">
                <a:latin typeface="宋体" pitchFamily="2" charset="-122"/>
              </a:rPr>
              <a:t>。</a:t>
            </a:r>
            <a:r>
              <a:rPr lang="en-US" altLang="zh-CN" sz="2400" b="1" dirty="0" err="1" smtClean="0">
                <a:latin typeface="宋体" pitchFamily="2" charset="-122"/>
              </a:rPr>
              <a:t>异：前者侧重在应当如此，适用范围要比后者大；后者侧重在合乎道理，语意重，色彩庄重，还可指非常正确的</a:t>
            </a:r>
            <a:r>
              <a:rPr lang="en-US" altLang="zh-CN" sz="2400" b="1" dirty="0" smtClean="0">
                <a:latin typeface="宋体" pitchFamily="2" charset="-122"/>
              </a:rPr>
              <a:t>、</a:t>
            </a:r>
            <a:r>
              <a:rPr lang="zh-CN" altLang="en-US" sz="2400" b="1" dirty="0" smtClean="0">
                <a:latin typeface="宋体" pitchFamily="2" charset="-122"/>
              </a:rPr>
              <a:t>不容置疑</a:t>
            </a:r>
            <a:r>
              <a:rPr lang="en-US" altLang="zh-CN" sz="2400" b="1" dirty="0" err="1" smtClean="0">
                <a:latin typeface="宋体" pitchFamily="2" charset="-122"/>
              </a:rPr>
              <a:t>的道理</a:t>
            </a:r>
            <a:r>
              <a:rPr lang="en-US" altLang="zh-CN" sz="2400" b="1" dirty="0" smtClean="0">
                <a:latin typeface="宋体" pitchFamily="2" charset="-122"/>
              </a:rPr>
              <a:t>。</a:t>
            </a:r>
          </a:p>
          <a:p>
            <a:pPr marL="0" indent="0" algn="just" eaLnBrk="1" hangingPunct="1">
              <a:lnSpc>
                <a:spcPct val="122000"/>
              </a:lnSpc>
              <a:spcBef>
                <a:spcPct val="0"/>
              </a:spcBef>
              <a:buFont typeface="Arial" charset="0"/>
              <a:buNone/>
            </a:pPr>
            <a:endParaRPr lang="en-US" altLang="zh-CN" sz="2400" b="1"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13414"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13415"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 calcmode="lin" valueType="num">
                                      <p:cBhvr additive="base">
                                        <p:cTn id="2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405" y="908685"/>
            <a:ext cx="7920038" cy="2852738"/>
          </a:xfrm>
        </p:spPr>
        <p:txBody>
          <a:bodyPr/>
          <a:lstStyle/>
          <a:p>
            <a:pPr marL="0" indent="0" eaLnBrk="1" latinLnBrk="0" hangingPunct="1">
              <a:lnSpc>
                <a:spcPts val="3500"/>
              </a:lnSpc>
              <a:spcBef>
                <a:spcPct val="0"/>
              </a:spcBef>
              <a:buFont typeface="Arial" charset="0"/>
              <a:buNone/>
            </a:pPr>
            <a:r>
              <a:rPr sz="2400" b="1" smtClean="0">
                <a:solidFill>
                  <a:srgbClr val="990033"/>
                </a:solidFill>
                <a:latin typeface="Times New Roman" pitchFamily="18" charset="0"/>
              </a:rPr>
              <a:t> D</a:t>
            </a:r>
            <a:r>
              <a:rPr sz="2400" b="1" smtClean="0">
                <a:solidFill>
                  <a:srgbClr val="990033"/>
                </a:solidFill>
                <a:latin typeface="+mn-ea"/>
              </a:rPr>
              <a:t>　[解析] 本题考查语言表达连贯及选用句式的能力。解答本题应注意两点：一是主语的确定，二是句式的把握。从上文看，“我</a:t>
            </a:r>
            <a:r>
              <a:rPr sz="2400" b="1" smtClean="0">
                <a:solidFill>
                  <a:srgbClr val="990033"/>
                </a:solidFill>
                <a:latin typeface="宋体" charset="0"/>
                <a:ea typeface="宋体" charset="0"/>
              </a:rPr>
              <a:t>……</a:t>
            </a:r>
            <a:r>
              <a:rPr sz="2400" b="1" smtClean="0">
                <a:solidFill>
                  <a:srgbClr val="990033"/>
                </a:solidFill>
                <a:latin typeface="+mn-ea"/>
              </a:rPr>
              <a:t>到个庙宇前小河旁边大石头上坐坐”；从下文看，“雨季来时上面长了些绿绒似的苔类”中的“上面”，指的是“大石头”上面。因而可以肯定“大石头”是主语(陈述对象)，由此可以排除</a:t>
            </a:r>
            <a:r>
              <a:rPr sz="2400" b="1" smtClean="0">
                <a:solidFill>
                  <a:srgbClr val="990033"/>
                </a:solidFill>
                <a:latin typeface="Times New Roman" pitchFamily="18" charset="0"/>
              </a:rPr>
              <a:t>A、C项。其次，B、D项中，之所以选D项，是因为D项用判断动词“是”来进一步强调</a:t>
            </a:r>
            <a:r>
              <a:rPr sz="2400" b="1" smtClean="0">
                <a:solidFill>
                  <a:srgbClr val="990033"/>
                </a:solidFill>
                <a:latin typeface="+mn-ea"/>
              </a:rPr>
              <a:t>这句话的主语为“大石头”，还具有对前句的解释作用。</a:t>
            </a:r>
            <a:r>
              <a:rPr lang="zh-CN" altLang="en-US" sz="2400" smtClean="0">
                <a:solidFill>
                  <a:srgbClr val="990033"/>
                </a:solidFill>
                <a:latin typeface="+mn-ea"/>
              </a:rPr>
              <a:t> </a:t>
            </a:r>
            <a:endParaRPr>
              <a:latin typeface="+mn-ea"/>
            </a:endParaRPr>
          </a:p>
        </p:txBody>
      </p:sp>
      <p:sp>
        <p:nvSpPr>
          <p:cNvPr id="47718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7719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7719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82943" y="836295"/>
            <a:ext cx="7920037" cy="2779713"/>
          </a:xfrm>
        </p:spPr>
        <p:txBody>
          <a:bodyPr/>
          <a:lstStyle/>
          <a:p>
            <a:pPr marL="0" indent="0" latinLnBrk="0">
              <a:lnSpc>
                <a:spcPts val="3500"/>
              </a:lnSpc>
              <a:spcBef>
                <a:spcPts val="0"/>
              </a:spcBef>
              <a:buFont typeface="Arial" charset="0"/>
              <a:buNone/>
            </a:pPr>
            <a:r>
              <a:rPr lang="en-US" altLang="zh-CN" sz="2400" b="1" smtClean="0">
                <a:latin typeface="黑体" charset="0"/>
                <a:ea typeface="黑体" charset="0"/>
              </a:rPr>
              <a:t> </a:t>
            </a:r>
            <a:r>
              <a:rPr lang="zh-CN" altLang="en-US" sz="2400" b="1" smtClean="0">
                <a:latin typeface="黑体" charset="0"/>
                <a:ea typeface="黑体" charset="0"/>
              </a:rPr>
              <a:t>2. 词语照应。</a:t>
            </a:r>
            <a:r>
              <a:rPr lang="zh-CN" altLang="en-US" sz="2400" b="1" smtClean="0"/>
              <a:t> </a:t>
            </a:r>
            <a:r>
              <a:rPr lang="zh-CN" altLang="en-US" sz="2400" b="1" smtClean="0">
                <a:latin typeface="+mn-ea"/>
              </a:rPr>
              <a:t>词语照应和暗示是选用句式的重要条件。解答此类题目的关键是：通过对关键词语和句意的分析，准确地找出与所提示或暗示的词句相照应的内容。</a:t>
            </a:r>
          </a:p>
          <a:p>
            <a:pPr marL="0" indent="0" latinLnBrk="0">
              <a:lnSpc>
                <a:spcPts val="3500"/>
              </a:lnSpc>
              <a:spcBef>
                <a:spcPts val="0"/>
              </a:spcBef>
              <a:buFont typeface="Arial" charset="0"/>
              <a:buNone/>
            </a:pPr>
            <a:endParaRPr lang="zh-CN" altLang="en-US" sz="2400" b="1" smtClean="0">
              <a:latin typeface="+mn-ea"/>
            </a:endParaRPr>
          </a:p>
        </p:txBody>
      </p:sp>
      <p:sp>
        <p:nvSpPr>
          <p:cNvPr id="47821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7821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7821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0" latinLnBrk="0">
              <a:buFont typeface="Arial" charset="0"/>
              <a:buNone/>
            </a:pPr>
            <a:r>
              <a:rPr lang="zh-CN" altLang="en-US" smtClean="0">
                <a:sym typeface="+mn-ea"/>
              </a:rPr>
              <a:t>【</a:t>
            </a:r>
            <a:r>
              <a:rPr lang="zh-CN" altLang="en-US" smtClean="0">
                <a:latin typeface="黑体" charset="0"/>
                <a:ea typeface="黑体" charset="0"/>
                <a:sym typeface="+mn-ea"/>
              </a:rPr>
              <a:t>对点训练</a:t>
            </a:r>
            <a:r>
              <a:rPr lang="zh-CN" altLang="en-US" smtClean="0">
                <a:sym typeface="+mn-ea"/>
              </a:rPr>
              <a:t>】</a:t>
            </a:r>
            <a:endParaRPr lang="zh-CN" altLang="en-US" b="1" smtClean="0"/>
          </a:p>
          <a:p>
            <a:pPr marL="0" latinLnBrk="0">
              <a:buFont typeface="Arial" charset="0"/>
              <a:buNone/>
            </a:pPr>
            <a:r>
              <a:rPr lang="zh-CN" altLang="en-US" smtClean="0">
                <a:sym typeface="+mn-ea"/>
              </a:rPr>
              <a:t>  </a:t>
            </a:r>
            <a:r>
              <a:rPr lang="en-US" altLang="zh-CN" smtClean="0">
                <a:sym typeface="+mn-ea"/>
              </a:rPr>
              <a:t>2. </a:t>
            </a:r>
            <a:r>
              <a:rPr lang="zh-CN" altLang="en-US" smtClean="0">
                <a:sym typeface="+mn-ea"/>
              </a:rPr>
              <a:t>填入下面一段文字横线处的语句，最恰当的一项是</a:t>
            </a:r>
            <a:endParaRPr lang="zh-CN" altLang="en-US" b="1" smtClean="0"/>
          </a:p>
          <a:p>
            <a:pPr marL="0" latinLnBrk="0">
              <a:buFont typeface="Arial" charset="0"/>
              <a:buNone/>
            </a:pPr>
            <a:r>
              <a:rPr lang="zh-CN" altLang="en-US" smtClean="0">
                <a:sym typeface="+mn-ea"/>
              </a:rPr>
              <a:t> (　　)</a:t>
            </a:r>
            <a:endParaRPr lang="zh-CN" altLang="en-US" b="1" smtClean="0"/>
          </a:p>
          <a:p>
            <a:pPr marL="0" latinLnBrk="0">
              <a:buFont typeface="Arial" charset="0"/>
              <a:buNone/>
            </a:pPr>
            <a:r>
              <a:rPr lang="en-US" altLang="zh-CN" smtClean="0">
                <a:latin typeface="楷体_GB2312" pitchFamily="49" charset="-122"/>
                <a:ea typeface="楷体_GB2312" pitchFamily="49" charset="-122"/>
                <a:sym typeface="+mn-ea"/>
              </a:rPr>
              <a:t>   中国人对小说的欣赏习惯，讲究的是无巧不成书，</a:t>
            </a:r>
          </a:p>
          <a:p>
            <a:pPr marL="0" latinLnBrk="0">
              <a:buFont typeface="Arial" charset="0"/>
              <a:buNone/>
            </a:pPr>
            <a:r>
              <a:rPr lang="en-US" altLang="zh-CN" smtClean="0">
                <a:latin typeface="楷体_GB2312" pitchFamily="49" charset="-122"/>
                <a:ea typeface="楷体_GB2312" pitchFamily="49" charset="-122"/>
                <a:sym typeface="+mn-ea"/>
              </a:rPr>
              <a:t>           ，也就是不喜欢一般化，而喜欢特殊化。</a:t>
            </a:r>
            <a:endParaRPr lang="en-US" altLang="zh-CN" b="1" smtClean="0">
              <a:latin typeface="楷体_GB2312" pitchFamily="49" charset="-122"/>
              <a:ea typeface="楷体_GB2312" pitchFamily="49" charset="-122"/>
            </a:endParaRPr>
          </a:p>
          <a:p>
            <a:pPr marL="0" latinLnBrk="0">
              <a:buFont typeface="Arial" charset="0"/>
              <a:buNone/>
            </a:pPr>
            <a:r>
              <a:rPr lang="zh-CN" altLang="en-US" smtClean="0">
                <a:latin typeface="Times New Roman" pitchFamily="18" charset="0"/>
                <a:sym typeface="+mn-ea"/>
              </a:rPr>
              <a:t>A. 爱看不知道的事情，而不爱看已经清楚知道了的事情</a:t>
            </a:r>
            <a:endParaRPr lang="zh-CN" altLang="en-US" b="1" smtClean="0">
              <a:latin typeface="Times New Roman" pitchFamily="18" charset="0"/>
            </a:endParaRPr>
          </a:p>
          <a:p>
            <a:pPr marL="0" latinLnBrk="0">
              <a:buFont typeface="Arial" charset="0"/>
              <a:buNone/>
            </a:pPr>
            <a:r>
              <a:rPr lang="zh-CN" altLang="en-US" smtClean="0">
                <a:latin typeface="Times New Roman" pitchFamily="18" charset="0"/>
                <a:sym typeface="+mn-ea"/>
              </a:rPr>
              <a:t>B. 爱看新鲜的事情，而不爱看已经清楚知道了的事情</a:t>
            </a:r>
            <a:endParaRPr lang="zh-CN" altLang="en-US" b="1" smtClean="0">
              <a:latin typeface="Times New Roman" pitchFamily="18" charset="0"/>
            </a:endParaRPr>
          </a:p>
          <a:p>
            <a:pPr marL="0" latinLnBrk="0">
              <a:buFont typeface="Arial" charset="0"/>
              <a:buNone/>
            </a:pPr>
            <a:r>
              <a:rPr lang="zh-CN" altLang="en-US" smtClean="0">
                <a:latin typeface="Times New Roman" pitchFamily="18" charset="0"/>
                <a:sym typeface="+mn-ea"/>
              </a:rPr>
              <a:t>C. 不爱看已经清楚知道了的事情，而爱看不知道的事情</a:t>
            </a:r>
            <a:endParaRPr lang="zh-CN" altLang="en-US" b="1" smtClean="0">
              <a:latin typeface="Times New Roman" pitchFamily="18" charset="0"/>
            </a:endParaRPr>
          </a:p>
          <a:p>
            <a:pPr marL="0" latinLnBrk="0">
              <a:buFont typeface="Arial" charset="0"/>
              <a:buNone/>
            </a:pPr>
            <a:r>
              <a:rPr lang="zh-CN" altLang="en-US" smtClean="0">
                <a:latin typeface="Times New Roman" pitchFamily="18" charset="0"/>
                <a:sym typeface="+mn-ea"/>
              </a:rPr>
              <a:t>D. 不爱看陈旧的事情，而爱看新鲜的事情</a:t>
            </a:r>
            <a:endParaRPr lang="zh-CN" altLang="en-US" b="1" smtClean="0">
              <a:latin typeface="Times New Roman" pitchFamily="18" charset="0"/>
            </a:endParaRPr>
          </a:p>
          <a:p>
            <a:pPr marL="0" latinLnBrk="0">
              <a:buFont typeface="Arial" charset="0"/>
              <a:buNone/>
            </a:pPr>
            <a:endParaRPr sz="2400" b="1" smtClean="0">
              <a:solidFill>
                <a:srgbClr val="990033"/>
              </a:solidFill>
              <a:latin typeface="Times New Roman" pitchFamily="18" charset="0"/>
            </a:endParaRPr>
          </a:p>
        </p:txBody>
      </p:sp>
      <p:sp>
        <p:nvSpPr>
          <p:cNvPr id="47821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7821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7821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cxnSp>
        <p:nvCxnSpPr>
          <p:cNvPr id="5" name="直接连接符 4"/>
          <p:cNvCxnSpPr/>
          <p:nvPr/>
        </p:nvCxnSpPr>
        <p:spPr>
          <a:xfrm>
            <a:off x="837565" y="3086100"/>
            <a:ext cx="16960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0" indent="0" latinLnBrk="0">
              <a:lnSpc>
                <a:spcPts val="3500"/>
              </a:lnSpc>
              <a:spcBef>
                <a:spcPts val="0"/>
              </a:spcBef>
              <a:buFont typeface="Arial" charset="0"/>
              <a:buNone/>
            </a:pPr>
            <a:r>
              <a:rPr smtClean="0">
                <a:solidFill>
                  <a:srgbClr val="990033"/>
                </a:solidFill>
                <a:latin typeface="Times New Roman" pitchFamily="18" charset="0"/>
                <a:sym typeface="+mn-ea"/>
              </a:rPr>
              <a:t>C　</a:t>
            </a:r>
            <a:r>
              <a:rPr smtClean="0">
                <a:solidFill>
                  <a:srgbClr val="990033"/>
                </a:solidFill>
                <a:latin typeface="+mn-ea"/>
                <a:sym typeface="+mn-ea"/>
              </a:rPr>
              <a:t>[解析] 上文突出</a:t>
            </a:r>
            <a:r>
              <a:rPr smtClean="0">
                <a:solidFill>
                  <a:srgbClr val="990033"/>
                </a:solidFill>
                <a:latin typeface="宋体" charset="0"/>
                <a:ea typeface="宋体" charset="0"/>
                <a:sym typeface="+mn-ea"/>
              </a:rPr>
              <a:t>“巧”</a:t>
            </a:r>
            <a:r>
              <a:rPr smtClean="0">
                <a:solidFill>
                  <a:srgbClr val="990033"/>
                </a:solidFill>
                <a:latin typeface="+mn-ea"/>
                <a:sym typeface="+mn-ea"/>
              </a:rPr>
              <a:t>字，下文突出</a:t>
            </a:r>
            <a:r>
              <a:rPr smtClean="0">
                <a:solidFill>
                  <a:srgbClr val="990033"/>
                </a:solidFill>
                <a:latin typeface="宋体" charset="0"/>
                <a:ea typeface="宋体" charset="0"/>
                <a:sym typeface="+mn-ea"/>
              </a:rPr>
              <a:t>“</a:t>
            </a:r>
            <a:r>
              <a:rPr smtClean="0">
                <a:solidFill>
                  <a:srgbClr val="990033"/>
                </a:solidFill>
                <a:latin typeface="+mn-ea"/>
                <a:sym typeface="+mn-ea"/>
              </a:rPr>
              <a:t>不喜欢一般化，而喜欢特殊化</a:t>
            </a:r>
            <a:r>
              <a:rPr smtClean="0">
                <a:solidFill>
                  <a:srgbClr val="990033"/>
                </a:solidFill>
                <a:latin typeface="宋体" charset="0"/>
                <a:ea typeface="宋体" charset="0"/>
                <a:sym typeface="+mn-ea"/>
              </a:rPr>
              <a:t>”</a:t>
            </a:r>
            <a:r>
              <a:rPr smtClean="0">
                <a:solidFill>
                  <a:srgbClr val="990033"/>
                </a:solidFill>
                <a:latin typeface="+mn-ea"/>
                <a:sym typeface="+mn-ea"/>
              </a:rPr>
              <a:t>。</a:t>
            </a:r>
            <a:r>
              <a:rPr smtClean="0">
                <a:solidFill>
                  <a:srgbClr val="990033"/>
                </a:solidFill>
                <a:latin typeface="Times New Roman" pitchFamily="18" charset="0"/>
                <a:sym typeface="+mn-ea"/>
              </a:rPr>
              <a:t>A、B</a:t>
            </a:r>
            <a:r>
              <a:rPr smtClean="0">
                <a:solidFill>
                  <a:srgbClr val="990033"/>
                </a:solidFill>
                <a:latin typeface="+mn-ea"/>
                <a:sym typeface="+mn-ea"/>
              </a:rPr>
              <a:t>两项均为“爱看</a:t>
            </a:r>
            <a:r>
              <a:rPr smtClean="0">
                <a:solidFill>
                  <a:srgbClr val="990033"/>
                </a:solidFill>
                <a:latin typeface="宋体" charset="0"/>
                <a:ea typeface="宋体" charset="0"/>
                <a:sym typeface="+mn-ea"/>
              </a:rPr>
              <a:t>……</a:t>
            </a:r>
            <a:r>
              <a:rPr smtClean="0">
                <a:solidFill>
                  <a:srgbClr val="990033"/>
                </a:solidFill>
                <a:latin typeface="+mn-ea"/>
                <a:sym typeface="+mn-ea"/>
              </a:rPr>
              <a:t>，而不爱看</a:t>
            </a:r>
            <a:r>
              <a:rPr smtClean="0">
                <a:solidFill>
                  <a:srgbClr val="990033"/>
                </a:solidFill>
                <a:latin typeface="宋体" charset="0"/>
                <a:ea typeface="宋体" charset="0"/>
                <a:sym typeface="+mn-ea"/>
              </a:rPr>
              <a:t>……</a:t>
            </a:r>
            <a:r>
              <a:rPr smtClean="0">
                <a:solidFill>
                  <a:srgbClr val="990033"/>
                </a:solidFill>
                <a:latin typeface="+mn-ea"/>
                <a:sym typeface="+mn-ea"/>
              </a:rPr>
              <a:t>”与原文的“不喜欢</a:t>
            </a:r>
            <a:r>
              <a:rPr smtClean="0">
                <a:solidFill>
                  <a:srgbClr val="990033"/>
                </a:solidFill>
                <a:latin typeface="宋体" charset="0"/>
                <a:ea typeface="宋体" charset="0"/>
                <a:sym typeface="+mn-ea"/>
              </a:rPr>
              <a:t>……，而喜欢……”</a:t>
            </a:r>
            <a:r>
              <a:rPr smtClean="0">
                <a:solidFill>
                  <a:srgbClr val="990033"/>
                </a:solidFill>
                <a:latin typeface="+mn-ea"/>
                <a:sym typeface="+mn-ea"/>
              </a:rPr>
              <a:t>不照应；</a:t>
            </a:r>
            <a:r>
              <a:rPr smtClean="0">
                <a:solidFill>
                  <a:srgbClr val="990033"/>
                </a:solidFill>
                <a:latin typeface="Times New Roman" pitchFamily="18" charset="0"/>
                <a:sym typeface="+mn-ea"/>
              </a:rPr>
              <a:t>D</a:t>
            </a:r>
            <a:r>
              <a:rPr smtClean="0">
                <a:solidFill>
                  <a:srgbClr val="990033"/>
                </a:solidFill>
                <a:latin typeface="+mn-ea"/>
                <a:sym typeface="+mn-ea"/>
              </a:rPr>
              <a:t>项的</a:t>
            </a:r>
            <a:r>
              <a:rPr smtClean="0">
                <a:solidFill>
                  <a:srgbClr val="990033"/>
                </a:solidFill>
                <a:latin typeface="宋体" charset="0"/>
                <a:ea typeface="宋体" charset="0"/>
                <a:sym typeface="+mn-ea"/>
              </a:rPr>
              <a:t>“陈旧”“新鲜”</a:t>
            </a:r>
            <a:r>
              <a:rPr smtClean="0">
                <a:solidFill>
                  <a:srgbClr val="990033"/>
                </a:solidFill>
                <a:latin typeface="+mn-ea"/>
                <a:sym typeface="+mn-ea"/>
              </a:rPr>
              <a:t>也不能与原文的</a:t>
            </a:r>
            <a:r>
              <a:rPr smtClean="0">
                <a:solidFill>
                  <a:srgbClr val="990033"/>
                </a:solidFill>
                <a:latin typeface="宋体" charset="0"/>
                <a:ea typeface="宋体" charset="0"/>
                <a:sym typeface="+mn-ea"/>
              </a:rPr>
              <a:t>“一般化”“特殊化”</a:t>
            </a:r>
            <a:r>
              <a:rPr smtClean="0">
                <a:solidFill>
                  <a:srgbClr val="990033"/>
                </a:solidFill>
                <a:latin typeface="+mn-ea"/>
                <a:sym typeface="+mn-ea"/>
              </a:rPr>
              <a:t>相照应。故选</a:t>
            </a:r>
            <a:r>
              <a:rPr smtClean="0">
                <a:solidFill>
                  <a:srgbClr val="990033"/>
                </a:solidFill>
                <a:latin typeface="Times New Roman" pitchFamily="18" charset="0"/>
                <a:sym typeface="+mn-ea"/>
              </a:rPr>
              <a:t>C</a:t>
            </a:r>
            <a:r>
              <a:rPr smtClean="0">
                <a:solidFill>
                  <a:srgbClr val="990033"/>
                </a:solidFill>
                <a:latin typeface="+mn-ea"/>
                <a:sym typeface="+mn-ea"/>
              </a:rPr>
              <a:t>项。</a:t>
            </a:r>
            <a:endParaRPr b="1" smtClean="0">
              <a:solidFill>
                <a:srgbClr val="990033"/>
              </a:solidFill>
              <a:latin typeface="+mn-ea"/>
            </a:endParaRPr>
          </a:p>
          <a:p>
            <a:pPr marL="0" indent="0" latinLnBrk="0">
              <a:lnSpc>
                <a:spcPts val="3500"/>
              </a:lnSpc>
              <a:spcBef>
                <a:spcPts val="0"/>
              </a:spcBef>
              <a:buFont typeface="Arial" charset="0"/>
              <a:buNone/>
            </a:pPr>
            <a:endParaRPr lang="zh-CN" altLang="en-US" b="1" smtClean="0">
              <a:latin typeface="+mn-ea"/>
            </a:endParaRPr>
          </a:p>
          <a:p>
            <a:pPr marL="0" latinLnBrk="0">
              <a:buFont typeface="Arial" charset="0"/>
              <a:buNone/>
            </a:pPr>
            <a:endParaRPr lang="zh-CN" altLang="en-US" sz="2400" b="1" smtClean="0"/>
          </a:p>
        </p:txBody>
      </p:sp>
      <p:sp>
        <p:nvSpPr>
          <p:cNvPr id="47821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7821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7821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0" latinLnBrk="0">
              <a:buFont typeface="Arial" charset="0"/>
              <a:buNone/>
            </a:pPr>
            <a:r>
              <a:rPr lang="zh-CN" altLang="en-US" sz="2400" b="1" smtClean="0">
                <a:latin typeface="黑体" charset="0"/>
                <a:ea typeface="黑体" charset="0"/>
              </a:rPr>
              <a:t>3. 句式一致。</a:t>
            </a:r>
            <a:r>
              <a:rPr lang="zh-CN" altLang="en-US" sz="2400" b="1" smtClean="0"/>
              <a:t>对句式结构的考查是选用句式考题中一项重要的内容。主要考查：短语类型的一致，句式结构的一致。句式一致能收到形式整齐、音节和谐、气势贯通的修辞效果。做此类题，必须具备深厚的语法基础：(1)掌握短语类型：并列短语、偏正短语、主谓短语、动宾短语、动补短语等；(2)掌握句子类型：单句、复句(并列关系、因果关系、条件关系、递进关系、转折关系、假设关系</a:t>
            </a:r>
            <a:r>
              <a:rPr lang="zh-CN" altLang="en-US" sz="2400" b="1" smtClean="0">
                <a:latin typeface="宋体" charset="0"/>
                <a:ea typeface="宋体" charset="0"/>
              </a:rPr>
              <a:t>……</a:t>
            </a:r>
            <a:r>
              <a:rPr lang="zh-CN" altLang="en-US" sz="2400" b="1" smtClean="0"/>
              <a:t>)。 </a:t>
            </a:r>
          </a:p>
        </p:txBody>
      </p:sp>
      <p:sp>
        <p:nvSpPr>
          <p:cNvPr id="47821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7821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7821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0" latinLnBrk="0">
              <a:buFont typeface="Arial" charset="0"/>
              <a:buNone/>
            </a:pPr>
            <a:r>
              <a:rPr lang="zh-CN" altLang="en-US" sz="2400" b="1" smtClean="0"/>
              <a:t>【</a:t>
            </a:r>
            <a:r>
              <a:rPr lang="zh-CN" altLang="en-US" sz="2400" b="1" smtClean="0">
                <a:latin typeface="黑体" charset="0"/>
                <a:ea typeface="黑体" charset="0"/>
              </a:rPr>
              <a:t>对点训练</a:t>
            </a:r>
            <a:r>
              <a:rPr lang="zh-CN" altLang="en-US" sz="2400" b="1" smtClean="0"/>
              <a:t>】</a:t>
            </a:r>
          </a:p>
          <a:p>
            <a:pPr marL="0" latinLnBrk="0">
              <a:buFont typeface="Arial" charset="0"/>
              <a:buNone/>
            </a:pPr>
            <a:r>
              <a:rPr lang="en-US" altLang="zh-CN" sz="2400" b="1" smtClean="0">
                <a:latin typeface="+mn-ea"/>
              </a:rPr>
              <a:t> 3.</a:t>
            </a:r>
            <a:r>
              <a:rPr lang="zh-CN" altLang="en-US" sz="2400" b="1" smtClean="0">
                <a:latin typeface="+mn-ea"/>
              </a:rPr>
              <a:t>  填入下面一段文字横线处的语句，最恰当的一句是 </a:t>
            </a:r>
          </a:p>
          <a:p>
            <a:pPr marL="0" latinLnBrk="0">
              <a:buFont typeface="Arial" charset="0"/>
              <a:buNone/>
            </a:pPr>
            <a:r>
              <a:rPr lang="zh-CN" altLang="en-US" sz="2400" b="1" smtClean="0">
                <a:latin typeface="+mn-ea"/>
              </a:rPr>
              <a:t>(　　)</a:t>
            </a:r>
          </a:p>
          <a:p>
            <a:pPr marL="0" latinLnBrk="0">
              <a:buFont typeface="Arial" charset="0"/>
              <a:buNone/>
            </a:pPr>
            <a:r>
              <a:rPr lang="en-US" altLang="zh-CN" sz="2400" b="1" smtClean="0">
                <a:latin typeface="楷体_GB2312" pitchFamily="49" charset="-122"/>
                <a:ea typeface="楷体_GB2312" pitchFamily="49" charset="-122"/>
              </a:rPr>
              <a:t>     小河上的薄冰融化已尽，小草从暖融融的泥土中苏醒，          ，造化的神功又一次使人们惊异了。</a:t>
            </a:r>
            <a:endParaRPr lang="zh-CN" altLang="en-US" sz="2400" b="1" smtClean="0">
              <a:latin typeface="+mn-ea"/>
            </a:endParaRPr>
          </a:p>
          <a:p>
            <a:pPr marL="0" latinLnBrk="0">
              <a:buFont typeface="Arial" charset="0"/>
              <a:buNone/>
            </a:pPr>
            <a:r>
              <a:rPr lang="zh-CN" altLang="en-US" sz="2400" b="1" smtClean="0">
                <a:latin typeface="Times New Roman" pitchFamily="18" charset="0"/>
              </a:rPr>
              <a:t>A. 柳枝在轻柔柔的春风中染绿</a:t>
            </a:r>
          </a:p>
          <a:p>
            <a:pPr marL="0" latinLnBrk="0">
              <a:buFont typeface="Arial" charset="0"/>
              <a:buNone/>
            </a:pPr>
            <a:r>
              <a:rPr lang="zh-CN" altLang="en-US" sz="2400" b="1" smtClean="0">
                <a:latin typeface="Times New Roman" pitchFamily="18" charset="0"/>
              </a:rPr>
              <a:t>B. 轻柔柔的春风把柳枝吹绿</a:t>
            </a:r>
          </a:p>
          <a:p>
            <a:pPr marL="0" latinLnBrk="0">
              <a:buFont typeface="Arial" charset="0"/>
              <a:buNone/>
            </a:pPr>
            <a:r>
              <a:rPr lang="zh-CN" altLang="en-US" sz="2400" b="1" smtClean="0">
                <a:latin typeface="Times New Roman" pitchFamily="18" charset="0"/>
              </a:rPr>
              <a:t>C. 柳枝被轻柔柔的春风吹绿</a:t>
            </a:r>
          </a:p>
          <a:p>
            <a:pPr marL="0" latinLnBrk="0">
              <a:buFont typeface="Arial" charset="0"/>
              <a:buNone/>
            </a:pPr>
            <a:r>
              <a:rPr lang="zh-CN" altLang="en-US" sz="2400" b="1" smtClean="0">
                <a:latin typeface="Times New Roman" pitchFamily="18" charset="0"/>
              </a:rPr>
              <a:t>D. 轻柔柔的春风吹绿了柳枝</a:t>
            </a:r>
          </a:p>
        </p:txBody>
      </p:sp>
      <p:sp>
        <p:nvSpPr>
          <p:cNvPr id="47821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7821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7821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cxnSp>
        <p:nvCxnSpPr>
          <p:cNvPr id="5" name="直接连接符 4"/>
          <p:cNvCxnSpPr/>
          <p:nvPr/>
        </p:nvCxnSpPr>
        <p:spPr>
          <a:xfrm>
            <a:off x="1365250" y="3107055"/>
            <a:ext cx="16751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0" latinLnBrk="0">
              <a:buFont typeface="Arial" charset="0"/>
              <a:buNone/>
            </a:pPr>
            <a:r>
              <a:rPr sz="2400" b="1" smtClean="0">
                <a:solidFill>
                  <a:srgbClr val="990033"/>
                </a:solidFill>
                <a:latin typeface="Times New Roman" pitchFamily="18" charset="0"/>
              </a:rPr>
              <a:t> A</a:t>
            </a:r>
            <a:r>
              <a:rPr sz="2400" b="1" smtClean="0">
                <a:solidFill>
                  <a:srgbClr val="990033"/>
                </a:solidFill>
                <a:latin typeface="+mn-ea"/>
              </a:rPr>
              <a:t>　[解析] 四个选项语句所表达的意思基本一致，要选出与上下文衔接最恰当的一项就要从句式结构一致的角度去分析，即要选的分句句式应与上一分句“小草从暖融融的泥土中苏醒”相同，结构为：名词＋介宾短语＋动词。而</a:t>
            </a:r>
            <a:r>
              <a:rPr sz="2400" b="1" smtClean="0">
                <a:solidFill>
                  <a:srgbClr val="990033"/>
                </a:solidFill>
                <a:latin typeface="Times New Roman" pitchFamily="18" charset="0"/>
              </a:rPr>
              <a:t>A</a:t>
            </a:r>
            <a:r>
              <a:rPr sz="2400" b="1" smtClean="0">
                <a:solidFill>
                  <a:srgbClr val="990033"/>
                </a:solidFill>
                <a:latin typeface="+mn-ea"/>
              </a:rPr>
              <a:t>项与此句式结构一致。</a:t>
            </a:r>
          </a:p>
        </p:txBody>
      </p:sp>
      <p:sp>
        <p:nvSpPr>
          <p:cNvPr id="47821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7821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7821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内容占位符 2"/>
          <p:cNvSpPr>
            <a:spLocks noGrp="1"/>
          </p:cNvSpPr>
          <p:nvPr>
            <p:ph idx="1"/>
          </p:nvPr>
        </p:nvSpPr>
        <p:spPr>
          <a:xfrm>
            <a:off x="792480" y="935990"/>
            <a:ext cx="7846695" cy="5400040"/>
          </a:xfrm>
        </p:spPr>
        <p:txBody>
          <a:bodyPr>
            <a:normAutofit/>
          </a:bodyPr>
          <a:lstStyle/>
          <a:p>
            <a:pPr marL="0" latinLnBrk="0">
              <a:buFont typeface="Arial" charset="0"/>
              <a:buNone/>
            </a:pPr>
            <a:r>
              <a:rPr lang="zh-CN" altLang="en-US" sz="2400" b="1" smtClean="0">
                <a:latin typeface="黑体" charset="0"/>
                <a:ea typeface="黑体" charset="0"/>
              </a:rPr>
              <a:t>4. 事理一致。</a:t>
            </a:r>
            <a:r>
              <a:rPr lang="zh-CN" altLang="en-US" sz="2400" b="1" smtClean="0"/>
              <a:t>选用句式题所给语段围绕明确的话题展开，符合事物的内在逻辑关系。判断时要看句子是否符合事理。做此类选用句式题要注意分句间的关系及衔接，以及整体的和谐性；弄明白句间的逻辑关系是关键。</a:t>
            </a:r>
          </a:p>
        </p:txBody>
      </p:sp>
      <p:sp>
        <p:nvSpPr>
          <p:cNvPr id="47821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7821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7821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0" algn="l" latinLnBrk="0">
              <a:buFont typeface="Arial" charset="0"/>
              <a:buNone/>
            </a:pPr>
            <a:r>
              <a:rPr lang="zh-CN" altLang="en-US" b="1" smtClean="0">
                <a:latin typeface="+mn-ea"/>
              </a:rPr>
              <a:t>【</a:t>
            </a:r>
            <a:r>
              <a:rPr lang="zh-CN" altLang="en-US" b="1" smtClean="0">
                <a:latin typeface="黑体" charset="0"/>
                <a:ea typeface="黑体" charset="0"/>
              </a:rPr>
              <a:t>对点训练</a:t>
            </a:r>
            <a:r>
              <a:rPr lang="zh-CN" altLang="en-US" b="1" smtClean="0">
                <a:latin typeface="+mn-ea"/>
              </a:rPr>
              <a:t>】</a:t>
            </a:r>
          </a:p>
          <a:p>
            <a:pPr marL="0" algn="l" latinLnBrk="0">
              <a:buFont typeface="Arial" charset="0"/>
              <a:buNone/>
            </a:pPr>
            <a:r>
              <a:rPr lang="en-US" altLang="zh-CN" b="1" smtClean="0">
                <a:latin typeface="+mn-ea"/>
              </a:rPr>
              <a:t> 4.  </a:t>
            </a:r>
            <a:r>
              <a:rPr lang="zh-CN" altLang="en-US" b="1" smtClean="0">
                <a:latin typeface="+mn-ea"/>
              </a:rPr>
              <a:t>填入下面横线处的语句，与上下文衔接最恰当的一项是(　　)</a:t>
            </a:r>
          </a:p>
          <a:p>
            <a:pPr marL="0" algn="l" latinLnBrk="0">
              <a:buFont typeface="Arial" charset="0"/>
              <a:buNone/>
            </a:pPr>
            <a:r>
              <a:rPr lang="en-US" altLang="zh-CN" b="1" smtClean="0">
                <a:latin typeface="楷体_GB2312" pitchFamily="49" charset="-122"/>
                <a:ea typeface="楷体_GB2312" pitchFamily="49" charset="-122"/>
              </a:rPr>
              <a:t>    他人的微笑，真伪难辨。           微笑战斗，强似哀兵必胜，那微笑是给予对手的饱含怜悯的批判。</a:t>
            </a:r>
          </a:p>
          <a:p>
            <a:pPr marL="0" algn="l" latinLnBrk="0">
              <a:buFont typeface="Arial" charset="0"/>
              <a:buNone/>
            </a:pPr>
            <a:r>
              <a:rPr lang="zh-CN" altLang="en-US" b="1" smtClean="0">
                <a:latin typeface="Times New Roman" pitchFamily="18" charset="0"/>
              </a:rPr>
              <a:t>A. 即使是阴冷的奸笑，也无妨还之以笑颜；即使是虚伪的笑，也不必怒目而视，仍可报之以嫣然一笑。</a:t>
            </a:r>
          </a:p>
          <a:p>
            <a:pPr marL="0" algn="l" latinLnBrk="0">
              <a:buFont typeface="Arial" charset="0"/>
              <a:buNone/>
            </a:pPr>
            <a:r>
              <a:rPr lang="zh-CN" altLang="en-US" b="1" smtClean="0">
                <a:latin typeface="Times New Roman" pitchFamily="18" charset="0"/>
              </a:rPr>
              <a:t>B. 即使是虚伪的笑，也不必怒目而视，仍可报之以嫣然一笑；即使是阴冷的奸笑，也无妨还之以笑颜。</a:t>
            </a:r>
          </a:p>
          <a:p>
            <a:pPr marL="0" algn="l" latinLnBrk="0">
              <a:buFont typeface="Arial" charset="0"/>
              <a:buNone/>
            </a:pPr>
            <a:endParaRPr lang="zh-CN" altLang="en-US" b="1" smtClean="0">
              <a:latin typeface="Times New Roman" pitchFamily="18" charset="0"/>
            </a:endParaRPr>
          </a:p>
        </p:txBody>
      </p:sp>
      <p:sp>
        <p:nvSpPr>
          <p:cNvPr id="47821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7821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7821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cxnSp>
        <p:nvCxnSpPr>
          <p:cNvPr id="5" name="直接连接符 4"/>
          <p:cNvCxnSpPr/>
          <p:nvPr/>
        </p:nvCxnSpPr>
        <p:spPr>
          <a:xfrm>
            <a:off x="4716145" y="2662555"/>
            <a:ext cx="17900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内容占位符 2"/>
          <p:cNvSpPr>
            <a:spLocks noGrp="1"/>
          </p:cNvSpPr>
          <p:nvPr>
            <p:ph idx="1"/>
          </p:nvPr>
        </p:nvSpPr>
        <p:spPr>
          <a:xfrm>
            <a:off x="792480" y="935990"/>
            <a:ext cx="7999095" cy="5400040"/>
          </a:xfrm>
        </p:spPr>
        <p:txBody>
          <a:bodyPr>
            <a:normAutofit/>
          </a:bodyPr>
          <a:lstStyle/>
          <a:p>
            <a:pPr marL="0" algn="l" latinLnBrk="0">
              <a:buFont typeface="Arial" charset="0"/>
              <a:buNone/>
            </a:pPr>
            <a:r>
              <a:rPr lang="zh-CN" altLang="en-US" smtClean="0">
                <a:latin typeface="Times New Roman" pitchFamily="18" charset="0"/>
              </a:rPr>
              <a:t>C. </a:t>
            </a:r>
            <a:r>
              <a:rPr lang="zh-CN" altLang="en-US" smtClean="0">
                <a:latin typeface="+mn-ea"/>
              </a:rPr>
              <a:t>对虚伪的笑，不必怒目而视，要报之以嫣然的微笑；对阴冷的奸笑，也当笑颜相迎。</a:t>
            </a:r>
          </a:p>
          <a:p>
            <a:pPr marL="0" algn="l" latinLnBrk="0">
              <a:buFont typeface="Arial" charset="0"/>
              <a:buNone/>
            </a:pPr>
            <a:r>
              <a:rPr lang="zh-CN" altLang="en-US" smtClean="0">
                <a:latin typeface="Times New Roman" pitchFamily="18" charset="0"/>
              </a:rPr>
              <a:t>D.</a:t>
            </a:r>
            <a:r>
              <a:rPr lang="zh-CN" altLang="en-US" smtClean="0">
                <a:latin typeface="+mn-ea"/>
              </a:rPr>
              <a:t> 对阴冷的奸笑，为什么不可以还以笑颜？对虚伪的笑，为什么不报之以嫣然微笑，而一定要怒目而视？</a:t>
            </a:r>
          </a:p>
        </p:txBody>
      </p:sp>
      <p:sp>
        <p:nvSpPr>
          <p:cNvPr id="47821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7821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7821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charRg st="90" end="90"/>
                                            </p:txEl>
                                          </p:spTgt>
                                        </p:tgtEl>
                                        <p:attrNameLst>
                                          <p:attrName>style.visibility</p:attrName>
                                        </p:attrNameLst>
                                      </p:cBhvr>
                                      <p:to>
                                        <p:strVal val="visible"/>
                                      </p:to>
                                    </p:set>
                                    <p:animEffect transition="in" filter="wipe(left)">
                                      <p:cBhvr>
                                        <p:cTn id="7" dur="500"/>
                                        <p:tgtEl>
                                          <p:spTgt spid="3">
                                            <p:txEl>
                                              <p:charRg st="90" end="9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4" name="内容占位符 2"/>
          <p:cNvSpPr>
            <a:spLocks noGrp="1"/>
          </p:cNvSpPr>
          <p:nvPr>
            <p:ph idx="4294967295"/>
          </p:nvPr>
        </p:nvSpPr>
        <p:spPr>
          <a:xfrm>
            <a:off x="684213" y="765175"/>
            <a:ext cx="8102629" cy="5541963"/>
          </a:xfrm>
        </p:spPr>
        <p:txBody>
          <a:bodyPr/>
          <a:lstStyle/>
          <a:p>
            <a:pPr marL="0" indent="0" algn="just" eaLnBrk="1" hangingPunct="1">
              <a:lnSpc>
                <a:spcPct val="122000"/>
              </a:lnSpc>
              <a:spcBef>
                <a:spcPct val="0"/>
              </a:spcBef>
              <a:buNone/>
            </a:pPr>
            <a:r>
              <a:rPr lang="en-US" altLang="zh-CN" sz="2400" b="1" dirty="0" smtClean="0">
                <a:latin typeface="宋体" pitchFamily="2" charset="-122"/>
              </a:rPr>
              <a:t>    </a:t>
            </a:r>
            <a:r>
              <a:rPr lang="zh-CN" altLang="zh-CN" sz="2400" b="1" dirty="0" smtClean="0">
                <a:latin typeface="宋体" pitchFamily="2" charset="-122"/>
              </a:rPr>
              <a:t>4. 别具一格、别开生面：都有“与众不同，给人一种新的印象</a:t>
            </a:r>
            <a:r>
              <a:rPr lang="zh-CN" altLang="en-US" sz="2400" b="1" dirty="0" smtClean="0">
                <a:latin typeface="宋体" pitchFamily="2" charset="-122"/>
              </a:rPr>
              <a:t>、</a:t>
            </a:r>
            <a:r>
              <a:rPr lang="zh-CN" altLang="zh-CN" sz="2400" b="1" dirty="0" smtClean="0">
                <a:latin typeface="宋体" pitchFamily="2" charset="-122"/>
              </a:rPr>
              <a:t>新的感觉”之意。异：前者重在“格”，表示风格、样子与众不同，一般用于文艺创作和某些事物；后者侧重在“生面”上，表示新的局面或形式，适用范围较广。</a:t>
            </a:r>
          </a:p>
          <a:p>
            <a:pPr marL="0" indent="0" algn="just" eaLnBrk="1" hangingPunct="1">
              <a:lnSpc>
                <a:spcPct val="122000"/>
              </a:lnSpc>
              <a:spcBef>
                <a:spcPct val="0"/>
              </a:spcBef>
              <a:buNone/>
            </a:pPr>
            <a:r>
              <a:rPr lang="zh-CN" altLang="en-US" sz="2400" b="1" dirty="0" smtClean="0">
                <a:latin typeface="宋体" pitchFamily="2" charset="-122"/>
              </a:rPr>
              <a:t>    </a:t>
            </a:r>
            <a:r>
              <a:rPr lang="zh-CN" altLang="zh-CN" sz="2400" b="1" dirty="0" smtClean="0">
                <a:latin typeface="宋体" pitchFamily="2" charset="-122"/>
              </a:rPr>
              <a:t>5. 手不释卷、爱不释手：都有“放不下手”的意思。异：前者仅用于对书的喜爱，后者适用范围广。</a:t>
            </a: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6. 姹紫嫣红、万紫千红：都有“花多、色彩艳丽”的意思。异：前者只用来形容花，而后者不但可以用来形容花草，还可以用来形容人、文章，或比喻</a:t>
            </a:r>
            <a:r>
              <a:rPr lang="zh-CN" altLang="en-US" sz="2400" b="1" dirty="0" smtClean="0">
                <a:latin typeface="宋体" pitchFamily="2" charset="-122"/>
              </a:rPr>
              <a:t>事业</a:t>
            </a:r>
            <a:r>
              <a:rPr lang="zh-CN" altLang="zh-CN" sz="2400" b="1" dirty="0" smtClean="0">
                <a:latin typeface="宋体" pitchFamily="2" charset="-122"/>
              </a:rPr>
              <a:t>繁荣昌盛，事物丰富多彩。</a:t>
            </a:r>
          </a:p>
        </p:txBody>
      </p:sp>
      <p:sp>
        <p:nvSpPr>
          <p:cNvPr id="914435"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14438"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14439"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14434"/>
                                        </p:tgtEl>
                                        <p:attrNameLst>
                                          <p:attrName>style.visibility</p:attrName>
                                        </p:attrNameLst>
                                      </p:cBhvr>
                                      <p:to>
                                        <p:strVal val="visible"/>
                                      </p:to>
                                    </p:set>
                                    <p:anim calcmode="lin" valueType="num">
                                      <p:cBhvr additive="base">
                                        <p:cTn id="7" dur="500" fill="hold"/>
                                        <p:tgtEl>
                                          <p:spTgt spid="914434"/>
                                        </p:tgtEl>
                                        <p:attrNameLst>
                                          <p:attrName>ppt_x</p:attrName>
                                        </p:attrNameLst>
                                      </p:cBhvr>
                                      <p:tavLst>
                                        <p:tav tm="0">
                                          <p:val>
                                            <p:strVal val="#ppt_x"/>
                                          </p:val>
                                        </p:tav>
                                        <p:tav tm="100000">
                                          <p:val>
                                            <p:strVal val="#ppt_x"/>
                                          </p:val>
                                        </p:tav>
                                      </p:tavLst>
                                    </p:anim>
                                    <p:anim calcmode="lin" valueType="num">
                                      <p:cBhvr additive="base">
                                        <p:cTn id="8" dur="500" fill="hold"/>
                                        <p:tgtEl>
                                          <p:spTgt spid="9144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4434"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0" latinLnBrk="0">
              <a:buFont typeface="Arial" charset="0"/>
              <a:buNone/>
            </a:pPr>
            <a:r>
              <a:rPr sz="2400" b="1" smtClean="0">
                <a:solidFill>
                  <a:srgbClr val="990033"/>
                </a:solidFill>
                <a:latin typeface="Times New Roman" pitchFamily="18" charset="0"/>
              </a:rPr>
              <a:t> B</a:t>
            </a:r>
            <a:r>
              <a:rPr sz="2400" b="1" smtClean="0">
                <a:solidFill>
                  <a:srgbClr val="990033"/>
                </a:solidFill>
                <a:latin typeface="+mn-ea"/>
              </a:rPr>
              <a:t>　[解析]  从“虚伪的笑”到“阴冷的奸笑”，语意由轻到重，符合事物的认知规律，由此排除</a:t>
            </a:r>
            <a:r>
              <a:rPr sz="2400" b="1" smtClean="0">
                <a:solidFill>
                  <a:srgbClr val="990033"/>
                </a:solidFill>
                <a:latin typeface="Times New Roman" pitchFamily="18" charset="0"/>
              </a:rPr>
              <a:t>A、D</a:t>
            </a:r>
            <a:r>
              <a:rPr sz="2400" b="1" smtClean="0">
                <a:solidFill>
                  <a:srgbClr val="990033"/>
                </a:solidFill>
                <a:latin typeface="+mn-ea"/>
              </a:rPr>
              <a:t>两项。由前文“真伪难辨”可知，并不能确定是哪一种笑，</a:t>
            </a:r>
            <a:r>
              <a:rPr sz="2400" b="1" smtClean="0">
                <a:solidFill>
                  <a:srgbClr val="990033"/>
                </a:solidFill>
                <a:latin typeface="Times New Roman" pitchFamily="18" charset="0"/>
              </a:rPr>
              <a:t>B</a:t>
            </a:r>
            <a:r>
              <a:rPr sz="2400" b="1" smtClean="0">
                <a:solidFill>
                  <a:srgbClr val="990033"/>
                </a:solidFill>
                <a:latin typeface="+mn-ea"/>
              </a:rPr>
              <a:t>项的“即使”表示假设的让步，与上文衔接紧密，故</a:t>
            </a:r>
            <a:r>
              <a:rPr sz="2400" b="1" smtClean="0">
                <a:solidFill>
                  <a:srgbClr val="990033"/>
                </a:solidFill>
                <a:latin typeface="Times New Roman" pitchFamily="18" charset="0"/>
              </a:rPr>
              <a:t>B</a:t>
            </a:r>
            <a:r>
              <a:rPr sz="2400" b="1" smtClean="0">
                <a:solidFill>
                  <a:srgbClr val="990033"/>
                </a:solidFill>
                <a:latin typeface="+mn-ea"/>
              </a:rPr>
              <a:t>项正确，</a:t>
            </a:r>
            <a:r>
              <a:rPr sz="2400" b="1" smtClean="0">
                <a:solidFill>
                  <a:srgbClr val="990033"/>
                </a:solidFill>
                <a:latin typeface="Times New Roman" pitchFamily="18" charset="0"/>
              </a:rPr>
              <a:t>C</a:t>
            </a:r>
            <a:r>
              <a:rPr sz="2400" b="1" smtClean="0">
                <a:solidFill>
                  <a:srgbClr val="990033"/>
                </a:solidFill>
                <a:latin typeface="+mn-ea"/>
              </a:rPr>
              <a:t>项错误。</a:t>
            </a:r>
          </a:p>
        </p:txBody>
      </p:sp>
      <p:sp>
        <p:nvSpPr>
          <p:cNvPr id="47821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7821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7821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0" latinLnBrk="0">
              <a:buFont typeface="Arial" charset="0"/>
              <a:buNone/>
            </a:pPr>
            <a:r>
              <a:rPr lang="zh-CN" altLang="en-US" sz="2400" b="1" smtClean="0">
                <a:latin typeface="黑体" charset="0"/>
                <a:ea typeface="黑体" charset="0"/>
              </a:rPr>
              <a:t>5. 氛围一致。</a:t>
            </a:r>
            <a:r>
              <a:rPr lang="zh-CN" altLang="en-US" sz="2400" b="1" smtClean="0"/>
              <a:t>  选用句式题所给语段往往有自己的风格和特色，从而形成一种特定的情调，或明丽蓬勃，或冷落萧条，或闲适畅快，或悲凄伤感</a:t>
            </a:r>
            <a:r>
              <a:rPr lang="zh-CN" altLang="en-US" sz="2400" b="0" smtClean="0">
                <a:solidFill>
                  <a:schemeClr val="tx1"/>
                </a:solidFill>
                <a:uFillTx/>
                <a:latin typeface="宋体" charset="0"/>
                <a:ea typeface="宋体" charset="0"/>
              </a:rPr>
              <a:t>…</a:t>
            </a:r>
            <a:r>
              <a:rPr lang="zh-CN" altLang="en-US" b="0" smtClean="0">
                <a:solidFill>
                  <a:schemeClr val="tx1"/>
                </a:solidFill>
                <a:uFillTx/>
                <a:latin typeface="宋体" charset="0"/>
                <a:ea typeface="宋体" charset="0"/>
                <a:sym typeface="+mn-ea"/>
              </a:rPr>
              <a:t>…</a:t>
            </a:r>
            <a:r>
              <a:rPr lang="zh-CN" altLang="en-US" sz="2400" b="1" smtClean="0"/>
              <a:t>对于描写景物的语段，要分析语境因素：景物、情调、写法的特点。景物有远、近、动、静之分；色彩有亮丽、暗淡之别；气氛有热情、凄凉的区别；视角有高、低、俯、仰之异；感情或悲或喜；态度有褒有贬。所有这些在语段中都应保持和谐一致。</a:t>
            </a:r>
          </a:p>
        </p:txBody>
      </p:sp>
      <p:sp>
        <p:nvSpPr>
          <p:cNvPr id="47821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7821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7821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0" latinLnBrk="0">
              <a:buFont typeface="Arial" charset="0"/>
              <a:buNone/>
            </a:pPr>
            <a:r>
              <a:rPr lang="zh-CN" altLang="en-US" smtClean="0">
                <a:sym typeface="+mn-ea"/>
              </a:rPr>
              <a:t>【</a:t>
            </a:r>
            <a:r>
              <a:rPr lang="zh-CN" altLang="en-US" smtClean="0">
                <a:latin typeface="黑体" charset="0"/>
                <a:ea typeface="黑体" charset="0"/>
                <a:sym typeface="+mn-ea"/>
              </a:rPr>
              <a:t>对点训练</a:t>
            </a:r>
            <a:r>
              <a:rPr lang="zh-CN" altLang="en-US" smtClean="0">
                <a:sym typeface="+mn-ea"/>
              </a:rPr>
              <a:t>】</a:t>
            </a:r>
          </a:p>
          <a:p>
            <a:pPr marL="0" latinLnBrk="0">
              <a:buFont typeface="Arial" charset="0"/>
              <a:buNone/>
            </a:pPr>
            <a:r>
              <a:rPr lang="en-US" altLang="zh-CN" smtClean="0">
                <a:sym typeface="+mn-ea"/>
              </a:rPr>
              <a:t> 5.</a:t>
            </a:r>
            <a:r>
              <a:rPr lang="zh-CN" altLang="en-US" smtClean="0">
                <a:sym typeface="+mn-ea"/>
              </a:rPr>
              <a:t>    填入下面一段文字横线处的语句，最恰当的一项是</a:t>
            </a:r>
          </a:p>
          <a:p>
            <a:pPr marL="0" latinLnBrk="0">
              <a:buFont typeface="Arial" charset="0"/>
              <a:buNone/>
            </a:pPr>
            <a:r>
              <a:rPr lang="zh-CN" altLang="en-US" smtClean="0">
                <a:sym typeface="+mn-ea"/>
              </a:rPr>
              <a:t>(　　)</a:t>
            </a:r>
            <a:endParaRPr lang="zh-CN" altLang="en-US" b="1" smtClean="0"/>
          </a:p>
          <a:p>
            <a:pPr marL="0" algn="l" latinLnBrk="0">
              <a:buFont typeface="Arial" charset="0"/>
              <a:buNone/>
            </a:pPr>
            <a:r>
              <a:rPr lang="en-US" altLang="zh-CN" smtClean="0">
                <a:latin typeface="楷体_GB2312" pitchFamily="49" charset="-122"/>
                <a:ea typeface="楷体_GB2312" pitchFamily="49" charset="-122"/>
                <a:sym typeface="+mn-ea"/>
              </a:rPr>
              <a:t>    300里空山绝谷，一路单骑，我回想着，不觉一阵阵阴凉袭向周身。那种山野之静是永恒的；一旦你被它收容过，有生残年便再也无法离开它了。无论后来我走到哪里，总是两眼幻视、满心幻觉，                      。我只有凭着一种茫然的感觉，任那匹伊犁马负着我，一步步远离了背后的雄伟天山。 </a:t>
            </a:r>
            <a:endParaRPr lang="en-US" altLang="zh-CN" sz="2400" b="1" smtClean="0">
              <a:latin typeface="楷体_GB2312" pitchFamily="49" charset="-122"/>
              <a:ea typeface="楷体_GB2312" pitchFamily="49" charset="-122"/>
            </a:endParaRPr>
          </a:p>
        </p:txBody>
      </p:sp>
      <p:sp>
        <p:nvSpPr>
          <p:cNvPr id="47821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7821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7821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cxnSp>
        <p:nvCxnSpPr>
          <p:cNvPr id="5" name="直接连接符 4"/>
          <p:cNvCxnSpPr/>
          <p:nvPr/>
        </p:nvCxnSpPr>
        <p:spPr>
          <a:xfrm>
            <a:off x="4716145" y="3996690"/>
            <a:ext cx="3444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0" latinLnBrk="0">
              <a:buFont typeface="Arial" charset="0"/>
              <a:buNone/>
            </a:pPr>
            <a:r>
              <a:rPr lang="zh-CN" altLang="en-US" smtClean="0">
                <a:latin typeface="Times New Roman" pitchFamily="18" charset="0"/>
                <a:sym typeface="+mn-ea"/>
              </a:rPr>
              <a:t>A. 在干燥的沙漠长出几棵小草，它们用自己的身躯点缀着沙漠，给沙漠带来宝贵的生机</a:t>
            </a:r>
            <a:endParaRPr lang="zh-CN" altLang="en-US" b="1" smtClean="0">
              <a:latin typeface="Times New Roman" pitchFamily="18" charset="0"/>
            </a:endParaRPr>
          </a:p>
          <a:p>
            <a:pPr marL="0" latinLnBrk="0">
              <a:buFont typeface="Arial" charset="0"/>
              <a:buNone/>
            </a:pPr>
            <a:r>
              <a:rPr lang="zh-CN" altLang="en-US" smtClean="0">
                <a:latin typeface="Times New Roman" pitchFamily="18" charset="0"/>
                <a:sym typeface="+mn-ea"/>
              </a:rPr>
              <a:t>B. 天涯何处都像是那个铁色戈壁，都那么空旷宁寂、四顾无援</a:t>
            </a:r>
            <a:endParaRPr lang="zh-CN" altLang="en-US" b="1" smtClean="0">
              <a:latin typeface="Times New Roman" pitchFamily="18" charset="0"/>
            </a:endParaRPr>
          </a:p>
          <a:p>
            <a:pPr marL="0" latinLnBrk="0">
              <a:buFont typeface="Arial" charset="0"/>
              <a:buNone/>
            </a:pPr>
            <a:r>
              <a:rPr lang="zh-CN" altLang="en-US" smtClean="0">
                <a:latin typeface="Times New Roman" pitchFamily="18" charset="0"/>
                <a:sym typeface="+mn-ea"/>
              </a:rPr>
              <a:t>C. 苍茫的大漠，宽广而静美，在五千年的晴空下闪着耀眼的光芒</a:t>
            </a:r>
            <a:endParaRPr lang="zh-CN" altLang="en-US" b="1" smtClean="0">
              <a:latin typeface="Times New Roman" pitchFamily="18" charset="0"/>
            </a:endParaRPr>
          </a:p>
          <a:p>
            <a:pPr marL="0" latinLnBrk="0">
              <a:buFont typeface="Arial" charset="0"/>
              <a:buNone/>
            </a:pPr>
            <a:r>
              <a:rPr lang="zh-CN" altLang="en-US" smtClean="0">
                <a:latin typeface="Times New Roman" pitchFamily="18" charset="0"/>
                <a:sym typeface="+mn-ea"/>
              </a:rPr>
              <a:t>D. 感觉自己置身于波光粼粼的大海，沙子自觉而乖巧地排成鱼鳞状，润泽而光滑 </a:t>
            </a:r>
            <a:endParaRPr lang="zh-CN" altLang="en-US" b="1" smtClean="0">
              <a:latin typeface="Times New Roman" pitchFamily="18" charset="0"/>
            </a:endParaRPr>
          </a:p>
          <a:p>
            <a:pPr marL="0" latinLnBrk="0">
              <a:buFont typeface="Arial" charset="0"/>
              <a:buNone/>
            </a:pPr>
            <a:endParaRPr sz="2400" b="1" smtClean="0">
              <a:solidFill>
                <a:srgbClr val="990033"/>
              </a:solidFill>
              <a:latin typeface="+mn-ea"/>
            </a:endParaRPr>
          </a:p>
          <a:p>
            <a:pPr marL="0" indent="628650" latinLnBrk="0">
              <a:buFont typeface="Arial" charset="0"/>
              <a:buNone/>
            </a:pPr>
            <a:endParaRPr sz="2400" b="1" smtClean="0">
              <a:solidFill>
                <a:srgbClr val="990033"/>
              </a:solidFill>
              <a:latin typeface="+mn-ea"/>
            </a:endParaRPr>
          </a:p>
        </p:txBody>
      </p:sp>
      <p:sp>
        <p:nvSpPr>
          <p:cNvPr id="47821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7821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7821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内容占位符 2"/>
          <p:cNvSpPr>
            <a:spLocks noGrp="1"/>
          </p:cNvSpPr>
          <p:nvPr>
            <p:ph idx="1"/>
          </p:nvPr>
        </p:nvSpPr>
        <p:spPr>
          <a:xfrm>
            <a:off x="791845" y="750570"/>
            <a:ext cx="7919720" cy="5586095"/>
          </a:xfrm>
        </p:spPr>
        <p:txBody>
          <a:bodyPr>
            <a:normAutofit/>
          </a:bodyPr>
          <a:lstStyle/>
          <a:p>
            <a:pPr marL="0" latinLnBrk="0">
              <a:buFont typeface="Arial" charset="0"/>
              <a:buNone/>
            </a:pPr>
            <a:r>
              <a:rPr b="1" smtClean="0">
                <a:solidFill>
                  <a:srgbClr val="990033"/>
                </a:solidFill>
                <a:latin typeface="Times New Roman" pitchFamily="18" charset="0"/>
              </a:rPr>
              <a:t>B</a:t>
            </a:r>
            <a:r>
              <a:rPr b="1" smtClean="0">
                <a:solidFill>
                  <a:srgbClr val="990033"/>
                </a:solidFill>
                <a:latin typeface="+mn-ea"/>
              </a:rPr>
              <a:t>　[解析] 选用句式，不仅要使文段结构严谨，而且要使文段所体现出来的情感同其中的景象高度一致，这样才能让文脉贯通，语意畅达。我们应先从整体上揣摩文本的情感基调，然后找出与其情感最吻合的物象或景致。通读全文，文段描写了大西北特有的景致，</a:t>
            </a:r>
            <a:r>
              <a:rPr b="1" smtClean="0">
                <a:solidFill>
                  <a:srgbClr val="990033"/>
                </a:solidFill>
                <a:uFillTx/>
                <a:latin typeface="宋体" charset="0"/>
                <a:ea typeface="宋体" charset="0"/>
              </a:rPr>
              <a:t>“</a:t>
            </a:r>
            <a:r>
              <a:rPr b="1" smtClean="0">
                <a:solidFill>
                  <a:srgbClr val="990033"/>
                </a:solidFill>
                <a:latin typeface="+mn-ea"/>
              </a:rPr>
              <a:t>空山绝谷</a:t>
            </a:r>
            <a:r>
              <a:rPr b="1" smtClean="0">
                <a:solidFill>
                  <a:srgbClr val="990033"/>
                </a:solidFill>
                <a:uFillTx/>
                <a:latin typeface="宋体" charset="0"/>
                <a:ea typeface="宋体" charset="0"/>
              </a:rPr>
              <a:t>”“</a:t>
            </a:r>
            <a:r>
              <a:rPr b="1" smtClean="0">
                <a:solidFill>
                  <a:srgbClr val="990033"/>
                </a:solidFill>
                <a:latin typeface="+mn-ea"/>
              </a:rPr>
              <a:t>阴凉</a:t>
            </a:r>
            <a:r>
              <a:rPr b="1" smtClean="0">
                <a:solidFill>
                  <a:srgbClr val="990033"/>
                </a:solidFill>
                <a:uFillTx/>
                <a:latin typeface="宋体" charset="0"/>
                <a:ea typeface="宋体" charset="0"/>
              </a:rPr>
              <a:t>”“</a:t>
            </a:r>
            <a:r>
              <a:rPr b="1" smtClean="0">
                <a:solidFill>
                  <a:srgbClr val="990033"/>
                </a:solidFill>
                <a:latin typeface="+mn-ea"/>
              </a:rPr>
              <a:t>茫然</a:t>
            </a:r>
            <a:r>
              <a:rPr b="1" smtClean="0">
                <a:solidFill>
                  <a:srgbClr val="990033"/>
                </a:solidFill>
                <a:uFillTx/>
                <a:latin typeface="宋体" charset="0"/>
                <a:ea typeface="宋体" charset="0"/>
              </a:rPr>
              <a:t>”</a:t>
            </a:r>
            <a:r>
              <a:rPr b="1" smtClean="0">
                <a:solidFill>
                  <a:srgbClr val="990033"/>
                </a:solidFill>
                <a:latin typeface="+mn-ea"/>
              </a:rPr>
              <a:t>等词语，尽显荒凉、沉寂、没有生气、人迹罕至的情调。</a:t>
            </a:r>
            <a:r>
              <a:rPr smtClean="0">
                <a:solidFill>
                  <a:srgbClr val="990033"/>
                </a:solidFill>
                <a:latin typeface="Times New Roman" pitchFamily="18" charset="0"/>
                <a:sym typeface="+mn-ea"/>
              </a:rPr>
              <a:t>A</a:t>
            </a:r>
            <a:r>
              <a:rPr smtClean="0">
                <a:solidFill>
                  <a:srgbClr val="990033"/>
                </a:solidFill>
                <a:latin typeface="+mn-ea"/>
                <a:sym typeface="+mn-ea"/>
              </a:rPr>
              <a:t>项中</a:t>
            </a:r>
            <a:r>
              <a:rPr smtClean="0">
                <a:solidFill>
                  <a:srgbClr val="990033"/>
                </a:solidFill>
                <a:uFillTx/>
                <a:latin typeface="宋体" charset="0"/>
                <a:ea typeface="宋体" charset="0"/>
                <a:sym typeface="+mn-ea"/>
              </a:rPr>
              <a:t>“</a:t>
            </a:r>
            <a:r>
              <a:rPr smtClean="0">
                <a:solidFill>
                  <a:srgbClr val="990033"/>
                </a:solidFill>
                <a:latin typeface="+mn-ea"/>
                <a:sym typeface="+mn-ea"/>
              </a:rPr>
              <a:t>小草</a:t>
            </a:r>
            <a:r>
              <a:rPr smtClean="0">
                <a:solidFill>
                  <a:srgbClr val="990033"/>
                </a:solidFill>
                <a:uFillTx/>
                <a:latin typeface="宋体" charset="0"/>
                <a:ea typeface="宋体" charset="0"/>
                <a:sym typeface="+mn-ea"/>
              </a:rPr>
              <a:t>”“</a:t>
            </a:r>
            <a:r>
              <a:rPr smtClean="0">
                <a:solidFill>
                  <a:srgbClr val="990033"/>
                </a:solidFill>
                <a:latin typeface="+mn-ea"/>
                <a:sym typeface="+mn-ea"/>
              </a:rPr>
              <a:t>点缀”等给人绿色和生机</a:t>
            </a:r>
            <a:r>
              <a:rPr smtClean="0">
                <a:solidFill>
                  <a:srgbClr val="990033"/>
                </a:solidFill>
                <a:uFillTx/>
                <a:latin typeface="宋体" charset="0"/>
                <a:ea typeface="宋体" charset="0"/>
                <a:sym typeface="+mn-ea"/>
              </a:rPr>
              <a:t>；</a:t>
            </a:r>
            <a:r>
              <a:rPr smtClean="0">
                <a:solidFill>
                  <a:srgbClr val="990033"/>
                </a:solidFill>
                <a:latin typeface="Times New Roman" pitchFamily="18" charset="0"/>
                <a:sym typeface="+mn-ea"/>
              </a:rPr>
              <a:t>C</a:t>
            </a:r>
            <a:r>
              <a:rPr smtClean="0">
                <a:solidFill>
                  <a:srgbClr val="990033"/>
                </a:solidFill>
                <a:latin typeface="+mn-ea"/>
                <a:sym typeface="+mn-ea"/>
              </a:rPr>
              <a:t>项中“晴空</a:t>
            </a:r>
            <a:r>
              <a:rPr smtClean="0">
                <a:solidFill>
                  <a:srgbClr val="990033"/>
                </a:solidFill>
                <a:uFillTx/>
                <a:latin typeface="宋体" charset="0"/>
                <a:ea typeface="宋体" charset="0"/>
                <a:sym typeface="+mn-ea"/>
              </a:rPr>
              <a:t>”“</a:t>
            </a:r>
            <a:r>
              <a:rPr smtClean="0">
                <a:solidFill>
                  <a:srgbClr val="990033"/>
                </a:solidFill>
                <a:latin typeface="+mn-ea"/>
                <a:sym typeface="+mn-ea"/>
              </a:rPr>
              <a:t>耀眼的光芒”都呈现出明亮而温暖的色调；</a:t>
            </a:r>
            <a:r>
              <a:rPr smtClean="0">
                <a:solidFill>
                  <a:srgbClr val="990033"/>
                </a:solidFill>
                <a:latin typeface="Times New Roman" pitchFamily="18" charset="0"/>
                <a:sym typeface="+mn-ea"/>
              </a:rPr>
              <a:t>D</a:t>
            </a:r>
            <a:r>
              <a:rPr smtClean="0">
                <a:solidFill>
                  <a:srgbClr val="990033"/>
                </a:solidFill>
                <a:latin typeface="+mn-ea"/>
                <a:sym typeface="+mn-ea"/>
              </a:rPr>
              <a:t>项惟妙惟肖地描写沙子，使沙子变成一群可爱的生灵，流露了作者对沙漠的喜爱。这些显然与文段的格调不一致。而</a:t>
            </a:r>
            <a:r>
              <a:rPr smtClean="0">
                <a:solidFill>
                  <a:srgbClr val="990033"/>
                </a:solidFill>
                <a:latin typeface="Times New Roman" pitchFamily="18" charset="0"/>
                <a:sym typeface="+mn-ea"/>
              </a:rPr>
              <a:t>B</a:t>
            </a:r>
            <a:r>
              <a:rPr smtClean="0">
                <a:solidFill>
                  <a:srgbClr val="990033"/>
                </a:solidFill>
                <a:latin typeface="+mn-ea"/>
                <a:sym typeface="+mn-ea"/>
              </a:rPr>
              <a:t>项中的“铁色戈壁</a:t>
            </a:r>
            <a:r>
              <a:rPr smtClean="0">
                <a:solidFill>
                  <a:srgbClr val="990033"/>
                </a:solidFill>
                <a:uFillTx/>
                <a:latin typeface="宋体" charset="0"/>
                <a:ea typeface="宋体" charset="0"/>
                <a:sym typeface="+mn-ea"/>
              </a:rPr>
              <a:t>”“</a:t>
            </a:r>
            <a:r>
              <a:rPr smtClean="0">
                <a:solidFill>
                  <a:srgbClr val="990033"/>
                </a:solidFill>
                <a:latin typeface="+mn-ea"/>
                <a:sym typeface="+mn-ea"/>
              </a:rPr>
              <a:t>空旷宁寂</a:t>
            </a:r>
            <a:r>
              <a:rPr smtClean="0">
                <a:solidFill>
                  <a:srgbClr val="990033"/>
                </a:solidFill>
                <a:uFillTx/>
                <a:latin typeface="宋体" charset="0"/>
                <a:ea typeface="宋体" charset="0"/>
                <a:sym typeface="+mn-ea"/>
              </a:rPr>
              <a:t>”“</a:t>
            </a:r>
            <a:r>
              <a:rPr smtClean="0">
                <a:solidFill>
                  <a:srgbClr val="990033"/>
                </a:solidFill>
                <a:latin typeface="+mn-ea"/>
                <a:sym typeface="+mn-ea"/>
              </a:rPr>
              <a:t>四顾无援</a:t>
            </a:r>
            <a:r>
              <a:rPr smtClean="0">
                <a:solidFill>
                  <a:srgbClr val="990033"/>
                </a:solidFill>
                <a:uFillTx/>
                <a:latin typeface="宋体" charset="0"/>
                <a:ea typeface="宋体" charset="0"/>
                <a:sym typeface="+mn-ea"/>
              </a:rPr>
              <a:t>”</a:t>
            </a:r>
            <a:r>
              <a:rPr smtClean="0">
                <a:solidFill>
                  <a:srgbClr val="990033"/>
                </a:solidFill>
                <a:latin typeface="+mn-ea"/>
                <a:sym typeface="+mn-ea"/>
              </a:rPr>
              <a:t>等就与文段的情感氛围融合统一了。</a:t>
            </a:r>
            <a:endParaRPr b="1" smtClean="0">
              <a:solidFill>
                <a:srgbClr val="990033"/>
              </a:solidFill>
              <a:latin typeface="+mn-ea"/>
            </a:endParaRPr>
          </a:p>
          <a:p>
            <a:pPr marL="0" indent="628650" latinLnBrk="0">
              <a:buFont typeface="Arial" charset="0"/>
              <a:buNone/>
            </a:pPr>
            <a:endParaRPr b="1" smtClean="0">
              <a:solidFill>
                <a:srgbClr val="990033"/>
              </a:solidFill>
              <a:latin typeface="+mn-ea"/>
            </a:endParaRPr>
          </a:p>
        </p:txBody>
      </p:sp>
      <p:sp>
        <p:nvSpPr>
          <p:cNvPr id="47821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7821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7821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内容占位符 2"/>
          <p:cNvSpPr>
            <a:spLocks noGrp="1"/>
          </p:cNvSpPr>
          <p:nvPr>
            <p:ph idx="1"/>
          </p:nvPr>
        </p:nvSpPr>
        <p:spPr>
          <a:xfrm>
            <a:off x="670560" y="811530"/>
            <a:ext cx="8042275" cy="5524500"/>
          </a:xfrm>
        </p:spPr>
        <p:txBody>
          <a:bodyPr>
            <a:normAutofit/>
          </a:bodyPr>
          <a:lstStyle/>
          <a:p>
            <a:pPr marL="0" latinLnBrk="0">
              <a:buFont typeface="Arial" charset="0"/>
              <a:buNone/>
            </a:pPr>
            <a:r>
              <a:rPr lang="zh-CN" altLang="en-US" sz="2400" b="1" smtClean="0">
                <a:latin typeface="黑体" charset="0"/>
                <a:ea typeface="黑体" charset="0"/>
              </a:rPr>
              <a:t>6. 时间、空间一致。</a:t>
            </a:r>
            <a:r>
              <a:rPr lang="zh-CN" altLang="en-US" sz="2400" b="1" smtClean="0"/>
              <a:t>选用句式题所给语段有时从时间上考查其协调一致性，有时从空间上考查。此类题中的时间、空间顺序比较明显，所以难度应该不大，需分析时间的从古到今，从先到后，从早到晚；空间的从远到近(或从近到远)，从上到下(或从下到上)，从外到内(或从内到外)</a:t>
            </a:r>
            <a:r>
              <a:rPr lang="zh-CN" altLang="en-US" sz="2400" b="0" smtClean="0">
                <a:solidFill>
                  <a:schemeClr val="tx1"/>
                </a:solidFill>
                <a:uFillTx/>
                <a:latin typeface="宋体" charset="0"/>
                <a:ea typeface="宋体" charset="0"/>
              </a:rPr>
              <a:t>…… </a:t>
            </a:r>
          </a:p>
        </p:txBody>
      </p:sp>
      <p:sp>
        <p:nvSpPr>
          <p:cNvPr id="47821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7821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7821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0" latinLnBrk="0">
              <a:buFont typeface="Arial" charset="0"/>
              <a:buNone/>
            </a:pPr>
            <a:r>
              <a:rPr lang="zh-CN" altLang="en-US" sz="2400" b="1" smtClean="0"/>
              <a:t>【</a:t>
            </a:r>
            <a:r>
              <a:rPr lang="zh-CN" altLang="en-US" sz="2400" b="1" smtClean="0">
                <a:latin typeface="黑体" charset="0"/>
                <a:ea typeface="黑体" charset="0"/>
              </a:rPr>
              <a:t>对点训练</a:t>
            </a:r>
            <a:r>
              <a:rPr lang="zh-CN" altLang="en-US" sz="2400" b="1" smtClean="0"/>
              <a:t>】</a:t>
            </a:r>
          </a:p>
          <a:p>
            <a:pPr marL="0" latinLnBrk="0">
              <a:buFont typeface="Arial" charset="0"/>
              <a:buNone/>
            </a:pPr>
            <a:r>
              <a:rPr lang="en-US" altLang="zh-CN" sz="2400" b="1" smtClean="0"/>
              <a:t>  6.  </a:t>
            </a:r>
            <a:r>
              <a:rPr lang="zh-CN" altLang="en-US" sz="2400" b="1" smtClean="0"/>
              <a:t>填入下面一段文字横线处的语句，最恰当的一句是</a:t>
            </a:r>
          </a:p>
          <a:p>
            <a:pPr marL="0" latinLnBrk="0">
              <a:buFont typeface="Arial" charset="0"/>
              <a:buNone/>
            </a:pPr>
            <a:r>
              <a:rPr lang="zh-CN" altLang="en-US" sz="2400" b="1" smtClean="0"/>
              <a:t>(　　)</a:t>
            </a:r>
          </a:p>
          <a:p>
            <a:pPr marL="0" latinLnBrk="0">
              <a:buFont typeface="Arial" charset="0"/>
              <a:buNone/>
            </a:pPr>
            <a:r>
              <a:rPr lang="en-US" altLang="zh-CN" sz="2400" b="1" smtClean="0">
                <a:latin typeface="楷体_GB2312" pitchFamily="49" charset="-122"/>
                <a:ea typeface="楷体_GB2312" pitchFamily="49" charset="-122"/>
              </a:rPr>
              <a:t>   门前是一条河。            。</a:t>
            </a:r>
          </a:p>
          <a:p>
            <a:pPr marL="0" latinLnBrk="0">
              <a:buFont typeface="Arial" charset="0"/>
              <a:buNone/>
            </a:pPr>
            <a:r>
              <a:rPr lang="zh-CN" altLang="en-US" sz="2400" b="1" smtClean="0">
                <a:latin typeface="Times New Roman" pitchFamily="18" charset="0"/>
              </a:rPr>
              <a:t>A. 河边是一片很大的打谷场，三面都是高大的柳树，山门里是一个穿堂，迎门供奉着弥勒佛 </a:t>
            </a:r>
          </a:p>
          <a:p>
            <a:pPr marL="0" latinLnBrk="0">
              <a:buFont typeface="Arial" charset="0"/>
              <a:buNone/>
            </a:pPr>
            <a:r>
              <a:rPr lang="zh-CN" altLang="en-US" sz="2400" b="1" smtClean="0">
                <a:latin typeface="Times New Roman" pitchFamily="18" charset="0"/>
              </a:rPr>
              <a:t>B. 山门里有一个穿堂，弥勒佛供在迎面。三面都栽着高大的柳树，河边是一个很大的打谷场 </a:t>
            </a:r>
          </a:p>
          <a:p>
            <a:pPr marL="0" latinLnBrk="0">
              <a:buFont typeface="Arial" charset="0"/>
              <a:buNone/>
            </a:pPr>
            <a:endParaRPr lang="zh-CN" altLang="en-US" sz="2400" b="1" smtClean="0">
              <a:latin typeface="Times New Roman" pitchFamily="18" charset="0"/>
            </a:endParaRPr>
          </a:p>
        </p:txBody>
      </p:sp>
      <p:sp>
        <p:nvSpPr>
          <p:cNvPr id="47821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7821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7821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cxnSp>
        <p:nvCxnSpPr>
          <p:cNvPr id="5" name="直接连接符 4"/>
          <p:cNvCxnSpPr/>
          <p:nvPr/>
        </p:nvCxnSpPr>
        <p:spPr>
          <a:xfrm>
            <a:off x="3309620" y="2672715"/>
            <a:ext cx="2006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0" latinLnBrk="0">
              <a:buFont typeface="Arial" charset="0"/>
              <a:buNone/>
            </a:pPr>
            <a:r>
              <a:rPr lang="zh-CN" altLang="en-US" smtClean="0">
                <a:latin typeface="Times New Roman" pitchFamily="18" charset="0"/>
                <a:ea typeface="宋体" charset="0"/>
                <a:sym typeface="+mn-ea"/>
              </a:rPr>
              <a:t>C. 打谷场很大，就在河边。高大的柳树栽在三面。穿堂对着山门，迎门供奉着弥勒佛 </a:t>
            </a:r>
            <a:endParaRPr lang="zh-CN" altLang="en-US" b="1" smtClean="0">
              <a:latin typeface="Times New Roman" pitchFamily="18" charset="0"/>
              <a:ea typeface="宋体" charset="0"/>
            </a:endParaRPr>
          </a:p>
          <a:p>
            <a:pPr marL="0" latinLnBrk="0">
              <a:buFont typeface="Arial" charset="0"/>
              <a:buNone/>
            </a:pPr>
            <a:r>
              <a:rPr lang="zh-CN" altLang="en-US" smtClean="0">
                <a:latin typeface="Times New Roman" pitchFamily="18" charset="0"/>
                <a:ea typeface="宋体" charset="0"/>
                <a:sym typeface="+mn-ea"/>
              </a:rPr>
              <a:t>D. 一片很大的打谷场在河边。山门里是一个穿堂，迎门供奉着弥勒佛。三面都栽着高大的柳树 </a:t>
            </a:r>
            <a:endParaRPr sz="2400" b="1" smtClean="0">
              <a:solidFill>
                <a:srgbClr val="990033"/>
              </a:solidFill>
              <a:latin typeface="Times New Roman" pitchFamily="18" charset="0"/>
              <a:ea typeface="宋体" charset="0"/>
            </a:endParaRPr>
          </a:p>
        </p:txBody>
      </p:sp>
      <p:sp>
        <p:nvSpPr>
          <p:cNvPr id="47821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7821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7821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内容占位符 2"/>
          <p:cNvSpPr>
            <a:spLocks noGrp="1"/>
          </p:cNvSpPr>
          <p:nvPr>
            <p:ph idx="1"/>
          </p:nvPr>
        </p:nvSpPr>
        <p:spPr>
          <a:xfrm>
            <a:off x="755805" y="836305"/>
            <a:ext cx="7920000" cy="5400000"/>
          </a:xfrm>
        </p:spPr>
        <p:txBody>
          <a:bodyPr>
            <a:normAutofit/>
          </a:bodyPr>
          <a:lstStyle/>
          <a:p>
            <a:pPr marL="0" latinLnBrk="0">
              <a:buFont typeface="Arial" charset="0"/>
              <a:buNone/>
            </a:pPr>
            <a:r>
              <a:rPr sz="2400" b="1" smtClean="0">
                <a:solidFill>
                  <a:srgbClr val="990033"/>
                </a:solidFill>
                <a:latin typeface="Times New Roman" pitchFamily="18" charset="0"/>
              </a:rPr>
              <a:t> A</a:t>
            </a:r>
            <a:r>
              <a:rPr sz="2400" b="1" smtClean="0">
                <a:solidFill>
                  <a:srgbClr val="990033"/>
                </a:solidFill>
                <a:latin typeface="+mn-ea"/>
              </a:rPr>
              <a:t>　[解析] 作者的立足点是“山门”，即河边的打谷场与建筑物之间，应该承“河”谈起，依次往后写。从空间顺序考虑，</a:t>
            </a:r>
            <a:r>
              <a:rPr sz="2400" b="1" smtClean="0">
                <a:solidFill>
                  <a:srgbClr val="990033"/>
                </a:solidFill>
                <a:latin typeface="Times New Roman" pitchFamily="18" charset="0"/>
              </a:rPr>
              <a:t>B、C、D</a:t>
            </a:r>
            <a:r>
              <a:rPr sz="2400" b="1" smtClean="0">
                <a:solidFill>
                  <a:srgbClr val="990033"/>
                </a:solidFill>
                <a:latin typeface="+mn-ea"/>
              </a:rPr>
              <a:t>项的空间顺序是混乱的。只有</a:t>
            </a:r>
            <a:r>
              <a:rPr sz="2400" b="1" smtClean="0">
                <a:solidFill>
                  <a:srgbClr val="990033"/>
                </a:solidFill>
                <a:latin typeface="Times New Roman" pitchFamily="18" charset="0"/>
              </a:rPr>
              <a:t>A</a:t>
            </a:r>
            <a:r>
              <a:rPr sz="2400" b="1" smtClean="0">
                <a:solidFill>
                  <a:srgbClr val="990033"/>
                </a:solidFill>
                <a:latin typeface="+mn-ea"/>
              </a:rPr>
              <a:t>项是清楚交代作者立足点和各种景物的空间位置的。</a:t>
            </a:r>
          </a:p>
        </p:txBody>
      </p:sp>
      <p:sp>
        <p:nvSpPr>
          <p:cNvPr id="47821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7821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7821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0" latinLnBrk="0">
              <a:buFont typeface="Arial" charset="0"/>
              <a:buNone/>
            </a:pPr>
            <a:r>
              <a:rPr lang="zh-CN" altLang="en-US" sz="2400" b="1" smtClean="0">
                <a:latin typeface="黑体" charset="0"/>
                <a:ea typeface="黑体" charset="0"/>
              </a:rPr>
              <a:t>7. 语气语调。</a:t>
            </a:r>
            <a:r>
              <a:rPr lang="zh-CN" altLang="en-US" sz="2400" b="1" smtClean="0"/>
              <a:t>  句式的不同，会使句子的语气相应地发生变化，也会使语调的重点发生转移。选用句式题有时并不是单独地就某一考点进行考查，而是进行综合性的考查，所以应注意从多方面去思考、分析。</a:t>
            </a:r>
            <a:endParaRPr sz="2400" b="1" smtClean="0">
              <a:solidFill>
                <a:srgbClr val="990033"/>
              </a:solidFill>
              <a:latin typeface="+mn-ea"/>
            </a:endParaRPr>
          </a:p>
        </p:txBody>
      </p:sp>
      <p:sp>
        <p:nvSpPr>
          <p:cNvPr id="47821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7821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7821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8" name="内容占位符 2"/>
          <p:cNvSpPr>
            <a:spLocks noGrp="1"/>
          </p:cNvSpPr>
          <p:nvPr>
            <p:ph idx="4294967295"/>
          </p:nvPr>
        </p:nvSpPr>
        <p:spPr>
          <a:xfrm>
            <a:off x="684213" y="765175"/>
            <a:ext cx="8208962" cy="5541963"/>
          </a:xfrm>
        </p:spPr>
        <p:txBody>
          <a:bodyPr/>
          <a:lstStyle/>
          <a:p>
            <a:pPr marL="0" indent="0" eaLnBrk="1" hangingPunct="1">
              <a:lnSpc>
                <a:spcPct val="122000"/>
              </a:lnSpc>
              <a:spcBef>
                <a:spcPct val="0"/>
              </a:spcBef>
              <a:buNone/>
            </a:pPr>
            <a:r>
              <a:rPr lang="zh-CN" altLang="en-US" sz="2400" b="1" dirty="0" smtClean="0">
                <a:latin typeface="宋体" pitchFamily="2" charset="-122"/>
              </a:rPr>
              <a:t>    </a:t>
            </a:r>
            <a:r>
              <a:rPr lang="zh-CN" altLang="zh-CN" sz="2400" b="1" dirty="0" smtClean="0">
                <a:latin typeface="宋体" pitchFamily="2" charset="-122"/>
              </a:rPr>
              <a:t>7. 脱胎换骨</a:t>
            </a:r>
            <a:r>
              <a:rPr lang="zh-CN" altLang="en-US" sz="2400" b="1" dirty="0" smtClean="0">
                <a:latin typeface="宋体" pitchFamily="2" charset="-122"/>
              </a:rPr>
              <a:t>、</a:t>
            </a:r>
            <a:r>
              <a:rPr lang="zh-CN" altLang="zh-CN" sz="2400" b="1" dirty="0" smtClean="0">
                <a:latin typeface="宋体" pitchFamily="2" charset="-122"/>
              </a:rPr>
              <a:t>洗心革面：都用来比喻“彻底改造、重新做人”。异：“脱胎换骨”可以指“罪人”的彻底改造，也可以指思想上有毛病的人的改造，其改造是深入彻底的，适用范围较大；“洗心革面”一般指“罪人”的改造，它除了思想上的深入彻底的改造以外，还含有改变旧的所作所为的意思，适用范围较小</a:t>
            </a:r>
            <a:r>
              <a:rPr lang="zh-CN" altLang="en-US" sz="2400" b="1" dirty="0" smtClean="0">
                <a:latin typeface="宋体" pitchFamily="2" charset="-122"/>
              </a:rPr>
              <a:t>。</a:t>
            </a:r>
            <a:endParaRPr lang="zh-CN" altLang="zh-CN" sz="2400" b="1" dirty="0" smtClean="0">
              <a:latin typeface="宋体" pitchFamily="2" charset="-122"/>
            </a:endParaRPr>
          </a:p>
        </p:txBody>
      </p:sp>
      <p:sp>
        <p:nvSpPr>
          <p:cNvPr id="915459"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15462"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15463"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15458"/>
                                        </p:tgtEl>
                                        <p:attrNameLst>
                                          <p:attrName>style.visibility</p:attrName>
                                        </p:attrNameLst>
                                      </p:cBhvr>
                                      <p:to>
                                        <p:strVal val="visible"/>
                                      </p:to>
                                    </p:set>
                                    <p:anim calcmode="lin" valueType="num">
                                      <p:cBhvr additive="base">
                                        <p:cTn id="7" dur="500" fill="hold"/>
                                        <p:tgtEl>
                                          <p:spTgt spid="915458"/>
                                        </p:tgtEl>
                                        <p:attrNameLst>
                                          <p:attrName>ppt_x</p:attrName>
                                        </p:attrNameLst>
                                      </p:cBhvr>
                                      <p:tavLst>
                                        <p:tav tm="0">
                                          <p:val>
                                            <p:strVal val="#ppt_x"/>
                                          </p:val>
                                        </p:tav>
                                        <p:tav tm="100000">
                                          <p:val>
                                            <p:strVal val="#ppt_x"/>
                                          </p:val>
                                        </p:tav>
                                      </p:tavLst>
                                    </p:anim>
                                    <p:anim calcmode="lin" valueType="num">
                                      <p:cBhvr additive="base">
                                        <p:cTn id="8" dur="500" fill="hold"/>
                                        <p:tgtEl>
                                          <p:spTgt spid="9154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5458"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0" algn="l" latinLnBrk="0">
              <a:buFont typeface="Arial" charset="0"/>
              <a:buNone/>
            </a:pPr>
            <a:r>
              <a:rPr lang="zh-CN" altLang="en-US" sz="2400" b="1" smtClean="0"/>
              <a:t>【</a:t>
            </a:r>
            <a:r>
              <a:rPr lang="zh-CN" altLang="en-US" sz="2400" b="1" smtClean="0">
                <a:latin typeface="黑体" charset="0"/>
                <a:ea typeface="黑体" charset="0"/>
              </a:rPr>
              <a:t>对点训练</a:t>
            </a:r>
            <a:r>
              <a:rPr lang="zh-CN" altLang="en-US" sz="2400" b="1" smtClean="0"/>
              <a:t>】</a:t>
            </a:r>
          </a:p>
          <a:p>
            <a:pPr marL="0" algn="l" latinLnBrk="0">
              <a:buFont typeface="Arial" charset="0"/>
              <a:buNone/>
            </a:pPr>
            <a:r>
              <a:rPr lang="en-US" altLang="zh-CN" sz="2400" b="1" smtClean="0">
                <a:latin typeface="Times New Roman" pitchFamily="18" charset="0"/>
              </a:rPr>
              <a:t> 7.    </a:t>
            </a:r>
            <a:r>
              <a:rPr lang="zh-CN" altLang="en-US" sz="2400" b="1" smtClean="0">
                <a:latin typeface="Times New Roman" pitchFamily="18" charset="0"/>
              </a:rPr>
              <a:t>下列各句中，语气最委婉的一句是(　　)</a:t>
            </a:r>
          </a:p>
          <a:p>
            <a:pPr marL="0" algn="l" latinLnBrk="0">
              <a:buFont typeface="Arial" charset="0"/>
              <a:buNone/>
            </a:pPr>
            <a:r>
              <a:rPr lang="zh-CN" altLang="en-US" sz="2400" b="1" smtClean="0">
                <a:latin typeface="Times New Roman" pitchFamily="18" charset="0"/>
              </a:rPr>
              <a:t> A. 只关注孩子的学习成绩而忽视他们的心理健康，这是不是应该引起我们认真思考呢？</a:t>
            </a:r>
          </a:p>
          <a:p>
            <a:pPr marL="0" algn="l" latinLnBrk="0">
              <a:buFont typeface="Arial" charset="0"/>
              <a:buNone/>
            </a:pPr>
            <a:r>
              <a:rPr lang="zh-CN" altLang="en-US" sz="2400" b="1" smtClean="0">
                <a:latin typeface="Times New Roman" pitchFamily="18" charset="0"/>
              </a:rPr>
              <a:t> B. 只关注孩子的学习成绩而忽视他们的心理健康，这难道不应该引起我们认真思考吗？</a:t>
            </a:r>
          </a:p>
          <a:p>
            <a:pPr marL="0" algn="l" latinLnBrk="0">
              <a:buFont typeface="Arial" charset="0"/>
              <a:buNone/>
            </a:pPr>
            <a:r>
              <a:rPr lang="zh-CN" altLang="en-US" sz="2400" b="1" smtClean="0">
                <a:latin typeface="Times New Roman" pitchFamily="18" charset="0"/>
              </a:rPr>
              <a:t> C. 只关注孩子的学习成绩而忽视他们的心理健康，这无疑是应该引起我们认真思考的。</a:t>
            </a:r>
          </a:p>
          <a:p>
            <a:pPr marL="0" algn="l" latinLnBrk="0">
              <a:buFont typeface="Arial" charset="0"/>
              <a:buNone/>
            </a:pPr>
            <a:r>
              <a:rPr lang="zh-CN" altLang="en-US" sz="2400" b="1" smtClean="0">
                <a:latin typeface="Times New Roman" pitchFamily="18" charset="0"/>
              </a:rPr>
              <a:t> D. 只关注孩子的学习成绩而忽视他们的心理健康，这恐怕不能不引起我们认真思考了。</a:t>
            </a:r>
          </a:p>
        </p:txBody>
      </p:sp>
      <p:sp>
        <p:nvSpPr>
          <p:cNvPr id="47821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7821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7821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0" latinLnBrk="0">
              <a:buFont typeface="Arial" charset="0"/>
              <a:buNone/>
            </a:pPr>
            <a:r>
              <a:rPr sz="2400" b="1" smtClean="0">
                <a:solidFill>
                  <a:srgbClr val="990033"/>
                </a:solidFill>
                <a:latin typeface="+mn-ea"/>
              </a:rPr>
              <a:t> </a:t>
            </a:r>
            <a:r>
              <a:rPr sz="2400" b="1" smtClean="0">
                <a:solidFill>
                  <a:srgbClr val="990033"/>
                </a:solidFill>
                <a:latin typeface="Times New Roman" pitchFamily="18" charset="0"/>
              </a:rPr>
              <a:t>A　[解析] 本题考查选用句式和语言表达得体。了解了句式的特点，搞清楚了哪些起强调作用，此题也就不难解决了。A项，该句是一个疑问句，用的是询问的、商量的语气，很委婉。该题考查的是句式的选用，也可联系到语言运用中的</a:t>
            </a:r>
            <a:r>
              <a:rPr sz="2400" b="0" smtClean="0">
                <a:solidFill>
                  <a:srgbClr val="990033"/>
                </a:solidFill>
                <a:uFillTx/>
                <a:latin typeface="宋体" charset="0"/>
                <a:ea typeface="宋体" charset="0"/>
              </a:rPr>
              <a:t>“</a:t>
            </a:r>
            <a:r>
              <a:rPr sz="2400" b="1" smtClean="0">
                <a:solidFill>
                  <a:srgbClr val="990033"/>
                </a:solidFill>
                <a:latin typeface="Times New Roman" pitchFamily="18" charset="0"/>
              </a:rPr>
              <a:t>得体</a:t>
            </a:r>
            <a:r>
              <a:rPr sz="2400" b="0" smtClean="0">
                <a:solidFill>
                  <a:srgbClr val="990033"/>
                </a:solidFill>
                <a:uFillTx/>
                <a:latin typeface="宋体" charset="0"/>
                <a:ea typeface="宋体" charset="0"/>
              </a:rPr>
              <a:t>”</a:t>
            </a:r>
            <a:r>
              <a:rPr sz="2400" b="1" smtClean="0">
                <a:solidFill>
                  <a:srgbClr val="990033"/>
                </a:solidFill>
                <a:latin typeface="Times New Roman" pitchFamily="18" charset="0"/>
              </a:rPr>
              <a:t>。不同的句式有着不同的语气和表达效果，人们常说</a:t>
            </a:r>
            <a:r>
              <a:rPr sz="2400" b="0" smtClean="0">
                <a:solidFill>
                  <a:srgbClr val="990033"/>
                </a:solidFill>
                <a:uFillTx/>
                <a:latin typeface="宋体" charset="0"/>
                <a:ea typeface="宋体" charset="0"/>
              </a:rPr>
              <a:t>“</a:t>
            </a:r>
            <a:r>
              <a:rPr sz="2400" smtClean="0">
                <a:solidFill>
                  <a:srgbClr val="990033"/>
                </a:solidFill>
                <a:uFillTx/>
                <a:latin typeface="宋体" charset="0"/>
                <a:ea typeface="宋体" charset="0"/>
              </a:rPr>
              <a:t>一句话</a:t>
            </a:r>
            <a:r>
              <a:rPr sz="2400" b="1" smtClean="0">
                <a:solidFill>
                  <a:srgbClr val="990033"/>
                </a:solidFill>
                <a:latin typeface="Times New Roman" pitchFamily="18" charset="0"/>
              </a:rPr>
              <a:t>让人跳，一句话让人笑</a:t>
            </a:r>
            <a:r>
              <a:rPr sz="2400" b="0" smtClean="0">
                <a:solidFill>
                  <a:srgbClr val="990033"/>
                </a:solidFill>
                <a:uFillTx/>
                <a:latin typeface="宋体" charset="0"/>
                <a:ea typeface="宋体" charset="0"/>
              </a:rPr>
              <a:t>”</a:t>
            </a:r>
            <a:r>
              <a:rPr sz="2400" b="1" smtClean="0">
                <a:solidFill>
                  <a:srgbClr val="990033"/>
                </a:solidFill>
                <a:latin typeface="Times New Roman" pitchFamily="18" charset="0"/>
              </a:rPr>
              <a:t>，说的就是这种效果。该题难度不大，干扰较大的选项是D项，该句虽然用了</a:t>
            </a:r>
            <a:r>
              <a:rPr sz="2400" b="0" smtClean="0">
                <a:solidFill>
                  <a:srgbClr val="990033"/>
                </a:solidFill>
                <a:uFillTx/>
                <a:latin typeface="宋体" charset="0"/>
                <a:ea typeface="宋体" charset="0"/>
              </a:rPr>
              <a:t>“</a:t>
            </a:r>
            <a:r>
              <a:rPr sz="2400" b="1" smtClean="0">
                <a:solidFill>
                  <a:srgbClr val="990033"/>
                </a:solidFill>
                <a:latin typeface="宋体" charset="0"/>
                <a:ea typeface="宋体" charset="0"/>
              </a:rPr>
              <a:t>恐怕</a:t>
            </a:r>
            <a:r>
              <a:rPr sz="2400" b="0" smtClean="0">
                <a:solidFill>
                  <a:srgbClr val="990033"/>
                </a:solidFill>
                <a:uFillTx/>
                <a:latin typeface="宋体" charset="0"/>
                <a:ea typeface="宋体" charset="0"/>
              </a:rPr>
              <a:t>”</a:t>
            </a:r>
            <a:r>
              <a:rPr sz="2400" b="1" smtClean="0">
                <a:solidFill>
                  <a:srgbClr val="990033"/>
                </a:solidFill>
                <a:latin typeface="Times New Roman" pitchFamily="18" charset="0"/>
              </a:rPr>
              <a:t>表示推测的语气，但双重否定的语气还是比较强烈的。</a:t>
            </a:r>
          </a:p>
        </p:txBody>
      </p:sp>
      <p:sp>
        <p:nvSpPr>
          <p:cNvPr id="47821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7821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7821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31520" y="937260"/>
            <a:ext cx="7980680" cy="5399405"/>
          </a:xfrm>
        </p:spPr>
        <p:txBody>
          <a:bodyPr/>
          <a:lstStyle/>
          <a:p>
            <a:pPr marL="0" indent="0" algn="just" latinLnBrk="0">
              <a:lnSpc>
                <a:spcPts val="3500"/>
              </a:lnSpc>
              <a:buFont typeface="Arial" charset="0"/>
              <a:buNone/>
            </a:pPr>
            <a:r>
              <a:rPr lang="zh-CN" altLang="en-US" sz="2400" b="1" smtClean="0">
                <a:latin typeface="黑体" charset="0"/>
                <a:ea typeface="黑体" charset="0"/>
              </a:rPr>
              <a:t>二、变换句式</a:t>
            </a:r>
          </a:p>
          <a:p>
            <a:pPr marL="0" indent="0" algn="just" latinLnBrk="0">
              <a:lnSpc>
                <a:spcPts val="3500"/>
              </a:lnSpc>
              <a:buFont typeface="Arial" charset="0"/>
              <a:buNone/>
            </a:pPr>
            <a:r>
              <a:rPr lang="zh-CN" altLang="en-US" sz="2400" b="1" smtClean="0"/>
              <a:t>         变换句式指在一定语境中，根据语言表达需要，将句子由一种句式变成另一种句式的过程。一般在同一句式中进行，有一定的限定性。重点在长短句的变换和重组句的变换上，难点是如何使改变后的句式符合要求且不改变原意。我们进行句式变换，有时是为了增加文采，例如排比；有时是为了强调，例如句子成分的移位；有时是为了连贯，例如为了话题的衔接而进行的主语、宾语的调整；有时是为了增强语言的清晰度。</a:t>
            </a:r>
          </a:p>
          <a:p>
            <a:pPr marL="0" indent="0" algn="just" latinLnBrk="0">
              <a:lnSpc>
                <a:spcPts val="3500"/>
              </a:lnSpc>
              <a:buFont typeface="Arial" charset="0"/>
              <a:buNone/>
            </a:pPr>
            <a:r>
              <a:rPr lang="zh-CN" altLang="en-US" sz="2400" b="1" smtClean="0"/>
              <a:t>         句式选用、变换的主要类型有：</a:t>
            </a:r>
          </a:p>
          <a:p>
            <a:pPr marL="0" indent="0" algn="just" eaLnBrk="1" latinLnBrk="0" hangingPunct="1">
              <a:lnSpc>
                <a:spcPts val="3500"/>
              </a:lnSpc>
              <a:spcBef>
                <a:spcPct val="0"/>
              </a:spcBef>
              <a:buFont typeface="Arial" charset="0"/>
              <a:buNone/>
            </a:pPr>
            <a:endParaRPr lang="zh-CN" altLang="en-US" sz="2400" b="1" smtClean="0">
              <a:solidFill>
                <a:srgbClr val="990033"/>
              </a:solidFill>
              <a:latin typeface="宋体" pitchFamily="2" charset="-122"/>
            </a:endParaRPr>
          </a:p>
        </p:txBody>
      </p:sp>
      <p:sp>
        <p:nvSpPr>
          <p:cNvPr id="47923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7923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7923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500"/>
                                        <p:tgtEl>
                                          <p:spTgt spid="3">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084763"/>
          </a:xfrm>
        </p:spPr>
        <p:txBody>
          <a:bodyPr/>
          <a:lstStyle/>
          <a:p>
            <a:pPr marL="0" indent="0" eaLnBrk="1" latinLnBrk="0" hangingPunct="1">
              <a:lnSpc>
                <a:spcPts val="3500"/>
              </a:lnSpc>
              <a:spcBef>
                <a:spcPct val="0"/>
              </a:spcBef>
              <a:buFont typeface="Arial" charset="0"/>
              <a:buNone/>
            </a:pPr>
            <a:r>
              <a:rPr lang="zh-CN" altLang="en-US" sz="2400" b="1" smtClean="0">
                <a:latin typeface="宋体" pitchFamily="2" charset="-122"/>
              </a:rPr>
              <a:t>► </a:t>
            </a:r>
            <a:r>
              <a:rPr lang="zh-CN" altLang="en-US" sz="2400" b="1" smtClean="0">
                <a:latin typeface="黑体" pitchFamily="2" charset="-122"/>
                <a:ea typeface="黑体" pitchFamily="2" charset="-122"/>
              </a:rPr>
              <a:t>类型一　主动句与被动句的变换</a:t>
            </a:r>
          </a:p>
          <a:p>
            <a:pPr marL="0" indent="0" eaLnBrk="1" latinLnBrk="0" hangingPunct="1">
              <a:lnSpc>
                <a:spcPts val="3500"/>
              </a:lnSpc>
              <a:spcBef>
                <a:spcPct val="0"/>
              </a:spcBef>
              <a:buFont typeface="Arial" charset="0"/>
              <a:buNone/>
            </a:pPr>
            <a:r>
              <a:rPr lang="zh-CN" altLang="en-US" sz="2400" b="1" smtClean="0"/>
              <a:t>         主动句变为被动句，就是将主动句的宾语变为被动句的主语，主动句的主语放在</a:t>
            </a:r>
            <a:r>
              <a:rPr lang="zh-CN" altLang="en-US" sz="2400" smtClean="0">
                <a:solidFill>
                  <a:schemeClr val="tx1"/>
                </a:solidFill>
                <a:uFillTx/>
                <a:ea typeface="宋体" charset="0"/>
              </a:rPr>
              <a:t>“</a:t>
            </a:r>
            <a:r>
              <a:rPr lang="zh-CN" altLang="en-US" sz="2400" b="1" smtClean="0"/>
              <a:t>被</a:t>
            </a:r>
            <a:r>
              <a:rPr lang="zh-CN" altLang="en-US" sz="2400" smtClean="0">
                <a:uFillTx/>
                <a:ea typeface="宋体" charset="0"/>
              </a:rPr>
              <a:t>”</a:t>
            </a:r>
            <a:r>
              <a:rPr lang="zh-CN" altLang="en-US" sz="2400" b="1" smtClean="0"/>
              <a:t>字之后构成介宾短语，做被动句的状语；被动句变为主动句，将被动句的</a:t>
            </a:r>
            <a:r>
              <a:rPr lang="zh-CN" altLang="en-US" sz="2400" smtClean="0">
                <a:uFillTx/>
                <a:ea typeface="宋体" charset="0"/>
              </a:rPr>
              <a:t>“</a:t>
            </a:r>
            <a:r>
              <a:rPr lang="zh-CN" altLang="en-US" sz="2400" b="1" smtClean="0"/>
              <a:t>被</a:t>
            </a:r>
            <a:r>
              <a:rPr lang="zh-CN" altLang="en-US" sz="2400" smtClean="0">
                <a:uFillTx/>
                <a:ea typeface="宋体" charset="0"/>
              </a:rPr>
              <a:t>”</a:t>
            </a:r>
            <a:r>
              <a:rPr lang="zh-CN" altLang="en-US" sz="2400" b="1" smtClean="0"/>
              <a:t>字的对象变为主语，去掉</a:t>
            </a:r>
            <a:r>
              <a:rPr lang="zh-CN" altLang="en-US" sz="2400" smtClean="0">
                <a:uFillTx/>
                <a:ea typeface="宋体" charset="0"/>
              </a:rPr>
              <a:t>“</a:t>
            </a:r>
            <a:r>
              <a:rPr lang="zh-CN" altLang="en-US" sz="2400" b="1" smtClean="0"/>
              <a:t>被</a:t>
            </a:r>
            <a:r>
              <a:rPr lang="zh-CN" altLang="en-US" sz="2400" smtClean="0">
                <a:uFillTx/>
                <a:ea typeface="宋体" charset="0"/>
              </a:rPr>
              <a:t>”</a:t>
            </a:r>
            <a:r>
              <a:rPr lang="zh-CN" altLang="en-US" sz="2400" b="1" smtClean="0"/>
              <a:t>字。如“我们引进了新技术”改为被动句，可改成</a:t>
            </a:r>
            <a:r>
              <a:rPr lang="zh-CN" altLang="en-US" sz="2400" smtClean="0">
                <a:uFillTx/>
                <a:ea typeface="宋体" charset="0"/>
              </a:rPr>
              <a:t>“</a:t>
            </a:r>
            <a:r>
              <a:rPr lang="zh-CN" altLang="en-US" sz="2400" b="1" smtClean="0"/>
              <a:t>新技术被我们引进了</a:t>
            </a:r>
            <a:r>
              <a:rPr lang="zh-CN" altLang="en-US" sz="2400" smtClean="0">
                <a:uFillTx/>
                <a:ea typeface="宋体" charset="0"/>
              </a:rPr>
              <a:t>”</a:t>
            </a:r>
            <a:r>
              <a:rPr lang="zh-CN" altLang="en-US" sz="2400" b="1" smtClean="0"/>
              <a:t>。</a:t>
            </a:r>
          </a:p>
        </p:txBody>
      </p:sp>
      <p:sp>
        <p:nvSpPr>
          <p:cNvPr id="48026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8026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8026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内容占位符 2"/>
          <p:cNvSpPr>
            <a:spLocks noGrp="1"/>
          </p:cNvSpPr>
          <p:nvPr>
            <p:ph idx="4294967295"/>
          </p:nvPr>
        </p:nvSpPr>
        <p:spPr>
          <a:xfrm>
            <a:off x="783590" y="937260"/>
            <a:ext cx="7928610" cy="2205355"/>
          </a:xfrm>
        </p:spPr>
        <p:txBody>
          <a:bodyPr/>
          <a:lstStyle/>
          <a:p>
            <a:pPr marL="0" indent="0" eaLnBrk="1" latinLnBrk="0" hangingPunct="1">
              <a:lnSpc>
                <a:spcPts val="3500"/>
              </a:lnSpc>
              <a:spcBef>
                <a:spcPct val="0"/>
              </a:spcBef>
              <a:buFont typeface="Arial" charset="0"/>
              <a:buNone/>
            </a:pPr>
            <a:r>
              <a:rPr lang="en-US" altLang="zh-CN" sz="2400" b="1" smtClean="0">
                <a:latin typeface="宋体" pitchFamily="2" charset="-122"/>
                <a:sym typeface="+mn-ea"/>
              </a:rPr>
              <a:t>【</a:t>
            </a:r>
            <a:r>
              <a:rPr lang="zh-CN" altLang="en-US" sz="2400" b="1" smtClean="0">
                <a:latin typeface="黑体" charset="0"/>
                <a:ea typeface="黑体" charset="0"/>
                <a:sym typeface="+mn-ea"/>
              </a:rPr>
              <a:t>对点训练</a:t>
            </a:r>
            <a:r>
              <a:rPr lang="en-US" altLang="zh-CN" sz="2400" b="1" smtClean="0">
                <a:latin typeface="宋体" pitchFamily="2" charset="-122"/>
                <a:sym typeface="+mn-ea"/>
              </a:rPr>
              <a:t>】</a:t>
            </a:r>
          </a:p>
          <a:p>
            <a:pPr marL="0" indent="0" eaLnBrk="1" latinLnBrk="0" hangingPunct="1">
              <a:lnSpc>
                <a:spcPts val="3500"/>
              </a:lnSpc>
              <a:spcBef>
                <a:spcPct val="0"/>
              </a:spcBef>
              <a:buFont typeface="Arial" charset="0"/>
              <a:buNone/>
            </a:pPr>
            <a:r>
              <a:rPr lang="zh-CN" altLang="en-US" sz="2400" b="1" smtClean="0">
                <a:sym typeface="+mn-ea"/>
              </a:rPr>
              <a:t> 8.  将下列句子中的画线部分改为被动句。(</a:t>
            </a:r>
            <a:r>
              <a:rPr lang="zh-CN" altLang="en-US" sz="2400" b="1" smtClean="0">
                <a:latin typeface="宋体" charset="0"/>
                <a:ea typeface="宋体" charset="0"/>
                <a:sym typeface="+mn-ea"/>
              </a:rPr>
              <a:t>4</a:t>
            </a:r>
            <a:r>
              <a:rPr lang="zh-CN" altLang="en-US" sz="2400" b="1" smtClean="0">
                <a:sym typeface="+mn-ea"/>
              </a:rPr>
              <a:t>分)</a:t>
            </a:r>
            <a:endParaRPr lang="zh-CN" altLang="en-US" sz="2400" b="1" smtClean="0"/>
          </a:p>
          <a:p>
            <a:pPr marL="0" indent="0" eaLnBrk="1" latinLnBrk="0" hangingPunct="1">
              <a:lnSpc>
                <a:spcPts val="3500"/>
              </a:lnSpc>
              <a:spcBef>
                <a:spcPct val="0"/>
              </a:spcBef>
              <a:buFont typeface="Arial" charset="0"/>
              <a:buNone/>
            </a:pPr>
            <a:r>
              <a:rPr lang="en-US" altLang="zh-CN" sz="2400" b="1" u="sng" smtClean="0">
                <a:latin typeface="楷体_GB2312" pitchFamily="49" charset="-122"/>
                <a:ea typeface="楷体_GB2312" pitchFamily="49" charset="-122"/>
                <a:sym typeface="+mn-ea"/>
              </a:rPr>
              <a:t>    一条水门汀的弄堂马路将长方形的用红砖墙严密地封锁着的工房区域划成狭长的两块。</a:t>
            </a:r>
            <a:r>
              <a:rPr lang="en-US" altLang="zh-CN" sz="2400" b="1" smtClean="0">
                <a:latin typeface="楷体_GB2312" pitchFamily="49" charset="-122"/>
                <a:ea typeface="楷体_GB2312" pitchFamily="49" charset="-122"/>
                <a:sym typeface="+mn-ea"/>
              </a:rPr>
              <a:t>像鸽子笼一般地分得均匀，每边八排</a:t>
            </a:r>
            <a:r>
              <a:rPr lang="en-US" altLang="zh-CN" sz="2400" b="1" smtClean="0">
                <a:latin typeface="宋体" charset="0"/>
                <a:ea typeface="宋体" charset="0"/>
                <a:sym typeface="+mn-ea"/>
              </a:rPr>
              <a:t>……</a:t>
            </a:r>
          </a:p>
        </p:txBody>
      </p:sp>
      <p:sp>
        <p:nvSpPr>
          <p:cNvPr id="48435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303"/>
            <a:ext cx="609600" cy="1978025"/>
            <a:chOff x="1" y="1685"/>
            <a:chExt cx="384" cy="1246"/>
          </a:xfrm>
        </p:grpSpPr>
        <p:pic>
          <p:nvPicPr>
            <p:cNvPr id="48435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8435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4" name="文本框 3"/>
          <p:cNvSpPr txBox="1"/>
          <p:nvPr/>
        </p:nvSpPr>
        <p:spPr>
          <a:xfrm>
            <a:off x="755650" y="4004945"/>
            <a:ext cx="7696200" cy="980440"/>
          </a:xfrm>
          <a:prstGeom prst="rect">
            <a:avLst/>
          </a:prstGeom>
          <a:noFill/>
        </p:spPr>
        <p:txBody>
          <a:bodyPr wrap="square" rtlCol="0">
            <a:spAutoFit/>
          </a:bodyPr>
          <a:lstStyle/>
          <a:p>
            <a:pPr>
              <a:lnSpc>
                <a:spcPts val="3500"/>
              </a:lnSpc>
            </a:pPr>
            <a:r>
              <a:rPr sz="2400" b="1" smtClean="0">
                <a:solidFill>
                  <a:srgbClr val="990033"/>
                </a:solidFill>
                <a:latin typeface="+mn-ea"/>
                <a:sym typeface="+mn-ea"/>
              </a:rPr>
              <a:t>长方形的用红砖墙严密地封锁着的工房区域被一条水门汀的弄堂马路划成狭长的两块。</a:t>
            </a:r>
            <a:endParaRPr lang="zh-CN" altLang="en-US" sz="240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84354"/>
                                        </p:tgtEl>
                                        <p:attrNameLst>
                                          <p:attrName>style.visibility</p:attrName>
                                        </p:attrNameLst>
                                      </p:cBhvr>
                                      <p:to>
                                        <p:strVal val="visible"/>
                                      </p:to>
                                    </p:set>
                                    <p:animEffect transition="in" filter="blinds(horizontal)">
                                      <p:cBhvr>
                                        <p:cTn id="7" dur="500"/>
                                        <p:tgtEl>
                                          <p:spTgt spid="48435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354" grpId="0"/>
      <p:bldP spid="4" grpId="0"/>
    </p:bld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内容占位符 2"/>
          <p:cNvSpPr>
            <a:spLocks noGrp="1"/>
          </p:cNvSpPr>
          <p:nvPr>
            <p:ph idx="4294967295"/>
          </p:nvPr>
        </p:nvSpPr>
        <p:spPr>
          <a:xfrm>
            <a:off x="656590" y="764540"/>
            <a:ext cx="7803515" cy="5085080"/>
          </a:xfrm>
        </p:spPr>
        <p:txBody>
          <a:bodyPr/>
          <a:lstStyle/>
          <a:p>
            <a:pPr marL="0" indent="0" eaLnBrk="1" latinLnBrk="0" hangingPunct="1">
              <a:lnSpc>
                <a:spcPts val="3500"/>
              </a:lnSpc>
              <a:spcBef>
                <a:spcPct val="0"/>
              </a:spcBef>
              <a:buFont typeface="Arial" charset="0"/>
              <a:buNone/>
            </a:pPr>
            <a:r>
              <a:rPr lang="zh-CN" altLang="en-US" sz="2400" b="1" smtClean="0">
                <a:latin typeface="宋体" pitchFamily="2" charset="-122"/>
              </a:rPr>
              <a:t>► </a:t>
            </a:r>
            <a:r>
              <a:rPr lang="zh-CN" altLang="en-US" sz="2400" b="1" smtClean="0">
                <a:latin typeface="黑体" pitchFamily="2" charset="-122"/>
                <a:ea typeface="黑体" pitchFamily="2" charset="-122"/>
              </a:rPr>
              <a:t>类型二　肯定句和否定句的变换</a:t>
            </a:r>
          </a:p>
          <a:p>
            <a:pPr marL="0" indent="0" eaLnBrk="1" latinLnBrk="0" hangingPunct="1">
              <a:lnSpc>
                <a:spcPts val="3500"/>
              </a:lnSpc>
              <a:spcBef>
                <a:spcPct val="0"/>
              </a:spcBef>
              <a:buFont typeface="Arial" charset="0"/>
              <a:buNone/>
            </a:pPr>
            <a:r>
              <a:rPr lang="zh-CN" altLang="en-US" sz="2400" b="1" smtClean="0">
                <a:latin typeface="宋体" pitchFamily="2" charset="-122"/>
              </a:rPr>
              <a:t>    肯定句表达肯定的判断，也就是断定事物是什么或怎么样；否定句表达否定的判断，也就是断定事物不是什么或不是怎么样。两种句式似乎是相反的，但它们可以表达基本相同的意思，只是表达方式和语意轻重不一样。如：</a:t>
            </a:r>
          </a:p>
          <a:p>
            <a:pPr marL="0" indent="0" eaLnBrk="1" latinLnBrk="0" hangingPunct="1">
              <a:lnSpc>
                <a:spcPts val="3500"/>
              </a:lnSpc>
              <a:spcBef>
                <a:spcPct val="0"/>
              </a:spcBef>
              <a:buFont typeface="Arial" charset="0"/>
              <a:buNone/>
            </a:pPr>
            <a:r>
              <a:rPr lang="zh-CN" altLang="en-US" sz="2400" b="1" smtClean="0">
                <a:latin typeface="宋体" pitchFamily="2" charset="-122"/>
              </a:rPr>
              <a:t>    ①她们躺的地方，到了一定的时间要让出来做吃饭的地方。</a:t>
            </a:r>
          </a:p>
          <a:p>
            <a:pPr marL="0" indent="0" eaLnBrk="1" latinLnBrk="0" hangingPunct="1">
              <a:lnSpc>
                <a:spcPts val="3500"/>
              </a:lnSpc>
              <a:spcBef>
                <a:spcPct val="0"/>
              </a:spcBef>
              <a:buFont typeface="Arial" charset="0"/>
              <a:buNone/>
            </a:pPr>
            <a:r>
              <a:rPr lang="zh-CN" altLang="en-US" sz="2400" b="1" smtClean="0">
                <a:latin typeface="宋体" pitchFamily="2" charset="-122"/>
              </a:rPr>
              <a:t>    ②她们躺的地方，到了一定的时间是非让出来做吃饭的地方不可的。</a:t>
            </a:r>
          </a:p>
          <a:p>
            <a:pPr marL="0" indent="0" eaLnBrk="1" latinLnBrk="0" hangingPunct="1">
              <a:lnSpc>
                <a:spcPts val="3500"/>
              </a:lnSpc>
              <a:spcBef>
                <a:spcPct val="0"/>
              </a:spcBef>
              <a:buFont typeface="Arial" charset="0"/>
              <a:buNone/>
            </a:pPr>
            <a:r>
              <a:rPr lang="zh-CN" altLang="en-US" sz="2400" b="1" smtClean="0">
                <a:latin typeface="宋体" pitchFamily="2" charset="-122"/>
              </a:rPr>
              <a:t>    ③她们躺的地方，到了一定的时间不让出来做吃饭的地方能行吗？</a:t>
            </a:r>
          </a:p>
          <a:p>
            <a:pPr marL="0" indent="0" eaLnBrk="1" latinLnBrk="0" hangingPunct="1">
              <a:lnSpc>
                <a:spcPts val="3500"/>
              </a:lnSpc>
              <a:spcBef>
                <a:spcPct val="0"/>
              </a:spcBef>
              <a:buFont typeface="Arial" charset="0"/>
              <a:buNone/>
            </a:pPr>
            <a:endParaRPr lang="zh-CN" altLang="en-US" sz="2400" b="1" smtClean="0">
              <a:latin typeface="宋体" pitchFamily="2" charset="-122"/>
            </a:endParaRPr>
          </a:p>
        </p:txBody>
      </p:sp>
      <p:sp>
        <p:nvSpPr>
          <p:cNvPr id="483332" name="标题 1"/>
          <p:cNvSpPr/>
          <p:nvPr/>
        </p:nvSpPr>
        <p:spPr bwMode="auto">
          <a:xfrm>
            <a:off x="539433" y="-317"/>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8333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8333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83330"/>
                                        </p:tgtEl>
                                        <p:attrNameLst>
                                          <p:attrName>style.visibility</p:attrName>
                                        </p:attrNameLst>
                                      </p:cBhvr>
                                      <p:to>
                                        <p:strVal val="visible"/>
                                      </p:to>
                                    </p:set>
                                    <p:animEffect transition="in" filter="blinds(horizontal)">
                                      <p:cBhvr>
                                        <p:cTn id="7" dur="500"/>
                                        <p:tgtEl>
                                          <p:spTgt spid="483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30" grpId="0"/>
    </p:bld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内容占位符 2"/>
          <p:cNvSpPr>
            <a:spLocks noGrp="1"/>
          </p:cNvSpPr>
          <p:nvPr>
            <p:ph idx="4294967295"/>
          </p:nvPr>
        </p:nvSpPr>
        <p:spPr>
          <a:xfrm>
            <a:off x="695960" y="843280"/>
            <a:ext cx="7763510" cy="5006340"/>
          </a:xfrm>
        </p:spPr>
        <p:txBody>
          <a:bodyPr/>
          <a:lstStyle/>
          <a:p>
            <a:pPr marL="0" indent="628650" eaLnBrk="1" latinLnBrk="0" hangingPunct="1">
              <a:lnSpc>
                <a:spcPts val="3500"/>
              </a:lnSpc>
              <a:spcBef>
                <a:spcPct val="0"/>
              </a:spcBef>
              <a:buFont typeface="Arial" charset="0"/>
              <a:buNone/>
            </a:pPr>
            <a:r>
              <a:rPr lang="zh-CN" altLang="en-US" sz="2400" b="1" smtClean="0">
                <a:latin typeface="+mn-ea"/>
              </a:rPr>
              <a:t>①是一个肯定陈述句；②用了“非……不可”两个互相搭配的否定词，意思同①一样，但加重了语意，加强了语气；③用了一个否定词“不”，且是反问句，既表达了肯定的意思，又使语意、语气都加重了。</a:t>
            </a:r>
          </a:p>
          <a:p>
            <a:pPr marL="0" indent="628650" eaLnBrk="1" hangingPunct="1">
              <a:lnSpc>
                <a:spcPts val="3500"/>
              </a:lnSpc>
              <a:spcBef>
                <a:spcPct val="0"/>
              </a:spcBef>
              <a:buFont typeface="Arial" charset="0"/>
              <a:buNone/>
            </a:pPr>
            <a:endParaRPr lang="zh-CN" altLang="en-US" sz="2400" b="1" smtClean="0">
              <a:latin typeface="宋体" pitchFamily="2" charset="-122"/>
            </a:endParaRPr>
          </a:p>
        </p:txBody>
      </p:sp>
      <p:sp>
        <p:nvSpPr>
          <p:cNvPr id="483332" name="标题 1"/>
          <p:cNvSpPr/>
          <p:nvPr/>
        </p:nvSpPr>
        <p:spPr bwMode="auto">
          <a:xfrm>
            <a:off x="539433" y="-317"/>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8333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8333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83330"/>
                                        </p:tgtEl>
                                        <p:attrNameLst>
                                          <p:attrName>style.visibility</p:attrName>
                                        </p:attrNameLst>
                                      </p:cBhvr>
                                      <p:to>
                                        <p:strVal val="visible"/>
                                      </p:to>
                                    </p:set>
                                    <p:animEffect transition="in" filter="blinds(horizontal)">
                                      <p:cBhvr>
                                        <p:cTn id="7" dur="500"/>
                                        <p:tgtEl>
                                          <p:spTgt spid="483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30" grpId="0"/>
    </p:bld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内容占位符 2"/>
          <p:cNvSpPr>
            <a:spLocks noGrp="1"/>
          </p:cNvSpPr>
          <p:nvPr>
            <p:ph idx="4294967295"/>
          </p:nvPr>
        </p:nvSpPr>
        <p:spPr>
          <a:xfrm>
            <a:off x="792163" y="936625"/>
            <a:ext cx="7920037" cy="5399088"/>
          </a:xfrm>
        </p:spPr>
        <p:txBody>
          <a:bodyPr/>
          <a:lstStyle/>
          <a:p>
            <a:pPr marL="0" indent="0" eaLnBrk="1" latinLnBrk="0" hangingPunct="1">
              <a:lnSpc>
                <a:spcPts val="3500"/>
              </a:lnSpc>
              <a:spcBef>
                <a:spcPct val="0"/>
              </a:spcBef>
              <a:buFont typeface="Arial" charset="0"/>
              <a:buNone/>
            </a:pPr>
            <a:r>
              <a:rPr lang="en-US" altLang="zh-CN" sz="2400" b="1" smtClean="0">
                <a:latin typeface="宋体" pitchFamily="2" charset="-122"/>
              </a:rPr>
              <a:t>【</a:t>
            </a:r>
            <a:r>
              <a:rPr lang="zh-CN" altLang="en-US" sz="2400" b="1" smtClean="0">
                <a:latin typeface="黑体" charset="0"/>
                <a:ea typeface="黑体" charset="0"/>
              </a:rPr>
              <a:t>对点训练</a:t>
            </a:r>
            <a:r>
              <a:rPr lang="en-US" altLang="zh-CN" sz="2400" b="1" smtClean="0">
                <a:latin typeface="宋体" pitchFamily="2" charset="-122"/>
              </a:rPr>
              <a:t>】</a:t>
            </a:r>
          </a:p>
          <a:p>
            <a:pPr marL="0" indent="0" eaLnBrk="1" latinLnBrk="0" hangingPunct="1">
              <a:lnSpc>
                <a:spcPts val="3500"/>
              </a:lnSpc>
              <a:spcBef>
                <a:spcPct val="0"/>
              </a:spcBef>
              <a:buFont typeface="Arial" charset="0"/>
              <a:buNone/>
            </a:pPr>
            <a:r>
              <a:rPr lang="en-US" altLang="zh-CN" sz="2400" b="1" smtClean="0">
                <a:latin typeface="宋体" pitchFamily="2" charset="-122"/>
              </a:rPr>
              <a:t> 9</a:t>
            </a:r>
            <a:r>
              <a:rPr lang="zh-CN" altLang="en-US" sz="2400" b="1" smtClean="0">
                <a:latin typeface="宋体" pitchFamily="2" charset="-122"/>
              </a:rPr>
              <a:t>． 把下面句子中的画线部分改写成由三个双重否定式分句组成的排比句。(6分)</a:t>
            </a:r>
          </a:p>
          <a:p>
            <a:pPr marL="0" indent="0" eaLnBrk="1" latinLnBrk="0" hangingPunct="1">
              <a:lnSpc>
                <a:spcPts val="3500"/>
              </a:lnSpc>
              <a:spcBef>
                <a:spcPct val="0"/>
              </a:spcBef>
              <a:buFont typeface="Arial" charset="0"/>
              <a:buNone/>
            </a:pPr>
            <a:r>
              <a:rPr lang="en-US" altLang="zh-CN" sz="2400" b="1" smtClean="0">
                <a:latin typeface="楷体_GB2312" pitchFamily="49" charset="-122"/>
                <a:ea typeface="楷体_GB2312" pitchFamily="49" charset="-122"/>
              </a:rPr>
              <a:t>    阅读教学需要朗读。</a:t>
            </a:r>
            <a:r>
              <a:rPr lang="en-US" altLang="zh-CN" sz="2400" b="1" u="sng" smtClean="0">
                <a:latin typeface="楷体_GB2312" pitchFamily="49" charset="-122"/>
                <a:ea typeface="楷体_GB2312" pitchFamily="49" charset="-122"/>
              </a:rPr>
              <a:t>朗读，方足以体会文章的音韵之美、文字之精、情感之切、意蕴之深、风格之新、手法之巧。</a:t>
            </a:r>
            <a:r>
              <a:rPr lang="en-US" altLang="zh-CN" sz="2400" b="1" smtClean="0">
                <a:latin typeface="楷体_GB2312" pitchFamily="49" charset="-122"/>
                <a:ea typeface="楷体_GB2312" pitchFamily="49" charset="-122"/>
              </a:rPr>
              <a:t>朗读时，要调动目、口、耳、心，也就是目观其文，口诵其声，耳闻其音，心通其意，形成目观、口诵、耳闻、心通的综合效应。</a:t>
            </a:r>
          </a:p>
        </p:txBody>
      </p:sp>
      <p:sp>
        <p:nvSpPr>
          <p:cNvPr id="48538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8538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8538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85378"/>
                                        </p:tgtEl>
                                        <p:attrNameLst>
                                          <p:attrName>style.visibility</p:attrName>
                                        </p:attrNameLst>
                                      </p:cBhvr>
                                      <p:to>
                                        <p:strVal val="visible"/>
                                      </p:to>
                                    </p:set>
                                    <p:animEffect transition="in" filter="blinds(horizontal)">
                                      <p:cBhvr>
                                        <p:cTn id="7" dur="500"/>
                                        <p:tgtEl>
                                          <p:spTgt spid="485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378" grpId="0"/>
    </p:bld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1628775"/>
          </a:xfrm>
        </p:spPr>
        <p:txBody>
          <a:bodyPr/>
          <a:lstStyle/>
          <a:p>
            <a:pPr marL="0" indent="0" eaLnBrk="1" latinLnBrk="0" hangingPunct="1">
              <a:lnSpc>
                <a:spcPts val="3500"/>
              </a:lnSpc>
              <a:spcBef>
                <a:spcPct val="0"/>
              </a:spcBef>
              <a:buFont typeface="Arial" charset="0"/>
              <a:buNone/>
            </a:pPr>
            <a:r>
              <a:rPr lang="zh-CN" altLang="en-US" sz="2400" b="1" smtClean="0">
                <a:solidFill>
                  <a:srgbClr val="990033"/>
                </a:solidFill>
                <a:latin typeface="宋体" pitchFamily="2" charset="-122"/>
              </a:rPr>
              <a:t>不朗读，不足以体会文章的音韵之美、文字之精；不朗读，不足以体会文章的情感之切、意蕴之深；不朗读，不足以体会文章的风格之新、手法之巧。</a:t>
            </a:r>
          </a:p>
        </p:txBody>
      </p:sp>
      <p:sp>
        <p:nvSpPr>
          <p:cNvPr id="48640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4" name="Group 5"/>
          <p:cNvGrpSpPr/>
          <p:nvPr/>
        </p:nvGrpSpPr>
        <p:grpSpPr bwMode="auto">
          <a:xfrm>
            <a:off x="1588" y="2674938"/>
            <a:ext cx="609600" cy="1978025"/>
            <a:chOff x="1" y="1685"/>
            <a:chExt cx="384" cy="1246"/>
          </a:xfrm>
        </p:grpSpPr>
        <p:pic>
          <p:nvPicPr>
            <p:cNvPr id="48640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8640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2" name="内容占位符 2"/>
          <p:cNvSpPr/>
          <p:nvPr/>
        </p:nvSpPr>
        <p:spPr bwMode="auto">
          <a:xfrm>
            <a:off x="755650" y="2781300"/>
            <a:ext cx="7920038" cy="2132013"/>
          </a:xfrm>
          <a:prstGeom prst="rect">
            <a:avLst/>
          </a:prstGeom>
          <a:noFill/>
          <a:ln w="9525">
            <a:noFill/>
            <a:miter lim="800000"/>
          </a:ln>
        </p:spPr>
        <p:txBody>
          <a:bodyPr/>
          <a:lstStyle/>
          <a:p>
            <a:pPr indent="628650" algn="l" eaLnBrk="1" hangingPunct="1">
              <a:lnSpc>
                <a:spcPts val="3500"/>
              </a:lnSpc>
              <a:spcBef>
                <a:spcPct val="0"/>
              </a:spcBef>
            </a:pPr>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left)">
                                      <p:cBhvr>
                                        <p:cTn id="12"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内容占位符 2"/>
          <p:cNvSpPr>
            <a:spLocks noGrp="1"/>
          </p:cNvSpPr>
          <p:nvPr>
            <p:ph idx="4294967295"/>
          </p:nvPr>
        </p:nvSpPr>
        <p:spPr>
          <a:xfrm>
            <a:off x="792163" y="936625"/>
            <a:ext cx="7920037" cy="5399088"/>
          </a:xfrm>
        </p:spPr>
        <p:txBody>
          <a:bodyPr/>
          <a:lstStyle/>
          <a:p>
            <a:pPr marL="0" indent="0" eaLnBrk="1" latinLnBrk="0" hangingPunct="1">
              <a:lnSpc>
                <a:spcPts val="3500"/>
              </a:lnSpc>
              <a:spcBef>
                <a:spcPct val="0"/>
              </a:spcBef>
              <a:buFont typeface="Arial" charset="0"/>
              <a:buNone/>
            </a:pPr>
            <a:r>
              <a:rPr lang="zh-CN" altLang="en-US" sz="2400" b="1" smtClean="0">
                <a:latin typeface="宋体" pitchFamily="2" charset="-122"/>
              </a:rPr>
              <a:t>► </a:t>
            </a:r>
            <a:r>
              <a:rPr lang="zh-CN" altLang="en-US" sz="2400" b="1" smtClean="0">
                <a:latin typeface="黑体" pitchFamily="2" charset="-122"/>
                <a:ea typeface="黑体" pitchFamily="2" charset="-122"/>
              </a:rPr>
              <a:t>类型三　陈述句、疑问句、祈使句和感叹句的变换、选择</a:t>
            </a:r>
          </a:p>
          <a:p>
            <a:pPr marL="0" indent="0" eaLnBrk="1" latinLnBrk="0" hangingPunct="1">
              <a:lnSpc>
                <a:spcPts val="3500"/>
              </a:lnSpc>
              <a:spcBef>
                <a:spcPct val="0"/>
              </a:spcBef>
              <a:buFont typeface="Arial" charset="0"/>
              <a:buNone/>
            </a:pPr>
            <a:r>
              <a:rPr lang="zh-CN" altLang="en-US" sz="2400" b="1" smtClean="0">
                <a:latin typeface="宋体" pitchFamily="2" charset="-122"/>
              </a:rPr>
              <a:t>    陈述句是陈述一件事情，疑问句是提出一个问题，祈使句是要求别人做什么或不做什么，感叹句是表示一种强烈的感情。这四种句子用途不同、语气不同，但在一定的语境下可以表示相同的意思。在表达相同的意思时，一般反问句比陈述句语气强烈，疑问句比祈使句语气委婉，感叹句比陈述句感情、语气强烈。如：</a:t>
            </a:r>
          </a:p>
          <a:p>
            <a:pPr marL="0" indent="0" eaLnBrk="1" latinLnBrk="0" hangingPunct="1">
              <a:lnSpc>
                <a:spcPts val="3500"/>
              </a:lnSpc>
              <a:spcBef>
                <a:spcPct val="0"/>
              </a:spcBef>
              <a:buFont typeface="Arial" charset="0"/>
              <a:buNone/>
            </a:pPr>
            <a:r>
              <a:rPr lang="zh-CN" altLang="en-US" sz="2400" b="1" smtClean="0">
                <a:latin typeface="宋体" pitchFamily="2" charset="-122"/>
              </a:rPr>
              <a:t>    ①请您给我买张电影票。(陈述句)</a:t>
            </a:r>
          </a:p>
          <a:p>
            <a:pPr marL="0" indent="0" eaLnBrk="1" latinLnBrk="0" hangingPunct="1">
              <a:lnSpc>
                <a:spcPts val="3500"/>
              </a:lnSpc>
              <a:spcBef>
                <a:spcPct val="0"/>
              </a:spcBef>
              <a:buFont typeface="Arial" charset="0"/>
              <a:buNone/>
            </a:pPr>
            <a:r>
              <a:rPr lang="zh-CN" altLang="en-US" sz="2400" b="1" smtClean="0">
                <a:latin typeface="宋体" pitchFamily="2" charset="-122"/>
              </a:rPr>
              <a:t>    ②请您给我买张电影票吧。(祈使句)</a:t>
            </a:r>
          </a:p>
          <a:p>
            <a:pPr marL="0" indent="0" eaLnBrk="1" latinLnBrk="0" hangingPunct="1">
              <a:lnSpc>
                <a:spcPts val="3500"/>
              </a:lnSpc>
              <a:spcBef>
                <a:spcPct val="0"/>
              </a:spcBef>
              <a:buFont typeface="Arial" charset="0"/>
              <a:buNone/>
            </a:pPr>
            <a:r>
              <a:rPr lang="zh-CN" altLang="en-US" sz="2400" b="1" smtClean="0">
                <a:latin typeface="宋体" pitchFamily="2" charset="-122"/>
              </a:rPr>
              <a:t>    ③请您给我买张电影票，好吗？(疑问句)</a:t>
            </a:r>
          </a:p>
          <a:p>
            <a:pPr marL="0" indent="0" eaLnBrk="1" latinLnBrk="0" hangingPunct="1">
              <a:lnSpc>
                <a:spcPts val="3500"/>
              </a:lnSpc>
              <a:spcBef>
                <a:spcPct val="0"/>
              </a:spcBef>
              <a:buFont typeface="Arial" charset="0"/>
              <a:buNone/>
            </a:pPr>
            <a:r>
              <a:rPr lang="zh-CN" altLang="en-US" sz="2400" b="1" smtClean="0">
                <a:latin typeface="宋体" pitchFamily="2" charset="-122"/>
              </a:rPr>
              <a:t>    ④你一定要给我买张电影票。(祈使句)</a:t>
            </a:r>
          </a:p>
        </p:txBody>
      </p:sp>
      <p:sp>
        <p:nvSpPr>
          <p:cNvPr id="48845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8845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8845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88450"/>
                                        </p:tgtEl>
                                        <p:attrNameLst>
                                          <p:attrName>style.visibility</p:attrName>
                                        </p:attrNameLst>
                                      </p:cBhvr>
                                      <p:to>
                                        <p:strVal val="visible"/>
                                      </p:to>
                                    </p:set>
                                    <p:animEffect transition="in" filter="blinds(horizontal)">
                                      <p:cBhvr>
                                        <p:cTn id="7" dur="500"/>
                                        <p:tgtEl>
                                          <p:spTgt spid="488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5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14348" y="714356"/>
            <a:ext cx="7920037" cy="5399088"/>
          </a:xfrm>
        </p:spPr>
        <p:txBody>
          <a:bodyPr>
            <a:noAutofit/>
          </a:bodyPr>
          <a:lstStyle/>
          <a:p>
            <a:pPr marL="0" indent="0" algn="just" eaLnBrk="1" hangingPunct="1">
              <a:lnSpc>
                <a:spcPct val="122000"/>
              </a:lnSpc>
              <a:spcBef>
                <a:spcPct val="0"/>
              </a:spcBef>
              <a:buFont typeface="Arial" charset="0"/>
              <a:buNone/>
            </a:pPr>
            <a:r>
              <a:rPr lang="zh-CN" altLang="en-US" sz="2400" b="1" dirty="0" smtClean="0">
                <a:latin typeface="黑体" pitchFamily="2" charset="-122"/>
                <a:ea typeface="黑体" pitchFamily="2" charset="-122"/>
              </a:rPr>
              <a:t> </a:t>
            </a:r>
            <a:r>
              <a:rPr lang="zh-CN" altLang="zh-CN" sz="2200" b="1" dirty="0" smtClean="0">
                <a:latin typeface="黑体" pitchFamily="2" charset="-122"/>
                <a:ea typeface="黑体" pitchFamily="2" charset="-122"/>
              </a:rPr>
              <a:t>►</a:t>
            </a:r>
            <a:r>
              <a:rPr lang="zh-CN" altLang="en-US" sz="2400" b="1" dirty="0" smtClean="0">
                <a:latin typeface="黑体" pitchFamily="2" charset="-122"/>
                <a:ea typeface="黑体" pitchFamily="2" charset="-122"/>
              </a:rPr>
              <a:t>角度四　 适用对象</a:t>
            </a: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884742"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714348" y="1214422"/>
          <a:ext cx="7704138" cy="5151120"/>
        </p:xfrm>
        <a:graphic>
          <a:graphicData uri="http://schemas.openxmlformats.org/drawingml/2006/table">
            <a:tbl>
              <a:tblPr/>
              <a:tblGrid>
                <a:gridCol w="500066"/>
                <a:gridCol w="7204072"/>
              </a:tblGrid>
              <a:tr h="982273">
                <a:tc>
                  <a:txBody>
                    <a:bodyPr/>
                    <a:lstStyle/>
                    <a:p>
                      <a:pPr algn="ctr"/>
                      <a:r>
                        <a:rPr lang="zh-CN" altLang="en-US" sz="2000" b="1" kern="1200" baseline="0" dirty="0" smtClean="0">
                          <a:solidFill>
                            <a:schemeClr val="tx1"/>
                          </a:solidFill>
                          <a:latin typeface="+mn-ea"/>
                          <a:ea typeface="+mn-ea"/>
                          <a:cs typeface="+mn-cs"/>
                        </a:rPr>
                        <a:t>释义</a:t>
                      </a: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r>
                        <a:rPr lang="zh-CN" altLang="en-US" sz="2000" b="1" kern="1200" dirty="0" smtClean="0">
                          <a:solidFill>
                            <a:schemeClr val="dk1"/>
                          </a:solidFill>
                          <a:latin typeface="+mn-lt"/>
                          <a:ea typeface="+mn-ea"/>
                          <a:cs typeface="+mn-cs"/>
                        </a:rPr>
                        <a:t>     一部分成语有特定的适用对象。主要看成语是适用于自己还是适用于他人，是表谦称还是表敬称，是适用于一般对象还是适用于特定对象，等等。近义成语可根据成语适用对象的不同进行辨析</a:t>
                      </a:r>
                      <a:endParaRPr lang="zh-CN" altLang="en-US" sz="2000" b="1" baseline="0" dirty="0" smtClean="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18252">
                <a:tc rowSpan="2">
                  <a:txBody>
                    <a:bodyPr/>
                    <a:lstStyle/>
                    <a:p>
                      <a:pPr algn="ctr"/>
                      <a:r>
                        <a:rPr lang="zh-CN" altLang="en-US" sz="2000" b="1" kern="1200" baseline="0" dirty="0" smtClean="0">
                          <a:solidFill>
                            <a:schemeClr val="tx1"/>
                          </a:solidFill>
                          <a:latin typeface="+mn-ea"/>
                          <a:ea typeface="+mn-ea"/>
                          <a:cs typeface="+mn-cs"/>
                        </a:rPr>
                        <a:t>示例</a:t>
                      </a: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baseline="0" dirty="0" smtClean="0">
                          <a:solidFill>
                            <a:schemeClr val="tx1"/>
                          </a:solidFill>
                        </a:rPr>
                        <a:t>  “和蔼可亲”“和颜悦色”“平易近人”都可形容态度温和。异：“和蔼可亲”和“平易近人”都有“使人容易接近或亲近”的意思，并多用于领导或长辈；“和颜悦色”没有使人容易接近的意思，也不限于长辈。形容温和时，“和颜悦色”侧重于脸部表情；“和蔼可亲”和“平易近人”侧重于态度、作风或人的性格特点</a:t>
                      </a:r>
                      <a:endParaRPr lang="zh-CN" altLang="en-US" sz="2000" b="1" baseline="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309696">
                <a:tc vMerge="1">
                  <a:txBody>
                    <a:bodyPr/>
                    <a:lstStyle/>
                    <a:p>
                      <a:endParaRPr lang="zh-CN"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dirty="0" smtClean="0"/>
                        <a:t>  “记忆犹新”“念念不忘”“历历在目”都有“记得清楚，没有忘记”的意思。异：“记忆犹新”重在记忆保持不变，它所记忆的，都是过去的事情；“念念不忘”所“不忘”的可以是过去的事，也可以是目标、理想等，它既能以事为对象，也能以人为对象；“历历在目”重在情景清晰地重现，它所“在目”的，都是过去的事，既能以事为对象，也能以人为对象</a:t>
                      </a:r>
                      <a:endParaRPr lang="zh-CN" altLang="en-US" sz="2000" b="1"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ox(in)">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内容占位符 2"/>
          <p:cNvSpPr>
            <a:spLocks noGrp="1"/>
          </p:cNvSpPr>
          <p:nvPr>
            <p:ph idx="4294967295"/>
          </p:nvPr>
        </p:nvSpPr>
        <p:spPr>
          <a:xfrm>
            <a:off x="792163" y="936625"/>
            <a:ext cx="7920037" cy="5399088"/>
          </a:xfrm>
        </p:spPr>
        <p:txBody>
          <a:bodyPr/>
          <a:lstStyle/>
          <a:p>
            <a:pPr marL="0" indent="628650" eaLnBrk="1" latinLnBrk="0" hangingPunct="1">
              <a:lnSpc>
                <a:spcPts val="3500"/>
              </a:lnSpc>
              <a:spcBef>
                <a:spcPct val="0"/>
              </a:spcBef>
              <a:buFont typeface="Arial" charset="0"/>
              <a:buNone/>
            </a:pPr>
            <a:r>
              <a:rPr lang="zh-CN" altLang="en-US" sz="2400" b="1" smtClean="0">
                <a:latin typeface="宋体" pitchFamily="2" charset="-122"/>
              </a:rPr>
              <a:t>同是让别人买张电影票这件事，就用了三种句式、四种语气。①②③句，一句比一句委婉、客气、礼貌，容易被对方接受。第④句与第②句虽然都是祈使句，但第④句是命令语气，第②句是请求语气，表达效果大不一样。四个例句中，表达效果最差的是第④句。交际时要根据表达目的的需要，恰当地变换句式。</a:t>
            </a:r>
          </a:p>
        </p:txBody>
      </p:sp>
      <p:sp>
        <p:nvSpPr>
          <p:cNvPr id="48947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8947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8947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89474"/>
                                        </p:tgtEl>
                                        <p:attrNameLst>
                                          <p:attrName>style.visibility</p:attrName>
                                        </p:attrNameLst>
                                      </p:cBhvr>
                                      <p:to>
                                        <p:strVal val="visible"/>
                                      </p:to>
                                    </p:set>
                                    <p:animEffect transition="in" filter="blinds(horizontal)">
                                      <p:cBhvr>
                                        <p:cTn id="7" dur="500"/>
                                        <p:tgtEl>
                                          <p:spTgt spid="489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474" grpId="0"/>
    </p:bld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3213100"/>
          </a:xfrm>
        </p:spPr>
        <p:txBody>
          <a:bodyPr/>
          <a:lstStyle/>
          <a:p>
            <a:pPr marL="0" indent="0" eaLnBrk="1" latinLnBrk="0" hangingPunct="1">
              <a:lnSpc>
                <a:spcPts val="3300"/>
              </a:lnSpc>
              <a:spcBef>
                <a:spcPct val="0"/>
              </a:spcBef>
              <a:buFont typeface="Arial" charset="0"/>
              <a:buNone/>
            </a:pPr>
            <a:r>
              <a:rPr lang="en-US" altLang="zh-CN" sz="2400" b="1" smtClean="0">
                <a:latin typeface="宋体" pitchFamily="2" charset="-122"/>
              </a:rPr>
              <a:t>【</a:t>
            </a:r>
            <a:r>
              <a:rPr lang="zh-CN" altLang="en-US" sz="2400" b="1" smtClean="0">
                <a:latin typeface="黑体" charset="0"/>
                <a:ea typeface="黑体" charset="0"/>
              </a:rPr>
              <a:t>对点训练</a:t>
            </a:r>
            <a:r>
              <a:rPr lang="en-US" altLang="zh-CN" sz="2400" b="1" smtClean="0">
                <a:latin typeface="宋体" pitchFamily="2" charset="-122"/>
              </a:rPr>
              <a:t>】</a:t>
            </a:r>
          </a:p>
          <a:p>
            <a:pPr marL="0" indent="0" eaLnBrk="1" latinLnBrk="0" hangingPunct="1">
              <a:lnSpc>
                <a:spcPts val="3500"/>
              </a:lnSpc>
              <a:spcBef>
                <a:spcPct val="0"/>
              </a:spcBef>
              <a:buFont typeface="Arial" charset="0"/>
              <a:buNone/>
            </a:pPr>
            <a:r>
              <a:rPr lang="en-US" altLang="zh-CN" sz="2400" b="1" smtClean="0">
                <a:latin typeface="+mn-ea"/>
              </a:rPr>
              <a:t> 10</a:t>
            </a:r>
            <a:r>
              <a:rPr lang="zh-CN" altLang="en-US" sz="2400" b="1" smtClean="0">
                <a:latin typeface="+mn-ea"/>
              </a:rPr>
              <a:t>．用四个反问句重组下面的语句。可以增减个别词语，但必须保留原意，并保持语意连贯。(4分)</a:t>
            </a:r>
          </a:p>
          <a:p>
            <a:pPr marL="0" indent="0" eaLnBrk="1" latinLnBrk="0" hangingPunct="1">
              <a:lnSpc>
                <a:spcPts val="3500"/>
              </a:lnSpc>
              <a:spcBef>
                <a:spcPct val="0"/>
              </a:spcBef>
              <a:buFont typeface="Arial" charset="0"/>
              <a:buNone/>
            </a:pPr>
            <a:r>
              <a:rPr lang="en-US" altLang="zh-CN" sz="2400" b="1" smtClean="0">
                <a:latin typeface="楷体_GB2312" pitchFamily="49" charset="-122"/>
                <a:ea typeface="楷体_GB2312" pitchFamily="49" charset="-122"/>
              </a:rPr>
              <a:t>    每个人都是一根蜡烛，既然你被点燃了，就应该去点燃更多的人；你自己并不会燃烧得更快，世界却因此变得更加光明美好。</a:t>
            </a:r>
            <a:endParaRPr lang="zh-CN" altLang="en-US" sz="2400" b="1" smtClean="0">
              <a:latin typeface="宋体" pitchFamily="2" charset="-122"/>
            </a:endParaRPr>
          </a:p>
        </p:txBody>
      </p:sp>
      <p:sp>
        <p:nvSpPr>
          <p:cNvPr id="49050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4" name="Group 5"/>
          <p:cNvGrpSpPr/>
          <p:nvPr/>
        </p:nvGrpSpPr>
        <p:grpSpPr bwMode="auto">
          <a:xfrm>
            <a:off x="1588" y="2674938"/>
            <a:ext cx="609600" cy="1978025"/>
            <a:chOff x="1" y="1685"/>
            <a:chExt cx="384" cy="1246"/>
          </a:xfrm>
        </p:grpSpPr>
        <p:pic>
          <p:nvPicPr>
            <p:cNvPr id="49050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9050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2" name="内容占位符 2"/>
          <p:cNvSpPr/>
          <p:nvPr/>
        </p:nvSpPr>
        <p:spPr bwMode="auto">
          <a:xfrm>
            <a:off x="827405" y="4220845"/>
            <a:ext cx="7920038" cy="1584325"/>
          </a:xfrm>
          <a:prstGeom prst="rect">
            <a:avLst/>
          </a:prstGeom>
          <a:noFill/>
          <a:ln w="9525">
            <a:noFill/>
            <a:miter lim="800000"/>
          </a:ln>
        </p:spPr>
        <p:txBody>
          <a:bodyPr/>
          <a:lstStyle/>
          <a:p>
            <a:pPr indent="0" algn="l">
              <a:lnSpc>
                <a:spcPts val="3500"/>
              </a:lnSpc>
              <a:spcBef>
                <a:spcPct val="0"/>
              </a:spcBef>
            </a:pPr>
            <a:r>
              <a:rPr lang="zh-CN" altLang="en-US" sz="2400" b="1" smtClean="0">
                <a:solidFill>
                  <a:srgbClr val="990033"/>
                </a:solidFill>
                <a:latin typeface="宋体" pitchFamily="2" charset="-122"/>
              </a:rPr>
              <a:t>每个人难道不都是一根蜡烛？难道你不该被点燃？难道不应该去点燃更多的人？你自己并不会燃烧得更快，难道世界不因此变得更加光明美好吗？</a:t>
            </a:r>
            <a:endParaRPr lang="zh-CN" altLang="en-US" b="1">
              <a:solidFill>
                <a:srgbClr val="990033"/>
              </a:solidFill>
              <a:latin typeface="宋体" pitchFamily="2"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left)">
                                      <p:cBhvr>
                                        <p:cTn id="12"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013325"/>
          </a:xfrm>
        </p:spPr>
        <p:txBody>
          <a:bodyPr/>
          <a:lstStyle/>
          <a:p>
            <a:pPr marL="0" indent="0" eaLnBrk="1" latinLnBrk="0" hangingPunct="1">
              <a:lnSpc>
                <a:spcPts val="3500"/>
              </a:lnSpc>
              <a:spcBef>
                <a:spcPct val="0"/>
              </a:spcBef>
              <a:buFont typeface="Arial" charset="0"/>
              <a:buNone/>
            </a:pPr>
            <a:r>
              <a:rPr lang="zh-CN" altLang="en-US" sz="2400" b="1" smtClean="0">
                <a:latin typeface="宋体" pitchFamily="2" charset="-122"/>
              </a:rPr>
              <a:t>► </a:t>
            </a:r>
            <a:r>
              <a:rPr lang="zh-CN" altLang="en-US" sz="2400" b="1" smtClean="0">
                <a:latin typeface="黑体" pitchFamily="2" charset="-122"/>
                <a:ea typeface="黑体" pitchFamily="2" charset="-122"/>
              </a:rPr>
              <a:t>类型四　长短句的变换、选择</a:t>
            </a:r>
          </a:p>
          <a:p>
            <a:pPr marL="0" indent="0" eaLnBrk="1" latinLnBrk="0" hangingPunct="1">
              <a:lnSpc>
                <a:spcPts val="3500"/>
              </a:lnSpc>
              <a:spcBef>
                <a:spcPct val="0"/>
              </a:spcBef>
              <a:buFont typeface="Arial" charset="0"/>
              <a:buNone/>
            </a:pPr>
            <a:r>
              <a:rPr lang="zh-CN" altLang="en-US" sz="2400" b="1" smtClean="0">
                <a:latin typeface="黑体" charset="0"/>
                <a:ea typeface="黑体" charset="0"/>
              </a:rPr>
              <a:t>1. 长句变短句</a:t>
            </a:r>
          </a:p>
          <a:p>
            <a:pPr marL="0" indent="0" eaLnBrk="1" latinLnBrk="0" hangingPunct="1">
              <a:lnSpc>
                <a:spcPts val="3500"/>
              </a:lnSpc>
              <a:spcBef>
                <a:spcPct val="0"/>
              </a:spcBef>
              <a:buFont typeface="Arial" charset="0"/>
              <a:buNone/>
            </a:pPr>
            <a:r>
              <a:rPr lang="zh-CN" altLang="en-US" sz="2400" b="1" smtClean="0">
                <a:latin typeface="宋体" pitchFamily="2" charset="-122"/>
              </a:rPr>
              <a:t>    长句变短句就是把原来单句中的修饰成分变成几个复句分句或一个句组。变换后的短句既可以是一组单句，也可以是一个复句或句群，但必须是一句或一段中心明确、内容完整、语意连贯的话。长句变短句的步骤如下：</a:t>
            </a:r>
          </a:p>
          <a:p>
            <a:pPr marL="0" indent="0" eaLnBrk="1" latinLnBrk="0" hangingPunct="1">
              <a:lnSpc>
                <a:spcPts val="3500"/>
              </a:lnSpc>
              <a:spcBef>
                <a:spcPct val="0"/>
              </a:spcBef>
              <a:buFont typeface="Arial" charset="0"/>
              <a:buNone/>
            </a:pPr>
            <a:r>
              <a:rPr lang="zh-CN" altLang="en-US" sz="2400" b="1" smtClean="0">
                <a:latin typeface="宋体" pitchFamily="2" charset="-122"/>
              </a:rPr>
              <a:t>    第一步：准确划分原句的主干和附加成分；</a:t>
            </a:r>
          </a:p>
          <a:p>
            <a:pPr marL="0" indent="0" eaLnBrk="1" latinLnBrk="0" hangingPunct="1">
              <a:lnSpc>
                <a:spcPts val="3500"/>
              </a:lnSpc>
              <a:spcBef>
                <a:spcPct val="0"/>
              </a:spcBef>
              <a:buFont typeface="Arial" charset="0"/>
              <a:buNone/>
            </a:pPr>
            <a:r>
              <a:rPr lang="zh-CN" altLang="en-US" sz="2400" b="1" smtClean="0">
                <a:latin typeface="宋体" pitchFamily="2" charset="-122"/>
              </a:rPr>
              <a:t>    第二步：根据上一步的切分，把原句拆分为几个单句(短句)，拆分时注意适当修改、补充，使各单句结构完整，意思保持不变；</a:t>
            </a:r>
          </a:p>
          <a:p>
            <a:pPr marL="0" indent="0" eaLnBrk="1" latinLnBrk="0" hangingPunct="1">
              <a:lnSpc>
                <a:spcPts val="3500"/>
              </a:lnSpc>
              <a:spcBef>
                <a:spcPct val="0"/>
              </a:spcBef>
              <a:buFont typeface="Arial" charset="0"/>
              <a:buNone/>
            </a:pPr>
            <a:endParaRPr lang="zh-CN" altLang="en-US" sz="2400" b="1" smtClean="0">
              <a:latin typeface="宋体" pitchFamily="2" charset="-122"/>
            </a:endParaRPr>
          </a:p>
        </p:txBody>
      </p:sp>
      <p:sp>
        <p:nvSpPr>
          <p:cNvPr id="49254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9255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9255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628650" algn="l" eaLnBrk="1" latinLnBrk="0" hangingPunct="1">
              <a:lnSpc>
                <a:spcPts val="3500"/>
              </a:lnSpc>
              <a:buFont typeface="Arial" charset="0"/>
              <a:buNone/>
            </a:pPr>
            <a:r>
              <a:rPr lang="zh-CN" altLang="en-US" sz="2400" b="1" smtClean="0">
                <a:latin typeface="宋体" pitchFamily="2" charset="-122"/>
                <a:sym typeface="+mn-ea"/>
              </a:rPr>
              <a:t>第三步：如果题目有连贯的要求，则思考所变的短句之间需保持何种关系才能达到连贯，进而确定选用保持其关系(因果、并列、顺承等)的词语；</a:t>
            </a:r>
            <a:endParaRPr lang="zh-CN" altLang="en-US" sz="2400" b="1" smtClean="0">
              <a:latin typeface="宋体" pitchFamily="2" charset="-122"/>
            </a:endParaRPr>
          </a:p>
          <a:p>
            <a:pPr marL="0" indent="628650" algn="l" eaLnBrk="1" latinLnBrk="0" hangingPunct="1">
              <a:lnSpc>
                <a:spcPts val="3500"/>
              </a:lnSpc>
              <a:buFont typeface="Arial" charset="0"/>
              <a:buNone/>
            </a:pPr>
            <a:r>
              <a:rPr lang="zh-CN" altLang="en-US" sz="2400" b="1" smtClean="0">
                <a:latin typeface="宋体" pitchFamily="2" charset="-122"/>
                <a:sym typeface="+mn-ea"/>
              </a:rPr>
              <a:t>第四步：根据题干要求，检查是否遗漏要点，是否改变原意。</a:t>
            </a:r>
            <a:endParaRPr lang="zh-CN" altLang="en-US" sz="2400" b="1" smtClean="0">
              <a:latin typeface="宋体" pitchFamily="2" charset="-122"/>
            </a:endParaRPr>
          </a:p>
        </p:txBody>
      </p:sp>
      <p:sp>
        <p:nvSpPr>
          <p:cNvPr id="49357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9357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9357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latinLnBrk="0" hangingPunct="1">
              <a:lnSpc>
                <a:spcPts val="3500"/>
              </a:lnSpc>
              <a:spcBef>
                <a:spcPct val="0"/>
              </a:spcBef>
              <a:buFont typeface="Arial" charset="0"/>
              <a:buNone/>
            </a:pPr>
            <a:r>
              <a:rPr lang="en-US" altLang="zh-CN" sz="2400" b="1" smtClean="0">
                <a:latin typeface="宋体" pitchFamily="2" charset="-122"/>
              </a:rPr>
              <a:t>【</a:t>
            </a:r>
            <a:r>
              <a:rPr lang="zh-CN" altLang="en-US" sz="2400" b="1" smtClean="0">
                <a:latin typeface="黑体" charset="0"/>
                <a:ea typeface="黑体" charset="0"/>
              </a:rPr>
              <a:t>对点训练</a:t>
            </a:r>
            <a:r>
              <a:rPr lang="en-US" altLang="zh-CN" sz="2400" b="1" smtClean="0">
                <a:latin typeface="宋体" pitchFamily="2" charset="-122"/>
              </a:rPr>
              <a:t>】</a:t>
            </a:r>
          </a:p>
          <a:p>
            <a:pPr marL="0" indent="0" eaLnBrk="1" latinLnBrk="0" hangingPunct="1">
              <a:lnSpc>
                <a:spcPts val="3500"/>
              </a:lnSpc>
              <a:spcBef>
                <a:spcPct val="0"/>
              </a:spcBef>
              <a:buFont typeface="Arial" charset="0"/>
              <a:buNone/>
            </a:pPr>
            <a:r>
              <a:rPr lang="zh-CN" altLang="en-US" sz="2400" b="1" smtClean="0">
                <a:latin typeface="宋体" pitchFamily="2" charset="-122"/>
              </a:rPr>
              <a:t> </a:t>
            </a:r>
            <a:r>
              <a:rPr lang="zh-CN" altLang="en-US" sz="2400" b="1" smtClean="0">
                <a:latin typeface="+mn-ea"/>
              </a:rPr>
              <a:t>11．[2011·课标全国卷]把下面这个长句改写成几个较短的句子，可以改变语序，增删词语，但不得改变原意。(5分)</a:t>
            </a:r>
          </a:p>
          <a:p>
            <a:pPr marL="0" indent="0" eaLnBrk="1" latinLnBrk="0" hangingPunct="1">
              <a:lnSpc>
                <a:spcPts val="3500"/>
              </a:lnSpc>
              <a:spcBef>
                <a:spcPct val="0"/>
              </a:spcBef>
              <a:buFont typeface="Arial" charset="0"/>
              <a:buNone/>
            </a:pPr>
            <a:r>
              <a:rPr lang="en-US" altLang="zh-CN" sz="2400" b="1" smtClean="0">
                <a:latin typeface="楷体_GB2312" pitchFamily="49" charset="-122"/>
                <a:ea typeface="楷体_GB2312" pitchFamily="49" charset="-122"/>
              </a:rPr>
              <a:t>    巴黎之行让我对法国作家和诗人维克多·雨果为建立法国文学创作者的著作权保护机构</a:t>
            </a:r>
            <a:r>
              <a:rPr lang="en-US" altLang="zh-CN" sz="2400" b="1" smtClean="0">
                <a:latin typeface="宋体" charset="0"/>
                <a:ea typeface="宋体" charset="0"/>
              </a:rPr>
              <a:t>——</a:t>
            </a:r>
            <a:r>
              <a:rPr lang="en-US" altLang="zh-CN" sz="2400" b="1" smtClean="0">
                <a:latin typeface="楷体_GB2312" pitchFamily="49" charset="-122"/>
                <a:ea typeface="楷体_GB2312" pitchFamily="49" charset="-122"/>
              </a:rPr>
              <a:t>法国文学家协会所做的工作，为促成制定保护文学艺术作品著作权的国际公约</a:t>
            </a:r>
            <a:r>
              <a:rPr lang="en-US" altLang="zh-CN" sz="2400" b="1" smtClean="0">
                <a:latin typeface="宋体" charset="0"/>
                <a:ea typeface="宋体" charset="0"/>
              </a:rPr>
              <a:t>——</a:t>
            </a:r>
            <a:r>
              <a:rPr lang="en-US" altLang="zh-CN" sz="2400" b="1" smtClean="0">
                <a:latin typeface="楷体_GB2312" pitchFamily="49" charset="-122"/>
                <a:ea typeface="楷体_GB2312" pitchFamily="49" charset="-122"/>
              </a:rPr>
              <a:t>伯尔尼公约做出的杰出贡献有了更深的了解。</a:t>
            </a:r>
          </a:p>
        </p:txBody>
      </p:sp>
      <p:sp>
        <p:nvSpPr>
          <p:cNvPr id="49459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9459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9459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82943" y="908368"/>
            <a:ext cx="7920037" cy="2708275"/>
          </a:xfrm>
        </p:spPr>
        <p:txBody>
          <a:bodyPr/>
          <a:lstStyle/>
          <a:p>
            <a:pPr marL="0" indent="0" eaLnBrk="1" latinLnBrk="0" hangingPunct="1">
              <a:lnSpc>
                <a:spcPts val="3500"/>
              </a:lnSpc>
              <a:spcBef>
                <a:spcPct val="0"/>
              </a:spcBef>
              <a:buFont typeface="Arial" charset="0"/>
              <a:buNone/>
            </a:pPr>
            <a:r>
              <a:rPr lang="zh-CN" altLang="en-US" sz="2400" b="1" smtClean="0">
                <a:solidFill>
                  <a:srgbClr val="990033"/>
                </a:solidFill>
                <a:latin typeface="宋体" pitchFamily="2" charset="-122"/>
              </a:rPr>
              <a:t>巴黎之行让我对法国作家和诗人维克多·雨果有了更深的了解。他在著作权保护方面做出了杰出的贡献。他促成了法国文学创作者的著作权保护机构—法国文学家协会的建立，促成了保护文学艺术作品著作权的国际公约</a:t>
            </a:r>
            <a:r>
              <a:rPr lang="en-US" altLang="zh-CN" sz="2400" b="1" smtClean="0">
                <a:solidFill>
                  <a:srgbClr val="990033"/>
                </a:solidFill>
                <a:latin typeface="宋体" pitchFamily="2" charset="-122"/>
              </a:rPr>
              <a:t>——</a:t>
            </a:r>
            <a:r>
              <a:rPr lang="zh-CN" altLang="en-US" sz="2400" b="1" smtClean="0">
                <a:solidFill>
                  <a:srgbClr val="990033"/>
                </a:solidFill>
                <a:latin typeface="宋体" pitchFamily="2" charset="-122"/>
              </a:rPr>
              <a:t>伯尔尼公约的制定。</a:t>
            </a:r>
          </a:p>
          <a:p>
            <a:pPr marL="0" indent="0" eaLnBrk="1" latinLnBrk="0" hangingPunct="1">
              <a:lnSpc>
                <a:spcPts val="3500"/>
              </a:lnSpc>
              <a:spcBef>
                <a:spcPct val="0"/>
              </a:spcBef>
              <a:buFont typeface="Arial" charset="0"/>
              <a:buNone/>
            </a:pPr>
            <a:r>
              <a:rPr lang="zh-CN" altLang="en-US" sz="2400" b="1" smtClean="0">
                <a:solidFill>
                  <a:srgbClr val="990033"/>
                </a:solidFill>
                <a:latin typeface="宋体" pitchFamily="2" charset="-122"/>
              </a:rPr>
              <a:t>[解析]  本题考查的是考生变换句式的能力。这是一道长句变短句的试题，答题时要先确定句子主干，然后将其中的修饰成分分解开来，单独成句。</a:t>
            </a:r>
          </a:p>
        </p:txBody>
      </p:sp>
      <p:sp>
        <p:nvSpPr>
          <p:cNvPr id="49562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9562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9562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内容占位符 2"/>
          <p:cNvSpPr>
            <a:spLocks noGrp="1"/>
          </p:cNvSpPr>
          <p:nvPr>
            <p:ph idx="4294967295"/>
          </p:nvPr>
        </p:nvSpPr>
        <p:spPr>
          <a:xfrm>
            <a:off x="827088" y="908050"/>
            <a:ext cx="7920037" cy="5399088"/>
          </a:xfrm>
        </p:spPr>
        <p:txBody>
          <a:bodyPr/>
          <a:lstStyle/>
          <a:p>
            <a:pPr marL="0" indent="0" eaLnBrk="1" latinLnBrk="0" hangingPunct="1">
              <a:lnSpc>
                <a:spcPts val="3500"/>
              </a:lnSpc>
              <a:spcBef>
                <a:spcPct val="0"/>
              </a:spcBef>
              <a:buFont typeface="Arial" charset="0"/>
              <a:buNone/>
            </a:pPr>
            <a:r>
              <a:rPr lang="en-US" altLang="zh-CN" sz="2400" b="1" smtClean="0">
                <a:latin typeface="宋体" pitchFamily="2" charset="-122"/>
                <a:sym typeface="+mn-ea"/>
              </a:rPr>
              <a:t>【</a:t>
            </a:r>
            <a:r>
              <a:rPr lang="zh-CN" altLang="en-US" sz="2400" b="1" smtClean="0">
                <a:latin typeface="黑体" charset="0"/>
                <a:ea typeface="黑体" charset="0"/>
                <a:sym typeface="+mn-ea"/>
              </a:rPr>
              <a:t>对点训练</a:t>
            </a:r>
            <a:r>
              <a:rPr lang="en-US" altLang="zh-CN" sz="2400" b="1" smtClean="0">
                <a:latin typeface="宋体" pitchFamily="2" charset="-122"/>
                <a:sym typeface="+mn-ea"/>
              </a:rPr>
              <a:t>】</a:t>
            </a:r>
          </a:p>
          <a:p>
            <a:pPr marL="0" indent="0" eaLnBrk="1" latinLnBrk="0" hangingPunct="1">
              <a:lnSpc>
                <a:spcPts val="3500"/>
              </a:lnSpc>
              <a:spcBef>
                <a:spcPct val="0"/>
              </a:spcBef>
              <a:buFont typeface="Arial" charset="0"/>
              <a:buNone/>
            </a:pPr>
            <a:r>
              <a:rPr lang="zh-CN" altLang="en-US" sz="2400" b="1" smtClean="0">
                <a:latin typeface="宋体" pitchFamily="2" charset="-122"/>
              </a:rPr>
              <a:t> 12 .[2011·大纲全国卷]把下面这个长句改写成几个较短的句子，可以改变语序、增删词语，但不得改变原意。(4分)</a:t>
            </a:r>
          </a:p>
          <a:p>
            <a:pPr marL="0" indent="0" eaLnBrk="1" latinLnBrk="0" hangingPunct="1">
              <a:lnSpc>
                <a:spcPts val="3500"/>
              </a:lnSpc>
              <a:spcBef>
                <a:spcPct val="0"/>
              </a:spcBef>
              <a:buFont typeface="Arial" charset="0"/>
              <a:buNone/>
            </a:pPr>
            <a:r>
              <a:rPr lang="en-US" altLang="zh-CN" sz="2400" b="1" smtClean="0">
                <a:latin typeface="楷体_GB2312" pitchFamily="49" charset="-122"/>
                <a:ea typeface="楷体_GB2312" pitchFamily="49" charset="-122"/>
              </a:rPr>
              <a:t>    总结是一个组织或个人在工作、学习告一段落后，进行回顾、检查、分析和评价，从中找出成功的经验或失败的教训，悟出个中的道理，得出规律性的认识，并用以指导今后的工作而形成的书面材料。</a:t>
            </a:r>
          </a:p>
        </p:txBody>
      </p:sp>
      <p:sp>
        <p:nvSpPr>
          <p:cNvPr id="49766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9767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9767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97666"/>
                                        </p:tgtEl>
                                        <p:attrNameLst>
                                          <p:attrName>style.visibility</p:attrName>
                                        </p:attrNameLst>
                                      </p:cBhvr>
                                      <p:to>
                                        <p:strVal val="visible"/>
                                      </p:to>
                                    </p:set>
                                    <p:animEffect transition="in" filter="blinds(horizontal)">
                                      <p:cBhvr>
                                        <p:cTn id="7" dur="500"/>
                                        <p:tgtEl>
                                          <p:spTgt spid="497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666" grpId="0"/>
    </p:bld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内容占位符 2"/>
          <p:cNvSpPr>
            <a:spLocks noGrp="1"/>
          </p:cNvSpPr>
          <p:nvPr>
            <p:ph idx="4294967295"/>
          </p:nvPr>
        </p:nvSpPr>
        <p:spPr>
          <a:xfrm>
            <a:off x="827088" y="908050"/>
            <a:ext cx="7920037" cy="5399088"/>
          </a:xfrm>
        </p:spPr>
        <p:txBody>
          <a:bodyPr/>
          <a:lstStyle/>
          <a:p>
            <a:pPr marL="0" indent="0" eaLnBrk="1" latinLnBrk="0" hangingPunct="1">
              <a:lnSpc>
                <a:spcPts val="3500"/>
              </a:lnSpc>
              <a:spcBef>
                <a:spcPct val="0"/>
              </a:spcBef>
              <a:buFont typeface="Arial" charset="0"/>
              <a:buNone/>
            </a:pPr>
            <a:r>
              <a:rPr lang="zh-CN" altLang="en-US" sz="2400" b="1" smtClean="0">
                <a:solidFill>
                  <a:srgbClr val="990033"/>
                </a:solidFill>
                <a:latin typeface="宋体" pitchFamily="2" charset="-122"/>
                <a:sym typeface="+mn-ea"/>
              </a:rPr>
              <a:t>总结是一个组织或个人在工作、学习告一段落后而写的一种书面材料，它常常对前一阶段的情况进行回顾、检查、分析和评价，以利于从中找出成功的经验或失败的教训，悟出个中的道理，得出规律性的认识，并用以指导今后的工作。</a:t>
            </a:r>
          </a:p>
          <a:p>
            <a:pPr marL="0" indent="0" eaLnBrk="1" latinLnBrk="0" hangingPunct="1">
              <a:lnSpc>
                <a:spcPts val="3500"/>
              </a:lnSpc>
              <a:spcBef>
                <a:spcPct val="0"/>
              </a:spcBef>
              <a:buFont typeface="Arial" charset="0"/>
              <a:buNone/>
            </a:pPr>
            <a:r>
              <a:rPr lang="zh-CN" altLang="en-US" sz="2400" b="1" smtClean="0">
                <a:solidFill>
                  <a:srgbClr val="990033"/>
                </a:solidFill>
                <a:latin typeface="宋体" pitchFamily="2" charset="-122"/>
                <a:sym typeface="+mn-ea"/>
              </a:rPr>
              <a:t>[解析]  本题主要考查变换句式。这个句子是对“总结”下定义。根据下定义的语言表达规则，必然是“总结是……的书面材料”，于是第一个短句形成；再从书面材料的属性来看，一是时间性</a:t>
            </a:r>
            <a:r>
              <a:rPr lang="en-US" altLang="zh-CN" sz="2400" b="1" smtClean="0">
                <a:solidFill>
                  <a:srgbClr val="990033"/>
                </a:solidFill>
                <a:latin typeface="宋体" pitchFamily="2" charset="-122"/>
                <a:sym typeface="+mn-ea"/>
              </a:rPr>
              <a:t>——</a:t>
            </a:r>
            <a:r>
              <a:rPr lang="zh-CN" altLang="en-US" sz="2400" b="1" smtClean="0">
                <a:solidFill>
                  <a:srgbClr val="990033"/>
                </a:solidFill>
                <a:latin typeface="宋体" pitchFamily="2" charset="-122"/>
                <a:sym typeface="+mn-ea"/>
              </a:rPr>
              <a:t>“经过一段工作之后进行的”，一是目的性</a:t>
            </a:r>
            <a:r>
              <a:rPr lang="en-US" altLang="zh-CN" sz="2400" b="1" smtClean="0">
                <a:solidFill>
                  <a:srgbClr val="990033"/>
                </a:solidFill>
                <a:latin typeface="宋体" pitchFamily="2" charset="-122"/>
                <a:sym typeface="+mn-ea"/>
              </a:rPr>
              <a:t>——</a:t>
            </a:r>
            <a:r>
              <a:rPr lang="zh-CN" altLang="en-US" sz="2400" b="1" smtClean="0">
                <a:solidFill>
                  <a:srgbClr val="990033"/>
                </a:solidFill>
                <a:latin typeface="宋体" pitchFamily="2" charset="-122"/>
                <a:sym typeface="+mn-ea"/>
              </a:rPr>
              <a:t>“为了回顾、检查、分析和评价……得出规律性的认识”，于是又可形成两个短句。</a:t>
            </a:r>
          </a:p>
        </p:txBody>
      </p:sp>
      <p:sp>
        <p:nvSpPr>
          <p:cNvPr id="49766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9767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9767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97666"/>
                                        </p:tgtEl>
                                        <p:attrNameLst>
                                          <p:attrName>style.visibility</p:attrName>
                                        </p:attrNameLst>
                                      </p:cBhvr>
                                      <p:to>
                                        <p:strVal val="visible"/>
                                      </p:to>
                                    </p:set>
                                    <p:animEffect transition="in" filter="blinds(horizontal)">
                                      <p:cBhvr>
                                        <p:cTn id="7" dur="500"/>
                                        <p:tgtEl>
                                          <p:spTgt spid="497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666" grpId="0"/>
    </p:bld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内容占位符 2"/>
          <p:cNvSpPr>
            <a:spLocks noGrp="1"/>
          </p:cNvSpPr>
          <p:nvPr>
            <p:ph idx="4294967295"/>
          </p:nvPr>
        </p:nvSpPr>
        <p:spPr>
          <a:xfrm>
            <a:off x="827088" y="908050"/>
            <a:ext cx="7920037" cy="5113338"/>
          </a:xfrm>
        </p:spPr>
        <p:txBody>
          <a:bodyPr/>
          <a:lstStyle/>
          <a:p>
            <a:pPr marL="0" indent="0" eaLnBrk="1" latinLnBrk="0" hangingPunct="1">
              <a:lnSpc>
                <a:spcPts val="3500"/>
              </a:lnSpc>
              <a:spcBef>
                <a:spcPct val="0"/>
              </a:spcBef>
              <a:buFont typeface="Arial" charset="0"/>
              <a:buNone/>
            </a:pPr>
            <a:r>
              <a:rPr lang="zh-CN" altLang="en-US" sz="2400" b="1" smtClean="0">
                <a:latin typeface="黑体" charset="0"/>
                <a:ea typeface="黑体" charset="0"/>
              </a:rPr>
              <a:t>2. 短句变长句</a:t>
            </a:r>
          </a:p>
          <a:p>
            <a:pPr marL="0" indent="0" eaLnBrk="1" latinLnBrk="0" hangingPunct="1">
              <a:lnSpc>
                <a:spcPts val="3500"/>
              </a:lnSpc>
              <a:spcBef>
                <a:spcPct val="0"/>
              </a:spcBef>
              <a:buFont typeface="Arial" charset="0"/>
              <a:buNone/>
            </a:pPr>
            <a:r>
              <a:rPr lang="zh-CN" altLang="en-US" sz="2400" b="1" smtClean="0">
                <a:latin typeface="宋体" pitchFamily="2" charset="-122"/>
              </a:rPr>
              <a:t>    短句变长句，主要是把以复句形式出现的一组句子组合成结构复杂的单句。变换后的长句只能是单句，只能有一套主干，还必须保证内容完整，语意连贯。短句变长句的步骤如下：</a:t>
            </a:r>
          </a:p>
          <a:p>
            <a:pPr marL="0" indent="0" eaLnBrk="1" latinLnBrk="0" hangingPunct="1">
              <a:lnSpc>
                <a:spcPts val="3500"/>
              </a:lnSpc>
              <a:spcBef>
                <a:spcPct val="0"/>
              </a:spcBef>
              <a:buFont typeface="Arial" charset="0"/>
              <a:buNone/>
            </a:pPr>
            <a:r>
              <a:rPr lang="zh-CN" altLang="en-US" sz="2400" b="1" smtClean="0">
                <a:latin typeface="宋体" pitchFamily="2" charset="-122"/>
              </a:rPr>
              <a:t>    第一步：找到或建构一个结构较完整的可以添枝加叶的句子作为“支架”。</a:t>
            </a:r>
          </a:p>
          <a:p>
            <a:pPr marL="0" indent="0" eaLnBrk="1" latinLnBrk="0" hangingPunct="1">
              <a:lnSpc>
                <a:spcPts val="3500"/>
              </a:lnSpc>
              <a:spcBef>
                <a:spcPct val="0"/>
              </a:spcBef>
              <a:buFont typeface="Arial" charset="0"/>
              <a:buNone/>
            </a:pPr>
            <a:r>
              <a:rPr lang="zh-CN" altLang="en-US" sz="2400" b="1" smtClean="0">
                <a:latin typeface="宋体" pitchFamily="2" charset="-122"/>
              </a:rPr>
              <a:t>    第二步：将其余内容合理地变成附加成分，如定语、状语等。</a:t>
            </a:r>
          </a:p>
          <a:p>
            <a:pPr marL="0" indent="0" eaLnBrk="1" latinLnBrk="0" hangingPunct="1">
              <a:lnSpc>
                <a:spcPts val="3500"/>
              </a:lnSpc>
              <a:spcBef>
                <a:spcPct val="0"/>
              </a:spcBef>
              <a:buFont typeface="Arial" charset="0"/>
              <a:buNone/>
            </a:pPr>
            <a:r>
              <a:rPr lang="zh-CN" altLang="en-US" sz="2400" b="1" smtClean="0">
                <a:latin typeface="宋体" pitchFamily="2" charset="-122"/>
                <a:sym typeface="+mn-ea"/>
              </a:rPr>
              <a:t>    第三步：将附加成分恰当地添加到作为“支架”的主干上。</a:t>
            </a:r>
            <a:endParaRPr lang="zh-CN" altLang="en-US" sz="2400" b="1" smtClean="0">
              <a:latin typeface="宋体" pitchFamily="2" charset="-122"/>
            </a:endParaRPr>
          </a:p>
          <a:p>
            <a:pPr marL="0" indent="0" eaLnBrk="1" latinLnBrk="0" hangingPunct="1">
              <a:lnSpc>
                <a:spcPts val="3500"/>
              </a:lnSpc>
              <a:spcBef>
                <a:spcPct val="0"/>
              </a:spcBef>
              <a:buFont typeface="Arial" charset="0"/>
              <a:buNone/>
            </a:pPr>
            <a:endParaRPr lang="zh-CN" altLang="en-US" sz="2400" b="1" smtClean="0">
              <a:latin typeface="宋体" pitchFamily="2" charset="-122"/>
            </a:endParaRPr>
          </a:p>
        </p:txBody>
      </p:sp>
      <p:sp>
        <p:nvSpPr>
          <p:cNvPr id="49869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9869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9869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98690"/>
                                        </p:tgtEl>
                                        <p:attrNameLst>
                                          <p:attrName>style.visibility</p:attrName>
                                        </p:attrNameLst>
                                      </p:cBhvr>
                                      <p:to>
                                        <p:strVal val="visible"/>
                                      </p:to>
                                    </p:set>
                                    <p:animEffect transition="in" filter="blinds(horizontal)">
                                      <p:cBhvr>
                                        <p:cTn id="7" dur="500"/>
                                        <p:tgtEl>
                                          <p:spTgt spid="498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0" grpId="0"/>
    </p:bld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内容占位符 2"/>
          <p:cNvSpPr>
            <a:spLocks noGrp="1"/>
          </p:cNvSpPr>
          <p:nvPr>
            <p:ph idx="4294967295"/>
          </p:nvPr>
        </p:nvSpPr>
        <p:spPr>
          <a:xfrm>
            <a:off x="827088" y="908050"/>
            <a:ext cx="7920037" cy="3529013"/>
          </a:xfrm>
        </p:spPr>
        <p:txBody>
          <a:bodyPr/>
          <a:lstStyle/>
          <a:p>
            <a:pPr marL="0" indent="628650" eaLnBrk="1" hangingPunct="1">
              <a:lnSpc>
                <a:spcPts val="3500"/>
              </a:lnSpc>
              <a:spcBef>
                <a:spcPct val="0"/>
              </a:spcBef>
              <a:buFont typeface="Arial" charset="0"/>
              <a:buNone/>
            </a:pPr>
            <a:r>
              <a:rPr lang="zh-CN" altLang="en-US" sz="2400" b="1" smtClean="0">
                <a:latin typeface="宋体" pitchFamily="2" charset="-122"/>
                <a:sym typeface="+mn-ea"/>
              </a:rPr>
              <a:t>特别提醒：下定义题在压缩语段和变换句式中均有出现。所不同的是：压缩语段所给的是一个完整的语段，要求从中提取信息，组成定义，可以舍弃一些次要信息；变换句式所给的是几个编组句子，可以增删词语，一般不能改变原意。</a:t>
            </a:r>
            <a:endParaRPr lang="zh-CN" altLang="en-US" sz="2400" b="1" smtClean="0">
              <a:latin typeface="宋体" pitchFamily="2" charset="-122"/>
            </a:endParaRPr>
          </a:p>
        </p:txBody>
      </p:sp>
      <p:sp>
        <p:nvSpPr>
          <p:cNvPr id="49971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49971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49971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499722" name="内容占位符 2"/>
          <p:cNvSpPr/>
          <p:nvPr/>
        </p:nvSpPr>
        <p:spPr bwMode="auto">
          <a:xfrm>
            <a:off x="755650" y="4508500"/>
            <a:ext cx="7920038" cy="1225550"/>
          </a:xfrm>
          <a:prstGeom prst="rect">
            <a:avLst/>
          </a:prstGeom>
          <a:noFill/>
          <a:ln w="9525">
            <a:noFill/>
            <a:miter lim="800000"/>
          </a:ln>
        </p:spPr>
        <p:txBody>
          <a:bodyPr/>
          <a:lstStyle/>
          <a:p>
            <a:pPr indent="628650" algn="l" eaLnBrk="1" hangingPunct="1">
              <a:lnSpc>
                <a:spcPts val="3500"/>
              </a:lnSpc>
              <a:spcBef>
                <a:spcPct val="0"/>
              </a:spcBef>
            </a:pPr>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99714"/>
                                        </p:tgtEl>
                                        <p:attrNameLst>
                                          <p:attrName>style.visibility</p:attrName>
                                        </p:attrNameLst>
                                      </p:cBhvr>
                                      <p:to>
                                        <p:strVal val="visible"/>
                                      </p:to>
                                    </p:set>
                                    <p:animEffect transition="in" filter="blinds(horizontal)">
                                      <p:cBhvr>
                                        <p:cTn id="7" dur="500"/>
                                        <p:tgtEl>
                                          <p:spTgt spid="4997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99722"/>
                                        </p:tgtEl>
                                        <p:attrNameLst>
                                          <p:attrName>style.visibility</p:attrName>
                                        </p:attrNameLst>
                                      </p:cBhvr>
                                      <p:to>
                                        <p:strVal val="visible"/>
                                      </p:to>
                                    </p:set>
                                    <p:animEffect transition="in" filter="blinds(horizontal)">
                                      <p:cBhvr>
                                        <p:cTn id="12" dur="500"/>
                                        <p:tgtEl>
                                          <p:spTgt spid="499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714" grpId="0"/>
      <p:bldP spid="49972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692150"/>
            <a:ext cx="8281987" cy="5643563"/>
          </a:xfrm>
        </p:spPr>
        <p:txBody>
          <a:bodyPr>
            <a:noAutofit/>
          </a:bodyPr>
          <a:lstStyle/>
          <a:p>
            <a:pPr marL="0" indent="0" eaLnBrk="1" hangingPunct="1">
              <a:lnSpc>
                <a:spcPts val="3500"/>
              </a:lnSpc>
              <a:spcBef>
                <a:spcPct val="0"/>
              </a:spcBef>
              <a:buFont typeface="Arial" charset="0"/>
              <a:buNone/>
            </a:pPr>
            <a:r>
              <a:rPr lang="en-US" altLang="zh-CN" sz="2400" b="1" dirty="0" smtClean="0">
                <a:latin typeface="+mn-ea"/>
              </a:rPr>
              <a:t>【</a:t>
            </a:r>
            <a:r>
              <a:rPr lang="zh-CN" altLang="en-US" sz="2400" b="1" dirty="0" smtClean="0">
                <a:latin typeface="黑体" pitchFamily="2" charset="-122"/>
                <a:ea typeface="黑体" pitchFamily="2" charset="-122"/>
              </a:rPr>
              <a:t>对点训练</a:t>
            </a:r>
            <a:r>
              <a:rPr lang="en-US" altLang="zh-CN" sz="2400" b="1" dirty="0" smtClean="0">
                <a:latin typeface="+mn-ea"/>
              </a:rPr>
              <a:t>】</a:t>
            </a:r>
          </a:p>
          <a:p>
            <a:pPr marL="0" indent="0" eaLnBrk="1" hangingPunct="1">
              <a:lnSpc>
                <a:spcPts val="3500"/>
              </a:lnSpc>
              <a:spcBef>
                <a:spcPct val="0"/>
              </a:spcBef>
              <a:buFont typeface="Arial" charset="0"/>
              <a:buNone/>
            </a:pPr>
            <a:r>
              <a:rPr lang="en-US" altLang="zh-CN" sz="2400" b="1" dirty="0" smtClean="0">
                <a:latin typeface="+mn-ea"/>
              </a:rPr>
              <a:t>5.</a:t>
            </a:r>
            <a:r>
              <a:rPr lang="zh-CN" altLang="zh-CN" sz="2400" b="1" dirty="0" smtClean="0">
                <a:latin typeface="+mn-ea"/>
              </a:rPr>
              <a:t>依次填入下列各句横线处的成语，最恰当的一组是(　　)</a:t>
            </a:r>
          </a:p>
          <a:p>
            <a:pPr marL="0" indent="0" eaLnBrk="1" hangingPunct="1">
              <a:lnSpc>
                <a:spcPts val="3500"/>
              </a:lnSpc>
              <a:spcBef>
                <a:spcPct val="0"/>
              </a:spcBef>
              <a:buFont typeface="Arial" charset="0"/>
              <a:buNone/>
            </a:pPr>
            <a:r>
              <a:rPr lang="zh-CN" altLang="zh-CN" sz="2400" b="1" dirty="0" smtClean="0">
                <a:latin typeface="+mn-ea"/>
              </a:rPr>
              <a:t>①在当前国际局势复杂多变，我国处在经济转轨、社会转型的特殊时期，各种社会矛盾和危机多发的情况下，各种思想和言论难免________，我们一定要擦亮双眼，仔细辨析。</a:t>
            </a:r>
          </a:p>
          <a:p>
            <a:pPr marL="0" indent="0" eaLnBrk="1" hangingPunct="1">
              <a:lnSpc>
                <a:spcPts val="3500"/>
              </a:lnSpc>
              <a:spcBef>
                <a:spcPct val="0"/>
              </a:spcBef>
              <a:buFont typeface="Arial" charset="0"/>
              <a:buNone/>
            </a:pPr>
            <a:r>
              <a:rPr lang="zh-CN" altLang="zh-CN" sz="2400" b="1" dirty="0" smtClean="0">
                <a:latin typeface="+mn-ea"/>
              </a:rPr>
              <a:t>②受叙利亚紧张的安全局势影响，叙利亚难民纷纷穿过叙利亚北部的边境，涌入伊拉克库尔德人控制地区，大量人员进入可能________，专家表示伊拉克安全局势令人担忧。</a:t>
            </a:r>
          </a:p>
          <a:p>
            <a:pPr marL="0" indent="0" eaLnBrk="1" hangingPunct="1">
              <a:lnSpc>
                <a:spcPts val="3500"/>
              </a:lnSpc>
              <a:spcBef>
                <a:spcPct val="0"/>
              </a:spcBef>
              <a:buFont typeface="Arial" charset="0"/>
              <a:buNone/>
            </a:pPr>
            <a:r>
              <a:rPr lang="zh-CN" altLang="zh-CN" sz="2400" b="1" dirty="0" smtClean="0">
                <a:latin typeface="+mn-ea"/>
              </a:rPr>
              <a:t>③中国人强大的购买力震惊国外，常被当地媒体冠以“疯狂购物游客团”的称号。如今，旅游纪念品往往________，使中国消费者的旅游行为和旅游模式悄然发生了很多改变。</a:t>
            </a:r>
          </a:p>
          <a:p>
            <a:pPr marL="0" indent="0" eaLnBrk="1" hangingPunct="1">
              <a:lnSpc>
                <a:spcPts val="3500"/>
              </a:lnSpc>
              <a:spcBef>
                <a:spcPct val="0"/>
              </a:spcBef>
              <a:buNone/>
            </a:pPr>
            <a:r>
              <a:rPr lang="zh-CN" altLang="en-US" sz="2400" b="1" dirty="0" smtClean="0">
                <a:latin typeface="+mn-ea"/>
              </a:rPr>
              <a:t> </a:t>
            </a:r>
            <a:endParaRPr lang="en-US" altLang="zh-CN" sz="2400" b="1" dirty="0" smtClean="0">
              <a:latin typeface="+mn-ea"/>
            </a:endParaRPr>
          </a:p>
        </p:txBody>
      </p:sp>
      <p:sp>
        <p:nvSpPr>
          <p:cNvPr id="918531"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18534"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18535"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 calcmode="lin" valueType="num">
                                      <p:cBhvr additive="base">
                                        <p:cTn id="2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 calcmode="lin" valueType="num">
                                      <p:cBhvr additive="base">
                                        <p:cTn id="2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内容占位符 2"/>
          <p:cNvSpPr>
            <a:spLocks noGrp="1"/>
          </p:cNvSpPr>
          <p:nvPr>
            <p:ph idx="4294967295"/>
          </p:nvPr>
        </p:nvSpPr>
        <p:spPr>
          <a:xfrm>
            <a:off x="827088" y="908050"/>
            <a:ext cx="7920037" cy="3529013"/>
          </a:xfrm>
        </p:spPr>
        <p:txBody>
          <a:bodyPr/>
          <a:lstStyle/>
          <a:p>
            <a:pPr marL="0" indent="0" eaLnBrk="1" latinLnBrk="0" hangingPunct="1">
              <a:lnSpc>
                <a:spcPts val="3500"/>
              </a:lnSpc>
              <a:spcBef>
                <a:spcPct val="0"/>
              </a:spcBef>
              <a:buFont typeface="Arial" charset="0"/>
              <a:buNone/>
            </a:pPr>
            <a:r>
              <a:rPr lang="zh-CN" altLang="en-US" sz="2400" b="1" smtClean="0">
                <a:latin typeface="宋体" pitchFamily="2" charset="-122"/>
                <a:sym typeface="+mn-ea"/>
              </a:rPr>
              <a:t>【</a:t>
            </a:r>
            <a:r>
              <a:rPr lang="zh-CN" altLang="en-US" sz="2400" b="1" smtClean="0">
                <a:latin typeface="黑体" charset="0"/>
                <a:ea typeface="黑体" charset="0"/>
                <a:sym typeface="+mn-ea"/>
              </a:rPr>
              <a:t>对点训练</a:t>
            </a:r>
            <a:r>
              <a:rPr lang="zh-CN" altLang="en-US" sz="2400" b="1" smtClean="0">
                <a:latin typeface="宋体" pitchFamily="2" charset="-122"/>
                <a:sym typeface="+mn-ea"/>
              </a:rPr>
              <a:t>】</a:t>
            </a:r>
          </a:p>
          <a:p>
            <a:pPr marL="0" indent="0" eaLnBrk="1" latinLnBrk="0" hangingPunct="1">
              <a:lnSpc>
                <a:spcPts val="3500"/>
              </a:lnSpc>
              <a:spcBef>
                <a:spcPct val="0"/>
              </a:spcBef>
              <a:buFont typeface="Arial" charset="0"/>
              <a:buNone/>
            </a:pPr>
            <a:r>
              <a:rPr lang="zh-CN" altLang="en-US" sz="2400" b="1" smtClean="0">
                <a:latin typeface="宋体" pitchFamily="2" charset="-122"/>
                <a:sym typeface="+mn-ea"/>
              </a:rPr>
              <a:t> 13 .[</a:t>
            </a:r>
            <a:r>
              <a:rPr lang="zh-CN" altLang="en-US" sz="2400" b="1" smtClean="0">
                <a:latin typeface="宋体" pitchFamily="2" charset="-122"/>
              </a:rPr>
              <a:t>2011·广东卷]将下面的3句话整合为一个单句(含标点符号不超过35个字)。(3分)</a:t>
            </a:r>
          </a:p>
          <a:p>
            <a:pPr marL="0" indent="0" eaLnBrk="1" latinLnBrk="0" hangingPunct="1">
              <a:lnSpc>
                <a:spcPts val="3500"/>
              </a:lnSpc>
              <a:spcBef>
                <a:spcPct val="0"/>
              </a:spcBef>
              <a:buFont typeface="Arial" charset="0"/>
              <a:buNone/>
            </a:pPr>
            <a:r>
              <a:rPr lang="en-US" altLang="zh-CN" sz="2400" b="1" smtClean="0">
                <a:latin typeface="楷体_GB2312" pitchFamily="49" charset="-122"/>
                <a:ea typeface="楷体_GB2312" pitchFamily="49" charset="-122"/>
              </a:rPr>
              <a:t>    ①真的东西总是同假的东西相比较而存在的。</a:t>
            </a:r>
          </a:p>
          <a:p>
            <a:pPr marL="0" indent="0" eaLnBrk="1" latinLnBrk="0" hangingPunct="1">
              <a:lnSpc>
                <a:spcPts val="3500"/>
              </a:lnSpc>
              <a:spcBef>
                <a:spcPct val="0"/>
              </a:spcBef>
              <a:buFont typeface="Arial" charset="0"/>
              <a:buNone/>
            </a:pPr>
            <a:r>
              <a:rPr lang="en-US" altLang="zh-CN" sz="2400" b="1" smtClean="0">
                <a:latin typeface="楷体_GB2312" pitchFamily="49" charset="-122"/>
                <a:ea typeface="楷体_GB2312" pitchFamily="49" charset="-122"/>
              </a:rPr>
              <a:t>    ②善的东西总是同恶的东西相比较而存在的。</a:t>
            </a:r>
          </a:p>
          <a:p>
            <a:pPr marL="0" indent="0" eaLnBrk="1" latinLnBrk="0" hangingPunct="1">
              <a:lnSpc>
                <a:spcPts val="3500"/>
              </a:lnSpc>
              <a:spcBef>
                <a:spcPct val="0"/>
              </a:spcBef>
              <a:buFont typeface="Arial" charset="0"/>
              <a:buNone/>
            </a:pPr>
            <a:r>
              <a:rPr lang="en-US" altLang="zh-CN" sz="2400" b="1" smtClean="0">
                <a:latin typeface="楷体_GB2312" pitchFamily="49" charset="-122"/>
                <a:ea typeface="楷体_GB2312" pitchFamily="49" charset="-122"/>
              </a:rPr>
              <a:t>    ③美的东西总是同丑的东西相比较而存在的。</a:t>
            </a:r>
          </a:p>
        </p:txBody>
      </p:sp>
      <p:sp>
        <p:nvSpPr>
          <p:cNvPr id="50176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0176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0176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01762"/>
                                        </p:tgtEl>
                                        <p:attrNameLst>
                                          <p:attrName>style.visibility</p:attrName>
                                        </p:attrNameLst>
                                      </p:cBhvr>
                                      <p:to>
                                        <p:strVal val="visible"/>
                                      </p:to>
                                    </p:set>
                                    <p:animEffect transition="in" filter="blinds(horizontal)">
                                      <p:cBhvr>
                                        <p:cTn id="7" dur="500"/>
                                        <p:tgtEl>
                                          <p:spTgt spid="501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62" grpId="0"/>
    </p:bld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内容占位符 2"/>
          <p:cNvSpPr>
            <a:spLocks noGrp="1"/>
          </p:cNvSpPr>
          <p:nvPr>
            <p:ph idx="4294967295"/>
          </p:nvPr>
        </p:nvSpPr>
        <p:spPr>
          <a:xfrm>
            <a:off x="827088" y="908050"/>
            <a:ext cx="7920037" cy="3529013"/>
          </a:xfrm>
        </p:spPr>
        <p:txBody>
          <a:bodyPr/>
          <a:lstStyle/>
          <a:p>
            <a:pPr marL="0" indent="0" eaLnBrk="1" latinLnBrk="0" hangingPunct="1">
              <a:lnSpc>
                <a:spcPts val="3500"/>
              </a:lnSpc>
              <a:spcBef>
                <a:spcPct val="0"/>
              </a:spcBef>
              <a:buFont typeface="Arial" charset="0"/>
              <a:buNone/>
            </a:pPr>
            <a:r>
              <a:rPr lang="zh-CN" altLang="en-US" sz="2400" b="1" smtClean="0">
                <a:solidFill>
                  <a:srgbClr val="990033"/>
                </a:solidFill>
                <a:latin typeface="宋体" pitchFamily="2" charset="-122"/>
                <a:sym typeface="+mn-ea"/>
              </a:rPr>
              <a:t>真的、善的、美的东西总是同假的、恶的、丑的东西相比较而存在的。</a:t>
            </a:r>
          </a:p>
          <a:p>
            <a:pPr marL="0" indent="0" eaLnBrk="1" latinLnBrk="0" hangingPunct="1">
              <a:lnSpc>
                <a:spcPts val="3500"/>
              </a:lnSpc>
              <a:spcBef>
                <a:spcPct val="0"/>
              </a:spcBef>
              <a:buFont typeface="Arial" charset="0"/>
              <a:buNone/>
            </a:pPr>
            <a:r>
              <a:rPr lang="zh-CN" altLang="en-US" sz="2400" b="1" smtClean="0">
                <a:solidFill>
                  <a:srgbClr val="990033"/>
                </a:solidFill>
                <a:latin typeface="宋体" pitchFamily="2" charset="-122"/>
                <a:sym typeface="+mn-ea"/>
              </a:rPr>
              <a:t>[解析] 本题考查变换句式。以第一句话为主干，提取另外两句的主干部分去做第一句中的定语。</a:t>
            </a:r>
          </a:p>
        </p:txBody>
      </p:sp>
      <p:sp>
        <p:nvSpPr>
          <p:cNvPr id="50176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0176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0176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01762"/>
                                        </p:tgtEl>
                                        <p:attrNameLst>
                                          <p:attrName>style.visibility</p:attrName>
                                        </p:attrNameLst>
                                      </p:cBhvr>
                                      <p:to>
                                        <p:strVal val="visible"/>
                                      </p:to>
                                    </p:set>
                                    <p:animEffect transition="in" filter="blinds(horizontal)">
                                      <p:cBhvr>
                                        <p:cTn id="7" dur="500"/>
                                        <p:tgtEl>
                                          <p:spTgt spid="501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62" grpId="0"/>
    </p:bld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内容占位符 2"/>
          <p:cNvSpPr>
            <a:spLocks noGrp="1"/>
          </p:cNvSpPr>
          <p:nvPr>
            <p:ph idx="4294967295"/>
          </p:nvPr>
        </p:nvSpPr>
        <p:spPr>
          <a:xfrm>
            <a:off x="746125" y="908050"/>
            <a:ext cx="8001635" cy="3529330"/>
          </a:xfrm>
        </p:spPr>
        <p:txBody>
          <a:bodyPr/>
          <a:lstStyle/>
          <a:p>
            <a:pPr marL="0" indent="0" eaLnBrk="1" latinLnBrk="0" hangingPunct="1">
              <a:lnSpc>
                <a:spcPts val="3500"/>
              </a:lnSpc>
              <a:spcBef>
                <a:spcPct val="0"/>
              </a:spcBef>
              <a:buFont typeface="Arial" charset="0"/>
              <a:buNone/>
            </a:pPr>
            <a:r>
              <a:rPr lang="zh-CN" altLang="en-US" sz="2400" b="1" smtClean="0">
                <a:latin typeface="宋体" pitchFamily="2" charset="-122"/>
                <a:sym typeface="+mn-ea"/>
              </a:rPr>
              <a:t>【</a:t>
            </a:r>
            <a:r>
              <a:rPr lang="zh-CN" altLang="en-US" sz="2400" b="1" smtClean="0">
                <a:latin typeface="黑体" charset="0"/>
                <a:ea typeface="黑体" charset="0"/>
                <a:sym typeface="+mn-ea"/>
              </a:rPr>
              <a:t>对点训练</a:t>
            </a:r>
            <a:r>
              <a:rPr lang="zh-CN" altLang="en-US" sz="2400" b="1" smtClean="0">
                <a:latin typeface="宋体" pitchFamily="2" charset="-122"/>
                <a:sym typeface="+mn-ea"/>
              </a:rPr>
              <a:t>】</a:t>
            </a:r>
          </a:p>
          <a:p>
            <a:pPr marL="0" indent="0" eaLnBrk="1" latinLnBrk="0" hangingPunct="1">
              <a:lnSpc>
                <a:spcPts val="3500"/>
              </a:lnSpc>
              <a:spcBef>
                <a:spcPct val="0"/>
              </a:spcBef>
              <a:buFont typeface="Arial" charset="0"/>
              <a:buNone/>
            </a:pPr>
            <a:r>
              <a:rPr lang="zh-CN" altLang="en-US" sz="2400" b="1" smtClean="0">
                <a:latin typeface="宋体" pitchFamily="2" charset="-122"/>
                <a:sym typeface="+mn-ea"/>
              </a:rPr>
              <a:t> 1</a:t>
            </a:r>
            <a:r>
              <a:rPr lang="en-US" altLang="zh-CN" sz="2400" b="1" smtClean="0">
                <a:latin typeface="宋体" pitchFamily="2" charset="-122"/>
                <a:sym typeface="+mn-ea"/>
              </a:rPr>
              <a:t>4</a:t>
            </a:r>
            <a:r>
              <a:rPr lang="zh-CN" altLang="en-US" sz="2400" b="1" smtClean="0">
                <a:latin typeface="宋体" pitchFamily="2" charset="-122"/>
                <a:sym typeface="+mn-ea"/>
              </a:rPr>
              <a:t> .把下面的三个短句改写成长句。(不得改变原意，可适当增删词语，语意要连贯)(6分)</a:t>
            </a:r>
          </a:p>
          <a:p>
            <a:pPr marL="0" indent="0" eaLnBrk="1" latinLnBrk="0" hangingPunct="1">
              <a:lnSpc>
                <a:spcPts val="3500"/>
              </a:lnSpc>
              <a:spcBef>
                <a:spcPct val="0"/>
              </a:spcBef>
              <a:buFont typeface="Arial" charset="0"/>
              <a:buNone/>
            </a:pPr>
            <a:r>
              <a:rPr lang="en-US" altLang="zh-CN" sz="2400" b="1" smtClean="0">
                <a:latin typeface="楷体_GB2312" pitchFamily="49" charset="-122"/>
                <a:ea typeface="楷体_GB2312" pitchFamily="49" charset="-122"/>
                <a:sym typeface="+mn-ea"/>
              </a:rPr>
              <a:t>    ①陶行知先生是一位对我国现代教育做出了卓越贡献的公认的人民教育家和社会改革家。</a:t>
            </a:r>
          </a:p>
          <a:p>
            <a:pPr marL="0" indent="0" eaLnBrk="1" latinLnBrk="0" hangingPunct="1">
              <a:lnSpc>
                <a:spcPts val="3500"/>
              </a:lnSpc>
              <a:spcBef>
                <a:spcPct val="0"/>
              </a:spcBef>
              <a:buFont typeface="Arial" charset="0"/>
              <a:buNone/>
            </a:pPr>
            <a:r>
              <a:rPr lang="en-US" altLang="zh-CN" sz="2400" b="1" smtClean="0">
                <a:latin typeface="楷体_GB2312" pitchFamily="49" charset="-122"/>
                <a:ea typeface="楷体_GB2312" pitchFamily="49" charset="-122"/>
                <a:sym typeface="+mn-ea"/>
              </a:rPr>
              <a:t>    ②他提出了“生活即教育”“教学做合一”等教育理念。</a:t>
            </a:r>
          </a:p>
          <a:p>
            <a:pPr marL="0" indent="0" eaLnBrk="1" latinLnBrk="0" hangingPunct="1">
              <a:lnSpc>
                <a:spcPts val="3500"/>
              </a:lnSpc>
              <a:spcBef>
                <a:spcPct val="0"/>
              </a:spcBef>
              <a:buFont typeface="Arial" charset="0"/>
              <a:buNone/>
            </a:pPr>
            <a:r>
              <a:rPr lang="en-US" altLang="zh-CN" sz="2400" b="1" smtClean="0">
                <a:latin typeface="楷体_GB2312" pitchFamily="49" charset="-122"/>
                <a:ea typeface="楷体_GB2312" pitchFamily="49" charset="-122"/>
                <a:sym typeface="+mn-ea"/>
              </a:rPr>
              <a:t>    ③这些教育理念至今仍影响着千千万万的教育工作者。</a:t>
            </a:r>
            <a:endParaRPr lang="zh-CN" altLang="en-US" sz="2400" b="1" smtClean="0">
              <a:latin typeface="宋体" pitchFamily="2" charset="-122"/>
              <a:sym typeface="+mn-ea"/>
            </a:endParaRPr>
          </a:p>
        </p:txBody>
      </p:sp>
      <p:sp>
        <p:nvSpPr>
          <p:cNvPr id="50176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01766"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50176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4"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01762"/>
                                        </p:tgtEl>
                                        <p:attrNameLst>
                                          <p:attrName>style.visibility</p:attrName>
                                        </p:attrNameLst>
                                      </p:cBhvr>
                                      <p:to>
                                        <p:strVal val="visible"/>
                                      </p:to>
                                    </p:set>
                                    <p:animEffect transition="in" filter="blinds(horizontal)">
                                      <p:cBhvr>
                                        <p:cTn id="7" dur="500"/>
                                        <p:tgtEl>
                                          <p:spTgt spid="501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62"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内容占位符 2"/>
          <p:cNvSpPr>
            <a:spLocks noGrp="1"/>
          </p:cNvSpPr>
          <p:nvPr>
            <p:ph idx="4294967295"/>
          </p:nvPr>
        </p:nvSpPr>
        <p:spPr>
          <a:xfrm>
            <a:off x="827088" y="908050"/>
            <a:ext cx="7920037" cy="3529013"/>
          </a:xfrm>
        </p:spPr>
        <p:txBody>
          <a:bodyPr/>
          <a:lstStyle/>
          <a:p>
            <a:pPr marL="0" indent="0" eaLnBrk="1" latinLnBrk="0" hangingPunct="1">
              <a:lnSpc>
                <a:spcPts val="3500"/>
              </a:lnSpc>
              <a:spcBef>
                <a:spcPct val="0"/>
              </a:spcBef>
              <a:buFont typeface="Arial" charset="0"/>
              <a:buNone/>
            </a:pPr>
            <a:r>
              <a:rPr lang="zh-CN" altLang="en-US" sz="2400" b="1" smtClean="0">
                <a:solidFill>
                  <a:srgbClr val="990033"/>
                </a:solidFill>
                <a:latin typeface="宋体" pitchFamily="2" charset="-122"/>
                <a:sym typeface="+mn-ea"/>
              </a:rPr>
              <a:t>对我国现代教育做出了卓越贡献的公认的人民教育家和社会改革家陶行知先生提出的“生活即教育”“教学做合一”等教育理念至今仍影响着千千万万的教育工作者。(若有其他言之成理的答案亦可)</a:t>
            </a:r>
          </a:p>
          <a:p>
            <a:pPr marL="0" indent="0" eaLnBrk="1" latinLnBrk="0" hangingPunct="1">
              <a:lnSpc>
                <a:spcPts val="3500"/>
              </a:lnSpc>
              <a:spcBef>
                <a:spcPct val="0"/>
              </a:spcBef>
              <a:buFont typeface="Arial" charset="0"/>
              <a:buNone/>
            </a:pPr>
            <a:r>
              <a:rPr lang="zh-CN" altLang="en-US" sz="2400" b="1" smtClean="0">
                <a:solidFill>
                  <a:srgbClr val="990033"/>
                </a:solidFill>
                <a:latin typeface="宋体" pitchFamily="2" charset="-122"/>
                <a:sym typeface="+mn-ea"/>
              </a:rPr>
              <a:t>[解析]  解答本题可先确定长单句的主干(第③句)，然后再把其他的句子变成主干句的修饰成分。只要言之成理，符合逻辑即可。</a:t>
            </a:r>
          </a:p>
        </p:txBody>
      </p:sp>
      <p:sp>
        <p:nvSpPr>
          <p:cNvPr id="50176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0176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0176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01762"/>
                                        </p:tgtEl>
                                        <p:attrNameLst>
                                          <p:attrName>style.visibility</p:attrName>
                                        </p:attrNameLst>
                                      </p:cBhvr>
                                      <p:to>
                                        <p:strVal val="visible"/>
                                      </p:to>
                                    </p:set>
                                    <p:animEffect transition="in" filter="blinds(horizontal)">
                                      <p:cBhvr>
                                        <p:cTn id="7" dur="500"/>
                                        <p:tgtEl>
                                          <p:spTgt spid="501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62" grpId="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内容占位符 2"/>
          <p:cNvSpPr>
            <a:spLocks noGrp="1"/>
          </p:cNvSpPr>
          <p:nvPr>
            <p:ph idx="4294967295"/>
          </p:nvPr>
        </p:nvSpPr>
        <p:spPr>
          <a:xfrm>
            <a:off x="827088" y="908050"/>
            <a:ext cx="7920037" cy="3529013"/>
          </a:xfrm>
        </p:spPr>
        <p:txBody>
          <a:bodyPr/>
          <a:lstStyle/>
          <a:p>
            <a:pPr marL="0" indent="0" eaLnBrk="1" latinLnBrk="0" hangingPunct="1">
              <a:lnSpc>
                <a:spcPts val="3500"/>
              </a:lnSpc>
              <a:spcBef>
                <a:spcPct val="0"/>
              </a:spcBef>
              <a:buFont typeface="Arial" charset="0"/>
              <a:buNone/>
            </a:pPr>
            <a:r>
              <a:rPr lang="zh-CN" altLang="en-US" sz="2400" b="1" smtClean="0">
                <a:latin typeface="宋体" pitchFamily="2" charset="-122"/>
                <a:sym typeface="+mn-ea"/>
              </a:rPr>
              <a:t>【</a:t>
            </a:r>
            <a:r>
              <a:rPr lang="zh-CN" altLang="en-US" sz="2400" b="1" smtClean="0">
                <a:latin typeface="黑体" charset="0"/>
                <a:ea typeface="黑体" charset="0"/>
                <a:sym typeface="+mn-ea"/>
              </a:rPr>
              <a:t>对点训练</a:t>
            </a:r>
            <a:r>
              <a:rPr lang="zh-CN" altLang="en-US" sz="2400" b="1" smtClean="0">
                <a:latin typeface="宋体" pitchFamily="2" charset="-122"/>
                <a:sym typeface="+mn-ea"/>
              </a:rPr>
              <a:t>】</a:t>
            </a:r>
          </a:p>
          <a:p>
            <a:pPr marL="0" indent="0" algn="l" eaLnBrk="1" latinLnBrk="0" hangingPunct="1">
              <a:lnSpc>
                <a:spcPts val="3500"/>
              </a:lnSpc>
              <a:spcBef>
                <a:spcPct val="0"/>
              </a:spcBef>
              <a:buFont typeface="Arial" charset="0"/>
              <a:buNone/>
            </a:pPr>
            <a:r>
              <a:rPr lang="zh-CN" altLang="en-US" sz="2400" b="1" smtClean="0">
                <a:latin typeface="宋体" pitchFamily="2" charset="-122"/>
                <a:sym typeface="+mn-ea"/>
              </a:rPr>
              <a:t> 15 .[2012·浙江卷]从下列材料中选取必要的信息，为“食品添加剂”下定义。(3分)</a:t>
            </a:r>
          </a:p>
          <a:p>
            <a:pPr marL="0" indent="0" algn="l" eaLnBrk="1" latinLnBrk="0" hangingPunct="1">
              <a:lnSpc>
                <a:spcPts val="3500"/>
              </a:lnSpc>
              <a:spcBef>
                <a:spcPct val="0"/>
              </a:spcBef>
              <a:buFont typeface="Arial" charset="0"/>
              <a:buNone/>
            </a:pPr>
            <a:r>
              <a:rPr lang="en-US" altLang="zh-CN" sz="2400" b="1" smtClean="0">
                <a:latin typeface="楷体_GB2312" pitchFamily="49" charset="-122"/>
                <a:ea typeface="楷体_GB2312" pitchFamily="49" charset="-122"/>
                <a:sym typeface="+mn-ea"/>
              </a:rPr>
              <a:t>    ①食品添加剂是有意加入到食品中的物质。</a:t>
            </a:r>
          </a:p>
          <a:p>
            <a:pPr marL="0" indent="0" algn="l" eaLnBrk="1" latinLnBrk="0" hangingPunct="1">
              <a:lnSpc>
                <a:spcPts val="3500"/>
              </a:lnSpc>
              <a:spcBef>
                <a:spcPct val="0"/>
              </a:spcBef>
              <a:buFont typeface="Arial" charset="0"/>
              <a:buNone/>
            </a:pPr>
            <a:r>
              <a:rPr lang="en-US" altLang="zh-CN" sz="2400" b="1" smtClean="0">
                <a:latin typeface="楷体_GB2312" pitchFamily="49" charset="-122"/>
                <a:ea typeface="楷体_GB2312" pitchFamily="49" charset="-122"/>
                <a:sym typeface="+mn-ea"/>
              </a:rPr>
              <a:t>    ②食品添加剂的使用是防腐和加工工艺的需要。</a:t>
            </a:r>
          </a:p>
          <a:p>
            <a:pPr marL="0" indent="0" algn="l" eaLnBrk="1" latinLnBrk="0" hangingPunct="1">
              <a:lnSpc>
                <a:spcPts val="3500"/>
              </a:lnSpc>
              <a:spcBef>
                <a:spcPct val="0"/>
              </a:spcBef>
              <a:buFont typeface="Arial" charset="0"/>
              <a:buNone/>
            </a:pPr>
            <a:r>
              <a:rPr lang="en-US" altLang="zh-CN" sz="2400" b="1" smtClean="0">
                <a:latin typeface="楷体_GB2312" pitchFamily="49" charset="-122"/>
                <a:ea typeface="楷体_GB2312" pitchFamily="49" charset="-122"/>
                <a:sym typeface="+mn-ea"/>
              </a:rPr>
              <a:t>    ③食品添加剂既可以是化学合成物质，也可以是天然物质。</a:t>
            </a:r>
          </a:p>
          <a:p>
            <a:pPr marL="0" indent="0" algn="l" eaLnBrk="1" latinLnBrk="0" hangingPunct="1">
              <a:lnSpc>
                <a:spcPts val="3500"/>
              </a:lnSpc>
              <a:spcBef>
                <a:spcPct val="0"/>
              </a:spcBef>
              <a:buFont typeface="Arial" charset="0"/>
              <a:buNone/>
            </a:pPr>
            <a:r>
              <a:rPr lang="en-US" altLang="zh-CN" sz="2400" b="1" smtClean="0">
                <a:latin typeface="楷体_GB2312" pitchFamily="49" charset="-122"/>
                <a:ea typeface="楷体_GB2312" pitchFamily="49" charset="-122"/>
                <a:sym typeface="+mn-ea"/>
              </a:rPr>
              <a:t>    ④食品添加剂加入到食品中的目的是改善食品的品质和色、香、味。</a:t>
            </a:r>
          </a:p>
        </p:txBody>
      </p:sp>
      <p:sp>
        <p:nvSpPr>
          <p:cNvPr id="50176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0176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0176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01762"/>
                                        </p:tgtEl>
                                        <p:attrNameLst>
                                          <p:attrName>style.visibility</p:attrName>
                                        </p:attrNameLst>
                                      </p:cBhvr>
                                      <p:to>
                                        <p:strVal val="visible"/>
                                      </p:to>
                                    </p:set>
                                    <p:animEffect transition="in" filter="blinds(horizontal)">
                                      <p:cBhvr>
                                        <p:cTn id="7" dur="500"/>
                                        <p:tgtEl>
                                          <p:spTgt spid="501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62" grpId="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内容占位符 2"/>
          <p:cNvSpPr>
            <a:spLocks noGrp="1"/>
          </p:cNvSpPr>
          <p:nvPr>
            <p:ph idx="4294967295"/>
          </p:nvPr>
        </p:nvSpPr>
        <p:spPr>
          <a:xfrm>
            <a:off x="827088" y="908050"/>
            <a:ext cx="7920037" cy="3529013"/>
          </a:xfrm>
        </p:spPr>
        <p:txBody>
          <a:bodyPr/>
          <a:lstStyle/>
          <a:p>
            <a:pPr marL="0" indent="0" eaLnBrk="1" latinLnBrk="0" hangingPunct="1">
              <a:lnSpc>
                <a:spcPts val="3500"/>
              </a:lnSpc>
              <a:spcBef>
                <a:spcPct val="0"/>
              </a:spcBef>
              <a:buFont typeface="Arial" charset="0"/>
              <a:buNone/>
            </a:pPr>
            <a:r>
              <a:rPr lang="zh-CN" altLang="en-US" sz="2400" b="1" smtClean="0">
                <a:solidFill>
                  <a:srgbClr val="990033"/>
                </a:solidFill>
                <a:latin typeface="宋体" pitchFamily="2" charset="-122"/>
                <a:sym typeface="+mn-ea"/>
              </a:rPr>
              <a:t>食品添加剂是为了改善食品品质和色、香、味以及为防腐和加工工艺的需要而有意加入到食品中的化学合成物质或天然物质。</a:t>
            </a:r>
          </a:p>
          <a:p>
            <a:pPr marL="0" indent="0" eaLnBrk="1" latinLnBrk="0" hangingPunct="1">
              <a:lnSpc>
                <a:spcPts val="3500"/>
              </a:lnSpc>
              <a:spcBef>
                <a:spcPct val="0"/>
              </a:spcBef>
              <a:buFont typeface="Arial" charset="0"/>
              <a:buNone/>
            </a:pPr>
            <a:r>
              <a:rPr lang="zh-CN" altLang="en-US" sz="2400" b="1" smtClean="0">
                <a:solidFill>
                  <a:srgbClr val="990033"/>
                </a:solidFill>
                <a:latin typeface="宋体" pitchFamily="2" charset="-122"/>
                <a:sym typeface="+mn-ea"/>
              </a:rPr>
              <a:t>[解析]  本题考查考生变换句式，即把多个短句变换成一个长句的能力。考生解答此题，首先，要注意下定义的方式，即用简短明确的语句提示概念的内涵；其次，要抓住题目所给句子中的内容要点，筛选出关键词语；此外，选出主要信息，剔除次要信息，认真组织答案。注意在一个长句里既要把要点写全，又要符合字数要求。</a:t>
            </a:r>
          </a:p>
        </p:txBody>
      </p:sp>
      <p:sp>
        <p:nvSpPr>
          <p:cNvPr id="50176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0176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0176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01762"/>
                                        </p:tgtEl>
                                        <p:attrNameLst>
                                          <p:attrName>style.visibility</p:attrName>
                                        </p:attrNameLst>
                                      </p:cBhvr>
                                      <p:to>
                                        <p:strVal val="visible"/>
                                      </p:to>
                                    </p:set>
                                    <p:animEffect transition="in" filter="blinds(horizontal)">
                                      <p:cBhvr>
                                        <p:cTn id="7" dur="500"/>
                                        <p:tgtEl>
                                          <p:spTgt spid="501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62" grpId="0"/>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内容占位符 2"/>
          <p:cNvSpPr>
            <a:spLocks noGrp="1"/>
          </p:cNvSpPr>
          <p:nvPr>
            <p:ph idx="4294967295"/>
          </p:nvPr>
        </p:nvSpPr>
        <p:spPr>
          <a:xfrm>
            <a:off x="827088" y="908050"/>
            <a:ext cx="7920037" cy="5399088"/>
          </a:xfrm>
        </p:spPr>
        <p:txBody>
          <a:bodyPr/>
          <a:lstStyle/>
          <a:p>
            <a:pPr marL="0" indent="0" eaLnBrk="1" latinLnBrk="0" hangingPunct="1">
              <a:lnSpc>
                <a:spcPts val="3500"/>
              </a:lnSpc>
              <a:spcBef>
                <a:spcPct val="0"/>
              </a:spcBef>
              <a:buFont typeface="Arial" charset="0"/>
              <a:buNone/>
            </a:pPr>
            <a:r>
              <a:rPr lang="zh-CN" altLang="en-US" sz="2400" b="1" smtClean="0">
                <a:latin typeface="宋体" pitchFamily="2" charset="-122"/>
              </a:rPr>
              <a:t>► </a:t>
            </a:r>
            <a:r>
              <a:rPr lang="zh-CN" altLang="en-US" sz="2400" b="1" smtClean="0">
                <a:latin typeface="黑体" pitchFamily="2" charset="-122"/>
                <a:ea typeface="黑体" pitchFamily="2" charset="-122"/>
              </a:rPr>
              <a:t>类型五　常式句和变式句的变换、选择</a:t>
            </a:r>
          </a:p>
          <a:p>
            <a:pPr marL="0" indent="0" eaLnBrk="1" latinLnBrk="0" hangingPunct="1">
              <a:lnSpc>
                <a:spcPts val="3500"/>
              </a:lnSpc>
              <a:spcBef>
                <a:spcPct val="0"/>
              </a:spcBef>
              <a:buFont typeface="Arial" charset="0"/>
              <a:buNone/>
            </a:pPr>
            <a:r>
              <a:rPr lang="zh-CN" altLang="en-US" sz="2400" b="1" smtClean="0">
                <a:latin typeface="宋体" pitchFamily="2" charset="-122"/>
              </a:rPr>
              <a:t>     按照“主语在前，宾语在后；修饰语在前，中心语在后”的排列次序组成的句子是常式句；有时为了突出某个成分所表达的意思，可以把这个成分移前或挪后，这就是变式句。变式句有两类：一是单句，包括主谓倒装句、定语后置句、宾语前置句、状语后置句；二是倒置句，即把原来的关系、位置颠倒一下。如：“请给我买一本精装的字典”是常式句，变式句应为“请给我买一本字典，精装的”。又如：“水生笑了一下。女人看出他笑得不像平常，‘怎么了，你？’”句中“怎么了，你？”是个变式句，常式句是“你怎么了？”</a:t>
            </a:r>
          </a:p>
        </p:txBody>
      </p:sp>
      <p:sp>
        <p:nvSpPr>
          <p:cNvPr id="50278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0279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0279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02786"/>
                                        </p:tgtEl>
                                        <p:attrNameLst>
                                          <p:attrName>style.visibility</p:attrName>
                                        </p:attrNameLst>
                                      </p:cBhvr>
                                      <p:to>
                                        <p:strVal val="visible"/>
                                      </p:to>
                                    </p:set>
                                    <p:animEffect transition="in" filter="blinds(horizontal)">
                                      <p:cBhvr>
                                        <p:cTn id="7" dur="500"/>
                                        <p:tgtEl>
                                          <p:spTgt spid="502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86" grpId="0"/>
    </p:bld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内容占位符 2"/>
          <p:cNvSpPr>
            <a:spLocks noGrp="1"/>
          </p:cNvSpPr>
          <p:nvPr>
            <p:ph idx="4294967295"/>
          </p:nvPr>
        </p:nvSpPr>
        <p:spPr>
          <a:xfrm>
            <a:off x="827088" y="908050"/>
            <a:ext cx="7920037" cy="5399088"/>
          </a:xfrm>
        </p:spPr>
        <p:txBody>
          <a:bodyPr/>
          <a:lstStyle/>
          <a:p>
            <a:pPr marL="0" indent="0" eaLnBrk="1" latinLnBrk="0" hangingPunct="1">
              <a:lnSpc>
                <a:spcPts val="3500"/>
              </a:lnSpc>
              <a:spcBef>
                <a:spcPct val="0"/>
              </a:spcBef>
              <a:buFont typeface="Arial" charset="0"/>
              <a:buNone/>
            </a:pPr>
            <a:r>
              <a:rPr lang="en-US" altLang="zh-CN" sz="2400" b="1" smtClean="0">
                <a:latin typeface="宋体" pitchFamily="2" charset="-122"/>
              </a:rPr>
              <a:t>【</a:t>
            </a:r>
            <a:r>
              <a:rPr lang="zh-CN" altLang="en-US" sz="2400" b="1" smtClean="0">
                <a:latin typeface="黑体" charset="0"/>
                <a:ea typeface="黑体" charset="0"/>
              </a:rPr>
              <a:t>对点训练</a:t>
            </a:r>
            <a:r>
              <a:rPr lang="en-US" altLang="zh-CN" sz="2400" b="1" smtClean="0">
                <a:latin typeface="宋体" pitchFamily="2" charset="-122"/>
              </a:rPr>
              <a:t>】</a:t>
            </a:r>
          </a:p>
          <a:p>
            <a:pPr marL="0" indent="0" eaLnBrk="1" latinLnBrk="0" hangingPunct="1">
              <a:lnSpc>
                <a:spcPts val="3500"/>
              </a:lnSpc>
              <a:spcBef>
                <a:spcPct val="0"/>
              </a:spcBef>
              <a:buFont typeface="Arial" charset="0"/>
              <a:buNone/>
            </a:pPr>
            <a:r>
              <a:rPr lang="zh-CN" altLang="en-US" sz="2400" b="1" smtClean="0">
                <a:latin typeface="宋体" pitchFamily="2" charset="-122"/>
              </a:rPr>
              <a:t>16．将下列常式句变成变式句或将变式句变成常式句。(3分)</a:t>
            </a:r>
          </a:p>
          <a:p>
            <a:pPr marL="0" indent="0" algn="l" eaLnBrk="1" latinLnBrk="0" hangingPunct="1">
              <a:lnSpc>
                <a:spcPts val="3500"/>
              </a:lnSpc>
              <a:spcBef>
                <a:spcPct val="20000"/>
              </a:spcBef>
              <a:buFont typeface="Arial" charset="0"/>
              <a:buNone/>
            </a:pPr>
            <a:r>
              <a:rPr lang="en-US" altLang="zh-CN" sz="2400" b="1" smtClean="0">
                <a:latin typeface="楷体_GB2312" pitchFamily="49" charset="-122"/>
                <a:ea typeface="楷体_GB2312" pitchFamily="49" charset="-122"/>
              </a:rPr>
              <a:t>    ①蓬头、赤脚，一边扣着纽扣，几个还没睡醒的“懒虫”从楼上冲了下来。</a:t>
            </a:r>
          </a:p>
          <a:p>
            <a:pPr marL="0" indent="0" algn="l" eaLnBrk="1" latinLnBrk="0" hangingPunct="1">
              <a:lnSpc>
                <a:spcPts val="3500"/>
              </a:lnSpc>
              <a:spcBef>
                <a:spcPct val="20000"/>
              </a:spcBef>
              <a:buFont typeface="Arial" charset="0"/>
              <a:buNone/>
            </a:pPr>
            <a:r>
              <a:rPr lang="en-US" altLang="zh-CN" sz="2400" b="1" smtClean="0">
                <a:latin typeface="楷体_GB2312" pitchFamily="49" charset="-122"/>
                <a:ea typeface="楷体_GB2312" pitchFamily="49" charset="-122"/>
              </a:rPr>
              <a:t>    ②他吃了一个红红的苹果。</a:t>
            </a:r>
          </a:p>
        </p:txBody>
      </p:sp>
      <p:sp>
        <p:nvSpPr>
          <p:cNvPr id="50381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0381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0381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503818" name="内容占位符 2"/>
          <p:cNvSpPr/>
          <p:nvPr/>
        </p:nvSpPr>
        <p:spPr bwMode="auto">
          <a:xfrm>
            <a:off x="827723" y="4364990"/>
            <a:ext cx="7920037" cy="1366838"/>
          </a:xfrm>
          <a:prstGeom prst="rect">
            <a:avLst/>
          </a:prstGeom>
          <a:noFill/>
          <a:ln w="9525">
            <a:noFill/>
            <a:miter lim="800000"/>
          </a:ln>
        </p:spPr>
        <p:txBody>
          <a:bodyPr/>
          <a:lstStyle/>
          <a:p>
            <a:pPr indent="0" algn="l">
              <a:lnSpc>
                <a:spcPts val="3500"/>
              </a:lnSpc>
              <a:spcBef>
                <a:spcPct val="0"/>
              </a:spcBef>
            </a:pPr>
            <a:r>
              <a:rPr lang="zh-CN" altLang="en-US" sz="2400" b="1" smtClean="0">
                <a:solidFill>
                  <a:srgbClr val="990033"/>
                </a:solidFill>
                <a:latin typeface="宋体" pitchFamily="2" charset="-122"/>
              </a:rPr>
              <a:t>①几个还没睡醒的“懒虫”，蓬头、赤脚，一边扣着纽扣，从楼上冲了下来。</a:t>
            </a:r>
          </a:p>
          <a:p>
            <a:pPr indent="0" algn="l">
              <a:lnSpc>
                <a:spcPts val="3500"/>
              </a:lnSpc>
              <a:spcBef>
                <a:spcPct val="0"/>
              </a:spcBef>
            </a:pPr>
            <a:r>
              <a:rPr lang="zh-CN" altLang="en-US" sz="2400" b="1" smtClean="0">
                <a:solidFill>
                  <a:srgbClr val="990033"/>
                </a:solidFill>
                <a:latin typeface="宋体" pitchFamily="2" charset="-122"/>
              </a:rPr>
              <a:t>②他吃了一个苹果，红红的。</a:t>
            </a:r>
            <a:endParaRPr lang="zh-CN" altLang="en-US" b="1">
              <a:solidFill>
                <a:srgbClr val="990033"/>
              </a:solidFill>
              <a:latin typeface="宋体" pitchFamily="2"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03810"/>
                                        </p:tgtEl>
                                        <p:attrNameLst>
                                          <p:attrName>style.visibility</p:attrName>
                                        </p:attrNameLst>
                                      </p:cBhvr>
                                      <p:to>
                                        <p:strVal val="visible"/>
                                      </p:to>
                                    </p:set>
                                    <p:animEffect transition="in" filter="blinds(horizontal)">
                                      <p:cBhvr>
                                        <p:cTn id="7" dur="500"/>
                                        <p:tgtEl>
                                          <p:spTgt spid="5038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03818"/>
                                        </p:tgtEl>
                                        <p:attrNameLst>
                                          <p:attrName>style.visibility</p:attrName>
                                        </p:attrNameLst>
                                      </p:cBhvr>
                                      <p:to>
                                        <p:strVal val="visible"/>
                                      </p:to>
                                    </p:set>
                                    <p:animEffect transition="in" filter="blinds(horizontal)">
                                      <p:cBhvr>
                                        <p:cTn id="12" dur="500"/>
                                        <p:tgtEl>
                                          <p:spTgt spid="503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10" grpId="0"/>
      <p:bldP spid="503818" grpId="0"/>
    </p:bld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内容占位符 2"/>
          <p:cNvSpPr>
            <a:spLocks noGrp="1"/>
          </p:cNvSpPr>
          <p:nvPr>
            <p:ph idx="4294967295"/>
          </p:nvPr>
        </p:nvSpPr>
        <p:spPr>
          <a:xfrm>
            <a:off x="827088" y="908050"/>
            <a:ext cx="7920037" cy="5399088"/>
          </a:xfrm>
        </p:spPr>
        <p:txBody>
          <a:bodyPr/>
          <a:lstStyle/>
          <a:p>
            <a:pPr marL="0" indent="0" eaLnBrk="1" latinLnBrk="0" hangingPunct="1">
              <a:lnSpc>
                <a:spcPts val="3500"/>
              </a:lnSpc>
              <a:spcBef>
                <a:spcPct val="0"/>
              </a:spcBef>
              <a:buFont typeface="Arial" charset="0"/>
              <a:buNone/>
            </a:pPr>
            <a:r>
              <a:rPr lang="zh-CN" altLang="en-US" sz="2400" b="1" smtClean="0">
                <a:latin typeface="宋体" pitchFamily="2" charset="-122"/>
                <a:sym typeface="+mn-ea"/>
              </a:rPr>
              <a:t>► </a:t>
            </a:r>
            <a:r>
              <a:rPr lang="zh-CN" altLang="en-US" sz="2400" b="1" smtClean="0">
                <a:latin typeface="黑体" pitchFamily="2" charset="-122"/>
                <a:ea typeface="黑体" pitchFamily="2" charset="-122"/>
                <a:sym typeface="+mn-ea"/>
              </a:rPr>
              <a:t>类型六　整句和散句的互换、选择</a:t>
            </a:r>
          </a:p>
          <a:p>
            <a:pPr marL="0" indent="0" eaLnBrk="1" latinLnBrk="0" hangingPunct="1">
              <a:lnSpc>
                <a:spcPts val="3500"/>
              </a:lnSpc>
              <a:spcBef>
                <a:spcPct val="0"/>
              </a:spcBef>
              <a:buFont typeface="Arial" charset="0"/>
              <a:buNone/>
            </a:pPr>
            <a:r>
              <a:rPr lang="zh-CN" altLang="en-US" sz="2400" b="1" smtClean="0">
                <a:latin typeface="宋体" pitchFamily="2" charset="-122"/>
                <a:sym typeface="+mn-ea"/>
              </a:rPr>
              <a:t>    整句是指结构相同或相似，排列得很整齐的一组句子。整句可以使文字形式整齐，声韵和谐，气势贯通，常用对偶、排比、顶真的手法。散句是指长的、短的、结构复杂的和结构简单的各种句子交错出现的一组句子。散句具有自由、活泼，富于变化，可以避免表达单调和呆板的特点。</a:t>
            </a:r>
          </a:p>
          <a:p>
            <a:pPr marL="0" indent="0" eaLnBrk="1" latinLnBrk="0" hangingPunct="1">
              <a:lnSpc>
                <a:spcPts val="3500"/>
              </a:lnSpc>
              <a:spcBef>
                <a:spcPct val="0"/>
              </a:spcBef>
              <a:buFont typeface="Arial" charset="0"/>
              <a:buNone/>
            </a:pPr>
            <a:r>
              <a:rPr lang="zh-CN" altLang="en-US" sz="2400" b="1" smtClean="0">
                <a:latin typeface="宋体" pitchFamily="2" charset="-122"/>
              </a:rPr>
              <a:t>　</a:t>
            </a:r>
          </a:p>
        </p:txBody>
      </p:sp>
      <p:sp>
        <p:nvSpPr>
          <p:cNvPr id="50586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0586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0586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05858"/>
                                        </p:tgtEl>
                                        <p:attrNameLst>
                                          <p:attrName>style.visibility</p:attrName>
                                        </p:attrNameLst>
                                      </p:cBhvr>
                                      <p:to>
                                        <p:strVal val="visible"/>
                                      </p:to>
                                    </p:set>
                                    <p:animEffect transition="in" filter="blinds(horizontal)">
                                      <p:cBhvr>
                                        <p:cTn id="7" dur="500"/>
                                        <p:tgtEl>
                                          <p:spTgt spid="505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858" grpId="0"/>
    </p:bld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内容占位符 2"/>
          <p:cNvSpPr>
            <a:spLocks noGrp="1"/>
          </p:cNvSpPr>
          <p:nvPr>
            <p:ph idx="4294967295"/>
          </p:nvPr>
        </p:nvSpPr>
        <p:spPr>
          <a:xfrm>
            <a:off x="705485" y="908685"/>
            <a:ext cx="8042275" cy="3457575"/>
          </a:xfrm>
        </p:spPr>
        <p:txBody>
          <a:bodyPr/>
          <a:lstStyle/>
          <a:p>
            <a:pPr marL="0" indent="0" eaLnBrk="1" latinLnBrk="0" hangingPunct="1">
              <a:lnSpc>
                <a:spcPts val="3500"/>
              </a:lnSpc>
              <a:spcBef>
                <a:spcPct val="0"/>
              </a:spcBef>
              <a:buFont typeface="Arial" charset="0"/>
              <a:buNone/>
            </a:pPr>
            <a:r>
              <a:rPr lang="zh-CN" altLang="en-US" sz="2400" b="1" smtClean="0">
                <a:latin typeface="宋体" pitchFamily="2" charset="-122"/>
              </a:rPr>
              <a:t>【</a:t>
            </a:r>
            <a:r>
              <a:rPr lang="zh-CN" altLang="en-US" sz="2400" b="1" smtClean="0">
                <a:latin typeface="黑体" charset="0"/>
                <a:ea typeface="黑体" charset="0"/>
              </a:rPr>
              <a:t>对点训练</a:t>
            </a:r>
            <a:r>
              <a:rPr lang="zh-CN" altLang="en-US" sz="2400" b="1" smtClean="0">
                <a:latin typeface="宋体" pitchFamily="2" charset="-122"/>
              </a:rPr>
              <a:t>】</a:t>
            </a:r>
          </a:p>
          <a:p>
            <a:pPr marL="0" indent="0" eaLnBrk="1" latinLnBrk="0" hangingPunct="1">
              <a:lnSpc>
                <a:spcPts val="3500"/>
              </a:lnSpc>
              <a:spcBef>
                <a:spcPct val="0"/>
              </a:spcBef>
              <a:buFont typeface="Arial" charset="0"/>
              <a:buNone/>
            </a:pPr>
            <a:r>
              <a:rPr lang="zh-CN" altLang="en-US" sz="2400" b="1" smtClean="0">
                <a:latin typeface="宋体" pitchFamily="2" charset="-122"/>
              </a:rPr>
              <a:t> 17．调整下面画线部分的句子，做到各句式协调一致，匀整对称。(可适当增减词语)(4分)</a:t>
            </a:r>
            <a:endParaRPr sz="2400" b="1" smtClean="0">
              <a:latin typeface="宋体" pitchFamily="2" charset="-122"/>
            </a:endParaRPr>
          </a:p>
          <a:p>
            <a:pPr marL="0" indent="0" eaLnBrk="1" latinLnBrk="0" hangingPunct="1">
              <a:lnSpc>
                <a:spcPts val="3500"/>
              </a:lnSpc>
              <a:spcBef>
                <a:spcPct val="0"/>
              </a:spcBef>
              <a:buFont typeface="Arial" charset="0"/>
              <a:buNone/>
            </a:pPr>
            <a:r>
              <a:rPr lang="en-US" altLang="zh-CN" sz="2400" b="1" smtClean="0">
                <a:latin typeface="楷体_GB2312" pitchFamily="49" charset="-122"/>
                <a:ea typeface="楷体_GB2312" pitchFamily="49" charset="-122"/>
              </a:rPr>
              <a:t>    回眸处，湖面烟霞给花木亭阁罩上了朦胧的面纱，显得缥缈、空灵、清淡、幽雅。</a:t>
            </a:r>
            <a:r>
              <a:rPr lang="en-US" altLang="zh-CN" sz="2400" b="1" u="sng" smtClean="0">
                <a:latin typeface="楷体_GB2312" pitchFamily="49" charset="-122"/>
                <a:ea typeface="楷体_GB2312" pitchFamily="49" charset="-122"/>
              </a:rPr>
              <a:t>瘦西湖像一杯醇香的酒，典雅的诗，浓绿的茶，需要慢慢地酌，让你轻轻地吟诵着，需要我们悠悠地品。</a:t>
            </a:r>
          </a:p>
        </p:txBody>
      </p:sp>
      <p:sp>
        <p:nvSpPr>
          <p:cNvPr id="50790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0791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0791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507914" name="内容占位符 2"/>
          <p:cNvSpPr/>
          <p:nvPr/>
        </p:nvSpPr>
        <p:spPr bwMode="auto">
          <a:xfrm>
            <a:off x="755650" y="4437063"/>
            <a:ext cx="7920038" cy="1512887"/>
          </a:xfrm>
          <a:prstGeom prst="rect">
            <a:avLst/>
          </a:prstGeom>
          <a:noFill/>
          <a:ln w="9525">
            <a:noFill/>
            <a:miter lim="800000"/>
          </a:ln>
        </p:spPr>
        <p:txBody>
          <a:bodyPr/>
          <a:lstStyle/>
          <a:p>
            <a:pPr indent="0" algn="l">
              <a:lnSpc>
                <a:spcPts val="3500"/>
              </a:lnSpc>
              <a:spcBef>
                <a:spcPct val="0"/>
              </a:spcBef>
            </a:pPr>
            <a:r>
              <a:rPr lang="zh-CN" altLang="en-US" sz="2400" b="1" smtClean="0">
                <a:solidFill>
                  <a:srgbClr val="990033"/>
                </a:solidFill>
                <a:latin typeface="宋体" pitchFamily="2" charset="-122"/>
              </a:rPr>
              <a:t>瘦西湖像一杯醇香的酒，需要我们慢慢地酌；瘦西湖像一首典雅的诗，需要我们轻轻地吟诵；瘦西湖像一壶浓绿的茶，需要我们悠悠地品。</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07906"/>
                                        </p:tgtEl>
                                        <p:attrNameLst>
                                          <p:attrName>style.visibility</p:attrName>
                                        </p:attrNameLst>
                                      </p:cBhvr>
                                      <p:to>
                                        <p:strVal val="visible"/>
                                      </p:to>
                                    </p:set>
                                    <p:animEffect transition="in" filter="blinds(horizontal)">
                                      <p:cBhvr>
                                        <p:cTn id="7" dur="500"/>
                                        <p:tgtEl>
                                          <p:spTgt spid="50790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07914"/>
                                        </p:tgtEl>
                                        <p:attrNameLst>
                                          <p:attrName>style.visibility</p:attrName>
                                        </p:attrNameLst>
                                      </p:cBhvr>
                                      <p:to>
                                        <p:strVal val="visible"/>
                                      </p:to>
                                    </p:set>
                                    <p:animEffect transition="in" filter="blinds(horizontal)">
                                      <p:cBhvr>
                                        <p:cTn id="12" dur="500"/>
                                        <p:tgtEl>
                                          <p:spTgt spid="507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906" grpId="0"/>
      <p:bldP spid="50791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692150"/>
            <a:ext cx="8281987" cy="5643563"/>
          </a:xfrm>
        </p:spPr>
        <p:txBody>
          <a:bodyPr>
            <a:noAutofit/>
          </a:bodyPr>
          <a:lstStyle/>
          <a:p>
            <a:pPr marL="0" indent="0" eaLnBrk="1" hangingPunct="1">
              <a:lnSpc>
                <a:spcPts val="3500"/>
              </a:lnSpc>
              <a:spcBef>
                <a:spcPct val="0"/>
              </a:spcBef>
              <a:buFont typeface="Arial" charset="0"/>
              <a:buNone/>
            </a:pPr>
            <a:r>
              <a:rPr lang="zh-CN" altLang="zh-CN" sz="2400" b="1" dirty="0" smtClean="0">
                <a:latin typeface="Times New Roman" pitchFamily="18" charset="0"/>
                <a:cs typeface="Times New Roman" pitchFamily="18" charset="0"/>
              </a:rPr>
              <a:t>A. 鱼目混珠　泥沙俱下　鱼龙混杂</a:t>
            </a:r>
          </a:p>
          <a:p>
            <a:pPr marL="0" indent="0" eaLnBrk="1" hangingPunct="1">
              <a:lnSpc>
                <a:spcPts val="3500"/>
              </a:lnSpc>
              <a:spcBef>
                <a:spcPct val="0"/>
              </a:spcBef>
              <a:buNone/>
            </a:pPr>
            <a:r>
              <a:rPr lang="zh-CN" altLang="zh-CN" sz="2400" b="1" dirty="0" smtClean="0">
                <a:latin typeface="Times New Roman" pitchFamily="18" charset="0"/>
                <a:cs typeface="Times New Roman" pitchFamily="18" charset="0"/>
              </a:rPr>
              <a:t>B. 泥沙俱下　鱼目混珠　鱼龙混杂</a:t>
            </a:r>
          </a:p>
          <a:p>
            <a:pPr marL="0" indent="0" eaLnBrk="1" hangingPunct="1">
              <a:lnSpc>
                <a:spcPts val="3500"/>
              </a:lnSpc>
              <a:spcBef>
                <a:spcPct val="0"/>
              </a:spcBef>
              <a:buNone/>
            </a:pPr>
            <a:r>
              <a:rPr lang="zh-CN" altLang="zh-CN" sz="2400" b="1" dirty="0" smtClean="0">
                <a:latin typeface="Times New Roman" pitchFamily="18" charset="0"/>
                <a:cs typeface="Times New Roman" pitchFamily="18" charset="0"/>
              </a:rPr>
              <a:t>C. 鱼龙混杂　泥沙俱下　鱼目混珠</a:t>
            </a:r>
          </a:p>
          <a:p>
            <a:pPr marL="0" indent="0" eaLnBrk="1" hangingPunct="1">
              <a:lnSpc>
                <a:spcPts val="3500"/>
              </a:lnSpc>
              <a:spcBef>
                <a:spcPct val="0"/>
              </a:spcBef>
              <a:buNone/>
            </a:pPr>
            <a:r>
              <a:rPr lang="zh-CN" altLang="zh-CN" sz="2400" b="1" dirty="0" smtClean="0">
                <a:latin typeface="Times New Roman" pitchFamily="18" charset="0"/>
                <a:cs typeface="Times New Roman" pitchFamily="18" charset="0"/>
              </a:rPr>
              <a:t>D. 泥沙俱下　鱼龙混杂　鱼目混珠</a:t>
            </a:r>
            <a:endParaRPr lang="en-US" altLang="zh-CN" sz="2400" b="1" dirty="0" smtClean="0">
              <a:latin typeface="Times New Roman" pitchFamily="18" charset="0"/>
              <a:cs typeface="Times New Roman" pitchFamily="18" charset="0"/>
            </a:endParaRPr>
          </a:p>
        </p:txBody>
      </p:sp>
      <p:sp>
        <p:nvSpPr>
          <p:cNvPr id="918531"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18534"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18535"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内容占位符 2"/>
          <p:cNvSpPr>
            <a:spLocks noGrp="1"/>
          </p:cNvSpPr>
          <p:nvPr>
            <p:ph idx="4294967295"/>
          </p:nvPr>
        </p:nvSpPr>
        <p:spPr>
          <a:xfrm>
            <a:off x="827088" y="908050"/>
            <a:ext cx="7920037" cy="2016125"/>
          </a:xfrm>
        </p:spPr>
        <p:txBody>
          <a:bodyPr/>
          <a:lstStyle/>
          <a:p>
            <a:pPr marL="0" indent="0" eaLnBrk="1" latinLnBrk="0" hangingPunct="1">
              <a:lnSpc>
                <a:spcPts val="3500"/>
              </a:lnSpc>
              <a:spcBef>
                <a:spcPct val="0"/>
              </a:spcBef>
              <a:buFont typeface="Arial" charset="0"/>
              <a:buNone/>
            </a:pPr>
            <a:r>
              <a:rPr lang="zh-CN" altLang="en-US" sz="2400" b="1" smtClean="0">
                <a:latin typeface="宋体" pitchFamily="2" charset="-122"/>
                <a:sym typeface="+mn-ea"/>
              </a:rPr>
              <a:t>► </a:t>
            </a:r>
            <a:r>
              <a:rPr lang="zh-CN" altLang="en-US" sz="2400" b="1" smtClean="0">
                <a:latin typeface="黑体" pitchFamily="2" charset="-122"/>
                <a:ea typeface="黑体" pitchFamily="2" charset="-122"/>
                <a:sym typeface="+mn-ea"/>
              </a:rPr>
              <a:t>类型七　生动形象和通俗易懂句的互换</a:t>
            </a:r>
            <a:endParaRPr lang="zh-CN" altLang="en-US" sz="2400" b="1" smtClean="0">
              <a:latin typeface="黑体" pitchFamily="2" charset="-122"/>
              <a:ea typeface="黑体" pitchFamily="2" charset="-122"/>
            </a:endParaRPr>
          </a:p>
          <a:p>
            <a:pPr marL="0" indent="0" eaLnBrk="1" latinLnBrk="0" hangingPunct="1">
              <a:lnSpc>
                <a:spcPts val="3500"/>
              </a:lnSpc>
              <a:spcBef>
                <a:spcPct val="0"/>
              </a:spcBef>
              <a:buFont typeface="Arial" charset="0"/>
              <a:buNone/>
            </a:pPr>
            <a:r>
              <a:rPr lang="zh-CN" altLang="en-US" sz="2400" b="1" smtClean="0">
                <a:latin typeface="宋体" pitchFamily="2" charset="-122"/>
                <a:sym typeface="+mn-ea"/>
              </a:rPr>
              <a:t>    生动形象的句子是指语言表达用词精妙传神，多运用形象描写，绘声绘色，富有文采，意境深远的句子；通俗易懂的句子是指多用口头语言，短小简单，容易理解，贴近生活的句子。这两种句子往往因场合、目的不同而有不同的运用。</a:t>
            </a:r>
          </a:p>
        </p:txBody>
      </p:sp>
      <p:sp>
        <p:nvSpPr>
          <p:cNvPr id="50995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0995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0995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09954"/>
                                        </p:tgtEl>
                                        <p:attrNameLst>
                                          <p:attrName>style.visibility</p:attrName>
                                        </p:attrNameLst>
                                      </p:cBhvr>
                                      <p:to>
                                        <p:strVal val="visible"/>
                                      </p:to>
                                    </p:set>
                                    <p:animEffect transition="in" filter="blinds(horizontal)">
                                      <p:cBhvr>
                                        <p:cTn id="7" dur="500"/>
                                        <p:tgtEl>
                                          <p:spTgt spid="509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54" grpId="0"/>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内容占位符 2"/>
          <p:cNvSpPr>
            <a:spLocks noGrp="1"/>
          </p:cNvSpPr>
          <p:nvPr>
            <p:ph idx="4294967295"/>
          </p:nvPr>
        </p:nvSpPr>
        <p:spPr>
          <a:xfrm>
            <a:off x="827088" y="908050"/>
            <a:ext cx="7920037" cy="2016125"/>
          </a:xfrm>
        </p:spPr>
        <p:txBody>
          <a:bodyPr/>
          <a:lstStyle/>
          <a:p>
            <a:pPr marL="0" indent="0" eaLnBrk="1" latinLnBrk="0" hangingPunct="1">
              <a:lnSpc>
                <a:spcPts val="3500"/>
              </a:lnSpc>
              <a:spcBef>
                <a:spcPct val="0"/>
              </a:spcBef>
              <a:buFont typeface="Arial" charset="0"/>
              <a:buNone/>
            </a:pPr>
            <a:r>
              <a:rPr lang="zh-CN" altLang="en-US" sz="2400" b="1" smtClean="0">
                <a:latin typeface="宋体" pitchFamily="2" charset="-122"/>
                <a:sym typeface="+mn-ea"/>
              </a:rPr>
              <a:t>【</a:t>
            </a:r>
            <a:r>
              <a:rPr lang="zh-CN" altLang="en-US" sz="2400" b="1" smtClean="0">
                <a:latin typeface="黑体" charset="0"/>
                <a:ea typeface="黑体" charset="0"/>
                <a:sym typeface="+mn-ea"/>
              </a:rPr>
              <a:t>对点训练</a:t>
            </a:r>
            <a:r>
              <a:rPr lang="zh-CN" altLang="en-US" sz="2400" b="1" smtClean="0">
                <a:latin typeface="宋体" pitchFamily="2" charset="-122"/>
                <a:sym typeface="+mn-ea"/>
              </a:rPr>
              <a:t>】</a:t>
            </a:r>
            <a:endParaRPr lang="zh-CN" altLang="en-US" sz="2400" b="1" smtClean="0">
              <a:latin typeface="宋体" pitchFamily="2" charset="-122"/>
            </a:endParaRPr>
          </a:p>
          <a:p>
            <a:pPr marL="0" indent="0" eaLnBrk="1" latinLnBrk="0" hangingPunct="1">
              <a:lnSpc>
                <a:spcPts val="3500"/>
              </a:lnSpc>
              <a:spcBef>
                <a:spcPct val="0"/>
              </a:spcBef>
              <a:buFont typeface="Arial" charset="0"/>
              <a:buNone/>
            </a:pPr>
            <a:r>
              <a:rPr lang="zh-CN" altLang="en-US" sz="2400" b="1" smtClean="0">
                <a:latin typeface="宋体" pitchFamily="2" charset="-122"/>
                <a:sym typeface="+mn-ea"/>
              </a:rPr>
              <a:t> 18．[2013·江苏卷]请以平实的语言表述下面材料中画线句子的含意，不超过15个字。(4分)</a:t>
            </a:r>
          </a:p>
          <a:p>
            <a:pPr marL="0" indent="0" eaLnBrk="1" latinLnBrk="0" hangingPunct="1">
              <a:lnSpc>
                <a:spcPts val="3500"/>
              </a:lnSpc>
              <a:spcBef>
                <a:spcPct val="0"/>
              </a:spcBef>
              <a:buFont typeface="Arial" charset="0"/>
              <a:buNone/>
            </a:pPr>
            <a:r>
              <a:rPr lang="en-US" altLang="zh-CN" sz="2400" b="1" smtClean="0">
                <a:latin typeface="楷体_GB2312" pitchFamily="49" charset="-122"/>
                <a:ea typeface="楷体_GB2312" pitchFamily="49" charset="-122"/>
                <a:sym typeface="+mn-ea"/>
              </a:rPr>
              <a:t>    有个青年人总是抱怨环境，一位长者对他说：</a:t>
            </a:r>
            <a:r>
              <a:rPr lang="en-US" altLang="zh-CN" sz="2400" b="1" u="sng" smtClean="0">
                <a:latin typeface="楷体_GB2312" pitchFamily="49" charset="-122"/>
                <a:ea typeface="楷体_GB2312" pitchFamily="49" charset="-122"/>
                <a:sym typeface="+mn-ea"/>
              </a:rPr>
              <a:t>“你想保护自己的脚，穿上一双鞋子比给全世界铺上地毯更容易做到。”</a:t>
            </a:r>
          </a:p>
        </p:txBody>
      </p:sp>
      <p:sp>
        <p:nvSpPr>
          <p:cNvPr id="50995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0995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0995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09954"/>
                                        </p:tgtEl>
                                        <p:attrNameLst>
                                          <p:attrName>style.visibility</p:attrName>
                                        </p:attrNameLst>
                                      </p:cBhvr>
                                      <p:to>
                                        <p:strVal val="visible"/>
                                      </p:to>
                                    </p:set>
                                    <p:animEffect transition="in" filter="blinds(horizontal)">
                                      <p:cBhvr>
                                        <p:cTn id="7" dur="500"/>
                                        <p:tgtEl>
                                          <p:spTgt spid="509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54" grpId="0"/>
    </p:bld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内容占位符 2"/>
          <p:cNvSpPr>
            <a:spLocks noGrp="1"/>
          </p:cNvSpPr>
          <p:nvPr>
            <p:ph idx="4294967295"/>
          </p:nvPr>
        </p:nvSpPr>
        <p:spPr>
          <a:xfrm>
            <a:off x="682943" y="908685"/>
            <a:ext cx="7920037" cy="2016125"/>
          </a:xfrm>
        </p:spPr>
        <p:txBody>
          <a:bodyPr/>
          <a:lstStyle/>
          <a:p>
            <a:pPr marL="0" indent="0" eaLnBrk="1" latinLnBrk="0" hangingPunct="1">
              <a:lnSpc>
                <a:spcPts val="3500"/>
              </a:lnSpc>
              <a:spcBef>
                <a:spcPct val="0"/>
              </a:spcBef>
              <a:buFont typeface="Arial" charset="0"/>
              <a:buNone/>
            </a:pPr>
            <a:r>
              <a:rPr lang="zh-CN" altLang="en-US" sz="2400" b="1" smtClean="0">
                <a:sym typeface="+mn-ea"/>
              </a:rPr>
              <a:t> </a:t>
            </a:r>
            <a:r>
              <a:rPr lang="zh-CN" altLang="en-US" sz="2400" b="1" smtClean="0">
                <a:solidFill>
                  <a:srgbClr val="990033"/>
                </a:solidFill>
                <a:latin typeface="宋体" pitchFamily="2" charset="-122"/>
                <a:sym typeface="+mn-ea"/>
              </a:rPr>
              <a:t>改变自己比改变环境(世界)更容易。</a:t>
            </a:r>
          </a:p>
          <a:p>
            <a:pPr marL="0" indent="0" eaLnBrk="1" latinLnBrk="0" hangingPunct="1">
              <a:lnSpc>
                <a:spcPts val="3500"/>
              </a:lnSpc>
              <a:spcBef>
                <a:spcPct val="0"/>
              </a:spcBef>
              <a:buFont typeface="Arial" charset="0"/>
              <a:buNone/>
            </a:pPr>
            <a:r>
              <a:rPr lang="zh-CN" altLang="en-US" sz="2400" b="1" smtClean="0">
                <a:solidFill>
                  <a:srgbClr val="990033"/>
                </a:solidFill>
                <a:latin typeface="宋体" pitchFamily="2" charset="-122"/>
                <a:sym typeface="+mn-ea"/>
              </a:rPr>
              <a:t>[解析]  本题考查选用、变换句式的能力。题目要求将形象生动的语言变换成平实的语言。画线句子使用了比喻的修辞手法，形象地表达出自己与外界环境的关系。“保护自己的脚”指自己与外界环境的关系，“穿上一双鞋子”比喻改变自己，“给全世界铺上地毯”比喻改变世界。以平实的语言表述这句话，需要将句中的喻体还原成本体，再重新组织语言。</a:t>
            </a:r>
          </a:p>
        </p:txBody>
      </p:sp>
      <p:sp>
        <p:nvSpPr>
          <p:cNvPr id="50995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0995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0995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09954"/>
                                        </p:tgtEl>
                                        <p:attrNameLst>
                                          <p:attrName>style.visibility</p:attrName>
                                        </p:attrNameLst>
                                      </p:cBhvr>
                                      <p:to>
                                        <p:strVal val="visible"/>
                                      </p:to>
                                    </p:set>
                                    <p:animEffect transition="in" filter="blinds(horizontal)">
                                      <p:cBhvr>
                                        <p:cTn id="7" dur="500"/>
                                        <p:tgtEl>
                                          <p:spTgt spid="509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54" grpId="0"/>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内容占位符 2"/>
          <p:cNvSpPr>
            <a:spLocks noGrp="1"/>
          </p:cNvSpPr>
          <p:nvPr>
            <p:ph idx="4294967295"/>
          </p:nvPr>
        </p:nvSpPr>
        <p:spPr>
          <a:xfrm>
            <a:off x="827088" y="908050"/>
            <a:ext cx="7920037" cy="2016125"/>
          </a:xfrm>
        </p:spPr>
        <p:txBody>
          <a:bodyPr/>
          <a:lstStyle/>
          <a:p>
            <a:pPr marL="0" indent="0" eaLnBrk="1" latinLnBrk="0" hangingPunct="1">
              <a:lnSpc>
                <a:spcPts val="3500"/>
              </a:lnSpc>
              <a:spcBef>
                <a:spcPct val="0"/>
              </a:spcBef>
              <a:buFont typeface="Arial" charset="0"/>
              <a:buNone/>
            </a:pPr>
            <a:r>
              <a:rPr lang="zh-CN" altLang="en-US" sz="2400" b="1" smtClean="0">
                <a:latin typeface="宋体" pitchFamily="2" charset="-122"/>
                <a:sym typeface="+mn-ea"/>
              </a:rPr>
              <a:t>【</a:t>
            </a:r>
            <a:r>
              <a:rPr lang="zh-CN" altLang="en-US" sz="2400" b="1" smtClean="0">
                <a:latin typeface="黑体" charset="0"/>
                <a:ea typeface="黑体" charset="0"/>
                <a:sym typeface="+mn-ea"/>
              </a:rPr>
              <a:t>对点训练</a:t>
            </a:r>
            <a:r>
              <a:rPr lang="zh-CN" altLang="en-US" sz="2400" b="1" smtClean="0">
                <a:latin typeface="宋体" pitchFamily="2" charset="-122"/>
                <a:sym typeface="+mn-ea"/>
              </a:rPr>
              <a:t>】</a:t>
            </a:r>
            <a:endParaRPr lang="zh-CN" altLang="en-US" sz="2400" b="1" smtClean="0">
              <a:latin typeface="宋体" pitchFamily="2" charset="-122"/>
            </a:endParaRPr>
          </a:p>
          <a:p>
            <a:pPr marL="0" indent="0" eaLnBrk="1" latinLnBrk="0" hangingPunct="1">
              <a:lnSpc>
                <a:spcPts val="3500"/>
              </a:lnSpc>
              <a:spcBef>
                <a:spcPct val="0"/>
              </a:spcBef>
              <a:buFont typeface="Arial" charset="0"/>
              <a:buNone/>
            </a:pPr>
            <a:r>
              <a:rPr lang="zh-CN" altLang="en-US" sz="2400" b="1" smtClean="0">
                <a:latin typeface="宋体" pitchFamily="2" charset="-122"/>
                <a:sym typeface="+mn-ea"/>
              </a:rPr>
              <a:t>1</a:t>
            </a:r>
            <a:r>
              <a:rPr lang="en-US" altLang="zh-CN" sz="2400" b="1" smtClean="0">
                <a:latin typeface="宋体" pitchFamily="2" charset="-122"/>
                <a:sym typeface="+mn-ea"/>
              </a:rPr>
              <a:t>9</a:t>
            </a:r>
            <a:r>
              <a:rPr lang="zh-CN" altLang="en-US" sz="2400" b="1" smtClean="0">
                <a:latin typeface="宋体" pitchFamily="2" charset="-122"/>
                <a:sym typeface="+mn-ea"/>
              </a:rPr>
              <a:t>．[2011·山东卷]假如你是广播电台少儿栏目的主持人，请根据少儿听众的特点，重新表述下面一段文字的画线部分。(不得改变原意，不超过80 个字)(5分)</a:t>
            </a:r>
          </a:p>
          <a:p>
            <a:pPr marL="0" indent="0" eaLnBrk="1" latinLnBrk="0" hangingPunct="1">
              <a:lnSpc>
                <a:spcPts val="3500"/>
              </a:lnSpc>
              <a:spcBef>
                <a:spcPct val="0"/>
              </a:spcBef>
              <a:buFont typeface="Arial" charset="0"/>
              <a:buNone/>
            </a:pPr>
            <a:r>
              <a:rPr lang="en-US" altLang="zh-CN" sz="2400" b="1" smtClean="0">
                <a:latin typeface="楷体_GB2312" pitchFamily="49" charset="-122"/>
                <a:ea typeface="楷体_GB2312" pitchFamily="49" charset="-122"/>
                <a:sym typeface="+mn-ea"/>
              </a:rPr>
              <a:t>    蔚蓝的天空，万里无云。碧绿的草地上，</a:t>
            </a:r>
            <a:r>
              <a:rPr lang="en-US" altLang="zh-CN" sz="2400" b="1" u="sng" smtClean="0">
                <a:latin typeface="楷体_GB2312" pitchFamily="49" charset="-122"/>
                <a:ea typeface="楷体_GB2312" pitchFamily="49" charset="-122"/>
                <a:sym typeface="+mn-ea"/>
              </a:rPr>
              <a:t>一条小溪潺潺流过，水中的卵石清晰可见。溪边坐着一位长髯老者，面容清瘦，双目炯炯有神。</a:t>
            </a:r>
          </a:p>
        </p:txBody>
      </p:sp>
      <p:sp>
        <p:nvSpPr>
          <p:cNvPr id="50995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0995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0995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09954"/>
                                        </p:tgtEl>
                                        <p:attrNameLst>
                                          <p:attrName>style.visibility</p:attrName>
                                        </p:attrNameLst>
                                      </p:cBhvr>
                                      <p:to>
                                        <p:strVal val="visible"/>
                                      </p:to>
                                    </p:set>
                                    <p:animEffect transition="in" filter="blinds(horizontal)">
                                      <p:cBhvr>
                                        <p:cTn id="7" dur="500"/>
                                        <p:tgtEl>
                                          <p:spTgt spid="509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54" grpId="0"/>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内容占位符 2"/>
          <p:cNvSpPr>
            <a:spLocks noGrp="1"/>
          </p:cNvSpPr>
          <p:nvPr>
            <p:ph idx="4294967295"/>
          </p:nvPr>
        </p:nvSpPr>
        <p:spPr>
          <a:xfrm>
            <a:off x="827088" y="908050"/>
            <a:ext cx="7920037" cy="2016125"/>
          </a:xfrm>
        </p:spPr>
        <p:txBody>
          <a:bodyPr/>
          <a:lstStyle/>
          <a:p>
            <a:pPr marL="0" indent="0" eaLnBrk="1" latinLnBrk="0" hangingPunct="1">
              <a:lnSpc>
                <a:spcPts val="3500"/>
              </a:lnSpc>
              <a:spcBef>
                <a:spcPct val="0"/>
              </a:spcBef>
              <a:buFont typeface="Arial" charset="0"/>
              <a:buNone/>
            </a:pPr>
            <a:r>
              <a:rPr lang="zh-CN" altLang="en-US" sz="2400" b="1" smtClean="0">
                <a:solidFill>
                  <a:srgbClr val="990033"/>
                </a:solidFill>
                <a:latin typeface="宋体" pitchFamily="2" charset="-122"/>
                <a:sym typeface="+mn-ea"/>
              </a:rPr>
              <a:t>示例：一条小溪哗哗啦啦地流着，水里有好些圆溜溜的石头，像鸡蛋似的，看得可清楚了。溪边坐着一位老爷爷，脸瘦瘦的，胡子长长的，那双眼睛可有精神啦！</a:t>
            </a:r>
          </a:p>
        </p:txBody>
      </p:sp>
      <p:sp>
        <p:nvSpPr>
          <p:cNvPr id="50995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0995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0995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09954"/>
                                        </p:tgtEl>
                                        <p:attrNameLst>
                                          <p:attrName>style.visibility</p:attrName>
                                        </p:attrNameLst>
                                      </p:cBhvr>
                                      <p:to>
                                        <p:strVal val="visible"/>
                                      </p:to>
                                    </p:set>
                                    <p:animEffect transition="in" filter="blinds(horizontal)">
                                      <p:cBhvr>
                                        <p:cTn id="7" dur="500"/>
                                        <p:tgtEl>
                                          <p:spTgt spid="509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54" grpId="0"/>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内容占位符 2"/>
          <p:cNvSpPr>
            <a:spLocks noGrp="1"/>
          </p:cNvSpPr>
          <p:nvPr>
            <p:ph idx="4294967295"/>
          </p:nvPr>
        </p:nvSpPr>
        <p:spPr>
          <a:xfrm>
            <a:off x="827088" y="908050"/>
            <a:ext cx="7920037" cy="2016125"/>
          </a:xfrm>
        </p:spPr>
        <p:txBody>
          <a:bodyPr/>
          <a:lstStyle/>
          <a:p>
            <a:pPr marL="0" indent="0" eaLnBrk="1" latinLnBrk="0" hangingPunct="1">
              <a:lnSpc>
                <a:spcPts val="3500"/>
              </a:lnSpc>
              <a:spcBef>
                <a:spcPct val="0"/>
              </a:spcBef>
              <a:buFont typeface="Arial" charset="0"/>
              <a:buNone/>
            </a:pPr>
            <a:r>
              <a:rPr lang="zh-CN" altLang="en-US" sz="2400" b="1" smtClean="0">
                <a:latin typeface="宋体" pitchFamily="2" charset="-122"/>
                <a:sym typeface="+mn-ea"/>
              </a:rPr>
              <a:t>► </a:t>
            </a:r>
            <a:r>
              <a:rPr lang="zh-CN" altLang="en-US" sz="2400" b="1" smtClean="0">
                <a:latin typeface="黑体" pitchFamily="2" charset="-122"/>
                <a:ea typeface="黑体" pitchFamily="2" charset="-122"/>
                <a:sym typeface="+mn-ea"/>
              </a:rPr>
              <a:t>类型八　句子重组</a:t>
            </a:r>
          </a:p>
          <a:p>
            <a:pPr marL="0" indent="0" eaLnBrk="1" latinLnBrk="0" hangingPunct="1">
              <a:lnSpc>
                <a:spcPts val="3500"/>
              </a:lnSpc>
              <a:spcBef>
                <a:spcPct val="0"/>
              </a:spcBef>
              <a:buFont typeface="Arial" charset="0"/>
              <a:buNone/>
            </a:pPr>
            <a:r>
              <a:rPr lang="zh-CN" altLang="en-US" sz="2400" b="1" smtClean="0">
                <a:latin typeface="宋体" pitchFamily="2" charset="-122"/>
                <a:sym typeface="+mn-ea"/>
              </a:rPr>
              <a:t>    所谓“重组”是指在不改变句子原意的前提下，根据某种特殊要求对句子进行重新组合。为此要特别注意分析原句的意义层次关系，从而理出合理的表达思路。</a:t>
            </a:r>
          </a:p>
        </p:txBody>
      </p:sp>
      <p:sp>
        <p:nvSpPr>
          <p:cNvPr id="50995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0995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0995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09954"/>
                                        </p:tgtEl>
                                        <p:attrNameLst>
                                          <p:attrName>style.visibility</p:attrName>
                                        </p:attrNameLst>
                                      </p:cBhvr>
                                      <p:to>
                                        <p:strVal val="visible"/>
                                      </p:to>
                                    </p:set>
                                    <p:animEffect transition="in" filter="blinds(horizontal)">
                                      <p:cBhvr>
                                        <p:cTn id="7" dur="500"/>
                                        <p:tgtEl>
                                          <p:spTgt spid="509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54"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内容占位符 2"/>
          <p:cNvSpPr>
            <a:spLocks noGrp="1"/>
          </p:cNvSpPr>
          <p:nvPr>
            <p:ph idx="4294967295"/>
          </p:nvPr>
        </p:nvSpPr>
        <p:spPr>
          <a:xfrm>
            <a:off x="827088" y="908050"/>
            <a:ext cx="7920037" cy="2016125"/>
          </a:xfrm>
        </p:spPr>
        <p:txBody>
          <a:bodyPr/>
          <a:lstStyle/>
          <a:p>
            <a:pPr marL="0" indent="0" eaLnBrk="1" latinLnBrk="0" hangingPunct="1">
              <a:lnSpc>
                <a:spcPts val="3500"/>
              </a:lnSpc>
              <a:spcBef>
                <a:spcPct val="0"/>
              </a:spcBef>
              <a:buFont typeface="Arial" charset="0"/>
              <a:buNone/>
            </a:pPr>
            <a:r>
              <a:rPr lang="zh-CN" altLang="en-US" sz="2400" b="1" smtClean="0">
                <a:latin typeface="宋体" pitchFamily="2" charset="-122"/>
                <a:sym typeface="+mn-ea"/>
              </a:rPr>
              <a:t>【</a:t>
            </a:r>
            <a:r>
              <a:rPr lang="zh-CN" altLang="en-US" sz="2400" b="1" smtClean="0">
                <a:latin typeface="黑体" charset="0"/>
                <a:ea typeface="黑体" charset="0"/>
                <a:sym typeface="+mn-ea"/>
              </a:rPr>
              <a:t>对点训练</a:t>
            </a:r>
            <a:r>
              <a:rPr lang="zh-CN" altLang="en-US" sz="2400" b="1" smtClean="0">
                <a:latin typeface="宋体" pitchFamily="2" charset="-122"/>
                <a:sym typeface="+mn-ea"/>
              </a:rPr>
              <a:t>】</a:t>
            </a:r>
            <a:endParaRPr lang="zh-CN" altLang="en-US" sz="2400" b="1" smtClean="0">
              <a:latin typeface="宋体" pitchFamily="2" charset="-122"/>
            </a:endParaRPr>
          </a:p>
          <a:p>
            <a:pPr marL="0" indent="0" eaLnBrk="1" latinLnBrk="0" hangingPunct="1">
              <a:lnSpc>
                <a:spcPts val="3500"/>
              </a:lnSpc>
              <a:spcBef>
                <a:spcPct val="0"/>
              </a:spcBef>
              <a:buFont typeface="Arial" charset="0"/>
              <a:buNone/>
            </a:pPr>
            <a:r>
              <a:rPr lang="zh-CN" altLang="en-US" sz="2400" b="1" smtClean="0">
                <a:latin typeface="宋体" pitchFamily="2" charset="-122"/>
                <a:sym typeface="+mn-ea"/>
              </a:rPr>
              <a:t> 20．[2012·广东卷] 以下是一家公司发布的招聘信息，请将这一信息改写成正式的招聘启事(以“本公司”开头)，要求内容准确、层次清晰、表达得体。不超过75个字(含标点符号，电话号码占两格)。(6分)</a:t>
            </a:r>
          </a:p>
          <a:p>
            <a:pPr marL="0" indent="0" eaLnBrk="1" latinLnBrk="0" hangingPunct="1">
              <a:lnSpc>
                <a:spcPts val="3500"/>
              </a:lnSpc>
              <a:spcBef>
                <a:spcPct val="0"/>
              </a:spcBef>
              <a:buFont typeface="Arial" charset="0"/>
              <a:buNone/>
            </a:pPr>
            <a:r>
              <a:rPr lang="en-US" altLang="zh-CN" sz="2400" b="1" smtClean="0">
                <a:latin typeface="楷体_GB2312" pitchFamily="49" charset="-122"/>
                <a:ea typeface="楷体_GB2312" pitchFamily="49" charset="-122"/>
                <a:sym typeface="+mn-ea"/>
              </a:rPr>
              <a:t>    帅哥靓女，你大学本科毕业不？办公软件使用熟练不？英语交流顺溜不？有没有驾照？会不会粤语？快来看哦，这儿招人啦！这是个中日韩三国合资公司，马上要在“2010亚运会”举办的地方广州开业咯。现需要行政秘书3名，机不可失，时不再来哦。要是有意，可以电168168，8月31日面试，海心大厦908，不见不散哦。</a:t>
            </a:r>
          </a:p>
        </p:txBody>
      </p:sp>
      <p:sp>
        <p:nvSpPr>
          <p:cNvPr id="50995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0995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0995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09954"/>
                                        </p:tgtEl>
                                        <p:attrNameLst>
                                          <p:attrName>style.visibility</p:attrName>
                                        </p:attrNameLst>
                                      </p:cBhvr>
                                      <p:to>
                                        <p:strVal val="visible"/>
                                      </p:to>
                                    </p:set>
                                    <p:animEffect transition="in" filter="blinds(horizontal)">
                                      <p:cBhvr>
                                        <p:cTn id="7" dur="500"/>
                                        <p:tgtEl>
                                          <p:spTgt spid="509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54" grpId="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内容占位符 2"/>
          <p:cNvSpPr>
            <a:spLocks noGrp="1"/>
          </p:cNvSpPr>
          <p:nvPr>
            <p:ph idx="4294967295"/>
          </p:nvPr>
        </p:nvSpPr>
        <p:spPr>
          <a:xfrm>
            <a:off x="827088" y="908050"/>
            <a:ext cx="7920037" cy="2016125"/>
          </a:xfrm>
        </p:spPr>
        <p:txBody>
          <a:bodyPr/>
          <a:lstStyle/>
          <a:p>
            <a:pPr marL="0" indent="0" eaLnBrk="1" latinLnBrk="0" hangingPunct="1">
              <a:lnSpc>
                <a:spcPts val="3500"/>
              </a:lnSpc>
              <a:spcBef>
                <a:spcPct val="0"/>
              </a:spcBef>
              <a:buFont typeface="Arial" charset="0"/>
              <a:buNone/>
            </a:pPr>
            <a:r>
              <a:rPr lang="zh-CN" altLang="en-US" sz="2400" b="1" smtClean="0">
                <a:solidFill>
                  <a:srgbClr val="990033"/>
                </a:solidFill>
                <a:latin typeface="宋体" pitchFamily="2" charset="-122"/>
                <a:sym typeface="+mn-ea"/>
              </a:rPr>
              <a:t>本公司为广州的一家中日韩合资企业，拟招聘行政秘书3名，要求本科毕业、熟练使用办公软件、有驾照、会英语粤语。电话168168，8月31日海心大厦908面试。</a:t>
            </a:r>
          </a:p>
          <a:p>
            <a:pPr marL="0" indent="0" eaLnBrk="1" latinLnBrk="0" hangingPunct="1">
              <a:lnSpc>
                <a:spcPts val="3500"/>
              </a:lnSpc>
              <a:spcBef>
                <a:spcPct val="0"/>
              </a:spcBef>
              <a:buFont typeface="Arial" charset="0"/>
              <a:buNone/>
            </a:pPr>
            <a:r>
              <a:rPr lang="zh-CN" altLang="en-US" sz="2400" b="1" smtClean="0">
                <a:solidFill>
                  <a:srgbClr val="990033"/>
                </a:solidFill>
                <a:latin typeface="宋体" pitchFamily="2" charset="-122"/>
                <a:sym typeface="+mn-ea"/>
              </a:rPr>
              <a:t>[解析] 本题要求以“本公司”开头重组句子，写一则招聘启事。解答此题，首先要明确招聘启事的规范写法。招聘启事正文主要包括用人单位、部门、业务介绍、招聘对象、条件、待遇，应聘面试时间、地点等内容，介绍本单位情况和待遇等事项，不要言过其实。还要注意题目中的“内容准确、层次清晰、表达得体”三个要求。</a:t>
            </a:r>
          </a:p>
        </p:txBody>
      </p:sp>
      <p:sp>
        <p:nvSpPr>
          <p:cNvPr id="50995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0995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0995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09954"/>
                                        </p:tgtEl>
                                        <p:attrNameLst>
                                          <p:attrName>style.visibility</p:attrName>
                                        </p:attrNameLst>
                                      </p:cBhvr>
                                      <p:to>
                                        <p:strVal val="visible"/>
                                      </p:to>
                                    </p:set>
                                    <p:animEffect transition="in" filter="blinds(horizontal)">
                                      <p:cBhvr>
                                        <p:cTn id="7" dur="500"/>
                                        <p:tgtEl>
                                          <p:spTgt spid="509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54" grpId="0"/>
    </p:bld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内容占位符 2"/>
          <p:cNvSpPr>
            <a:spLocks noGrp="1"/>
          </p:cNvSpPr>
          <p:nvPr>
            <p:ph idx="4294967295"/>
          </p:nvPr>
        </p:nvSpPr>
        <p:spPr>
          <a:xfrm>
            <a:off x="827088" y="908050"/>
            <a:ext cx="7920037" cy="2016125"/>
          </a:xfrm>
        </p:spPr>
        <p:txBody>
          <a:bodyPr/>
          <a:lstStyle/>
          <a:p>
            <a:pPr marL="0" indent="0" eaLnBrk="1" latinLnBrk="0" hangingPunct="1">
              <a:lnSpc>
                <a:spcPts val="3500"/>
              </a:lnSpc>
              <a:spcBef>
                <a:spcPct val="0"/>
              </a:spcBef>
              <a:buFont typeface="Arial" charset="0"/>
              <a:buNone/>
            </a:pPr>
            <a:r>
              <a:rPr lang="zh-CN" altLang="en-US" sz="2400" b="1" smtClean="0">
                <a:latin typeface="宋体" pitchFamily="2" charset="-122"/>
                <a:sym typeface="+mn-ea"/>
              </a:rPr>
              <a:t>【</a:t>
            </a:r>
            <a:r>
              <a:rPr lang="zh-CN" altLang="en-US" sz="2400" b="1" smtClean="0">
                <a:latin typeface="黑体" charset="0"/>
                <a:ea typeface="黑体" charset="0"/>
                <a:sym typeface="+mn-ea"/>
              </a:rPr>
              <a:t>对点训练</a:t>
            </a:r>
            <a:r>
              <a:rPr lang="zh-CN" altLang="en-US" sz="2400" b="1" smtClean="0">
                <a:latin typeface="宋体" pitchFamily="2" charset="-122"/>
                <a:sym typeface="+mn-ea"/>
              </a:rPr>
              <a:t>】</a:t>
            </a:r>
            <a:endParaRPr lang="zh-CN" altLang="en-US" sz="2400" b="1" smtClean="0">
              <a:latin typeface="宋体" pitchFamily="2" charset="-122"/>
            </a:endParaRPr>
          </a:p>
          <a:p>
            <a:pPr marL="0" indent="0" eaLnBrk="1" latinLnBrk="0" hangingPunct="1">
              <a:lnSpc>
                <a:spcPts val="3500"/>
              </a:lnSpc>
              <a:spcBef>
                <a:spcPct val="0"/>
              </a:spcBef>
              <a:buFont typeface="Arial" charset="0"/>
              <a:buNone/>
            </a:pPr>
            <a:r>
              <a:rPr lang="zh-CN" altLang="en-US" sz="2400" b="1" smtClean="0">
                <a:latin typeface="宋体" pitchFamily="2" charset="-122"/>
                <a:sym typeface="+mn-ea"/>
              </a:rPr>
              <a:t>21．请用“天文学”作为句子的开头语，重组下面的句子，可适当增删词语，但不能增减信息。(5分)</a:t>
            </a:r>
          </a:p>
          <a:p>
            <a:pPr marL="0" indent="0" eaLnBrk="1" latinLnBrk="0" hangingPunct="1">
              <a:lnSpc>
                <a:spcPts val="3500"/>
              </a:lnSpc>
              <a:spcBef>
                <a:spcPct val="0"/>
              </a:spcBef>
              <a:buFont typeface="Arial" charset="0"/>
              <a:buNone/>
            </a:pPr>
            <a:r>
              <a:rPr lang="en-US" altLang="zh-CN" sz="2400" b="1" smtClean="0">
                <a:latin typeface="楷体_GB2312" pitchFamily="49" charset="-122"/>
                <a:ea typeface="楷体_GB2312" pitchFamily="49" charset="-122"/>
                <a:sym typeface="+mn-ea"/>
              </a:rPr>
              <a:t>    推动自然科学发展和高新技术发展，促进人类社会进步的最重要、最活跃的前沿学科之一是天文学。它是使人类认识宇宙的科学，对其他门类的自然科学和技术进步有着巨大推动作用。</a:t>
            </a:r>
          </a:p>
        </p:txBody>
      </p:sp>
      <p:sp>
        <p:nvSpPr>
          <p:cNvPr id="50995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0995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0995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09954"/>
                                        </p:tgtEl>
                                        <p:attrNameLst>
                                          <p:attrName>style.visibility</p:attrName>
                                        </p:attrNameLst>
                                      </p:cBhvr>
                                      <p:to>
                                        <p:strVal val="visible"/>
                                      </p:to>
                                    </p:set>
                                    <p:animEffect transition="in" filter="blinds(horizontal)">
                                      <p:cBhvr>
                                        <p:cTn id="7" dur="500"/>
                                        <p:tgtEl>
                                          <p:spTgt spid="509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54" grpId="0"/>
    </p:bld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内容占位符 2"/>
          <p:cNvSpPr>
            <a:spLocks noGrp="1"/>
          </p:cNvSpPr>
          <p:nvPr>
            <p:ph idx="4294967295"/>
          </p:nvPr>
        </p:nvSpPr>
        <p:spPr>
          <a:xfrm>
            <a:off x="827088" y="908050"/>
            <a:ext cx="7920037" cy="2016125"/>
          </a:xfrm>
        </p:spPr>
        <p:txBody>
          <a:bodyPr/>
          <a:lstStyle/>
          <a:p>
            <a:pPr marL="0" indent="0" eaLnBrk="1" latinLnBrk="0" hangingPunct="1">
              <a:lnSpc>
                <a:spcPts val="3500"/>
              </a:lnSpc>
              <a:spcBef>
                <a:spcPct val="0"/>
              </a:spcBef>
              <a:buFont typeface="Arial" charset="0"/>
              <a:buNone/>
            </a:pPr>
            <a:r>
              <a:rPr lang="zh-CN" altLang="en-US" sz="2400" b="1" smtClean="0">
                <a:solidFill>
                  <a:srgbClr val="990033"/>
                </a:solidFill>
                <a:latin typeface="宋体" pitchFamily="2" charset="-122"/>
                <a:sym typeface="+mn-ea"/>
              </a:rPr>
              <a:t>天文学是使人类认识宇宙的科学，是推动自然科学发展和高新技术发展，促进人类社会进步的最重要、最活跃的前沿学科之一，对其他门类的自然科学和技术进步有着巨大推动作用。</a:t>
            </a:r>
          </a:p>
          <a:p>
            <a:pPr marL="0" indent="0" eaLnBrk="1" latinLnBrk="0" hangingPunct="1">
              <a:lnSpc>
                <a:spcPts val="3500"/>
              </a:lnSpc>
              <a:spcBef>
                <a:spcPct val="0"/>
              </a:spcBef>
              <a:buFont typeface="Arial" charset="0"/>
              <a:buNone/>
            </a:pPr>
            <a:r>
              <a:rPr lang="zh-CN" altLang="en-US" sz="2400" b="1" smtClean="0">
                <a:solidFill>
                  <a:srgbClr val="990033"/>
                </a:solidFill>
                <a:latin typeface="宋体" pitchFamily="2" charset="-122"/>
                <a:sym typeface="+mn-ea"/>
              </a:rPr>
              <a:t>[解析] 此文段有两个句子，在第一句中，“天文学”做宾语，但题目要求用“天文学”作为句子的开头语，这样重组的句子中“天文学”就做主语。还要注意的是，在重组句子的时候“可适当增删词语，但不能增减信息”。</a:t>
            </a:r>
          </a:p>
        </p:txBody>
      </p:sp>
      <p:sp>
        <p:nvSpPr>
          <p:cNvPr id="50995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0995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0995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09954"/>
                                        </p:tgtEl>
                                        <p:attrNameLst>
                                          <p:attrName>style.visibility</p:attrName>
                                        </p:attrNameLst>
                                      </p:cBhvr>
                                      <p:to>
                                        <p:strVal val="visible"/>
                                      </p:to>
                                    </p:set>
                                    <p:animEffect transition="in" filter="blinds(horizontal)">
                                      <p:cBhvr>
                                        <p:cTn id="7" dur="500"/>
                                        <p:tgtEl>
                                          <p:spTgt spid="509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5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内容占位符 2"/>
          <p:cNvSpPr>
            <a:spLocks noGrp="1"/>
          </p:cNvSpPr>
          <p:nvPr>
            <p:ph idx="4294967295"/>
          </p:nvPr>
        </p:nvSpPr>
        <p:spPr>
          <a:xfrm>
            <a:off x="684213" y="765175"/>
            <a:ext cx="8208962" cy="5541963"/>
          </a:xfrm>
        </p:spPr>
        <p:txBody>
          <a:bodyPr/>
          <a:lstStyle/>
          <a:p>
            <a:pPr marL="0" indent="0" algn="just" eaLnBrk="1" hangingPunct="1">
              <a:lnSpc>
                <a:spcPct val="122000"/>
              </a:lnSpc>
              <a:spcBef>
                <a:spcPct val="0"/>
              </a:spcBef>
              <a:buNone/>
            </a:pPr>
            <a:r>
              <a:rPr lang="zh-CN" altLang="zh-CN" sz="2400" b="1" dirty="0" smtClean="0">
                <a:solidFill>
                  <a:srgbClr val="990033"/>
                </a:solidFill>
                <a:latin typeface="宋体" pitchFamily="2" charset="-122"/>
              </a:rPr>
              <a:t>5. </a:t>
            </a:r>
            <a:r>
              <a:rPr lang="zh-CN" altLang="zh-CN" sz="2400" b="1" dirty="0" smtClean="0">
                <a:solidFill>
                  <a:srgbClr val="990033"/>
                </a:solidFill>
                <a:latin typeface="Times New Roman" pitchFamily="18" charset="0"/>
                <a:cs typeface="Times New Roman" pitchFamily="18" charset="0"/>
              </a:rPr>
              <a:t>D</a:t>
            </a:r>
            <a:r>
              <a:rPr lang="zh-CN" altLang="zh-CN" sz="2400" b="1" dirty="0" smtClean="0">
                <a:solidFill>
                  <a:srgbClr val="990033"/>
                </a:solidFill>
                <a:latin typeface="宋体" pitchFamily="2" charset="-122"/>
              </a:rPr>
              <a:t>　[解析]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所给的三个成语意思相近，都有“好的和坏的混在一起”的意思，但又有所不同：“鱼龙混杂”适用的对象是人，指好人和坏人混在一起；“鱼目混珠”适用的对象是物，指假的事物冒充真的事物；“泥沙俱下”适用的对象可以是人，也可以是物，指在江河的急流中泥土和沙子随着水一起冲下，比喻好坏不同的人或者事物混杂在一起。①句是说各种思想和言论，不能用形容人的“鱼龙混杂”，排除</a:t>
            </a: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宋体" pitchFamily="2" charset="-122"/>
              </a:rPr>
              <a:t>项；②句是指人物成员复杂，不能用形容物的“鱼目混珠”，排除</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宋体" pitchFamily="2" charset="-122"/>
              </a:rPr>
              <a:t>项；③句中说的是旅游纪念品有好的也有以次充好的，故应该用“鱼目混珠”，排除</a:t>
            </a:r>
            <a:r>
              <a:rPr lang="en-US" altLang="zh-CN" sz="2400" b="1" dirty="0" smtClean="0">
                <a:solidFill>
                  <a:srgbClr val="990033"/>
                </a:solidFill>
                <a:latin typeface="Times New Roman" pitchFamily="18" charset="0"/>
                <a:cs typeface="Times New Roman" pitchFamily="18" charset="0"/>
              </a:rPr>
              <a:t>A</a:t>
            </a:r>
            <a:r>
              <a:rPr lang="zh-CN" altLang="en-US" sz="2400" b="1" dirty="0" smtClean="0">
                <a:solidFill>
                  <a:srgbClr val="990033"/>
                </a:solidFill>
                <a:latin typeface="宋体" pitchFamily="2" charset="-122"/>
              </a:rPr>
              <a:t>项。</a:t>
            </a:r>
          </a:p>
          <a:p>
            <a:pPr marL="0" indent="0" algn="just" eaLnBrk="1" hangingPunct="1">
              <a:lnSpc>
                <a:spcPct val="122000"/>
              </a:lnSpc>
              <a:spcBef>
                <a:spcPct val="0"/>
              </a:spcBef>
              <a:buNone/>
            </a:pPr>
            <a:endParaRPr lang="zh-CN" altLang="zh-CN" sz="2400" b="1" dirty="0" smtClean="0">
              <a:solidFill>
                <a:srgbClr val="990033"/>
              </a:solidFill>
              <a:latin typeface="宋体" pitchFamily="2" charset="-122"/>
            </a:endParaRPr>
          </a:p>
        </p:txBody>
      </p:sp>
      <p:sp>
        <p:nvSpPr>
          <p:cNvPr id="919555"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19558"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19559"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19554"/>
                                        </p:tgtEl>
                                        <p:attrNameLst>
                                          <p:attrName>style.visibility</p:attrName>
                                        </p:attrNameLst>
                                      </p:cBhvr>
                                      <p:to>
                                        <p:strVal val="visible"/>
                                      </p:to>
                                    </p:set>
                                    <p:anim calcmode="lin" valueType="num">
                                      <p:cBhvr additive="base">
                                        <p:cTn id="7" dur="500" fill="hold"/>
                                        <p:tgtEl>
                                          <p:spTgt spid="919554"/>
                                        </p:tgtEl>
                                        <p:attrNameLst>
                                          <p:attrName>ppt_x</p:attrName>
                                        </p:attrNameLst>
                                      </p:cBhvr>
                                      <p:tavLst>
                                        <p:tav tm="0">
                                          <p:val>
                                            <p:strVal val="#ppt_x"/>
                                          </p:val>
                                        </p:tav>
                                        <p:tav tm="100000">
                                          <p:val>
                                            <p:strVal val="#ppt_x"/>
                                          </p:val>
                                        </p:tav>
                                      </p:tavLst>
                                    </p:anim>
                                    <p:anim calcmode="lin" valueType="num">
                                      <p:cBhvr additive="base">
                                        <p:cTn id="8" dur="500" fill="hold"/>
                                        <p:tgtEl>
                                          <p:spTgt spid="9195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9554" grpId="0"/>
    </p:bld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74370" y="836930"/>
            <a:ext cx="8253730" cy="5398770"/>
          </a:xfrm>
        </p:spPr>
        <p:txBody>
          <a:bodyPr>
            <a:normAutofit/>
          </a:bodyPr>
          <a:lstStyle/>
          <a:p>
            <a:pPr marL="0" indent="622300" algn="ctr" eaLnBrk="1" hangingPunct="1">
              <a:lnSpc>
                <a:spcPts val="3500"/>
              </a:lnSpc>
              <a:spcBef>
                <a:spcPct val="0"/>
              </a:spcBef>
              <a:buFont typeface="Arial" charset="0"/>
              <a:buNone/>
            </a:pPr>
            <a:r>
              <a:rPr lang="en-US" altLang="zh-CN" sz="2400" b="1" smtClean="0">
                <a:solidFill>
                  <a:srgbClr val="0033CC"/>
                </a:solidFill>
                <a:effectLst>
                  <a:outerShdw blurRad="38100" dist="38100" dir="2700000" algn="tl">
                    <a:srgbClr val="C0C0C0"/>
                  </a:outerShdw>
                </a:effectLst>
                <a:latin typeface="宋体" pitchFamily="2" charset="-122"/>
              </a:rPr>
              <a:t>—— </a:t>
            </a:r>
            <a:r>
              <a:rPr lang="zh-CN" altLang="en-US" sz="2400" b="1" smtClean="0">
                <a:solidFill>
                  <a:srgbClr val="0033CC"/>
                </a:solidFill>
                <a:effectLst>
                  <a:outerShdw blurRad="38100" dist="38100" dir="2700000" algn="tl">
                    <a:srgbClr val="C0C0C0"/>
                  </a:outerShdw>
                </a:effectLst>
                <a:ea typeface="黑体" pitchFamily="2" charset="-122"/>
              </a:rPr>
              <a:t>技法点拨</a:t>
            </a:r>
            <a:r>
              <a:rPr lang="zh-CN" altLang="en-US" sz="2400" b="1" smtClean="0">
                <a:solidFill>
                  <a:srgbClr val="0033CC"/>
                </a:solidFill>
                <a:effectLst>
                  <a:outerShdw blurRad="38100" dist="38100" dir="2700000" algn="tl">
                    <a:srgbClr val="C0C0C0"/>
                  </a:outerShdw>
                </a:effectLst>
              </a:rPr>
              <a:t> </a:t>
            </a:r>
            <a:r>
              <a:rPr lang="en-US" altLang="zh-CN" sz="2400" b="1" smtClean="0">
                <a:solidFill>
                  <a:srgbClr val="0033CC"/>
                </a:solidFill>
                <a:effectLst>
                  <a:outerShdw blurRad="38100" dist="38100" dir="2700000" algn="tl">
                    <a:srgbClr val="C0C0C0"/>
                  </a:outerShdw>
                </a:effectLst>
                <a:latin typeface="宋体"/>
              </a:rPr>
              <a:t>——</a:t>
            </a:r>
            <a:endParaRPr lang="en-US" altLang="zh-CN" sz="2400" b="1" smtClean="0">
              <a:solidFill>
                <a:srgbClr val="0033CC"/>
              </a:solidFill>
              <a:effectLst>
                <a:outerShdw blurRad="38100" dist="38100" dir="2700000" algn="tl">
                  <a:srgbClr val="C0C0C0"/>
                </a:outerShdw>
              </a:effectLst>
            </a:endParaRPr>
          </a:p>
          <a:p>
            <a:pPr marL="0" indent="0" eaLnBrk="1" latinLnBrk="0" hangingPunct="1">
              <a:lnSpc>
                <a:spcPts val="3500"/>
              </a:lnSpc>
              <a:spcBef>
                <a:spcPct val="0"/>
              </a:spcBef>
              <a:buFont typeface="Arial" charset="0"/>
              <a:buNone/>
            </a:pPr>
            <a:r>
              <a:rPr lang="zh-CN" altLang="en-US" sz="2400" b="1" smtClean="0">
                <a:latin typeface="黑体" pitchFamily="2" charset="-122"/>
                <a:ea typeface="黑体" pitchFamily="2" charset="-122"/>
              </a:rPr>
              <a:t>技法</a:t>
            </a:r>
            <a:r>
              <a:rPr lang="en-US" altLang="zh-CN" sz="2400" b="1" smtClean="0">
                <a:latin typeface="黑体" pitchFamily="2" charset="-122"/>
                <a:ea typeface="黑体" pitchFamily="2" charset="-122"/>
              </a:rPr>
              <a:t>4</a:t>
            </a:r>
            <a:r>
              <a:rPr lang="zh-CN" altLang="en-US" sz="2400" b="1" smtClean="0">
                <a:latin typeface="黑体" pitchFamily="2" charset="-122"/>
                <a:ea typeface="黑体" pitchFamily="2" charset="-122"/>
              </a:rPr>
              <a:t>　选用变换明要领</a:t>
            </a:r>
          </a:p>
          <a:p>
            <a:pPr marL="0" indent="0" eaLnBrk="1" latinLnBrk="0" hangingPunct="1">
              <a:lnSpc>
                <a:spcPts val="3500"/>
              </a:lnSpc>
              <a:spcBef>
                <a:spcPct val="0"/>
              </a:spcBef>
              <a:buFont typeface="Arial" charset="0"/>
              <a:buNone/>
            </a:pPr>
            <a:r>
              <a:rPr lang="zh-CN" altLang="en-US" sz="2400" b="1" smtClean="0">
                <a:latin typeface="黑体" charset="0"/>
                <a:ea typeface="黑体" charset="0"/>
              </a:rPr>
              <a:t>一、选用句式解题要领</a:t>
            </a:r>
          </a:p>
          <a:p>
            <a:pPr marL="0" indent="0" eaLnBrk="1" latinLnBrk="0" hangingPunct="1">
              <a:lnSpc>
                <a:spcPts val="3500"/>
              </a:lnSpc>
              <a:spcBef>
                <a:spcPct val="0"/>
              </a:spcBef>
              <a:buFont typeface="Arial" charset="0"/>
              <a:buNone/>
            </a:pPr>
            <a:r>
              <a:rPr lang="en-US" altLang="zh-CN" sz="2400" b="1" smtClean="0">
                <a:latin typeface="黑体" charset="0"/>
                <a:ea typeface="黑体" charset="0"/>
              </a:rPr>
              <a:t>1</a:t>
            </a:r>
            <a:r>
              <a:rPr lang="zh-CN" altLang="en-US" sz="2400" b="1" smtClean="0">
                <a:latin typeface="黑体" charset="0"/>
                <a:ea typeface="黑体" charset="0"/>
              </a:rPr>
              <a:t>．结合具体句意理解。</a:t>
            </a:r>
          </a:p>
          <a:p>
            <a:pPr marL="0" indent="0" eaLnBrk="1" latinLnBrk="0" hangingPunct="1">
              <a:lnSpc>
                <a:spcPts val="3500"/>
              </a:lnSpc>
              <a:spcBef>
                <a:spcPct val="0"/>
              </a:spcBef>
              <a:buFont typeface="Arial" charset="0"/>
              <a:buNone/>
            </a:pPr>
            <a:r>
              <a:rPr lang="zh-CN" altLang="en-US" sz="2400" b="1" smtClean="0">
                <a:latin typeface="宋体" pitchFamily="2" charset="-122"/>
              </a:rPr>
              <a:t>    理解句意是解题的关键所在，首先要判断本语段是围绕什么进行表达或表述的，中心是什么，主体是什么，表达方式是什么，由此判断采用从一而贯的句式，或者选用能够准确表达这个中心以及强调重心、情感、语气等的句式。</a:t>
            </a:r>
          </a:p>
          <a:p>
            <a:pPr marL="0" indent="0" eaLnBrk="1" latinLnBrk="0" hangingPunct="1">
              <a:lnSpc>
                <a:spcPts val="3500"/>
              </a:lnSpc>
              <a:spcBef>
                <a:spcPct val="0"/>
              </a:spcBef>
              <a:buFont typeface="Arial" charset="0"/>
              <a:buNone/>
            </a:pPr>
            <a:r>
              <a:rPr lang="en-US" altLang="zh-CN" sz="2400" b="1" smtClean="0">
                <a:latin typeface="黑体" charset="0"/>
                <a:ea typeface="黑体" charset="0"/>
              </a:rPr>
              <a:t>2</a:t>
            </a:r>
            <a:r>
              <a:rPr lang="zh-CN" altLang="en-US" sz="2400" b="1" smtClean="0">
                <a:latin typeface="黑体" charset="0"/>
                <a:ea typeface="黑体" charset="0"/>
              </a:rPr>
              <a:t>．结合具体语境确认。</a:t>
            </a:r>
          </a:p>
          <a:p>
            <a:pPr marL="0" indent="0" eaLnBrk="1" latinLnBrk="0" hangingPunct="1">
              <a:lnSpc>
                <a:spcPts val="3500"/>
              </a:lnSpc>
              <a:spcBef>
                <a:spcPct val="0"/>
              </a:spcBef>
              <a:buFont typeface="Arial" charset="0"/>
              <a:buNone/>
            </a:pPr>
            <a:r>
              <a:rPr lang="zh-CN" altLang="en-US" sz="2400" b="1" smtClean="0">
                <a:latin typeface="宋体" pitchFamily="2" charset="-122"/>
              </a:rPr>
              <a:t>    句式的选择总是为了使表达规范，语意明确，因此必须考虑语意和表达的需要，要特别注意试题所提供的语境。</a:t>
            </a:r>
          </a:p>
        </p:txBody>
      </p:sp>
      <p:sp>
        <p:nvSpPr>
          <p:cNvPr id="51098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1098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1098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内容占位符 2"/>
          <p:cNvSpPr>
            <a:spLocks noGrp="1"/>
          </p:cNvSpPr>
          <p:nvPr>
            <p:ph idx="4294967295"/>
          </p:nvPr>
        </p:nvSpPr>
        <p:spPr>
          <a:xfrm>
            <a:off x="792163" y="936625"/>
            <a:ext cx="7920037" cy="2132013"/>
          </a:xfrm>
        </p:spPr>
        <p:txBody>
          <a:bodyPr/>
          <a:lstStyle/>
          <a:p>
            <a:pPr marL="0" indent="0" algn="just" eaLnBrk="1" latinLnBrk="0" hangingPunct="1">
              <a:lnSpc>
                <a:spcPts val="3500"/>
              </a:lnSpc>
              <a:spcBef>
                <a:spcPct val="0"/>
              </a:spcBef>
              <a:buFont typeface="Arial" charset="0"/>
              <a:buNone/>
            </a:pPr>
            <a:r>
              <a:rPr lang="en-US" altLang="zh-CN" sz="2400" b="1" smtClean="0">
                <a:latin typeface="黑体" charset="0"/>
                <a:ea typeface="黑体" charset="0"/>
              </a:rPr>
              <a:t>3</a:t>
            </a:r>
            <a:r>
              <a:rPr lang="zh-CN" altLang="en-US" sz="2400" b="1" smtClean="0">
                <a:latin typeface="黑体" charset="0"/>
                <a:ea typeface="黑体" charset="0"/>
              </a:rPr>
              <a:t>．结合主体语序调整。</a:t>
            </a:r>
          </a:p>
          <a:p>
            <a:pPr marL="0" indent="0" eaLnBrk="1" latinLnBrk="0" hangingPunct="1">
              <a:lnSpc>
                <a:spcPts val="3500"/>
              </a:lnSpc>
              <a:spcBef>
                <a:spcPct val="0"/>
              </a:spcBef>
              <a:buFont typeface="Arial" charset="0"/>
              <a:buNone/>
            </a:pPr>
            <a:r>
              <a:rPr lang="zh-CN" altLang="en-US" sz="2400" b="1" smtClean="0">
                <a:latin typeface="宋体" pitchFamily="2" charset="-122"/>
              </a:rPr>
              <a:t>    倘若一个句子附加成分太长，就容易遮蔽句子的主干，影响语言表达的效果，这就需要对语序做出调整，直到表达清晰为止。</a:t>
            </a:r>
          </a:p>
          <a:p>
            <a:pPr marL="0" indent="622300" eaLnBrk="1" latinLnBrk="0" hangingPunct="1">
              <a:lnSpc>
                <a:spcPts val="3500"/>
              </a:lnSpc>
              <a:spcBef>
                <a:spcPct val="0"/>
              </a:spcBef>
              <a:buFont typeface="Arial" charset="0"/>
              <a:buNone/>
            </a:pPr>
            <a:endParaRPr/>
          </a:p>
        </p:txBody>
      </p:sp>
      <p:sp>
        <p:nvSpPr>
          <p:cNvPr id="51200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1200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1200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12002"/>
                                        </p:tgtEl>
                                        <p:attrNameLst>
                                          <p:attrName>style.visibility</p:attrName>
                                        </p:attrNameLst>
                                      </p:cBhvr>
                                      <p:to>
                                        <p:strVal val="visible"/>
                                      </p:to>
                                    </p:set>
                                    <p:animEffect transition="in" filter="blinds(horizontal)">
                                      <p:cBhvr>
                                        <p:cTn id="7" dur="500"/>
                                        <p:tgtEl>
                                          <p:spTgt spid="512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02"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内容占位符 2"/>
          <p:cNvSpPr>
            <a:spLocks noGrp="1"/>
          </p:cNvSpPr>
          <p:nvPr>
            <p:ph idx="4294967295"/>
          </p:nvPr>
        </p:nvSpPr>
        <p:spPr>
          <a:xfrm>
            <a:off x="792480" y="936625"/>
            <a:ext cx="7989570" cy="2132330"/>
          </a:xfrm>
        </p:spPr>
        <p:txBody>
          <a:bodyPr/>
          <a:lstStyle/>
          <a:p>
            <a:pPr marL="0" indent="0" algn="l" eaLnBrk="1" latinLnBrk="0" hangingPunct="1">
              <a:lnSpc>
                <a:spcPts val="3500"/>
              </a:lnSpc>
              <a:spcBef>
                <a:spcPct val="0"/>
              </a:spcBef>
              <a:buFont typeface="Arial" charset="0"/>
              <a:buNone/>
            </a:pPr>
            <a:r>
              <a:rPr lang="zh-CN" altLang="en-US" sz="2400" b="1" smtClean="0">
                <a:latin typeface="宋体" pitchFamily="2" charset="-122"/>
              </a:rPr>
              <a:t>【</a:t>
            </a:r>
            <a:r>
              <a:rPr lang="zh-CN" altLang="en-US" sz="2400" b="1" smtClean="0">
                <a:latin typeface="黑体" charset="0"/>
                <a:ea typeface="黑体" charset="0"/>
              </a:rPr>
              <a:t>技法小练</a:t>
            </a:r>
            <a:r>
              <a:rPr lang="zh-CN" altLang="en-US" sz="2400" b="1" smtClean="0">
                <a:latin typeface="宋体" pitchFamily="2" charset="-122"/>
              </a:rPr>
              <a:t>】</a:t>
            </a:r>
          </a:p>
          <a:p>
            <a:pPr marL="0" indent="0" algn="l" eaLnBrk="1" latinLnBrk="0" hangingPunct="1">
              <a:lnSpc>
                <a:spcPts val="3500"/>
              </a:lnSpc>
              <a:spcBef>
                <a:spcPct val="0"/>
              </a:spcBef>
              <a:buFont typeface="Arial" charset="0"/>
              <a:buNone/>
            </a:pPr>
            <a:r>
              <a:rPr lang="zh-CN" altLang="en-US" sz="2400" b="1" smtClean="0">
                <a:latin typeface="宋体" pitchFamily="2" charset="-122"/>
              </a:rPr>
              <a:t>1.[2011·北京卷]在文中①②横线上填入下列语句，衔接最恰当的一项是(　　)</a:t>
            </a:r>
          </a:p>
          <a:p>
            <a:pPr marL="0" indent="0" algn="l" eaLnBrk="1" latinLnBrk="0" hangingPunct="1">
              <a:lnSpc>
                <a:spcPts val="3500"/>
              </a:lnSpc>
              <a:spcBef>
                <a:spcPct val="0"/>
              </a:spcBef>
              <a:buFont typeface="Arial" charset="0"/>
              <a:buNone/>
            </a:pPr>
            <a:r>
              <a:rPr lang="en-US" altLang="zh-CN" sz="2400" b="1" smtClean="0">
                <a:latin typeface="楷体_GB2312" pitchFamily="49" charset="-122"/>
                <a:ea typeface="楷体_GB2312" pitchFamily="49" charset="-122"/>
              </a:rPr>
              <a:t>    金沙江大峡谷旁有一座远近闻名的纳西古城。</a:t>
            </a:r>
            <a:r>
              <a:rPr lang="en-US" altLang="zh-CN" sz="2400" b="1" smtClean="0">
                <a:latin typeface="宋体" charset="0"/>
                <a:ea typeface="宋体" charset="0"/>
              </a:rPr>
              <a:t>__①_</a:t>
            </a:r>
            <a:r>
              <a:rPr lang="en-US" altLang="zh-CN" sz="2400" b="1" smtClean="0">
                <a:latin typeface="楷体_GB2312" pitchFamily="49" charset="-122"/>
                <a:ea typeface="楷体_GB2312" pitchFamily="49" charset="-122"/>
              </a:rPr>
              <a:t>，是纳西人最原始的聚居地。我们步行了一个多小时，古城出现在前面。</a:t>
            </a:r>
            <a:r>
              <a:rPr lang="en-US" altLang="zh-CN" sz="2400" b="1" smtClean="0">
                <a:latin typeface="宋体" charset="0"/>
                <a:ea typeface="宋体" charset="0"/>
              </a:rPr>
              <a:t>__②__</a:t>
            </a:r>
            <a:r>
              <a:rPr lang="en-US" altLang="zh-CN" sz="2400" b="1" smtClean="0">
                <a:latin typeface="楷体_GB2312" pitchFamily="49" charset="-122"/>
                <a:ea typeface="楷体_GB2312" pitchFamily="49" charset="-122"/>
              </a:rPr>
              <a:t>，上面镌刻着“宝山石头城”五个大字。</a:t>
            </a:r>
          </a:p>
          <a:p>
            <a:pPr marL="0" indent="0" algn="l" eaLnBrk="1" latinLnBrk="0" hangingPunct="1">
              <a:lnSpc>
                <a:spcPts val="3500"/>
              </a:lnSpc>
              <a:spcBef>
                <a:spcPct val="0"/>
              </a:spcBef>
              <a:buFont typeface="Arial" charset="0"/>
              <a:buNone/>
            </a:pPr>
            <a:endParaRPr/>
          </a:p>
        </p:txBody>
      </p:sp>
      <p:sp>
        <p:nvSpPr>
          <p:cNvPr id="51200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1200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1200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12002"/>
                                        </p:tgtEl>
                                        <p:attrNameLst>
                                          <p:attrName>style.visibility</p:attrName>
                                        </p:attrNameLst>
                                      </p:cBhvr>
                                      <p:to>
                                        <p:strVal val="visible"/>
                                      </p:to>
                                    </p:set>
                                    <p:animEffect transition="in" filter="blinds(horizontal)">
                                      <p:cBhvr>
                                        <p:cTn id="7" dur="500"/>
                                        <p:tgtEl>
                                          <p:spTgt spid="512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02"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内容占位符 2"/>
          <p:cNvSpPr>
            <a:spLocks noGrp="1"/>
          </p:cNvSpPr>
          <p:nvPr>
            <p:ph idx="4294967295"/>
          </p:nvPr>
        </p:nvSpPr>
        <p:spPr>
          <a:xfrm>
            <a:off x="755650" y="908685"/>
            <a:ext cx="8159750" cy="3806190"/>
          </a:xfrm>
        </p:spPr>
        <p:txBody>
          <a:bodyPr/>
          <a:lstStyle/>
          <a:p>
            <a:pPr marL="0" indent="622300" algn="just" eaLnBrk="1" hangingPunct="1">
              <a:lnSpc>
                <a:spcPts val="3500"/>
              </a:lnSpc>
              <a:spcBef>
                <a:spcPct val="0"/>
              </a:spcBef>
              <a:buFont typeface="Arial" charset="0"/>
              <a:buNone/>
            </a:pPr>
            <a:r>
              <a:rPr sz="2400" b="1" smtClean="0">
                <a:latin typeface="宋体" pitchFamily="2" charset="-122"/>
              </a:rPr>
              <a:t> </a:t>
            </a:r>
            <a:r>
              <a:rPr sz="2400" b="1" smtClean="0">
                <a:latin typeface="宋体" pitchFamily="2" charset="-122"/>
                <a:sym typeface="Wingdings" charset="0"/>
              </a:rPr>
              <a:t></a:t>
            </a:r>
            <a:r>
              <a:rPr lang="zh-CN" sz="2400" b="1" smtClean="0">
                <a:latin typeface="宋体" pitchFamily="2" charset="-122"/>
              </a:rPr>
              <a:t>古城建在一块庞大独立的蘑菇状岩石上</a:t>
            </a:r>
          </a:p>
          <a:p>
            <a:pPr marL="0" indent="622300" algn="just" eaLnBrk="1" hangingPunct="1">
              <a:lnSpc>
                <a:spcPts val="3500"/>
              </a:lnSpc>
              <a:spcBef>
                <a:spcPct val="0"/>
              </a:spcBef>
              <a:buFont typeface="Arial" charset="0"/>
              <a:buNone/>
            </a:pPr>
            <a:r>
              <a:rPr lang="zh-CN" sz="2400" b="1" smtClean="0">
                <a:latin typeface="宋体" pitchFamily="2" charset="-122"/>
                <a:sym typeface="Wingdings" charset="0"/>
              </a:rPr>
              <a:t> </a:t>
            </a:r>
            <a:r>
              <a:rPr lang="zh-CN" sz="2400" b="1" smtClean="0">
                <a:latin typeface="宋体" pitchFamily="2" charset="-122"/>
              </a:rPr>
              <a:t>远远地就能看出那拱形城门的别具一格</a:t>
            </a:r>
          </a:p>
          <a:p>
            <a:pPr marL="0" indent="622300" algn="just" eaLnBrk="1" hangingPunct="1">
              <a:lnSpc>
                <a:spcPts val="3500"/>
              </a:lnSpc>
              <a:spcBef>
                <a:spcPct val="0"/>
              </a:spcBef>
              <a:buFont typeface="Arial" charset="0"/>
              <a:buNone/>
            </a:pPr>
            <a:r>
              <a:rPr lang="en-US" altLang="zh-CN" sz="2400" b="1" smtClean="0">
                <a:latin typeface="宋体" pitchFamily="2" charset="-122"/>
                <a:sym typeface="+mn-ea"/>
              </a:rPr>
              <a:t> </a:t>
            </a:r>
            <a:r>
              <a:rPr lang="en-US" altLang="zh-CN" sz="2400" b="1" smtClean="0">
                <a:latin typeface="宋体" pitchFamily="2" charset="-122"/>
                <a:sym typeface="Wingdings" charset="0"/>
              </a:rPr>
              <a:t></a:t>
            </a:r>
            <a:r>
              <a:rPr lang="zh-CN" sz="2400" b="1" smtClean="0">
                <a:latin typeface="宋体" pitchFamily="2" charset="-122"/>
                <a:sym typeface="+mn-ea"/>
              </a:rPr>
              <a:t>一块庞大独立的蘑菇状岩石上建着古城</a:t>
            </a:r>
          </a:p>
          <a:p>
            <a:pPr marL="0" indent="622300" algn="just" eaLnBrk="1" hangingPunct="1">
              <a:lnSpc>
                <a:spcPts val="3500"/>
              </a:lnSpc>
              <a:spcBef>
                <a:spcPct val="0"/>
              </a:spcBef>
              <a:buFont typeface="Arial" charset="0"/>
              <a:buNone/>
            </a:pPr>
            <a:r>
              <a:rPr lang="zh-CN" sz="2400" b="1" smtClean="0">
                <a:latin typeface="宋体" pitchFamily="2" charset="-122"/>
                <a:sym typeface="Wingdings" charset="0"/>
              </a:rPr>
              <a:t> </a:t>
            </a:r>
            <a:r>
              <a:rPr lang="zh-CN" sz="2400" b="1" smtClean="0">
                <a:latin typeface="宋体" pitchFamily="2" charset="-122"/>
              </a:rPr>
              <a:t>远远地就能望见那别具一格的拱形城门</a:t>
            </a:r>
          </a:p>
          <a:p>
            <a:pPr marL="0" indent="622300" algn="just" eaLnBrk="1" hangingPunct="1">
              <a:lnSpc>
                <a:spcPts val="3500"/>
              </a:lnSpc>
              <a:spcBef>
                <a:spcPct val="0"/>
              </a:spcBef>
              <a:buFont typeface="Arial" charset="0"/>
              <a:buNone/>
            </a:pPr>
            <a:r>
              <a:rPr lang="en-US" altLang="zh-CN" sz="2400" b="1" smtClean="0">
                <a:latin typeface="宋体" pitchFamily="2" charset="-122"/>
                <a:sym typeface="+mn-ea"/>
              </a:rPr>
              <a:t> </a:t>
            </a:r>
            <a:r>
              <a:rPr lang="en-US" altLang="zh-CN" sz="2400" b="1" smtClean="0">
                <a:latin typeface="宋体" pitchFamily="2" charset="-122"/>
                <a:sym typeface="Wingdings" charset="0"/>
              </a:rPr>
              <a:t></a:t>
            </a:r>
            <a:r>
              <a:rPr lang="zh-CN" sz="2400" b="1" smtClean="0">
                <a:latin typeface="宋体" pitchFamily="2" charset="-122"/>
                <a:sym typeface="+mn-ea"/>
              </a:rPr>
              <a:t>一块庞大独立的蘑菇状岩石上建着古城</a:t>
            </a:r>
          </a:p>
          <a:p>
            <a:pPr marL="0" indent="622300" algn="just" eaLnBrk="1" hangingPunct="1">
              <a:lnSpc>
                <a:spcPts val="3500"/>
              </a:lnSpc>
              <a:spcBef>
                <a:spcPct val="0"/>
              </a:spcBef>
              <a:buFont typeface="Arial" charset="0"/>
              <a:buNone/>
            </a:pPr>
            <a:r>
              <a:rPr lang="zh-CN" sz="2400" b="1" smtClean="0">
                <a:latin typeface="宋体" pitchFamily="2" charset="-122"/>
                <a:sym typeface="Wingdings" charset="0"/>
              </a:rPr>
              <a:t> </a:t>
            </a:r>
            <a:r>
              <a:rPr lang="zh-CN" sz="2400" b="1" smtClean="0">
                <a:latin typeface="宋体" pitchFamily="2" charset="-122"/>
                <a:sym typeface="+mn-ea"/>
              </a:rPr>
              <a:t>远远地就能看出那拱形城门的别具一格</a:t>
            </a:r>
            <a:endParaRPr lang="zh-CN" sz="2400" b="1" smtClean="0">
              <a:latin typeface="宋体" pitchFamily="2" charset="-122"/>
            </a:endParaRPr>
          </a:p>
          <a:p>
            <a:pPr marL="0" indent="622300" algn="just" eaLnBrk="1" hangingPunct="1">
              <a:lnSpc>
                <a:spcPts val="3500"/>
              </a:lnSpc>
              <a:spcBef>
                <a:spcPct val="0"/>
              </a:spcBef>
              <a:buFont typeface="Arial" charset="0"/>
              <a:buNone/>
            </a:pPr>
            <a:r>
              <a:rPr lang="en-US" altLang="zh-CN" sz="2400" b="1" smtClean="0">
                <a:latin typeface="宋体" pitchFamily="2" charset="-122"/>
                <a:sym typeface="+mn-ea"/>
              </a:rPr>
              <a:t> </a:t>
            </a:r>
            <a:r>
              <a:rPr lang="en-US" altLang="zh-CN" sz="2400" b="1" smtClean="0">
                <a:latin typeface="宋体" pitchFamily="2" charset="-122"/>
                <a:sym typeface="Wingdings" charset="0"/>
              </a:rPr>
              <a:t></a:t>
            </a:r>
            <a:r>
              <a:rPr lang="zh-CN" sz="2400" b="1" smtClean="0">
                <a:latin typeface="宋体" pitchFamily="2" charset="-122"/>
                <a:sym typeface="+mn-ea"/>
              </a:rPr>
              <a:t>古城建在一块庞大独立的蘑菇状岩石上</a:t>
            </a:r>
            <a:endParaRPr lang="zh-CN" sz="2400" b="1" smtClean="0">
              <a:latin typeface="宋体" pitchFamily="2" charset="-122"/>
            </a:endParaRPr>
          </a:p>
          <a:p>
            <a:pPr marL="0" indent="622300" algn="just" eaLnBrk="1" hangingPunct="1">
              <a:lnSpc>
                <a:spcPts val="3500"/>
              </a:lnSpc>
              <a:spcBef>
                <a:spcPct val="0"/>
              </a:spcBef>
              <a:buFont typeface="Arial" charset="0"/>
              <a:buNone/>
            </a:pPr>
            <a:r>
              <a:rPr lang="zh-CN" sz="2400" b="1" smtClean="0">
                <a:latin typeface="宋体" pitchFamily="2" charset="-122"/>
                <a:sym typeface="+mn-ea"/>
              </a:rPr>
              <a:t> </a:t>
            </a:r>
            <a:r>
              <a:rPr lang="zh-CN" sz="2400" b="1" smtClean="0">
                <a:latin typeface="宋体" pitchFamily="2" charset="-122"/>
                <a:sym typeface="Wingdings" charset="0"/>
              </a:rPr>
              <a:t></a:t>
            </a:r>
            <a:r>
              <a:rPr lang="zh-CN" sz="2400" b="1" smtClean="0">
                <a:latin typeface="宋体" pitchFamily="2" charset="-122"/>
                <a:sym typeface="+mn-ea"/>
              </a:rPr>
              <a:t>远远地就能望见那别具一格的拱形城门</a:t>
            </a:r>
            <a:endParaRPr lang="zh-CN" sz="2400" b="1" smtClean="0">
              <a:latin typeface="宋体" pitchFamily="2" charset="-122"/>
            </a:endParaRPr>
          </a:p>
          <a:p>
            <a:pPr marL="0" indent="622300" algn="just" eaLnBrk="1" hangingPunct="1">
              <a:lnSpc>
                <a:spcPts val="3500"/>
              </a:lnSpc>
              <a:spcBef>
                <a:spcPct val="0"/>
              </a:spcBef>
              <a:buFont typeface="Arial" charset="0"/>
              <a:buNone/>
            </a:pPr>
            <a:endParaRPr lang="zh-CN" sz="2400" b="1" smtClean="0">
              <a:latin typeface="宋体" pitchFamily="2" charset="-122"/>
              <a:sym typeface="+mn-ea"/>
            </a:endParaRPr>
          </a:p>
          <a:p>
            <a:pPr marL="0" indent="622300" algn="just" eaLnBrk="1" hangingPunct="1">
              <a:lnSpc>
                <a:spcPts val="3500"/>
              </a:lnSpc>
              <a:spcBef>
                <a:spcPct val="0"/>
              </a:spcBef>
              <a:buFont typeface="Arial" charset="0"/>
              <a:buNone/>
            </a:pPr>
            <a:endParaRPr lang="zh-CN" sz="2400" b="1" smtClean="0">
              <a:latin typeface="宋体" pitchFamily="2" charset="-122"/>
            </a:endParaRPr>
          </a:p>
        </p:txBody>
      </p:sp>
      <p:sp>
        <p:nvSpPr>
          <p:cNvPr id="51200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12006"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51200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4"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3" name="对象 2">
            <a:hlinkClick r:id="" action="ppaction://ole?verb=0"/>
          </p:cNvPr>
          <p:cNvGraphicFramePr>
            <a:graphicFrameLocks/>
          </p:cNvGraphicFramePr>
          <p:nvPr/>
        </p:nvGraphicFramePr>
        <p:xfrm>
          <a:off x="4114800" y="3321050"/>
          <a:ext cx="914400" cy="215900"/>
        </p:xfrm>
        <a:graphic>
          <a:graphicData uri="http://schemas.openxmlformats.org/presentationml/2006/ole">
            <p:oleObj spid="_x0000_s2049" r:id="rId5" imgW="914400" imgH="215640" progId="Equation.3">
              <p:embed/>
            </p:oleObj>
          </a:graphicData>
        </a:graphic>
      </p:graphicFrame>
      <p:sp>
        <p:nvSpPr>
          <p:cNvPr id="5" name="文本框 4"/>
          <p:cNvSpPr txBox="1"/>
          <p:nvPr/>
        </p:nvSpPr>
        <p:spPr>
          <a:xfrm>
            <a:off x="1259840" y="836295"/>
            <a:ext cx="422275" cy="1014095"/>
          </a:xfrm>
          <a:prstGeom prst="rect">
            <a:avLst/>
          </a:prstGeom>
          <a:noFill/>
        </p:spPr>
        <p:txBody>
          <a:bodyPr wrap="square" rtlCol="0">
            <a:spAutoFit/>
          </a:bodyPr>
          <a:lstStyle/>
          <a:p>
            <a:r>
              <a:rPr lang="en-US" altLang="zh-CN" sz="6000"/>
              <a:t>{</a:t>
            </a:r>
          </a:p>
        </p:txBody>
      </p:sp>
      <p:sp>
        <p:nvSpPr>
          <p:cNvPr id="7" name="文本框 6"/>
          <p:cNvSpPr txBox="1"/>
          <p:nvPr/>
        </p:nvSpPr>
        <p:spPr>
          <a:xfrm>
            <a:off x="1259840" y="1772285"/>
            <a:ext cx="260350" cy="1014095"/>
          </a:xfrm>
          <a:prstGeom prst="rect">
            <a:avLst/>
          </a:prstGeom>
          <a:noFill/>
        </p:spPr>
        <p:txBody>
          <a:bodyPr wrap="square" rtlCol="0">
            <a:spAutoFit/>
          </a:bodyPr>
          <a:lstStyle/>
          <a:p>
            <a:r>
              <a:rPr lang="en-US" altLang="zh-CN" sz="6000"/>
              <a:t>{</a:t>
            </a:r>
          </a:p>
        </p:txBody>
      </p:sp>
      <p:sp>
        <p:nvSpPr>
          <p:cNvPr id="8" name="文本框 7"/>
          <p:cNvSpPr txBox="1"/>
          <p:nvPr/>
        </p:nvSpPr>
        <p:spPr>
          <a:xfrm>
            <a:off x="1259840" y="2636520"/>
            <a:ext cx="168275" cy="1014095"/>
          </a:xfrm>
          <a:prstGeom prst="rect">
            <a:avLst/>
          </a:prstGeom>
          <a:noFill/>
        </p:spPr>
        <p:txBody>
          <a:bodyPr wrap="square" rtlCol="0">
            <a:spAutoFit/>
          </a:bodyPr>
          <a:lstStyle/>
          <a:p>
            <a:r>
              <a:rPr lang="en-US" altLang="zh-CN" sz="6000"/>
              <a:t>{</a:t>
            </a:r>
          </a:p>
        </p:txBody>
      </p:sp>
      <p:sp>
        <p:nvSpPr>
          <p:cNvPr id="9" name="文本框 8"/>
          <p:cNvSpPr txBox="1"/>
          <p:nvPr/>
        </p:nvSpPr>
        <p:spPr>
          <a:xfrm>
            <a:off x="1331595" y="3572510"/>
            <a:ext cx="169545" cy="1014095"/>
          </a:xfrm>
          <a:prstGeom prst="rect">
            <a:avLst/>
          </a:prstGeom>
          <a:noFill/>
        </p:spPr>
        <p:txBody>
          <a:bodyPr wrap="square" rtlCol="0">
            <a:spAutoFit/>
          </a:bodyPr>
          <a:lstStyle/>
          <a:p>
            <a:r>
              <a:rPr lang="en-US" altLang="zh-CN" sz="6000"/>
              <a:t>{</a:t>
            </a:r>
          </a:p>
        </p:txBody>
      </p:sp>
      <p:sp>
        <p:nvSpPr>
          <p:cNvPr id="10" name="文本框 9"/>
          <p:cNvSpPr txBox="1"/>
          <p:nvPr/>
        </p:nvSpPr>
        <p:spPr>
          <a:xfrm>
            <a:off x="971550" y="1196340"/>
            <a:ext cx="334645" cy="457200"/>
          </a:xfrm>
          <a:prstGeom prst="rect">
            <a:avLst/>
          </a:prstGeom>
          <a:noFill/>
        </p:spPr>
        <p:txBody>
          <a:bodyPr wrap="square" rtlCol="0">
            <a:spAutoFit/>
          </a:bodyPr>
          <a:lstStyle/>
          <a:p>
            <a:r>
              <a:rPr lang="en-US" altLang="zh-CN" sz="2400" b="1">
                <a:latin typeface="Times New Roman" pitchFamily="18" charset="0"/>
                <a:ea typeface="宋体" charset="0"/>
              </a:rPr>
              <a:t>A.</a:t>
            </a:r>
          </a:p>
        </p:txBody>
      </p:sp>
      <p:sp>
        <p:nvSpPr>
          <p:cNvPr id="11" name="文本框 10"/>
          <p:cNvSpPr txBox="1"/>
          <p:nvPr/>
        </p:nvSpPr>
        <p:spPr>
          <a:xfrm>
            <a:off x="971550" y="2060575"/>
            <a:ext cx="294005" cy="457200"/>
          </a:xfrm>
          <a:prstGeom prst="rect">
            <a:avLst/>
          </a:prstGeom>
          <a:noFill/>
        </p:spPr>
        <p:txBody>
          <a:bodyPr wrap="square" rtlCol="0">
            <a:spAutoFit/>
          </a:bodyPr>
          <a:lstStyle/>
          <a:p>
            <a:r>
              <a:rPr lang="en-US" altLang="zh-CN" sz="2400" b="1">
                <a:latin typeface="Times New Roman" pitchFamily="18" charset="0"/>
              </a:rPr>
              <a:t>B.</a:t>
            </a:r>
          </a:p>
        </p:txBody>
      </p:sp>
      <p:sp>
        <p:nvSpPr>
          <p:cNvPr id="12" name="文本框 11"/>
          <p:cNvSpPr txBox="1"/>
          <p:nvPr/>
        </p:nvSpPr>
        <p:spPr>
          <a:xfrm>
            <a:off x="971550" y="2924810"/>
            <a:ext cx="354965" cy="457200"/>
          </a:xfrm>
          <a:prstGeom prst="rect">
            <a:avLst/>
          </a:prstGeom>
          <a:noFill/>
        </p:spPr>
        <p:txBody>
          <a:bodyPr wrap="square" rtlCol="0">
            <a:spAutoFit/>
          </a:bodyPr>
          <a:lstStyle/>
          <a:p>
            <a:r>
              <a:rPr lang="en-US" altLang="zh-CN" sz="2400" b="1">
                <a:latin typeface="Times New Roman" pitchFamily="18" charset="0"/>
              </a:rPr>
              <a:t>C.</a:t>
            </a:r>
          </a:p>
        </p:txBody>
      </p:sp>
      <p:sp>
        <p:nvSpPr>
          <p:cNvPr id="13" name="文本框 12"/>
          <p:cNvSpPr txBox="1"/>
          <p:nvPr/>
        </p:nvSpPr>
        <p:spPr>
          <a:xfrm>
            <a:off x="971550" y="3860800"/>
            <a:ext cx="313690" cy="457200"/>
          </a:xfrm>
          <a:prstGeom prst="rect">
            <a:avLst/>
          </a:prstGeom>
          <a:noFill/>
        </p:spPr>
        <p:txBody>
          <a:bodyPr wrap="square" rtlCol="0">
            <a:spAutoFit/>
          </a:bodyPr>
          <a:lstStyle/>
          <a:p>
            <a:r>
              <a:rPr lang="en-US" altLang="zh-CN" sz="2400" b="1">
                <a:latin typeface="Times New Roman" pitchFamily="18" charset="0"/>
              </a:rPr>
              <a:t>D.</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12002"/>
                                        </p:tgtEl>
                                        <p:attrNameLst>
                                          <p:attrName>style.visibility</p:attrName>
                                        </p:attrNameLst>
                                      </p:cBhvr>
                                      <p:to>
                                        <p:strVal val="visible"/>
                                      </p:to>
                                    </p:set>
                                    <p:animEffect transition="in" filter="blinds(horizontal)">
                                      <p:cBhvr>
                                        <p:cTn id="7" dur="500"/>
                                        <p:tgtEl>
                                          <p:spTgt spid="512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02"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内容占位符 2"/>
          <p:cNvSpPr>
            <a:spLocks noGrp="1"/>
          </p:cNvSpPr>
          <p:nvPr>
            <p:ph idx="4294967295"/>
          </p:nvPr>
        </p:nvSpPr>
        <p:spPr>
          <a:xfrm>
            <a:off x="792163" y="936625"/>
            <a:ext cx="7920037" cy="2132013"/>
          </a:xfrm>
        </p:spPr>
        <p:txBody>
          <a:bodyPr/>
          <a:lstStyle/>
          <a:p>
            <a:pPr marL="0" indent="0" eaLnBrk="1" latinLnBrk="0" hangingPunct="1">
              <a:lnSpc>
                <a:spcPts val="3500"/>
              </a:lnSpc>
              <a:spcBef>
                <a:spcPct val="0"/>
              </a:spcBef>
              <a:buFont typeface="Arial" charset="0"/>
              <a:buNone/>
            </a:pPr>
            <a:r>
              <a:rPr lang="zh-CN" altLang="en-US" sz="2400" b="1" smtClean="0">
                <a:solidFill>
                  <a:srgbClr val="990033"/>
                </a:solidFill>
                <a:latin typeface="Times New Roman" pitchFamily="18" charset="0"/>
                <a:sym typeface="+mn-ea"/>
              </a:rPr>
              <a:t>D</a:t>
            </a:r>
            <a:r>
              <a:rPr lang="zh-CN" altLang="en-US" sz="2400" b="1" smtClean="0">
                <a:solidFill>
                  <a:srgbClr val="990033"/>
                </a:solidFill>
                <a:latin typeface="宋体" pitchFamily="2" charset="-122"/>
                <a:sym typeface="+mn-ea"/>
              </a:rPr>
              <a:t>　[解析]  ①前面的一句话谈论的中心话题是“纳西古城”，因此①应该以“古城”开头。②前面有主语“我们”，为了保持话题一致，紧承的一句应该与“我们”保持连贯，所以应该为“远远地就能望见”；②后面的一句话，陈述的话题是“上面镌刻着”，所以②所表述的中心话题就应该是什么上面，所以应该为“拱形城门”。</a:t>
            </a:r>
            <a:endParaRPr lang="zh-CN" altLang="en-US" sz="2400" b="1" smtClean="0">
              <a:latin typeface="宋体" pitchFamily="2" charset="-122"/>
              <a:sym typeface="+mn-ea"/>
            </a:endParaRPr>
          </a:p>
          <a:p>
            <a:pPr marL="0" indent="0" algn="just" eaLnBrk="1" latinLnBrk="0" hangingPunct="1">
              <a:lnSpc>
                <a:spcPts val="3500"/>
              </a:lnSpc>
              <a:spcBef>
                <a:spcPct val="0"/>
              </a:spcBef>
              <a:buFont typeface="Arial" charset="0"/>
              <a:buNone/>
            </a:pPr>
            <a:endParaRPr lang="zh-CN" altLang="en-US" sz="2400" b="1" smtClean="0">
              <a:latin typeface="宋体" pitchFamily="2" charset="-122"/>
            </a:endParaRPr>
          </a:p>
          <a:p>
            <a:pPr marL="0" indent="622300" eaLnBrk="1" hangingPunct="1">
              <a:lnSpc>
                <a:spcPct val="122000"/>
              </a:lnSpc>
              <a:spcBef>
                <a:spcPct val="0"/>
              </a:spcBef>
              <a:buFont typeface="Arial" charset="0"/>
              <a:buNone/>
            </a:pPr>
            <a:endParaRPr/>
          </a:p>
        </p:txBody>
      </p:sp>
      <p:sp>
        <p:nvSpPr>
          <p:cNvPr id="51200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1200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1200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12002"/>
                                        </p:tgtEl>
                                        <p:attrNameLst>
                                          <p:attrName>style.visibility</p:attrName>
                                        </p:attrNameLst>
                                      </p:cBhvr>
                                      <p:to>
                                        <p:strVal val="visible"/>
                                      </p:to>
                                    </p:set>
                                    <p:animEffect transition="in" filter="blinds(horizontal)">
                                      <p:cBhvr>
                                        <p:cTn id="7" dur="500"/>
                                        <p:tgtEl>
                                          <p:spTgt spid="512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02"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内容占位符 2"/>
          <p:cNvSpPr>
            <a:spLocks noGrp="1"/>
          </p:cNvSpPr>
          <p:nvPr>
            <p:ph idx="4294967295"/>
          </p:nvPr>
        </p:nvSpPr>
        <p:spPr>
          <a:xfrm>
            <a:off x="792163" y="936625"/>
            <a:ext cx="7920037" cy="2132013"/>
          </a:xfrm>
        </p:spPr>
        <p:txBody>
          <a:bodyPr/>
          <a:lstStyle/>
          <a:p>
            <a:pPr marL="0" indent="0" eaLnBrk="1" latinLnBrk="0" hangingPunct="1">
              <a:lnSpc>
                <a:spcPts val="3500"/>
              </a:lnSpc>
              <a:spcBef>
                <a:spcPct val="0"/>
              </a:spcBef>
              <a:buFont typeface="Arial" charset="0"/>
              <a:buNone/>
            </a:pPr>
            <a:r>
              <a:rPr lang="zh-CN" altLang="en-US" sz="2400" b="1" smtClean="0">
                <a:latin typeface="黑体" charset="0"/>
                <a:ea typeface="黑体" charset="0"/>
                <a:sym typeface="+mn-ea"/>
              </a:rPr>
              <a:t>二、变换句式解题要领</a:t>
            </a:r>
            <a:endParaRPr lang="zh-CN" altLang="en-US" sz="2400" b="1" smtClean="0">
              <a:latin typeface="黑体" charset="0"/>
              <a:ea typeface="黑体" charset="0"/>
            </a:endParaRPr>
          </a:p>
          <a:p>
            <a:pPr marL="0" indent="0" eaLnBrk="1" latinLnBrk="0" hangingPunct="1">
              <a:lnSpc>
                <a:spcPts val="3500"/>
              </a:lnSpc>
              <a:spcBef>
                <a:spcPct val="0"/>
              </a:spcBef>
              <a:buFont typeface="Arial" charset="0"/>
              <a:buNone/>
            </a:pPr>
            <a:r>
              <a:rPr lang="en-US" altLang="zh-CN" sz="2400" b="1" smtClean="0">
                <a:latin typeface="黑体" charset="0"/>
                <a:ea typeface="黑体" charset="0"/>
                <a:sym typeface="+mn-ea"/>
              </a:rPr>
              <a:t>1</a:t>
            </a:r>
            <a:r>
              <a:rPr lang="zh-CN" altLang="en-US" sz="2400" b="1" smtClean="0">
                <a:latin typeface="黑体" charset="0"/>
                <a:ea typeface="黑体" charset="0"/>
                <a:sym typeface="+mn-ea"/>
              </a:rPr>
              <a:t>．明确各类句式特点，掌握变换句式方法</a:t>
            </a:r>
            <a:endParaRPr lang="zh-CN" altLang="en-US" sz="2400" b="1" smtClean="0">
              <a:latin typeface="黑体" charset="0"/>
              <a:ea typeface="黑体" charset="0"/>
            </a:endParaRPr>
          </a:p>
          <a:p>
            <a:pPr marL="0" indent="0" eaLnBrk="1" latinLnBrk="0" hangingPunct="1">
              <a:lnSpc>
                <a:spcPts val="3500"/>
              </a:lnSpc>
              <a:spcBef>
                <a:spcPct val="0"/>
              </a:spcBef>
              <a:buFont typeface="Arial" charset="0"/>
              <a:buNone/>
            </a:pPr>
            <a:r>
              <a:rPr lang="zh-CN" altLang="en-US" sz="2400" b="1" smtClean="0">
                <a:latin typeface="宋体" pitchFamily="2" charset="-122"/>
                <a:sym typeface="+mn-ea"/>
              </a:rPr>
              <a:t>    明确各类句式的特点是变换句式的基础，如解答重组句子题，要特别注意分析原句的层次关系，找到合理的表达思路，同时要掌握各种变换方法。</a:t>
            </a:r>
          </a:p>
        </p:txBody>
      </p:sp>
      <p:sp>
        <p:nvSpPr>
          <p:cNvPr id="51200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1200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1200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12002"/>
                                        </p:tgtEl>
                                        <p:attrNameLst>
                                          <p:attrName>style.visibility</p:attrName>
                                        </p:attrNameLst>
                                      </p:cBhvr>
                                      <p:to>
                                        <p:strVal val="visible"/>
                                      </p:to>
                                    </p:set>
                                    <p:animEffect transition="in" filter="blinds(horizontal)">
                                      <p:cBhvr>
                                        <p:cTn id="7" dur="500"/>
                                        <p:tgtEl>
                                          <p:spTgt spid="512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02"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内容占位符 2"/>
          <p:cNvSpPr>
            <a:spLocks noGrp="1"/>
          </p:cNvSpPr>
          <p:nvPr>
            <p:ph idx="4294967295"/>
          </p:nvPr>
        </p:nvSpPr>
        <p:spPr>
          <a:xfrm>
            <a:off x="792163" y="936625"/>
            <a:ext cx="7920037" cy="5399088"/>
          </a:xfrm>
        </p:spPr>
        <p:txBody>
          <a:bodyPr/>
          <a:lstStyle/>
          <a:p>
            <a:pPr marL="0" indent="0" eaLnBrk="1" latinLnBrk="0" hangingPunct="1">
              <a:lnSpc>
                <a:spcPts val="3500"/>
              </a:lnSpc>
              <a:spcBef>
                <a:spcPct val="0"/>
              </a:spcBef>
              <a:buFont typeface="Arial" charset="0"/>
              <a:buNone/>
            </a:pPr>
            <a:r>
              <a:rPr lang="en-US" altLang="zh-CN" sz="2400" b="1" smtClean="0">
                <a:latin typeface="黑体" charset="0"/>
                <a:ea typeface="黑体" charset="0"/>
              </a:rPr>
              <a:t>2</a:t>
            </a:r>
            <a:r>
              <a:rPr lang="zh-CN" altLang="en-US" sz="2400" b="1" smtClean="0">
                <a:latin typeface="黑体" charset="0"/>
                <a:ea typeface="黑体" charset="0"/>
              </a:rPr>
              <a:t>．不能改变句子的原意，增删变动较小</a:t>
            </a:r>
          </a:p>
          <a:p>
            <a:pPr marL="0" indent="0" eaLnBrk="1" latinLnBrk="0" hangingPunct="1">
              <a:lnSpc>
                <a:spcPts val="3500"/>
              </a:lnSpc>
              <a:spcBef>
                <a:spcPct val="0"/>
              </a:spcBef>
              <a:buFont typeface="Arial" charset="0"/>
              <a:buNone/>
            </a:pPr>
            <a:r>
              <a:rPr lang="zh-CN" altLang="en-US" sz="2400" b="1" smtClean="0">
                <a:latin typeface="宋体" pitchFamily="2" charset="-122"/>
              </a:rPr>
              <a:t>    不能改变句子的原意，这是进行句式变换必须遵循的原则。句式变换是“同义句”的变换，只是句子形式的变换，必要时可增删或变动个别文字，但不应影响对句子原意的准确表达。有些句子，语序、结构变化可引起句意的改变，不属于句式变换。</a:t>
            </a:r>
          </a:p>
          <a:p>
            <a:pPr marL="0" indent="0" eaLnBrk="1" latinLnBrk="0" hangingPunct="1">
              <a:lnSpc>
                <a:spcPts val="3500"/>
              </a:lnSpc>
              <a:spcBef>
                <a:spcPct val="0"/>
              </a:spcBef>
              <a:buFont typeface="Arial" charset="0"/>
              <a:buNone/>
            </a:pPr>
            <a:r>
              <a:rPr lang="en-US" altLang="zh-CN" sz="2400" b="1" smtClean="0">
                <a:latin typeface="黑体" charset="0"/>
                <a:ea typeface="黑体" charset="0"/>
              </a:rPr>
              <a:t>3</a:t>
            </a:r>
            <a:r>
              <a:rPr lang="zh-CN" altLang="en-US" sz="2400" b="1" smtClean="0">
                <a:latin typeface="黑体" charset="0"/>
                <a:ea typeface="黑体" charset="0"/>
              </a:rPr>
              <a:t>．讲究改变顺序，重在合理排列</a:t>
            </a:r>
          </a:p>
          <a:p>
            <a:pPr marL="0" indent="0" eaLnBrk="1" latinLnBrk="0" hangingPunct="1">
              <a:lnSpc>
                <a:spcPts val="3500"/>
              </a:lnSpc>
              <a:spcBef>
                <a:spcPct val="0"/>
              </a:spcBef>
              <a:buFont typeface="Arial" charset="0"/>
              <a:buNone/>
            </a:pPr>
            <a:r>
              <a:rPr lang="zh-CN" altLang="en-US" sz="2400" b="1" smtClean="0">
                <a:latin typeface="宋体" pitchFamily="2" charset="-122"/>
              </a:rPr>
              <a:t>    所有句式变换都讲究改变后的顺序性。原先的短句变成了长句的附加成分，应按一定的合理的顺序排列。变换句式题失分的因素主要在顺序的安排上。</a:t>
            </a:r>
          </a:p>
        </p:txBody>
      </p:sp>
      <p:sp>
        <p:nvSpPr>
          <p:cNvPr id="51302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1303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1303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13026"/>
                                        </p:tgtEl>
                                        <p:attrNameLst>
                                          <p:attrName>style.visibility</p:attrName>
                                        </p:attrNameLst>
                                      </p:cBhvr>
                                      <p:to>
                                        <p:strVal val="visible"/>
                                      </p:to>
                                    </p:set>
                                    <p:animEffect transition="in" filter="blinds(horizontal)">
                                      <p:cBhvr>
                                        <p:cTn id="7" dur="500"/>
                                        <p:tgtEl>
                                          <p:spTgt spid="513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6"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内容占位符 2"/>
          <p:cNvSpPr>
            <a:spLocks noGrp="1"/>
          </p:cNvSpPr>
          <p:nvPr>
            <p:ph idx="4294967295"/>
          </p:nvPr>
        </p:nvSpPr>
        <p:spPr>
          <a:xfrm>
            <a:off x="792163" y="936625"/>
            <a:ext cx="7920037" cy="5399088"/>
          </a:xfrm>
        </p:spPr>
        <p:txBody>
          <a:bodyPr/>
          <a:lstStyle/>
          <a:p>
            <a:pPr marL="0" indent="0" algn="just" eaLnBrk="1" latinLnBrk="0" hangingPunct="1">
              <a:lnSpc>
                <a:spcPts val="3500"/>
              </a:lnSpc>
              <a:spcBef>
                <a:spcPct val="0"/>
              </a:spcBef>
              <a:buFont typeface="Arial" charset="0"/>
              <a:buNone/>
            </a:pPr>
            <a:r>
              <a:rPr lang="zh-CN" altLang="en-US" sz="2400" b="1" smtClean="0">
                <a:latin typeface="宋体" pitchFamily="2" charset="-122"/>
                <a:sym typeface="+mn-ea"/>
              </a:rPr>
              <a:t>【</a:t>
            </a:r>
            <a:r>
              <a:rPr lang="zh-CN" altLang="en-US" sz="2400" b="1" smtClean="0">
                <a:latin typeface="黑体" charset="0"/>
                <a:ea typeface="黑体" charset="0"/>
                <a:sym typeface="+mn-ea"/>
              </a:rPr>
              <a:t>技法小练</a:t>
            </a:r>
            <a:r>
              <a:rPr lang="zh-CN" altLang="en-US" sz="2400" b="1" smtClean="0">
                <a:latin typeface="宋体" pitchFamily="2" charset="-122"/>
                <a:sym typeface="+mn-ea"/>
              </a:rPr>
              <a:t>】</a:t>
            </a:r>
            <a:endParaRPr lang="zh-CN" altLang="en-US" sz="2400" b="1" smtClean="0">
              <a:latin typeface="宋体" pitchFamily="2" charset="-122"/>
            </a:endParaRPr>
          </a:p>
          <a:p>
            <a:pPr marL="0" indent="0" algn="just" eaLnBrk="1" latinLnBrk="0" hangingPunct="1">
              <a:lnSpc>
                <a:spcPts val="3500"/>
              </a:lnSpc>
              <a:spcBef>
                <a:spcPct val="0"/>
              </a:spcBef>
              <a:buFont typeface="Arial" charset="0"/>
              <a:buNone/>
            </a:pPr>
            <a:r>
              <a:rPr lang="en-US" altLang="zh-CN" sz="2400" b="1" smtClean="0">
                <a:latin typeface="宋体" pitchFamily="2" charset="-122"/>
                <a:sym typeface="+mn-ea"/>
              </a:rPr>
              <a:t>2</a:t>
            </a:r>
            <a:r>
              <a:rPr lang="zh-CN" altLang="en-US" sz="2400" b="1" smtClean="0">
                <a:latin typeface="宋体" pitchFamily="2" charset="-122"/>
                <a:sym typeface="+mn-ea"/>
              </a:rPr>
              <a:t>.[2011·辽宁卷]把下面这个长句改写成几个较短的句子，可以改变语序、增删词语，但不得改变原意。(5分)</a:t>
            </a:r>
          </a:p>
          <a:p>
            <a:pPr marL="0" indent="0" algn="just" eaLnBrk="1" latinLnBrk="0" hangingPunct="1">
              <a:lnSpc>
                <a:spcPts val="3500"/>
              </a:lnSpc>
              <a:spcBef>
                <a:spcPct val="0"/>
              </a:spcBef>
              <a:buFont typeface="Arial" charset="0"/>
              <a:buNone/>
            </a:pPr>
            <a:r>
              <a:rPr lang="en-US" altLang="zh-CN" sz="2400" b="1" smtClean="0">
                <a:latin typeface="楷体_GB2312" pitchFamily="49" charset="-122"/>
                <a:ea typeface="楷体_GB2312" pitchFamily="49" charset="-122"/>
                <a:sym typeface="+mn-ea"/>
              </a:rPr>
              <a:t>    他的著作用康德、叔本华的美学思想，就境界的主客体及其对待关系、境界的辩证结构及其内在的矛盾运动、境界美的分类与各自特点，对境界这一中国传统的美学范畴进行了详细的阐释。</a:t>
            </a:r>
            <a:endParaRPr lang="zh-CN" altLang="en-US" sz="2400" b="1" smtClean="0">
              <a:latin typeface="宋体" pitchFamily="2" charset="-122"/>
            </a:endParaRPr>
          </a:p>
        </p:txBody>
      </p:sp>
      <p:sp>
        <p:nvSpPr>
          <p:cNvPr id="51302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1303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1303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13026"/>
                                        </p:tgtEl>
                                        <p:attrNameLst>
                                          <p:attrName>style.visibility</p:attrName>
                                        </p:attrNameLst>
                                      </p:cBhvr>
                                      <p:to>
                                        <p:strVal val="visible"/>
                                      </p:to>
                                    </p:set>
                                    <p:animEffect transition="in" filter="blinds(horizontal)">
                                      <p:cBhvr>
                                        <p:cTn id="7" dur="500"/>
                                        <p:tgtEl>
                                          <p:spTgt spid="513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6"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内容占位符 2"/>
          <p:cNvSpPr>
            <a:spLocks noGrp="1"/>
          </p:cNvSpPr>
          <p:nvPr>
            <p:ph idx="4294967295"/>
          </p:nvPr>
        </p:nvSpPr>
        <p:spPr>
          <a:xfrm>
            <a:off x="792163" y="936625"/>
            <a:ext cx="7920037" cy="5399088"/>
          </a:xfrm>
        </p:spPr>
        <p:txBody>
          <a:bodyPr/>
          <a:lstStyle/>
          <a:p>
            <a:pPr marL="0" indent="0" algn="l" eaLnBrk="1" latinLnBrk="0" hangingPunct="1">
              <a:lnSpc>
                <a:spcPts val="3500"/>
              </a:lnSpc>
              <a:spcBef>
                <a:spcPct val="0"/>
              </a:spcBef>
              <a:buNone/>
            </a:pPr>
            <a:r>
              <a:rPr lang="zh-CN" altLang="en-US" sz="2400" b="1" smtClean="0">
                <a:solidFill>
                  <a:srgbClr val="990033"/>
                </a:solidFill>
                <a:latin typeface="宋体" pitchFamily="2" charset="-122"/>
                <a:sym typeface="+mn-ea"/>
              </a:rPr>
              <a:t>他的著作对境界这一中国传统的美学范畴进行了详细的阐释，阐释的依据是康德、叔本华的美学思想，阐释的内容既有境界的主客体及其对待关系，也有境界的辩证结构及其内在的矛盾运动，还有境界美的分类与各自特点。</a:t>
            </a:r>
          </a:p>
          <a:p>
            <a:pPr marL="0" indent="0" algn="l" eaLnBrk="1" latinLnBrk="0" hangingPunct="1">
              <a:lnSpc>
                <a:spcPts val="3500"/>
              </a:lnSpc>
              <a:spcBef>
                <a:spcPct val="0"/>
              </a:spcBef>
              <a:buNone/>
            </a:pPr>
            <a:r>
              <a:rPr lang="zh-CN" altLang="en-US" sz="2400" b="1" smtClean="0">
                <a:solidFill>
                  <a:srgbClr val="990033"/>
                </a:solidFill>
                <a:latin typeface="宋体" pitchFamily="2" charset="-122"/>
                <a:sym typeface="+mn-ea"/>
              </a:rPr>
              <a:t>[解析]  本题考查变换句式中长句变短句的能力。题目明确提出了“改写成几个较短的句子，可以改变语序、增删词语，但不得改变原意”的要求。解答此题，要特别注意理解“短句”的含义，要注意的是改成的“短句”要主干清楚，短句与短句之间要按照恰当的顺序排列，以求达到“语句通顺，语意连贯”的要求。</a:t>
            </a:r>
            <a:endParaRPr lang="zh-CN" altLang="en-US" sz="2400" b="1" smtClean="0">
              <a:latin typeface="宋体" pitchFamily="2" charset="-122"/>
            </a:endParaRPr>
          </a:p>
        </p:txBody>
      </p:sp>
      <p:sp>
        <p:nvSpPr>
          <p:cNvPr id="51302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1303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1303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13026"/>
                                        </p:tgtEl>
                                        <p:attrNameLst>
                                          <p:attrName>style.visibility</p:attrName>
                                        </p:attrNameLst>
                                      </p:cBhvr>
                                      <p:to>
                                        <p:strVal val="visible"/>
                                      </p:to>
                                    </p:set>
                                    <p:animEffect transition="in" filter="blinds(horizontal)">
                                      <p:cBhvr>
                                        <p:cTn id="7" dur="500"/>
                                        <p:tgtEl>
                                          <p:spTgt spid="513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6" grpId="0"/>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内容占位符 2"/>
          <p:cNvSpPr>
            <a:spLocks noGrp="1"/>
          </p:cNvSpPr>
          <p:nvPr>
            <p:ph idx="4294967295"/>
          </p:nvPr>
        </p:nvSpPr>
        <p:spPr>
          <a:xfrm>
            <a:off x="792163" y="936625"/>
            <a:ext cx="7920037" cy="5399088"/>
          </a:xfrm>
        </p:spPr>
        <p:txBody>
          <a:bodyPr/>
          <a:lstStyle/>
          <a:p>
            <a:pPr marL="0" indent="0" algn="l" eaLnBrk="1" latinLnBrk="0" hangingPunct="1">
              <a:lnSpc>
                <a:spcPts val="3500"/>
              </a:lnSpc>
              <a:spcBef>
                <a:spcPct val="0"/>
              </a:spcBef>
              <a:buNone/>
            </a:pPr>
            <a:r>
              <a:rPr lang="en-US" altLang="zh-CN" sz="2400" b="1" smtClean="0">
                <a:solidFill>
                  <a:srgbClr val="990033"/>
                </a:solidFill>
                <a:latin typeface="宋体" pitchFamily="2" charset="-122"/>
                <a:sym typeface="+mn-ea"/>
              </a:rPr>
              <a:t>    </a:t>
            </a:r>
            <a:r>
              <a:rPr lang="zh-CN" altLang="en-US" sz="2400" b="1" smtClean="0">
                <a:solidFill>
                  <a:srgbClr val="990033"/>
                </a:solidFill>
                <a:latin typeface="宋体" pitchFamily="2" charset="-122"/>
                <a:sym typeface="+mn-ea"/>
              </a:rPr>
              <a:t>这道题的改写方法是：先找主干句——“他的著作对境界这一中国传统的美学范畴进行了详细的阐释”，再整理句子内部成分，一是运用了什么——阐释的依据是“康德、叔本华的美学思想”，二是有怎样的内容——阐释的内容既有“境界的主客体及其对待关系，也有境界的辩证结构及其内在的矛盾运动”，还有“境界美的分类与各自特点”。</a:t>
            </a:r>
            <a:endParaRPr lang="zh-CN" altLang="en-US" sz="2400" b="1" smtClean="0">
              <a:latin typeface="宋体" pitchFamily="2" charset="-122"/>
            </a:endParaRPr>
          </a:p>
        </p:txBody>
      </p:sp>
      <p:sp>
        <p:nvSpPr>
          <p:cNvPr id="51302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1303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1303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13026"/>
                                        </p:tgtEl>
                                        <p:attrNameLst>
                                          <p:attrName>style.visibility</p:attrName>
                                        </p:attrNameLst>
                                      </p:cBhvr>
                                      <p:to>
                                        <p:strVal val="visible"/>
                                      </p:to>
                                    </p:set>
                                    <p:animEffect transition="in" filter="blinds(horizontal)">
                                      <p:cBhvr>
                                        <p:cTn id="7" dur="500"/>
                                        <p:tgtEl>
                                          <p:spTgt spid="513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a:grpSpLocks/>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buFontTx/>
                <a:buNone/>
                <a:defRPr/>
              </a:pPr>
              <a:endParaRPr lang="zh-CN" altLang="en-US" sz="1800" baseline="-25000"/>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buFontTx/>
                <a:buNone/>
                <a:defRPr/>
              </a:pPr>
              <a:endParaRPr lang="zh-CN" altLang="en-US" sz="1800" baseline="-25000"/>
            </a:p>
          </p:txBody>
        </p:sp>
      </p:grpSp>
      <p:sp>
        <p:nvSpPr>
          <p:cNvPr id="6148" name="矩形 23"/>
          <p:cNvSpPr>
            <a:spLocks noChangeArrowheads="1"/>
          </p:cNvSpPr>
          <p:nvPr/>
        </p:nvSpPr>
        <p:spPr bwMode="auto">
          <a:xfrm>
            <a:off x="649288" y="982663"/>
            <a:ext cx="7916862" cy="3741737"/>
          </a:xfrm>
          <a:prstGeom prst="rect">
            <a:avLst/>
          </a:prstGeom>
          <a:noFill/>
          <a:ln w="9525">
            <a:noFill/>
            <a:miter lim="800000"/>
            <a:headEnd/>
            <a:tailEnd/>
          </a:ln>
        </p:spPr>
        <p:txBody>
          <a:bodyPr/>
          <a:lstStyle/>
          <a:p>
            <a:pPr indent="622800" eaLnBrk="1" hangingPunct="1">
              <a:lnSpc>
                <a:spcPts val="3500"/>
              </a:lnSpc>
              <a:spcBef>
                <a:spcPct val="0"/>
              </a:spcBef>
              <a:buFontTx/>
              <a:buNone/>
            </a:pPr>
            <a:r>
              <a:rPr lang="zh-CN" altLang="en-US" sz="2400" b="1" dirty="0" smtClean="0">
                <a:latin typeface="宋体" pitchFamily="2" charset="-122"/>
              </a:rPr>
              <a:t>新</a:t>
            </a:r>
            <a:r>
              <a:rPr lang="zh-CN" altLang="en-US" sz="2400" b="1" dirty="0">
                <a:latin typeface="宋体" pitchFamily="2" charset="-122"/>
              </a:rPr>
              <a:t>课标全国卷</a:t>
            </a:r>
            <a:r>
              <a:rPr lang="en-US" altLang="zh-CN" sz="2400" b="1" dirty="0">
                <a:latin typeface="宋体" pitchFamily="2" charset="-122"/>
              </a:rPr>
              <a:t>《</a:t>
            </a:r>
            <a:r>
              <a:rPr lang="zh-CN" altLang="en-US" sz="2400" b="1" dirty="0">
                <a:latin typeface="宋体" pitchFamily="2" charset="-122"/>
              </a:rPr>
              <a:t>考试说明</a:t>
            </a:r>
            <a:r>
              <a:rPr lang="en-US" altLang="zh-CN" sz="2400" b="1" dirty="0">
                <a:latin typeface="宋体" pitchFamily="2" charset="-122"/>
              </a:rPr>
              <a:t>》</a:t>
            </a:r>
            <a:r>
              <a:rPr lang="zh-CN" altLang="en-US" sz="2400" b="1" dirty="0">
                <a:latin typeface="宋体" pitchFamily="2" charset="-122"/>
              </a:rPr>
              <a:t>对该考点提出的要求是“正确使用词语</a:t>
            </a:r>
            <a:r>
              <a:rPr lang="en-US" altLang="zh-CN" sz="2400" b="1" dirty="0">
                <a:latin typeface="宋体" pitchFamily="2" charset="-122"/>
              </a:rPr>
              <a:t>(</a:t>
            </a:r>
            <a:r>
              <a:rPr lang="zh-CN" altLang="en-US" sz="2400" b="1" dirty="0">
                <a:latin typeface="宋体" pitchFamily="2" charset="-122"/>
              </a:rPr>
              <a:t>包括熟语</a:t>
            </a:r>
            <a:r>
              <a:rPr lang="en-US" altLang="zh-CN" sz="2400" b="1" dirty="0">
                <a:latin typeface="宋体" pitchFamily="2" charset="-122"/>
              </a:rPr>
              <a:t>)”</a:t>
            </a:r>
            <a:r>
              <a:rPr lang="zh-CN" altLang="en-US" sz="2400" b="1" dirty="0">
                <a:latin typeface="宋体" pitchFamily="2" charset="-122"/>
              </a:rPr>
              <a:t>，能力层级为</a:t>
            </a:r>
            <a:r>
              <a:rPr lang="en-US" altLang="zh-CN" sz="2400" b="1" dirty="0">
                <a:latin typeface="Times New Roman" pitchFamily="18" charset="0"/>
                <a:cs typeface="Times New Roman" pitchFamily="18" charset="0"/>
              </a:rPr>
              <a:t>E</a:t>
            </a:r>
            <a:r>
              <a:rPr lang="zh-CN" altLang="en-US" sz="2400" b="1" dirty="0">
                <a:latin typeface="宋体" pitchFamily="2" charset="-122"/>
              </a:rPr>
              <a:t>级</a:t>
            </a:r>
            <a:r>
              <a:rPr lang="en-US" altLang="zh-CN" sz="2400" b="1" dirty="0">
                <a:latin typeface="宋体" pitchFamily="2" charset="-122"/>
              </a:rPr>
              <a:t>(</a:t>
            </a:r>
            <a:r>
              <a:rPr lang="zh-CN" altLang="en-US" sz="2400" b="1" dirty="0">
                <a:latin typeface="宋体" pitchFamily="2" charset="-122"/>
              </a:rPr>
              <a:t>表达应用</a:t>
            </a:r>
            <a:r>
              <a:rPr lang="en-US" altLang="zh-CN" sz="2400" b="1" dirty="0">
                <a:latin typeface="宋体" pitchFamily="2" charset="-122"/>
              </a:rPr>
              <a:t>)</a:t>
            </a:r>
            <a:r>
              <a:rPr lang="zh-CN" altLang="en-US" sz="2400" b="1" dirty="0">
                <a:latin typeface="宋体" pitchFamily="2" charset="-122"/>
              </a:rPr>
              <a:t>。“正确使用词语</a:t>
            </a:r>
            <a:r>
              <a:rPr lang="en-US" altLang="zh-CN" sz="2400" b="1" dirty="0">
                <a:latin typeface="宋体" pitchFamily="2" charset="-122"/>
              </a:rPr>
              <a:t>(</a:t>
            </a:r>
            <a:r>
              <a:rPr lang="zh-CN" altLang="en-US" sz="2400" b="1" dirty="0">
                <a:latin typeface="宋体" pitchFamily="2" charset="-122"/>
              </a:rPr>
              <a:t>包括熟语</a:t>
            </a:r>
            <a:r>
              <a:rPr lang="en-US" altLang="zh-CN" sz="2400" b="1" dirty="0">
                <a:latin typeface="宋体" pitchFamily="2" charset="-122"/>
              </a:rPr>
              <a:t>)”</a:t>
            </a:r>
            <a:r>
              <a:rPr lang="zh-CN" altLang="en-US" sz="2400" b="1" dirty="0">
                <a:latin typeface="宋体" pitchFamily="2" charset="-122"/>
              </a:rPr>
              <a:t>指能正确理解词语</a:t>
            </a:r>
            <a:r>
              <a:rPr lang="en-US" altLang="zh-CN" sz="2400" b="1" dirty="0">
                <a:latin typeface="宋体" pitchFamily="2" charset="-122"/>
              </a:rPr>
              <a:t>(</a:t>
            </a:r>
            <a:r>
              <a:rPr lang="zh-CN" altLang="en-US" sz="2400" b="1" dirty="0">
                <a:latin typeface="宋体" pitchFamily="2" charset="-122"/>
              </a:rPr>
              <a:t>包括熟语</a:t>
            </a:r>
            <a:r>
              <a:rPr lang="en-US" altLang="zh-CN" sz="2400" b="1" dirty="0">
                <a:latin typeface="宋体" pitchFamily="2" charset="-122"/>
              </a:rPr>
              <a:t>)</a:t>
            </a:r>
            <a:r>
              <a:rPr lang="zh-CN" altLang="en-US" sz="2400" b="1" dirty="0">
                <a:latin typeface="宋体" pitchFamily="2" charset="-122"/>
              </a:rPr>
              <a:t>在具体的语言环境中的意义，能根据语言环境准确恰当地使用词语</a:t>
            </a:r>
            <a:r>
              <a:rPr lang="en-US" altLang="zh-CN" sz="2400" b="1" dirty="0">
                <a:latin typeface="宋体" pitchFamily="2" charset="-122"/>
              </a:rPr>
              <a:t>(</a:t>
            </a:r>
            <a:r>
              <a:rPr lang="zh-CN" altLang="en-US" sz="2400" b="1" dirty="0">
                <a:latin typeface="宋体" pitchFamily="2" charset="-122"/>
              </a:rPr>
              <a:t>包括熟语</a:t>
            </a:r>
            <a:r>
              <a:rPr lang="en-US" altLang="zh-CN" sz="2400" b="1" dirty="0">
                <a:latin typeface="宋体" pitchFamily="2" charset="-122"/>
              </a:rPr>
              <a:t>)</a:t>
            </a:r>
            <a:r>
              <a:rPr lang="zh-CN" altLang="en-US" sz="2400" b="1" dirty="0" smtClean="0">
                <a:latin typeface="宋体" pitchFamily="2" charset="-122"/>
              </a:rPr>
              <a:t>。本考点的</a:t>
            </a:r>
            <a:r>
              <a:rPr lang="zh-CN" altLang="en-US" sz="2400" b="1" dirty="0">
                <a:latin typeface="宋体" pitchFamily="2" charset="-122"/>
              </a:rPr>
              <a:t>考查以成语为主。</a:t>
            </a: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ts val="2200"/>
              </a:lnSpc>
              <a:spcBef>
                <a:spcPct val="0"/>
              </a:spcBef>
              <a:buFontTx/>
              <a:buNone/>
              <a:defRPr/>
            </a:pPr>
            <a:r>
              <a:rPr lang="zh-CN" altLang="en-US" sz="2600" b="1">
                <a:solidFill>
                  <a:schemeClr val="bg1"/>
                </a:solidFill>
                <a:latin typeface="幼圆" pitchFamily="49" charset="-122"/>
                <a:ea typeface="幼圆" pitchFamily="49" charset="-122"/>
              </a:rPr>
              <a:t>考纲在线</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500"/>
                                        <p:tgtEl>
                                          <p:spTgt spid="1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148"/>
                                        </p:tgtEl>
                                        <p:attrNameLst>
                                          <p:attrName>style.visibility</p:attrName>
                                        </p:attrNameLst>
                                      </p:cBhvr>
                                      <p:to>
                                        <p:strVal val="visible"/>
                                      </p:to>
                                    </p:set>
                                    <p:animEffect transition="in" filter="blinds(horizontal)">
                                      <p:cBhvr>
                                        <p:cTn id="11"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p:bldP spid="1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765175"/>
            <a:ext cx="8208962" cy="5616575"/>
          </a:xfrm>
        </p:spPr>
        <p:txBody>
          <a:bodyPr/>
          <a:lstStyle/>
          <a:p>
            <a:pPr marL="0" indent="0" algn="just" eaLnBrk="1" hangingPunct="1">
              <a:lnSpc>
                <a:spcPct val="122000"/>
              </a:lnSpc>
              <a:spcBef>
                <a:spcPct val="0"/>
              </a:spcBef>
              <a:buFont typeface="Arial" charset="0"/>
              <a:buNone/>
            </a:pPr>
            <a:r>
              <a:rPr lang="en-US" altLang="zh-CN" sz="2400" b="1" dirty="0" smtClean="0">
                <a:ea typeface="黑体" pitchFamily="2" charset="-122"/>
              </a:rPr>
              <a:t>【</a:t>
            </a:r>
            <a:r>
              <a:rPr lang="zh-CN" altLang="en-US" sz="2400" b="1" dirty="0" smtClean="0">
                <a:ea typeface="黑体" pitchFamily="2" charset="-122"/>
              </a:rPr>
              <a:t>成语小贴士</a:t>
            </a:r>
            <a:r>
              <a:rPr lang="en-US" altLang="zh-CN" sz="2400" b="1" dirty="0" smtClean="0">
                <a:ea typeface="黑体" pitchFamily="2" charset="-122"/>
              </a:rPr>
              <a:t>】</a:t>
            </a:r>
          </a:p>
          <a:p>
            <a:pPr marL="0" indent="0" algn="just" eaLnBrk="1" hangingPunct="1">
              <a:lnSpc>
                <a:spcPct val="122000"/>
              </a:lnSpc>
              <a:spcBef>
                <a:spcPct val="0"/>
              </a:spcBef>
              <a:buFont typeface="Arial" charset="0"/>
              <a:buNone/>
            </a:pPr>
            <a:r>
              <a:rPr lang="zh-CN" altLang="en-US" sz="2400" b="1" dirty="0" smtClean="0"/>
              <a:t>                 </a:t>
            </a:r>
            <a:r>
              <a:rPr lang="zh-CN" altLang="en-US" sz="2400" b="1" dirty="0" smtClean="0">
                <a:ea typeface="黑体" pitchFamily="2" charset="-122"/>
              </a:rPr>
              <a:t>常见适用对象不同的近义成语辨析</a:t>
            </a:r>
          </a:p>
          <a:p>
            <a:pPr marL="0" indent="0" algn="just" eaLnBrk="1" hangingPunct="1">
              <a:lnSpc>
                <a:spcPct val="122000"/>
              </a:lnSpc>
              <a:spcBef>
                <a:spcPct val="0"/>
              </a:spcBef>
              <a:buFont typeface="Arial" charset="0"/>
              <a:buNone/>
            </a:pPr>
            <a:r>
              <a:rPr lang="en-US" altLang="zh-CN" sz="2400" b="1" dirty="0" smtClean="0">
                <a:latin typeface="宋体" pitchFamily="2" charset="-122"/>
              </a:rPr>
              <a:t>    1.</a:t>
            </a:r>
            <a:r>
              <a:rPr lang="en-US" altLang="zh-CN" sz="2400" b="1" dirty="0" smtClean="0"/>
              <a:t> </a:t>
            </a:r>
            <a:r>
              <a:rPr lang="zh-CN" altLang="en-US" sz="2400" b="1" dirty="0" smtClean="0"/>
              <a:t>不可思议、不堪设想：都有“不能想象”的意思。异：前者适用于奇妙的事物或深奥而又不可理解的事情或道理；后者适用于严重的不良后果。</a:t>
            </a:r>
          </a:p>
          <a:p>
            <a:pPr marL="0" indent="0" algn="just" eaLnBrk="1" hangingPunct="1">
              <a:lnSpc>
                <a:spcPct val="122000"/>
              </a:lnSpc>
              <a:spcBef>
                <a:spcPct val="0"/>
              </a:spcBef>
              <a:buFont typeface="Arial" charset="0"/>
              <a:buNone/>
            </a:pPr>
            <a:r>
              <a:rPr lang="en-US" altLang="zh-CN" sz="2400" b="1" dirty="0" smtClean="0"/>
              <a:t>         </a:t>
            </a:r>
            <a:r>
              <a:rPr lang="en-US" altLang="zh-CN" sz="2400" b="1" dirty="0" smtClean="0">
                <a:latin typeface="宋体" pitchFamily="2" charset="-122"/>
              </a:rPr>
              <a:t>2.</a:t>
            </a:r>
            <a:r>
              <a:rPr lang="en-US" altLang="zh-CN" sz="2400" b="1" dirty="0" smtClean="0"/>
              <a:t> </a:t>
            </a:r>
            <a:r>
              <a:rPr lang="zh-CN" altLang="en-US" sz="2400" b="1" dirty="0" smtClean="0">
                <a:latin typeface="宋体" pitchFamily="2" charset="-122"/>
              </a:rPr>
              <a:t>敲诈勒索、巧取豪夺：都有“强力抢占财物”的意思。异：“敲诈勒索”侧重于采用强硬的方式，其对象是钱物，在句子中多做谓语；“巧取豪夺”指软硬兼施，其对象可以是钱财、物品，也可以是权力、职位等。</a:t>
            </a:r>
          </a:p>
          <a:p>
            <a:pPr marL="0" indent="0" algn="just" eaLnBrk="1" hangingPunct="1">
              <a:lnSpc>
                <a:spcPct val="122000"/>
              </a:lnSpc>
              <a:spcBef>
                <a:spcPct val="0"/>
              </a:spcBef>
              <a:buFont typeface="Arial" charset="0"/>
              <a:buNone/>
            </a:pPr>
            <a:r>
              <a:rPr lang="en-US" altLang="zh-CN" sz="2400" b="1" dirty="0" smtClean="0">
                <a:latin typeface="宋体" pitchFamily="2" charset="-122"/>
              </a:rPr>
              <a:t>    3. </a:t>
            </a:r>
            <a:r>
              <a:rPr lang="zh-CN" altLang="en-US" sz="2400" b="1" dirty="0" smtClean="0">
                <a:latin typeface="宋体" pitchFamily="2" charset="-122"/>
              </a:rPr>
              <a:t>爱憎分明、泾渭分明：</a:t>
            </a:r>
            <a:r>
              <a:rPr lang="zh-CN" altLang="en-US" sz="2400" b="1" dirty="0" smtClean="0"/>
              <a:t>都有“界限清楚”之意。异：前者指思想感情的爱与恨，态度十分鲜明；后者多比喻是非分明或人品清浊显然不同。</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20582"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20583"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arn(inVertical)">
                                      <p:cBhvr>
                                        <p:cTn id="16" dur="500"/>
                                        <p:tgtEl>
                                          <p:spTgt spid="3">
                                            <p:txEl>
                                              <p:pRg st="3" end="3"/>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arn(inVertical)">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5"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4"/>
          <p:cNvGrpSpPr/>
          <p:nvPr/>
        </p:nvGrpSpPr>
        <p:grpSpPr bwMode="auto">
          <a:xfrm>
            <a:off x="1588" y="4581525"/>
            <a:ext cx="609600" cy="2028825"/>
            <a:chOff x="1" y="2886"/>
            <a:chExt cx="384" cy="1278"/>
          </a:xfrm>
        </p:grpSpPr>
        <p:pic>
          <p:nvPicPr>
            <p:cNvPr id="515078"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515079"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515077" name="内容占位符 2"/>
          <p:cNvSpPr/>
          <p:nvPr/>
        </p:nvSpPr>
        <p:spPr bwMode="auto">
          <a:xfrm>
            <a:off x="792163" y="936625"/>
            <a:ext cx="7920037" cy="5399088"/>
          </a:xfrm>
          <a:prstGeom prst="rect">
            <a:avLst/>
          </a:prstGeom>
          <a:noFill/>
          <a:ln w="9525">
            <a:noFill/>
            <a:miter lim="800000"/>
          </a:ln>
        </p:spPr>
        <p:txBody>
          <a:bodyPr/>
          <a:lstStyle/>
          <a:p>
            <a:pPr marL="0" indent="622300" algn="just" eaLnBrk="1" hangingPunct="1">
              <a:lnSpc>
                <a:spcPts val="3500"/>
              </a:lnSpc>
              <a:spcBef>
                <a:spcPct val="0"/>
              </a:spcBef>
              <a:buFont typeface="Arial" charset="0"/>
              <a:buNone/>
            </a:pPr>
            <a:endParaRPr lang="zh-CN" altLang="en-US" sz="2400" b="1" smtClean="0">
              <a:latin typeface="宋体" pitchFamily="2"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100" name="文本框 99"/>
          <p:cNvSpPr txBox="1"/>
          <p:nvPr/>
        </p:nvSpPr>
        <p:spPr>
          <a:xfrm>
            <a:off x="755650" y="764540"/>
            <a:ext cx="8025130" cy="5085080"/>
          </a:xfrm>
          <a:prstGeom prst="rect">
            <a:avLst/>
          </a:prstGeom>
          <a:noFill/>
          <a:ln w="9525">
            <a:noFill/>
            <a:miter/>
          </a:ln>
        </p:spPr>
        <p:txBody>
          <a:bodyPr wrap="square">
            <a:spAutoFit/>
          </a:bodyPr>
          <a:lstStyle/>
          <a:p>
            <a:pPr marL="0" indent="0" algn="l">
              <a:lnSpc>
                <a:spcPts val="3500"/>
              </a:lnSpc>
            </a:pPr>
            <a:r>
              <a:rPr lang="zh-CN" altLang="en-US" sz="2400" b="1" u="none" smtClean="0">
                <a:latin typeface="宋体" pitchFamily="2" charset="-122"/>
              </a:rPr>
              <a:t>1. 填入下面一段文字横线处的语句，最恰当的一句是(　)</a:t>
            </a:r>
          </a:p>
          <a:p>
            <a:r>
              <a:rPr lang="zh-CN" altLang="en-US" sz="2400" b="1" u="none" smtClean="0">
                <a:latin typeface="宋体" pitchFamily="2" charset="-122"/>
              </a:rPr>
              <a:t>    </a:t>
            </a:r>
            <a:r>
              <a:rPr lang="en-US" altLang="zh-CN" sz="2400" b="1" u="none" smtClean="0">
                <a:latin typeface="楷体_GB2312" pitchFamily="49" charset="-122"/>
                <a:ea typeface="楷体_GB2312" pitchFamily="49" charset="-122"/>
              </a:rPr>
              <a:t>过去30多年的改革发展表明，源源不断的改革力量来自基层，许多成功的制度创新都是在实践中摸索创造出来的。当前改革进入攻坚期、深水区，</a:t>
            </a:r>
            <a:r>
              <a:rPr lang="en-US" altLang="zh-CN" sz="2400" b="1" u="none" smtClean="0">
                <a:latin typeface="宋体" charset="0"/>
                <a:ea typeface="宋体" charset="0"/>
              </a:rPr>
              <a:t>________</a:t>
            </a:r>
            <a:r>
              <a:rPr lang="en-US" altLang="zh-CN" sz="2400" b="1" u="none" smtClean="0">
                <a:latin typeface="楷体_GB2312" pitchFamily="49" charset="-122"/>
                <a:ea typeface="楷体_GB2312" pitchFamily="49" charset="-122"/>
              </a:rPr>
              <a:t>。只有依靠顶层设计和基层实践的良性互动，才能为新一轮改革闯出新路。而一些地方对改革的观望等待不仅会制约地方和基层的探索改革空间，也会使顶层谋划的改革受到“梗阻”，难以落地生效。</a:t>
            </a:r>
          </a:p>
          <a:p>
            <a:pPr marL="0" indent="0" algn="l">
              <a:lnSpc>
                <a:spcPts val="3500"/>
              </a:lnSpc>
            </a:pPr>
            <a:endParaRPr lang="zh-CN" altLang="en-US" sz="2400" b="1" smtClean="0">
              <a:latin typeface="宋体" pitchFamily="2" charset="-122"/>
            </a:endParaRPr>
          </a:p>
          <a:p>
            <a:pPr marL="0" indent="266700" algn="l">
              <a:lnSpc>
                <a:spcPts val="3500"/>
              </a:lnSpc>
            </a:pPr>
            <a:endParaRPr lang="zh-CN" altLang="en-US"/>
          </a:p>
          <a:p>
            <a:pPr marL="0" indent="266700" algn="l"/>
            <a:endParaRPr lang="zh-CN" altLang="en-US"/>
          </a:p>
          <a:p>
            <a:pPr marL="0" indent="266700" algn="l"/>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15075"/>
                                        </p:tgtEl>
                                        <p:attrNameLst>
                                          <p:attrName>style.visibility</p:attrName>
                                        </p:attrNameLst>
                                      </p:cBhvr>
                                      <p:to>
                                        <p:strVal val="visible"/>
                                      </p:to>
                                    </p:set>
                                    <p:anim calcmode="lin" valueType="num">
                                      <p:cBhvr additive="base">
                                        <p:cTn id="7" dur="500" fill="hold"/>
                                        <p:tgtEl>
                                          <p:spTgt spid="515075"/>
                                        </p:tgtEl>
                                        <p:attrNameLst>
                                          <p:attrName>ppt_x</p:attrName>
                                        </p:attrNameLst>
                                      </p:cBhvr>
                                      <p:tavLst>
                                        <p:tav tm="0">
                                          <p:val>
                                            <p:strVal val="0-#ppt_w/2"/>
                                          </p:val>
                                        </p:tav>
                                        <p:tav tm="100000">
                                          <p:val>
                                            <p:strVal val="#ppt_x"/>
                                          </p:val>
                                        </p:tav>
                                      </p:tavLst>
                                    </p:anim>
                                    <p:anim calcmode="lin" valueType="num">
                                      <p:cBhvr additive="base">
                                        <p:cTn id="8" dur="500" fill="hold"/>
                                        <p:tgtEl>
                                          <p:spTgt spid="515075"/>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3" presetClass="entr" presetSubtype="10" fill="hold" grpId="0" nodeType="withEffect">
                                  <p:stCondLst>
                                    <p:cond delay="0"/>
                                  </p:stCondLst>
                                  <p:childTnLst>
                                    <p:set>
                                      <p:cBhvr>
                                        <p:cTn id="14" dur="1" fill="hold">
                                          <p:stCondLst>
                                            <p:cond delay="0"/>
                                          </p:stCondLst>
                                        </p:cTn>
                                        <p:tgtEl>
                                          <p:spTgt spid="515077"/>
                                        </p:tgtEl>
                                        <p:attrNameLst>
                                          <p:attrName>style.visibility</p:attrName>
                                        </p:attrNameLst>
                                      </p:cBhvr>
                                      <p:to>
                                        <p:strVal val="visible"/>
                                      </p:to>
                                    </p:set>
                                    <p:animEffect transition="in" filter="blinds(horizontal)">
                                      <p:cBhvr>
                                        <p:cTn id="15" dur="500"/>
                                        <p:tgtEl>
                                          <p:spTgt spid="515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075" grpId="0"/>
      <p:bldP spid="515077" grpId="0"/>
    </p:bld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9"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4"/>
          <p:cNvGrpSpPr/>
          <p:nvPr/>
        </p:nvGrpSpPr>
        <p:grpSpPr bwMode="auto">
          <a:xfrm>
            <a:off x="1588" y="4581525"/>
            <a:ext cx="609600" cy="2028825"/>
            <a:chOff x="1" y="2886"/>
            <a:chExt cx="384" cy="1278"/>
          </a:xfrm>
        </p:grpSpPr>
        <p:pic>
          <p:nvPicPr>
            <p:cNvPr id="516102"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516103"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516101" name="内容占位符 2"/>
          <p:cNvSpPr/>
          <p:nvPr/>
        </p:nvSpPr>
        <p:spPr bwMode="auto">
          <a:xfrm>
            <a:off x="792163" y="936625"/>
            <a:ext cx="7920037" cy="5399088"/>
          </a:xfrm>
          <a:prstGeom prst="rect">
            <a:avLst/>
          </a:prstGeom>
          <a:noFill/>
          <a:ln w="9525">
            <a:noFill/>
            <a:miter lim="800000"/>
          </a:ln>
        </p:spPr>
        <p:txBody>
          <a:bodyPr/>
          <a:lstStyle/>
          <a:p>
            <a:pPr indent="628650" algn="l" eaLnBrk="1" hangingPunct="1">
              <a:lnSpc>
                <a:spcPts val="3500"/>
              </a:lnSpc>
              <a:spcBef>
                <a:spcPct val="0"/>
              </a:spcBef>
            </a:pPr>
            <a:endParaRPr lang="zh-CN" altLang="en-US" sz="2400" b="1" smtClean="0">
              <a:solidFill>
                <a:srgbClr val="990033"/>
              </a:solidFill>
              <a:latin typeface="宋体" pitchFamily="2"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100" name="文本框 99"/>
          <p:cNvSpPr txBox="1"/>
          <p:nvPr/>
        </p:nvSpPr>
        <p:spPr>
          <a:xfrm>
            <a:off x="691515" y="908685"/>
            <a:ext cx="8011160" cy="3647440"/>
          </a:xfrm>
          <a:prstGeom prst="rect">
            <a:avLst/>
          </a:prstGeom>
          <a:noFill/>
          <a:ln w="9525">
            <a:noFill/>
            <a:miter/>
          </a:ln>
        </p:spPr>
        <p:txBody>
          <a:bodyPr wrap="square">
            <a:spAutoFit/>
          </a:bodyPr>
          <a:lstStyle/>
          <a:p>
            <a:pPr marL="0" indent="0" algn="l">
              <a:lnSpc>
                <a:spcPts val="3500"/>
              </a:lnSpc>
            </a:pPr>
            <a:r>
              <a:rPr lang="en-US" altLang="zh-CN" sz="2400" b="1" u="none" smtClean="0">
                <a:latin typeface="Times New Roman" pitchFamily="18" charset="0"/>
              </a:rPr>
              <a:t> </a:t>
            </a:r>
            <a:r>
              <a:rPr lang="zh-CN" altLang="en-US" sz="2400" b="1" u="none" smtClean="0">
                <a:latin typeface="Times New Roman" pitchFamily="18" charset="0"/>
              </a:rPr>
              <a:t>A. 既需要自下而上的群众创造实践，更离不开自上而下的宏观制度设计</a:t>
            </a:r>
          </a:p>
          <a:p>
            <a:r>
              <a:rPr lang="zh-CN" altLang="en-US" sz="2400" b="1" u="none" smtClean="0">
                <a:latin typeface="Times New Roman" pitchFamily="18" charset="0"/>
              </a:rPr>
              <a:t> B. 既需要自下而上的群众创造实践，也离不开自上而下的宏观制度设计</a:t>
            </a:r>
          </a:p>
          <a:p>
            <a:r>
              <a:rPr lang="zh-CN" altLang="en-US" sz="2400" b="1" u="none" smtClean="0">
                <a:latin typeface="Times New Roman" pitchFamily="18" charset="0"/>
              </a:rPr>
              <a:t> C. 既需要自上而下的宏观制度设计，也离不开自下而上的群众创造实践</a:t>
            </a:r>
          </a:p>
          <a:p>
            <a:r>
              <a:rPr lang="zh-CN" altLang="en-US" sz="2400" b="1" u="none" smtClean="0">
                <a:latin typeface="Times New Roman" pitchFamily="18" charset="0"/>
              </a:rPr>
              <a:t> D. 既需要自上而下的宏观制度设计，更离不开自下而上的群众创造实践</a:t>
            </a:r>
            <a:endParaRPr lang="zh-CN" altLang="en-US" sz="2400" b="1" smtClean="0">
              <a:latin typeface="Times New Roman"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16101"/>
                                        </p:tgtEl>
                                        <p:attrNameLst>
                                          <p:attrName>style.visibility</p:attrName>
                                        </p:attrNameLst>
                                      </p:cBhvr>
                                      <p:to>
                                        <p:strVal val="visible"/>
                                      </p:to>
                                    </p:set>
                                    <p:animEffect transition="in" filter="blinds(horizontal)">
                                      <p:cBhvr>
                                        <p:cTn id="7" dur="500"/>
                                        <p:tgtEl>
                                          <p:spTgt spid="516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101" grpId="0"/>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3"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4"/>
          <p:cNvGrpSpPr/>
          <p:nvPr/>
        </p:nvGrpSpPr>
        <p:grpSpPr bwMode="auto">
          <a:xfrm>
            <a:off x="1588" y="4581525"/>
            <a:ext cx="609600" cy="2028825"/>
            <a:chOff x="1" y="2886"/>
            <a:chExt cx="384" cy="1278"/>
          </a:xfrm>
        </p:grpSpPr>
        <p:pic>
          <p:nvPicPr>
            <p:cNvPr id="517126"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517127"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517125" name="内容占位符 2"/>
          <p:cNvSpPr/>
          <p:nvPr/>
        </p:nvSpPr>
        <p:spPr bwMode="auto">
          <a:xfrm>
            <a:off x="792163" y="936625"/>
            <a:ext cx="7920037" cy="3355975"/>
          </a:xfrm>
          <a:prstGeom prst="rect">
            <a:avLst/>
          </a:prstGeom>
          <a:noFill/>
          <a:ln w="9525">
            <a:noFill/>
            <a:miter lim="800000"/>
          </a:ln>
        </p:spPr>
        <p:txBody>
          <a:bodyPr/>
          <a:lstStyle/>
          <a:p>
            <a:pPr indent="628650" algn="l" eaLnBrk="1" hangingPunct="1">
              <a:lnSpc>
                <a:spcPts val="3500"/>
              </a:lnSpc>
              <a:spcBef>
                <a:spcPct val="0"/>
              </a:spcBef>
            </a:pPr>
            <a:endParaRPr lang="zh-CN" altLang="en-US" sz="2400" b="1" smtClean="0">
              <a:solidFill>
                <a:srgbClr val="990033"/>
              </a:solidFill>
              <a:latin typeface="宋体" pitchFamily="2"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100" name="文本框 99"/>
          <p:cNvSpPr txBox="1"/>
          <p:nvPr/>
        </p:nvSpPr>
        <p:spPr>
          <a:xfrm>
            <a:off x="755650" y="980440"/>
            <a:ext cx="7945755" cy="1424940"/>
          </a:xfrm>
          <a:prstGeom prst="rect">
            <a:avLst/>
          </a:prstGeom>
          <a:noFill/>
          <a:ln w="9525">
            <a:noFill/>
            <a:miter/>
          </a:ln>
        </p:spPr>
        <p:txBody>
          <a:bodyPr wrap="square">
            <a:spAutoFit/>
          </a:bodyPr>
          <a:lstStyle/>
          <a:p>
            <a:pPr marL="0" indent="0" algn="l">
              <a:lnSpc>
                <a:spcPts val="3500"/>
              </a:lnSpc>
            </a:pPr>
            <a:r>
              <a:rPr lang="zh-CN" altLang="en-US" sz="2400" b="1" u="none" smtClean="0">
                <a:solidFill>
                  <a:srgbClr val="990033"/>
                </a:solidFill>
                <a:latin typeface="Times New Roman" pitchFamily="18" charset="0"/>
              </a:rPr>
              <a:t>D　</a:t>
            </a:r>
            <a:r>
              <a:rPr lang="zh-CN" altLang="en-US" sz="2400" b="1" u="none" smtClean="0">
                <a:solidFill>
                  <a:srgbClr val="990033"/>
                </a:solidFill>
                <a:latin typeface="宋体" pitchFamily="2" charset="-122"/>
              </a:rPr>
              <a:t>[解析]  “既</a:t>
            </a:r>
            <a:r>
              <a:rPr lang="zh-CN" altLang="en-US" sz="2400" b="1" u="none" smtClean="0">
                <a:solidFill>
                  <a:srgbClr val="990033"/>
                </a:solidFill>
                <a:latin typeface="宋体" charset="0"/>
                <a:ea typeface="宋体" charset="0"/>
              </a:rPr>
              <a:t>……</a:t>
            </a:r>
            <a:r>
              <a:rPr lang="zh-CN" altLang="en-US" sz="2400" b="1" u="none" smtClean="0">
                <a:solidFill>
                  <a:srgbClr val="990033"/>
                </a:solidFill>
                <a:latin typeface="宋体" pitchFamily="2" charset="-122"/>
              </a:rPr>
              <a:t>也……”表并列关系，“既……更……”表递进关系，而语段强调的是“自下而上的群众创造实践”的重要性，故选</a:t>
            </a:r>
            <a:r>
              <a:rPr lang="zh-CN" altLang="en-US" sz="2400" b="1" u="none" smtClean="0">
                <a:solidFill>
                  <a:srgbClr val="990033"/>
                </a:solidFill>
                <a:latin typeface="Times New Roman" pitchFamily="18" charset="0"/>
              </a:rPr>
              <a:t>D</a:t>
            </a:r>
            <a:r>
              <a:rPr lang="zh-CN" altLang="en-US" sz="2400" b="1" u="none" smtClean="0">
                <a:solidFill>
                  <a:srgbClr val="990033"/>
                </a:solidFill>
                <a:latin typeface="宋体" pitchFamily="2" charset="-122"/>
              </a:rPr>
              <a:t>项。</a:t>
            </a:r>
            <a:endParaRPr lang="zh-CN" altLang="en-US" sz="2400" b="1" smtClean="0">
              <a:solidFill>
                <a:srgbClr val="990033"/>
              </a:solidFill>
              <a:latin typeface="宋体"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17125"/>
                                        </p:tgtEl>
                                        <p:attrNameLst>
                                          <p:attrName>style.visibility</p:attrName>
                                        </p:attrNameLst>
                                      </p:cBhvr>
                                      <p:to>
                                        <p:strVal val="visible"/>
                                      </p:to>
                                    </p:set>
                                    <p:animEffect transition="in" filter="blinds(horizontal)">
                                      <p:cBhvr>
                                        <p:cTn id="7" dur="500"/>
                                        <p:tgtEl>
                                          <p:spTgt spid="517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25"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7"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4"/>
          <p:cNvGrpSpPr/>
          <p:nvPr/>
        </p:nvGrpSpPr>
        <p:grpSpPr bwMode="auto">
          <a:xfrm>
            <a:off x="1588" y="4581525"/>
            <a:ext cx="609600" cy="2028825"/>
            <a:chOff x="1" y="2886"/>
            <a:chExt cx="384" cy="1278"/>
          </a:xfrm>
        </p:grpSpPr>
        <p:pic>
          <p:nvPicPr>
            <p:cNvPr id="518150"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518151"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p:nvPr/>
        </p:nvSpPr>
        <p:spPr bwMode="auto">
          <a:xfrm>
            <a:off x="792163" y="936625"/>
            <a:ext cx="7920037" cy="5399088"/>
          </a:xfrm>
          <a:prstGeom prst="rect">
            <a:avLst/>
          </a:prstGeom>
          <a:noFill/>
          <a:ln w="9525">
            <a:noFill/>
            <a:miter lim="800000"/>
          </a:ln>
        </p:spPr>
        <p:txBody>
          <a:bodyPr/>
          <a:lstStyle/>
          <a:p>
            <a:pPr indent="0" algn="l">
              <a:lnSpc>
                <a:spcPts val="3500"/>
              </a:lnSpc>
              <a:spcBef>
                <a:spcPct val="0"/>
              </a:spcBef>
            </a:pPr>
            <a:r>
              <a:rPr lang="en-US" altLang="zh-CN" sz="2400" b="1" smtClean="0">
                <a:latin typeface="宋体" pitchFamily="2" charset="-122"/>
              </a:rPr>
              <a:t>2. </a:t>
            </a:r>
            <a:r>
              <a:rPr lang="zh-CN" altLang="en-US" sz="2400" b="1" smtClean="0">
                <a:latin typeface="宋体" pitchFamily="2" charset="-122"/>
              </a:rPr>
              <a:t>填入下面一段文字横线处的语句，最恰当的一句是(　 )</a:t>
            </a:r>
          </a:p>
          <a:p>
            <a:pPr indent="0" algn="l">
              <a:lnSpc>
                <a:spcPts val="3500"/>
              </a:lnSpc>
              <a:spcBef>
                <a:spcPct val="0"/>
              </a:spcBef>
            </a:pPr>
            <a:r>
              <a:rPr lang="en-US" altLang="zh-CN" sz="2400" b="1" smtClean="0">
                <a:latin typeface="楷体_GB2312" pitchFamily="49" charset="-122"/>
                <a:ea typeface="楷体_GB2312" pitchFamily="49" charset="-122"/>
              </a:rPr>
              <a:t>    某一地区特定时间内游客数量超过其接待能力，是造成该地区旅游业出现种种问题的重要原因。若不提高其接待能力，再美的湖光山色也会暗淡无光，</a:t>
            </a:r>
            <a:r>
              <a:rPr lang="en-US" altLang="zh-CN" sz="2400" b="1" smtClean="0">
                <a:latin typeface="宋体" charset="0"/>
                <a:ea typeface="宋体" charset="0"/>
              </a:rPr>
              <a:t>______</a:t>
            </a:r>
            <a:r>
              <a:rPr lang="en-US" altLang="zh-CN" sz="2400" b="1" smtClean="0">
                <a:latin typeface="楷体_GB2312" pitchFamily="49" charset="-122"/>
                <a:ea typeface="楷体_GB2312" pitchFamily="49" charset="-122"/>
              </a:rPr>
              <a:t>，再好的微笑服务也会丧失魅力。</a:t>
            </a:r>
          </a:p>
          <a:p>
            <a:pPr indent="0" algn="l">
              <a:lnSpc>
                <a:spcPts val="3500"/>
              </a:lnSpc>
              <a:spcBef>
                <a:spcPct val="0"/>
              </a:spcBef>
            </a:pPr>
            <a:r>
              <a:rPr lang="zh-CN" altLang="en-US" sz="2400" b="1" smtClean="0">
                <a:latin typeface="Times New Roman" pitchFamily="18" charset="0"/>
              </a:rPr>
              <a:t>A．再多的投入和开发也无济于事</a:t>
            </a:r>
          </a:p>
          <a:p>
            <a:pPr indent="0" algn="l">
              <a:lnSpc>
                <a:spcPts val="3500"/>
              </a:lnSpc>
              <a:spcBef>
                <a:spcPct val="0"/>
              </a:spcBef>
            </a:pPr>
            <a:r>
              <a:rPr lang="zh-CN" altLang="en-US" sz="2400" b="1" smtClean="0">
                <a:latin typeface="Times New Roman" pitchFamily="18" charset="0"/>
              </a:rPr>
              <a:t>B．再浓厚的游览兴趣也会逐渐减退</a:t>
            </a:r>
          </a:p>
          <a:p>
            <a:pPr indent="0" algn="l">
              <a:lnSpc>
                <a:spcPts val="3500"/>
              </a:lnSpc>
              <a:spcBef>
                <a:spcPct val="0"/>
              </a:spcBef>
            </a:pPr>
            <a:r>
              <a:rPr lang="zh-CN" altLang="en-US" sz="2400" b="1" smtClean="0">
                <a:latin typeface="Times New Roman" pitchFamily="18" charset="0"/>
              </a:rPr>
              <a:t>C．再迷人的青山绿水也会索然无味	</a:t>
            </a:r>
          </a:p>
          <a:p>
            <a:pPr indent="0" algn="l">
              <a:lnSpc>
                <a:spcPts val="3500"/>
              </a:lnSpc>
              <a:spcBef>
                <a:spcPct val="0"/>
              </a:spcBef>
            </a:pPr>
            <a:r>
              <a:rPr lang="zh-CN" altLang="en-US" sz="2400" b="1" smtClean="0">
                <a:latin typeface="Times New Roman" pitchFamily="18" charset="0"/>
              </a:rPr>
              <a:t>D．再多的人文景观也会失去风采</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7"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4"/>
          <p:cNvGrpSpPr/>
          <p:nvPr/>
        </p:nvGrpSpPr>
        <p:grpSpPr bwMode="auto">
          <a:xfrm>
            <a:off x="1588" y="4581525"/>
            <a:ext cx="609600" cy="2028825"/>
            <a:chOff x="1" y="2886"/>
            <a:chExt cx="384" cy="1278"/>
          </a:xfrm>
        </p:grpSpPr>
        <p:pic>
          <p:nvPicPr>
            <p:cNvPr id="518150"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518151"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p:nvPr/>
        </p:nvSpPr>
        <p:spPr bwMode="auto">
          <a:xfrm>
            <a:off x="792163" y="936625"/>
            <a:ext cx="7920037" cy="5399088"/>
          </a:xfrm>
          <a:prstGeom prst="rect">
            <a:avLst/>
          </a:prstGeom>
          <a:noFill/>
          <a:ln w="9525">
            <a:noFill/>
            <a:miter lim="800000"/>
          </a:ln>
        </p:spPr>
        <p:txBody>
          <a:bodyPr/>
          <a:lstStyle/>
          <a:p>
            <a:pPr indent="0" algn="l">
              <a:lnSpc>
                <a:spcPts val="3500"/>
              </a:lnSpc>
              <a:spcBef>
                <a:spcPct val="0"/>
              </a:spcBef>
            </a:pPr>
            <a:r>
              <a:rPr lang="zh-CN" altLang="en-US" sz="2400" b="1" smtClean="0">
                <a:solidFill>
                  <a:srgbClr val="990033"/>
                </a:solidFill>
                <a:latin typeface="Times New Roman" pitchFamily="18" charset="0"/>
              </a:rPr>
              <a:t>D　</a:t>
            </a:r>
            <a:r>
              <a:rPr lang="zh-CN" altLang="en-US" sz="2400" b="1" smtClean="0">
                <a:solidFill>
                  <a:srgbClr val="990033"/>
                </a:solidFill>
                <a:latin typeface="宋体" pitchFamily="2" charset="-122"/>
              </a:rPr>
              <a:t>[解析] 本语段是谈某一地区若不提高其旅游接待能力的后果，横线前后的文字都是从这一地区旅游业的角度叙述的。用这个标准来衡量，首先，排除B项，因为B项是从游客的角度来说的；其次，</a:t>
            </a:r>
            <a:r>
              <a:rPr lang="zh-CN" altLang="en-US" sz="2400" b="1" smtClean="0">
                <a:solidFill>
                  <a:srgbClr val="990033"/>
                </a:solidFill>
                <a:latin typeface="Times New Roman" pitchFamily="18" charset="0"/>
              </a:rPr>
              <a:t>C</a:t>
            </a:r>
            <a:r>
              <a:rPr lang="zh-CN" altLang="en-US" sz="2400" b="1" smtClean="0">
                <a:solidFill>
                  <a:srgbClr val="990033"/>
                </a:solidFill>
                <a:latin typeface="宋体" pitchFamily="2" charset="-122"/>
              </a:rPr>
              <a:t>项的内容与横线前的内容重复，也应排除；再看</a:t>
            </a:r>
            <a:r>
              <a:rPr lang="zh-CN" altLang="en-US" sz="2400" b="1" smtClean="0">
                <a:solidFill>
                  <a:srgbClr val="990033"/>
                </a:solidFill>
                <a:latin typeface="Times New Roman" pitchFamily="18" charset="0"/>
              </a:rPr>
              <a:t>A</a:t>
            </a:r>
            <a:r>
              <a:rPr lang="zh-CN" altLang="en-US" sz="2400" b="1" smtClean="0">
                <a:solidFill>
                  <a:srgbClr val="990033"/>
                </a:solidFill>
                <a:latin typeface="宋体" pitchFamily="2" charset="-122"/>
              </a:rPr>
              <a:t>项，“再多的投入和开发也无济于事”与上下文的句式不一致。唯有</a:t>
            </a:r>
            <a:r>
              <a:rPr lang="zh-CN" altLang="en-US" sz="2400" b="1" smtClean="0">
                <a:solidFill>
                  <a:srgbClr val="990033"/>
                </a:solidFill>
                <a:latin typeface="Times New Roman" pitchFamily="18" charset="0"/>
              </a:rPr>
              <a:t>D</a:t>
            </a:r>
            <a:r>
              <a:rPr lang="zh-CN" altLang="en-US" sz="2400" b="1" smtClean="0">
                <a:solidFill>
                  <a:srgbClr val="990033"/>
                </a:solidFill>
                <a:latin typeface="宋体" pitchFamily="2" charset="-122"/>
              </a:rPr>
              <a:t>项，不仅句式与上下文一致，而且叙述角度也与上下文相同。</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1"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4"/>
          <p:cNvGrpSpPr/>
          <p:nvPr/>
        </p:nvGrpSpPr>
        <p:grpSpPr bwMode="auto">
          <a:xfrm>
            <a:off x="1588" y="4581525"/>
            <a:ext cx="609600" cy="2028825"/>
            <a:chOff x="1" y="2886"/>
            <a:chExt cx="384" cy="1278"/>
          </a:xfrm>
        </p:grpSpPr>
        <p:pic>
          <p:nvPicPr>
            <p:cNvPr id="519174"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519175"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519173" name="内容占位符 2"/>
          <p:cNvSpPr/>
          <p:nvPr/>
        </p:nvSpPr>
        <p:spPr bwMode="auto">
          <a:xfrm>
            <a:off x="690880" y="937260"/>
            <a:ext cx="8021955" cy="5399405"/>
          </a:xfrm>
          <a:prstGeom prst="rect">
            <a:avLst/>
          </a:prstGeom>
          <a:noFill/>
          <a:ln w="9525">
            <a:noFill/>
            <a:miter lim="800000"/>
          </a:ln>
        </p:spPr>
        <p:txBody>
          <a:bodyPr/>
          <a:lstStyle/>
          <a:p>
            <a:pPr indent="0" algn="l">
              <a:lnSpc>
                <a:spcPts val="3500"/>
              </a:lnSpc>
            </a:pPr>
            <a:r>
              <a:rPr lang="zh-CN" altLang="en-US" sz="2400" b="1" smtClean="0">
                <a:latin typeface="宋体" pitchFamily="2" charset="-122"/>
              </a:rPr>
              <a:t>3．填入下面一段文字横线处的语句，最恰当的一句是(　 )</a:t>
            </a:r>
          </a:p>
          <a:p>
            <a:pPr indent="0" algn="l">
              <a:lnSpc>
                <a:spcPts val="3500"/>
              </a:lnSpc>
            </a:pPr>
            <a:r>
              <a:rPr lang="en-US" altLang="zh-CN" sz="2400" b="1" smtClean="0">
                <a:latin typeface="楷体_GB2312" pitchFamily="49" charset="-122"/>
                <a:ea typeface="楷体_GB2312" pitchFamily="49" charset="-122"/>
              </a:rPr>
              <a:t>    直到读了钱锺书先生的作品，才感受到他真是一位不可逼视的天才，他那奔放淋漓的小品文诚使人读了忘倦；而北方俗话所说的又“帅”又“干脆”处，在钱先生的文章里更是屡见不鲜。如果用古代词人来对比，钱先生的浑灏沉雄、精光灵气欲驾辛幼安而上，尤其是那旁征博引、睥睨无人的襟度，更是与稼轩的左右逢源处拟迹比肩，同工异曲。这固然应归功于作者的才气，却更关乎作者的学养。</a:t>
            </a:r>
            <a:r>
              <a:rPr lang="en-US" altLang="zh-CN" sz="2400" b="1" smtClean="0">
                <a:latin typeface="宋体" charset="0"/>
                <a:ea typeface="宋体" charset="0"/>
              </a:rPr>
              <a:t>________</a:t>
            </a:r>
            <a:r>
              <a:rPr lang="en-US" altLang="zh-CN" sz="2400" b="1" smtClean="0">
                <a:latin typeface="楷体_GB2312" pitchFamily="49" charset="-122"/>
                <a:ea typeface="楷体_GB2312" pitchFamily="49" charset="-122"/>
              </a:rPr>
              <a:t>。</a:t>
            </a:r>
          </a:p>
          <a:p>
            <a:pPr indent="628650" algn="l" eaLnBrk="1" hangingPunct="1">
              <a:lnSpc>
                <a:spcPts val="3500"/>
              </a:lnSpc>
            </a:pPr>
            <a:endParaRPr lang="zh-CN" altLang="en-US" sz="2400" b="1" smtClean="0">
              <a:latin typeface="宋体" pitchFamily="2"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19173"/>
                                        </p:tgtEl>
                                        <p:attrNameLst>
                                          <p:attrName>style.visibility</p:attrName>
                                        </p:attrNameLst>
                                      </p:cBhvr>
                                      <p:to>
                                        <p:strVal val="visible"/>
                                      </p:to>
                                    </p:set>
                                    <p:animEffect transition="in" filter="blinds(horizontal)">
                                      <p:cBhvr>
                                        <p:cTn id="7" dur="500"/>
                                        <p:tgtEl>
                                          <p:spTgt spid="519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3" grpId="0"/>
    </p:bld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5"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4"/>
          <p:cNvGrpSpPr/>
          <p:nvPr/>
        </p:nvGrpSpPr>
        <p:grpSpPr bwMode="auto">
          <a:xfrm>
            <a:off x="1588" y="4581525"/>
            <a:ext cx="609600" cy="2028825"/>
            <a:chOff x="1" y="2886"/>
            <a:chExt cx="384" cy="1278"/>
          </a:xfrm>
        </p:grpSpPr>
        <p:pic>
          <p:nvPicPr>
            <p:cNvPr id="520198"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520199"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p:nvPr/>
        </p:nvSpPr>
        <p:spPr bwMode="auto">
          <a:xfrm>
            <a:off x="792163" y="936625"/>
            <a:ext cx="7920037" cy="4940300"/>
          </a:xfrm>
          <a:prstGeom prst="rect">
            <a:avLst/>
          </a:prstGeom>
          <a:noFill/>
          <a:ln w="9525">
            <a:noFill/>
            <a:miter lim="800000"/>
          </a:ln>
        </p:spPr>
        <p:txBody>
          <a:bodyPr/>
          <a:lstStyle/>
          <a:p>
            <a:pPr indent="0" algn="l">
              <a:lnSpc>
                <a:spcPts val="3500"/>
              </a:lnSpc>
            </a:pPr>
            <a:r>
              <a:rPr lang="zh-CN" altLang="en-US" sz="2400" b="1" smtClean="0">
                <a:latin typeface="Times New Roman" pitchFamily="18" charset="0"/>
                <a:sym typeface="+mn-ea"/>
              </a:rPr>
              <a:t>A. 在文坛上扩充领域，有这样的学力与天才，当然是无往而不胜了</a:t>
            </a:r>
            <a:endParaRPr lang="zh-CN" altLang="en-US" sz="2400" b="1" smtClean="0">
              <a:latin typeface="Times New Roman" pitchFamily="18" charset="0"/>
            </a:endParaRPr>
          </a:p>
          <a:p>
            <a:pPr indent="0" algn="l">
              <a:lnSpc>
                <a:spcPts val="3500"/>
              </a:lnSpc>
            </a:pPr>
            <a:r>
              <a:rPr lang="zh-CN" altLang="en-US" sz="2400" b="1" smtClean="0">
                <a:latin typeface="Times New Roman" pitchFamily="18" charset="0"/>
                <a:sym typeface="+mn-ea"/>
              </a:rPr>
              <a:t>B. 在文坛上扩充领域，当然是无往而不胜，因为有这样的天才与学力</a:t>
            </a:r>
            <a:endParaRPr lang="zh-CN" altLang="en-US" sz="2400" b="1" smtClean="0">
              <a:latin typeface="Times New Roman" pitchFamily="18" charset="0"/>
            </a:endParaRPr>
          </a:p>
          <a:p>
            <a:pPr indent="0" algn="l">
              <a:lnSpc>
                <a:spcPts val="3500"/>
              </a:lnSpc>
            </a:pPr>
            <a:r>
              <a:rPr lang="zh-CN" altLang="en-US" sz="2400" b="1" smtClean="0">
                <a:latin typeface="Times New Roman" pitchFamily="18" charset="0"/>
                <a:sym typeface="+mn-ea"/>
              </a:rPr>
              <a:t>C. 有这样的天才与学力，在文坛上扩充领域，当然是无往而不胜了</a:t>
            </a:r>
            <a:endParaRPr lang="zh-CN" altLang="en-US" sz="2400" b="1" smtClean="0">
              <a:latin typeface="Times New Roman" pitchFamily="18" charset="0"/>
            </a:endParaRPr>
          </a:p>
          <a:p>
            <a:pPr indent="0" algn="l">
              <a:lnSpc>
                <a:spcPts val="3500"/>
              </a:lnSpc>
            </a:pPr>
            <a:r>
              <a:rPr lang="zh-CN" altLang="en-US" sz="2400" b="1" smtClean="0">
                <a:latin typeface="Times New Roman" pitchFamily="18" charset="0"/>
                <a:sym typeface="+mn-ea"/>
              </a:rPr>
              <a:t>D. 有这样的学力与天才，在文坛上扩充领域，当然是无往而不胜了</a:t>
            </a:r>
          </a:p>
          <a:p>
            <a:pPr indent="0" algn="l">
              <a:lnSpc>
                <a:spcPts val="3500"/>
              </a:lnSpc>
            </a:pPr>
            <a:endParaRPr lang="zh-CN" altLang="en-US" sz="2400" b="1" smtClean="0">
              <a:latin typeface="宋体" pitchFamily="2" charset="-122"/>
            </a:endParaRPr>
          </a:p>
          <a:p>
            <a:pPr indent="0" algn="l">
              <a:lnSpc>
                <a:spcPts val="3500"/>
              </a:lnSpc>
            </a:pPr>
            <a:endParaRPr lang="zh-CN" altLang="en-US" sz="2400" b="1" smtClean="0">
              <a:solidFill>
                <a:srgbClr val="990033"/>
              </a:solidFill>
              <a:latin typeface="宋体" pitchFamily="2"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5"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4"/>
          <p:cNvGrpSpPr/>
          <p:nvPr/>
        </p:nvGrpSpPr>
        <p:grpSpPr bwMode="auto">
          <a:xfrm>
            <a:off x="1588" y="4581525"/>
            <a:ext cx="609600" cy="2028825"/>
            <a:chOff x="1" y="2886"/>
            <a:chExt cx="384" cy="1278"/>
          </a:xfrm>
        </p:grpSpPr>
        <p:pic>
          <p:nvPicPr>
            <p:cNvPr id="520198"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520199"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p:nvPr/>
        </p:nvSpPr>
        <p:spPr bwMode="auto">
          <a:xfrm>
            <a:off x="792163" y="936625"/>
            <a:ext cx="7920037" cy="4940300"/>
          </a:xfrm>
          <a:prstGeom prst="rect">
            <a:avLst/>
          </a:prstGeom>
          <a:noFill/>
          <a:ln w="9525">
            <a:noFill/>
            <a:miter lim="800000"/>
          </a:ln>
        </p:spPr>
        <p:txBody>
          <a:bodyPr/>
          <a:lstStyle/>
          <a:p>
            <a:pPr indent="0" algn="l">
              <a:lnSpc>
                <a:spcPts val="3500"/>
              </a:lnSpc>
            </a:pPr>
            <a:r>
              <a:rPr lang="zh-CN" altLang="en-US" sz="2400" b="1" smtClean="0">
                <a:solidFill>
                  <a:srgbClr val="990033"/>
                </a:solidFill>
                <a:latin typeface="Times New Roman" pitchFamily="18" charset="0"/>
              </a:rPr>
              <a:t>C　</a:t>
            </a:r>
            <a:r>
              <a:rPr lang="zh-CN" altLang="en-US" sz="2400" b="1" smtClean="0">
                <a:solidFill>
                  <a:srgbClr val="990033"/>
                </a:solidFill>
                <a:latin typeface="宋体" pitchFamily="2" charset="-122"/>
              </a:rPr>
              <a:t>[解析]  “有这样的天才与学力”承接前文，这样更通顺；“天才与学力”与前文“这固然应归功于作者的才气，却更关乎作者的学养”的次序对应。</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xEl>
                                              <p:charRg st="71" end="71"/>
                                            </p:txEl>
                                          </p:spTgt>
                                        </p:tgtEl>
                                        <p:attrNameLst>
                                          <p:attrName>style.visibility</p:attrName>
                                        </p:attrNameLst>
                                      </p:cBhvr>
                                      <p:to>
                                        <p:strVal val="visible"/>
                                      </p:to>
                                    </p:set>
                                    <p:animEffect transition="in" filter="wipe(down)">
                                      <p:cBhvr>
                                        <p:cTn id="7" dur="500"/>
                                        <p:tgtEl>
                                          <p:spTgt spid="3">
                                            <p:txEl>
                                              <p:charRg st="71" end="7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9"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4"/>
          <p:cNvGrpSpPr/>
          <p:nvPr/>
        </p:nvGrpSpPr>
        <p:grpSpPr bwMode="auto">
          <a:xfrm>
            <a:off x="1588" y="4581525"/>
            <a:ext cx="609600" cy="2028825"/>
            <a:chOff x="1" y="2886"/>
            <a:chExt cx="384" cy="1278"/>
          </a:xfrm>
        </p:grpSpPr>
        <p:pic>
          <p:nvPicPr>
            <p:cNvPr id="521222"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521223"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521221" name="内容占位符 2"/>
          <p:cNvSpPr/>
          <p:nvPr/>
        </p:nvSpPr>
        <p:spPr bwMode="auto">
          <a:xfrm>
            <a:off x="792163" y="936625"/>
            <a:ext cx="7920037" cy="4797425"/>
          </a:xfrm>
          <a:prstGeom prst="rect">
            <a:avLst/>
          </a:prstGeom>
          <a:noFill/>
          <a:ln w="9525">
            <a:noFill/>
            <a:miter lim="800000"/>
          </a:ln>
        </p:spPr>
        <p:txBody>
          <a:bodyPr/>
          <a:lstStyle/>
          <a:p>
            <a:pPr indent="0" defTabSz="914400">
              <a:lnSpc>
                <a:spcPts val="3500"/>
              </a:lnSpc>
              <a:tabLst>
                <a:tab pos="712470" algn="l"/>
              </a:tabLst>
            </a:pPr>
            <a:r>
              <a:rPr lang="zh-CN" altLang="en-US" sz="2400" b="1" smtClean="0">
                <a:latin typeface="宋体" pitchFamily="2" charset="-122"/>
              </a:rPr>
              <a:t>4． 填入下面一段文字横线处的语句，最恰当的一句是(　 )</a:t>
            </a:r>
          </a:p>
          <a:p>
            <a:pPr indent="0" defTabSz="914400">
              <a:lnSpc>
                <a:spcPts val="3500"/>
              </a:lnSpc>
              <a:tabLst>
                <a:tab pos="712470" algn="l"/>
              </a:tabLst>
            </a:pPr>
            <a:r>
              <a:rPr lang="en-US" altLang="zh-CN" sz="2400" b="1" smtClean="0">
                <a:latin typeface="楷体_GB2312" pitchFamily="49" charset="-122"/>
                <a:ea typeface="楷体_GB2312" pitchFamily="49" charset="-122"/>
              </a:rPr>
              <a:t>    要对广大群众，特别是青少年进行人文教育，提高整个民族的文化素质和文化品格，塑造一种文明、开放、民主、科学、进步的民族精神。</a:t>
            </a:r>
            <a:r>
              <a:rPr lang="en-US" altLang="zh-CN" sz="2400" b="1" smtClean="0">
                <a:latin typeface="宋体" charset="0"/>
                <a:ea typeface="宋体" charset="0"/>
              </a:rPr>
              <a:t>______</a:t>
            </a:r>
            <a:r>
              <a:rPr lang="en-US" altLang="zh-CN" sz="2400" b="1" smtClean="0">
                <a:latin typeface="楷体_GB2312" pitchFamily="49" charset="-122"/>
                <a:ea typeface="楷体_GB2312" pitchFamily="49" charset="-122"/>
              </a:rPr>
              <a:t>，推动社会的进步，实现民族的振兴。</a:t>
            </a:r>
          </a:p>
          <a:p>
            <a:pPr indent="0" defTabSz="914400">
              <a:lnSpc>
                <a:spcPts val="3500"/>
              </a:lnSpc>
              <a:tabLst>
                <a:tab pos="712470" algn="l"/>
              </a:tabLst>
            </a:pPr>
            <a:r>
              <a:rPr lang="zh-CN" altLang="en-US" sz="2400" b="1" smtClean="0">
                <a:latin typeface="Times New Roman" pitchFamily="18" charset="0"/>
              </a:rPr>
              <a:t>A．有了这种不断提升的文化素质和文化品格，有了这种民族精神做支柱，才能不断增强我们民族的生命力、创造力和凝聚力，才能加速现代化的进程</a:t>
            </a:r>
          </a:p>
          <a:p>
            <a:pPr indent="0" defTabSz="914400">
              <a:lnSpc>
                <a:spcPts val="3500"/>
              </a:lnSpc>
              <a:tabLst>
                <a:tab pos="712470" algn="l"/>
              </a:tabLst>
            </a:pPr>
            <a:r>
              <a:rPr lang="zh-CN" altLang="en-US" sz="2400" b="1" smtClean="0">
                <a:latin typeface="Times New Roman" pitchFamily="18" charset="0"/>
              </a:rPr>
              <a:t>B．有了这种民族精神做支柱，有了这种不断提升的文化素质和文化品格，才能不断增强我们民族的生命力、创造力和凝聚力，才能加速现代化的进程</a:t>
            </a:r>
            <a:endParaRPr b="1">
              <a:latin typeface="Times New Roman" pitchFamily="18" charset="0"/>
            </a:endParaRPr>
          </a:p>
          <a:p>
            <a:pPr indent="0" defTabSz="914400">
              <a:lnSpc>
                <a:spcPts val="3500"/>
              </a:lnSpc>
              <a:tabLst>
                <a:tab pos="712470" algn="l"/>
              </a:tabLst>
            </a:pPr>
            <a:endParaRPr b="1">
              <a:latin typeface="Times New Roman" pitchFamily="18" charset="0"/>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21221"/>
                                        </p:tgtEl>
                                        <p:attrNameLst>
                                          <p:attrName>style.visibility</p:attrName>
                                        </p:attrNameLst>
                                      </p:cBhvr>
                                      <p:to>
                                        <p:strVal val="visible"/>
                                      </p:to>
                                    </p:set>
                                    <p:animEffect transition="in" filter="blinds(horizontal)">
                                      <p:cBhvr>
                                        <p:cTn id="7" dur="500"/>
                                        <p:tgtEl>
                                          <p:spTgt spid="521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21"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7"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4"/>
          <p:cNvGrpSpPr/>
          <p:nvPr/>
        </p:nvGrpSpPr>
        <p:grpSpPr bwMode="auto">
          <a:xfrm>
            <a:off x="1588" y="4581525"/>
            <a:ext cx="609600" cy="2028825"/>
            <a:chOff x="1" y="2886"/>
            <a:chExt cx="384" cy="1278"/>
          </a:xfrm>
        </p:grpSpPr>
        <p:pic>
          <p:nvPicPr>
            <p:cNvPr id="523270"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523271"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p:nvPr/>
        </p:nvSpPr>
        <p:spPr bwMode="auto">
          <a:xfrm>
            <a:off x="683260" y="982345"/>
            <a:ext cx="7978140" cy="3672205"/>
          </a:xfrm>
          <a:prstGeom prst="rect">
            <a:avLst/>
          </a:prstGeom>
          <a:noFill/>
          <a:ln w="9525">
            <a:noFill/>
            <a:miter lim="800000"/>
          </a:ln>
        </p:spPr>
        <p:txBody>
          <a:bodyPr/>
          <a:lstStyle/>
          <a:p>
            <a:pPr indent="0" defTabSz="-635">
              <a:lnSpc>
                <a:spcPts val="3500"/>
              </a:lnSpc>
              <a:tabLst>
                <a:tab pos="712470" algn="l"/>
              </a:tabLst>
            </a:pPr>
            <a:r>
              <a:rPr lang="zh-CN" altLang="en-US" sz="2400" b="1" smtClean="0">
                <a:latin typeface="Times New Roman" pitchFamily="18" charset="0"/>
                <a:sym typeface="+mn-ea"/>
              </a:rPr>
              <a:t>C．有了这种不断提升的文化素质和文化品格，有了这种民族精神做支柱，才能加速现代化进程，才能不断增强我们民族的生命力、创造力和凝聚力</a:t>
            </a:r>
            <a:endParaRPr lang="zh-CN" altLang="en-US" sz="2400" b="1" smtClean="0">
              <a:latin typeface="Times New Roman" pitchFamily="18" charset="0"/>
            </a:endParaRPr>
          </a:p>
          <a:p>
            <a:pPr indent="0" defTabSz="-635">
              <a:lnSpc>
                <a:spcPts val="3500"/>
              </a:lnSpc>
              <a:tabLst>
                <a:tab pos="712470" algn="l"/>
              </a:tabLst>
            </a:pPr>
            <a:r>
              <a:rPr lang="zh-CN" altLang="en-US" sz="2400" b="1" smtClean="0">
                <a:latin typeface="Times New Roman" pitchFamily="18" charset="0"/>
                <a:sym typeface="+mn-ea"/>
              </a:rPr>
              <a:t>D．有了这种民族精神做支柱，有了这种不断提升的文化素质和文化品格，才能加速现代化的进程，才能不断增强我们民族的生命力、创造力和凝聚力</a:t>
            </a:r>
          </a:p>
          <a:p>
            <a:pPr indent="0" defTabSz="-635">
              <a:tabLst>
                <a:tab pos="712470" algn="l"/>
              </a:tabLst>
            </a:pPr>
            <a:endParaRPr lang="zh-CN" altLang="en-US" sz="2400" b="1" smtClean="0">
              <a:latin typeface="宋体" pitchFamily="2" charset="-122"/>
            </a:endParaRPr>
          </a:p>
          <a:p>
            <a:pPr indent="535305" defTabSz="-635">
              <a:tabLst>
                <a:tab pos="712470" algn="l"/>
              </a:tabLst>
            </a:pPr>
            <a:endParaRPr lang="zh-CN" altLang="en-US" sz="2400" b="1" smtClean="0">
              <a:latin typeface="宋体" pitchFamily="2" charset="-122"/>
            </a:endParaRPr>
          </a:p>
          <a:p>
            <a:pPr indent="535305" defTabSz="-635">
              <a:tabLst>
                <a:tab pos="712470" algn="l"/>
              </a:tabLst>
            </a:pPr>
            <a:endParaRPr lang="zh-CN" altLang="en-US" sz="2400" b="1" smtClean="0">
              <a:latin typeface="宋体" pitchFamily="2" charset="-122"/>
            </a:endParaRPr>
          </a:p>
          <a:p>
            <a:pPr indent="0" defTabSz="-635">
              <a:tabLst>
                <a:tab pos="712470" algn="l"/>
              </a:tabLst>
            </a:pPr>
            <a:endParaRPr lang="zh-CN" altLang="en-US" sz="2400" b="1" smtClean="0">
              <a:solidFill>
                <a:srgbClr val="990033"/>
              </a:solidFill>
              <a:latin typeface="宋体" pitchFamily="2"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765175"/>
            <a:ext cx="8208962" cy="5616575"/>
          </a:xfrm>
        </p:spPr>
        <p:txBody>
          <a:bodyPr/>
          <a:lstStyle/>
          <a:p>
            <a:pPr marL="0" indent="0" algn="just" eaLnBrk="1" hangingPunct="1">
              <a:lnSpc>
                <a:spcPct val="122000"/>
              </a:lnSpc>
              <a:spcBef>
                <a:spcPct val="0"/>
              </a:spcBef>
              <a:buFont typeface="Arial" charset="0"/>
              <a:buNone/>
            </a:pPr>
            <a:r>
              <a:rPr lang="en-US" altLang="zh-CN" sz="2400" b="1" dirty="0" smtClean="0">
                <a:latin typeface="宋体" pitchFamily="2" charset="-122"/>
              </a:rPr>
              <a:t>    4. </a:t>
            </a:r>
            <a:r>
              <a:rPr lang="zh-CN" altLang="en-US" sz="2400" b="1" dirty="0" smtClean="0">
                <a:latin typeface="宋体" pitchFamily="2" charset="-122"/>
              </a:rPr>
              <a:t>步履维艰、寸步难行：都可指行走困难。异：前者一般用于形容老年人或病人行走十分困难，也比喻工作或任务艰巨，每前进一步都很不容易；后者常比喻处境困难。</a:t>
            </a:r>
          </a:p>
          <a:p>
            <a:pPr marL="0" indent="0" algn="just" eaLnBrk="1" hangingPunct="1">
              <a:lnSpc>
                <a:spcPct val="122000"/>
              </a:lnSpc>
              <a:spcBef>
                <a:spcPct val="0"/>
              </a:spcBef>
              <a:buFont typeface="Arial" charset="0"/>
              <a:buNone/>
            </a:pPr>
            <a:r>
              <a:rPr lang="en-US" altLang="zh-CN" sz="2400" b="1" dirty="0" smtClean="0">
                <a:latin typeface="宋体" pitchFamily="2" charset="-122"/>
              </a:rPr>
              <a:t>    5. </a:t>
            </a:r>
            <a:r>
              <a:rPr lang="zh-CN" altLang="en-US" sz="2400" b="1" dirty="0" smtClean="0">
                <a:latin typeface="宋体" pitchFamily="2" charset="-122"/>
              </a:rPr>
              <a:t>光明磊落、光明正大：都含有“心地光明”的意思，都能用于人及其言行。异：前者侧重指人的精神品质，指胸怀坦荡；后者侧重指人的行为正当、正派。</a:t>
            </a:r>
          </a:p>
          <a:p>
            <a:pPr marL="0" indent="0" algn="just" eaLnBrk="1" hangingPunct="1">
              <a:lnSpc>
                <a:spcPct val="122000"/>
              </a:lnSpc>
              <a:spcBef>
                <a:spcPct val="0"/>
              </a:spcBef>
              <a:buFont typeface="Arial" charset="0"/>
              <a:buNone/>
            </a:pPr>
            <a:r>
              <a:rPr lang="en-US" altLang="zh-CN" sz="2400" b="1" dirty="0" smtClean="0">
                <a:latin typeface="宋体" pitchFamily="2" charset="-122"/>
              </a:rPr>
              <a:t>    6. </a:t>
            </a:r>
            <a:r>
              <a:rPr lang="zh-CN" altLang="en-US" sz="2400" b="1" dirty="0" smtClean="0">
                <a:latin typeface="宋体" pitchFamily="2" charset="-122"/>
              </a:rPr>
              <a:t>出神入化、炉火纯青：都指达到的境界很高。异：前者只能形容技艺高超、神妙；后者还可以用于学术修养方面。</a:t>
            </a:r>
          </a:p>
          <a:p>
            <a:pPr marL="0" indent="0" algn="just" eaLnBrk="1" hangingPunct="1">
              <a:lnSpc>
                <a:spcPct val="122000"/>
              </a:lnSpc>
              <a:spcBef>
                <a:spcPct val="0"/>
              </a:spcBef>
              <a:buFont typeface="Arial" charset="0"/>
              <a:buNone/>
            </a:pPr>
            <a:r>
              <a:rPr lang="en-US" altLang="zh-CN" sz="2400" b="1" dirty="0" smtClean="0">
                <a:latin typeface="宋体" pitchFamily="2" charset="-122"/>
              </a:rPr>
              <a:t>    7. </a:t>
            </a:r>
            <a:r>
              <a:rPr lang="zh-CN" altLang="en-US" sz="2400" b="1" dirty="0" smtClean="0">
                <a:latin typeface="宋体" pitchFamily="2" charset="-122"/>
              </a:rPr>
              <a:t>大吹大擂、自吹自擂：都有“吹嘘”之意。异：前者吹嘘的人可以是自己，也可以是别人；后者仅指自己。</a:t>
            </a:r>
          </a:p>
          <a:p>
            <a:pPr marL="0" indent="0" algn="just" eaLnBrk="1" hangingPunct="1">
              <a:lnSpc>
                <a:spcPct val="122000"/>
              </a:lnSpc>
              <a:spcBef>
                <a:spcPct val="0"/>
              </a:spcBef>
              <a:buFont typeface="Arial" charset="0"/>
              <a:buNone/>
            </a:pPr>
            <a:r>
              <a:rPr lang="en-US" altLang="zh-CN" sz="2400" b="1" dirty="0" smtClean="0">
                <a:latin typeface="宋体" pitchFamily="2" charset="-122"/>
              </a:rPr>
              <a:t>    </a:t>
            </a:r>
            <a:endParaRPr lang="zh-CN" altLang="en-US" sz="2400" b="1"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21606"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2160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7"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4"/>
          <p:cNvGrpSpPr/>
          <p:nvPr/>
        </p:nvGrpSpPr>
        <p:grpSpPr bwMode="auto">
          <a:xfrm>
            <a:off x="1588" y="4581525"/>
            <a:ext cx="609600" cy="2028825"/>
            <a:chOff x="1" y="2886"/>
            <a:chExt cx="384" cy="1278"/>
          </a:xfrm>
        </p:grpSpPr>
        <p:pic>
          <p:nvPicPr>
            <p:cNvPr id="523270"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523271"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p:nvPr/>
        </p:nvSpPr>
        <p:spPr bwMode="auto">
          <a:xfrm>
            <a:off x="809625" y="1027430"/>
            <a:ext cx="7924165" cy="3555365"/>
          </a:xfrm>
          <a:prstGeom prst="rect">
            <a:avLst/>
          </a:prstGeom>
          <a:noFill/>
          <a:ln w="9525">
            <a:noFill/>
            <a:miter lim="800000"/>
          </a:ln>
        </p:spPr>
        <p:txBody>
          <a:bodyPr/>
          <a:lstStyle/>
          <a:p>
            <a:pPr indent="0" defTabSz="-635">
              <a:lnSpc>
                <a:spcPts val="3500"/>
              </a:lnSpc>
              <a:tabLst>
                <a:tab pos="712470" algn="l"/>
              </a:tabLst>
            </a:pPr>
            <a:r>
              <a:rPr lang="zh-CN" altLang="en-US" sz="2400" b="1" smtClean="0">
                <a:solidFill>
                  <a:srgbClr val="990033"/>
                </a:solidFill>
                <a:latin typeface="Times New Roman" pitchFamily="18" charset="0"/>
              </a:rPr>
              <a:t>A</a:t>
            </a:r>
            <a:r>
              <a:rPr lang="zh-CN" altLang="en-US" sz="2400" b="1" smtClean="0">
                <a:solidFill>
                  <a:srgbClr val="990033"/>
                </a:solidFill>
                <a:latin typeface="宋体" pitchFamily="2" charset="-122"/>
              </a:rPr>
              <a:t>　[解析] 注意语段中的因果关系：上文先讲提高文化素质、文化品格，后讲塑造民族精神，故排除</a:t>
            </a:r>
            <a:r>
              <a:rPr lang="zh-CN" altLang="en-US" sz="2400" b="1" smtClean="0">
                <a:solidFill>
                  <a:srgbClr val="990033"/>
                </a:solidFill>
                <a:latin typeface="Times New Roman" pitchFamily="18" charset="0"/>
              </a:rPr>
              <a:t>B、D</a:t>
            </a:r>
            <a:r>
              <a:rPr lang="zh-CN" altLang="en-US" sz="2400" b="1" smtClean="0">
                <a:solidFill>
                  <a:srgbClr val="990033"/>
                </a:solidFill>
                <a:latin typeface="宋体" pitchFamily="2" charset="-122"/>
              </a:rPr>
              <a:t>项；下文为“推动社会的进步”，“加速现代化的进程”与之衔接紧密，故选</a:t>
            </a:r>
            <a:r>
              <a:rPr lang="zh-CN" altLang="en-US" sz="2400" b="1" smtClean="0">
                <a:solidFill>
                  <a:srgbClr val="990033"/>
                </a:solidFill>
                <a:latin typeface="Times New Roman" pitchFamily="18" charset="0"/>
              </a:rPr>
              <a:t>A</a:t>
            </a:r>
            <a:r>
              <a:rPr lang="zh-CN" altLang="en-US" sz="2400" b="1" smtClean="0">
                <a:solidFill>
                  <a:srgbClr val="990033"/>
                </a:solidFill>
                <a:latin typeface="宋体" pitchFamily="2" charset="-122"/>
              </a:rPr>
              <a:t>项。</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1"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4" name="Group 4"/>
          <p:cNvGrpSpPr/>
          <p:nvPr/>
        </p:nvGrpSpPr>
        <p:grpSpPr bwMode="auto">
          <a:xfrm>
            <a:off x="1588" y="4581525"/>
            <a:ext cx="609600" cy="2028825"/>
            <a:chOff x="1" y="2886"/>
            <a:chExt cx="384" cy="1278"/>
          </a:xfrm>
        </p:grpSpPr>
        <p:pic>
          <p:nvPicPr>
            <p:cNvPr id="524294"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524295"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p:nvPr/>
        </p:nvSpPr>
        <p:spPr bwMode="auto">
          <a:xfrm>
            <a:off x="792163" y="936625"/>
            <a:ext cx="7920037" cy="4148138"/>
          </a:xfrm>
          <a:prstGeom prst="rect">
            <a:avLst/>
          </a:prstGeom>
          <a:noFill/>
          <a:ln w="9525">
            <a:noFill/>
            <a:miter lim="800000"/>
          </a:ln>
        </p:spPr>
        <p:txBody>
          <a:bodyPr/>
          <a:lstStyle/>
          <a:p>
            <a:pPr indent="0" algn="l">
              <a:lnSpc>
                <a:spcPts val="3500"/>
              </a:lnSpc>
              <a:spcBef>
                <a:spcPct val="0"/>
              </a:spcBef>
            </a:pPr>
            <a:r>
              <a:rPr lang="zh-CN" altLang="en-US" sz="2400" b="1" smtClean="0">
                <a:latin typeface="宋体" pitchFamily="2" charset="-122"/>
              </a:rPr>
              <a:t>5． 将下面一段文字中的画线部分改写成整句。（</a:t>
            </a:r>
            <a:r>
              <a:rPr lang="en-US" altLang="zh-CN" sz="2400" b="1" smtClean="0">
                <a:latin typeface="宋体" pitchFamily="2" charset="-122"/>
              </a:rPr>
              <a:t>5</a:t>
            </a:r>
            <a:r>
              <a:rPr lang="zh-CN" altLang="en-US" sz="2400" b="1" smtClean="0">
                <a:latin typeface="宋体" pitchFamily="2" charset="-122"/>
              </a:rPr>
              <a:t>分） </a:t>
            </a:r>
          </a:p>
          <a:p>
            <a:pPr indent="0" algn="l" defTabSz="-635">
              <a:lnSpc>
                <a:spcPts val="3500"/>
              </a:lnSpc>
              <a:spcBef>
                <a:spcPct val="0"/>
              </a:spcBef>
              <a:tabLst>
                <a:tab pos="712470" algn="l"/>
              </a:tabLst>
            </a:pPr>
            <a:r>
              <a:rPr lang="en-US" altLang="zh-CN" sz="2400" b="1" smtClean="0">
                <a:latin typeface="楷体_GB2312" pitchFamily="49" charset="-122"/>
                <a:ea typeface="楷体_GB2312" pitchFamily="49" charset="-122"/>
              </a:rPr>
              <a:t>    张祚琼是湖北省巴东县道路养护工，今年45岁。在28年的养护生涯中，她清扫过的路面面积达50余万平方千米，相当于把整个湖北省清扫了近三遍。</a:t>
            </a:r>
            <a:r>
              <a:rPr lang="en-US" altLang="zh-CN" sz="2400" b="1" u="sng" smtClean="0">
                <a:latin typeface="楷体_GB2312" pitchFamily="49" charset="-122"/>
                <a:ea typeface="楷体_GB2312" pitchFamily="49" charset="-122"/>
              </a:rPr>
              <a:t>在过往的司机眼里，她是热心助人的“张大姐”；“她是一个‘非常靠谱’的工作搭档”，她的工友都这样评价她；在领导眼里，她是工作“交给她我放心”的劳动模范；她的丈夫称她是“干工作不要命”的“拼命三娘”。</a:t>
            </a:r>
            <a:r>
              <a:rPr lang="en-US" altLang="zh-CN" sz="2400" b="1" smtClean="0">
                <a:latin typeface="楷体_GB2312" pitchFamily="49" charset="-122"/>
                <a:ea typeface="楷体_GB2312" pitchFamily="49" charset="-122"/>
              </a:rPr>
              <a:t>而在张祚琼自己眼里，既然做了一名养路工，她就要把这份工作做“出彩”——把路养好，让行人车辆都能平安通过。</a:t>
            </a:r>
          </a:p>
        </p:txBody>
      </p:sp>
      <p:sp>
        <p:nvSpPr>
          <p:cNvPr id="2" name="内容占位符 2"/>
          <p:cNvSpPr/>
          <p:nvPr/>
        </p:nvSpPr>
        <p:spPr bwMode="auto">
          <a:xfrm>
            <a:off x="684213" y="4508500"/>
            <a:ext cx="7920037" cy="1368425"/>
          </a:xfrm>
          <a:prstGeom prst="rect">
            <a:avLst/>
          </a:prstGeom>
          <a:noFill/>
          <a:ln w="9525">
            <a:noFill/>
            <a:miter lim="800000"/>
          </a:ln>
        </p:spPr>
        <p:txBody>
          <a:bodyPr/>
          <a:lstStyle/>
          <a:p>
            <a:pPr indent="628650" algn="l" eaLnBrk="1" hangingPunct="1">
              <a:lnSpc>
                <a:spcPts val="3500"/>
              </a:lnSpc>
              <a:spcBef>
                <a:spcPct val="0"/>
              </a:spcBef>
            </a:pPr>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down)">
                                      <p:cBhvr>
                                        <p:cTn id="12"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1"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4" name="Group 4"/>
          <p:cNvGrpSpPr/>
          <p:nvPr/>
        </p:nvGrpSpPr>
        <p:grpSpPr bwMode="auto">
          <a:xfrm>
            <a:off x="1588" y="4581525"/>
            <a:ext cx="609600" cy="2028825"/>
            <a:chOff x="1" y="2886"/>
            <a:chExt cx="384" cy="1278"/>
          </a:xfrm>
        </p:grpSpPr>
        <p:pic>
          <p:nvPicPr>
            <p:cNvPr id="524294"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524295"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p:nvPr/>
        </p:nvSpPr>
        <p:spPr bwMode="auto">
          <a:xfrm>
            <a:off x="792163" y="936625"/>
            <a:ext cx="7920037" cy="4148138"/>
          </a:xfrm>
          <a:prstGeom prst="rect">
            <a:avLst/>
          </a:prstGeom>
          <a:noFill/>
          <a:ln w="9525">
            <a:noFill/>
            <a:miter lim="800000"/>
          </a:ln>
        </p:spPr>
        <p:txBody>
          <a:bodyPr/>
          <a:lstStyle/>
          <a:p>
            <a:pPr indent="0" algn="l">
              <a:lnSpc>
                <a:spcPts val="3500"/>
              </a:lnSpc>
              <a:spcBef>
                <a:spcPct val="0"/>
              </a:spcBef>
            </a:pPr>
            <a:r>
              <a:rPr lang="zh-CN" altLang="en-US" sz="2400" b="1" smtClean="0">
                <a:solidFill>
                  <a:srgbClr val="990033"/>
                </a:solidFill>
                <a:latin typeface="宋体" pitchFamily="2" charset="-122"/>
              </a:rPr>
              <a:t>示例：在过往司机眼里，她是热心助人的“张大姐”；在工友眼里，她是“‘非常靠谱’的工作搭档”；在领导眼里，她是工作“交给她我放心”的劳动模范；在丈夫眼里，她是“干工作不要命”的“拼命三娘”。</a:t>
            </a:r>
          </a:p>
          <a:p>
            <a:pPr indent="0" algn="l">
              <a:lnSpc>
                <a:spcPts val="3500"/>
              </a:lnSpc>
              <a:spcBef>
                <a:spcPct val="0"/>
              </a:spcBef>
            </a:pPr>
            <a:r>
              <a:rPr lang="zh-CN" altLang="en-US" sz="2400" b="1" smtClean="0">
                <a:solidFill>
                  <a:srgbClr val="990033"/>
                </a:solidFill>
                <a:latin typeface="宋体" pitchFamily="2" charset="-122"/>
              </a:rPr>
              <a:t>[解析]  本题考查散句变整句的能力。解答此题时，宜先确定一种句子形式，然后使其他句子与之结构相同。（</a:t>
            </a:r>
            <a:r>
              <a:rPr lang="en-US" altLang="zh-CN" sz="2400" b="1" smtClean="0">
                <a:solidFill>
                  <a:srgbClr val="990033"/>
                </a:solidFill>
                <a:latin typeface="宋体" pitchFamily="2" charset="-122"/>
              </a:rPr>
              <a:t>5</a:t>
            </a:r>
            <a:r>
              <a:rPr lang="zh-CN" altLang="en-US" sz="2400" b="1" smtClean="0">
                <a:solidFill>
                  <a:srgbClr val="990033"/>
                </a:solidFill>
                <a:latin typeface="宋体" pitchFamily="2" charset="-122"/>
              </a:rPr>
              <a:t>分）</a:t>
            </a:r>
          </a:p>
        </p:txBody>
      </p:sp>
      <p:sp>
        <p:nvSpPr>
          <p:cNvPr id="2" name="内容占位符 2"/>
          <p:cNvSpPr/>
          <p:nvPr/>
        </p:nvSpPr>
        <p:spPr bwMode="auto">
          <a:xfrm>
            <a:off x="684213" y="4508500"/>
            <a:ext cx="7920037" cy="1368425"/>
          </a:xfrm>
          <a:prstGeom prst="rect">
            <a:avLst/>
          </a:prstGeom>
          <a:noFill/>
          <a:ln w="9525">
            <a:noFill/>
            <a:miter lim="800000"/>
          </a:ln>
        </p:spPr>
        <p:txBody>
          <a:bodyPr/>
          <a:lstStyle/>
          <a:p>
            <a:pPr indent="628650" algn="l" eaLnBrk="1" hangingPunct="1">
              <a:lnSpc>
                <a:spcPts val="3500"/>
              </a:lnSpc>
              <a:spcBef>
                <a:spcPct val="0"/>
              </a:spcBef>
            </a:pPr>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down)">
                                      <p:cBhvr>
                                        <p:cTn id="12"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5"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4"/>
          <p:cNvGrpSpPr/>
          <p:nvPr/>
        </p:nvGrpSpPr>
        <p:grpSpPr bwMode="auto">
          <a:xfrm>
            <a:off x="1588" y="4581525"/>
            <a:ext cx="609600" cy="2028825"/>
            <a:chOff x="1" y="2886"/>
            <a:chExt cx="384" cy="1278"/>
          </a:xfrm>
        </p:grpSpPr>
        <p:pic>
          <p:nvPicPr>
            <p:cNvPr id="525318"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525319"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525317" name="内容占位符 2"/>
          <p:cNvSpPr/>
          <p:nvPr/>
        </p:nvSpPr>
        <p:spPr bwMode="auto">
          <a:xfrm>
            <a:off x="695960" y="838200"/>
            <a:ext cx="8052435" cy="2939415"/>
          </a:xfrm>
          <a:prstGeom prst="rect">
            <a:avLst/>
          </a:prstGeom>
          <a:noFill/>
          <a:ln w="9525">
            <a:noFill/>
            <a:miter lim="800000"/>
          </a:ln>
        </p:spPr>
        <p:txBody>
          <a:bodyPr/>
          <a:lstStyle/>
          <a:p>
            <a:pPr indent="0" algn="l">
              <a:lnSpc>
                <a:spcPts val="3500"/>
              </a:lnSpc>
              <a:spcBef>
                <a:spcPct val="0"/>
              </a:spcBef>
            </a:pPr>
            <a:r>
              <a:rPr lang="en-US" altLang="zh-CN" sz="2400" b="1" smtClean="0">
                <a:latin typeface="宋体" pitchFamily="2" charset="-122"/>
              </a:rPr>
              <a:t> </a:t>
            </a:r>
            <a:r>
              <a:rPr lang="zh-CN" altLang="en-US" sz="2400" b="1" smtClean="0">
                <a:latin typeface="宋体" pitchFamily="2" charset="-122"/>
              </a:rPr>
              <a:t>6． 调整下面一段文字中画线部分的语序，使之简明、连贯，表达效果更好。（</a:t>
            </a:r>
            <a:r>
              <a:rPr lang="en-US" altLang="zh-CN" sz="2400" b="1" smtClean="0">
                <a:latin typeface="宋体" pitchFamily="2" charset="-122"/>
              </a:rPr>
              <a:t>5</a:t>
            </a:r>
            <a:r>
              <a:rPr lang="zh-CN" altLang="en-US" sz="2400" b="1" smtClean="0">
                <a:latin typeface="宋体" pitchFamily="2" charset="-122"/>
              </a:rPr>
              <a:t>分）</a:t>
            </a:r>
          </a:p>
          <a:p>
            <a:pPr indent="0" algn="l">
              <a:lnSpc>
                <a:spcPts val="3500"/>
              </a:lnSpc>
              <a:spcBef>
                <a:spcPct val="0"/>
              </a:spcBef>
            </a:pPr>
            <a:r>
              <a:rPr lang="en-US" altLang="zh-CN" sz="2400" b="1" smtClean="0">
                <a:latin typeface="楷体_GB2312" pitchFamily="49" charset="-122"/>
                <a:ea typeface="楷体_GB2312" pitchFamily="49" charset="-122"/>
              </a:rPr>
              <a:t>    在干涸的沙漠中，红柳的根须与土地紧紧相依，与戈壁身心相融。</a:t>
            </a:r>
            <a:r>
              <a:rPr lang="en-US" altLang="zh-CN" sz="2400" b="1" u="sng" smtClean="0">
                <a:latin typeface="楷体_GB2312" pitchFamily="49" charset="-122"/>
                <a:ea typeface="楷体_GB2312" pitchFamily="49" charset="-122"/>
              </a:rPr>
              <a:t>红柳从戈壁索取的是盐碱的苦涩，戈壁得到的飘逸是温馨的。红柳是睡着的冰，卧着的树也是红柳！</a:t>
            </a:r>
            <a:r>
              <a:rPr lang="en-US" altLang="zh-CN" sz="2400" b="1" smtClean="0">
                <a:latin typeface="楷体_GB2312" pitchFamily="49" charset="-122"/>
                <a:ea typeface="楷体_GB2312" pitchFamily="49" charset="-122"/>
              </a:rPr>
              <a:t>红柳的根蒂越深，生命力就越强！</a:t>
            </a:r>
            <a:endParaRPr lang="zh-CN" altLang="en-US" sz="2400" b="1" smtClean="0">
              <a:latin typeface="宋体" pitchFamily="2" charset="-122"/>
            </a:endParaRPr>
          </a:p>
        </p:txBody>
      </p:sp>
      <p:sp>
        <p:nvSpPr>
          <p:cNvPr id="3" name="内容占位符 2"/>
          <p:cNvSpPr/>
          <p:nvPr/>
        </p:nvSpPr>
        <p:spPr bwMode="auto">
          <a:xfrm>
            <a:off x="827088" y="4292600"/>
            <a:ext cx="7920037" cy="1987550"/>
          </a:xfrm>
          <a:prstGeom prst="rect">
            <a:avLst/>
          </a:prstGeom>
          <a:noFill/>
          <a:ln w="9525">
            <a:noFill/>
            <a:miter lim="800000"/>
          </a:ln>
        </p:spPr>
        <p:txBody>
          <a:bodyPr/>
          <a:lstStyle/>
          <a:p>
            <a:pPr indent="628650" eaLnBrk="1" hangingPunct="1">
              <a:lnSpc>
                <a:spcPts val="3500"/>
              </a:lnSpc>
              <a:spcBef>
                <a:spcPct val="0"/>
              </a:spcBef>
            </a:pPr>
            <a:endParaRPr lang="zh-CN" altLang="en-US" sz="2400" b="1" smtClean="0">
              <a:solidFill>
                <a:srgbClr val="990033"/>
              </a:solidFill>
              <a:latin typeface="宋体" pitchFamily="2" charset="-122"/>
            </a:endParaRPr>
          </a:p>
          <a:p>
            <a:pPr indent="0">
              <a:lnSpc>
                <a:spcPts val="3500"/>
              </a:lnSpc>
              <a:spcBef>
                <a:spcPct val="0"/>
              </a:spcBef>
            </a:pPr>
            <a:endParaRPr lang="zh-CN" altLang="en-US" sz="2400" b="1" smtClean="0">
              <a:solidFill>
                <a:srgbClr val="990033"/>
              </a:solidFill>
              <a:latin typeface="宋体" pitchFamily="2"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4" name="内容占位符 2"/>
          <p:cNvSpPr/>
          <p:nvPr/>
        </p:nvSpPr>
        <p:spPr bwMode="auto">
          <a:xfrm>
            <a:off x="827405" y="4364990"/>
            <a:ext cx="7919720" cy="1158240"/>
          </a:xfrm>
          <a:prstGeom prst="rect">
            <a:avLst/>
          </a:prstGeom>
          <a:noFill/>
          <a:ln w="9525">
            <a:noFill/>
            <a:miter lim="800000"/>
          </a:ln>
        </p:spPr>
        <p:txBody>
          <a:bodyPr/>
          <a:lstStyle/>
          <a:p>
            <a:pPr indent="0">
              <a:lnSpc>
                <a:spcPts val="3500"/>
              </a:lnSpc>
              <a:spcBef>
                <a:spcPct val="0"/>
              </a:spcBef>
            </a:pPr>
            <a:r>
              <a:rPr lang="zh-CN" altLang="en-US" sz="2400" b="1" smtClean="0">
                <a:solidFill>
                  <a:srgbClr val="990033"/>
                </a:solidFill>
                <a:latin typeface="宋体" pitchFamily="2" charset="-122"/>
              </a:rPr>
              <a:t>红柳从戈壁索取的是盐碱的苦涩，而回馈给戈壁的是温馨的飘逸。红柳是睡着的冰，是卧着的树！（</a:t>
            </a:r>
            <a:r>
              <a:rPr lang="en-US" altLang="zh-CN" sz="2400" b="1" smtClean="0">
                <a:solidFill>
                  <a:srgbClr val="990033"/>
                </a:solidFill>
                <a:latin typeface="宋体" pitchFamily="2" charset="-122"/>
              </a:rPr>
              <a:t>5</a:t>
            </a:r>
            <a:r>
              <a:rPr lang="zh-CN" altLang="en-US" sz="2400" b="1" smtClean="0">
                <a:solidFill>
                  <a:srgbClr val="990033"/>
                </a:solidFill>
                <a:latin typeface="宋体" pitchFamily="2" charset="-122"/>
              </a:rPr>
              <a:t>分）</a:t>
            </a:r>
          </a:p>
          <a:p>
            <a:pPr indent="0">
              <a:lnSpc>
                <a:spcPts val="3500"/>
              </a:lnSpc>
              <a:spcBef>
                <a:spcPct val="0"/>
              </a:spcBef>
            </a:pPr>
            <a:endParaRPr lang="zh-CN" altLang="en-US" sz="2400" b="1" smtClean="0">
              <a:solidFill>
                <a:srgbClr val="990033"/>
              </a:solidFill>
              <a:latin typeface="宋体"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25317"/>
                                        </p:tgtEl>
                                        <p:attrNameLst>
                                          <p:attrName>style.visibility</p:attrName>
                                        </p:attrNameLst>
                                      </p:cBhvr>
                                      <p:to>
                                        <p:strVal val="visible"/>
                                      </p:to>
                                    </p:set>
                                    <p:animEffect transition="in" filter="blinds(horizontal)">
                                      <p:cBhvr>
                                        <p:cTn id="7" dur="500"/>
                                        <p:tgtEl>
                                          <p:spTgt spid="5253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7" grpId="0"/>
      <p:bldP spid="4" grpId="0"/>
    </p:bld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3"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4"/>
          <p:cNvGrpSpPr/>
          <p:nvPr/>
        </p:nvGrpSpPr>
        <p:grpSpPr bwMode="auto">
          <a:xfrm>
            <a:off x="1588" y="4581525"/>
            <a:ext cx="609600" cy="2028825"/>
            <a:chOff x="1" y="2886"/>
            <a:chExt cx="384" cy="1278"/>
          </a:xfrm>
        </p:grpSpPr>
        <p:pic>
          <p:nvPicPr>
            <p:cNvPr id="527366"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527367"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527365" name="内容占位符 2"/>
          <p:cNvSpPr/>
          <p:nvPr/>
        </p:nvSpPr>
        <p:spPr bwMode="auto">
          <a:xfrm>
            <a:off x="792163" y="936625"/>
            <a:ext cx="7920037" cy="3500438"/>
          </a:xfrm>
          <a:prstGeom prst="rect">
            <a:avLst/>
          </a:prstGeom>
          <a:noFill/>
          <a:ln w="9525">
            <a:noFill/>
            <a:miter lim="800000"/>
          </a:ln>
        </p:spPr>
        <p:txBody>
          <a:bodyPr/>
          <a:lstStyle/>
          <a:p>
            <a:pPr indent="0">
              <a:lnSpc>
                <a:spcPts val="3500"/>
              </a:lnSpc>
            </a:pPr>
            <a:r>
              <a:rPr lang="zh-CN" altLang="en-US" sz="2400" b="1" smtClean="0">
                <a:latin typeface="宋体" pitchFamily="2" charset="-122"/>
              </a:rPr>
              <a:t>7．把下面的文段改写成一个长单句，可以改变语序，增删词语，但不得改变原意。（</a:t>
            </a:r>
            <a:r>
              <a:rPr lang="en-US" altLang="zh-CN" sz="2400" b="1" smtClean="0">
                <a:latin typeface="宋体" pitchFamily="2" charset="-122"/>
              </a:rPr>
              <a:t>5</a:t>
            </a:r>
            <a:r>
              <a:rPr lang="zh-CN" altLang="en-US" sz="2400" b="1" smtClean="0">
                <a:latin typeface="宋体" pitchFamily="2" charset="-122"/>
              </a:rPr>
              <a:t>分）</a:t>
            </a:r>
          </a:p>
          <a:p>
            <a:pPr indent="0">
              <a:lnSpc>
                <a:spcPts val="3500"/>
              </a:lnSpc>
            </a:pPr>
            <a:r>
              <a:rPr lang="en-US" altLang="zh-CN" sz="2400" b="1" smtClean="0">
                <a:latin typeface="楷体_GB2312" pitchFamily="49" charset="-122"/>
                <a:ea typeface="楷体_GB2312" pitchFamily="49" charset="-122"/>
              </a:rPr>
              <a:t>    川剧是中国汉族戏曲中的一种剧种。它历史悠久，主要流行于四川东中部地区。川剧脸谱，是川剧表演艺术中重要的组成部分，是由历代川剧艺人共同创造并传承下来的。在戏曲声腔上，川剧是由高腔、昆腔、胡琴腔、弹戏等四大声腔加一种本省民间灯戏组成的。</a:t>
            </a:r>
          </a:p>
          <a:p>
            <a:pPr indent="273050">
              <a:lnSpc>
                <a:spcPts val="3500"/>
              </a:lnSpc>
            </a:pPr>
            <a:endParaRPr lang="en-US" altLang="zh-CN" sz="2400" b="1" smtClean="0">
              <a:latin typeface="楷体_GB2312" pitchFamily="49" charset="-122"/>
              <a:ea typeface="楷体_GB2312" pitchFamily="49" charset="-122"/>
            </a:endParaRPr>
          </a:p>
          <a:p>
            <a:pPr indent="0"/>
            <a:endParaRPr lang="zh-CN" altLang="en-US" sz="2400" b="1" smtClean="0">
              <a:solidFill>
                <a:srgbClr val="990033"/>
              </a:solidFill>
              <a:latin typeface="宋体" pitchFamily="2"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27365"/>
                                        </p:tgtEl>
                                        <p:attrNameLst>
                                          <p:attrName>style.visibility</p:attrName>
                                        </p:attrNameLst>
                                      </p:cBhvr>
                                      <p:to>
                                        <p:strVal val="visible"/>
                                      </p:to>
                                    </p:set>
                                    <p:animEffect transition="in" filter="blinds(horizontal)">
                                      <p:cBhvr>
                                        <p:cTn id="7" dur="500"/>
                                        <p:tgtEl>
                                          <p:spTgt spid="527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65" grpId="0"/>
    </p:bld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3"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4"/>
          <p:cNvGrpSpPr/>
          <p:nvPr/>
        </p:nvGrpSpPr>
        <p:grpSpPr bwMode="auto">
          <a:xfrm>
            <a:off x="1588" y="4581525"/>
            <a:ext cx="609600" cy="2028825"/>
            <a:chOff x="1" y="2886"/>
            <a:chExt cx="384" cy="1278"/>
          </a:xfrm>
        </p:grpSpPr>
        <p:pic>
          <p:nvPicPr>
            <p:cNvPr id="527366"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527367"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527365" name="内容占位符 2"/>
          <p:cNvSpPr/>
          <p:nvPr/>
        </p:nvSpPr>
        <p:spPr bwMode="auto">
          <a:xfrm>
            <a:off x="792480" y="937260"/>
            <a:ext cx="7919720" cy="2605405"/>
          </a:xfrm>
          <a:prstGeom prst="rect">
            <a:avLst/>
          </a:prstGeom>
          <a:noFill/>
          <a:ln w="9525">
            <a:noFill/>
            <a:miter lim="800000"/>
          </a:ln>
        </p:spPr>
        <p:txBody>
          <a:bodyPr/>
          <a:lstStyle/>
          <a:p>
            <a:pPr indent="0">
              <a:lnSpc>
                <a:spcPts val="3500"/>
              </a:lnSpc>
            </a:pPr>
            <a:r>
              <a:rPr lang="zh-CN" altLang="en-US" sz="2400" b="1" smtClean="0">
                <a:solidFill>
                  <a:srgbClr val="990033"/>
                </a:solidFill>
                <a:latin typeface="宋体" pitchFamily="2" charset="-122"/>
              </a:rPr>
              <a:t>川剧是一种历史悠久、由历代川剧艺人共同创造并传承下来，以脸谱为重要的组成部分，由高腔、昆腔、胡琴腔、弹戏等四大声腔加一种本省民间灯戏组成的，主要流行于四川东中部地区的中国汉族的戏曲剧种。(5分)</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27365"/>
                                        </p:tgtEl>
                                        <p:attrNameLst>
                                          <p:attrName>style.visibility</p:attrName>
                                        </p:attrNameLst>
                                      </p:cBhvr>
                                      <p:to>
                                        <p:strVal val="visible"/>
                                      </p:to>
                                    </p:set>
                                    <p:animEffect transition="in" filter="blinds(horizontal)">
                                      <p:cBhvr>
                                        <p:cTn id="7" dur="500"/>
                                        <p:tgtEl>
                                          <p:spTgt spid="527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65" grpId="0"/>
    </p:bld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1"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4"/>
          <p:cNvGrpSpPr/>
          <p:nvPr/>
        </p:nvGrpSpPr>
        <p:grpSpPr bwMode="auto">
          <a:xfrm>
            <a:off x="1588" y="4581525"/>
            <a:ext cx="609600" cy="2028825"/>
            <a:chOff x="1" y="2886"/>
            <a:chExt cx="384" cy="1278"/>
          </a:xfrm>
        </p:grpSpPr>
        <p:pic>
          <p:nvPicPr>
            <p:cNvPr id="529414"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529415"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529413" name="内容占位符 2"/>
          <p:cNvSpPr/>
          <p:nvPr/>
        </p:nvSpPr>
        <p:spPr bwMode="auto">
          <a:xfrm>
            <a:off x="611188" y="836295"/>
            <a:ext cx="7777162" cy="3889375"/>
          </a:xfrm>
          <a:prstGeom prst="rect">
            <a:avLst/>
          </a:prstGeom>
          <a:noFill/>
          <a:ln w="9525">
            <a:noFill/>
            <a:miter lim="800000"/>
          </a:ln>
        </p:spPr>
        <p:txBody>
          <a:bodyPr/>
          <a:lstStyle/>
          <a:p>
            <a:pPr indent="0">
              <a:lnSpc>
                <a:spcPts val="3500"/>
              </a:lnSpc>
            </a:pPr>
            <a:r>
              <a:rPr lang="zh-CN" altLang="en-US" sz="2400" b="1" smtClean="0">
                <a:latin typeface="宋体" pitchFamily="2" charset="-122"/>
              </a:rPr>
              <a:t>8． 请将下面这个长句改成四个语意连贯、衔接自然的短句。可以调换语序，增删词语，但不得改变原意。(6分)</a:t>
            </a:r>
            <a:endParaRPr b="1"/>
          </a:p>
          <a:p>
            <a:pPr indent="0">
              <a:lnSpc>
                <a:spcPts val="3500"/>
              </a:lnSpc>
            </a:pPr>
            <a:r>
              <a:rPr lang="en-US" altLang="zh-CN" sz="2400" b="1" smtClean="0">
                <a:latin typeface="楷体_GB2312" pitchFamily="49" charset="-122"/>
                <a:ea typeface="楷体_GB2312" pitchFamily="49" charset="-122"/>
              </a:rPr>
              <a:t>   《平凡的世界》是作者创作的一首将日常生活中人的高尚品质和情感，用他擅长的朴素的语言去书写，并从其中挖掘出感人甚至让读者震撼的东西，从而通过看似平凡的普通人物和日常化的劳动生活而显出不平凡的朴素的诗。</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29413"/>
                                        </p:tgtEl>
                                        <p:attrNameLst>
                                          <p:attrName>style.visibility</p:attrName>
                                        </p:attrNameLst>
                                      </p:cBhvr>
                                      <p:to>
                                        <p:strVal val="visible"/>
                                      </p:to>
                                    </p:set>
                                    <p:animEffect transition="in" filter="blinds(horizontal)">
                                      <p:cBhvr>
                                        <p:cTn id="7" dur="500"/>
                                        <p:tgtEl>
                                          <p:spTgt spid="529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3" grpId="0"/>
    </p:bld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5"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4"/>
          <p:cNvGrpSpPr/>
          <p:nvPr/>
        </p:nvGrpSpPr>
        <p:grpSpPr bwMode="auto">
          <a:xfrm>
            <a:off x="1588" y="4581525"/>
            <a:ext cx="609600" cy="2028825"/>
            <a:chOff x="1" y="2886"/>
            <a:chExt cx="384" cy="1278"/>
          </a:xfrm>
        </p:grpSpPr>
        <p:pic>
          <p:nvPicPr>
            <p:cNvPr id="530438"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530439"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p:nvPr/>
        </p:nvSpPr>
        <p:spPr bwMode="auto">
          <a:xfrm>
            <a:off x="756285" y="939800"/>
            <a:ext cx="7920355" cy="5296535"/>
          </a:xfrm>
          <a:prstGeom prst="rect">
            <a:avLst/>
          </a:prstGeom>
          <a:noFill/>
          <a:ln w="9525">
            <a:noFill/>
            <a:miter lim="800000"/>
          </a:ln>
        </p:spPr>
        <p:txBody>
          <a:bodyPr/>
          <a:lstStyle/>
          <a:p>
            <a:pPr indent="0">
              <a:lnSpc>
                <a:spcPts val="3500"/>
              </a:lnSpc>
            </a:pPr>
            <a:r>
              <a:rPr lang="zh-CN" altLang="en-US" sz="2400" b="1" smtClean="0">
                <a:solidFill>
                  <a:srgbClr val="990033"/>
                </a:solidFill>
                <a:latin typeface="宋体" pitchFamily="2" charset="-122"/>
              </a:rPr>
              <a:t>①《平凡的世界》是作者创作的一首朴素的诗，②作者善于用朴素的语言书写日常生活中人的高尚品质和情感，③挖掘出感人甚至让读者震撼的东西，④使得看似平凡的普通人物和日常化的劳动生活显出不平凡来。(6分，第①句2分，其余三句每句1分，语句通畅、顺序得当1分)</a:t>
            </a:r>
          </a:p>
          <a:p>
            <a:pPr indent="0">
              <a:lnSpc>
                <a:spcPts val="3500"/>
              </a:lnSpc>
            </a:pPr>
            <a:r>
              <a:rPr lang="zh-CN" altLang="en-US" sz="2400" b="1" smtClean="0">
                <a:solidFill>
                  <a:srgbClr val="990033"/>
                </a:solidFill>
                <a:latin typeface="宋体" pitchFamily="2" charset="-122"/>
              </a:rPr>
              <a:t>[解析] 本题是长句变短句类试题，首先要找出句子的主干，然后将修饰成分一一剔除出来。句子的主干是：《平凡的世界》是作者创作的一首朴素的诗。其余的信息是：作者用他擅长的朴素的语言去书写日常生活中人的高尚品质和情感，并挖掘出感人甚至让读者震撼的东西，还通过看似平凡的普通人物和日常化的劳动生活显出不平凡来。</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9"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1</a:t>
            </a:r>
            <a:r>
              <a:rPr lang="zh-CN" altLang="en-US" sz="2200" b="1">
                <a:solidFill>
                  <a:srgbClr val="C00000"/>
                </a:solidFill>
                <a:latin typeface="幼圆" pitchFamily="49" charset="-122"/>
                <a:ea typeface="幼圆" pitchFamily="49" charset="-122"/>
              </a:rPr>
              <a:t>讲　选用、变换句式</a:t>
            </a:r>
            <a:endParaRPr lang="en-US" altLang="zh-CN" sz="2200" b="1">
              <a:solidFill>
                <a:srgbClr val="C00000"/>
              </a:solidFill>
              <a:latin typeface="幼圆" pitchFamily="49" charset="-122"/>
              <a:ea typeface="幼圆" pitchFamily="49" charset="-122"/>
            </a:endParaRPr>
          </a:p>
        </p:txBody>
      </p:sp>
      <p:grpSp>
        <p:nvGrpSpPr>
          <p:cNvPr id="2" name="Group 4"/>
          <p:cNvGrpSpPr/>
          <p:nvPr/>
        </p:nvGrpSpPr>
        <p:grpSpPr bwMode="auto">
          <a:xfrm>
            <a:off x="1588" y="4581525"/>
            <a:ext cx="609600" cy="2028825"/>
            <a:chOff x="1" y="2886"/>
            <a:chExt cx="384" cy="1278"/>
          </a:xfrm>
        </p:grpSpPr>
        <p:pic>
          <p:nvPicPr>
            <p:cNvPr id="531462"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531463"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531461" name="内容占位符 2"/>
          <p:cNvSpPr/>
          <p:nvPr/>
        </p:nvSpPr>
        <p:spPr bwMode="auto">
          <a:xfrm>
            <a:off x="755650" y="908050"/>
            <a:ext cx="7920038" cy="3457575"/>
          </a:xfrm>
          <a:prstGeom prst="rect">
            <a:avLst/>
          </a:prstGeom>
          <a:noFill/>
          <a:ln w="9525">
            <a:noFill/>
            <a:miter lim="800000"/>
          </a:ln>
        </p:spPr>
        <p:txBody>
          <a:bodyPr/>
          <a:lstStyle/>
          <a:p>
            <a:pPr indent="0">
              <a:lnSpc>
                <a:spcPts val="3500"/>
              </a:lnSpc>
            </a:pPr>
            <a:r>
              <a:rPr lang="zh-CN" altLang="en-US" sz="2400" b="1" smtClean="0">
                <a:latin typeface="宋体" pitchFamily="2" charset="-122"/>
              </a:rPr>
              <a:t>9． 把下面的四个短句改写成一个长单句，可以改变语序，增删词语，但不得改变原意。(6分)</a:t>
            </a:r>
            <a:endParaRPr b="1"/>
          </a:p>
          <a:p>
            <a:pPr indent="0">
              <a:lnSpc>
                <a:spcPts val="3500"/>
              </a:lnSpc>
            </a:pPr>
            <a:r>
              <a:rPr lang="en-US" altLang="zh-CN" sz="2400" b="1" smtClean="0">
                <a:latin typeface="楷体_GB2312" pitchFamily="49" charset="-122"/>
                <a:ea typeface="楷体_GB2312" pitchFamily="49" charset="-122"/>
              </a:rPr>
              <a:t>   古丝绸之路始于公元前200年的西汉，先后经过几个世纪的努力而形成。</a:t>
            </a:r>
          </a:p>
          <a:p>
            <a:pPr indent="0">
              <a:lnSpc>
                <a:spcPts val="3500"/>
              </a:lnSpc>
            </a:pPr>
            <a:r>
              <a:rPr lang="en-US" altLang="zh-CN" sz="2400" b="1" smtClean="0">
                <a:latin typeface="楷体_GB2312" pitchFamily="49" charset="-122"/>
                <a:ea typeface="楷体_GB2312" pitchFamily="49" charset="-122"/>
              </a:rPr>
              <a:t>   古丝绸之路是商品贸易、技术交流、文化交流的通道。</a:t>
            </a:r>
          </a:p>
          <a:p>
            <a:pPr indent="0">
              <a:lnSpc>
                <a:spcPts val="3500"/>
              </a:lnSpc>
            </a:pPr>
            <a:r>
              <a:rPr lang="en-US" altLang="zh-CN" sz="2400" b="1" smtClean="0">
                <a:latin typeface="楷体_GB2312" pitchFamily="49" charset="-122"/>
                <a:ea typeface="楷体_GB2312" pitchFamily="49" charset="-122"/>
              </a:rPr>
              <a:t>   古丝绸之路是沿途国家共同的财富。</a:t>
            </a:r>
          </a:p>
          <a:p>
            <a:pPr indent="0">
              <a:lnSpc>
                <a:spcPts val="3500"/>
              </a:lnSpc>
            </a:pPr>
            <a:r>
              <a:rPr lang="en-US" altLang="zh-CN" sz="2400" b="1" smtClean="0">
                <a:latin typeface="楷体_GB2312" pitchFamily="49" charset="-122"/>
                <a:ea typeface="楷体_GB2312" pitchFamily="49" charset="-122"/>
              </a:rPr>
              <a:t>   古丝绸之路留给我们许多宝贵的启示。</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31461"/>
                                        </p:tgtEl>
                                        <p:attrNameLst>
                                          <p:attrName>style.visibility</p:attrName>
                                        </p:attrNameLst>
                                      </p:cBhvr>
                                      <p:to>
                                        <p:strVal val="visible"/>
                                      </p:to>
                                    </p:set>
                                    <p:animEffect transition="in" filter="blinds(horizontal)">
                                      <p:cBhvr>
                                        <p:cTn id="7" dur="500"/>
                                        <p:tgtEl>
                                          <p:spTgt spid="531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61" grpId="0"/>
    </p:bld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3"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第1讲　选用、变换句式</a:t>
            </a:r>
            <a:endParaRPr lang="en-US" altLang="zh-CN" sz="2200" b="1">
              <a:solidFill>
                <a:srgbClr val="C00000"/>
              </a:solidFill>
              <a:latin typeface="幼圆" pitchFamily="49" charset="-122"/>
              <a:ea typeface="幼圆" pitchFamily="49" charset="-122"/>
            </a:endParaRPr>
          </a:p>
        </p:txBody>
      </p:sp>
      <p:grpSp>
        <p:nvGrpSpPr>
          <p:cNvPr id="2" name="Group 4"/>
          <p:cNvGrpSpPr/>
          <p:nvPr/>
        </p:nvGrpSpPr>
        <p:grpSpPr bwMode="auto">
          <a:xfrm>
            <a:off x="1588" y="4581525"/>
            <a:ext cx="609600" cy="2028825"/>
            <a:chOff x="1" y="2886"/>
            <a:chExt cx="384" cy="1278"/>
          </a:xfrm>
        </p:grpSpPr>
        <p:pic>
          <p:nvPicPr>
            <p:cNvPr id="532486"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532487"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p:nvPr/>
        </p:nvSpPr>
        <p:spPr bwMode="auto">
          <a:xfrm>
            <a:off x="755650" y="836613"/>
            <a:ext cx="7920038" cy="5399087"/>
          </a:xfrm>
          <a:prstGeom prst="rect">
            <a:avLst/>
          </a:prstGeom>
          <a:noFill/>
          <a:ln w="9525">
            <a:noFill/>
            <a:miter lim="800000"/>
          </a:ln>
        </p:spPr>
        <p:txBody>
          <a:bodyPr/>
          <a:lstStyle/>
          <a:p>
            <a:pPr indent="0">
              <a:lnSpc>
                <a:spcPts val="3500"/>
              </a:lnSpc>
            </a:pPr>
            <a:r>
              <a:rPr lang="zh-CN" altLang="en-US" sz="2400" b="1" smtClean="0">
                <a:solidFill>
                  <a:srgbClr val="990033"/>
                </a:solidFill>
                <a:latin typeface="宋体" pitchFamily="2" charset="-122"/>
              </a:rPr>
              <a:t>示例一：始于公元前200年的西汉，先后经过几个世纪的努力而形成，作为商品贸易、技术交流、文化交流的通道并留给我们许多宝贵启示的古丝绸之路是沿途国家共同的财富。(6分)</a:t>
            </a:r>
          </a:p>
          <a:p>
            <a:pPr indent="0">
              <a:lnSpc>
                <a:spcPts val="3500"/>
              </a:lnSpc>
            </a:pPr>
            <a:r>
              <a:rPr lang="zh-CN" altLang="en-US" sz="2400" b="1" smtClean="0">
                <a:solidFill>
                  <a:srgbClr val="990033"/>
                </a:solidFill>
                <a:latin typeface="宋体" pitchFamily="2" charset="-122"/>
              </a:rPr>
              <a:t>示例二：始于公元前200年的西汉，先后经过几个世纪的努力而形成，作为商品贸易、技术交流、文化交流的通道并成为沿途国家共同的财富的古丝绸之路留给我们许多宝贵的启示。(6分)</a:t>
            </a:r>
          </a:p>
          <a:p>
            <a:pPr indent="0">
              <a:lnSpc>
                <a:spcPts val="3500"/>
              </a:lnSpc>
            </a:pPr>
            <a:r>
              <a:rPr lang="zh-CN" altLang="en-US" sz="2400" b="1" smtClean="0">
                <a:solidFill>
                  <a:srgbClr val="990033"/>
                </a:solidFill>
                <a:latin typeface="宋体" pitchFamily="2" charset="-122"/>
              </a:rPr>
              <a:t>[解析]  本题考查变换句式的能力。首先，要确定作为长单句的主干语句，可用第三句，也可用第四句；其次，要将其他句子作为修饰成分放入主干句中；然后，适当添加字词或调整语序使句子通顺。</a:t>
            </a:r>
            <a:endParaRPr sz="2200" b="1">
              <a:solidFill>
                <a:srgbClr val="990033"/>
              </a:solidFill>
              <a:latin typeface="宋体" pitchFamily="2" charset="-122"/>
            </a:endParaRPr>
          </a:p>
          <a:p>
            <a:pPr indent="628650" algn="l" eaLnBrk="1" hangingPunct="1">
              <a:lnSpc>
                <a:spcPct val="116000"/>
              </a:lnSpc>
              <a:spcBef>
                <a:spcPct val="0"/>
              </a:spcBef>
            </a:pPr>
            <a:endParaRPr lang="zh-CN" altLang="zh-CN" sz="2200" b="1">
              <a:solidFill>
                <a:srgbClr val="990033"/>
              </a:solidFill>
              <a:latin typeface="宋体" pitchFamily="2" charset="-122"/>
            </a:endParaRPr>
          </a:p>
          <a:p>
            <a:pPr indent="628650" algn="l" eaLnBrk="1" hangingPunct="1">
              <a:lnSpc>
                <a:spcPct val="116000"/>
              </a:lnSpc>
              <a:spcBef>
                <a:spcPct val="0"/>
              </a:spcBef>
            </a:pPr>
            <a:endParaRPr lang="zh-CN" altLang="zh-CN" sz="2200" b="1">
              <a:solidFill>
                <a:srgbClr val="990033"/>
              </a:solidFill>
              <a:latin typeface="宋体" pitchFamily="2"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785794"/>
            <a:ext cx="7921625" cy="3600450"/>
          </a:xfrm>
        </p:spPr>
        <p:txBody>
          <a:bodyPr/>
          <a:lstStyle/>
          <a:p>
            <a:pPr marL="0" indent="0" eaLnBrk="1" hangingPunct="1">
              <a:lnSpc>
                <a:spcPct val="122000"/>
              </a:lnSpc>
              <a:spcBef>
                <a:spcPct val="0"/>
              </a:spcBef>
              <a:buNone/>
            </a:pPr>
            <a:r>
              <a:rPr lang="en-US" altLang="zh-CN" sz="2400" b="1" dirty="0" smtClean="0">
                <a:latin typeface="宋体" pitchFamily="2" charset="-122"/>
              </a:rPr>
              <a:t>    8. </a:t>
            </a:r>
            <a:r>
              <a:rPr lang="zh-CN" altLang="en-US" sz="2400" b="1" dirty="0" smtClean="0">
                <a:latin typeface="宋体" pitchFamily="2" charset="-122"/>
              </a:rPr>
              <a:t>气势磅礴、气吞山河：都形容气势宏伟盛大。异：“气势磅礴”着眼于“气势”，多形容气势雄伟，经常用来形容山、水的雄伟气势，不能用来形容人，前面能够用程度副词修饰；“气吞山河”着眼于“气魄”，形容气魄宏大，不能用来形容山、河的气势，能够用来形容人，包括人的气概、人的声音等，前面不能用程度副词修饰</a:t>
            </a:r>
            <a:r>
              <a:rPr lang="zh-CN" altLang="en-US" sz="2400" b="1" dirty="0" smtClean="0"/>
              <a:t>。</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22630"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2263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3"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第1讲　选用、变换句式</a:t>
            </a:r>
            <a:endParaRPr lang="en-US" altLang="zh-CN" sz="2200" b="1">
              <a:solidFill>
                <a:srgbClr val="C00000"/>
              </a:solidFill>
              <a:latin typeface="幼圆" pitchFamily="49" charset="-122"/>
              <a:ea typeface="幼圆" pitchFamily="49" charset="-122"/>
            </a:endParaRPr>
          </a:p>
        </p:txBody>
      </p:sp>
      <p:grpSp>
        <p:nvGrpSpPr>
          <p:cNvPr id="2" name="Group 4"/>
          <p:cNvGrpSpPr/>
          <p:nvPr/>
        </p:nvGrpSpPr>
        <p:grpSpPr bwMode="auto">
          <a:xfrm>
            <a:off x="1588" y="4581525"/>
            <a:ext cx="609600" cy="2028825"/>
            <a:chOff x="1" y="2886"/>
            <a:chExt cx="384" cy="1278"/>
          </a:xfrm>
        </p:grpSpPr>
        <p:pic>
          <p:nvPicPr>
            <p:cNvPr id="532486"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532487"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p:nvPr/>
        </p:nvSpPr>
        <p:spPr bwMode="auto">
          <a:xfrm>
            <a:off x="755650" y="836613"/>
            <a:ext cx="7920038" cy="5399087"/>
          </a:xfrm>
          <a:prstGeom prst="rect">
            <a:avLst/>
          </a:prstGeom>
          <a:noFill/>
          <a:ln w="9525">
            <a:noFill/>
            <a:miter lim="800000"/>
          </a:ln>
        </p:spPr>
        <p:txBody>
          <a:bodyPr/>
          <a:lstStyle/>
          <a:p>
            <a:pPr indent="0">
              <a:lnSpc>
                <a:spcPts val="3500"/>
              </a:lnSpc>
            </a:pPr>
            <a:r>
              <a:rPr lang="zh-CN" altLang="en-US" sz="2400" b="1" smtClean="0">
                <a:latin typeface="宋体" pitchFamily="2" charset="-122"/>
                <a:sym typeface="+mn-ea"/>
              </a:rPr>
              <a:t>10．</a:t>
            </a:r>
            <a:r>
              <a:rPr lang="zh-CN" altLang="en-US" sz="2400" b="1" smtClean="0">
                <a:latin typeface="宋体" pitchFamily="2" charset="-122"/>
              </a:rPr>
              <a:t>以“自由”为开头重组下面的句子。要求不改变原意，句间衔接连贯。(5分)</a:t>
            </a:r>
          </a:p>
          <a:p>
            <a:pPr indent="0">
              <a:lnSpc>
                <a:spcPts val="3500"/>
              </a:lnSpc>
            </a:pPr>
            <a:r>
              <a:rPr lang="en-US" altLang="zh-CN" sz="2400" b="1" smtClean="0">
                <a:latin typeface="楷体_GB2312" pitchFamily="49" charset="-122"/>
                <a:ea typeface="楷体_GB2312" pitchFamily="49" charset="-122"/>
              </a:rPr>
              <a:t>    灌输式的教学方法，竟然还没有把研究问题的神圣好奇心完全扼杀掉，真可以说是一个奇迹，因为这棵脆弱的幼苗主要需要自由。</a:t>
            </a:r>
          </a:p>
          <a:p>
            <a:pPr indent="0">
              <a:lnSpc>
                <a:spcPct val="116000"/>
              </a:lnSpc>
            </a:pPr>
            <a:endParaRPr lang="en-US" altLang="zh-CN" sz="2400" b="1" smtClean="0">
              <a:solidFill>
                <a:srgbClr val="990033"/>
              </a:solidFill>
              <a:latin typeface="楷体_GB2312" pitchFamily="49" charset="-122"/>
              <a:ea typeface="楷体_GB2312" pitchFamily="49" charset="-122"/>
            </a:endParaRPr>
          </a:p>
          <a:p>
            <a:pPr indent="628650">
              <a:lnSpc>
                <a:spcPct val="116000"/>
              </a:lnSpc>
            </a:pPr>
            <a:endParaRPr lang="en-US" altLang="zh-CN" sz="2400" b="1" smtClean="0">
              <a:solidFill>
                <a:srgbClr val="990033"/>
              </a:solidFill>
              <a:latin typeface="楷体_GB2312" pitchFamily="49" charset="-122"/>
              <a:ea typeface="楷体_GB2312" pitchFamily="49" charset="-122"/>
            </a:endParaRPr>
          </a:p>
          <a:p>
            <a:pPr indent="628650">
              <a:lnSpc>
                <a:spcPct val="116000"/>
              </a:lnSpc>
            </a:pPr>
            <a:endParaRPr lang="en-US" altLang="zh-CN" sz="2400" b="1" smtClean="0">
              <a:solidFill>
                <a:srgbClr val="990033"/>
              </a:solidFill>
              <a:latin typeface="楷体_GB2312" pitchFamily="49" charset="-122"/>
              <a:ea typeface="楷体_GB2312" pitchFamily="49" charset="-122"/>
            </a:endParaRPr>
          </a:p>
          <a:p>
            <a:pPr indent="0" algn="l">
              <a:lnSpc>
                <a:spcPct val="116000"/>
              </a:lnSpc>
              <a:spcBef>
                <a:spcPct val="0"/>
              </a:spcBef>
            </a:pPr>
            <a:endParaRPr lang="zh-CN" altLang="zh-CN" sz="2200" b="1">
              <a:solidFill>
                <a:srgbClr val="990033"/>
              </a:solidFill>
              <a:latin typeface="宋体" pitchFamily="2" charset="-122"/>
            </a:endParaRPr>
          </a:p>
          <a:p>
            <a:pPr indent="628650" algn="l" eaLnBrk="1" hangingPunct="1">
              <a:lnSpc>
                <a:spcPct val="116000"/>
              </a:lnSpc>
              <a:spcBef>
                <a:spcPct val="0"/>
              </a:spcBef>
            </a:pPr>
            <a:endParaRPr lang="zh-CN" altLang="zh-CN" sz="2200" b="1">
              <a:solidFill>
                <a:srgbClr val="990033"/>
              </a:solidFill>
              <a:latin typeface="宋体" pitchFamily="2"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4" name="文本框 3"/>
          <p:cNvSpPr txBox="1"/>
          <p:nvPr/>
        </p:nvSpPr>
        <p:spPr>
          <a:xfrm>
            <a:off x="827405" y="3644900"/>
            <a:ext cx="7677785" cy="1869440"/>
          </a:xfrm>
          <a:prstGeom prst="rect">
            <a:avLst/>
          </a:prstGeom>
          <a:noFill/>
        </p:spPr>
        <p:txBody>
          <a:bodyPr wrap="square" rtlCol="0">
            <a:spAutoFit/>
          </a:bodyPr>
          <a:lstStyle/>
          <a:p>
            <a:pPr indent="0" algn="l">
              <a:lnSpc>
                <a:spcPts val="3500"/>
              </a:lnSpc>
              <a:spcBef>
                <a:spcPct val="0"/>
              </a:spcBef>
            </a:pPr>
            <a:r>
              <a:rPr lang="zh-CN" altLang="en-US" sz="2400" b="1" smtClean="0">
                <a:solidFill>
                  <a:srgbClr val="990033"/>
                </a:solidFill>
                <a:latin typeface="宋体" pitchFamily="2" charset="-122"/>
                <a:sym typeface="+mn-ea"/>
              </a:rPr>
              <a:t>自由是研究问题的神圣好奇心主要需要的，因而灌输式的教学方法，竟然还没有把这棵脆弱的幼苗完全扼杀掉，真可以说是一个奇迹。(第一个分句2分，“因而”后的内容3分)</a:t>
            </a:r>
            <a:endParaRPr lang="zh-CN" altLang="en-US" sz="240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3"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zh-CN" sz="2200" b="1">
                <a:solidFill>
                  <a:srgbClr val="C00000"/>
                </a:solidFill>
                <a:latin typeface="幼圆" pitchFamily="49" charset="-122"/>
                <a:ea typeface="幼圆" pitchFamily="49" charset="-122"/>
              </a:rPr>
              <a:t>第1讲　选用、变换句式</a:t>
            </a:r>
            <a:endParaRPr lang="en-US" altLang="zh-CN" sz="2200" b="1">
              <a:solidFill>
                <a:srgbClr val="C00000"/>
              </a:solidFill>
              <a:latin typeface="幼圆" pitchFamily="49" charset="-122"/>
              <a:ea typeface="幼圆" pitchFamily="49" charset="-122"/>
            </a:endParaRPr>
          </a:p>
        </p:txBody>
      </p:sp>
      <p:grpSp>
        <p:nvGrpSpPr>
          <p:cNvPr id="2" name="Group 4"/>
          <p:cNvGrpSpPr/>
          <p:nvPr/>
        </p:nvGrpSpPr>
        <p:grpSpPr bwMode="auto">
          <a:xfrm>
            <a:off x="1588" y="4581525"/>
            <a:ext cx="609600" cy="2028825"/>
            <a:chOff x="1" y="2886"/>
            <a:chExt cx="384" cy="1278"/>
          </a:xfrm>
        </p:grpSpPr>
        <p:pic>
          <p:nvPicPr>
            <p:cNvPr id="532486"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532487"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p:nvPr/>
        </p:nvSpPr>
        <p:spPr bwMode="auto">
          <a:xfrm>
            <a:off x="684530" y="831215"/>
            <a:ext cx="7920355" cy="5260340"/>
          </a:xfrm>
          <a:prstGeom prst="rect">
            <a:avLst/>
          </a:prstGeom>
          <a:noFill/>
          <a:ln w="9525">
            <a:noFill/>
            <a:miter lim="800000"/>
          </a:ln>
        </p:spPr>
        <p:txBody>
          <a:bodyPr/>
          <a:lstStyle/>
          <a:p>
            <a:pPr indent="0" algn="l">
              <a:lnSpc>
                <a:spcPts val="3500"/>
              </a:lnSpc>
            </a:pPr>
            <a:r>
              <a:rPr lang="en-US" altLang="zh-CN" sz="2400" b="1" smtClean="0">
                <a:solidFill>
                  <a:srgbClr val="990033"/>
                </a:solidFill>
                <a:latin typeface="宋体" pitchFamily="2" charset="-122"/>
              </a:rPr>
              <a:t> </a:t>
            </a:r>
            <a:r>
              <a:rPr lang="zh-CN" altLang="en-US" sz="2400" b="1" smtClean="0">
                <a:solidFill>
                  <a:srgbClr val="990033"/>
                </a:solidFill>
                <a:latin typeface="宋体" pitchFamily="2" charset="-122"/>
              </a:rPr>
              <a:t>[解析]  注意句子的开头必须为“自由”，先找出“自由”两字所在的那个分句，再分析“自由”所在的那个分句与其他分句是什么关系。根据“因为”可断定原句是“前果后因”，现在要变换为“前因后果”。“前果后因”的句子靠“因为”连接，那么“前因后果”的句子要靠什么关联词连接呢？此句只能用“因而”“因此”等表示结果的连词，不能用表示因果关系的连词“所以”。这个句子变换的难度在于“这棵脆弱的幼苗”不能摆在首句，因而要替换为“研究问题的神圣好奇心”，使句子衔接更为紧密。</a:t>
            </a:r>
            <a:endParaRPr lang="zh-CN" altLang="en-US" sz="2400" b="1" smtClean="0">
              <a:latin typeface="宋体" pitchFamily="2" charset="-122"/>
            </a:endParaRPr>
          </a:p>
          <a:p>
            <a:pPr indent="0" algn="l">
              <a:lnSpc>
                <a:spcPct val="116000"/>
              </a:lnSpc>
              <a:spcBef>
                <a:spcPct val="0"/>
              </a:spcBef>
            </a:pPr>
            <a:endParaRPr lang="zh-CN" altLang="zh-CN" sz="2200" b="1">
              <a:solidFill>
                <a:srgbClr val="990033"/>
              </a:solidFill>
              <a:latin typeface="宋体" pitchFamily="2"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900113" y="2708275"/>
            <a:ext cx="7920037" cy="762000"/>
          </a:xfrm>
          <a:prstGeom prst="rect">
            <a:avLst/>
          </a:prstGeom>
          <a:noFill/>
          <a:ln w="9525">
            <a:noFill/>
            <a:miter lim="800000"/>
          </a:ln>
        </p:spPr>
        <p:txBody>
          <a:bodyPr>
            <a:spAutoFit/>
          </a:bodyPr>
          <a:lstStyle/>
          <a:p>
            <a:pPr algn="ctr" eaLnBrk="1" hangingPunct="1">
              <a:spcBef>
                <a:spcPct val="0"/>
              </a:spcBef>
              <a:buFontTx/>
              <a:buNone/>
            </a:pPr>
            <a:r>
              <a:rPr lang="zh-CN" altLang="en-US" sz="4400" dirty="0">
                <a:solidFill>
                  <a:srgbClr val="FF6600"/>
                </a:solidFill>
                <a:latin typeface="黑体" pitchFamily="2" charset="-122"/>
                <a:ea typeface="黑体" pitchFamily="2" charset="-122"/>
              </a:rPr>
              <a:t>第</a:t>
            </a:r>
            <a:r>
              <a:rPr lang="en-US" altLang="zh-CN" sz="4400" dirty="0">
                <a:solidFill>
                  <a:srgbClr val="FF6600"/>
                </a:solidFill>
                <a:latin typeface="Times New Roman" pitchFamily="18" charset="0"/>
                <a:ea typeface="黑体" pitchFamily="2" charset="-122"/>
              </a:rPr>
              <a:t>2</a:t>
            </a:r>
            <a:r>
              <a:rPr lang="zh-CN" altLang="en-US" sz="4400" dirty="0">
                <a:solidFill>
                  <a:srgbClr val="FF6600"/>
                </a:solidFill>
                <a:latin typeface="黑体" pitchFamily="2" charset="-122"/>
                <a:ea typeface="黑体" pitchFamily="2" charset="-122"/>
              </a:rPr>
              <a:t>讲　仿用句式和修辞手法</a:t>
            </a:r>
          </a:p>
        </p:txBody>
      </p:sp>
      <p:grpSp>
        <p:nvGrpSpPr>
          <p:cNvPr id="2" name="Group 4"/>
          <p:cNvGrpSpPr/>
          <p:nvPr/>
        </p:nvGrpSpPr>
        <p:grpSpPr bwMode="auto">
          <a:xfrm>
            <a:off x="1588" y="777875"/>
            <a:ext cx="609600" cy="2003425"/>
            <a:chOff x="1" y="490"/>
            <a:chExt cx="384" cy="1262"/>
          </a:xfrm>
        </p:grpSpPr>
        <p:pic>
          <p:nvPicPr>
            <p:cNvPr id="533515" name="Picture 5">
              <a:hlinkClick r:id="rId2" action="ppaction://hlinksldjump"/>
            </p:cNvPr>
            <p:cNvPicPr>
              <a:picLocks noChangeAspect="1" noChangeArrowheads="1"/>
            </p:cNvPicPr>
            <p:nvPr/>
          </p:nvPicPr>
          <p:blipFill>
            <a:blip r:embed="rId3" cstate="print"/>
            <a:srcRect/>
            <a:stretch>
              <a:fillRect/>
            </a:stretch>
          </p:blipFill>
          <p:spPr bwMode="auto">
            <a:xfrm>
              <a:off x="1" y="490"/>
              <a:ext cx="384" cy="1171"/>
            </a:xfrm>
            <a:prstGeom prst="rect">
              <a:avLst/>
            </a:prstGeom>
            <a:noFill/>
            <a:ln w="9525">
              <a:noFill/>
              <a:miter lim="800000"/>
              <a:headEnd/>
              <a:tailEnd/>
            </a:ln>
          </p:spPr>
        </p:pic>
        <p:sp>
          <p:nvSpPr>
            <p:cNvPr id="533516" name="内容占位符 2">
              <a:hlinkClick r:id="rId4" action="ppaction://hlinksldjump"/>
            </p:cNvPr>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dirty="0">
                  <a:solidFill>
                    <a:schemeClr val="bg1"/>
                  </a:solidFill>
                  <a:ea typeface="幼圆" pitchFamily="49" charset="-122"/>
                </a:rPr>
                <a:t>真题</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指导</a:t>
              </a:r>
            </a:p>
          </p:txBody>
        </p:sp>
      </p:grpSp>
      <p:grpSp>
        <p:nvGrpSpPr>
          <p:cNvPr id="3" name="Group 7"/>
          <p:cNvGrpSpPr/>
          <p:nvPr/>
        </p:nvGrpSpPr>
        <p:grpSpPr bwMode="auto">
          <a:xfrm>
            <a:off x="1588" y="2674938"/>
            <a:ext cx="609600" cy="1978025"/>
            <a:chOff x="1" y="1685"/>
            <a:chExt cx="384" cy="1246"/>
          </a:xfrm>
        </p:grpSpPr>
        <p:pic>
          <p:nvPicPr>
            <p:cNvPr id="533513" name="Picture 8"/>
            <p:cNvPicPr>
              <a:picLocks noChangeAspect="1" noChangeArrowheads="1"/>
            </p:cNvPicPr>
            <p:nvPr/>
          </p:nvPicPr>
          <p:blipFill>
            <a:blip r:embed="rId5" cstate="print"/>
            <a:srcRect/>
            <a:stretch>
              <a:fillRect/>
            </a:stretch>
          </p:blipFill>
          <p:spPr bwMode="auto">
            <a:xfrm>
              <a:off x="1" y="1685"/>
              <a:ext cx="384" cy="1171"/>
            </a:xfrm>
            <a:prstGeom prst="rect">
              <a:avLst/>
            </a:prstGeom>
            <a:noFill/>
            <a:ln w="9525">
              <a:noFill/>
              <a:miter lim="800000"/>
              <a:headEnd/>
              <a:tailEnd/>
            </a:ln>
          </p:spPr>
        </p:pic>
        <p:sp>
          <p:nvSpPr>
            <p:cNvPr id="533514" name="内容占位符 2">
              <a:hlinkClick r:id="rId6" action="ppaction://hlinksldjump"/>
            </p:cNvPr>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grpSp>
        <p:nvGrpSpPr>
          <p:cNvPr id="4" name="Group 10"/>
          <p:cNvGrpSpPr/>
          <p:nvPr/>
        </p:nvGrpSpPr>
        <p:grpSpPr bwMode="auto">
          <a:xfrm>
            <a:off x="1588" y="4581525"/>
            <a:ext cx="609600" cy="2028825"/>
            <a:chOff x="1" y="2886"/>
            <a:chExt cx="384" cy="1278"/>
          </a:xfrm>
        </p:grpSpPr>
        <p:pic>
          <p:nvPicPr>
            <p:cNvPr id="533511" name="Picture 11"/>
            <p:cNvPicPr>
              <a:picLocks noChangeAspect="1" noChangeArrowheads="1"/>
            </p:cNvPicPr>
            <p:nvPr/>
          </p:nvPicPr>
          <p:blipFill>
            <a:blip r:embed="rId7" cstate="print"/>
            <a:srcRect/>
            <a:stretch>
              <a:fillRect/>
            </a:stretch>
          </p:blipFill>
          <p:spPr bwMode="auto">
            <a:xfrm>
              <a:off x="1" y="2886"/>
              <a:ext cx="384" cy="1171"/>
            </a:xfrm>
            <a:prstGeom prst="rect">
              <a:avLst/>
            </a:prstGeom>
            <a:noFill/>
            <a:ln w="9525">
              <a:noFill/>
              <a:miter lim="800000"/>
              <a:headEnd/>
              <a:tailEnd/>
            </a:ln>
          </p:spPr>
        </p:pic>
        <p:sp>
          <p:nvSpPr>
            <p:cNvPr id="533512" name="内容占位符 2">
              <a:hlinkClick r:id="rId8" action="ppaction://hlinksldjump"/>
            </p:cNvPr>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dirty="0">
                  <a:solidFill>
                    <a:schemeClr val="bg1"/>
                  </a:solidFill>
                  <a:ea typeface="幼圆" pitchFamily="49" charset="-122"/>
                </a:rPr>
                <a:t>训练</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检测</a:t>
              </a:r>
            </a:p>
          </p:txBody>
        </p:sp>
      </p:grpSp>
      <p:sp>
        <p:nvSpPr>
          <p:cNvPr id="6" name="动作按钮: 自定义 5">
            <a:hlinkClick r:id="rId9"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2"/>
                                        </p:tgtEl>
                                      </p:cBhvr>
                                    </p:animEffect>
                                    <p:animScale>
                                      <p:cBhvr>
                                        <p:cTn id="13" dur="250" autoRev="1" fill="hold"/>
                                        <p:tgtEl>
                                          <p:spTgt spid="2"/>
                                        </p:tgtEl>
                                      </p:cBhvr>
                                      <p:by x="105000" y="105000"/>
                                    </p:animScale>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3"/>
                                        </p:tgtEl>
                                      </p:cBhvr>
                                    </p:animEffect>
                                    <p:animScale>
                                      <p:cBhvr>
                                        <p:cTn id="17" dur="250" autoRev="1" fill="hold"/>
                                        <p:tgtEl>
                                          <p:spTgt spid="3"/>
                                        </p:tgtEl>
                                      </p:cBhvr>
                                      <p:by x="105000" y="105000"/>
                                    </p:animScale>
                                  </p:childTnLst>
                                </p:cTn>
                              </p:par>
                            </p:childTnLst>
                          </p:cTn>
                        </p:par>
                        <p:par>
                          <p:cTn id="18" fill="hold">
                            <p:stCondLst>
                              <p:cond delay="1500"/>
                            </p:stCondLst>
                            <p:childTnLst>
                              <p:par>
                                <p:cTn id="19" presetID="26" presetClass="emph" presetSubtype="0" fill="hold" nodeType="afterEffect">
                                  <p:stCondLst>
                                    <p:cond delay="0"/>
                                  </p:stCondLst>
                                  <p:childTnLst>
                                    <p:animEffect transition="out" filter="fade">
                                      <p:cBhvr>
                                        <p:cTn id="20" dur="500" tmFilter="0, 0; .2, .5; .8, .5; 1, 0"/>
                                        <p:tgtEl>
                                          <p:spTgt spid="4"/>
                                        </p:tgtEl>
                                      </p:cBhvr>
                                    </p:animEffect>
                                    <p:animScale>
                                      <p:cBhvr>
                                        <p:cTn id="21"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1"/>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buFontTx/>
                <a:buNone/>
                <a:defRPr/>
              </a:pPr>
              <a:endParaRPr lang="zh-CN" altLang="en-US" sz="1800" baseline="-25000"/>
            </a:p>
          </p:txBody>
        </p:sp>
        <p:sp>
          <p:nvSpPr>
            <p:cNvPr id="2"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buFontTx/>
                <a:buNone/>
                <a:defRPr/>
              </a:pPr>
              <a:endParaRPr lang="zh-CN" altLang="en-US" sz="1800" baseline="-25000"/>
            </a:p>
          </p:txBody>
        </p:sp>
      </p:grpSp>
      <p:sp>
        <p:nvSpPr>
          <p:cNvPr id="311304" name="矩形 23"/>
          <p:cNvSpPr>
            <a:spLocks noChangeArrowheads="1"/>
          </p:cNvSpPr>
          <p:nvPr/>
        </p:nvSpPr>
        <p:spPr bwMode="auto">
          <a:xfrm>
            <a:off x="649288" y="982663"/>
            <a:ext cx="7916862" cy="5399087"/>
          </a:xfrm>
          <a:prstGeom prst="rect">
            <a:avLst/>
          </a:prstGeom>
          <a:noFill/>
          <a:ln w="9525">
            <a:noFill/>
            <a:miter lim="800000"/>
          </a:ln>
        </p:spPr>
        <p:txBody>
          <a:bodyPr/>
          <a:lstStyle/>
          <a:p>
            <a:pPr algn="l">
              <a:lnSpc>
                <a:spcPts val="3500"/>
              </a:lnSpc>
              <a:spcBef>
                <a:spcPct val="0"/>
              </a:spcBef>
              <a:buFontTx/>
              <a:buNone/>
            </a:pPr>
            <a:r>
              <a:rPr lang="zh-CN" altLang="en-US" sz="2400" b="1">
                <a:latin typeface="+mn-ea"/>
              </a:rPr>
              <a:t>    新课标全国卷《考试说明》对该考点提出的要求是“仿用句式”和“正确运用常见的修辞手法”，能力层级为E级。“仿用句式”要按照规定的话题(或情境)，仿照所提供的(或暗示的)修辞手法、句式特点，写一个或一组主旨统一、内容属同一话题的新句子。“正确运用常见的修辞手法”中“正确运用”指根据规定的情境，运用一定的修辞手法表达对事物的认识，表达思想感情，增强语言的表现力；“常见”指的是使用频率高，学生见得多、较为熟悉。《考试说明》明确的“常见修辞手法”有九种，即比喻、比拟、借代、夸张、对偶、排比、反复、设问、反问。</a:t>
            </a: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ts val="2200"/>
              </a:lnSpc>
              <a:spcBef>
                <a:spcPct val="0"/>
              </a:spcBef>
              <a:buFontTx/>
              <a:buNone/>
              <a:defRPr/>
            </a:pPr>
            <a:r>
              <a:rPr lang="zh-CN" altLang="en-US" sz="2600" b="1">
                <a:solidFill>
                  <a:schemeClr val="bg1"/>
                </a:solidFill>
                <a:latin typeface="幼圆" pitchFamily="49" charset="-122"/>
                <a:ea typeface="幼圆" pitchFamily="49" charset="-122"/>
              </a:rPr>
              <a:t>考纲在线</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1304"/>
                                        </p:tgtEl>
                                        <p:attrNameLst>
                                          <p:attrName>style.visibility</p:attrName>
                                        </p:attrNameLst>
                                      </p:cBhvr>
                                      <p:to>
                                        <p:strVal val="visible"/>
                                      </p:to>
                                    </p:set>
                                    <p:animEffect transition="in" filter="blinds(horizontal)">
                                      <p:cBhvr>
                                        <p:cTn id="12" dur="500"/>
                                        <p:tgtEl>
                                          <p:spTgt spid="311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304" grpId="0"/>
      <p:bldP spid="12" grpId="0" animBg="1"/>
    </p:bld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1"/>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buFontTx/>
                <a:buNone/>
                <a:defRPr/>
              </a:pPr>
              <a:endParaRPr lang="zh-CN" altLang="en-US" sz="1800" baseline="-25000"/>
            </a:p>
          </p:txBody>
        </p:sp>
        <p:sp>
          <p:nvSpPr>
            <p:cNvPr id="2"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buFontTx/>
                <a:buNone/>
                <a:defRPr/>
              </a:pPr>
              <a:endParaRPr lang="zh-CN" altLang="en-US" sz="1800" baseline="-25000"/>
            </a:p>
          </p:txBody>
        </p:sp>
      </p:grpSp>
      <p:sp>
        <p:nvSpPr>
          <p:cNvPr id="312328" name="矩形 23"/>
          <p:cNvSpPr>
            <a:spLocks noChangeArrowheads="1"/>
          </p:cNvSpPr>
          <p:nvPr/>
        </p:nvSpPr>
        <p:spPr bwMode="auto">
          <a:xfrm>
            <a:off x="649288" y="982663"/>
            <a:ext cx="7916862" cy="5183187"/>
          </a:xfrm>
          <a:prstGeom prst="rect">
            <a:avLst/>
          </a:prstGeom>
          <a:noFill/>
          <a:ln w="9525">
            <a:noFill/>
            <a:miter lim="800000"/>
          </a:ln>
        </p:spPr>
        <p:txBody>
          <a:bodyPr/>
          <a:lstStyle/>
          <a:p>
            <a:pPr algn="l">
              <a:lnSpc>
                <a:spcPts val="3500"/>
              </a:lnSpc>
              <a:spcBef>
                <a:spcPct val="0"/>
              </a:spcBef>
              <a:buFontTx/>
              <a:buNone/>
            </a:pPr>
            <a:r>
              <a:rPr lang="en-US" altLang="zh-CN" sz="2400" b="1" dirty="0">
                <a:latin typeface="+mn-ea"/>
              </a:rPr>
              <a:t>     </a:t>
            </a:r>
            <a:r>
              <a:rPr lang="zh-CN" altLang="zh-CN" sz="2400" b="1" dirty="0" smtClean="0">
                <a:latin typeface="+mn-ea"/>
              </a:rPr>
              <a:t>从新</a:t>
            </a:r>
            <a:r>
              <a:rPr lang="zh-CN" altLang="zh-CN" sz="2400" b="1" dirty="0">
                <a:latin typeface="+mn-ea"/>
              </a:rPr>
              <a:t>课标全国卷命题情况来看，仿用句式是自开考到2012年一直在考查， 2013—2015年新课标全国卷都没有考查仿用句式，但其他省份多有涉及，题型稳定，全部是主观题，赋分是5～6分。</a:t>
            </a:r>
          </a:p>
          <a:p>
            <a:pPr algn="l">
              <a:lnSpc>
                <a:spcPts val="3500"/>
              </a:lnSpc>
              <a:spcBef>
                <a:spcPct val="0"/>
              </a:spcBef>
              <a:buFontTx/>
              <a:buNone/>
            </a:pPr>
            <a:r>
              <a:rPr lang="zh-CN" altLang="zh-CN" sz="2400" b="1" dirty="0">
                <a:latin typeface="+mn-ea"/>
              </a:rPr>
              <a:t>    “正确运用常见的修辞手法”一般不单独设题，常与语言表达的简明、连贯、得体、准确、鲜明、生动结合起来进行综合考查。本考点虽然在近几年新课标全国卷中没有考查，但考生在复习备考时也不应放弃。</a:t>
            </a: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ts val="2200"/>
              </a:lnSpc>
              <a:spcBef>
                <a:spcPct val="0"/>
              </a:spcBef>
              <a:buFontTx/>
              <a:buNone/>
              <a:defRPr/>
            </a:pPr>
            <a:r>
              <a:rPr lang="zh-CN" altLang="en-US" sz="2600" b="1">
                <a:solidFill>
                  <a:schemeClr val="bg1"/>
                </a:solidFill>
                <a:latin typeface="幼圆" pitchFamily="49" charset="-122"/>
                <a:ea typeface="幼圆" pitchFamily="49" charset="-122"/>
              </a:rPr>
              <a:t>考情透析</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12328"/>
                                        </p:tgtEl>
                                        <p:attrNameLst>
                                          <p:attrName>style.visibility</p:attrName>
                                        </p:attrNameLst>
                                      </p:cBhvr>
                                      <p:to>
                                        <p:strVal val="visible"/>
                                      </p:to>
                                    </p:set>
                                    <p:animEffect transition="in" filter="diamond(in)">
                                      <p:cBhvr>
                                        <p:cTn id="12" dur="500"/>
                                        <p:tgtEl>
                                          <p:spTgt spid="312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8" grpId="0"/>
      <p:bldP spid="12" grpId="0" animBg="1"/>
    </p:bld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smtClean="0">
                <a:solidFill>
                  <a:srgbClr val="C00000"/>
                </a:solidFill>
                <a:latin typeface="幼圆" pitchFamily="49" charset="-122"/>
                <a:ea typeface="幼圆" pitchFamily="49" charset="-122"/>
              </a:rPr>
              <a:t>第</a:t>
            </a:r>
            <a:r>
              <a:rPr lang="en-US" altLang="zh-CN" sz="2200" b="1" smtClean="0">
                <a:solidFill>
                  <a:srgbClr val="C00000"/>
                </a:solidFill>
                <a:latin typeface="幼圆" pitchFamily="49" charset="-122"/>
                <a:ea typeface="幼圆" pitchFamily="49" charset="-122"/>
              </a:rPr>
              <a:t>2</a:t>
            </a:r>
            <a:r>
              <a:rPr lang="zh-CN" altLang="en-US" sz="2200" b="1" smtClean="0">
                <a:solidFill>
                  <a:srgbClr val="C00000"/>
                </a:solidFill>
                <a:latin typeface="幼圆" pitchFamily="49" charset="-122"/>
                <a:ea typeface="幼圆" pitchFamily="49" charset="-122"/>
              </a:rPr>
              <a:t>讲　仿用句式和修辞手法</a:t>
            </a:r>
            <a:endParaRPr lang="en-US" altLang="zh-CN" sz="2200" b="1" smtClean="0">
              <a:solidFill>
                <a:srgbClr val="C00000"/>
              </a:solidFill>
              <a:latin typeface="幼圆" pitchFamily="49" charset="-122"/>
              <a:ea typeface="幼圆" pitchFamily="49" charset="-122"/>
            </a:endParaRPr>
          </a:p>
        </p:txBody>
      </p:sp>
      <p:sp>
        <p:nvSpPr>
          <p:cNvPr id="3" name="内容占位符 2"/>
          <p:cNvSpPr>
            <a:spLocks noGrp="1"/>
          </p:cNvSpPr>
          <p:nvPr>
            <p:ph idx="4294967295"/>
          </p:nvPr>
        </p:nvSpPr>
        <p:spPr>
          <a:xfrm>
            <a:off x="792163" y="936625"/>
            <a:ext cx="7812087" cy="4940300"/>
          </a:xfrm>
        </p:spPr>
        <p:txBody>
          <a:bodyPr>
            <a:noAutofit/>
          </a:bodyPr>
          <a:lstStyle/>
          <a:p>
            <a:pPr marL="0" indent="622300" algn="ctr" eaLnBrk="1" hangingPunct="1">
              <a:lnSpc>
                <a:spcPts val="3500"/>
              </a:lnSpc>
              <a:spcBef>
                <a:spcPct val="0"/>
              </a:spcBef>
              <a:buFont typeface="Arial" charset="0"/>
              <a:buNone/>
            </a:pPr>
            <a:r>
              <a:rPr lang="en-US" altLang="zh-CN" sz="2400" b="1" smtClean="0">
                <a:solidFill>
                  <a:srgbClr val="0033CC"/>
                </a:solidFill>
                <a:effectLst>
                  <a:outerShdw blurRad="38100" dist="38100" dir="2700000" algn="tl">
                    <a:srgbClr val="C0C0C0"/>
                  </a:outerShdw>
                </a:effectLst>
                <a:latin typeface="宋体" pitchFamily="2" charset="-122"/>
              </a:rPr>
              <a:t>—— </a:t>
            </a:r>
            <a:r>
              <a:rPr lang="zh-CN" altLang="en-US" sz="2400" b="1" smtClean="0">
                <a:solidFill>
                  <a:srgbClr val="0033CC"/>
                </a:solidFill>
                <a:effectLst>
                  <a:outerShdw blurRad="38100" dist="38100" dir="2700000" algn="tl">
                    <a:srgbClr val="C0C0C0"/>
                  </a:outerShdw>
                </a:effectLst>
                <a:latin typeface="黑体" pitchFamily="2" charset="-122"/>
                <a:ea typeface="黑体" pitchFamily="2" charset="-122"/>
              </a:rPr>
              <a:t>真题体验</a:t>
            </a:r>
            <a:r>
              <a:rPr lang="zh-CN" altLang="en-US" sz="2400" b="1" smtClean="0">
                <a:solidFill>
                  <a:srgbClr val="0033CC"/>
                </a:solidFill>
                <a:effectLst>
                  <a:outerShdw blurRad="38100" dist="38100" dir="2700000" algn="tl">
                    <a:srgbClr val="C0C0C0"/>
                  </a:outerShdw>
                </a:effectLst>
                <a:latin typeface="宋体" pitchFamily="2" charset="-122"/>
              </a:rPr>
              <a:t> </a:t>
            </a:r>
            <a:r>
              <a:rPr lang="en-US" altLang="zh-CN" sz="2400" b="1" smtClean="0">
                <a:solidFill>
                  <a:srgbClr val="0033CC"/>
                </a:solidFill>
                <a:effectLst>
                  <a:outerShdw blurRad="38100" dist="38100" dir="2700000" algn="tl">
                    <a:srgbClr val="C0C0C0"/>
                  </a:outerShdw>
                </a:effectLst>
                <a:latin typeface="宋体" pitchFamily="2" charset="-122"/>
              </a:rPr>
              <a:t>——</a:t>
            </a:r>
          </a:p>
          <a:p>
            <a:pPr marL="0" indent="0" algn="just" latinLnBrk="0">
              <a:lnSpc>
                <a:spcPct val="122000"/>
              </a:lnSpc>
              <a:spcBef>
                <a:spcPts val="0"/>
              </a:spcBef>
              <a:buFont typeface="Arial" charset="0"/>
              <a:buNone/>
            </a:pPr>
            <a:r>
              <a:rPr lang="en-US" altLang="zh-CN" sz="2400" b="1" smtClean="0">
                <a:latin typeface="宋体" pitchFamily="2" charset="-122"/>
              </a:rPr>
              <a:t>1</a:t>
            </a:r>
            <a:r>
              <a:rPr lang="zh-CN" altLang="en-US" sz="2400" b="1" smtClean="0">
                <a:latin typeface="宋体" pitchFamily="2" charset="-122"/>
              </a:rPr>
              <a:t>．</a:t>
            </a:r>
            <a:r>
              <a:rPr sz="2400" b="1" smtClean="0">
                <a:latin typeface="宋体" pitchFamily="2" charset="-122"/>
              </a:rPr>
              <a:t>[2015·天津卷] 汉字是中华文明的重要载体，许多汉字如山、日、水、火、土、木……都具有丰富的文化意蕴。请参照例句，任选一个字写一段话。要求100字以内。(7分)</a:t>
            </a:r>
          </a:p>
          <a:p>
            <a:pPr marL="0" indent="0" algn="just" latinLnBrk="0">
              <a:lnSpc>
                <a:spcPct val="122000"/>
              </a:lnSpc>
              <a:spcBef>
                <a:spcPts val="0"/>
              </a:spcBef>
              <a:buFont typeface="Arial" charset="0"/>
              <a:buNone/>
            </a:pPr>
            <a:r>
              <a:rPr lang="en-US" altLang="zh-CN" sz="2400" b="1" smtClean="0">
                <a:latin typeface="楷体_GB2312" pitchFamily="49" charset="-122"/>
                <a:ea typeface="楷体_GB2312" pitchFamily="49" charset="-122"/>
              </a:rPr>
              <a:t>    例：“月”字形如弯弯的月牙，“月”加“日”是“明媚”的“明”。“月”在中华文化中总是与清纯、静谧、乡情相联系，“朗月清风”让人神清气爽，“月是故乡明”则勾起人们对故乡和亲人的思念。</a:t>
            </a:r>
          </a:p>
        </p:txBody>
      </p:sp>
      <p:grpSp>
        <p:nvGrpSpPr>
          <p:cNvPr id="4" name="Group 5"/>
          <p:cNvGrpSpPr/>
          <p:nvPr/>
        </p:nvGrpSpPr>
        <p:grpSpPr bwMode="auto">
          <a:xfrm>
            <a:off x="1588" y="777875"/>
            <a:ext cx="609600" cy="2003425"/>
            <a:chOff x="1" y="490"/>
            <a:chExt cx="384" cy="1262"/>
          </a:xfrm>
        </p:grpSpPr>
        <p:pic>
          <p:nvPicPr>
            <p:cNvPr id="537606"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537607"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barn(inVertical)">
                                      <p:cBhvr>
                                        <p:cTn id="17" dur="500"/>
                                        <p:tgtEl>
                                          <p:spTgt spid="3">
                                            <p:txEl>
                                              <p:pRg st="0" end="0"/>
                                            </p:txEl>
                                          </p:spTgt>
                                        </p:tgtEl>
                                      </p:cBhvr>
                                    </p:animEffect>
                                  </p:childTnLst>
                                </p:cTn>
                              </p:par>
                            </p:childTnLst>
                          </p:cTn>
                        </p:par>
                        <p:par>
                          <p:cTn id="18" fill="hold">
                            <p:stCondLst>
                              <p:cond delay="500"/>
                            </p:stCondLst>
                            <p:childTnLst>
                              <p:par>
                                <p:cTn id="19" presetID="16" presetClass="entr" presetSubtype="21" fill="hold" nodeType="after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barn(inVertical)">
                                      <p:cBhvr>
                                        <p:cTn id="21" dur="500"/>
                                        <p:tgtEl>
                                          <p:spTgt spid="3">
                                            <p:txEl>
                                              <p:pRg st="1" end="1"/>
                                            </p:txEl>
                                          </p:spTgt>
                                        </p:tgtEl>
                                      </p:cBhvr>
                                    </p:animEffect>
                                  </p:childTnLst>
                                </p:cTn>
                              </p:par>
                            </p:childTnLst>
                          </p:cTn>
                        </p:par>
                        <p:par>
                          <p:cTn id="22" fill="hold">
                            <p:stCondLst>
                              <p:cond delay="1000"/>
                            </p:stCondLst>
                            <p:childTnLst>
                              <p:par>
                                <p:cTn id="23" presetID="16" presetClass="entr" presetSubtype="21" fill="hold"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barn(inVertical)">
                                      <p:cBhvr>
                                        <p:cTn id="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smtClean="0">
                <a:solidFill>
                  <a:srgbClr val="C00000"/>
                </a:solidFill>
                <a:latin typeface="幼圆" pitchFamily="49" charset="-122"/>
                <a:ea typeface="幼圆" pitchFamily="49" charset="-122"/>
              </a:rPr>
              <a:t>第</a:t>
            </a:r>
            <a:r>
              <a:rPr lang="en-US" altLang="zh-CN" sz="2200" b="1" smtClean="0">
                <a:solidFill>
                  <a:srgbClr val="C00000"/>
                </a:solidFill>
                <a:latin typeface="幼圆" pitchFamily="49" charset="-122"/>
                <a:ea typeface="幼圆" pitchFamily="49" charset="-122"/>
              </a:rPr>
              <a:t>2</a:t>
            </a:r>
            <a:r>
              <a:rPr lang="zh-CN" altLang="en-US" sz="2200" b="1" smtClean="0">
                <a:solidFill>
                  <a:srgbClr val="C00000"/>
                </a:solidFill>
                <a:latin typeface="幼圆" pitchFamily="49" charset="-122"/>
                <a:ea typeface="幼圆" pitchFamily="49" charset="-122"/>
              </a:rPr>
              <a:t>讲　仿用句式和修辞手法</a:t>
            </a:r>
            <a:endParaRPr lang="en-US" altLang="zh-CN" sz="2200" b="1" smtClean="0">
              <a:solidFill>
                <a:srgbClr val="C00000"/>
              </a:solidFill>
              <a:latin typeface="幼圆" pitchFamily="49" charset="-122"/>
              <a:ea typeface="幼圆" pitchFamily="49" charset="-122"/>
            </a:endParaRPr>
          </a:p>
        </p:txBody>
      </p:sp>
      <p:sp>
        <p:nvSpPr>
          <p:cNvPr id="3" name="内容占位符 2"/>
          <p:cNvSpPr>
            <a:spLocks noGrp="1"/>
          </p:cNvSpPr>
          <p:nvPr>
            <p:ph idx="4294967295"/>
          </p:nvPr>
        </p:nvSpPr>
        <p:spPr>
          <a:xfrm>
            <a:off x="611505" y="836295"/>
            <a:ext cx="7811770" cy="5612765"/>
          </a:xfrm>
        </p:spPr>
        <p:txBody>
          <a:bodyPr>
            <a:noAutofit/>
          </a:bodyPr>
          <a:lstStyle/>
          <a:p>
            <a:pPr marL="0" indent="0" algn="l" eaLnBrk="1" latinLnBrk="0" hangingPunct="1">
              <a:lnSpc>
                <a:spcPts val="3500"/>
              </a:lnSpc>
              <a:spcBef>
                <a:spcPct val="0"/>
              </a:spcBef>
              <a:buFont typeface="Arial" charset="0"/>
              <a:buNone/>
            </a:pPr>
            <a:r>
              <a:rPr lang="zh-CN" altLang="en-US" sz="2400" b="1" smtClean="0">
                <a:solidFill>
                  <a:srgbClr val="990033"/>
                </a:solidFill>
                <a:latin typeface="宋体" pitchFamily="2" charset="-122"/>
              </a:rPr>
              <a:t>示例：“水”字形如起伏的波纹，“水”加“白”是“泉水”的“泉”。“水”在中华文化中总是与清凉、洁净、舒爽相联系，“水波涟涟”让人心清目明，“山清水秀”则引起人们对美好生活环境的向往。</a:t>
            </a:r>
          </a:p>
          <a:p>
            <a:pPr marL="0" indent="0" algn="l" eaLnBrk="1" latinLnBrk="0" hangingPunct="1">
              <a:lnSpc>
                <a:spcPts val="3500"/>
              </a:lnSpc>
              <a:spcBef>
                <a:spcPct val="0"/>
              </a:spcBef>
              <a:buFont typeface="Arial" charset="0"/>
              <a:buNone/>
            </a:pPr>
            <a:r>
              <a:rPr lang="zh-CN" altLang="en-US" sz="2400" b="1" smtClean="0">
                <a:solidFill>
                  <a:srgbClr val="990033"/>
                </a:solidFill>
                <a:latin typeface="宋体" pitchFamily="2" charset="-122"/>
              </a:rPr>
              <a:t>[解析]  本题考查句群仿写的能力，以汉字为依托进行联想和想象式的拓展。选择象形字为仿写的对象，沟通了图画与文字、文字与思想情感的关系。要解答此题，必须先仔细分析例句。例句共两句话，前一句由两个单句构成，第一个单句进行字形上的联想，第二个单句从组字的角度拓展。后一句由三个单句构成，第一个单句从文化的高度挖掘其内涵，后两个单句以具体的熟语加以佐证。仿写出来的句子，大致也要遵循这种思路和结构。</a:t>
            </a:r>
            <a:endParaRPr sz="2400" b="1">
              <a:latin typeface="+mn-ea"/>
            </a:endParaRPr>
          </a:p>
        </p:txBody>
      </p:sp>
      <p:grpSp>
        <p:nvGrpSpPr>
          <p:cNvPr id="4" name="Group 5"/>
          <p:cNvGrpSpPr/>
          <p:nvPr/>
        </p:nvGrpSpPr>
        <p:grpSpPr bwMode="auto">
          <a:xfrm>
            <a:off x="1588" y="777875"/>
            <a:ext cx="609600" cy="2003425"/>
            <a:chOff x="1" y="490"/>
            <a:chExt cx="384" cy="1262"/>
          </a:xfrm>
        </p:grpSpPr>
        <p:pic>
          <p:nvPicPr>
            <p:cNvPr id="537606"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537607"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barn(inVertical)">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barn(inVertical)">
                                      <p:cBhvr>
                                        <p:cTn id="2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标题 1"/>
          <p:cNvSpPr>
            <a:spLocks noGrp="1"/>
          </p:cNvSpPr>
          <p:nvPr>
            <p:ph type="title" idx="4294967295"/>
          </p:nvPr>
        </p:nvSpPr>
        <p:spPr>
          <a:xfrm>
            <a:off x="611188" y="166688"/>
            <a:ext cx="6697662" cy="476250"/>
          </a:xfrm>
          <a:noFill/>
        </p:spPr>
        <p:txBody>
          <a:bodyPr/>
          <a:lstStyle/>
          <a:p>
            <a:pPr algn="l" eaLnBrk="1" hangingPunct="1"/>
            <a:r>
              <a:rPr lang="zh-CN" altLang="en-US" sz="2200" b="1" smtClean="0">
                <a:solidFill>
                  <a:srgbClr val="C00000"/>
                </a:solidFill>
                <a:latin typeface="幼圆" pitchFamily="49" charset="-122"/>
                <a:ea typeface="幼圆" pitchFamily="49" charset="-122"/>
              </a:rPr>
              <a:t>第</a:t>
            </a:r>
            <a:r>
              <a:rPr lang="en-US" altLang="zh-CN" sz="2200" b="1" smtClean="0">
                <a:solidFill>
                  <a:srgbClr val="C00000"/>
                </a:solidFill>
                <a:latin typeface="幼圆" pitchFamily="49" charset="-122"/>
                <a:ea typeface="幼圆" pitchFamily="49" charset="-122"/>
              </a:rPr>
              <a:t>2</a:t>
            </a:r>
            <a:r>
              <a:rPr lang="zh-CN" altLang="en-US" sz="2200" b="1" smtClean="0">
                <a:solidFill>
                  <a:srgbClr val="C00000"/>
                </a:solidFill>
                <a:latin typeface="幼圆" pitchFamily="49" charset="-122"/>
                <a:ea typeface="幼圆" pitchFamily="49" charset="-122"/>
              </a:rPr>
              <a:t>讲　仿用句式和修辞手法</a:t>
            </a:r>
            <a:endParaRPr lang="en-US" altLang="zh-CN" sz="2200" b="1" smtClean="0">
              <a:solidFill>
                <a:srgbClr val="C00000"/>
              </a:solidFill>
              <a:latin typeface="幼圆" pitchFamily="49" charset="-122"/>
              <a:ea typeface="幼圆" pitchFamily="49" charset="-122"/>
            </a:endParaRPr>
          </a:p>
        </p:txBody>
      </p:sp>
      <p:sp>
        <p:nvSpPr>
          <p:cNvPr id="538627" name="内容占位符 2"/>
          <p:cNvSpPr>
            <a:spLocks noGrp="1"/>
          </p:cNvSpPr>
          <p:nvPr>
            <p:ph idx="4294967295"/>
          </p:nvPr>
        </p:nvSpPr>
        <p:spPr>
          <a:xfrm>
            <a:off x="792163" y="936625"/>
            <a:ext cx="7920037" cy="4868863"/>
          </a:xfrm>
        </p:spPr>
        <p:txBody>
          <a:bodyPr/>
          <a:lstStyle/>
          <a:p>
            <a:pPr marL="0" indent="0" algn="l" latinLnBrk="0">
              <a:lnSpc>
                <a:spcPts val="3500"/>
              </a:lnSpc>
              <a:buFont typeface="Arial" charset="0"/>
              <a:buNone/>
            </a:pPr>
            <a:r>
              <a:rPr sz="2400" b="1" smtClean="0">
                <a:latin typeface="宋体" pitchFamily="2" charset="-122"/>
              </a:rPr>
              <a:t>2． [2014·山东卷] 用下面的短语组成两副有关春节和端午节的对联。要求：上下联各为七字，语意连贯，符合节日和对联特点，不得重复使用短语。(4分)</a:t>
            </a:r>
            <a:endParaRPr sz="2400" b="1" smtClean="0"/>
          </a:p>
          <a:p>
            <a:pPr marL="0" indent="0" algn="ctr" latinLnBrk="0">
              <a:lnSpc>
                <a:spcPts val="3500"/>
              </a:lnSpc>
              <a:spcBef>
                <a:spcPts val="0"/>
              </a:spcBef>
              <a:buFont typeface="Arial" charset="0"/>
              <a:buNone/>
            </a:pPr>
            <a:r>
              <a:rPr lang="en-US" altLang="zh-CN" sz="2400" b="1" smtClean="0">
                <a:latin typeface="楷体_GB2312" pitchFamily="49" charset="-122"/>
                <a:ea typeface="楷体_GB2312" pitchFamily="49" charset="-122"/>
              </a:rPr>
              <a:t>  门上桃符　碧波竞舟　江边柳线　青艾驱瘴　                    </a:t>
            </a:r>
            <a:r>
              <a:rPr lang="zh-CN" altLang="en-US" sz="2400" b="1" smtClean="0">
                <a:latin typeface="楷体_GB2312" pitchFamily="49" charset="-122"/>
                <a:ea typeface="楷体_GB2312" pitchFamily="49" charset="-122"/>
              </a:rPr>
              <a:t>迎</a:t>
            </a:r>
            <a:r>
              <a:rPr lang="en-US" altLang="zh-CN" sz="2400" b="1" smtClean="0">
                <a:latin typeface="楷体_GB2312" pitchFamily="49" charset="-122"/>
                <a:ea typeface="楷体_GB2312" pitchFamily="49" charset="-122"/>
              </a:rPr>
              <a:t>春绿　  十里欢　  耀眼红　  千家乐</a:t>
            </a:r>
          </a:p>
        </p:txBody>
      </p:sp>
      <p:grpSp>
        <p:nvGrpSpPr>
          <p:cNvPr id="2" name="Group 5"/>
          <p:cNvGrpSpPr/>
          <p:nvPr/>
        </p:nvGrpSpPr>
        <p:grpSpPr bwMode="auto">
          <a:xfrm>
            <a:off x="1588" y="777875"/>
            <a:ext cx="609600" cy="2003425"/>
            <a:chOff x="1" y="490"/>
            <a:chExt cx="384" cy="1262"/>
          </a:xfrm>
        </p:grpSpPr>
        <p:pic>
          <p:nvPicPr>
            <p:cNvPr id="538630"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538631"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38627"/>
                                        </p:tgtEl>
                                        <p:attrNameLst>
                                          <p:attrName>style.visibility</p:attrName>
                                        </p:attrNameLst>
                                      </p:cBhvr>
                                      <p:to>
                                        <p:strVal val="visible"/>
                                      </p:to>
                                    </p:set>
                                    <p:animEffect transition="in" filter="blinds(horizontal)">
                                      <p:cBhvr>
                                        <p:cTn id="7" dur="500"/>
                                        <p:tgtEl>
                                          <p:spTgt spid="538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27" grpId="0"/>
    </p:bld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标题 1"/>
          <p:cNvSpPr>
            <a:spLocks noGrp="1"/>
          </p:cNvSpPr>
          <p:nvPr>
            <p:ph type="title" idx="4294967295"/>
          </p:nvPr>
        </p:nvSpPr>
        <p:spPr>
          <a:xfrm>
            <a:off x="611188" y="166688"/>
            <a:ext cx="6697662" cy="476250"/>
          </a:xfrm>
          <a:noFill/>
        </p:spPr>
        <p:txBody>
          <a:bodyPr/>
          <a:lstStyle/>
          <a:p>
            <a:pPr algn="l" eaLnBrk="1" hangingPunct="1"/>
            <a:r>
              <a:rPr lang="zh-CN" altLang="en-US" sz="2200" b="1" smtClean="0">
                <a:solidFill>
                  <a:srgbClr val="C00000"/>
                </a:solidFill>
                <a:latin typeface="幼圆" pitchFamily="49" charset="-122"/>
                <a:ea typeface="幼圆" pitchFamily="49" charset="-122"/>
              </a:rPr>
              <a:t>第</a:t>
            </a:r>
            <a:r>
              <a:rPr lang="en-US" altLang="zh-CN" sz="2200" b="1" smtClean="0">
                <a:solidFill>
                  <a:srgbClr val="C00000"/>
                </a:solidFill>
                <a:latin typeface="幼圆" pitchFamily="49" charset="-122"/>
                <a:ea typeface="幼圆" pitchFamily="49" charset="-122"/>
              </a:rPr>
              <a:t>2</a:t>
            </a:r>
            <a:r>
              <a:rPr lang="zh-CN" altLang="en-US" sz="2200" b="1" smtClean="0">
                <a:solidFill>
                  <a:srgbClr val="C00000"/>
                </a:solidFill>
                <a:latin typeface="幼圆" pitchFamily="49" charset="-122"/>
                <a:ea typeface="幼圆" pitchFamily="49" charset="-122"/>
              </a:rPr>
              <a:t>讲　仿用句式和修辞手法</a:t>
            </a:r>
            <a:endParaRPr lang="en-US" altLang="zh-CN" sz="2200" b="1" smtClean="0">
              <a:solidFill>
                <a:srgbClr val="C00000"/>
              </a:solidFill>
              <a:latin typeface="幼圆" pitchFamily="49" charset="-122"/>
              <a:ea typeface="幼圆" pitchFamily="49" charset="-122"/>
            </a:endParaRPr>
          </a:p>
        </p:txBody>
      </p:sp>
      <p:sp>
        <p:nvSpPr>
          <p:cNvPr id="3" name="内容占位符 2"/>
          <p:cNvSpPr>
            <a:spLocks noGrp="1"/>
          </p:cNvSpPr>
          <p:nvPr>
            <p:ph idx="4294967295"/>
          </p:nvPr>
        </p:nvSpPr>
        <p:spPr>
          <a:xfrm>
            <a:off x="792163" y="936625"/>
            <a:ext cx="7920037" cy="4005263"/>
          </a:xfrm>
        </p:spPr>
        <p:txBody>
          <a:bodyPr/>
          <a:lstStyle/>
          <a:p>
            <a:pPr marL="0" indent="0" latinLnBrk="0">
              <a:lnSpc>
                <a:spcPts val="3500"/>
              </a:lnSpc>
              <a:spcBef>
                <a:spcPts val="0"/>
              </a:spcBef>
              <a:buFont typeface="Arial" charset="0"/>
              <a:buNone/>
            </a:pPr>
            <a:r>
              <a:rPr lang="zh-CN" altLang="en-US" sz="2400" b="1" smtClean="0">
                <a:solidFill>
                  <a:srgbClr val="990033"/>
                </a:solidFill>
                <a:latin typeface="宋体" pitchFamily="2" charset="-122"/>
              </a:rPr>
              <a:t>示例：</a:t>
            </a:r>
          </a:p>
          <a:p>
            <a:pPr marL="0" indent="0" latinLnBrk="0">
              <a:lnSpc>
                <a:spcPts val="3500"/>
              </a:lnSpc>
              <a:spcBef>
                <a:spcPts val="0"/>
              </a:spcBef>
              <a:buFont typeface="Arial" charset="0"/>
              <a:buNone/>
            </a:pPr>
            <a:r>
              <a:rPr lang="zh-CN" altLang="en-US" sz="2400" b="1" smtClean="0">
                <a:solidFill>
                  <a:srgbClr val="990033"/>
                </a:solidFill>
                <a:latin typeface="宋体" pitchFamily="2" charset="-122"/>
              </a:rPr>
              <a:t>春节：江边柳线迎春绿　门上桃符耀眼红</a:t>
            </a:r>
          </a:p>
          <a:p>
            <a:pPr marL="0" indent="0" latinLnBrk="0">
              <a:lnSpc>
                <a:spcPts val="3500"/>
              </a:lnSpc>
              <a:spcBef>
                <a:spcPts val="0"/>
              </a:spcBef>
              <a:buFont typeface="Arial" charset="0"/>
              <a:buNone/>
            </a:pPr>
            <a:r>
              <a:rPr lang="zh-CN" altLang="en-US" sz="2400" b="1" smtClean="0">
                <a:solidFill>
                  <a:srgbClr val="990033"/>
                </a:solidFill>
                <a:latin typeface="宋体" pitchFamily="2" charset="-122"/>
              </a:rPr>
              <a:t>端午节：青艾驱瘴千家乐　碧波竞舟十里欢</a:t>
            </a:r>
          </a:p>
          <a:p>
            <a:pPr marL="0" indent="0" latinLnBrk="0">
              <a:lnSpc>
                <a:spcPts val="3500"/>
              </a:lnSpc>
              <a:spcBef>
                <a:spcPts val="0"/>
              </a:spcBef>
              <a:buFont typeface="Arial" charset="0"/>
              <a:buNone/>
            </a:pPr>
            <a:r>
              <a:rPr lang="zh-CN" altLang="en-US" sz="2400" b="1" smtClean="0">
                <a:solidFill>
                  <a:srgbClr val="990033"/>
                </a:solidFill>
                <a:latin typeface="宋体" pitchFamily="2" charset="-122"/>
              </a:rPr>
              <a:t>[解析]  本题考查语言表达简明、连贯、得体、准确、鲜明、生动及正确运用常见的修辞手法的能力，能力层级为E级。写对联需要注意春节(贴春联、放鞭炮)、端午节(赛龙舟、插艾叶、吃粽子等)两个节日的特点，上下联要语意对应，对仗工整，同时要注意字数限制。</a:t>
            </a:r>
          </a:p>
        </p:txBody>
      </p:sp>
      <p:grpSp>
        <p:nvGrpSpPr>
          <p:cNvPr id="2" name="Group 5"/>
          <p:cNvGrpSpPr/>
          <p:nvPr/>
        </p:nvGrpSpPr>
        <p:grpSpPr bwMode="auto">
          <a:xfrm>
            <a:off x="1588" y="777875"/>
            <a:ext cx="609600" cy="2003425"/>
            <a:chOff x="1" y="490"/>
            <a:chExt cx="384" cy="1262"/>
          </a:xfrm>
        </p:grpSpPr>
        <p:pic>
          <p:nvPicPr>
            <p:cNvPr id="539654"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539655"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arn(inVertical)">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标题 1"/>
          <p:cNvSpPr>
            <a:spLocks noGrp="1"/>
          </p:cNvSpPr>
          <p:nvPr>
            <p:ph type="title" idx="4294967295"/>
          </p:nvPr>
        </p:nvSpPr>
        <p:spPr>
          <a:xfrm>
            <a:off x="611188" y="166688"/>
            <a:ext cx="6697662" cy="476250"/>
          </a:xfrm>
          <a:noFill/>
        </p:spPr>
        <p:txBody>
          <a:bodyPr/>
          <a:lstStyle/>
          <a:p>
            <a:pPr algn="l" eaLnBrk="1" hangingPunct="1"/>
            <a:r>
              <a:rPr lang="zh-CN" altLang="en-US" sz="2200" b="1" smtClean="0">
                <a:solidFill>
                  <a:srgbClr val="C00000"/>
                </a:solidFill>
                <a:latin typeface="幼圆" pitchFamily="49" charset="-122"/>
                <a:ea typeface="幼圆" pitchFamily="49" charset="-122"/>
              </a:rPr>
              <a:t>第</a:t>
            </a:r>
            <a:r>
              <a:rPr lang="en-US" altLang="zh-CN" sz="2200" b="1" smtClean="0">
                <a:solidFill>
                  <a:srgbClr val="C00000"/>
                </a:solidFill>
                <a:latin typeface="幼圆" pitchFamily="49" charset="-122"/>
                <a:ea typeface="幼圆" pitchFamily="49" charset="-122"/>
              </a:rPr>
              <a:t>2</a:t>
            </a:r>
            <a:r>
              <a:rPr lang="zh-CN" altLang="en-US" sz="2200" b="1" smtClean="0">
                <a:solidFill>
                  <a:srgbClr val="C00000"/>
                </a:solidFill>
                <a:latin typeface="幼圆" pitchFamily="49" charset="-122"/>
                <a:ea typeface="幼圆" pitchFamily="49" charset="-122"/>
              </a:rPr>
              <a:t>讲　仿用句式和修辞手法</a:t>
            </a:r>
            <a:endParaRPr lang="en-US" altLang="zh-CN" sz="2200" b="1" smtClean="0">
              <a:solidFill>
                <a:srgbClr val="C00000"/>
              </a:solidFill>
              <a:latin typeface="幼圆" pitchFamily="49" charset="-122"/>
              <a:ea typeface="幼圆" pitchFamily="49" charset="-122"/>
            </a:endParaRPr>
          </a:p>
        </p:txBody>
      </p:sp>
      <p:sp>
        <p:nvSpPr>
          <p:cNvPr id="3" name="内容占位符 2"/>
          <p:cNvSpPr>
            <a:spLocks noGrp="1"/>
          </p:cNvSpPr>
          <p:nvPr>
            <p:ph idx="4294967295"/>
          </p:nvPr>
        </p:nvSpPr>
        <p:spPr>
          <a:xfrm>
            <a:off x="792163" y="936625"/>
            <a:ext cx="7920037" cy="4005263"/>
          </a:xfrm>
        </p:spPr>
        <p:txBody>
          <a:bodyPr/>
          <a:lstStyle/>
          <a:p>
            <a:pPr marL="0" indent="0" latinLnBrk="0">
              <a:spcBef>
                <a:spcPts val="0"/>
              </a:spcBef>
              <a:buFont typeface="Arial" charset="0"/>
              <a:buNone/>
            </a:pPr>
            <a:r>
              <a:rPr sz="2400" b="1" smtClean="0">
                <a:latin typeface="宋体" pitchFamily="2" charset="-122"/>
              </a:rPr>
              <a:t>3. </a:t>
            </a:r>
            <a:r>
              <a:rPr sz="2400" b="1" smtClean="0">
                <a:latin typeface="宋体" pitchFamily="2" charset="-122"/>
                <a:sym typeface="+mn-ea"/>
              </a:rPr>
              <a:t>[</a:t>
            </a:r>
            <a:r>
              <a:rPr sz="2400" b="1" smtClean="0">
                <a:latin typeface="宋体" pitchFamily="2" charset="-122"/>
              </a:rPr>
              <a:t>2012·课标全国卷</a:t>
            </a:r>
            <a:r>
              <a:rPr sz="2400" b="1" smtClean="0">
                <a:latin typeface="宋体" pitchFamily="2" charset="-122"/>
                <a:sym typeface="+mn-ea"/>
              </a:rPr>
              <a:t>] </a:t>
            </a:r>
            <a:r>
              <a:rPr sz="2400" b="1" smtClean="0">
                <a:latin typeface="宋体" pitchFamily="2" charset="-122"/>
              </a:rPr>
              <a:t>仿照下面的示例，自选话题，另写两句话，要求使用拟人的修辞手法，句式与示例相同。(5分)</a:t>
            </a:r>
          </a:p>
          <a:p>
            <a:pPr marL="0" indent="0" latinLnBrk="0">
              <a:spcBef>
                <a:spcPts val="0"/>
              </a:spcBef>
              <a:buFont typeface="Arial" charset="0"/>
              <a:buNone/>
            </a:pPr>
            <a:r>
              <a:rPr lang="en-US" altLang="zh-CN" sz="2400" b="1" smtClean="0">
                <a:latin typeface="楷体_GB2312" pitchFamily="49" charset="-122"/>
                <a:ea typeface="楷体_GB2312" pitchFamily="49" charset="-122"/>
              </a:rPr>
              <a:t>    梅花在冰天雪地的季节吐蕾，意在教导我们：学会坚强。</a:t>
            </a:r>
          </a:p>
          <a:p>
            <a:pPr marL="0" indent="0" latinLnBrk="0">
              <a:spcBef>
                <a:spcPts val="0"/>
              </a:spcBef>
              <a:buFont typeface="Arial" charset="0"/>
              <a:buNone/>
            </a:pPr>
            <a:r>
              <a:rPr lang="en-US" altLang="zh-CN" sz="2400" b="1" smtClean="0">
                <a:latin typeface="楷体_GB2312" pitchFamily="49" charset="-122"/>
                <a:ea typeface="楷体_GB2312" pitchFamily="49" charset="-122"/>
              </a:rPr>
              <a:t>    昙花于万籁俱寂的深夜绽放，意在提醒我们：不要张扬。</a:t>
            </a:r>
          </a:p>
          <a:p>
            <a:pPr marL="0" indent="0" latinLnBrk="0">
              <a:spcBef>
                <a:spcPts val="0"/>
              </a:spcBef>
              <a:buFont typeface="Arial" charset="0"/>
              <a:buNone/>
            </a:pPr>
            <a:endParaRPr lang="zh-CN" altLang="en-US" sz="2400" b="1" smtClean="0">
              <a:solidFill>
                <a:srgbClr val="990033"/>
              </a:solidFill>
              <a:latin typeface="宋体" pitchFamily="2" charset="-122"/>
            </a:endParaRPr>
          </a:p>
          <a:p>
            <a:pPr marL="0" indent="0" latinLnBrk="0">
              <a:spcBef>
                <a:spcPts val="0"/>
              </a:spcBef>
              <a:buFont typeface="Arial" charset="0"/>
              <a:buNone/>
            </a:pPr>
            <a:endParaRPr lang="zh-CN" altLang="en-US" sz="2400" b="1" smtClean="0">
              <a:solidFill>
                <a:srgbClr val="990033"/>
              </a:solidFill>
              <a:latin typeface="宋体" pitchFamily="2" charset="-122"/>
            </a:endParaRPr>
          </a:p>
          <a:p>
            <a:pPr marL="0" indent="0" latinLnBrk="0">
              <a:spcBef>
                <a:spcPts val="0"/>
              </a:spcBef>
              <a:buFont typeface="Arial" charset="0"/>
              <a:buNone/>
            </a:pPr>
            <a:endParaRPr lang="zh-CN" altLang="en-US" sz="2400" b="1" smtClean="0">
              <a:solidFill>
                <a:srgbClr val="990033"/>
              </a:solidFill>
              <a:latin typeface="宋体" pitchFamily="2" charset="-122"/>
            </a:endParaRPr>
          </a:p>
          <a:p>
            <a:pPr marL="0" indent="0" latinLnBrk="0">
              <a:spcBef>
                <a:spcPts val="0"/>
              </a:spcBef>
              <a:buFont typeface="Arial" charset="0"/>
              <a:buNone/>
            </a:pPr>
            <a:endParaRPr lang="zh-CN" altLang="en-US" sz="2400" b="1" smtClean="0">
              <a:solidFill>
                <a:srgbClr val="990033"/>
              </a:solidFill>
              <a:latin typeface="宋体" pitchFamily="2" charset="-122"/>
            </a:endParaRPr>
          </a:p>
        </p:txBody>
      </p:sp>
      <p:grpSp>
        <p:nvGrpSpPr>
          <p:cNvPr id="2" name="Group 5"/>
          <p:cNvGrpSpPr/>
          <p:nvPr/>
        </p:nvGrpSpPr>
        <p:grpSpPr bwMode="auto">
          <a:xfrm>
            <a:off x="1588" y="777875"/>
            <a:ext cx="609600" cy="2003425"/>
            <a:chOff x="1" y="490"/>
            <a:chExt cx="384" cy="1262"/>
          </a:xfrm>
        </p:grpSpPr>
        <p:pic>
          <p:nvPicPr>
            <p:cNvPr id="539654"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539655"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4" name="文本框 3"/>
          <p:cNvSpPr txBox="1"/>
          <p:nvPr/>
        </p:nvSpPr>
        <p:spPr>
          <a:xfrm>
            <a:off x="971550" y="4220845"/>
            <a:ext cx="6995795" cy="457200"/>
          </a:xfrm>
          <a:prstGeom prst="rect">
            <a:avLst/>
          </a:prstGeom>
          <a:noFill/>
        </p:spPr>
        <p:txBody>
          <a:bodyPr wrap="square" rtlCol="0">
            <a:spAutoFit/>
          </a:bodyPr>
          <a:lstStyle/>
          <a:p>
            <a:r>
              <a:rPr lang="zh-CN" altLang="en-US" sz="2400" b="1" smtClean="0">
                <a:solidFill>
                  <a:srgbClr val="990033"/>
                </a:solidFill>
                <a:uFillTx/>
                <a:latin typeface="宋体" pitchFamily="2" charset="-122"/>
                <a:sym typeface="+mn-ea"/>
              </a:rPr>
              <a:t>答案及解析见本讲“现场指导”。</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arn(inVertical)">
                                      <p:cBhvr>
                                        <p:cTn id="13" dur="500"/>
                                        <p:tgtEl>
                                          <p:spTgt spid="3">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barn(inVertical)">
                                      <p:cBhvr>
                                        <p:cTn id="16" dur="5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14348" y="714356"/>
            <a:ext cx="7920037" cy="5399088"/>
          </a:xfrm>
        </p:spPr>
        <p:txBody>
          <a:bodyPr>
            <a:noAutofit/>
          </a:bodyPr>
          <a:lstStyle/>
          <a:p>
            <a:pPr marL="0" indent="0" algn="just" eaLnBrk="1" hangingPunct="1">
              <a:lnSpc>
                <a:spcPct val="122000"/>
              </a:lnSpc>
              <a:spcBef>
                <a:spcPct val="0"/>
              </a:spcBef>
              <a:buFont typeface="Arial" charset="0"/>
              <a:buNone/>
            </a:pPr>
            <a:r>
              <a:rPr lang="zh-CN" altLang="en-US" sz="2400" b="1" dirty="0" smtClean="0">
                <a:latin typeface="黑体" pitchFamily="2" charset="-122"/>
                <a:ea typeface="黑体" pitchFamily="2" charset="-122"/>
              </a:rPr>
              <a:t> </a:t>
            </a: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zh-CN" sz="2200" b="1" dirty="0" smtClean="0">
                <a:latin typeface="黑体" pitchFamily="2" charset="-122"/>
                <a:ea typeface="黑体" pitchFamily="2" charset="-122"/>
              </a:rPr>
              <a:t>►</a:t>
            </a:r>
            <a:r>
              <a:rPr lang="zh-CN" altLang="en-US" sz="2400" b="1" dirty="0" smtClean="0">
                <a:latin typeface="黑体" pitchFamily="2" charset="-122"/>
                <a:ea typeface="黑体" pitchFamily="2" charset="-122"/>
              </a:rPr>
              <a:t>角度五　 意义轻重</a:t>
            </a: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84742"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785786" y="1857364"/>
          <a:ext cx="7704138" cy="3410221"/>
        </p:xfrm>
        <a:graphic>
          <a:graphicData uri="http://schemas.openxmlformats.org/drawingml/2006/table">
            <a:tbl>
              <a:tblPr/>
              <a:tblGrid>
                <a:gridCol w="500066"/>
                <a:gridCol w="7204072"/>
              </a:tblGrid>
              <a:tr h="982273">
                <a:tc>
                  <a:txBody>
                    <a:bodyPr/>
                    <a:lstStyle/>
                    <a:p>
                      <a:pPr algn="ctr"/>
                      <a:r>
                        <a:rPr lang="zh-CN" altLang="en-US" sz="2000" b="1" kern="1200" baseline="0" dirty="0" smtClean="0">
                          <a:solidFill>
                            <a:schemeClr val="tx1"/>
                          </a:solidFill>
                          <a:latin typeface="+mn-ea"/>
                          <a:ea typeface="+mn-ea"/>
                          <a:cs typeface="+mn-cs"/>
                        </a:rPr>
                        <a:t>释义</a:t>
                      </a: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r>
                        <a:rPr lang="zh-CN" altLang="en-US" sz="2000" b="1" baseline="0" dirty="0" smtClean="0">
                          <a:solidFill>
                            <a:schemeClr val="tx1"/>
                          </a:solidFill>
                        </a:rPr>
                        <a:t>     成语的意义有的表示程度深，有的表示程度浅。近义成语可根据成语的意义轻重不同进行辨析</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27948">
                <a:tc>
                  <a:txBody>
                    <a:bodyPr/>
                    <a:lstStyle/>
                    <a:p>
                      <a:pPr algn="ctr"/>
                      <a:r>
                        <a:rPr lang="zh-CN" altLang="en-US" sz="2000" b="1" kern="1200" baseline="0" dirty="0" smtClean="0">
                          <a:solidFill>
                            <a:schemeClr val="tx1"/>
                          </a:solidFill>
                          <a:latin typeface="+mn-ea"/>
                          <a:ea typeface="+mn-ea"/>
                          <a:cs typeface="+mn-cs"/>
                        </a:rPr>
                        <a:t>示例</a:t>
                      </a: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baseline="0" dirty="0" smtClean="0">
                          <a:solidFill>
                            <a:schemeClr val="tx1"/>
                          </a:solidFill>
                        </a:rPr>
                        <a:t>    “目空一切”“旁若无人”“不可一世”都形容“态度傲慢，狂妄自大”。但它们的语意轻重不同，“不可一世”程度最重，“目空一切”次之，“旁若无人”又次之；使用对象不同，“目空一切”“旁若无人”一般用于人，“不可一世”则不限于人；感情色彩不同，“不可一世”“目空一切”是贬义词，“旁若无人”是中性词。</a:t>
                      </a:r>
                      <a:endParaRPr lang="zh-CN" altLang="en-US" sz="2000" b="1" baseline="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4" presetClass="entr" presetSubtype="16"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ox(i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标题 1"/>
          <p:cNvSpPr>
            <a:spLocks noGrp="1"/>
          </p:cNvSpPr>
          <p:nvPr>
            <p:ph type="title" idx="4294967295"/>
          </p:nvPr>
        </p:nvSpPr>
        <p:spPr>
          <a:xfrm>
            <a:off x="611188" y="166688"/>
            <a:ext cx="6697662" cy="476250"/>
          </a:xfrm>
          <a:noFill/>
        </p:spPr>
        <p:txBody>
          <a:bodyPr/>
          <a:lstStyle/>
          <a:p>
            <a:pPr algn="l" eaLnBrk="1" hangingPunct="1"/>
            <a:r>
              <a:rPr lang="zh-CN" altLang="en-US" sz="2200" b="1" smtClean="0">
                <a:solidFill>
                  <a:srgbClr val="C00000"/>
                </a:solidFill>
                <a:latin typeface="幼圆" pitchFamily="49" charset="-122"/>
                <a:ea typeface="幼圆" pitchFamily="49" charset="-122"/>
              </a:rPr>
              <a:t>第</a:t>
            </a:r>
            <a:r>
              <a:rPr lang="en-US" altLang="zh-CN" sz="2200" b="1" smtClean="0">
                <a:solidFill>
                  <a:srgbClr val="C00000"/>
                </a:solidFill>
                <a:latin typeface="幼圆" pitchFamily="49" charset="-122"/>
                <a:ea typeface="幼圆" pitchFamily="49" charset="-122"/>
              </a:rPr>
              <a:t>2</a:t>
            </a:r>
            <a:r>
              <a:rPr lang="zh-CN" altLang="en-US" sz="2200" b="1" smtClean="0">
                <a:solidFill>
                  <a:srgbClr val="C00000"/>
                </a:solidFill>
                <a:latin typeface="幼圆" pitchFamily="49" charset="-122"/>
                <a:ea typeface="幼圆" pitchFamily="49" charset="-122"/>
              </a:rPr>
              <a:t>讲　仿用句式和修辞手法</a:t>
            </a:r>
            <a:endParaRPr lang="en-US" altLang="zh-CN" sz="2200" b="1" smtClean="0">
              <a:solidFill>
                <a:srgbClr val="C00000"/>
              </a:solidFill>
              <a:latin typeface="幼圆" pitchFamily="49" charset="-122"/>
              <a:ea typeface="幼圆" pitchFamily="49" charset="-122"/>
            </a:endParaRPr>
          </a:p>
        </p:txBody>
      </p:sp>
      <p:sp>
        <p:nvSpPr>
          <p:cNvPr id="3" name="内容占位符 2"/>
          <p:cNvSpPr>
            <a:spLocks noGrp="1"/>
          </p:cNvSpPr>
          <p:nvPr>
            <p:ph idx="4294967295"/>
          </p:nvPr>
        </p:nvSpPr>
        <p:spPr>
          <a:xfrm>
            <a:off x="792163" y="936625"/>
            <a:ext cx="7920037" cy="4005263"/>
          </a:xfrm>
        </p:spPr>
        <p:txBody>
          <a:bodyPr/>
          <a:lstStyle/>
          <a:p>
            <a:pPr marL="0" indent="0" latinLnBrk="0">
              <a:lnSpc>
                <a:spcPts val="3500"/>
              </a:lnSpc>
              <a:spcBef>
                <a:spcPts val="0"/>
              </a:spcBef>
              <a:buFont typeface="Arial" charset="0"/>
              <a:buNone/>
            </a:pPr>
            <a:r>
              <a:rPr sz="2400" b="1" smtClean="0">
                <a:latin typeface="宋体" pitchFamily="2" charset="-122"/>
              </a:rPr>
              <a:t>4.</a:t>
            </a:r>
            <a:r>
              <a:rPr sz="2400" b="1" smtClean="0">
                <a:latin typeface="宋体" pitchFamily="2" charset="-122"/>
                <a:sym typeface="+mn-ea"/>
              </a:rPr>
              <a:t>[</a:t>
            </a:r>
            <a:r>
              <a:rPr sz="2400" b="1" smtClean="0">
                <a:latin typeface="宋体" pitchFamily="2" charset="-122"/>
              </a:rPr>
              <a:t>2011·课标全国卷</a:t>
            </a:r>
            <a:r>
              <a:rPr sz="2400" b="1" smtClean="0">
                <a:latin typeface="宋体" pitchFamily="2" charset="-122"/>
                <a:sym typeface="+mn-ea"/>
              </a:rPr>
              <a:t>]  </a:t>
            </a:r>
            <a:r>
              <a:rPr sz="2400" b="1" smtClean="0">
                <a:latin typeface="宋体" pitchFamily="2" charset="-122"/>
              </a:rPr>
              <a:t>仿照下面的示例，自选话题，另写三句话，要求使用比喻的修辞手法，句式与示例相同。(6分)</a:t>
            </a:r>
            <a:endParaRPr lang="zh-CN" altLang="en-US" sz="2400" b="1" smtClean="0">
              <a:solidFill>
                <a:srgbClr val="990033"/>
              </a:solidFill>
              <a:latin typeface="宋体" pitchFamily="2" charset="-122"/>
            </a:endParaRPr>
          </a:p>
          <a:p>
            <a:pPr marL="0" indent="0" algn="l" latinLnBrk="0">
              <a:lnSpc>
                <a:spcPts val="3500"/>
              </a:lnSpc>
              <a:spcBef>
                <a:spcPts val="0"/>
              </a:spcBef>
              <a:buFont typeface="Arial" charset="0"/>
              <a:buNone/>
            </a:pPr>
            <a:r>
              <a:rPr lang="en-US" altLang="zh-CN" sz="2400" b="1" smtClean="0">
                <a:latin typeface="楷体_GB2312" pitchFamily="49" charset="-122"/>
                <a:ea typeface="楷体_GB2312" pitchFamily="49" charset="-122"/>
              </a:rPr>
              <a:t>    平凡是泥土，孕育着收获，只要你肯耕耘；</a:t>
            </a:r>
          </a:p>
          <a:p>
            <a:pPr marL="0" indent="0" algn="l" latinLnBrk="0">
              <a:lnSpc>
                <a:spcPts val="3500"/>
              </a:lnSpc>
              <a:spcBef>
                <a:spcPts val="0"/>
              </a:spcBef>
              <a:buFont typeface="Arial" charset="0"/>
              <a:buNone/>
            </a:pPr>
            <a:r>
              <a:rPr lang="en-US" altLang="zh-CN" sz="2400" b="1" smtClean="0">
                <a:latin typeface="楷体_GB2312" pitchFamily="49" charset="-122"/>
                <a:ea typeface="楷体_GB2312" pitchFamily="49" charset="-122"/>
              </a:rPr>
              <a:t>    平凡是苗圃，孕育着烂漫，只要你肯浇灌；</a:t>
            </a:r>
          </a:p>
          <a:p>
            <a:pPr marL="0" indent="0" algn="l" latinLnBrk="0">
              <a:lnSpc>
                <a:spcPts val="3500"/>
              </a:lnSpc>
              <a:spcBef>
                <a:spcPts val="0"/>
              </a:spcBef>
              <a:buFont typeface="Arial" charset="0"/>
              <a:buNone/>
            </a:pPr>
            <a:r>
              <a:rPr lang="en-US" altLang="zh-CN" sz="2400" b="1" smtClean="0">
                <a:latin typeface="楷体_GB2312" pitchFamily="49" charset="-122"/>
                <a:ea typeface="楷体_GB2312" pitchFamily="49" charset="-122"/>
              </a:rPr>
              <a:t>    平凡是细流，孕育着浩瀚，只要你肯积聚。</a:t>
            </a:r>
          </a:p>
        </p:txBody>
      </p:sp>
      <p:grpSp>
        <p:nvGrpSpPr>
          <p:cNvPr id="2" name="Group 5"/>
          <p:cNvGrpSpPr/>
          <p:nvPr/>
        </p:nvGrpSpPr>
        <p:grpSpPr bwMode="auto">
          <a:xfrm>
            <a:off x="1588" y="777875"/>
            <a:ext cx="609600" cy="2003425"/>
            <a:chOff x="1" y="490"/>
            <a:chExt cx="384" cy="1262"/>
          </a:xfrm>
        </p:grpSpPr>
        <p:pic>
          <p:nvPicPr>
            <p:cNvPr id="539654"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539655"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arn(inVertical)">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标题 1"/>
          <p:cNvSpPr>
            <a:spLocks noGrp="1"/>
          </p:cNvSpPr>
          <p:nvPr>
            <p:ph type="title" idx="4294967295"/>
          </p:nvPr>
        </p:nvSpPr>
        <p:spPr>
          <a:xfrm>
            <a:off x="611188" y="166688"/>
            <a:ext cx="6697662" cy="476250"/>
          </a:xfrm>
          <a:noFill/>
        </p:spPr>
        <p:txBody>
          <a:bodyPr/>
          <a:lstStyle/>
          <a:p>
            <a:pPr algn="l" eaLnBrk="1" hangingPunct="1"/>
            <a:r>
              <a:rPr lang="zh-CN" altLang="en-US" sz="2200" b="1" smtClean="0">
                <a:solidFill>
                  <a:srgbClr val="C00000"/>
                </a:solidFill>
                <a:latin typeface="幼圆" pitchFamily="49" charset="-122"/>
                <a:ea typeface="幼圆" pitchFamily="49" charset="-122"/>
              </a:rPr>
              <a:t>第</a:t>
            </a:r>
            <a:r>
              <a:rPr lang="en-US" altLang="zh-CN" sz="2200" b="1" smtClean="0">
                <a:solidFill>
                  <a:srgbClr val="C00000"/>
                </a:solidFill>
                <a:latin typeface="幼圆" pitchFamily="49" charset="-122"/>
                <a:ea typeface="幼圆" pitchFamily="49" charset="-122"/>
              </a:rPr>
              <a:t>2</a:t>
            </a:r>
            <a:r>
              <a:rPr lang="zh-CN" altLang="en-US" sz="2200" b="1" smtClean="0">
                <a:solidFill>
                  <a:srgbClr val="C00000"/>
                </a:solidFill>
                <a:latin typeface="幼圆" pitchFamily="49" charset="-122"/>
                <a:ea typeface="幼圆" pitchFamily="49" charset="-122"/>
              </a:rPr>
              <a:t>讲　仿用句式和修辞手法</a:t>
            </a:r>
            <a:endParaRPr lang="en-US" altLang="zh-CN" sz="2200" b="1" smtClean="0">
              <a:solidFill>
                <a:srgbClr val="C00000"/>
              </a:solidFill>
              <a:latin typeface="幼圆" pitchFamily="49" charset="-122"/>
              <a:ea typeface="幼圆" pitchFamily="49" charset="-122"/>
            </a:endParaRPr>
          </a:p>
        </p:txBody>
      </p:sp>
      <p:sp>
        <p:nvSpPr>
          <p:cNvPr id="540675" name="内容占位符 2"/>
          <p:cNvSpPr>
            <a:spLocks noGrp="1"/>
          </p:cNvSpPr>
          <p:nvPr>
            <p:ph idx="4294967295"/>
          </p:nvPr>
        </p:nvSpPr>
        <p:spPr>
          <a:xfrm>
            <a:off x="755333" y="908685"/>
            <a:ext cx="7920037" cy="2997200"/>
          </a:xfrm>
        </p:spPr>
        <p:txBody>
          <a:bodyPr/>
          <a:lstStyle/>
          <a:p>
            <a:pPr marL="0" indent="0" latinLnBrk="0">
              <a:lnSpc>
                <a:spcPct val="122000"/>
              </a:lnSpc>
              <a:spcBef>
                <a:spcPts val="0"/>
              </a:spcBef>
              <a:buFont typeface="Arial" charset="0"/>
              <a:buNone/>
            </a:pPr>
            <a:r>
              <a:rPr lang="zh-CN" altLang="en-US" sz="2400" b="1" smtClean="0">
                <a:solidFill>
                  <a:srgbClr val="990033"/>
                </a:solidFill>
                <a:latin typeface="宋体" pitchFamily="2" charset="-122"/>
              </a:rPr>
              <a:t>奋斗是山峰，孕育着崇高，只要你肯攀登；奋斗是蜡烛，孕育着光明，只要你肯燃烧；奋斗是道路，孕育着未来，只要你肯奔跑。</a:t>
            </a:r>
          </a:p>
          <a:p>
            <a:pPr marL="0" indent="0" latinLnBrk="0">
              <a:lnSpc>
                <a:spcPct val="122000"/>
              </a:lnSpc>
              <a:spcBef>
                <a:spcPts val="0"/>
              </a:spcBef>
              <a:buFont typeface="Arial" charset="0"/>
              <a:buNone/>
            </a:pPr>
            <a:r>
              <a:rPr lang="zh-CN" altLang="en-US" sz="2400" b="1" smtClean="0">
                <a:solidFill>
                  <a:srgbClr val="990033"/>
                </a:solidFill>
                <a:latin typeface="宋体" pitchFamily="2" charset="-122"/>
              </a:rPr>
              <a:t>[解析]  本题考查考生仿写句式的能力。作答本题注意，要选用一个对象，使用比喻的修辞手法，句式和示例相同。在仿写时注意比喻要恰当贴切，内容要合理通顺，并且是完整的。注意“孕育着”后面的词语是喻体的特征，每个句子的最后一个动词是对喻体的具体实施动作。明白了这些细节，即可仿写了。</a:t>
            </a:r>
          </a:p>
        </p:txBody>
      </p:sp>
      <p:grpSp>
        <p:nvGrpSpPr>
          <p:cNvPr id="2" name="Group 5"/>
          <p:cNvGrpSpPr/>
          <p:nvPr/>
        </p:nvGrpSpPr>
        <p:grpSpPr bwMode="auto">
          <a:xfrm>
            <a:off x="1588" y="777875"/>
            <a:ext cx="609600" cy="2003425"/>
            <a:chOff x="1" y="490"/>
            <a:chExt cx="384" cy="1262"/>
          </a:xfrm>
        </p:grpSpPr>
        <p:pic>
          <p:nvPicPr>
            <p:cNvPr id="540678"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540679"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40675"/>
                                        </p:tgtEl>
                                        <p:attrNameLst>
                                          <p:attrName>style.visibility</p:attrName>
                                        </p:attrNameLst>
                                      </p:cBhvr>
                                      <p:to>
                                        <p:strVal val="visible"/>
                                      </p:to>
                                    </p:set>
                                    <p:animEffect transition="in" filter="blinds(horizontal)">
                                      <p:cBhvr>
                                        <p:cTn id="7" dur="500"/>
                                        <p:tgtEl>
                                          <p:spTgt spid="540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5" grpId="0"/>
    </p:bld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标题 1"/>
          <p:cNvSpPr>
            <a:spLocks noGrp="1"/>
          </p:cNvSpPr>
          <p:nvPr>
            <p:ph type="title" idx="4294967295"/>
          </p:nvPr>
        </p:nvSpPr>
        <p:spPr>
          <a:xfrm>
            <a:off x="611188" y="166688"/>
            <a:ext cx="6697662" cy="476250"/>
          </a:xfrm>
          <a:noFill/>
        </p:spPr>
        <p:txBody>
          <a:bodyPr/>
          <a:lstStyle/>
          <a:p>
            <a:pPr algn="l" eaLnBrk="1" hangingPunct="1"/>
            <a:r>
              <a:rPr lang="zh-CN" altLang="en-US" sz="2200" b="1" smtClean="0">
                <a:solidFill>
                  <a:srgbClr val="C00000"/>
                </a:solidFill>
                <a:latin typeface="幼圆" pitchFamily="49" charset="-122"/>
                <a:ea typeface="幼圆" pitchFamily="49" charset="-122"/>
              </a:rPr>
              <a:t>第</a:t>
            </a:r>
            <a:r>
              <a:rPr lang="en-US" altLang="zh-CN" sz="2200" b="1" smtClean="0">
                <a:solidFill>
                  <a:srgbClr val="C00000"/>
                </a:solidFill>
                <a:latin typeface="幼圆" pitchFamily="49" charset="-122"/>
                <a:ea typeface="幼圆" pitchFamily="49" charset="-122"/>
              </a:rPr>
              <a:t>2</a:t>
            </a:r>
            <a:r>
              <a:rPr lang="zh-CN" altLang="en-US" sz="2200" b="1" smtClean="0">
                <a:solidFill>
                  <a:srgbClr val="C00000"/>
                </a:solidFill>
                <a:latin typeface="幼圆" pitchFamily="49" charset="-122"/>
                <a:ea typeface="幼圆" pitchFamily="49" charset="-122"/>
              </a:rPr>
              <a:t>讲　仿用句式和修辞手法</a:t>
            </a:r>
            <a:endParaRPr lang="en-US" altLang="zh-CN" sz="2200" b="1" smtClean="0">
              <a:solidFill>
                <a:srgbClr val="C00000"/>
              </a:solidFill>
              <a:latin typeface="幼圆" pitchFamily="49" charset="-122"/>
              <a:ea typeface="幼圆" pitchFamily="49" charset="-122"/>
            </a:endParaRPr>
          </a:p>
        </p:txBody>
      </p:sp>
      <p:sp>
        <p:nvSpPr>
          <p:cNvPr id="3" name="内容占位符 2"/>
          <p:cNvSpPr>
            <a:spLocks noGrp="1"/>
          </p:cNvSpPr>
          <p:nvPr>
            <p:ph idx="4294967295"/>
          </p:nvPr>
        </p:nvSpPr>
        <p:spPr>
          <a:xfrm>
            <a:off x="793115" y="937895"/>
            <a:ext cx="8030210" cy="5399405"/>
          </a:xfrm>
        </p:spPr>
        <p:txBody>
          <a:bodyPr/>
          <a:lstStyle/>
          <a:p>
            <a:pPr marL="0" indent="0" latinLnBrk="0">
              <a:lnSpc>
                <a:spcPts val="3500"/>
              </a:lnSpc>
              <a:spcBef>
                <a:spcPts val="0"/>
              </a:spcBef>
              <a:buFont typeface="Arial" charset="0"/>
              <a:buNone/>
            </a:pPr>
            <a:r>
              <a:rPr sz="2400" b="1" smtClean="0">
                <a:latin typeface="宋体" pitchFamily="2" charset="-122"/>
              </a:rPr>
              <a:t>5. </a:t>
            </a:r>
            <a:r>
              <a:rPr sz="2400" b="1" smtClean="0">
                <a:latin typeface="宋体" pitchFamily="2" charset="-122"/>
                <a:sym typeface="+mn-ea"/>
              </a:rPr>
              <a:t>[</a:t>
            </a:r>
            <a:r>
              <a:rPr sz="2400" b="1" smtClean="0">
                <a:latin typeface="宋体" pitchFamily="2" charset="-122"/>
              </a:rPr>
              <a:t>2010·课标全国卷</a:t>
            </a:r>
            <a:r>
              <a:rPr sz="2400" b="1" smtClean="0">
                <a:latin typeface="宋体" pitchFamily="2" charset="-122"/>
                <a:sym typeface="+mn-ea"/>
              </a:rPr>
              <a:t>] </a:t>
            </a:r>
            <a:r>
              <a:rPr sz="2400" b="1" smtClean="0">
                <a:latin typeface="宋体" pitchFamily="2" charset="-122"/>
              </a:rPr>
              <a:t>仿照下面的示例，自选话题，另写三句话。要求内容贴切，句式与示例相同。(6分)</a:t>
            </a:r>
            <a:endParaRPr lang="zh-CN" altLang="zh-CN" sz="2400" b="1" smtClean="0">
              <a:solidFill>
                <a:srgbClr val="990033"/>
              </a:solidFill>
            </a:endParaRPr>
          </a:p>
          <a:p>
            <a:pPr marL="0" indent="0" algn="l" latinLnBrk="0">
              <a:lnSpc>
                <a:spcPts val="3500"/>
              </a:lnSpc>
              <a:spcBef>
                <a:spcPts val="0"/>
              </a:spcBef>
              <a:buFont typeface="Arial" charset="0"/>
              <a:buNone/>
            </a:pPr>
            <a:r>
              <a:rPr lang="en-US" altLang="zh-CN" sz="2400" b="1" smtClean="0">
                <a:latin typeface="楷体_GB2312" pitchFamily="49" charset="-122"/>
                <a:ea typeface="楷体_GB2312" pitchFamily="49" charset="-122"/>
              </a:rPr>
              <a:t>    种子如果害怕埋没，那它永远不能发芽；</a:t>
            </a:r>
          </a:p>
          <a:p>
            <a:pPr marL="0" indent="0" algn="l" latinLnBrk="0">
              <a:lnSpc>
                <a:spcPts val="3500"/>
              </a:lnSpc>
              <a:spcBef>
                <a:spcPts val="0"/>
              </a:spcBef>
              <a:buFont typeface="Arial" charset="0"/>
              <a:buNone/>
            </a:pPr>
            <a:r>
              <a:rPr lang="en-US" altLang="zh-CN" sz="2400" b="1" smtClean="0">
                <a:latin typeface="楷体_GB2312" pitchFamily="49" charset="-122"/>
                <a:ea typeface="楷体_GB2312" pitchFamily="49" charset="-122"/>
              </a:rPr>
              <a:t>    雏鹰如果害怕折翅，那它永远不能高飞；</a:t>
            </a:r>
          </a:p>
          <a:p>
            <a:pPr marL="0" indent="0" algn="l" latinLnBrk="0">
              <a:lnSpc>
                <a:spcPts val="3500"/>
              </a:lnSpc>
              <a:spcBef>
                <a:spcPts val="0"/>
              </a:spcBef>
              <a:buFont typeface="Arial" charset="0"/>
              <a:buNone/>
            </a:pPr>
            <a:r>
              <a:rPr lang="en-US" altLang="zh-CN" sz="2400" b="1" smtClean="0">
                <a:latin typeface="楷体_GB2312" pitchFamily="49" charset="-122"/>
                <a:ea typeface="楷体_GB2312" pitchFamily="49" charset="-122"/>
              </a:rPr>
              <a:t>    钻石如果害怕琢磨，那它永远不能生辉。</a:t>
            </a:r>
          </a:p>
        </p:txBody>
      </p:sp>
      <p:grpSp>
        <p:nvGrpSpPr>
          <p:cNvPr id="2" name="Group 5"/>
          <p:cNvGrpSpPr/>
          <p:nvPr/>
        </p:nvGrpSpPr>
        <p:grpSpPr bwMode="auto">
          <a:xfrm>
            <a:off x="1588" y="777875"/>
            <a:ext cx="609600" cy="2003425"/>
            <a:chOff x="1" y="490"/>
            <a:chExt cx="384" cy="1262"/>
          </a:xfrm>
        </p:grpSpPr>
        <p:pic>
          <p:nvPicPr>
            <p:cNvPr id="541702"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541703"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标题 1"/>
          <p:cNvSpPr>
            <a:spLocks noGrp="1"/>
          </p:cNvSpPr>
          <p:nvPr>
            <p:ph type="title" idx="4294967295"/>
          </p:nvPr>
        </p:nvSpPr>
        <p:spPr>
          <a:xfrm>
            <a:off x="611188" y="166688"/>
            <a:ext cx="6697662" cy="476250"/>
          </a:xfrm>
          <a:noFill/>
        </p:spPr>
        <p:txBody>
          <a:bodyPr/>
          <a:lstStyle/>
          <a:p>
            <a:pPr algn="l" eaLnBrk="1" hangingPunct="1"/>
            <a:r>
              <a:rPr lang="zh-CN" altLang="en-US" sz="2200" b="1" smtClean="0">
                <a:solidFill>
                  <a:srgbClr val="C00000"/>
                </a:solidFill>
                <a:latin typeface="幼圆" pitchFamily="49" charset="-122"/>
                <a:ea typeface="幼圆" pitchFamily="49" charset="-122"/>
              </a:rPr>
              <a:t>第</a:t>
            </a:r>
            <a:r>
              <a:rPr lang="en-US" altLang="zh-CN" sz="2200" b="1" smtClean="0">
                <a:solidFill>
                  <a:srgbClr val="C00000"/>
                </a:solidFill>
                <a:latin typeface="幼圆" pitchFamily="49" charset="-122"/>
                <a:ea typeface="幼圆" pitchFamily="49" charset="-122"/>
              </a:rPr>
              <a:t>2</a:t>
            </a:r>
            <a:r>
              <a:rPr lang="zh-CN" altLang="en-US" sz="2200" b="1" smtClean="0">
                <a:solidFill>
                  <a:srgbClr val="C00000"/>
                </a:solidFill>
                <a:latin typeface="幼圆" pitchFamily="49" charset="-122"/>
                <a:ea typeface="幼圆" pitchFamily="49" charset="-122"/>
              </a:rPr>
              <a:t>讲　仿用句式和修辞手法</a:t>
            </a:r>
            <a:endParaRPr lang="en-US" altLang="zh-CN" sz="2200" b="1" smtClean="0">
              <a:solidFill>
                <a:srgbClr val="C00000"/>
              </a:solidFill>
              <a:latin typeface="幼圆" pitchFamily="49" charset="-122"/>
              <a:ea typeface="幼圆" pitchFamily="49" charset="-122"/>
            </a:endParaRPr>
          </a:p>
        </p:txBody>
      </p:sp>
      <p:sp>
        <p:nvSpPr>
          <p:cNvPr id="542723" name="内容占位符 2"/>
          <p:cNvSpPr>
            <a:spLocks noGrp="1"/>
          </p:cNvSpPr>
          <p:nvPr>
            <p:ph idx="4294967295"/>
          </p:nvPr>
        </p:nvSpPr>
        <p:spPr>
          <a:xfrm>
            <a:off x="683895" y="908685"/>
            <a:ext cx="7919720" cy="3183255"/>
          </a:xfrm>
        </p:spPr>
        <p:txBody>
          <a:bodyPr/>
          <a:lstStyle/>
          <a:p>
            <a:pPr marL="0" indent="0" latinLnBrk="0">
              <a:lnSpc>
                <a:spcPts val="3400"/>
              </a:lnSpc>
              <a:spcBef>
                <a:spcPts val="0"/>
              </a:spcBef>
              <a:buFont typeface="Arial" charset="0"/>
              <a:buNone/>
            </a:pPr>
            <a:r>
              <a:rPr lang="zh-CN" altLang="en-US" sz="2400" b="1" smtClean="0">
                <a:solidFill>
                  <a:srgbClr val="990033"/>
                </a:solidFill>
                <a:latin typeface="宋体" pitchFamily="2" charset="-122"/>
              </a:rPr>
              <a:t>示例一：流星，如果害怕湮灭，那它永远不能发光；矿石，如果害怕冶炼，那它永远不能成材；蜡烛，如果害怕点燃，那它永远不能照明。</a:t>
            </a:r>
          </a:p>
          <a:p>
            <a:pPr marL="0" indent="0" latinLnBrk="0">
              <a:lnSpc>
                <a:spcPts val="3400"/>
              </a:lnSpc>
              <a:spcBef>
                <a:spcPts val="0"/>
              </a:spcBef>
              <a:buFont typeface="Arial" charset="0"/>
              <a:buNone/>
            </a:pPr>
            <a:r>
              <a:rPr lang="zh-CN" altLang="en-US" sz="2400" b="1" smtClean="0">
                <a:solidFill>
                  <a:srgbClr val="990033"/>
                </a:solidFill>
                <a:latin typeface="宋体" pitchFamily="2" charset="-122"/>
              </a:rPr>
              <a:t>示例二：航船，如果害怕风浪，那它永远不能启航；鲜花，如果害怕枯萎，那它永远不能绽放；航船，如果害怕巨浪，那它永远无法前进。</a:t>
            </a:r>
          </a:p>
          <a:p>
            <a:pPr marL="0" indent="0" latinLnBrk="0">
              <a:lnSpc>
                <a:spcPts val="3400"/>
              </a:lnSpc>
              <a:spcBef>
                <a:spcPts val="0"/>
              </a:spcBef>
              <a:buFont typeface="Arial" charset="0"/>
              <a:buNone/>
            </a:pPr>
            <a:endParaRPr lang="zh-CN" altLang="en-US" sz="2400" b="1" smtClean="0">
              <a:solidFill>
                <a:srgbClr val="990033"/>
              </a:solidFill>
              <a:latin typeface="宋体" pitchFamily="2" charset="-122"/>
            </a:endParaRPr>
          </a:p>
        </p:txBody>
      </p:sp>
      <p:grpSp>
        <p:nvGrpSpPr>
          <p:cNvPr id="2" name="Group 5"/>
          <p:cNvGrpSpPr/>
          <p:nvPr/>
        </p:nvGrpSpPr>
        <p:grpSpPr bwMode="auto">
          <a:xfrm>
            <a:off x="1588" y="777875"/>
            <a:ext cx="609600" cy="2003425"/>
            <a:chOff x="1" y="490"/>
            <a:chExt cx="384" cy="1262"/>
          </a:xfrm>
        </p:grpSpPr>
        <p:pic>
          <p:nvPicPr>
            <p:cNvPr id="542726"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542727"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42723"/>
                                        </p:tgtEl>
                                        <p:attrNameLst>
                                          <p:attrName>style.visibility</p:attrName>
                                        </p:attrNameLst>
                                      </p:cBhvr>
                                      <p:to>
                                        <p:strVal val="visible"/>
                                      </p:to>
                                    </p:set>
                                    <p:animEffect transition="in" filter="blinds(horizontal)">
                                      <p:cBhvr>
                                        <p:cTn id="7" dur="500"/>
                                        <p:tgtEl>
                                          <p:spTgt spid="542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3" grpId="0"/>
    </p:bld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标题 1"/>
          <p:cNvSpPr>
            <a:spLocks noGrp="1"/>
          </p:cNvSpPr>
          <p:nvPr>
            <p:ph type="title" idx="4294967295"/>
          </p:nvPr>
        </p:nvSpPr>
        <p:spPr>
          <a:xfrm>
            <a:off x="611188" y="166688"/>
            <a:ext cx="6697662" cy="476250"/>
          </a:xfrm>
          <a:noFill/>
        </p:spPr>
        <p:txBody>
          <a:bodyPr/>
          <a:lstStyle/>
          <a:p>
            <a:pPr algn="l" eaLnBrk="1" hangingPunct="1"/>
            <a:r>
              <a:rPr lang="zh-CN" altLang="en-US" sz="2200" b="1" smtClean="0">
                <a:solidFill>
                  <a:srgbClr val="C00000"/>
                </a:solidFill>
                <a:latin typeface="幼圆" pitchFamily="49" charset="-122"/>
                <a:ea typeface="幼圆" pitchFamily="49" charset="-122"/>
              </a:rPr>
              <a:t>第</a:t>
            </a:r>
            <a:r>
              <a:rPr lang="en-US" altLang="zh-CN" sz="2200" b="1" smtClean="0">
                <a:solidFill>
                  <a:srgbClr val="C00000"/>
                </a:solidFill>
                <a:latin typeface="幼圆" pitchFamily="49" charset="-122"/>
                <a:ea typeface="幼圆" pitchFamily="49" charset="-122"/>
              </a:rPr>
              <a:t>2</a:t>
            </a:r>
            <a:r>
              <a:rPr lang="zh-CN" altLang="en-US" sz="2200" b="1" smtClean="0">
                <a:solidFill>
                  <a:srgbClr val="C00000"/>
                </a:solidFill>
                <a:latin typeface="幼圆" pitchFamily="49" charset="-122"/>
                <a:ea typeface="幼圆" pitchFamily="49" charset="-122"/>
              </a:rPr>
              <a:t>讲　仿用句式和修辞手法</a:t>
            </a:r>
            <a:endParaRPr lang="en-US" altLang="zh-CN" sz="2200" b="1" smtClean="0">
              <a:solidFill>
                <a:srgbClr val="C00000"/>
              </a:solidFill>
              <a:latin typeface="幼圆" pitchFamily="49" charset="-122"/>
              <a:ea typeface="幼圆" pitchFamily="49" charset="-122"/>
            </a:endParaRPr>
          </a:p>
        </p:txBody>
      </p:sp>
      <p:sp>
        <p:nvSpPr>
          <p:cNvPr id="542723" name="内容占位符 2"/>
          <p:cNvSpPr>
            <a:spLocks noGrp="1"/>
          </p:cNvSpPr>
          <p:nvPr>
            <p:ph idx="4294967295"/>
          </p:nvPr>
        </p:nvSpPr>
        <p:spPr>
          <a:xfrm>
            <a:off x="683895" y="847725"/>
            <a:ext cx="7919720" cy="3244215"/>
          </a:xfrm>
        </p:spPr>
        <p:txBody>
          <a:bodyPr/>
          <a:lstStyle/>
          <a:p>
            <a:pPr marL="0" indent="0" latinLnBrk="0">
              <a:lnSpc>
                <a:spcPts val="3400"/>
              </a:lnSpc>
              <a:spcBef>
                <a:spcPts val="0"/>
              </a:spcBef>
              <a:buFont typeface="Arial" charset="0"/>
              <a:buNone/>
            </a:pPr>
            <a:r>
              <a:rPr lang="zh-CN" altLang="en-US" sz="2400" b="1" smtClean="0">
                <a:solidFill>
                  <a:srgbClr val="990033"/>
                </a:solidFill>
                <a:latin typeface="宋体" pitchFamily="2" charset="-122"/>
              </a:rPr>
              <a:t>[解析]   本题考查开放式仿用句式。这种仿句题给学生很大的思维空间，给定一个例句，让学生仿照其句式及意蕴，另选材料仿写。仿写的句子保持一定的独立性，只要形似即可。提干要求句式与示例相同，示例的句式是假设关系的复句，仿句也必须是假设关系的句式，为“……如果害怕……，那它远远不能……”，修辞手法是排比。内容上有一定哲理。考生首先得要求“形似”，即句式上、修辞上一致，再力求有深度或高度。</a:t>
            </a:r>
          </a:p>
        </p:txBody>
      </p:sp>
      <p:grpSp>
        <p:nvGrpSpPr>
          <p:cNvPr id="2" name="Group 5"/>
          <p:cNvGrpSpPr/>
          <p:nvPr/>
        </p:nvGrpSpPr>
        <p:grpSpPr bwMode="auto">
          <a:xfrm>
            <a:off x="1588" y="777875"/>
            <a:ext cx="609600" cy="2003425"/>
            <a:chOff x="1" y="490"/>
            <a:chExt cx="384" cy="1262"/>
          </a:xfrm>
        </p:grpSpPr>
        <p:pic>
          <p:nvPicPr>
            <p:cNvPr id="542726"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542727"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42723"/>
                                        </p:tgtEl>
                                        <p:attrNameLst>
                                          <p:attrName>style.visibility</p:attrName>
                                        </p:attrNameLst>
                                      </p:cBhvr>
                                      <p:to>
                                        <p:strVal val="visible"/>
                                      </p:to>
                                    </p:set>
                                    <p:animEffect transition="in" filter="blinds(horizontal)">
                                      <p:cBhvr>
                                        <p:cTn id="7" dur="500"/>
                                        <p:tgtEl>
                                          <p:spTgt spid="542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3" grpId="0"/>
    </p:bld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90575" y="692150"/>
            <a:ext cx="7920038" cy="5399088"/>
          </a:xfrm>
          <a:prstGeom prst="rect">
            <a:avLst/>
          </a:prstGeom>
          <a:noFill/>
          <a:ln>
            <a:noFill/>
          </a:ln>
        </p:spPr>
        <p:txBody>
          <a:bodyPr/>
          <a:lstStyle/>
          <a:p>
            <a:pPr algn="ctr" eaLnBrk="1" hangingPunct="1">
              <a:lnSpc>
                <a:spcPts val="3500"/>
              </a:lnSpc>
              <a:spcBef>
                <a:spcPct val="0"/>
              </a:spcBef>
            </a:pPr>
            <a:r>
              <a:rPr lang="en-US" altLang="zh-CN" sz="2400" b="1">
                <a:solidFill>
                  <a:srgbClr val="0033CC"/>
                </a:solidFill>
                <a:effectLst>
                  <a:outerShdw blurRad="38100" dist="38100" dir="2700000" algn="tl">
                    <a:srgbClr val="C0C0C0"/>
                  </a:outerShdw>
                </a:effectLst>
                <a:latin typeface="宋体" pitchFamily="2" charset="-122"/>
                <a:ea typeface="黑体" pitchFamily="2" charset="-122"/>
              </a:rPr>
              <a:t>——</a:t>
            </a:r>
            <a:r>
              <a:rPr lang="en-US" altLang="zh-CN" sz="2400" b="1">
                <a:solidFill>
                  <a:srgbClr val="0033CC"/>
                </a:solidFill>
                <a:effectLst>
                  <a:outerShdw blurRad="38100" dist="38100" dir="2700000" algn="tl">
                    <a:srgbClr val="C0C0C0"/>
                  </a:outerShdw>
                </a:effectLst>
                <a:latin typeface="黑体" pitchFamily="2" charset="-122"/>
                <a:ea typeface="黑体" pitchFamily="2" charset="-122"/>
              </a:rPr>
              <a:t> </a:t>
            </a:r>
            <a:r>
              <a:rPr lang="zh-CN" altLang="en-US" sz="2400" b="1">
                <a:solidFill>
                  <a:srgbClr val="0033CC"/>
                </a:solidFill>
                <a:effectLst>
                  <a:outerShdw blurRad="38100" dist="38100" dir="2700000" algn="tl">
                    <a:srgbClr val="C0C0C0"/>
                  </a:outerShdw>
                </a:effectLst>
                <a:latin typeface="黑体" pitchFamily="2" charset="-122"/>
                <a:ea typeface="黑体" pitchFamily="2" charset="-122"/>
              </a:rPr>
              <a:t>现场指导 </a:t>
            </a:r>
            <a:r>
              <a:rPr lang="en-US" altLang="zh-CN" sz="2400" b="1">
                <a:solidFill>
                  <a:srgbClr val="0033CC"/>
                </a:solidFill>
                <a:effectLst>
                  <a:outerShdw blurRad="38100" dist="38100" dir="2700000" algn="tl">
                    <a:srgbClr val="C0C0C0"/>
                  </a:outerShdw>
                </a:effectLst>
                <a:latin typeface="宋体" pitchFamily="2" charset="-122"/>
                <a:ea typeface="黑体" pitchFamily="2" charset="-122"/>
              </a:rPr>
              <a:t>——</a:t>
            </a:r>
            <a:endParaRPr lang="en-US" altLang="zh-CN" sz="2400" b="1">
              <a:solidFill>
                <a:srgbClr val="0033CC"/>
              </a:solidFill>
              <a:effectLst>
                <a:outerShdw blurRad="38100" dist="38100" dir="2700000" algn="tl">
                  <a:srgbClr val="C0C0C0"/>
                </a:outerShdw>
              </a:effectLst>
              <a:latin typeface="黑体" pitchFamily="2" charset="-122"/>
              <a:ea typeface="黑体" pitchFamily="2" charset="-122"/>
            </a:endParaRPr>
          </a:p>
          <a:p>
            <a:pPr algn="l">
              <a:lnSpc>
                <a:spcPts val="3500"/>
              </a:lnSpc>
              <a:spcBef>
                <a:spcPct val="0"/>
              </a:spcBef>
              <a:buFontTx/>
              <a:buNone/>
            </a:pPr>
            <a:r>
              <a:rPr sz="2400" b="1" smtClean="0">
                <a:latin typeface="宋体" pitchFamily="2" charset="-122"/>
              </a:rPr>
              <a:t>[</a:t>
            </a:r>
            <a:r>
              <a:rPr sz="2400" b="1" smtClean="0">
                <a:latin typeface="宋体" pitchFamily="2" charset="-122"/>
                <a:sym typeface="+mn-ea"/>
              </a:rPr>
              <a:t>2012·课标全国卷</a:t>
            </a:r>
            <a:r>
              <a:rPr sz="2400" b="1" smtClean="0">
                <a:latin typeface="宋体" pitchFamily="2" charset="-122"/>
              </a:rPr>
              <a:t>] 仿照下面的示例，自选话题，另写两句话，要求使用拟人的修辞手法，句式与示例相同。(5分)(原题见本讲“真题体验”第3题)</a:t>
            </a:r>
          </a:p>
        </p:txBody>
      </p:sp>
      <p:sp>
        <p:nvSpPr>
          <p:cNvPr id="54477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777875"/>
            <a:ext cx="609600" cy="2003425"/>
            <a:chOff x="1" y="490"/>
            <a:chExt cx="384" cy="1262"/>
          </a:xfrm>
        </p:grpSpPr>
        <p:pic>
          <p:nvPicPr>
            <p:cNvPr id="544787"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544788"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graphicFrame>
        <p:nvGraphicFramePr>
          <p:cNvPr id="544801" name="Group 33"/>
          <p:cNvGraphicFramePr>
            <a:graphicFrameLocks noGrp="1"/>
          </p:cNvGraphicFramePr>
          <p:nvPr/>
        </p:nvGraphicFramePr>
        <p:xfrm>
          <a:off x="755650" y="2709545"/>
          <a:ext cx="7908925" cy="3120771"/>
        </p:xfrm>
        <a:graphic>
          <a:graphicData uri="http://schemas.openxmlformats.org/drawingml/2006/table">
            <a:tbl>
              <a:tblPr/>
              <a:tblGrid>
                <a:gridCol w="488950"/>
                <a:gridCol w="350520"/>
                <a:gridCol w="7069455"/>
              </a:tblGrid>
              <a:tr h="1590675">
                <a:tc rowSpan="2">
                  <a:txBody>
                    <a:bodyPr/>
                    <a:lstStyle/>
                    <a:p>
                      <a:pPr marL="0" marR="0" lvl="0" indent="0" algn="ctr" defTabSz="914400" rtl="0" eaLnBrk="1" fontAlgn="base" hangingPunct="1">
                        <a:lnSpc>
                          <a:spcPts val="22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mn-ea"/>
                          <a:cs typeface="Times New Roman" pitchFamily="18" charset="0"/>
                        </a:rPr>
                        <a:t>教你</a:t>
                      </a:r>
                      <a:endParaRPr kumimoji="0" lang="zh-CN" altLang="en-US" sz="2000" b="1" i="0" u="none" strike="noStrike" cap="none" normalizeH="0" baseline="0" smtClean="0">
                        <a:ln>
                          <a:noFill/>
                        </a:ln>
                        <a:solidFill>
                          <a:schemeClr val="tx1"/>
                        </a:solidFill>
                        <a:effectLst/>
                        <a:latin typeface="+mn-ea"/>
                      </a:endParaRPr>
                    </a:p>
                    <a:p>
                      <a:pPr marL="0" marR="0" lvl="0" indent="0" algn="ctr" defTabSz="914400" rtl="0" eaLnBrk="0" fontAlgn="base" hangingPunct="0">
                        <a:lnSpc>
                          <a:spcPts val="22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mn-ea"/>
                          <a:cs typeface="Times New Roman" pitchFamily="18" charset="0"/>
                        </a:rPr>
                        <a:t>审题</a:t>
                      </a:r>
                      <a:endParaRPr kumimoji="0" lang="zh-CN" altLang="en-US" sz="2000" b="1" i="0" u="none" strike="noStrike" cap="none" normalizeH="0" baseline="0" smtClean="0">
                        <a:ln>
                          <a:noFill/>
                        </a:ln>
                        <a:solidFill>
                          <a:schemeClr val="tx1"/>
                        </a:solidFill>
                        <a:effectLst/>
                        <a:latin typeface="+mn-ea"/>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hangingPunct="1">
                        <a:lnSpc>
                          <a:spcPts val="22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mn-ea"/>
                          <a:cs typeface="Times New Roman" pitchFamily="18" charset="0"/>
                        </a:rPr>
                        <a:t>审题要点</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fontAlgn="base">
                        <a:lnSpc>
                          <a:spcPct val="118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mn-ea"/>
                          <a:cs typeface="Times New Roman" pitchFamily="18" charset="0"/>
                        </a:rPr>
                        <a:t>　</a:t>
                      </a:r>
                      <a:r>
                        <a:rPr kumimoji="0" lang="zh-CN" altLang="en-US" sz="2000" b="1" i="0" u="none" strike="noStrike" cap="none" normalizeH="0" baseline="0" smtClean="0">
                          <a:ln>
                            <a:noFill/>
                          </a:ln>
                          <a:solidFill>
                            <a:schemeClr val="tx1"/>
                          </a:solidFill>
                          <a:effectLst/>
                          <a:latin typeface="+mn-ea"/>
                        </a:rPr>
                        <a:t>由题干可知，“仿照下面的示例”说明所写的句子在结构与内容上要和示例一致；“自选话题”说明中心不限，不要和例句相同；“另写两句话，要求使用拟人的修辞手法，句式与示例相同”的要求比较明显：两句、拟人、句式一致</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308735">
                <a:tc vMerge="1">
                  <a:txBody>
                    <a:bodyPr/>
                    <a:lstStyle/>
                    <a:p>
                      <a:endParaRPr lang="zh-CN"/>
                    </a:p>
                  </a:txBody>
                  <a:tcPr/>
                </a:tc>
                <a:tc>
                  <a:txBody>
                    <a:bodyPr/>
                    <a:lstStyle/>
                    <a:p>
                      <a:pPr marL="0" marR="0" lvl="0" indent="0" algn="ctr" defTabSz="914400" rtl="0" eaLnBrk="1" fontAlgn="base" hangingPunct="1">
                        <a:lnSpc>
                          <a:spcPts val="22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mn-ea"/>
                          <a:cs typeface="Times New Roman" pitchFamily="18" charset="0"/>
                        </a:rPr>
                        <a:t>思路分析</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fontAlgn="base">
                        <a:lnSpc>
                          <a:spcPct val="118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mn-ea"/>
                          <a:cs typeface="Times New Roman" pitchFamily="18" charset="0"/>
                        </a:rPr>
                        <a:t>　</a:t>
                      </a:r>
                      <a:r>
                        <a:rPr kumimoji="0" sz="2000" b="1" i="0" u="none" strike="noStrike" cap="none" normalizeH="0" baseline="0" smtClean="0">
                          <a:ln>
                            <a:noFill/>
                          </a:ln>
                          <a:solidFill>
                            <a:schemeClr val="tx1"/>
                          </a:solidFill>
                          <a:effectLst/>
                          <a:latin typeface="+mn-ea"/>
                        </a:rPr>
                        <a:t>本题考查修辞和仿写，作答本题时，要选好同类的两个对象，使用拟人的修辞手法，句式是“</a:t>
                      </a:r>
                      <a:r>
                        <a:rPr kumimoji="0" sz="2000" b="1" i="0" u="none" strike="noStrike" cap="none" normalizeH="0" baseline="0" smtClean="0">
                          <a:ln>
                            <a:noFill/>
                          </a:ln>
                          <a:solidFill>
                            <a:schemeClr val="tx1"/>
                          </a:solidFill>
                          <a:effectLst/>
                          <a:latin typeface="宋体" charset="0"/>
                          <a:ea typeface="宋体" charset="0"/>
                        </a:rPr>
                        <a:t>……</a:t>
                      </a:r>
                      <a:r>
                        <a:rPr kumimoji="0" sz="2000" b="1" i="0" u="none" strike="noStrike" cap="none" normalizeH="0" baseline="0" smtClean="0">
                          <a:ln>
                            <a:noFill/>
                          </a:ln>
                          <a:solidFill>
                            <a:schemeClr val="tx1"/>
                          </a:solidFill>
                          <a:effectLst/>
                          <a:latin typeface="+mn-ea"/>
                        </a:rPr>
                        <a:t>在</a:t>
                      </a:r>
                      <a:r>
                        <a:rPr kumimoji="0" sz="2000" b="1" i="0" u="none" strike="noStrike" cap="none" normalizeH="0" baseline="0" smtClean="0">
                          <a:ln>
                            <a:noFill/>
                          </a:ln>
                          <a:solidFill>
                            <a:schemeClr val="tx1"/>
                          </a:solidFill>
                          <a:effectLst/>
                          <a:latin typeface="宋体" charset="0"/>
                          <a:ea typeface="宋体" charset="0"/>
                        </a:rPr>
                        <a:t>……</a:t>
                      </a:r>
                      <a:r>
                        <a:rPr kumimoji="0" sz="2000" b="1" i="0" u="none" strike="noStrike" cap="none" normalizeH="0" baseline="0" smtClean="0">
                          <a:ln>
                            <a:noFill/>
                          </a:ln>
                          <a:solidFill>
                            <a:schemeClr val="tx1"/>
                          </a:solidFill>
                          <a:effectLst/>
                          <a:latin typeface="+mn-ea"/>
                        </a:rPr>
                        <a:t>的</a:t>
                      </a:r>
                      <a:r>
                        <a:rPr kumimoji="0" sz="2000" b="1" i="0" u="none" strike="noStrike" cap="none" normalizeH="0" baseline="0" smtClean="0">
                          <a:ln>
                            <a:noFill/>
                          </a:ln>
                          <a:solidFill>
                            <a:schemeClr val="tx1"/>
                          </a:solidFill>
                          <a:effectLst/>
                          <a:latin typeface="宋体" charset="0"/>
                          <a:ea typeface="宋体" charset="0"/>
                        </a:rPr>
                        <a:t>……，意在……我们：……</a:t>
                      </a:r>
                      <a:r>
                        <a:rPr kumimoji="0" sz="2000" b="1" i="0" u="none" strike="noStrike" cap="none" normalizeH="0" baseline="0" smtClean="0">
                          <a:ln>
                            <a:noFill/>
                          </a:ln>
                          <a:solidFill>
                            <a:schemeClr val="tx1"/>
                          </a:solidFill>
                          <a:effectLst/>
                          <a:latin typeface="+mn-ea"/>
                        </a:rPr>
                        <a:t>”；在仿写时要注意内容恰当贴切，运用拟人手法，句子合理通顺，并且是完整的</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544801"/>
                                        </p:tgtEl>
                                        <p:attrNameLst>
                                          <p:attrName>style.visibility</p:attrName>
                                        </p:attrNameLst>
                                      </p:cBhvr>
                                      <p:to>
                                        <p:strVal val="visible"/>
                                      </p:to>
                                    </p:set>
                                    <p:anim calcmode="lin" valueType="num">
                                      <p:cBhvr additive="base">
                                        <p:cTn id="11" dur="500" fill="hold"/>
                                        <p:tgtEl>
                                          <p:spTgt spid="544801"/>
                                        </p:tgtEl>
                                        <p:attrNameLst>
                                          <p:attrName>ppt_x</p:attrName>
                                        </p:attrNameLst>
                                      </p:cBhvr>
                                      <p:tavLst>
                                        <p:tav tm="0">
                                          <p:val>
                                            <p:strVal val="#ppt_x"/>
                                          </p:val>
                                        </p:tav>
                                        <p:tav tm="100000">
                                          <p:val>
                                            <p:strVal val="#ppt_x"/>
                                          </p:val>
                                        </p:tav>
                                      </p:tavLst>
                                    </p:anim>
                                    <p:anim calcmode="lin" valueType="num">
                                      <p:cBhvr additive="base">
                                        <p:cTn id="12" dur="500" fill="hold"/>
                                        <p:tgtEl>
                                          <p:spTgt spid="5448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ChangeArrowheads="1"/>
          </p:cNvSpPr>
          <p:nvPr/>
        </p:nvSpPr>
        <p:spPr bwMode="auto">
          <a:xfrm>
            <a:off x="790575" y="936625"/>
            <a:ext cx="7920038" cy="5300663"/>
          </a:xfrm>
          <a:prstGeom prst="rect">
            <a:avLst/>
          </a:prstGeom>
          <a:noFill/>
          <a:ln w="9525">
            <a:noFill/>
            <a:miter lim="800000"/>
          </a:ln>
        </p:spPr>
        <p:txBody>
          <a:bodyPr/>
          <a:lstStyle/>
          <a:p>
            <a:pPr algn="ctr" eaLnBrk="1" hangingPunct="1">
              <a:lnSpc>
                <a:spcPts val="3500"/>
              </a:lnSpc>
              <a:spcBef>
                <a:spcPct val="0"/>
              </a:spcBef>
            </a:pPr>
            <a:endParaRPr lang="en-US" altLang="zh-CN" b="1">
              <a:solidFill>
                <a:srgbClr val="990000"/>
              </a:solidFill>
              <a:latin typeface="宋体" pitchFamily="2" charset="-122"/>
            </a:endParaRPr>
          </a:p>
        </p:txBody>
      </p:sp>
      <p:sp>
        <p:nvSpPr>
          <p:cNvPr id="54579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777875"/>
            <a:ext cx="609600" cy="2003425"/>
            <a:chOff x="1" y="490"/>
            <a:chExt cx="384" cy="1262"/>
          </a:xfrm>
        </p:grpSpPr>
        <p:pic>
          <p:nvPicPr>
            <p:cNvPr id="545811"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545812" name="内容占位符 2"/>
            <p:cNvSpPr/>
            <p:nvPr/>
          </p:nvSpPr>
          <p:spPr bwMode="auto">
            <a:xfrm>
              <a:off x="62" y="573"/>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graphicFrame>
        <p:nvGraphicFramePr>
          <p:cNvPr id="545856" name="Group 64"/>
          <p:cNvGraphicFramePr>
            <a:graphicFrameLocks noGrp="1"/>
          </p:cNvGraphicFramePr>
          <p:nvPr/>
        </p:nvGraphicFramePr>
        <p:xfrm>
          <a:off x="683567" y="836931"/>
          <a:ext cx="7920048" cy="5761419"/>
        </p:xfrm>
        <a:graphic>
          <a:graphicData uri="http://schemas.openxmlformats.org/drawingml/2006/table">
            <a:tbl>
              <a:tblPr/>
              <a:tblGrid>
                <a:gridCol w="549298"/>
                <a:gridCol w="385461"/>
                <a:gridCol w="383556"/>
                <a:gridCol w="697894"/>
                <a:gridCol w="5903839"/>
              </a:tblGrid>
              <a:tr h="985071">
                <a:tc rowSpan="4">
                  <a:txBody>
                    <a:bodyPr/>
                    <a:lstStyle/>
                    <a:p>
                      <a:pPr marL="0" marR="0" lvl="0" indent="0" algn="just" defTabSz="914400" rtl="0" eaLnBrk="1" fontAlgn="base" hangingPunct="1">
                        <a:lnSpc>
                          <a:spcPts val="2200"/>
                        </a:lnSpc>
                        <a:spcBef>
                          <a:spcPct val="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just" defTabSz="914400" rtl="0" eaLnBrk="0" fontAlgn="base" hangingPunct="0">
                        <a:lnSpc>
                          <a:spcPts val="2200"/>
                        </a:lnSpc>
                        <a:spcBef>
                          <a:spcPct val="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答题</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just" defTabSz="914400" rtl="0" eaLnBrk="1" fontAlgn="base" hangingPunct="1">
                        <a:lnSpc>
                          <a:spcPts val="22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现场</a:t>
                      </a:r>
                    </a:p>
                    <a:p>
                      <a:pPr marL="0" marR="0" lvl="0" indent="0" algn="just" defTabSz="914400" rtl="0" eaLnBrk="1" fontAlgn="base" hangingPunct="1">
                        <a:lnSpc>
                          <a:spcPts val="22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答案</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gridSpan="2">
                  <a:txBody>
                    <a:bodyPr/>
                    <a:lstStyle/>
                    <a:p>
                      <a:pPr marL="0" marR="0" lvl="0" indent="0" algn="just" defTabSz="914400" rtl="0" fontAlgn="base">
                        <a:spcBef>
                          <a:spcPct val="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     山泉在崎岖险峻的石缝叮咚，意在教导我们：学会快乐。青苔于阴暗潮湿的角落翠绿，意在提醒我们：不要张扬</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r>
              <a:tr h="1275493">
                <a:tc vMerge="1">
                  <a:txBody>
                    <a:bodyPr/>
                    <a:lstStyle/>
                    <a:p>
                      <a:endParaRPr lang="zh-CN"/>
                    </a:p>
                  </a:txBody>
                  <a:tcPr/>
                </a:tc>
                <a:tc>
                  <a:txBody>
                    <a:bodyPr/>
                    <a:lstStyle/>
                    <a:p>
                      <a:pPr marL="0" marR="0" lvl="0" indent="0" algn="just" defTabSz="914400" rtl="0" eaLnBrk="1" fontAlgn="base" hangingPunct="1">
                        <a:lnSpc>
                          <a:spcPts val="22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我来评分</a:t>
                      </a:r>
                    </a:p>
                  </a:txBody>
                  <a:tcPr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hangingPunct="1">
                        <a:lnSpc>
                          <a:spcPts val="2200"/>
                        </a:lnSpc>
                        <a:spcBef>
                          <a:spcPct val="0"/>
                        </a:spcBef>
                        <a:spcAft>
                          <a:spcPct val="0"/>
                        </a:spcAft>
                        <a:buClrTx/>
                        <a:buSzTx/>
                        <a:buFontTx/>
                        <a:buNone/>
                      </a:pPr>
                      <a:endParaRPr kumimoji="0" lang="zh-CN" altLang="en-US" sz="2000" b="0"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hangingPunct="1">
                        <a:lnSpc>
                          <a:spcPts val="2200"/>
                        </a:lnSpc>
                        <a:spcBef>
                          <a:spcPct val="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得分理由</a:t>
                      </a:r>
                    </a:p>
                  </a:txBody>
                  <a:tcPr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hangingPunct="1">
                        <a:lnSpc>
                          <a:spcPts val="22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Calibri" pitchFamily="34" charset="0"/>
                          <a:ea typeface="宋体" pitchFamily="2" charset="-122"/>
                        </a:rPr>
                        <a:t>     </a:t>
                      </a: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50246">
                <a:tc vMerge="1">
                  <a:txBody>
                    <a:bodyPr/>
                    <a:lstStyle/>
                    <a:p>
                      <a:endParaRPr lang="zh-CN"/>
                    </a:p>
                  </a:txBody>
                  <a:tcPr/>
                </a:tc>
                <a:tc gridSpan="2">
                  <a:txBody>
                    <a:bodyPr/>
                    <a:lstStyle/>
                    <a:p>
                      <a:pPr marL="0" marR="0" lvl="0" indent="0" algn="l" defTabSz="914400" rtl="0" eaLnBrk="1" fontAlgn="base" hangingPunct="1">
                        <a:lnSpc>
                          <a:spcPts val="2200"/>
                        </a:lnSpc>
                        <a:spcBef>
                          <a:spcPct val="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我来答题</a:t>
                      </a:r>
                    </a:p>
                    <a:p>
                      <a:pPr marL="0" marR="0" lvl="0" indent="0" algn="l" defTabSz="914400" rtl="0" eaLnBrk="1" fontAlgn="base" latinLnBrk="0" hangingPunct="1">
                        <a:lnSpc>
                          <a:spcPts val="2200"/>
                        </a:lnSpc>
                        <a:spcBef>
                          <a:spcPct val="0"/>
                        </a:spcBef>
                        <a:spcAft>
                          <a:spcPct val="0"/>
                        </a:spcAft>
                        <a:buClrTx/>
                        <a:buSzTx/>
                        <a:buFontTx/>
                        <a:buNone/>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p>
                  </a:txBody>
                  <a:tcPr/>
                </a:tc>
                <a:tc gridSpan="2">
                  <a:txBody>
                    <a:bodyPr/>
                    <a:lstStyle/>
                    <a:p>
                      <a:pPr marL="0" marR="0" lvl="0" indent="0" algn="just" defTabSz="914400" rtl="0" eaLnBrk="1" fontAlgn="base" hangingPunct="1">
                        <a:lnSpc>
                          <a:spcPts val="2200"/>
                        </a:lnSpc>
                        <a:spcBef>
                          <a:spcPct val="0"/>
                        </a:spcBef>
                        <a:spcAft>
                          <a:spcPct val="0"/>
                        </a:spcAft>
                        <a:buClrTx/>
                        <a:buSzTx/>
                        <a:buFontTx/>
                        <a:buNone/>
                      </a:pPr>
                      <a:r>
                        <a:rPr kumimoji="0" lang="zh-CN" altLang="en-US" sz="2000" b="1" i="0" u="none" strike="noStrike" cap="none" normalizeH="0" baseline="0" smtClean="0">
                          <a:solidFill>
                            <a:srgbClr val="990033"/>
                          </a:solidFill>
                          <a:latin typeface="宋体" pitchFamily="2" charset="-122"/>
                        </a:rPr>
                        <a:t>　</a:t>
                      </a:r>
                      <a:endParaRPr kumimoji="0" lang="zh-CN" altLang="en-US" sz="2000" i="0" u="none" strike="noStrike" cap="none" normalizeH="0" baseline="0" smtClean="0">
                        <a:ln>
                          <a:noFill/>
                        </a:ln>
                        <a:solidFill>
                          <a:schemeClr val="tx1"/>
                        </a:solidFill>
                        <a:effectLst/>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p>
                  </a:txBody>
                  <a:tcPr/>
                </a:tc>
              </a:tr>
              <a:tr h="2477604">
                <a:tc vMerge="1">
                  <a:txBody>
                    <a:bodyPr/>
                    <a:lstStyle/>
                    <a:p>
                      <a:endParaRPr lang="zh-CN"/>
                    </a:p>
                  </a:txBody>
                  <a:tcPr/>
                </a:tc>
                <a:tc gridSpan="2">
                  <a:txBody>
                    <a:bodyPr/>
                    <a:lstStyle/>
                    <a:p>
                      <a:pPr marL="0" marR="0" lvl="0" indent="0" algn="l" defTabSz="914400" rtl="0" eaLnBrk="1" fontAlgn="base" hangingPunct="1">
                        <a:lnSpc>
                          <a:spcPts val="2200"/>
                        </a:lnSpc>
                        <a:spcBef>
                          <a:spcPct val="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阅卷总结</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p>
                  </a:txBody>
                  <a:tcPr/>
                </a:tc>
                <a:tc gridSpan="2">
                  <a:txBody>
                    <a:bodyPr/>
                    <a:lstStyle/>
                    <a:p>
                      <a:pPr marL="0" marR="0" lvl="0" indent="0" algn="just" defTabSz="914400" rtl="0" fontAlgn="base">
                        <a:spcBef>
                          <a:spcPct val="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　</a:t>
                      </a: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①定“型”。即确定试题在句子结构、表达形式、修辞手法、话题内容、情调意蕴等方面有哪些明示或暗示，仿句须与之保持一致。②定“类”。即分析考查要求，试题要求展开联想还是想象，要求运用哪种联想或想象。③定“神”。即仿句在语境、思想、感情、风格、贯通等内容方面要与原句协调。④定“心”。即根据材料，确定仿句表达的中心意思。答案要做到有诗意、有新意、有深意和有情意</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p>
                  </a:txBody>
                  <a:tcPr/>
                </a:tc>
              </a:tr>
            </a:tbl>
          </a:graphicData>
        </a:graphic>
      </p:graphicFrame>
      <p:sp>
        <p:nvSpPr>
          <p:cNvPr id="545853" name="Text Box 61"/>
          <p:cNvSpPr txBox="1">
            <a:spLocks noChangeArrowheads="1"/>
          </p:cNvSpPr>
          <p:nvPr/>
        </p:nvSpPr>
        <p:spPr bwMode="auto">
          <a:xfrm>
            <a:off x="2771800" y="1916832"/>
            <a:ext cx="5761038" cy="1005840"/>
          </a:xfrm>
          <a:prstGeom prst="rect">
            <a:avLst/>
          </a:prstGeom>
          <a:noFill/>
          <a:ln w="9525" cap="rnd" algn="ctr">
            <a:noFill/>
            <a:prstDash val="sysDot"/>
            <a:miter lim="800000"/>
          </a:ln>
          <a:effectLst/>
        </p:spPr>
        <p:txBody>
          <a:bodyPr lIns="46800" rIns="46800">
            <a:spAutoFit/>
          </a:bodyPr>
          <a:lstStyle/>
          <a:p>
            <a:pPr indent="82550" algn="l">
              <a:spcBef>
                <a:spcPts val="0"/>
              </a:spcBef>
            </a:pPr>
            <a:r>
              <a:rPr lang="en-US" altLang="zh-CN" sz="2000" b="1" dirty="0">
                <a:solidFill>
                  <a:srgbClr val="990033"/>
                </a:solidFill>
                <a:latin typeface="Times New Roman" pitchFamily="18" charset="0"/>
              </a:rPr>
              <a:t>   </a:t>
            </a:r>
            <a:r>
              <a:rPr lang="en-US" altLang="zh-CN" sz="2000" b="1" dirty="0" err="1">
                <a:solidFill>
                  <a:srgbClr val="990033"/>
                </a:solidFill>
                <a:latin typeface="Times New Roman" pitchFamily="18" charset="0"/>
              </a:rPr>
              <a:t>第一句符合答题要求，第二句的“不要张扬”与前面的内容表述不符，而且与示例一样，这就不符合要求了，可以改为：不要放弃</a:t>
            </a:r>
            <a:endParaRPr lang="en-US" altLang="zh-CN" sz="2000" b="1" dirty="0">
              <a:solidFill>
                <a:srgbClr val="990033"/>
              </a:solidFill>
              <a:latin typeface="Times New Roman" pitchFamily="18" charset="0"/>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3" name="文本框 2"/>
          <p:cNvSpPr txBox="1"/>
          <p:nvPr/>
        </p:nvSpPr>
        <p:spPr>
          <a:xfrm>
            <a:off x="1992310" y="3112743"/>
            <a:ext cx="6355715" cy="1005840"/>
          </a:xfrm>
          <a:prstGeom prst="rect">
            <a:avLst/>
          </a:prstGeom>
          <a:noFill/>
        </p:spPr>
        <p:txBody>
          <a:bodyPr wrap="square" rtlCol="0">
            <a:spAutoFit/>
          </a:bodyPr>
          <a:lstStyle/>
          <a:p>
            <a:r>
              <a:rPr lang="en-US" altLang="zh-CN" sz="2000" b="1" dirty="0">
                <a:solidFill>
                  <a:srgbClr val="990033"/>
                </a:solidFill>
                <a:latin typeface="Times New Roman" pitchFamily="18" charset="0"/>
              </a:rPr>
              <a:t>    (</a:t>
            </a:r>
            <a:r>
              <a:rPr lang="en-US" altLang="zh-CN" sz="2000" b="1" dirty="0" err="1">
                <a:solidFill>
                  <a:srgbClr val="990033"/>
                </a:solidFill>
                <a:latin typeface="Times New Roman" pitchFamily="18" charset="0"/>
              </a:rPr>
              <a:t>示例</a:t>
            </a:r>
            <a:r>
              <a:rPr lang="en-US" altLang="zh-CN" sz="2000" b="1" dirty="0">
                <a:solidFill>
                  <a:srgbClr val="990033"/>
                </a:solidFill>
                <a:latin typeface="Times New Roman" pitchFamily="18" charset="0"/>
              </a:rPr>
              <a:t>)</a:t>
            </a:r>
            <a:r>
              <a:rPr lang="en-US" altLang="zh-CN" sz="2000" b="1" dirty="0" err="1">
                <a:solidFill>
                  <a:srgbClr val="990033"/>
                </a:solidFill>
                <a:latin typeface="Times New Roman" pitchFamily="18" charset="0"/>
              </a:rPr>
              <a:t>胡杨在飞沙走石的沙漠里屹立，意在启迪我们：学会忍耐</a:t>
            </a:r>
            <a:r>
              <a:rPr lang="en-US" altLang="zh-CN" sz="2000" b="1" dirty="0">
                <a:solidFill>
                  <a:srgbClr val="990033"/>
                </a:solidFill>
                <a:latin typeface="Times New Roman" pitchFamily="18" charset="0"/>
              </a:rPr>
              <a:t>。</a:t>
            </a:r>
            <a:r>
              <a:rPr lang="en-US" altLang="zh-CN" sz="2000" b="1" dirty="0" err="1">
                <a:solidFill>
                  <a:srgbClr val="990033"/>
                </a:solidFill>
                <a:latin typeface="Times New Roman" pitchFamily="18" charset="0"/>
              </a:rPr>
              <a:t>小草在五彩缤纷的花丛中生长，意在告诫我们：不要自卑</a:t>
            </a:r>
            <a:endParaRPr lang="en-US" altLang="zh-CN" sz="2000" b="1" dirty="0">
              <a:solidFill>
                <a:srgbClr val="990033"/>
              </a:solidFill>
              <a:latin typeface="Times New Roman" pitchFamily="18" charset="0"/>
            </a:endParaRPr>
          </a:p>
        </p:txBody>
      </p:sp>
      <p:sp>
        <p:nvSpPr>
          <p:cNvPr id="12" name="文本框 3"/>
          <p:cNvSpPr txBox="1"/>
          <p:nvPr/>
        </p:nvSpPr>
        <p:spPr>
          <a:xfrm>
            <a:off x="1547664" y="2060848"/>
            <a:ext cx="526415" cy="707886"/>
          </a:xfrm>
          <a:prstGeom prst="rect">
            <a:avLst/>
          </a:prstGeom>
          <a:noFill/>
        </p:spPr>
        <p:txBody>
          <a:bodyPr wrap="square" rtlCol="0">
            <a:spAutoFit/>
          </a:bodyPr>
          <a:lstStyle/>
          <a:p>
            <a:pPr algn="ctr"/>
            <a:r>
              <a:rPr lang="en-US" altLang="zh-CN" sz="2000" b="1" kern="3500" dirty="0" smtClean="0">
                <a:solidFill>
                  <a:srgbClr val="990033"/>
                </a:solidFill>
                <a:latin typeface="宋体" charset="-122"/>
              </a:rPr>
              <a:t>3</a:t>
            </a:r>
            <a:r>
              <a:rPr lang="zh-CN" altLang="en-US" sz="2000" b="1" kern="3500" dirty="0" smtClean="0">
                <a:solidFill>
                  <a:srgbClr val="990033"/>
                </a:solidFill>
                <a:uFillTx/>
                <a:latin typeface="宋体" charset="-122"/>
              </a:rPr>
              <a:t>分</a:t>
            </a:r>
            <a:endParaRPr lang="zh-CN" altLang="en-US" sz="2000" b="1" kern="3500" dirty="0">
              <a:solidFill>
                <a:srgbClr val="990033"/>
              </a:solidFill>
              <a:uFillTx/>
              <a:latin typeface="宋体"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45856"/>
                                        </p:tgtEl>
                                        <p:attrNameLst>
                                          <p:attrName>style.visibility</p:attrName>
                                        </p:attrNameLst>
                                      </p:cBhvr>
                                      <p:to>
                                        <p:strVal val="visible"/>
                                      </p:to>
                                    </p:set>
                                    <p:anim calcmode="lin" valueType="num">
                                      <p:cBhvr additive="base">
                                        <p:cTn id="7" dur="500" fill="hold"/>
                                        <p:tgtEl>
                                          <p:spTgt spid="545856"/>
                                        </p:tgtEl>
                                        <p:attrNameLst>
                                          <p:attrName>ppt_x</p:attrName>
                                        </p:attrNameLst>
                                      </p:cBhvr>
                                      <p:tavLst>
                                        <p:tav tm="0">
                                          <p:val>
                                            <p:strVal val="#ppt_x"/>
                                          </p:val>
                                        </p:tav>
                                        <p:tav tm="100000">
                                          <p:val>
                                            <p:strVal val="#ppt_x"/>
                                          </p:val>
                                        </p:tav>
                                      </p:tavLst>
                                    </p:anim>
                                    <p:anim calcmode="lin" valueType="num">
                                      <p:cBhvr additive="base">
                                        <p:cTn id="8" dur="500" fill="hold"/>
                                        <p:tgtEl>
                                          <p:spTgt spid="5458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45853"/>
                                        </p:tgtEl>
                                        <p:attrNameLst>
                                          <p:attrName>style.visibility</p:attrName>
                                        </p:attrNameLst>
                                      </p:cBhvr>
                                      <p:to>
                                        <p:strVal val="visible"/>
                                      </p:to>
                                    </p:set>
                                    <p:anim calcmode="lin" valueType="num">
                                      <p:cBhvr additive="base">
                                        <p:cTn id="19" dur="500" fill="hold"/>
                                        <p:tgtEl>
                                          <p:spTgt spid="545853"/>
                                        </p:tgtEl>
                                        <p:attrNameLst>
                                          <p:attrName>ppt_x</p:attrName>
                                        </p:attrNameLst>
                                      </p:cBhvr>
                                      <p:tavLst>
                                        <p:tav tm="0">
                                          <p:val>
                                            <p:strVal val="#ppt_x"/>
                                          </p:val>
                                        </p:tav>
                                        <p:tav tm="100000">
                                          <p:val>
                                            <p:strVal val="#ppt_x"/>
                                          </p:val>
                                        </p:tav>
                                      </p:tavLst>
                                    </p:anim>
                                    <p:anim calcmode="lin" valueType="num">
                                      <p:cBhvr additive="base">
                                        <p:cTn id="20" dur="500" fill="hold"/>
                                        <p:tgtEl>
                                          <p:spTgt spid="54585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5853" grpId="0" bldLvl="0" animBg="1"/>
      <p:bldP spid="3" grpId="0"/>
      <p:bldP spid="12" grpId="0"/>
    </p:bldLst>
  </p:timing>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内容占位符 2"/>
          <p:cNvSpPr>
            <a:spLocks noGrp="1"/>
          </p:cNvSpPr>
          <p:nvPr>
            <p:ph idx="4294967295"/>
          </p:nvPr>
        </p:nvSpPr>
        <p:spPr>
          <a:xfrm>
            <a:off x="792163" y="936625"/>
            <a:ext cx="7920037" cy="3284538"/>
          </a:xfrm>
        </p:spPr>
        <p:txBody>
          <a:bodyPr/>
          <a:lstStyle/>
          <a:p>
            <a:pPr marL="0" indent="0" eaLnBrk="1" latinLnBrk="0" hangingPunct="1">
              <a:lnSpc>
                <a:spcPts val="3500"/>
              </a:lnSpc>
              <a:spcBef>
                <a:spcPct val="0"/>
              </a:spcBef>
              <a:buFont typeface="Arial" charset="0"/>
              <a:buNone/>
            </a:pPr>
            <a:r>
              <a:rPr sz="2400" b="1" smtClean="0">
                <a:latin typeface="宋体" pitchFamily="2" charset="-122"/>
              </a:rPr>
              <a:t>【</a:t>
            </a:r>
            <a:r>
              <a:rPr sz="2400" b="1" smtClean="0">
                <a:latin typeface="黑体" charset="0"/>
                <a:ea typeface="黑体" charset="0"/>
              </a:rPr>
              <a:t>对点训练</a:t>
            </a:r>
            <a:r>
              <a:rPr sz="2400" b="1" smtClean="0">
                <a:latin typeface="宋体" pitchFamily="2" charset="-122"/>
              </a:rPr>
              <a:t>】</a:t>
            </a:r>
          </a:p>
          <a:p>
            <a:pPr marL="0" indent="0" eaLnBrk="1" latinLnBrk="0" hangingPunct="1">
              <a:lnSpc>
                <a:spcPts val="3500"/>
              </a:lnSpc>
              <a:spcBef>
                <a:spcPct val="0"/>
              </a:spcBef>
              <a:buFont typeface="Arial" charset="0"/>
              <a:buNone/>
            </a:pPr>
            <a:r>
              <a:rPr sz="2400" b="1" smtClean="0">
                <a:latin typeface="宋体" pitchFamily="2" charset="-122"/>
              </a:rPr>
              <a:t>1．[2012•天津卷] 请补写出空缺处的语句，与前两句构成排比，使语段意思连贯，风格统一。(4分)</a:t>
            </a:r>
          </a:p>
          <a:p>
            <a:pPr marL="0" indent="0" eaLnBrk="1" latinLnBrk="0" hangingPunct="1">
              <a:lnSpc>
                <a:spcPts val="3500"/>
              </a:lnSpc>
              <a:spcBef>
                <a:spcPct val="0"/>
              </a:spcBef>
              <a:buFont typeface="Arial" charset="0"/>
              <a:buNone/>
            </a:pPr>
            <a:r>
              <a:rPr lang="en-US" altLang="zh-CN" sz="2400" b="1" smtClean="0">
                <a:latin typeface="楷体_GB2312" pitchFamily="49" charset="-122"/>
                <a:ea typeface="楷体_GB2312" pitchFamily="49" charset="-122"/>
              </a:rPr>
              <a:t>    作一次心灵旅行，就以那一本本零落的古卷残页为车票，感受着穿越时空的欣喜。我与李白共攀蜀道，与辛弃疾拍遍栏杆，</a:t>
            </a:r>
            <a:r>
              <a:rPr lang="en-US" altLang="zh-CN" sz="2400" b="1" smtClean="0">
                <a:latin typeface="宋体" charset="0"/>
                <a:ea typeface="宋体" charset="0"/>
              </a:rPr>
              <a:t>__________________</a:t>
            </a:r>
            <a:r>
              <a:rPr lang="en-US" altLang="zh-CN" sz="2400" b="1" smtClean="0">
                <a:latin typeface="楷体_GB2312" pitchFamily="49" charset="-122"/>
                <a:ea typeface="楷体_GB2312" pitchFamily="49" charset="-122"/>
              </a:rPr>
              <a:t>，</a:t>
            </a:r>
            <a:r>
              <a:rPr lang="en-US" altLang="zh-CN" sz="2400" b="1" smtClean="0">
                <a:latin typeface="宋体" charset="0"/>
                <a:ea typeface="宋体" charset="0"/>
              </a:rPr>
              <a:t>________________</a:t>
            </a:r>
            <a:r>
              <a:rPr lang="en-US" altLang="zh-CN" sz="2400" b="1" smtClean="0">
                <a:latin typeface="楷体_GB2312" pitchFamily="49" charset="-122"/>
                <a:ea typeface="楷体_GB2312" pitchFamily="49" charset="-122"/>
              </a:rPr>
              <a:t>。无论是漠北黄沙，还是江南水乡，我都一一留下足迹。</a:t>
            </a:r>
          </a:p>
        </p:txBody>
      </p:sp>
      <p:sp>
        <p:nvSpPr>
          <p:cNvPr id="54784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4784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4784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547850" name="内容占位符 2"/>
          <p:cNvSpPr/>
          <p:nvPr/>
        </p:nvSpPr>
        <p:spPr bwMode="auto">
          <a:xfrm>
            <a:off x="684213" y="4724400"/>
            <a:ext cx="7920037" cy="1079500"/>
          </a:xfrm>
          <a:prstGeom prst="rect">
            <a:avLst/>
          </a:prstGeom>
          <a:noFill/>
          <a:ln w="9525">
            <a:noFill/>
            <a:miter lim="800000"/>
          </a:ln>
        </p:spPr>
        <p:txBody>
          <a:bodyPr/>
          <a:lstStyle/>
          <a:p>
            <a:pPr indent="622300" algn="l" eaLnBrk="1" hangingPunct="1">
              <a:lnSpc>
                <a:spcPts val="3500"/>
              </a:lnSpc>
              <a:spcBef>
                <a:spcPct val="0"/>
              </a:spcBef>
            </a:pPr>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47842"/>
                                        </p:tgtEl>
                                        <p:attrNameLst>
                                          <p:attrName>style.visibility</p:attrName>
                                        </p:attrNameLst>
                                      </p:cBhvr>
                                      <p:to>
                                        <p:strVal val="visible"/>
                                      </p:to>
                                    </p:set>
                                    <p:animEffect transition="in" filter="blinds(horizontal)">
                                      <p:cBhvr>
                                        <p:cTn id="7" dur="500"/>
                                        <p:tgtEl>
                                          <p:spTgt spid="5478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47850"/>
                                        </p:tgtEl>
                                        <p:attrNameLst>
                                          <p:attrName>style.visibility</p:attrName>
                                        </p:attrNameLst>
                                      </p:cBhvr>
                                      <p:to>
                                        <p:strVal val="visible"/>
                                      </p:to>
                                    </p:set>
                                    <p:animEffect transition="in" filter="blinds(horizontal)">
                                      <p:cBhvr>
                                        <p:cTn id="12" dur="500"/>
                                        <p:tgtEl>
                                          <p:spTgt spid="547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842" grpId="0"/>
      <p:bldP spid="547850" grpId="0"/>
    </p:bldLst>
  </p:timing>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480" y="937260"/>
            <a:ext cx="7919720" cy="5166995"/>
          </a:xfrm>
        </p:spPr>
        <p:txBody>
          <a:bodyPr>
            <a:noAutofit/>
          </a:bodyPr>
          <a:lstStyle/>
          <a:p>
            <a:pPr marL="0" indent="622300" algn="ctr" eaLnBrk="1" hangingPunct="1">
              <a:lnSpc>
                <a:spcPts val="3500"/>
              </a:lnSpc>
              <a:spcBef>
                <a:spcPct val="0"/>
              </a:spcBef>
              <a:buFont typeface="Arial" charset="0"/>
              <a:buNone/>
            </a:pPr>
            <a:r>
              <a:rPr lang="en-US" altLang="zh-CN" sz="2400" b="1" smtClean="0">
                <a:solidFill>
                  <a:srgbClr val="0033CC"/>
                </a:solidFill>
                <a:effectLst>
                  <a:outerShdw blurRad="38100" dist="38100" dir="2700000" algn="tl">
                    <a:srgbClr val="C0C0C0"/>
                  </a:outerShdw>
                </a:effectLst>
                <a:latin typeface="宋体" pitchFamily="2" charset="-122"/>
              </a:rPr>
              <a:t>—— </a:t>
            </a:r>
            <a:r>
              <a:rPr lang="zh-CN" altLang="en-US" sz="2400" b="1" smtClean="0">
                <a:solidFill>
                  <a:srgbClr val="0033CC"/>
                </a:solidFill>
                <a:effectLst>
                  <a:outerShdw blurRad="38100" dist="38100" dir="2700000" algn="tl">
                    <a:srgbClr val="C0C0C0"/>
                  </a:outerShdw>
                </a:effectLst>
                <a:ea typeface="黑体" pitchFamily="2" charset="-122"/>
              </a:rPr>
              <a:t>考点精讲</a:t>
            </a:r>
            <a:r>
              <a:rPr lang="zh-CN" altLang="en-US" sz="2400" b="1" smtClean="0">
                <a:solidFill>
                  <a:srgbClr val="0033CC"/>
                </a:solidFill>
                <a:effectLst>
                  <a:outerShdw blurRad="38100" dist="38100" dir="2700000" algn="tl">
                    <a:srgbClr val="C0C0C0"/>
                  </a:outerShdw>
                </a:effectLst>
              </a:rPr>
              <a:t> </a:t>
            </a:r>
            <a:r>
              <a:rPr lang="en-US" altLang="zh-CN" sz="2400" b="1" smtClean="0">
                <a:solidFill>
                  <a:srgbClr val="0033CC"/>
                </a:solidFill>
                <a:effectLst>
                  <a:outerShdw blurRad="38100" dist="38100" dir="2700000" algn="tl">
                    <a:srgbClr val="C0C0C0"/>
                  </a:outerShdw>
                </a:effectLst>
                <a:latin typeface="宋体"/>
              </a:rPr>
              <a:t>——</a:t>
            </a:r>
            <a:endParaRPr lang="en-US" altLang="zh-CN" sz="2400" b="1" smtClean="0">
              <a:solidFill>
                <a:srgbClr val="0033CC"/>
              </a:solidFill>
              <a:effectLst>
                <a:outerShdw blurRad="38100" dist="38100" dir="2700000" algn="tl">
                  <a:srgbClr val="C0C0C0"/>
                </a:outerShdw>
              </a:effectLst>
            </a:endParaRPr>
          </a:p>
          <a:p>
            <a:pPr marL="0" indent="0" eaLnBrk="1" latinLnBrk="0" hangingPunct="1">
              <a:lnSpc>
                <a:spcPct val="122000"/>
              </a:lnSpc>
              <a:spcBef>
                <a:spcPct val="0"/>
              </a:spcBef>
              <a:buFont typeface="Arial" charset="0"/>
              <a:buNone/>
            </a:pPr>
            <a:r>
              <a:rPr lang="zh-CN" altLang="zh-CN" sz="2400" b="1" smtClean="0">
                <a:latin typeface="黑体" pitchFamily="2" charset="-122"/>
                <a:ea typeface="黑体" pitchFamily="2" charset="-122"/>
              </a:rPr>
              <a:t>►　</a:t>
            </a:r>
            <a:r>
              <a:rPr lang="zh-CN" altLang="en-US" sz="2400" b="1" smtClean="0">
                <a:latin typeface="黑体" pitchFamily="2" charset="-122"/>
                <a:ea typeface="黑体" pitchFamily="2" charset="-122"/>
              </a:rPr>
              <a:t>类型一　仿用句式</a:t>
            </a:r>
          </a:p>
          <a:p>
            <a:pPr marL="0" indent="0" algn="just" eaLnBrk="1" latinLnBrk="0" hangingPunct="1">
              <a:lnSpc>
                <a:spcPct val="122000"/>
              </a:lnSpc>
              <a:buFont typeface="Arial" charset="0"/>
              <a:buNone/>
            </a:pPr>
            <a:r>
              <a:rPr lang="zh-CN" altLang="en-US" sz="2400" b="1" smtClean="0">
                <a:latin typeface="黑体" charset="0"/>
                <a:ea typeface="黑体" charset="0"/>
              </a:rPr>
              <a:t>一、仿写句式的主要类型</a:t>
            </a:r>
          </a:p>
          <a:p>
            <a:pPr marL="0" indent="0" algn="just" eaLnBrk="1" latinLnBrk="0" hangingPunct="1">
              <a:lnSpc>
                <a:spcPts val="3500"/>
              </a:lnSpc>
              <a:spcBef>
                <a:spcPts val="0"/>
              </a:spcBef>
              <a:buFont typeface="Arial" charset="0"/>
              <a:buNone/>
            </a:pPr>
            <a:r>
              <a:rPr lang="en-US" altLang="zh-CN" sz="2400" b="1" smtClean="0">
                <a:latin typeface="黑体" charset="0"/>
                <a:ea typeface="黑体" charset="0"/>
              </a:rPr>
              <a:t>   (</a:t>
            </a:r>
            <a:r>
              <a:rPr lang="zh-CN" altLang="en-US" sz="2400" b="1" smtClean="0">
                <a:latin typeface="黑体" charset="0"/>
                <a:ea typeface="黑体" charset="0"/>
              </a:rPr>
              <a:t>一</a:t>
            </a:r>
            <a:r>
              <a:rPr lang="en-US" altLang="zh-CN" sz="2400" b="1" smtClean="0">
                <a:latin typeface="黑体" charset="0"/>
                <a:ea typeface="黑体" charset="0"/>
              </a:rPr>
              <a:t>)</a:t>
            </a:r>
            <a:r>
              <a:rPr lang="zh-CN" altLang="en-US" sz="2400" b="1" smtClean="0">
                <a:latin typeface="黑体" charset="0"/>
                <a:ea typeface="黑体" charset="0"/>
              </a:rPr>
              <a:t>填空式仿写</a:t>
            </a:r>
          </a:p>
          <a:p>
            <a:pPr marL="0" indent="0" algn="l" eaLnBrk="1" latinLnBrk="0" hangingPunct="1">
              <a:lnSpc>
                <a:spcPts val="3500"/>
              </a:lnSpc>
              <a:spcBef>
                <a:spcPts val="0"/>
              </a:spcBef>
              <a:buFont typeface="Arial" charset="0"/>
              <a:buNone/>
            </a:pPr>
            <a:r>
              <a:rPr sz="2400" b="1" smtClean="0"/>
              <a:t>        填空式仿写，就是将句子恰当地填入所给位置的仿写。这类题一般是在材料的中间(叫嵌入式仿写)或末尾(叫续写式仿写)空出一句或几句，要求根据材料内容仿照上句或下句的句式及修辞，补写一句或多句与原句在内容上有密切关系的句子，构成一个完整的语段。这类题的解题思路为：         第一步，分析语境，明确上级语境，确定仿写的主题；第二步，分析例句，明确句式，进行仿写。</a:t>
            </a:r>
          </a:p>
        </p:txBody>
      </p:sp>
      <p:sp>
        <p:nvSpPr>
          <p:cNvPr id="54682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4682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4682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46820"/>
                                        </p:tgtEl>
                                        <p:attrNameLst>
                                          <p:attrName>style.visibility</p:attrName>
                                        </p:attrNameLst>
                                      </p:cBhvr>
                                      <p:to>
                                        <p:strVal val="visible"/>
                                      </p:to>
                                    </p:set>
                                    <p:anim calcmode="lin" valueType="num">
                                      <p:cBhvr additive="base">
                                        <p:cTn id="7" dur="500" fill="hold"/>
                                        <p:tgtEl>
                                          <p:spTgt spid="546820"/>
                                        </p:tgtEl>
                                        <p:attrNameLst>
                                          <p:attrName>ppt_x</p:attrName>
                                        </p:attrNameLst>
                                      </p:cBhvr>
                                      <p:tavLst>
                                        <p:tav tm="0">
                                          <p:val>
                                            <p:strVal val="0-#ppt_w/2"/>
                                          </p:val>
                                        </p:tav>
                                        <p:tav tm="100000">
                                          <p:val>
                                            <p:strVal val="#ppt_x"/>
                                          </p:val>
                                        </p:tav>
                                      </p:tavLst>
                                    </p:anim>
                                    <p:anim calcmode="lin" valueType="num">
                                      <p:cBhvr additive="base">
                                        <p:cTn id="8" dur="500" fill="hold"/>
                                        <p:tgtEl>
                                          <p:spTgt spid="546820"/>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par>
                                <p:cTn id="23" presetID="2" presetClass="entr" presetSubtype="4"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820" grpId="0"/>
    </p:bld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内容占位符 2"/>
          <p:cNvSpPr>
            <a:spLocks noGrp="1"/>
          </p:cNvSpPr>
          <p:nvPr>
            <p:ph idx="4294967295"/>
          </p:nvPr>
        </p:nvSpPr>
        <p:spPr>
          <a:xfrm>
            <a:off x="792163" y="936625"/>
            <a:ext cx="7920037" cy="3932238"/>
          </a:xfrm>
        </p:spPr>
        <p:txBody>
          <a:bodyPr/>
          <a:lstStyle/>
          <a:p>
            <a:pPr marL="0" indent="0" algn="just" eaLnBrk="1" latinLnBrk="0" hangingPunct="1">
              <a:lnSpc>
                <a:spcPct val="122000"/>
              </a:lnSpc>
              <a:spcBef>
                <a:spcPct val="0"/>
              </a:spcBef>
              <a:buFont typeface="Arial" charset="0"/>
              <a:buNone/>
            </a:pPr>
            <a:r>
              <a:rPr lang="zh-CN" altLang="en-US" sz="2400" b="1" smtClean="0">
                <a:solidFill>
                  <a:srgbClr val="990033"/>
                </a:solidFill>
                <a:latin typeface="宋体" pitchFamily="2" charset="-122"/>
              </a:rPr>
              <a:t>示例一：同张继夜泊枫桥　和苏轼夜饮东坡</a:t>
            </a:r>
          </a:p>
          <a:p>
            <a:pPr marL="0" indent="0" algn="just" eaLnBrk="1" latinLnBrk="0" hangingPunct="1">
              <a:lnSpc>
                <a:spcPct val="122000"/>
              </a:lnSpc>
              <a:spcBef>
                <a:spcPct val="0"/>
              </a:spcBef>
              <a:buFont typeface="Arial" charset="0"/>
              <a:buNone/>
            </a:pPr>
            <a:r>
              <a:rPr lang="zh-CN" altLang="en-US" sz="2400" b="1" smtClean="0">
                <a:solidFill>
                  <a:srgbClr val="990033"/>
                </a:solidFill>
                <a:latin typeface="宋体" pitchFamily="2" charset="-122"/>
              </a:rPr>
              <a:t>示例二：同李贺送客咸阳　和柳永伫倚危楼</a:t>
            </a:r>
          </a:p>
          <a:p>
            <a:pPr marL="0" indent="0" algn="just" eaLnBrk="1" latinLnBrk="0" hangingPunct="1">
              <a:lnSpc>
                <a:spcPct val="122000"/>
              </a:lnSpc>
              <a:spcBef>
                <a:spcPct val="0"/>
              </a:spcBef>
              <a:buFont typeface="Arial" charset="0"/>
              <a:buNone/>
            </a:pPr>
            <a:r>
              <a:rPr lang="zh-CN" altLang="en-US" sz="2400" b="1" smtClean="0">
                <a:solidFill>
                  <a:srgbClr val="990033"/>
                </a:solidFill>
                <a:latin typeface="宋体" pitchFamily="2" charset="-122"/>
              </a:rPr>
              <a:t>[解析] 第一步，分析语境，明确“心灵旅行，古卷残页，穿越时空，欣喜”为上级语境，该语境要求其下属句子(例句＋空缺句)表达这样的内容：以古代诗文为纽带，与古代文人墨客、诗家、史家同游的心灵之旅。第二步，分析例句，进行仿写。解答此题，首先要做到与例句“与李白共攀蜀道，与辛弃疾拍遍栏杆”的句式相同，其次要做到与后文的“漠北黄沙”和“江南水乡”呼应。</a:t>
            </a:r>
          </a:p>
        </p:txBody>
      </p:sp>
      <p:sp>
        <p:nvSpPr>
          <p:cNvPr id="54886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4887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4887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48866"/>
                                        </p:tgtEl>
                                        <p:attrNameLst>
                                          <p:attrName>style.visibility</p:attrName>
                                        </p:attrNameLst>
                                      </p:cBhvr>
                                      <p:to>
                                        <p:strVal val="visible"/>
                                      </p:to>
                                    </p:set>
                                    <p:animEffect transition="in" filter="blinds(horizontal)">
                                      <p:cBhvr>
                                        <p:cTn id="7" dur="500"/>
                                        <p:tgtEl>
                                          <p:spTgt spid="548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86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692151"/>
            <a:ext cx="8032778" cy="5522932"/>
          </a:xfrm>
        </p:spPr>
        <p:txBody>
          <a:bodyPr>
            <a:noAutofit/>
          </a:bodyPr>
          <a:lstStyle/>
          <a:p>
            <a:pPr marL="0" indent="0" eaLnBrk="1" hangingPunct="1">
              <a:lnSpc>
                <a:spcPts val="3500"/>
              </a:lnSpc>
              <a:spcBef>
                <a:spcPct val="0"/>
              </a:spcBef>
              <a:buFont typeface="Arial" charset="0"/>
              <a:buNone/>
            </a:pPr>
            <a:r>
              <a:rPr lang="en-US" altLang="zh-CN" sz="2400" b="1" dirty="0" smtClean="0">
                <a:latin typeface="+mn-ea"/>
              </a:rPr>
              <a:t>【</a:t>
            </a:r>
            <a:r>
              <a:rPr lang="zh-CN" altLang="en-US" sz="2400" b="1" dirty="0" smtClean="0">
                <a:latin typeface="黑体" pitchFamily="2" charset="-122"/>
                <a:ea typeface="黑体" pitchFamily="2" charset="-122"/>
              </a:rPr>
              <a:t>对点训练</a:t>
            </a:r>
            <a:r>
              <a:rPr lang="en-US" altLang="zh-CN" sz="2400" b="1" dirty="0" smtClean="0">
                <a:latin typeface="+mn-ea"/>
              </a:rPr>
              <a:t>】</a:t>
            </a:r>
          </a:p>
          <a:p>
            <a:pPr marL="0" indent="0" eaLnBrk="1" hangingPunct="1">
              <a:lnSpc>
                <a:spcPts val="3500"/>
              </a:lnSpc>
              <a:spcBef>
                <a:spcPct val="0"/>
              </a:spcBef>
              <a:buFont typeface="Arial" charset="0"/>
              <a:buNone/>
            </a:pPr>
            <a:r>
              <a:rPr lang="en-US" altLang="zh-CN" sz="2400" b="1" dirty="0" smtClean="0">
                <a:latin typeface="+mn-ea"/>
              </a:rPr>
              <a:t>6.</a:t>
            </a:r>
            <a:r>
              <a:rPr lang="zh-CN" altLang="zh-CN" sz="2400" b="1" dirty="0" smtClean="0">
                <a:latin typeface="+mn-ea"/>
              </a:rPr>
              <a:t>依次填入下列各句横线处的成语，最恰当的一组是(　　)</a:t>
            </a:r>
          </a:p>
          <a:p>
            <a:pPr marL="0" indent="0" eaLnBrk="1" hangingPunct="1">
              <a:lnSpc>
                <a:spcPts val="3500"/>
              </a:lnSpc>
              <a:spcBef>
                <a:spcPct val="0"/>
              </a:spcBef>
              <a:buFont typeface="Arial" charset="0"/>
              <a:buNone/>
            </a:pPr>
            <a:r>
              <a:rPr lang="zh-CN" altLang="zh-CN" sz="2400" b="1" dirty="0" smtClean="0">
                <a:latin typeface="+mn-ea"/>
              </a:rPr>
              <a:t>①“出国绕一圈，‘山寨’变大牌。”从事海外代购4年的徐晓对某些代购店这种“以假充真”的行为________，但又无可奈何。</a:t>
            </a:r>
          </a:p>
          <a:p>
            <a:pPr marL="0" indent="0" eaLnBrk="1" hangingPunct="1">
              <a:lnSpc>
                <a:spcPts val="3500"/>
              </a:lnSpc>
              <a:spcBef>
                <a:spcPct val="0"/>
              </a:spcBef>
              <a:buFont typeface="Arial" charset="0"/>
              <a:buNone/>
            </a:pPr>
            <a:r>
              <a:rPr lang="zh-CN" altLang="zh-CN" sz="2400" b="1" dirty="0" smtClean="0">
                <a:latin typeface="+mn-ea"/>
              </a:rPr>
              <a:t>②在云南地震灾区采访，碰到巧家县安监局职工刘诗明，他脚裹纱布，正为灾民分发救援物资。休息时他向记者说道：“与灾民的利益相比，这点伤病________。”</a:t>
            </a:r>
          </a:p>
          <a:p>
            <a:pPr marL="0" indent="0" eaLnBrk="1" hangingPunct="1">
              <a:lnSpc>
                <a:spcPts val="3500"/>
              </a:lnSpc>
              <a:spcBef>
                <a:spcPct val="0"/>
              </a:spcBef>
              <a:buFont typeface="Arial" charset="0"/>
              <a:buNone/>
            </a:pPr>
            <a:r>
              <a:rPr lang="zh-CN" altLang="zh-CN" sz="2400" b="1" dirty="0" smtClean="0">
                <a:latin typeface="+mn-ea"/>
              </a:rPr>
              <a:t>③有网友说“你再优秀也会有人对你_______，你再不堪也会有人对你青睐有加”，所以不妨拨开世间纷纭，做好</a:t>
            </a:r>
            <a:r>
              <a:rPr lang="zh-CN" altLang="en-US" sz="2400" b="1" dirty="0" smtClean="0">
                <a:latin typeface="+mn-ea"/>
              </a:rPr>
              <a:t>自</a:t>
            </a:r>
            <a:r>
              <a:rPr lang="zh-CN" altLang="zh-CN" sz="2400" b="1" dirty="0" smtClean="0">
                <a:latin typeface="+mn-ea"/>
              </a:rPr>
              <a:t>己。</a:t>
            </a:r>
            <a:endParaRPr lang="en-US" altLang="zh-CN" sz="2400" b="1" dirty="0" smtClean="0">
              <a:latin typeface="+mn-ea"/>
            </a:endParaRPr>
          </a:p>
        </p:txBody>
      </p:sp>
      <p:sp>
        <p:nvSpPr>
          <p:cNvPr id="924675"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24678"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24679"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 calcmode="lin" valueType="num">
                                      <p:cBhvr additive="base">
                                        <p:cTn id="2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内容占位符 2"/>
          <p:cNvSpPr>
            <a:spLocks noGrp="1"/>
          </p:cNvSpPr>
          <p:nvPr>
            <p:ph idx="4294967295"/>
          </p:nvPr>
        </p:nvSpPr>
        <p:spPr>
          <a:xfrm>
            <a:off x="792163" y="936625"/>
            <a:ext cx="7920037" cy="5399088"/>
          </a:xfrm>
        </p:spPr>
        <p:txBody>
          <a:bodyPr/>
          <a:lstStyle/>
          <a:p>
            <a:pPr marL="0" indent="0" eaLnBrk="1" latinLnBrk="0" hangingPunct="1">
              <a:lnSpc>
                <a:spcPts val="3500"/>
              </a:lnSpc>
              <a:spcBef>
                <a:spcPct val="0"/>
              </a:spcBef>
              <a:buFont typeface="Arial" charset="0"/>
              <a:buNone/>
            </a:pPr>
            <a:r>
              <a:rPr lang="en-US" altLang="zh-CN" sz="2400" b="1" smtClean="0">
                <a:latin typeface="黑体" charset="0"/>
                <a:ea typeface="黑体" charset="0"/>
              </a:rPr>
              <a:t>(</a:t>
            </a:r>
            <a:r>
              <a:rPr lang="zh-CN" altLang="en-US" sz="2400" b="1" smtClean="0">
                <a:latin typeface="黑体" charset="0"/>
                <a:ea typeface="黑体" charset="0"/>
              </a:rPr>
              <a:t>二</a:t>
            </a:r>
            <a:r>
              <a:rPr lang="en-US" altLang="zh-CN" sz="2400" b="1" smtClean="0">
                <a:latin typeface="黑体" charset="0"/>
                <a:ea typeface="黑体" charset="0"/>
              </a:rPr>
              <a:t>)</a:t>
            </a:r>
            <a:r>
              <a:rPr lang="zh-CN" altLang="en-US" sz="2400" b="1" smtClean="0">
                <a:latin typeface="黑体" charset="0"/>
                <a:ea typeface="黑体" charset="0"/>
              </a:rPr>
              <a:t>开放式仿写</a:t>
            </a:r>
          </a:p>
          <a:p>
            <a:pPr marL="0" indent="0" eaLnBrk="1" latinLnBrk="0" hangingPunct="1">
              <a:lnSpc>
                <a:spcPts val="3500"/>
              </a:lnSpc>
              <a:spcBef>
                <a:spcPct val="0"/>
              </a:spcBef>
              <a:buFont typeface="Arial" charset="0"/>
              <a:buNone/>
            </a:pPr>
            <a:r>
              <a:rPr lang="zh-CN" altLang="en-US" sz="2400" b="1" smtClean="0">
                <a:latin typeface="宋体" pitchFamily="2" charset="-122"/>
              </a:rPr>
              <a:t>    这类题一般是仿照例句句式，围绕另一话题写句子，即仿句与例句在内容上没有联系，只是要求在句式、修辞手法等方面与例句保持一致。有些时候话题比较自由，只提供要求和例句，考生可以自由选择话题，仿照例句的句式及修辞手法进行仿写。解答这类题要注意：</a:t>
            </a:r>
          </a:p>
          <a:p>
            <a:pPr marL="0" indent="0" eaLnBrk="1" latinLnBrk="0" hangingPunct="1">
              <a:lnSpc>
                <a:spcPts val="3500"/>
              </a:lnSpc>
              <a:spcBef>
                <a:spcPct val="0"/>
              </a:spcBef>
              <a:buFont typeface="Arial" charset="0"/>
              <a:buNone/>
            </a:pPr>
            <a:r>
              <a:rPr lang="zh-CN" altLang="en-US" sz="2400" b="1" smtClean="0">
                <a:latin typeface="宋体" pitchFamily="2" charset="-122"/>
              </a:rPr>
              <a:t>    </a:t>
            </a:r>
            <a:r>
              <a:rPr lang="zh-CN" altLang="en-US" sz="2400" b="1" smtClean="0">
                <a:latin typeface="宋体" pitchFamily="2" charset="-122"/>
                <a:sym typeface="+mn-ea"/>
              </a:rPr>
              <a:t>(1)联想相称，需要运用相同或相似联想、相对或相反联想以及相关联想等几种联想方式进行创造性构思；(2)句式相近；(3)仿写时要注意内容界定，揭示出所写“话题”的内涵；(4)要做到修辞手法与“示例”完全一致。</a:t>
            </a:r>
          </a:p>
          <a:p>
            <a:pPr marL="0" indent="0" eaLnBrk="1" latinLnBrk="0" hangingPunct="1">
              <a:lnSpc>
                <a:spcPts val="3500"/>
              </a:lnSpc>
              <a:spcBef>
                <a:spcPct val="0"/>
              </a:spcBef>
              <a:buFont typeface="Arial" charset="0"/>
              <a:buNone/>
            </a:pPr>
            <a:endParaRPr lang="zh-CN" altLang="en-US" sz="2400" b="1" smtClean="0">
              <a:latin typeface="宋体" pitchFamily="2" charset="-122"/>
            </a:endParaRPr>
          </a:p>
        </p:txBody>
      </p:sp>
      <p:sp>
        <p:nvSpPr>
          <p:cNvPr id="54989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4989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4989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49890"/>
                                        </p:tgtEl>
                                        <p:attrNameLst>
                                          <p:attrName>style.visibility</p:attrName>
                                        </p:attrNameLst>
                                      </p:cBhvr>
                                      <p:to>
                                        <p:strVal val="visible"/>
                                      </p:to>
                                    </p:set>
                                    <p:animEffect transition="in" filter="blinds(horizontal)">
                                      <p:cBhvr>
                                        <p:cTn id="7" dur="500"/>
                                        <p:tgtEl>
                                          <p:spTgt spid="549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9890" grpId="0"/>
    </p:bldLst>
  </p:timing>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内容占位符 2"/>
          <p:cNvSpPr>
            <a:spLocks noGrp="1"/>
          </p:cNvSpPr>
          <p:nvPr>
            <p:ph idx="4294967295"/>
          </p:nvPr>
        </p:nvSpPr>
        <p:spPr>
          <a:xfrm>
            <a:off x="792163" y="936625"/>
            <a:ext cx="7920037" cy="5399088"/>
          </a:xfrm>
        </p:spPr>
        <p:txBody>
          <a:bodyPr/>
          <a:lstStyle/>
          <a:p>
            <a:pPr marL="0" indent="0" eaLnBrk="1" latinLnBrk="0" hangingPunct="1">
              <a:lnSpc>
                <a:spcPts val="3500"/>
              </a:lnSpc>
              <a:spcBef>
                <a:spcPct val="0"/>
              </a:spcBef>
              <a:buFont typeface="Arial" charset="0"/>
              <a:buNone/>
            </a:pPr>
            <a:r>
              <a:rPr lang="en-US" altLang="zh-CN" sz="2400" b="1" smtClean="0">
                <a:latin typeface="宋体" pitchFamily="2" charset="-122"/>
              </a:rPr>
              <a:t>    </a:t>
            </a:r>
            <a:r>
              <a:rPr lang="zh-CN" altLang="en-US" sz="2400" b="1" smtClean="0">
                <a:latin typeface="宋体" pitchFamily="2" charset="-122"/>
              </a:rPr>
              <a:t>这类题要注意语言的锤炼、句子的意蕴，要在表现句子的意蕴上多下功夫，力求所写的内容新颖独特。虽不用完全注意内容上的相同，但也要注意某些隐含内容上的相关性。</a:t>
            </a:r>
          </a:p>
        </p:txBody>
      </p:sp>
      <p:sp>
        <p:nvSpPr>
          <p:cNvPr id="54989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4989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4989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49890"/>
                                        </p:tgtEl>
                                        <p:attrNameLst>
                                          <p:attrName>style.visibility</p:attrName>
                                        </p:attrNameLst>
                                      </p:cBhvr>
                                      <p:to>
                                        <p:strVal val="visible"/>
                                      </p:to>
                                    </p:set>
                                    <p:animEffect transition="in" filter="blinds(horizontal)">
                                      <p:cBhvr>
                                        <p:cTn id="7" dur="500"/>
                                        <p:tgtEl>
                                          <p:spTgt spid="549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9890" grpId="0"/>
    </p:bldLst>
  </p:timing>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内容占位符 2"/>
          <p:cNvSpPr>
            <a:spLocks noGrp="1"/>
          </p:cNvSpPr>
          <p:nvPr>
            <p:ph idx="4294967295"/>
          </p:nvPr>
        </p:nvSpPr>
        <p:spPr>
          <a:xfrm>
            <a:off x="684213" y="908050"/>
            <a:ext cx="7920037" cy="3457575"/>
          </a:xfrm>
        </p:spPr>
        <p:txBody>
          <a:bodyPr/>
          <a:lstStyle/>
          <a:p>
            <a:pPr marL="0" indent="0" algn="l" eaLnBrk="1" latinLnBrk="0" hangingPunct="1">
              <a:lnSpc>
                <a:spcPts val="3500"/>
              </a:lnSpc>
              <a:spcBef>
                <a:spcPct val="0"/>
              </a:spcBef>
              <a:buFont typeface="Arial" charset="0"/>
              <a:buNone/>
            </a:pPr>
            <a:r>
              <a:rPr lang="en-US" altLang="zh-CN" sz="2400" b="1" smtClean="0">
                <a:latin typeface="宋体" pitchFamily="2" charset="-122"/>
              </a:rPr>
              <a:t>【</a:t>
            </a:r>
            <a:r>
              <a:rPr lang="zh-CN" altLang="en-US" sz="2400" b="1" smtClean="0">
                <a:latin typeface="黑体" charset="0"/>
                <a:ea typeface="黑体" charset="0"/>
              </a:rPr>
              <a:t>对点训练</a:t>
            </a:r>
            <a:r>
              <a:rPr lang="en-US" altLang="zh-CN" sz="2400" b="1" smtClean="0">
                <a:latin typeface="宋体" pitchFamily="2" charset="-122"/>
              </a:rPr>
              <a:t>】</a:t>
            </a:r>
          </a:p>
          <a:p>
            <a:pPr marL="0" indent="0" algn="l" eaLnBrk="1" latinLnBrk="0" hangingPunct="1">
              <a:lnSpc>
                <a:spcPct val="122000"/>
              </a:lnSpc>
              <a:spcBef>
                <a:spcPct val="0"/>
              </a:spcBef>
              <a:buFont typeface="Arial" charset="0"/>
              <a:buNone/>
            </a:pPr>
            <a:r>
              <a:rPr lang="en-US" altLang="zh-CN" sz="2400" b="1" smtClean="0">
                <a:latin typeface="宋体" pitchFamily="2" charset="-122"/>
              </a:rPr>
              <a:t> 2</a:t>
            </a:r>
            <a:r>
              <a:rPr lang="zh-CN" altLang="en-US" sz="2400" b="1" smtClean="0">
                <a:latin typeface="宋体" pitchFamily="2" charset="-122"/>
              </a:rPr>
              <a:t>．</a:t>
            </a:r>
            <a:r>
              <a:rPr lang="en-US" altLang="zh-CN" sz="2400" b="1" smtClean="0">
                <a:latin typeface="宋体" pitchFamily="2" charset="-122"/>
              </a:rPr>
              <a:t>[2013·</a:t>
            </a:r>
            <a:r>
              <a:rPr lang="zh-CN" altLang="en-US" sz="2400" b="1" smtClean="0">
                <a:latin typeface="宋体" pitchFamily="2" charset="-122"/>
              </a:rPr>
              <a:t>辽宁卷</a:t>
            </a:r>
            <a:r>
              <a:rPr lang="en-US" altLang="zh-CN" sz="2400" b="1" smtClean="0">
                <a:latin typeface="宋体" pitchFamily="2" charset="-122"/>
              </a:rPr>
              <a:t>]  </a:t>
            </a:r>
            <a:r>
              <a:rPr lang="zh-CN" altLang="en-US" sz="2400" b="1" smtClean="0">
                <a:latin typeface="宋体" pitchFamily="2" charset="-122"/>
              </a:rPr>
              <a:t>仿照下面的示例，自选话题，另写三个句子，要求修辞手法、句式与示例相同。</a:t>
            </a:r>
          </a:p>
          <a:p>
            <a:pPr marL="0" indent="0" algn="l" eaLnBrk="1" latinLnBrk="0" hangingPunct="1">
              <a:lnSpc>
                <a:spcPct val="122000"/>
              </a:lnSpc>
              <a:spcBef>
                <a:spcPct val="0"/>
              </a:spcBef>
              <a:buFont typeface="Arial" charset="0"/>
              <a:buNone/>
            </a:pPr>
            <a:r>
              <a:rPr lang="zh-CN" altLang="en-US" sz="2400" b="1" smtClean="0">
                <a:latin typeface="楷体_GB2312" pitchFamily="49" charset="-122"/>
                <a:ea typeface="楷体_GB2312" pitchFamily="49" charset="-122"/>
              </a:rPr>
              <a:t>    小草伸出稚嫩的纤手，向你描绘原野的新绿；</a:t>
            </a:r>
          </a:p>
          <a:p>
            <a:pPr marL="0" indent="0" algn="l" eaLnBrk="1" latinLnBrk="0" hangingPunct="1">
              <a:lnSpc>
                <a:spcPct val="122000"/>
              </a:lnSpc>
              <a:spcBef>
                <a:spcPct val="0"/>
              </a:spcBef>
              <a:buFont typeface="Arial" charset="0"/>
              <a:buNone/>
            </a:pPr>
            <a:r>
              <a:rPr lang="zh-CN" altLang="en-US" sz="2400" b="1" smtClean="0">
                <a:latin typeface="楷体_GB2312" pitchFamily="49" charset="-122"/>
                <a:ea typeface="楷体_GB2312" pitchFamily="49" charset="-122"/>
              </a:rPr>
              <a:t>    树叶掬起温润的阳光，向你展示森林的生机；</a:t>
            </a:r>
          </a:p>
          <a:p>
            <a:pPr marL="0" indent="0" algn="l" eaLnBrk="1" latinLnBrk="0" hangingPunct="1">
              <a:lnSpc>
                <a:spcPct val="122000"/>
              </a:lnSpc>
              <a:spcBef>
                <a:spcPct val="0"/>
              </a:spcBef>
              <a:buFont typeface="Arial" charset="0"/>
              <a:buNone/>
            </a:pPr>
            <a:r>
              <a:rPr lang="zh-CN" altLang="en-US" sz="2400" b="1" smtClean="0">
                <a:latin typeface="楷体_GB2312" pitchFamily="49" charset="-122"/>
                <a:ea typeface="楷体_GB2312" pitchFamily="49" charset="-122"/>
              </a:rPr>
              <a:t>    溪流吟唱欢快的歌曲，向你诉说春天的故事。</a:t>
            </a:r>
          </a:p>
        </p:txBody>
      </p:sp>
      <p:sp>
        <p:nvSpPr>
          <p:cNvPr id="55091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5091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5091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50914"/>
                                        </p:tgtEl>
                                        <p:attrNameLst>
                                          <p:attrName>style.visibility</p:attrName>
                                        </p:attrNameLst>
                                      </p:cBhvr>
                                      <p:to>
                                        <p:strVal val="visible"/>
                                      </p:to>
                                    </p:set>
                                    <p:animEffect transition="in" filter="blinds(horizontal)">
                                      <p:cBhvr>
                                        <p:cTn id="7" dur="500"/>
                                        <p:tgtEl>
                                          <p:spTgt spid="550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14" grpId="0"/>
    </p:bldLst>
  </p:timing>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内容占位符 2"/>
          <p:cNvSpPr>
            <a:spLocks noGrp="1"/>
          </p:cNvSpPr>
          <p:nvPr>
            <p:ph idx="4294967295"/>
          </p:nvPr>
        </p:nvSpPr>
        <p:spPr>
          <a:xfrm>
            <a:off x="684213" y="936625"/>
            <a:ext cx="8027987" cy="5399088"/>
          </a:xfrm>
        </p:spPr>
        <p:txBody>
          <a:bodyPr/>
          <a:lstStyle/>
          <a:p>
            <a:pPr marL="0" indent="0" algn="just" latinLnBrk="0">
              <a:lnSpc>
                <a:spcPct val="122000"/>
              </a:lnSpc>
              <a:spcBef>
                <a:spcPts val="0"/>
              </a:spcBef>
              <a:buFont typeface="Arial" charset="0"/>
              <a:buNone/>
            </a:pPr>
            <a:r>
              <a:rPr lang="zh-CN" altLang="en-US" sz="2400" b="1" smtClean="0">
                <a:solidFill>
                  <a:srgbClr val="990033"/>
                </a:solidFill>
                <a:latin typeface="宋体" pitchFamily="2" charset="-122"/>
              </a:rPr>
              <a:t>示例：鲜花绽放灿烂的笑脸，向你渲染春天的瑰丽；蝴蝶跳出轻盈的舞步，向你展示生命的旋律；丝雨敞开紧闭的心扉，向你清唱万物的欣喜。</a:t>
            </a:r>
          </a:p>
          <a:p>
            <a:pPr marL="0" indent="0" algn="just" latinLnBrk="0">
              <a:lnSpc>
                <a:spcPct val="122000"/>
              </a:lnSpc>
              <a:spcBef>
                <a:spcPts val="0"/>
              </a:spcBef>
              <a:buFont typeface="Arial" charset="0"/>
              <a:buNone/>
            </a:pPr>
            <a:r>
              <a:rPr lang="zh-CN" altLang="en-US" sz="2400" b="1" smtClean="0">
                <a:solidFill>
                  <a:srgbClr val="990033"/>
                </a:solidFill>
                <a:latin typeface="宋体" pitchFamily="2" charset="-122"/>
              </a:rPr>
              <a:t>[解析] 开放式仿写题给学生很大的思维空间，给定一个或一组例句，让学生仿照其句式及意蕴，另选材料仿写。仿写的句子保持一定的独立性，只要形似即可。本题例句的句式结构为“名词＋动作＋形容词修饰的名词，‘向你’＋动词＋某物的特点”。前句运用拟人的修辞手法写自然界的事物，后句写这一事物向我们展现了什么；三个句子组合构成排比。仿写时可选择自然界的事物，以小见大，思考分析其蕴含的哲理，并且要运用拟人、排比的修辞手法。</a:t>
            </a:r>
          </a:p>
        </p:txBody>
      </p:sp>
      <p:sp>
        <p:nvSpPr>
          <p:cNvPr id="55194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5194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5194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51938"/>
                                        </p:tgtEl>
                                        <p:attrNameLst>
                                          <p:attrName>style.visibility</p:attrName>
                                        </p:attrNameLst>
                                      </p:cBhvr>
                                      <p:to>
                                        <p:strVal val="visible"/>
                                      </p:to>
                                    </p:set>
                                    <p:animEffect transition="in" filter="blinds(horizontal)">
                                      <p:cBhvr>
                                        <p:cTn id="7" dur="500"/>
                                        <p:tgtEl>
                                          <p:spTgt spid="551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938" grpId="0"/>
    </p:bldLst>
  </p:timing>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内容占位符 2"/>
          <p:cNvSpPr>
            <a:spLocks noGrp="1"/>
          </p:cNvSpPr>
          <p:nvPr>
            <p:ph idx="4294967295"/>
          </p:nvPr>
        </p:nvSpPr>
        <p:spPr>
          <a:xfrm>
            <a:off x="792163" y="936625"/>
            <a:ext cx="7920037" cy="5399088"/>
          </a:xfrm>
        </p:spPr>
        <p:txBody>
          <a:bodyPr/>
          <a:lstStyle/>
          <a:p>
            <a:pPr marL="0" indent="0" eaLnBrk="1" latinLnBrk="0" hangingPunct="1">
              <a:lnSpc>
                <a:spcPts val="3500"/>
              </a:lnSpc>
              <a:spcBef>
                <a:spcPct val="0"/>
              </a:spcBef>
              <a:buFont typeface="Arial" charset="0"/>
              <a:buNone/>
            </a:pPr>
            <a:r>
              <a:rPr lang="en-US" altLang="zh-CN" sz="2400" b="1" smtClean="0">
                <a:latin typeface="黑体" charset="0"/>
                <a:ea typeface="黑体" charset="0"/>
              </a:rPr>
              <a:t>(</a:t>
            </a:r>
            <a:r>
              <a:rPr lang="zh-CN" altLang="en-US" sz="2400" b="1" smtClean="0">
                <a:latin typeface="黑体" charset="0"/>
                <a:ea typeface="黑体" charset="0"/>
              </a:rPr>
              <a:t>三</a:t>
            </a:r>
            <a:r>
              <a:rPr lang="en-US" altLang="zh-CN" sz="2400" b="1" smtClean="0">
                <a:latin typeface="黑体" charset="0"/>
                <a:ea typeface="黑体" charset="0"/>
              </a:rPr>
              <a:t>)</a:t>
            </a:r>
            <a:r>
              <a:rPr lang="zh-CN" altLang="en-US" sz="2400" b="1" smtClean="0">
                <a:latin typeface="黑体" charset="0"/>
                <a:ea typeface="黑体" charset="0"/>
              </a:rPr>
              <a:t>命题式仿写</a:t>
            </a:r>
          </a:p>
          <a:p>
            <a:pPr marL="0" indent="0" eaLnBrk="1" latinLnBrk="0" hangingPunct="1">
              <a:lnSpc>
                <a:spcPts val="3500"/>
              </a:lnSpc>
              <a:spcBef>
                <a:spcPct val="0"/>
              </a:spcBef>
              <a:buFont typeface="Arial" charset="0"/>
              <a:buNone/>
            </a:pPr>
            <a:r>
              <a:rPr lang="zh-CN" altLang="en-US" sz="2400" b="1" smtClean="0">
                <a:latin typeface="宋体" pitchFamily="2" charset="-122"/>
              </a:rPr>
              <a:t>    命题式仿写，是给定一个完整的语言材料，让考生品读例句，领会其句式、结构、意蕴、修辞等特点，然后给定仿写的具体材料、主题等，让考生依据示例仿写。解答这类题要注意以下几点：(1)仿写的句子在结构上应与原文基本保持一致；(2)仿写的句子在内容与逻辑关系上应与原文保持协调，既要考虑形式的统一，又要考虑内容上的连贯呼应；(3)考虑与上下文的衔接和照应，要符合语境；(4)注意情感基调和语言风格等；(5)注意修辞格的类型也要与示例句(画线句)一致。</a:t>
            </a:r>
          </a:p>
        </p:txBody>
      </p:sp>
      <p:sp>
        <p:nvSpPr>
          <p:cNvPr id="55501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5501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5501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55010"/>
                                        </p:tgtEl>
                                        <p:attrNameLst>
                                          <p:attrName>style.visibility</p:attrName>
                                        </p:attrNameLst>
                                      </p:cBhvr>
                                      <p:to>
                                        <p:strVal val="visible"/>
                                      </p:to>
                                    </p:set>
                                    <p:animEffect transition="in" filter="blinds(horizontal)">
                                      <p:cBhvr>
                                        <p:cTn id="7" dur="500"/>
                                        <p:tgtEl>
                                          <p:spTgt spid="555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010" grpId="0"/>
    </p:bldLst>
  </p:timing>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14414" y="3643314"/>
            <a:ext cx="7286676" cy="1785950"/>
          </a:xfrm>
        </p:spPr>
        <p:txBody>
          <a:bodyPr>
            <a:normAutofit fontScale="85000" lnSpcReduction="10000"/>
          </a:bodyPr>
          <a:lstStyle/>
          <a:p>
            <a:r>
              <a:rPr lang="en-US" dirty="0" smtClean="0"/>
              <a:t>(</a:t>
            </a:r>
            <a:r>
              <a:rPr lang="zh-CN" altLang="en-US" dirty="0" smtClean="0"/>
              <a:t>从：跟随</a:t>
            </a:r>
            <a:r>
              <a:rPr lang="en-US" dirty="0" smtClean="0"/>
              <a:t>)</a:t>
            </a:r>
            <a:r>
              <a:rPr lang="zh-CN" altLang="en-US" dirty="0" smtClean="0"/>
              <a:t>　</a:t>
            </a:r>
            <a:r>
              <a:rPr lang="en-US" dirty="0" smtClean="0"/>
              <a:t>(</a:t>
            </a:r>
            <a:r>
              <a:rPr lang="zh-CN" altLang="en-US" dirty="0" smtClean="0"/>
              <a:t>比：并列</a:t>
            </a:r>
            <a:r>
              <a:rPr lang="en-US" dirty="0" smtClean="0"/>
              <a:t>)</a:t>
            </a:r>
            <a:r>
              <a:rPr lang="zh-CN" altLang="en-US" dirty="0" smtClean="0"/>
              <a:t>　      </a:t>
            </a:r>
            <a:r>
              <a:rPr lang="en-US" dirty="0" smtClean="0"/>
              <a:t>     (</a:t>
            </a:r>
            <a:r>
              <a:rPr lang="zh-CN" altLang="en-US" dirty="0" smtClean="0"/>
              <a:t>北：相背</a:t>
            </a:r>
            <a:r>
              <a:rPr lang="en-US" dirty="0" smtClean="0"/>
              <a:t>)</a:t>
            </a:r>
            <a:r>
              <a:rPr lang="zh-CN" altLang="en-US" dirty="0" smtClean="0"/>
              <a:t>　  </a:t>
            </a:r>
            <a:r>
              <a:rPr lang="en-US" dirty="0" smtClean="0"/>
              <a:t>(</a:t>
            </a:r>
            <a:r>
              <a:rPr lang="zh-CN" altLang="en-US" dirty="0" smtClean="0"/>
              <a:t>化：变化</a:t>
            </a:r>
            <a:r>
              <a:rPr lang="en-US" dirty="0" smtClean="0"/>
              <a:t>)</a:t>
            </a:r>
            <a:endParaRPr lang="zh-CN" altLang="en-US" dirty="0" smtClean="0"/>
          </a:p>
          <a:p>
            <a:r>
              <a:rPr lang="en-US" dirty="0" smtClean="0">
                <a:latin typeface="+mn-ea"/>
              </a:rPr>
              <a:t>______</a:t>
            </a:r>
            <a:r>
              <a:rPr lang="zh-CN" altLang="en-US" dirty="0" smtClean="0"/>
              <a:t>　  二人排齐向右站　       </a:t>
            </a:r>
            <a:r>
              <a:rPr lang="en-US" dirty="0" smtClean="0">
                <a:latin typeface="+mn-ea"/>
              </a:rPr>
              <a:t>______</a:t>
            </a:r>
            <a:r>
              <a:rPr lang="zh-CN" altLang="en-US" dirty="0" smtClean="0">
                <a:latin typeface="+mn-ea"/>
              </a:rPr>
              <a:t>　</a:t>
            </a:r>
            <a:r>
              <a:rPr lang="zh-CN" altLang="en-US" dirty="0" smtClean="0"/>
              <a:t>     左人正立右倒画</a:t>
            </a:r>
          </a:p>
          <a:p>
            <a:r>
              <a:rPr lang="en-US" dirty="0" smtClean="0">
                <a:latin typeface="+mn-ea"/>
              </a:rPr>
              <a:t>______</a:t>
            </a:r>
            <a:r>
              <a:rPr lang="zh-CN" altLang="en-US" dirty="0" smtClean="0">
                <a:latin typeface="+mn-ea"/>
              </a:rPr>
              <a:t>　</a:t>
            </a:r>
            <a:r>
              <a:rPr lang="zh-CN" altLang="en-US" dirty="0" smtClean="0"/>
              <a:t>  亲密并列肩比肩　</a:t>
            </a:r>
            <a:r>
              <a:rPr lang="zh-CN" altLang="en-US" dirty="0" smtClean="0">
                <a:latin typeface="+mn-ea"/>
              </a:rPr>
              <a:t>   </a:t>
            </a:r>
            <a:r>
              <a:rPr lang="en-US" dirty="0" smtClean="0">
                <a:latin typeface="+mn-ea"/>
              </a:rPr>
              <a:t>______</a:t>
            </a:r>
            <a:r>
              <a:rPr lang="zh-CN" altLang="en-US" dirty="0" smtClean="0"/>
              <a:t>　      人形颠倒表变化</a:t>
            </a:r>
          </a:p>
          <a:p>
            <a:endParaRPr lang="zh-CN" altLang="en-US" dirty="0"/>
          </a:p>
        </p:txBody>
      </p:sp>
      <p:sp>
        <p:nvSpPr>
          <p:cNvPr id="4" name="矩形 3"/>
          <p:cNvSpPr/>
          <p:nvPr/>
        </p:nvSpPr>
        <p:spPr>
          <a:xfrm>
            <a:off x="857224" y="714356"/>
            <a:ext cx="7858180" cy="1938992"/>
          </a:xfrm>
          <a:prstGeom prst="rect">
            <a:avLst/>
          </a:prstGeom>
        </p:spPr>
        <p:txBody>
          <a:bodyPr wrap="square">
            <a:spAutoFit/>
          </a:bodyPr>
          <a:lstStyle/>
          <a:p>
            <a:r>
              <a:rPr lang="en-US" altLang="zh-CN" sz="2400" b="1" dirty="0" smtClean="0">
                <a:latin typeface="宋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宋体" pitchFamily="2" charset="-122"/>
              </a:rPr>
              <a:t>】</a:t>
            </a:r>
          </a:p>
          <a:p>
            <a:r>
              <a:rPr lang="en-US" altLang="en-US" sz="2400" b="1" dirty="0" smtClean="0">
                <a:latin typeface="宋体" pitchFamily="2" charset="-122"/>
              </a:rPr>
              <a:t> 3.[2014</a:t>
            </a:r>
            <a:r>
              <a:rPr lang="en-US" altLang="zh-CN" sz="2400" b="1" dirty="0" smtClean="0">
                <a:latin typeface="宋体" pitchFamily="2" charset="-122"/>
              </a:rPr>
              <a:t>·</a:t>
            </a:r>
            <a:r>
              <a:rPr lang="zh-CN" altLang="en-US" sz="2400" b="1" dirty="0" smtClean="0">
                <a:latin typeface="宋体" pitchFamily="2" charset="-122"/>
              </a:rPr>
              <a:t>湖北卷</a:t>
            </a:r>
            <a:r>
              <a:rPr lang="en-US" altLang="en-US" sz="2400" b="1" dirty="0" smtClean="0">
                <a:latin typeface="宋体" pitchFamily="2" charset="-122"/>
              </a:rPr>
              <a:t>]</a:t>
            </a:r>
            <a:r>
              <a:rPr lang="zh-CN" altLang="en-US" sz="2400" b="1" dirty="0" smtClean="0">
                <a:latin typeface="宋体" pitchFamily="2" charset="-122"/>
              </a:rPr>
              <a:t>下面四个字是由象形字“人”</a:t>
            </a:r>
            <a:r>
              <a:rPr lang="en-US" altLang="en-US" sz="2400" b="1" dirty="0" smtClean="0">
                <a:latin typeface="宋体" pitchFamily="2" charset="-122"/>
              </a:rPr>
              <a:t>(    )</a:t>
            </a:r>
            <a:r>
              <a:rPr lang="zh-CN" altLang="en-US" sz="2400" b="1" dirty="0" smtClean="0">
                <a:latin typeface="宋体" pitchFamily="2" charset="-122"/>
              </a:rPr>
              <a:t>变化组合而成的会意字。请根据给出的古文字义，仿照“比”“化”两例，用七字句描述“从”“北”的形体结构与字义。要求：①形义描述合理；②押韵。</a:t>
            </a:r>
            <a:r>
              <a:rPr lang="en-US" altLang="en-US" sz="2400" b="1" dirty="0" smtClean="0">
                <a:latin typeface="宋体" pitchFamily="2" charset="-122"/>
              </a:rPr>
              <a:t>(4</a:t>
            </a:r>
            <a:r>
              <a:rPr lang="zh-CN" altLang="en-US" sz="2400" b="1" dirty="0" smtClean="0">
                <a:latin typeface="宋体" pitchFamily="2" charset="-122"/>
              </a:rPr>
              <a:t>分</a:t>
            </a:r>
            <a:r>
              <a:rPr lang="en-US" altLang="en-US" sz="2400" b="1" dirty="0" smtClean="0">
                <a:latin typeface="宋体" pitchFamily="2" charset="-122"/>
              </a:rPr>
              <a:t>)</a:t>
            </a:r>
            <a:endParaRPr lang="zh-CN" altLang="en-US" sz="2400" b="1" dirty="0" smtClean="0">
              <a:latin typeface="宋体" pitchFamily="2" charset="-122"/>
            </a:endParaRPr>
          </a:p>
        </p:txBody>
      </p:sp>
      <p:pic>
        <p:nvPicPr>
          <p:cNvPr id="249858" name="图片 -2147482550"/>
          <p:cNvPicPr>
            <a:picLocks noChangeAspect="1" noChangeArrowheads="1"/>
          </p:cNvPicPr>
          <p:nvPr/>
        </p:nvPicPr>
        <p:blipFill>
          <a:blip r:embed="rId2" cstate="print"/>
          <a:srcRect/>
          <a:stretch>
            <a:fillRect/>
          </a:stretch>
        </p:blipFill>
        <p:spPr bwMode="auto">
          <a:xfrm>
            <a:off x="7858148" y="1000108"/>
            <a:ext cx="381000" cy="571500"/>
          </a:xfrm>
          <a:prstGeom prst="rect">
            <a:avLst/>
          </a:prstGeom>
          <a:noFill/>
          <a:ln w="9525">
            <a:noFill/>
            <a:miter lim="800000"/>
            <a:headEnd/>
            <a:tailEnd/>
          </a:ln>
        </p:spPr>
      </p:pic>
      <p:pic>
        <p:nvPicPr>
          <p:cNvPr id="249859" name="图片 -2147482549"/>
          <p:cNvPicPr>
            <a:picLocks noChangeAspect="1" noChangeArrowheads="1"/>
          </p:cNvPicPr>
          <p:nvPr/>
        </p:nvPicPr>
        <p:blipFill>
          <a:blip r:embed="rId3" cstate="print"/>
          <a:srcRect/>
          <a:stretch>
            <a:fillRect/>
          </a:stretch>
        </p:blipFill>
        <p:spPr bwMode="auto">
          <a:xfrm>
            <a:off x="1500166" y="2714620"/>
            <a:ext cx="2447925" cy="876300"/>
          </a:xfrm>
          <a:prstGeom prst="rect">
            <a:avLst/>
          </a:prstGeom>
          <a:noFill/>
          <a:ln w="9525">
            <a:noFill/>
            <a:miter lim="800000"/>
            <a:headEnd/>
            <a:tailEnd/>
          </a:ln>
        </p:spPr>
      </p:pic>
      <p:pic>
        <p:nvPicPr>
          <p:cNvPr id="249860" name="图片 -2147482548"/>
          <p:cNvPicPr>
            <a:picLocks noChangeAspect="1" noChangeArrowheads="1"/>
          </p:cNvPicPr>
          <p:nvPr/>
        </p:nvPicPr>
        <p:blipFill>
          <a:blip r:embed="rId4" cstate="print"/>
          <a:srcRect/>
          <a:stretch>
            <a:fillRect/>
          </a:stretch>
        </p:blipFill>
        <p:spPr bwMode="auto">
          <a:xfrm>
            <a:off x="4929190" y="2786058"/>
            <a:ext cx="2266950" cy="876300"/>
          </a:xfrm>
          <a:prstGeom prst="rect">
            <a:avLst/>
          </a:prstGeom>
          <a:noFill/>
          <a:ln w="9525">
            <a:noFill/>
            <a:miter lim="800000"/>
            <a:headEnd/>
            <a:tailEnd/>
          </a:ln>
        </p:spPr>
      </p:pic>
      <p:sp>
        <p:nvSpPr>
          <p:cNvPr id="8" name="标题 1"/>
          <p:cNvSpPr>
            <a:spLocks noGrp="1"/>
          </p:cNvSpPr>
          <p:nvPr>
            <p:ph type="title"/>
          </p:nvPr>
        </p:nvSpPr>
        <p:spPr bwMode="auto">
          <a:prstGeom prst="rect">
            <a:avLst/>
          </a:prstGeom>
          <a:noFill/>
          <a:ln w="9525">
            <a:noFill/>
            <a:miter lim="800000"/>
          </a:ln>
        </p:spPr>
        <p:txBody>
          <a:bodyPr anchor="ctr"/>
          <a:lstStyle/>
          <a:p>
            <a:pPr algn="l" eaLnBrk="1" hangingPunct="1">
              <a:spcBef>
                <a:spcPct val="0"/>
              </a:spcBef>
              <a:buFontTx/>
              <a:buNone/>
            </a:pPr>
            <a:r>
              <a:rPr lang="zh-CN" altLang="en-US" sz="2200" b="1" dirty="0">
                <a:solidFill>
                  <a:srgbClr val="C00000"/>
                </a:solidFill>
                <a:latin typeface="幼圆" pitchFamily="49" charset="-122"/>
                <a:ea typeface="幼圆" pitchFamily="49" charset="-122"/>
              </a:rPr>
              <a:t>第</a:t>
            </a:r>
            <a:r>
              <a:rPr lang="en-US" altLang="zh-CN" sz="2200" b="1" dirty="0">
                <a:solidFill>
                  <a:srgbClr val="C00000"/>
                </a:solidFill>
                <a:latin typeface="幼圆" pitchFamily="49" charset="-122"/>
                <a:ea typeface="幼圆" pitchFamily="49" charset="-122"/>
              </a:rPr>
              <a:t>2</a:t>
            </a:r>
            <a:r>
              <a:rPr lang="zh-CN" altLang="en-US" sz="2200" b="1" dirty="0">
                <a:solidFill>
                  <a:srgbClr val="C00000"/>
                </a:solidFill>
                <a:latin typeface="幼圆" pitchFamily="49" charset="-122"/>
                <a:ea typeface="幼圆" pitchFamily="49" charset="-122"/>
              </a:rPr>
              <a:t>讲　仿用句式和修辞手法</a:t>
            </a:r>
            <a:endParaRPr lang="en-US" altLang="zh-CN" sz="2200" b="1" dirty="0">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10" name="Picture 6"/>
            <p:cNvPicPr>
              <a:picLocks noChangeAspect="1" noChangeArrowheads="1"/>
            </p:cNvPicPr>
            <p:nvPr/>
          </p:nvPicPr>
          <p:blipFill>
            <a:blip r:embed="rId5" cstate="print"/>
            <a:srcRect/>
            <a:stretch>
              <a:fillRect/>
            </a:stretch>
          </p:blipFill>
          <p:spPr bwMode="auto">
            <a:xfrm>
              <a:off x="1" y="1685"/>
              <a:ext cx="384" cy="1171"/>
            </a:xfrm>
            <a:prstGeom prst="rect">
              <a:avLst/>
            </a:prstGeom>
            <a:noFill/>
            <a:ln w="9525">
              <a:noFill/>
              <a:miter lim="800000"/>
              <a:headEnd/>
              <a:tailEnd/>
            </a:ln>
          </p:spPr>
        </p:pic>
        <p:sp>
          <p:nvSpPr>
            <p:cNvPr id="1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par>
    </p:tnLst>
  </p:timing>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内容占位符 2"/>
          <p:cNvSpPr>
            <a:spLocks noGrp="1"/>
          </p:cNvSpPr>
          <p:nvPr>
            <p:ph idx="4294967295"/>
          </p:nvPr>
        </p:nvSpPr>
        <p:spPr>
          <a:xfrm>
            <a:off x="792163" y="936625"/>
            <a:ext cx="7920037" cy="3355975"/>
          </a:xfrm>
        </p:spPr>
        <p:txBody>
          <a:bodyPr/>
          <a:lstStyle/>
          <a:p>
            <a:pPr marL="0" indent="0" algn="just" latinLnBrk="0">
              <a:lnSpc>
                <a:spcPct val="122000"/>
              </a:lnSpc>
              <a:spcBef>
                <a:spcPts val="0"/>
              </a:spcBef>
              <a:buFont typeface="Arial" charset="0"/>
              <a:buNone/>
            </a:pPr>
            <a:r>
              <a:rPr lang="zh-CN" altLang="en-US" sz="2400" b="1" smtClean="0">
                <a:solidFill>
                  <a:srgbClr val="990033"/>
                </a:solidFill>
                <a:latin typeface="宋体" pitchFamily="2" charset="-122"/>
              </a:rPr>
              <a:t>一人前行一人后　后人跟着前人走(从)</a:t>
            </a:r>
          </a:p>
          <a:p>
            <a:pPr marL="0" indent="0" algn="just" latinLnBrk="0">
              <a:lnSpc>
                <a:spcPct val="122000"/>
              </a:lnSpc>
              <a:spcBef>
                <a:spcPts val="0"/>
              </a:spcBef>
              <a:buFont typeface="Arial" charset="0"/>
              <a:buNone/>
            </a:pPr>
            <a:r>
              <a:rPr lang="zh-CN" altLang="en-US" sz="2400" b="1" smtClean="0">
                <a:solidFill>
                  <a:srgbClr val="990033"/>
                </a:solidFill>
                <a:latin typeface="宋体" pitchFamily="2" charset="-122"/>
              </a:rPr>
              <a:t>二人站立背靠背　字义相背可意会(北)</a:t>
            </a:r>
          </a:p>
          <a:p>
            <a:pPr marL="0" indent="0" algn="just" latinLnBrk="0">
              <a:lnSpc>
                <a:spcPct val="122000"/>
              </a:lnSpc>
              <a:spcBef>
                <a:spcPts val="0"/>
              </a:spcBef>
              <a:buFont typeface="Arial" charset="0"/>
              <a:buNone/>
            </a:pPr>
            <a:r>
              <a:rPr lang="zh-CN" altLang="en-US" sz="2400" b="1" smtClean="0">
                <a:solidFill>
                  <a:srgbClr val="990033"/>
                </a:solidFill>
                <a:latin typeface="宋体" pitchFamily="2" charset="-122"/>
              </a:rPr>
              <a:t>[解析] 本题是对语文知识与能力的综合考查，既关涉中国汉字的相关知识，如“象形”“会意”等，又关涉语言形式的押韵，还有整句的形式及精要的表达。</a:t>
            </a:r>
          </a:p>
        </p:txBody>
      </p:sp>
      <p:sp>
        <p:nvSpPr>
          <p:cNvPr id="55706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5706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5706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57058"/>
                                        </p:tgtEl>
                                        <p:attrNameLst>
                                          <p:attrName>style.visibility</p:attrName>
                                        </p:attrNameLst>
                                      </p:cBhvr>
                                      <p:to>
                                        <p:strVal val="visible"/>
                                      </p:to>
                                    </p:set>
                                    <p:animEffect transition="in" filter="blinds(horizontal)">
                                      <p:cBhvr>
                                        <p:cTn id="7" dur="500"/>
                                        <p:tgtEl>
                                          <p:spTgt spid="557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058" grpId="0"/>
    </p:bldLst>
  </p:timing>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2595"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1262597"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62598"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62600" name="内容占位符 2"/>
          <p:cNvSpPr/>
          <p:nvPr/>
        </p:nvSpPr>
        <p:spPr bwMode="auto">
          <a:xfrm>
            <a:off x="831215" y="908685"/>
            <a:ext cx="7732395" cy="3017520"/>
          </a:xfrm>
          <a:prstGeom prst="rect">
            <a:avLst/>
          </a:prstGeom>
          <a:noFill/>
          <a:ln w="9525">
            <a:noFill/>
            <a:miter lim="800000"/>
          </a:ln>
        </p:spPr>
        <p:txBody>
          <a:bodyPr wrap="square" lIns="46800" rIns="46800" anchor="ctr">
            <a:spAutoFit/>
          </a:bodyPr>
          <a:lstStyle/>
          <a:p>
            <a:pPr indent="0" defTabSz="712470"/>
            <a:r>
              <a:rPr lang="en-US" altLang="zh-CN" sz="2400" b="1" smtClean="0">
                <a:latin typeface="宋体" pitchFamily="2" charset="-122"/>
                <a:sym typeface="+mn-ea"/>
              </a:rPr>
              <a:t>【</a:t>
            </a:r>
            <a:r>
              <a:rPr lang="zh-CN" altLang="en-US" sz="2400" b="1" smtClean="0">
                <a:latin typeface="黑体" charset="0"/>
                <a:ea typeface="黑体" charset="0"/>
                <a:sym typeface="+mn-ea"/>
              </a:rPr>
              <a:t>对点训练</a:t>
            </a:r>
            <a:r>
              <a:rPr lang="en-US" altLang="zh-CN" sz="2400" b="1" smtClean="0">
                <a:latin typeface="黑体" charset="0"/>
                <a:ea typeface="黑体" charset="0"/>
                <a:sym typeface="+mn-ea"/>
              </a:rPr>
              <a:t>】</a:t>
            </a:r>
            <a:endParaRPr lang="zh-CN" altLang="en-US" sz="2400" b="1" smtClean="0">
              <a:latin typeface="黑体" charset="0"/>
              <a:ea typeface="黑体" charset="0"/>
            </a:endParaRPr>
          </a:p>
          <a:p>
            <a:pPr indent="0" defTabSz="712470"/>
            <a:r>
              <a:rPr lang="zh-CN" altLang="en-US" sz="2400" b="1" smtClean="0">
                <a:latin typeface="宋体" pitchFamily="2" charset="-122"/>
              </a:rPr>
              <a:t>4.[2012·四川卷]  按照要求续写句子。要求：①运用  比喻修辞手法；②“回忆”与“希望”的内容形成对比；③语意连贯。（</a:t>
            </a:r>
            <a:r>
              <a:rPr lang="en-US" altLang="zh-CN" sz="2400" b="1" smtClean="0">
                <a:latin typeface="宋体" pitchFamily="2" charset="-122"/>
              </a:rPr>
              <a:t>6</a:t>
            </a:r>
            <a:r>
              <a:rPr lang="zh-CN" altLang="en-US" sz="2400" b="1" smtClean="0">
                <a:latin typeface="宋体" pitchFamily="2" charset="-122"/>
              </a:rPr>
              <a:t>分）</a:t>
            </a:r>
          </a:p>
          <a:p>
            <a:pPr indent="0" defTabSz="712470"/>
            <a:r>
              <a:rPr lang="zh-CN" altLang="en-US" sz="2400" b="1" smtClean="0">
                <a:latin typeface="宋体" pitchFamily="2" charset="-122"/>
              </a:rPr>
              <a:t>    </a:t>
            </a:r>
            <a:r>
              <a:rPr lang="zh-CN" altLang="en-US" sz="2400" b="1" smtClean="0">
                <a:latin typeface="楷体_GB2312" pitchFamily="49" charset="-122"/>
                <a:ea typeface="楷体_GB2312" pitchFamily="49" charset="-122"/>
              </a:rPr>
              <a:t>回忆和希望的关系，我们或许可以这样说：回忆毕竟是远了、暗了的暮霭，希望才是近了、亮了的晨光；回忆</a:t>
            </a:r>
            <a:r>
              <a:rPr lang="zh-CN" altLang="en-US" sz="2400" b="1" smtClean="0">
                <a:latin typeface="宋体" charset="0"/>
                <a:ea typeface="宋体" charset="0"/>
              </a:rPr>
              <a:t>____________________</a:t>
            </a:r>
            <a:r>
              <a:rPr lang="zh-CN" altLang="en-US" sz="2400" b="1" smtClean="0">
                <a:latin typeface="楷体_GB2312" pitchFamily="49" charset="-122"/>
                <a:ea typeface="楷体_GB2312" pitchFamily="49" charset="-122"/>
              </a:rPr>
              <a:t>，希望</a:t>
            </a:r>
            <a:r>
              <a:rPr lang="zh-CN" altLang="en-US" sz="2400" b="1" smtClean="0">
                <a:latin typeface="宋体" charset="0"/>
                <a:ea typeface="宋体" charset="0"/>
              </a:rPr>
              <a:t>________________</a:t>
            </a:r>
            <a:r>
              <a:rPr lang="zh-CN" altLang="en-US" sz="2400" b="1" smtClean="0">
                <a:latin typeface="楷体_GB2312" pitchFamily="49" charset="-122"/>
                <a:ea typeface="楷体_GB2312" pitchFamily="49" charset="-122"/>
              </a:rPr>
              <a:t>;回忆</a:t>
            </a:r>
            <a:r>
              <a:rPr lang="zh-CN" altLang="en-US" sz="2400" b="1" smtClean="0">
                <a:latin typeface="宋体" charset="0"/>
                <a:ea typeface="宋体" charset="0"/>
              </a:rPr>
              <a:t>____________________</a:t>
            </a:r>
            <a:r>
              <a:rPr lang="zh-CN" altLang="en-US" sz="2400" b="1" smtClean="0">
                <a:latin typeface="楷体_GB2312" pitchFamily="49" charset="-122"/>
                <a:ea typeface="楷体_GB2312" pitchFamily="49" charset="-122"/>
              </a:rPr>
              <a:t>,希望</a:t>
            </a:r>
            <a:r>
              <a:rPr lang="zh-CN" altLang="en-US" sz="2400" b="1" smtClean="0">
                <a:latin typeface="宋体" charset="0"/>
                <a:ea typeface="宋体" charset="0"/>
              </a:rPr>
              <a:t>_________________</a:t>
            </a:r>
            <a:r>
              <a:rPr lang="zh-CN" altLang="en-US" sz="2400" b="1" smtClean="0">
                <a:latin typeface="楷体_GB2312" pitchFamily="49" charset="-122"/>
                <a:ea typeface="楷体_GB2312" pitchFamily="49" charset="-122"/>
              </a:rPr>
              <a:t>。</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62600"/>
                                        </p:tgtEl>
                                        <p:attrNameLst>
                                          <p:attrName>style.visibility</p:attrName>
                                        </p:attrNameLst>
                                      </p:cBhvr>
                                      <p:to>
                                        <p:strVal val="visible"/>
                                      </p:to>
                                    </p:set>
                                    <p:animEffect transition="in" filter="blinds(horizontal)">
                                      <p:cBhvr>
                                        <p:cTn id="7" dur="500"/>
                                        <p:tgtEl>
                                          <p:spTgt spid="1262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2600" grpId="0"/>
    </p:bldLst>
  </p:timing>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618" name="内容占位符 2"/>
          <p:cNvSpPr>
            <a:spLocks noGrp="1"/>
          </p:cNvSpPr>
          <p:nvPr>
            <p:ph idx="4294967295"/>
          </p:nvPr>
        </p:nvSpPr>
        <p:spPr>
          <a:xfrm>
            <a:off x="792163" y="936625"/>
            <a:ext cx="7920037" cy="3355975"/>
          </a:xfrm>
        </p:spPr>
        <p:txBody>
          <a:bodyPr/>
          <a:lstStyle/>
          <a:p>
            <a:pPr marL="0" indent="0" algn="l" latinLnBrk="0">
              <a:lnSpc>
                <a:spcPts val="3500"/>
              </a:lnSpc>
              <a:spcBef>
                <a:spcPts val="0"/>
              </a:spcBef>
              <a:buFont typeface="Arial" charset="0"/>
              <a:buNone/>
            </a:pPr>
            <a:r>
              <a:rPr lang="zh-CN" altLang="en-US" sz="2400" b="1" smtClean="0">
                <a:solidFill>
                  <a:srgbClr val="990033"/>
                </a:solidFill>
                <a:latin typeface="宋体" pitchFamily="2" charset="-122"/>
              </a:rPr>
              <a:t>示例：(回忆)毕竟是秋日的缤纷落叶，(希望)才是枝头的盎然春意；(回忆)毕竟是扬尘远去的背影，(希望)才是迎面而来的微笑。</a:t>
            </a:r>
          </a:p>
          <a:p>
            <a:pPr marL="0" indent="0" algn="l" latinLnBrk="0">
              <a:lnSpc>
                <a:spcPts val="3500"/>
              </a:lnSpc>
              <a:spcBef>
                <a:spcPts val="0"/>
              </a:spcBef>
              <a:buFont typeface="Arial" charset="0"/>
              <a:buNone/>
            </a:pPr>
            <a:r>
              <a:rPr lang="zh-CN" altLang="en-US" sz="2400" b="1" smtClean="0">
                <a:solidFill>
                  <a:srgbClr val="990033"/>
                </a:solidFill>
                <a:latin typeface="宋体" pitchFamily="2" charset="-122"/>
              </a:rPr>
              <a:t>[解析]  对“回忆与希望”的思辨，有一定的思维深度。可参照横线前面的例子，另选喻体进行续写，注意两者要形成对比关系。</a:t>
            </a:r>
          </a:p>
        </p:txBody>
      </p:sp>
      <p:sp>
        <p:nvSpPr>
          <p:cNvPr id="126362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126362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6362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63618">
                                            <p:txEl>
                                              <p:pRg st="0" end="0"/>
                                            </p:txEl>
                                          </p:spTgt>
                                        </p:tgtEl>
                                        <p:attrNameLst>
                                          <p:attrName>style.visibility</p:attrName>
                                        </p:attrNameLst>
                                      </p:cBhvr>
                                      <p:to>
                                        <p:strVal val="visible"/>
                                      </p:to>
                                    </p:set>
                                    <p:animEffect transition="in" filter="blinds(horizontal)">
                                      <p:cBhvr>
                                        <p:cTn id="7" dur="500"/>
                                        <p:tgtEl>
                                          <p:spTgt spid="1263618">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63618">
                                            <p:txEl>
                                              <p:pRg st="1" end="1"/>
                                            </p:txEl>
                                          </p:spTgt>
                                        </p:tgtEl>
                                        <p:attrNameLst>
                                          <p:attrName>style.visibility</p:attrName>
                                        </p:attrNameLst>
                                      </p:cBhvr>
                                      <p:to>
                                        <p:strVal val="visible"/>
                                      </p:to>
                                    </p:set>
                                    <p:animEffect transition="in" filter="blinds(horizontal)">
                                      <p:cBhvr>
                                        <p:cTn id="10" dur="500"/>
                                        <p:tgtEl>
                                          <p:spTgt spid="12636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3618" grpId="0" build="allAtOnce"/>
    </p:bldLst>
  </p:timing>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内容占位符 2"/>
          <p:cNvSpPr>
            <a:spLocks noGrp="1"/>
          </p:cNvSpPr>
          <p:nvPr>
            <p:ph idx="4294967295"/>
          </p:nvPr>
        </p:nvSpPr>
        <p:spPr>
          <a:xfrm>
            <a:off x="767715" y="902970"/>
            <a:ext cx="7763510" cy="5332730"/>
          </a:xfrm>
        </p:spPr>
        <p:txBody>
          <a:bodyPr/>
          <a:lstStyle/>
          <a:p>
            <a:pPr marL="0" indent="0" eaLnBrk="1" latinLnBrk="0" hangingPunct="1">
              <a:lnSpc>
                <a:spcPts val="3500"/>
              </a:lnSpc>
              <a:spcBef>
                <a:spcPct val="0"/>
              </a:spcBef>
              <a:buFont typeface="Arial" charset="0"/>
              <a:buNone/>
            </a:pPr>
            <a:r>
              <a:rPr lang="zh-CN" altLang="en-US" sz="2400" b="1" smtClean="0">
                <a:latin typeface="黑体" charset="0"/>
                <a:ea typeface="黑体" charset="0"/>
              </a:rPr>
              <a:t>二、仿写的原则和要求</a:t>
            </a:r>
          </a:p>
          <a:p>
            <a:pPr marL="0" indent="0" eaLnBrk="1" latinLnBrk="0" hangingPunct="1">
              <a:lnSpc>
                <a:spcPts val="3500"/>
              </a:lnSpc>
              <a:spcBef>
                <a:spcPct val="0"/>
              </a:spcBef>
              <a:buFont typeface="Arial" charset="0"/>
              <a:buNone/>
            </a:pPr>
            <a:r>
              <a:rPr sz="2400" b="1" smtClean="0">
                <a:latin typeface="宋体" pitchFamily="2" charset="-122"/>
              </a:rPr>
              <a:t>   “仿用句式”是指仿照一个或一组句子，再造一个或几个句式与之相一致的句子。重点是明确要求，看透所给例句(包括句式特点、修辞手法、表达角度、表述语气等)的特点，搞清仿句与例句间的内在关系及衔接点；难点是弄清所给例句的隐含信息，把握例句的内涵，保持仿句与例句之间的一致性及意蕴的吻合。一般情况下仿用句式是和正确运用常见的修辞手法，语言表达的简明、连贯、准确、鲜明、生动结合在一起考查的。有些仿句题就有提出这两个方面的具体要求的；即使有的题目没有明确提出，在解答时也应该特别注意这两个方面。</a:t>
            </a:r>
          </a:p>
        </p:txBody>
      </p:sp>
      <p:sp>
        <p:nvSpPr>
          <p:cNvPr id="55910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5911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5911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59106"/>
                                        </p:tgtEl>
                                        <p:attrNameLst>
                                          <p:attrName>style.visibility</p:attrName>
                                        </p:attrNameLst>
                                      </p:cBhvr>
                                      <p:to>
                                        <p:strVal val="visible"/>
                                      </p:to>
                                    </p:set>
                                    <p:animEffect transition="in" filter="blinds(horizontal)">
                                      <p:cBhvr>
                                        <p:cTn id="7" dur="500"/>
                                        <p:tgtEl>
                                          <p:spTgt spid="559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0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692150"/>
            <a:ext cx="8532812" cy="5643563"/>
          </a:xfrm>
        </p:spPr>
        <p:txBody>
          <a:bodyPr>
            <a:normAutofit/>
          </a:bodyPr>
          <a:lstStyle/>
          <a:p>
            <a:pPr marL="0" indent="0" eaLnBrk="1" hangingPunct="1">
              <a:lnSpc>
                <a:spcPts val="3500"/>
              </a:lnSpc>
              <a:spcBef>
                <a:spcPct val="0"/>
              </a:spcBef>
              <a:buFont typeface="Arial" charset="0"/>
              <a:buNone/>
            </a:pPr>
            <a:r>
              <a:rPr lang="zh-CN" altLang="zh-CN" sz="2400" b="1" dirty="0" smtClean="0">
                <a:latin typeface="Times New Roman" pitchFamily="18" charset="0"/>
                <a:cs typeface="Times New Roman" pitchFamily="18" charset="0"/>
              </a:rPr>
              <a:t>A. 不屑一顾　不足挂齿　嗤之以鼻</a:t>
            </a:r>
          </a:p>
          <a:p>
            <a:pPr marL="0" indent="0" eaLnBrk="1" hangingPunct="1">
              <a:lnSpc>
                <a:spcPts val="3500"/>
              </a:lnSpc>
              <a:spcBef>
                <a:spcPct val="0"/>
              </a:spcBef>
              <a:buFont typeface="Arial" charset="0"/>
              <a:buNone/>
            </a:pPr>
            <a:r>
              <a:rPr lang="zh-CN" altLang="zh-CN" sz="2400" b="1" dirty="0" smtClean="0">
                <a:latin typeface="Times New Roman" pitchFamily="18" charset="0"/>
                <a:cs typeface="Times New Roman" pitchFamily="18" charset="0"/>
              </a:rPr>
              <a:t>B. 嗤之以鼻　不足挂齿　不屑一顾</a:t>
            </a:r>
          </a:p>
          <a:p>
            <a:pPr marL="0" indent="0" eaLnBrk="1" hangingPunct="1">
              <a:lnSpc>
                <a:spcPts val="3500"/>
              </a:lnSpc>
              <a:spcBef>
                <a:spcPct val="0"/>
              </a:spcBef>
              <a:buFont typeface="Arial" charset="0"/>
              <a:buNone/>
            </a:pPr>
            <a:r>
              <a:rPr lang="zh-CN" altLang="zh-CN" sz="2400" b="1" dirty="0" smtClean="0">
                <a:latin typeface="Times New Roman" pitchFamily="18" charset="0"/>
                <a:cs typeface="Times New Roman" pitchFamily="18" charset="0"/>
              </a:rPr>
              <a:t>C. 不足挂齿　不屑一顾　嗤之以鼻</a:t>
            </a:r>
          </a:p>
          <a:p>
            <a:pPr marL="0" indent="0" eaLnBrk="1" hangingPunct="1">
              <a:lnSpc>
                <a:spcPts val="3500"/>
              </a:lnSpc>
              <a:spcBef>
                <a:spcPct val="0"/>
              </a:spcBef>
              <a:buFont typeface="Arial" charset="0"/>
              <a:buNone/>
            </a:pPr>
            <a:r>
              <a:rPr lang="zh-CN" altLang="zh-CN" sz="2400" b="1" dirty="0" smtClean="0">
                <a:latin typeface="Times New Roman" pitchFamily="18" charset="0"/>
                <a:cs typeface="Times New Roman" pitchFamily="18" charset="0"/>
              </a:rPr>
              <a:t>D. 嗤之以鼻　不屑一顾　不足挂齿</a:t>
            </a:r>
          </a:p>
        </p:txBody>
      </p:sp>
      <p:sp>
        <p:nvSpPr>
          <p:cNvPr id="924675"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24678"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24679"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内容占位符 2"/>
          <p:cNvSpPr>
            <a:spLocks noGrp="1"/>
          </p:cNvSpPr>
          <p:nvPr>
            <p:ph idx="4294967295"/>
          </p:nvPr>
        </p:nvSpPr>
        <p:spPr>
          <a:xfrm>
            <a:off x="755333" y="836295"/>
            <a:ext cx="7920037" cy="4221163"/>
          </a:xfrm>
        </p:spPr>
        <p:txBody>
          <a:bodyPr/>
          <a:lstStyle/>
          <a:p>
            <a:pPr marL="0" indent="0" latinLnBrk="0">
              <a:lnSpc>
                <a:spcPts val="3500"/>
              </a:lnSpc>
              <a:spcBef>
                <a:spcPts val="0"/>
              </a:spcBef>
              <a:buFont typeface="Arial" charset="0"/>
              <a:buNone/>
            </a:pPr>
            <a:r>
              <a:rPr sz="2400" b="1" smtClean="0">
                <a:latin typeface="宋体" pitchFamily="2" charset="-122"/>
                <a:sym typeface="+mn-ea"/>
              </a:rPr>
              <a:t>仿写句式应遵循多个方面与例句的一致性，只要弄清例句的特点，把握一定的规律，仿写的内容就能达到理想的效果。大体来说有：</a:t>
            </a:r>
            <a:endParaRPr lang="zh-CN" altLang="en-US" sz="2400" b="1" smtClean="0">
              <a:latin typeface="宋体" pitchFamily="2" charset="-122"/>
            </a:endParaRPr>
          </a:p>
          <a:p>
            <a:pPr marL="0" indent="0" latinLnBrk="0">
              <a:lnSpc>
                <a:spcPts val="3500"/>
              </a:lnSpc>
              <a:spcBef>
                <a:spcPts val="0"/>
              </a:spcBef>
              <a:buFont typeface="Arial" charset="0"/>
              <a:buNone/>
            </a:pPr>
            <a:r>
              <a:rPr lang="en-US" altLang="zh-CN" sz="2400" b="1" smtClean="0">
                <a:latin typeface="黑体" charset="0"/>
                <a:ea typeface="黑体" charset="0"/>
              </a:rPr>
              <a:t>1</a:t>
            </a:r>
            <a:r>
              <a:rPr lang="zh-CN" altLang="en-US" sz="2400" b="1" smtClean="0">
                <a:latin typeface="黑体" charset="0"/>
                <a:ea typeface="黑体" charset="0"/>
              </a:rPr>
              <a:t>．话题合规</a:t>
            </a:r>
          </a:p>
          <a:p>
            <a:pPr marL="0" indent="0" latinLnBrk="0">
              <a:lnSpc>
                <a:spcPts val="3500"/>
              </a:lnSpc>
              <a:spcBef>
                <a:spcPts val="0"/>
              </a:spcBef>
              <a:buFont typeface="Arial" charset="0"/>
              <a:buNone/>
            </a:pPr>
            <a:r>
              <a:rPr lang="zh-CN" altLang="en-US" sz="2400" b="1" smtClean="0">
                <a:latin typeface="宋体" pitchFamily="2" charset="-122"/>
              </a:rPr>
              <a:t>   即明确题目中规定的陈述对象。</a:t>
            </a:r>
          </a:p>
          <a:p>
            <a:pPr marL="0" indent="0" latinLnBrk="0">
              <a:lnSpc>
                <a:spcPts val="3500"/>
              </a:lnSpc>
              <a:spcBef>
                <a:spcPts val="0"/>
              </a:spcBef>
              <a:buFont typeface="Arial" charset="0"/>
              <a:buNone/>
            </a:pPr>
            <a:r>
              <a:rPr lang="zh-CN" altLang="en-US" sz="2400" b="1" smtClean="0">
                <a:latin typeface="黑体" charset="0"/>
                <a:ea typeface="黑体" charset="0"/>
              </a:rPr>
              <a:t>例</a:t>
            </a:r>
            <a:r>
              <a:rPr lang="en-US" altLang="zh-CN" sz="2400" b="1" smtClean="0">
                <a:latin typeface="黑体" charset="0"/>
                <a:ea typeface="黑体" charset="0"/>
              </a:rPr>
              <a:t>1</a:t>
            </a:r>
            <a:r>
              <a:rPr lang="en-US" altLang="zh-CN" sz="2400" b="1" smtClean="0">
                <a:latin typeface="宋体" pitchFamily="2" charset="-122"/>
              </a:rPr>
              <a:t> </a:t>
            </a:r>
            <a:r>
              <a:rPr lang="zh-CN" altLang="en-US" sz="2400" b="1" smtClean="0">
                <a:latin typeface="宋体" pitchFamily="2" charset="-122"/>
              </a:rPr>
              <a:t>请从“知识”“兴趣”中任选一个为内容，仿照下面的示例写两个句子。要求：每个句子都采用比喻的修辞手法，两个句子在语意上形成对比。（</a:t>
            </a:r>
            <a:r>
              <a:rPr lang="en-US" altLang="zh-CN" sz="2400" b="1" smtClean="0">
                <a:latin typeface="宋体" pitchFamily="2" charset="-122"/>
              </a:rPr>
              <a:t>4</a:t>
            </a:r>
            <a:r>
              <a:rPr lang="zh-CN" altLang="en-US" sz="2400" b="1" smtClean="0">
                <a:latin typeface="宋体" pitchFamily="2" charset="-122"/>
              </a:rPr>
              <a:t>分）</a:t>
            </a:r>
          </a:p>
        </p:txBody>
      </p:sp>
      <p:sp>
        <p:nvSpPr>
          <p:cNvPr id="56013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6013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6013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60130"/>
                                        </p:tgtEl>
                                        <p:attrNameLst>
                                          <p:attrName>style.visibility</p:attrName>
                                        </p:attrNameLst>
                                      </p:cBhvr>
                                      <p:to>
                                        <p:strVal val="visible"/>
                                      </p:to>
                                    </p:set>
                                    <p:animEffect transition="in" filter="blinds(horizontal)">
                                      <p:cBhvr>
                                        <p:cTn id="7" dur="500"/>
                                        <p:tgtEl>
                                          <p:spTgt spid="560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130" grpId="0"/>
    </p:bldLst>
  </p:timing>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642" name="内容占位符 2"/>
          <p:cNvSpPr>
            <a:spLocks noGrp="1"/>
          </p:cNvSpPr>
          <p:nvPr>
            <p:ph idx="4294967295"/>
          </p:nvPr>
        </p:nvSpPr>
        <p:spPr>
          <a:xfrm>
            <a:off x="682943" y="908685"/>
            <a:ext cx="7920037" cy="5084763"/>
          </a:xfrm>
        </p:spPr>
        <p:txBody>
          <a:bodyPr/>
          <a:lstStyle/>
          <a:p>
            <a:pPr marL="0" indent="0" latinLnBrk="0">
              <a:lnSpc>
                <a:spcPct val="122000"/>
              </a:lnSpc>
              <a:spcBef>
                <a:spcPts val="0"/>
              </a:spcBef>
              <a:buFont typeface="Arial" charset="0"/>
              <a:buNone/>
            </a:pPr>
            <a:r>
              <a:rPr lang="zh-CN" altLang="en-US" sz="2400" b="1" smtClean="0">
                <a:latin typeface="黑体" charset="0"/>
                <a:ea typeface="黑体" charset="0"/>
              </a:rPr>
              <a:t>示例</a:t>
            </a:r>
            <a:r>
              <a:rPr lang="zh-CN" altLang="en-US" sz="2400" b="1" smtClean="0"/>
              <a:t>：</a:t>
            </a:r>
            <a:r>
              <a:rPr lang="zh-CN" altLang="en-US" sz="2400" b="1" smtClean="0">
                <a:latin typeface="楷体_GB2312" pitchFamily="49" charset="-122"/>
                <a:ea typeface="楷体_GB2312" pitchFamily="49" charset="-122"/>
              </a:rPr>
              <a:t>时间，是海绵里的水，只要你勤奋地挤，总会有所收获；时间，是掌缝中的沙，如果你不太在意，就会全部漏光。</a:t>
            </a:r>
          </a:p>
          <a:p>
            <a:pPr marL="0" indent="0" algn="l" latinLnBrk="0">
              <a:lnSpc>
                <a:spcPct val="122000"/>
              </a:lnSpc>
              <a:spcBef>
                <a:spcPts val="0"/>
              </a:spcBef>
              <a:buFont typeface="Arial" charset="0"/>
              <a:buNone/>
            </a:pPr>
            <a:r>
              <a:rPr lang="zh-CN" altLang="en-US" sz="2400" b="1" smtClean="0">
                <a:latin typeface="黑体" charset="0"/>
                <a:ea typeface="黑体" charset="0"/>
              </a:rPr>
              <a:t>错误答案</a:t>
            </a:r>
            <a:r>
              <a:rPr lang="zh-CN" altLang="en-US" sz="2400" b="1" smtClean="0"/>
              <a:t>：</a:t>
            </a:r>
            <a:r>
              <a:rPr lang="zh-CN" altLang="en-US" sz="2400" b="1" smtClean="0">
                <a:latin typeface="楷体_GB2312" pitchFamily="49" charset="-122"/>
                <a:ea typeface="楷体_GB2312" pitchFamily="49" charset="-122"/>
              </a:rPr>
              <a:t>梦想，是殿堂中的石，只要你努力地垫，总会高耸入云；梦想，是烈日下的花，如果你不太呵护，就会提前凋落。</a:t>
            </a:r>
          </a:p>
          <a:p>
            <a:pPr marL="0" indent="0" algn="l" latinLnBrk="0">
              <a:lnSpc>
                <a:spcPct val="122000"/>
              </a:lnSpc>
              <a:spcBef>
                <a:spcPts val="0"/>
              </a:spcBef>
              <a:buFont typeface="Arial" charset="0"/>
              <a:buNone/>
            </a:pPr>
            <a:r>
              <a:rPr lang="zh-CN" altLang="en-US" sz="2400" b="1" smtClean="0">
                <a:latin typeface="黑体" charset="0"/>
                <a:ea typeface="黑体" charset="0"/>
              </a:rPr>
              <a:t>错误分析</a:t>
            </a:r>
            <a:r>
              <a:rPr lang="zh-CN" altLang="en-US" sz="2400" b="1" smtClean="0"/>
              <a:t>：</a:t>
            </a:r>
            <a:r>
              <a:rPr lang="zh-CN" altLang="en-US" sz="2400" b="1" smtClean="0">
                <a:latin typeface="楷体_GB2312" pitchFamily="49" charset="-122"/>
                <a:ea typeface="楷体_GB2312" pitchFamily="49" charset="-122"/>
              </a:rPr>
              <a:t>该题要求从“知识”“兴趣”中任选一个为话题，因此在仿写时必须以给定的陈述对象为主语，而不能另起炉灶选用“梦想”，否则，不管写得多么美，都是不符合题目要求的。</a:t>
            </a:r>
          </a:p>
        </p:txBody>
      </p:sp>
      <p:sp>
        <p:nvSpPr>
          <p:cNvPr id="126464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126464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6464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64642"/>
                                        </p:tgtEl>
                                        <p:attrNameLst>
                                          <p:attrName>style.visibility</p:attrName>
                                        </p:attrNameLst>
                                      </p:cBhvr>
                                      <p:to>
                                        <p:strVal val="visible"/>
                                      </p:to>
                                    </p:set>
                                    <p:animEffect transition="in" filter="blinds(horizontal)">
                                      <p:cBhvr>
                                        <p:cTn id="7" dur="500"/>
                                        <p:tgtEl>
                                          <p:spTgt spid="1264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4642" grpId="0"/>
    </p:bldLst>
  </p:timing>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内容占位符 2"/>
          <p:cNvSpPr>
            <a:spLocks noGrp="1"/>
          </p:cNvSpPr>
          <p:nvPr>
            <p:ph idx="4294967295"/>
          </p:nvPr>
        </p:nvSpPr>
        <p:spPr>
          <a:xfrm>
            <a:off x="792480" y="926465"/>
            <a:ext cx="7919720" cy="3439795"/>
          </a:xfrm>
        </p:spPr>
        <p:txBody>
          <a:bodyPr/>
          <a:lstStyle/>
          <a:p>
            <a:pPr marL="0" indent="0" eaLnBrk="1" latinLnBrk="0" hangingPunct="1">
              <a:lnSpc>
                <a:spcPts val="3500"/>
              </a:lnSpc>
              <a:spcBef>
                <a:spcPct val="0"/>
              </a:spcBef>
              <a:buFont typeface="Arial" charset="0"/>
              <a:buNone/>
            </a:pPr>
            <a:r>
              <a:rPr lang="zh-CN" altLang="en-US" sz="2400" b="1" smtClean="0">
                <a:solidFill>
                  <a:srgbClr val="990033"/>
                </a:solidFill>
                <a:latin typeface="宋体" pitchFamily="2" charset="-122"/>
              </a:rPr>
              <a:t>答案示例：知识是河沙里的金，只要你不断地淘漉，总会积少成多；知识是蓄水池中的水，如果你不及时添加，终会全部蒸发。</a:t>
            </a:r>
          </a:p>
        </p:txBody>
      </p:sp>
      <p:sp>
        <p:nvSpPr>
          <p:cNvPr id="56218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6218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6218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62178"/>
                                        </p:tgtEl>
                                        <p:attrNameLst>
                                          <p:attrName>style.visibility</p:attrName>
                                        </p:attrNameLst>
                                      </p:cBhvr>
                                      <p:to>
                                        <p:strVal val="visible"/>
                                      </p:to>
                                    </p:set>
                                    <p:animEffect transition="in" filter="blinds(horizontal)">
                                      <p:cBhvr>
                                        <p:cTn id="7" dur="500"/>
                                        <p:tgtEl>
                                          <p:spTgt spid="562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178" grpId="0"/>
    </p:bldLst>
  </p:timing>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内容占位符 2"/>
          <p:cNvSpPr>
            <a:spLocks noGrp="1"/>
          </p:cNvSpPr>
          <p:nvPr>
            <p:ph idx="4294967295"/>
          </p:nvPr>
        </p:nvSpPr>
        <p:spPr>
          <a:xfrm>
            <a:off x="792163" y="936625"/>
            <a:ext cx="7920037" cy="5399088"/>
          </a:xfrm>
        </p:spPr>
        <p:txBody>
          <a:bodyPr/>
          <a:lstStyle/>
          <a:p>
            <a:pPr marL="0" indent="0" eaLnBrk="1" latinLnBrk="0" hangingPunct="1">
              <a:lnSpc>
                <a:spcPts val="3500"/>
              </a:lnSpc>
              <a:spcBef>
                <a:spcPct val="0"/>
              </a:spcBef>
              <a:buFont typeface="Arial" charset="0"/>
              <a:buNone/>
            </a:pPr>
            <a:r>
              <a:rPr lang="en-US" altLang="zh-CN" sz="2400" b="1" smtClean="0">
                <a:latin typeface="黑体" charset="0"/>
                <a:ea typeface="黑体" charset="0"/>
              </a:rPr>
              <a:t>2</a:t>
            </a:r>
            <a:r>
              <a:rPr lang="zh-CN" altLang="en-US" sz="2400" b="1" smtClean="0">
                <a:latin typeface="黑体" charset="0"/>
                <a:ea typeface="黑体" charset="0"/>
              </a:rPr>
              <a:t>．结构相同。</a:t>
            </a:r>
          </a:p>
          <a:p>
            <a:pPr marL="0" indent="0" eaLnBrk="1" latinLnBrk="0" hangingPunct="1">
              <a:lnSpc>
                <a:spcPts val="3500"/>
              </a:lnSpc>
              <a:spcBef>
                <a:spcPct val="0"/>
              </a:spcBef>
              <a:buFont typeface="Arial" charset="0"/>
              <a:buNone/>
            </a:pPr>
            <a:r>
              <a:rPr lang="zh-CN" altLang="en-US" sz="2400" b="1" smtClean="0">
                <a:latin typeface="宋体" pitchFamily="2" charset="-122"/>
              </a:rPr>
              <a:t>    有些句式仿写题的例句结构较为复杂，由一组博喻句、比喻排比句或复合比喻句构成。其不仅外在形式表现为由多个句子组成，而且内容上各元素之间的彼此关联和彼此对应关系也比较复杂。这可能牵涉句式、修辞、逻辑等多个方面。解答这类仿写题时，一定要注意各本体之间的内部联系、各喻体之间的内部联系，各个本体和各个喻体之间的对应性，以及相关的逻辑协调性。</a:t>
            </a:r>
          </a:p>
        </p:txBody>
      </p:sp>
      <p:sp>
        <p:nvSpPr>
          <p:cNvPr id="56320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6320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6320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63202"/>
                                        </p:tgtEl>
                                        <p:attrNameLst>
                                          <p:attrName>style.visibility</p:attrName>
                                        </p:attrNameLst>
                                      </p:cBhvr>
                                      <p:to>
                                        <p:strVal val="visible"/>
                                      </p:to>
                                    </p:set>
                                    <p:animEffect transition="in" filter="blinds(horizontal)">
                                      <p:cBhvr>
                                        <p:cTn id="7" dur="500"/>
                                        <p:tgtEl>
                                          <p:spTgt spid="563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02" grpId="0"/>
    </p:bldLst>
  </p:timing>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内容占位符 2"/>
          <p:cNvSpPr>
            <a:spLocks noGrp="1"/>
          </p:cNvSpPr>
          <p:nvPr>
            <p:ph idx="4294967295"/>
          </p:nvPr>
        </p:nvSpPr>
        <p:spPr>
          <a:xfrm>
            <a:off x="792163" y="936625"/>
            <a:ext cx="7920037" cy="5399088"/>
          </a:xfrm>
        </p:spPr>
        <p:txBody>
          <a:bodyPr/>
          <a:lstStyle/>
          <a:p>
            <a:pPr marL="0" indent="0" eaLnBrk="1" latinLnBrk="0" hangingPunct="1">
              <a:lnSpc>
                <a:spcPts val="3500"/>
              </a:lnSpc>
              <a:spcBef>
                <a:spcPct val="0"/>
              </a:spcBef>
              <a:buFont typeface="Arial" charset="0"/>
              <a:buNone/>
            </a:pPr>
            <a:r>
              <a:rPr lang="zh-CN" altLang="en-US" sz="2400" b="1" smtClean="0">
                <a:latin typeface="+mn-ea"/>
              </a:rPr>
              <a:t>例</a:t>
            </a:r>
            <a:r>
              <a:rPr lang="en-US" altLang="zh-CN" sz="2400" b="1" smtClean="0">
                <a:latin typeface="+mn-ea"/>
              </a:rPr>
              <a:t>2  </a:t>
            </a:r>
            <a:r>
              <a:rPr lang="zh-CN" altLang="en-US" sz="2400" b="1" smtClean="0">
                <a:latin typeface="+mn-ea"/>
              </a:rPr>
              <a:t>仿照下面的比喻形式，另写一组句子。要求：选择新的本体和喻体，意思完整。</a:t>
            </a:r>
            <a:r>
              <a:rPr lang="en-US" altLang="zh-CN" sz="2400" b="1" smtClean="0">
                <a:latin typeface="+mn-ea"/>
              </a:rPr>
              <a:t>(</a:t>
            </a:r>
            <a:r>
              <a:rPr lang="zh-CN" altLang="en-US" sz="2400" b="1" smtClean="0">
                <a:latin typeface="+mn-ea"/>
              </a:rPr>
              <a:t>不要求与原句字数相同</a:t>
            </a:r>
            <a:r>
              <a:rPr lang="en-US" altLang="zh-CN" sz="2400" b="1" smtClean="0">
                <a:latin typeface="+mn-ea"/>
              </a:rPr>
              <a:t>)</a:t>
            </a:r>
            <a:r>
              <a:rPr lang="zh-CN" altLang="en-US" sz="2400" b="1" smtClean="0">
                <a:latin typeface="+mn-ea"/>
              </a:rPr>
              <a:t>（</a:t>
            </a:r>
            <a:r>
              <a:rPr lang="en-US" altLang="zh-CN" sz="2400" b="1" smtClean="0">
                <a:latin typeface="+mn-ea"/>
              </a:rPr>
              <a:t>4</a:t>
            </a:r>
            <a:r>
              <a:rPr lang="zh-CN" altLang="en-US" sz="2400" b="1" smtClean="0">
                <a:latin typeface="+mn-ea"/>
              </a:rPr>
              <a:t>分）</a:t>
            </a:r>
          </a:p>
          <a:p>
            <a:pPr marL="0" indent="0" eaLnBrk="1" latinLnBrk="0" hangingPunct="1">
              <a:lnSpc>
                <a:spcPts val="3500"/>
              </a:lnSpc>
              <a:spcBef>
                <a:spcPct val="0"/>
              </a:spcBef>
              <a:buFont typeface="Arial" charset="0"/>
              <a:buNone/>
            </a:pPr>
            <a:r>
              <a:rPr lang="en-US" altLang="zh-CN" sz="2400" b="1" smtClean="0">
                <a:latin typeface="宋体" pitchFamily="2" charset="-122"/>
              </a:rPr>
              <a:t>            </a:t>
            </a:r>
            <a:r>
              <a:rPr lang="zh-CN" altLang="en-US" sz="2400" b="1" u="dbl" smtClean="0">
                <a:solidFill>
                  <a:schemeClr val="tx1"/>
                </a:solidFill>
                <a:uFillTx/>
                <a:latin typeface="楷体_GB2312" charset="0"/>
                <a:ea typeface="楷体_GB2312" pitchFamily="49" charset="-122"/>
              </a:rPr>
              <a:t>海</a:t>
            </a:r>
            <a:r>
              <a:rPr lang="zh-CN" altLang="en-US" sz="2400" b="1" smtClean="0">
                <a:latin typeface="楷体_GB2312" pitchFamily="49" charset="-122"/>
                <a:ea typeface="楷体_GB2312" pitchFamily="49" charset="-122"/>
              </a:rPr>
              <a:t>是水的一部</a:t>
            </a:r>
            <a:r>
              <a:rPr lang="zh-CN" altLang="en-US" sz="2400" b="1" u="wavyDbl" smtClean="0">
                <a:solidFill>
                  <a:schemeClr val="tx1"/>
                </a:solidFill>
                <a:uFillTx/>
                <a:latin typeface="楷体_GB2312" charset="0"/>
                <a:ea typeface="楷体_GB2312" pitchFamily="49" charset="-122"/>
              </a:rPr>
              <a:t>字典</a:t>
            </a:r>
            <a:r>
              <a:rPr lang="zh-CN" altLang="en-US" sz="2400" b="1" smtClean="0">
                <a:latin typeface="楷体_GB2312" pitchFamily="49" charset="-122"/>
                <a:ea typeface="楷体_GB2312" pitchFamily="49" charset="-122"/>
              </a:rPr>
              <a:t>： </a:t>
            </a:r>
          </a:p>
          <a:p>
            <a:pPr marL="0" indent="0" eaLnBrk="1" latinLnBrk="0" hangingPunct="1">
              <a:lnSpc>
                <a:spcPts val="3500"/>
              </a:lnSpc>
              <a:spcBef>
                <a:spcPct val="0"/>
              </a:spcBef>
              <a:buFont typeface="Arial" charset="0"/>
              <a:buNone/>
            </a:pPr>
            <a:r>
              <a:rPr lang="zh-CN" altLang="en-US" sz="2400" b="1" smtClean="0">
                <a:latin typeface="楷体_GB2312" pitchFamily="49" charset="-122"/>
                <a:ea typeface="楷体_GB2312" pitchFamily="49" charset="-122"/>
              </a:rPr>
              <a:t>              </a:t>
            </a:r>
            <a:r>
              <a:rPr lang="zh-CN" altLang="en-US" sz="2400" b="1" u="sng" smtClean="0">
                <a:latin typeface="楷体_GB2312" pitchFamily="49" charset="-122"/>
                <a:ea typeface="楷体_GB2312" pitchFamily="49" charset="-122"/>
              </a:rPr>
              <a:t>浪花</a:t>
            </a:r>
            <a:r>
              <a:rPr lang="zh-CN" altLang="en-US" sz="2400" b="1" smtClean="0">
                <a:latin typeface="楷体_GB2312" pitchFamily="49" charset="-122"/>
                <a:ea typeface="楷体_GB2312" pitchFamily="49" charset="-122"/>
              </a:rPr>
              <a:t>是</a:t>
            </a:r>
            <a:r>
              <a:rPr lang="zh-CN" altLang="en-US" sz="2400" b="1" u="wavy" smtClean="0">
                <a:solidFill>
                  <a:schemeClr val="tx1"/>
                </a:solidFill>
                <a:uFillTx/>
                <a:latin typeface="楷体_GB2312" charset="0"/>
                <a:ea typeface="楷体_GB2312" pitchFamily="49" charset="-122"/>
              </a:rPr>
              <a:t>部首</a:t>
            </a:r>
            <a:r>
              <a:rPr lang="zh-CN" altLang="en-US" sz="2400" b="1" smtClean="0">
                <a:latin typeface="楷体_GB2312" pitchFamily="49" charset="-122"/>
                <a:ea typeface="楷体_GB2312" pitchFamily="49" charset="-122"/>
              </a:rPr>
              <a:t>，</a:t>
            </a:r>
          </a:p>
          <a:p>
            <a:pPr marL="0" indent="0" eaLnBrk="1" latinLnBrk="0" hangingPunct="1">
              <a:lnSpc>
                <a:spcPts val="3500"/>
              </a:lnSpc>
              <a:spcBef>
                <a:spcPct val="0"/>
              </a:spcBef>
              <a:buFont typeface="Arial" charset="0"/>
              <a:buNone/>
            </a:pPr>
            <a:r>
              <a:rPr lang="zh-CN" altLang="en-US" sz="2400" b="1" smtClean="0">
                <a:latin typeface="楷体_GB2312" pitchFamily="49" charset="-122"/>
                <a:ea typeface="楷体_GB2312" pitchFamily="49" charset="-122"/>
              </a:rPr>
              <a:t>              </a:t>
            </a:r>
            <a:r>
              <a:rPr lang="zh-CN" altLang="en-US" sz="2400" b="1" u="sng" smtClean="0">
                <a:latin typeface="楷体_GB2312" pitchFamily="49" charset="-122"/>
                <a:ea typeface="楷体_GB2312" pitchFamily="49" charset="-122"/>
              </a:rPr>
              <a:t>涛声</a:t>
            </a:r>
            <a:r>
              <a:rPr lang="zh-CN" altLang="en-US" sz="2400" b="1" smtClean="0">
                <a:latin typeface="楷体_GB2312" pitchFamily="49" charset="-122"/>
                <a:ea typeface="楷体_GB2312" pitchFamily="49" charset="-122"/>
              </a:rPr>
              <a:t>是</a:t>
            </a:r>
            <a:r>
              <a:rPr lang="zh-CN" altLang="en-US" sz="2400" b="1" u="wavy" smtClean="0">
                <a:solidFill>
                  <a:schemeClr val="tx1"/>
                </a:solidFill>
                <a:uFillTx/>
                <a:latin typeface="楷体_GB2312" charset="0"/>
                <a:ea typeface="楷体_GB2312" pitchFamily="49" charset="-122"/>
              </a:rPr>
              <a:t>音序</a:t>
            </a:r>
            <a:r>
              <a:rPr lang="zh-CN" altLang="en-US" sz="2400" b="1" smtClean="0">
                <a:latin typeface="楷体_GB2312" pitchFamily="49" charset="-122"/>
                <a:ea typeface="楷体_GB2312" pitchFamily="49" charset="-122"/>
              </a:rPr>
              <a:t>，</a:t>
            </a:r>
          </a:p>
          <a:p>
            <a:pPr marL="0" indent="0" eaLnBrk="1" latinLnBrk="0" hangingPunct="1">
              <a:lnSpc>
                <a:spcPts val="3500"/>
              </a:lnSpc>
              <a:spcBef>
                <a:spcPct val="0"/>
              </a:spcBef>
              <a:buFont typeface="Arial" charset="0"/>
              <a:buNone/>
            </a:pPr>
            <a:r>
              <a:rPr lang="zh-CN" altLang="en-US" sz="2400" b="1" smtClean="0">
                <a:latin typeface="楷体_GB2312" pitchFamily="49" charset="-122"/>
                <a:ea typeface="楷体_GB2312" pitchFamily="49" charset="-122"/>
              </a:rPr>
              <a:t>          </a:t>
            </a:r>
            <a:r>
              <a:rPr lang="zh-CN" altLang="en-US" sz="2400" b="1" u="sng" smtClean="0">
                <a:solidFill>
                  <a:schemeClr val="tx1"/>
                </a:solidFill>
                <a:uFillTx/>
                <a:latin typeface="楷体_GB2312" charset="0"/>
                <a:ea typeface="楷体_GB2312" pitchFamily="49" charset="-122"/>
              </a:rPr>
              <a:t>鱼虾</a:t>
            </a:r>
            <a:r>
              <a:rPr lang="zh-CN" altLang="en-US" sz="2400" b="1" smtClean="0">
                <a:latin typeface="楷体_GB2312" pitchFamily="49" charset="-122"/>
                <a:ea typeface="楷体_GB2312" pitchFamily="49" charset="-122"/>
              </a:rPr>
              <a:t>、</a:t>
            </a:r>
            <a:r>
              <a:rPr lang="zh-CN" altLang="en-US" sz="2400" b="1" u="sng" smtClean="0">
                <a:latin typeface="楷体_GB2312" pitchFamily="49" charset="-122"/>
                <a:ea typeface="楷体_GB2312" pitchFamily="49" charset="-122"/>
              </a:rPr>
              <a:t>海鸥</a:t>
            </a:r>
            <a:r>
              <a:rPr lang="zh-CN" altLang="en-US" sz="2400" b="1" smtClean="0">
                <a:latin typeface="楷体_GB2312" pitchFamily="49" charset="-122"/>
                <a:ea typeface="楷体_GB2312" pitchFamily="49" charset="-122"/>
              </a:rPr>
              <a:t>是海的</a:t>
            </a:r>
            <a:r>
              <a:rPr lang="zh-CN" altLang="en-US" sz="2400" b="1" u="wavy" smtClean="0">
                <a:solidFill>
                  <a:schemeClr val="tx1"/>
                </a:solidFill>
                <a:uFillTx/>
                <a:latin typeface="楷体_GB2312" charset="0"/>
                <a:ea typeface="楷体_GB2312" pitchFamily="49" charset="-122"/>
              </a:rPr>
              <a:t>文字</a:t>
            </a:r>
            <a:r>
              <a:rPr lang="zh-CN" altLang="en-US" sz="2400" b="1" smtClean="0">
                <a:latin typeface="楷体_GB2312" pitchFamily="49" charset="-122"/>
                <a:ea typeface="楷体_GB2312" pitchFamily="49" charset="-122"/>
              </a:rPr>
              <a:t>。</a:t>
            </a:r>
          </a:p>
          <a:p>
            <a:pPr marL="0" indent="0" eaLnBrk="1" latinLnBrk="0" hangingPunct="1">
              <a:lnSpc>
                <a:spcPts val="3500"/>
              </a:lnSpc>
              <a:spcBef>
                <a:spcPct val="0"/>
              </a:spcBef>
              <a:buFont typeface="Arial" charset="0"/>
              <a:buNone/>
            </a:pPr>
            <a:r>
              <a:rPr lang="zh-CN" altLang="en-US" sz="2400" b="1" smtClean="0">
                <a:latin typeface="黑体" charset="0"/>
                <a:ea typeface="黑体" charset="0"/>
              </a:rPr>
              <a:t>错误答案：</a:t>
            </a:r>
            <a:r>
              <a:rPr lang="zh-CN" altLang="en-US" sz="2400" b="1" smtClean="0">
                <a:latin typeface="宋体" pitchFamily="2" charset="-122"/>
              </a:rPr>
              <a:t>  </a:t>
            </a:r>
            <a:r>
              <a:rPr lang="zh-CN" altLang="en-US" sz="2400" b="1" smtClean="0">
                <a:latin typeface="楷体_GB2312" pitchFamily="49" charset="-122"/>
                <a:ea typeface="楷体_GB2312" pitchFamily="49" charset="-122"/>
              </a:rPr>
              <a:t>童话是文学的一朵奇葩：</a:t>
            </a:r>
          </a:p>
          <a:p>
            <a:pPr marL="0" indent="0" algn="l" eaLnBrk="1" latinLnBrk="0" hangingPunct="1">
              <a:lnSpc>
                <a:spcPts val="3500"/>
              </a:lnSpc>
              <a:spcBef>
                <a:spcPct val="0"/>
              </a:spcBef>
              <a:buFont typeface="Arial" charset="0"/>
              <a:buNone/>
            </a:pPr>
            <a:r>
              <a:rPr lang="zh-CN" altLang="en-US" sz="2400" b="1" smtClean="0">
                <a:latin typeface="楷体_GB2312" pitchFamily="49" charset="-122"/>
                <a:ea typeface="楷体_GB2312" pitchFamily="49" charset="-122"/>
              </a:rPr>
              <a:t>            诗歌是明珠，</a:t>
            </a:r>
          </a:p>
          <a:p>
            <a:pPr marL="0" indent="0" algn="l" eaLnBrk="1" latinLnBrk="0" hangingPunct="1">
              <a:lnSpc>
                <a:spcPts val="3500"/>
              </a:lnSpc>
              <a:spcBef>
                <a:spcPct val="0"/>
              </a:spcBef>
              <a:buFont typeface="Arial" charset="0"/>
              <a:buNone/>
            </a:pPr>
            <a:r>
              <a:rPr lang="zh-CN" altLang="en-US" sz="2400" b="1" smtClean="0">
                <a:latin typeface="楷体_GB2312" pitchFamily="49" charset="-122"/>
                <a:ea typeface="楷体_GB2312" pitchFamily="49" charset="-122"/>
              </a:rPr>
              <a:t>            语言是花瓣，</a:t>
            </a:r>
          </a:p>
          <a:p>
            <a:pPr marL="0" indent="0" algn="l" eaLnBrk="1" latinLnBrk="0" hangingPunct="1">
              <a:lnSpc>
                <a:spcPts val="3500"/>
              </a:lnSpc>
              <a:spcBef>
                <a:spcPct val="0"/>
              </a:spcBef>
              <a:buFont typeface="Arial" charset="0"/>
              <a:buNone/>
            </a:pPr>
            <a:r>
              <a:rPr lang="zh-CN" altLang="en-US" sz="2400" b="1" smtClean="0">
                <a:latin typeface="楷体_GB2312" pitchFamily="49" charset="-122"/>
                <a:ea typeface="楷体_GB2312" pitchFamily="49" charset="-122"/>
              </a:rPr>
              <a:t>            蜜蜂、蝴蝶是传授花粉的媒介。</a:t>
            </a:r>
          </a:p>
          <a:p>
            <a:pPr marL="0" indent="622300" algn="l" eaLnBrk="1" hangingPunct="1">
              <a:lnSpc>
                <a:spcPts val="3500"/>
              </a:lnSpc>
              <a:buFont typeface="Arial" charset="0"/>
              <a:buNone/>
            </a:pPr>
            <a:endParaRPr lang="zh-CN" altLang="en-US" sz="2400" b="1" smtClean="0">
              <a:latin typeface="楷体_GB2312" pitchFamily="49" charset="-122"/>
              <a:ea typeface="楷体_GB2312" pitchFamily="49" charset="-122"/>
            </a:endParaRPr>
          </a:p>
        </p:txBody>
      </p:sp>
      <p:sp>
        <p:nvSpPr>
          <p:cNvPr id="53253"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3255"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3256"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3251"/>
                                        </p:tgtEl>
                                        <p:attrNameLst>
                                          <p:attrName>style.visibility</p:attrName>
                                        </p:attrNameLst>
                                      </p:cBhvr>
                                      <p:to>
                                        <p:strVal val="visible"/>
                                      </p:to>
                                    </p:set>
                                    <p:animEffect transition="in" filter="blinds(horizontal)">
                                      <p:cBhvr>
                                        <p:cTn id="7" dur="500"/>
                                        <p:tgtEl>
                                          <p:spTgt spid="53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p:bldLst>
  </p:timing>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内容占位符 2"/>
          <p:cNvSpPr>
            <a:spLocks noGrp="1"/>
          </p:cNvSpPr>
          <p:nvPr>
            <p:ph idx="4294967295"/>
          </p:nvPr>
        </p:nvSpPr>
        <p:spPr>
          <a:xfrm>
            <a:off x="792480" y="937260"/>
            <a:ext cx="7919720" cy="5337810"/>
          </a:xfrm>
        </p:spPr>
        <p:txBody>
          <a:bodyPr/>
          <a:lstStyle/>
          <a:p>
            <a:pPr marL="0" indent="0" eaLnBrk="1" latinLnBrk="0" hangingPunct="1">
              <a:lnSpc>
                <a:spcPts val="3500"/>
              </a:lnSpc>
              <a:spcBef>
                <a:spcPct val="0"/>
              </a:spcBef>
              <a:buFont typeface="Arial" charset="0"/>
              <a:buNone/>
            </a:pPr>
            <a:r>
              <a:rPr lang="zh-CN" altLang="en-US" sz="2400" b="1" smtClean="0">
                <a:latin typeface="黑体" charset="0"/>
                <a:ea typeface="黑体" charset="0"/>
              </a:rPr>
              <a:t>错误分析：</a:t>
            </a:r>
            <a:r>
              <a:rPr lang="zh-CN" altLang="en-US" sz="2400" b="1" smtClean="0">
                <a:latin typeface="楷体_GB2312" pitchFamily="49" charset="-122"/>
                <a:ea typeface="楷体_GB2312" pitchFamily="49" charset="-122"/>
              </a:rPr>
              <a:t>这首小诗作为示例，具有严密的逻辑性。第一句与后三句是总与分的关系，是整体与局部的关系。几个本体之间互相关联，“海”里包含“浪花、涛声、鱼虾、海鸥”等事物；几个喻体之间也互相关联，“字典”里也包含“部首、音序、文字”等元素。“错误答案”第一句与后三句并没有构成总与分、整体与局部的关系。本体中，“童话”与“诗歌”并列，但无法包含“语言”，最后一句“蜜蜂、蝴蝶”更是与前文风马牛不相及。喻体“奇葩”“明珠”“花瓣”“媒介”更是一盘散沙。</a:t>
            </a:r>
          </a:p>
          <a:p>
            <a:pPr marL="0" indent="0" eaLnBrk="1" latinLnBrk="0" hangingPunct="1">
              <a:lnSpc>
                <a:spcPts val="3500"/>
              </a:lnSpc>
              <a:spcBef>
                <a:spcPct val="0"/>
              </a:spcBef>
              <a:buFont typeface="Arial" charset="0"/>
              <a:buNone/>
            </a:pPr>
            <a:endParaRPr lang="zh-CN" altLang="en-US" sz="2400" b="1" smtClean="0">
              <a:solidFill>
                <a:srgbClr val="990033"/>
              </a:solidFill>
              <a:latin typeface="宋体" pitchFamily="2" charset="-122"/>
            </a:endParaRPr>
          </a:p>
        </p:txBody>
      </p:sp>
      <p:sp>
        <p:nvSpPr>
          <p:cNvPr id="54277"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4279"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4280"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4275"/>
                                        </p:tgtEl>
                                        <p:attrNameLst>
                                          <p:attrName>style.visibility</p:attrName>
                                        </p:attrNameLst>
                                      </p:cBhvr>
                                      <p:to>
                                        <p:strVal val="visible"/>
                                      </p:to>
                                    </p:set>
                                    <p:animEffect transition="in" filter="blinds(horizontal)">
                                      <p:cBhvr>
                                        <p:cTn id="7" dur="500"/>
                                        <p:tgtEl>
                                          <p:spTgt spid="54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p:bldLst>
  </p:timing>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内容占位符 2"/>
          <p:cNvSpPr>
            <a:spLocks noGrp="1"/>
          </p:cNvSpPr>
          <p:nvPr>
            <p:ph idx="4294967295"/>
          </p:nvPr>
        </p:nvSpPr>
        <p:spPr>
          <a:xfrm>
            <a:off x="792480" y="937260"/>
            <a:ext cx="7919720" cy="5337810"/>
          </a:xfrm>
        </p:spPr>
        <p:txBody>
          <a:bodyPr/>
          <a:lstStyle/>
          <a:p>
            <a:pPr marL="0" indent="0" eaLnBrk="1" latinLnBrk="0" hangingPunct="1">
              <a:lnSpc>
                <a:spcPts val="3500"/>
              </a:lnSpc>
              <a:spcBef>
                <a:spcPct val="0"/>
              </a:spcBef>
              <a:buFont typeface="Arial" charset="0"/>
              <a:buNone/>
            </a:pPr>
            <a:r>
              <a:rPr lang="zh-CN" altLang="en-US" sz="2400" b="1" smtClean="0">
                <a:solidFill>
                  <a:srgbClr val="990033"/>
                </a:solidFill>
                <a:latin typeface="+mn-ea"/>
                <a:sym typeface="+mn-ea"/>
              </a:rPr>
              <a:t>答案示例</a:t>
            </a:r>
            <a:r>
              <a:rPr lang="zh-CN" altLang="en-US" sz="2400" b="1" smtClean="0">
                <a:solidFill>
                  <a:srgbClr val="990033"/>
                </a:solidFill>
                <a:latin typeface="宋体" pitchFamily="2" charset="-122"/>
                <a:sym typeface="+mn-ea"/>
              </a:rPr>
              <a:t>：</a:t>
            </a:r>
            <a:r>
              <a:rPr lang="zh-CN" altLang="en-US" sz="2400" b="1" u="dbl" smtClean="0">
                <a:solidFill>
                  <a:srgbClr val="990033"/>
                </a:solidFill>
                <a:uFillTx/>
                <a:latin typeface="宋体" pitchFamily="2" charset="-122"/>
              </a:rPr>
              <a:t>山林</a:t>
            </a:r>
            <a:r>
              <a:rPr lang="zh-CN" altLang="en-US" sz="2400" b="1" smtClean="0">
                <a:solidFill>
                  <a:srgbClr val="990033"/>
                </a:solidFill>
                <a:latin typeface="宋体" pitchFamily="2" charset="-122"/>
              </a:rPr>
              <a:t>是大自然之</a:t>
            </a:r>
            <a:r>
              <a:rPr lang="zh-CN" altLang="en-US" sz="2400" b="1" u="wavyDbl" smtClean="0">
                <a:solidFill>
                  <a:srgbClr val="990033"/>
                </a:solidFill>
                <a:uFillTx/>
                <a:latin typeface="宋体" pitchFamily="2" charset="-122"/>
              </a:rPr>
              <a:t>家</a:t>
            </a:r>
            <a:r>
              <a:rPr lang="zh-CN" altLang="en-US" sz="2400" b="1" smtClean="0">
                <a:solidFill>
                  <a:srgbClr val="990033"/>
                </a:solidFill>
                <a:latin typeface="宋体" pitchFamily="2" charset="-122"/>
              </a:rPr>
              <a:t>：</a:t>
            </a:r>
            <a:r>
              <a:rPr lang="zh-CN" altLang="en-US" sz="2400" b="1" u="sng" smtClean="0">
                <a:solidFill>
                  <a:srgbClr val="990033"/>
                </a:solidFill>
                <a:latin typeface="宋体" pitchFamily="2" charset="-122"/>
              </a:rPr>
              <a:t>山</a:t>
            </a:r>
            <a:r>
              <a:rPr lang="zh-CN" altLang="en-US" sz="2400" b="1" smtClean="0">
                <a:solidFill>
                  <a:srgbClr val="990033"/>
                </a:solidFill>
                <a:latin typeface="宋体" pitchFamily="2" charset="-122"/>
              </a:rPr>
              <a:t>是</a:t>
            </a:r>
            <a:r>
              <a:rPr lang="zh-CN" altLang="en-US" sz="2400" b="1" u="wavy" smtClean="0">
                <a:solidFill>
                  <a:srgbClr val="990033"/>
                </a:solidFill>
                <a:uFillTx/>
                <a:latin typeface="宋体" pitchFamily="2" charset="-122"/>
              </a:rPr>
              <a:t>围墙</a:t>
            </a:r>
            <a:r>
              <a:rPr lang="zh-CN" altLang="en-US" sz="2400" b="1" smtClean="0">
                <a:solidFill>
                  <a:srgbClr val="990033"/>
                </a:solidFill>
                <a:latin typeface="宋体" pitchFamily="2" charset="-122"/>
              </a:rPr>
              <a:t>，</a:t>
            </a:r>
            <a:r>
              <a:rPr lang="zh-CN" altLang="en-US" sz="2400" b="1" u="sng" smtClean="0">
                <a:solidFill>
                  <a:srgbClr val="990033"/>
                </a:solidFill>
                <a:latin typeface="宋体" pitchFamily="2" charset="-122"/>
              </a:rPr>
              <a:t>溪流</a:t>
            </a:r>
            <a:r>
              <a:rPr lang="zh-CN" altLang="en-US" sz="2400" b="1" smtClean="0">
                <a:solidFill>
                  <a:srgbClr val="990033"/>
                </a:solidFill>
                <a:latin typeface="宋体" pitchFamily="2" charset="-122"/>
              </a:rPr>
              <a:t>是</a:t>
            </a:r>
            <a:r>
              <a:rPr lang="zh-CN" altLang="en-US" sz="2400" b="1" u="wavy" smtClean="0">
                <a:solidFill>
                  <a:srgbClr val="990033"/>
                </a:solidFill>
                <a:uFillTx/>
                <a:latin typeface="宋体" pitchFamily="2" charset="-122"/>
              </a:rPr>
              <a:t>自来水</a:t>
            </a:r>
            <a:r>
              <a:rPr lang="zh-CN" altLang="en-US" sz="2400" b="1" smtClean="0">
                <a:solidFill>
                  <a:srgbClr val="990033"/>
                </a:solidFill>
                <a:latin typeface="宋体" pitchFamily="2" charset="-122"/>
              </a:rPr>
              <a:t>，</a:t>
            </a:r>
            <a:r>
              <a:rPr lang="zh-CN" altLang="en-US" sz="2400" b="1" u="sng" smtClean="0">
                <a:solidFill>
                  <a:srgbClr val="990033"/>
                </a:solidFill>
                <a:latin typeface="宋体" pitchFamily="2" charset="-122"/>
              </a:rPr>
              <a:t>鸟鸣</a:t>
            </a:r>
            <a:r>
              <a:rPr lang="zh-CN" altLang="en-US" sz="2400" b="1" smtClean="0">
                <a:solidFill>
                  <a:srgbClr val="990033"/>
                </a:solidFill>
                <a:latin typeface="宋体" pitchFamily="2" charset="-122"/>
              </a:rPr>
              <a:t>、</a:t>
            </a:r>
            <a:r>
              <a:rPr lang="zh-CN" altLang="en-US" sz="2400" b="1" u="sng" smtClean="0">
                <a:solidFill>
                  <a:srgbClr val="990033"/>
                </a:solidFill>
                <a:latin typeface="宋体" pitchFamily="2" charset="-122"/>
              </a:rPr>
              <a:t>虫唱</a:t>
            </a:r>
            <a:r>
              <a:rPr lang="zh-CN" altLang="en-US" sz="2400" b="1" smtClean="0">
                <a:solidFill>
                  <a:srgbClr val="990033"/>
                </a:solidFill>
                <a:latin typeface="宋体" pitchFamily="2" charset="-122"/>
              </a:rPr>
              <a:t>是孩子的</a:t>
            </a:r>
            <a:r>
              <a:rPr lang="zh-CN" altLang="en-US" sz="2400" b="1" u="wavy" smtClean="0">
                <a:solidFill>
                  <a:srgbClr val="990033"/>
                </a:solidFill>
                <a:uFillTx/>
                <a:latin typeface="宋体" pitchFamily="2" charset="-122"/>
              </a:rPr>
              <a:t>欢闹</a:t>
            </a:r>
            <a:r>
              <a:rPr lang="zh-CN" altLang="en-US" sz="2400" b="1" smtClean="0">
                <a:solidFill>
                  <a:srgbClr val="990033"/>
                </a:solidFill>
                <a:latin typeface="宋体" pitchFamily="2" charset="-122"/>
              </a:rPr>
              <a:t>。</a:t>
            </a:r>
          </a:p>
        </p:txBody>
      </p:sp>
      <p:sp>
        <p:nvSpPr>
          <p:cNvPr id="54277"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4279"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4280"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4275"/>
                                        </p:tgtEl>
                                        <p:attrNameLst>
                                          <p:attrName>style.visibility</p:attrName>
                                        </p:attrNameLst>
                                      </p:cBhvr>
                                      <p:to>
                                        <p:strVal val="visible"/>
                                      </p:to>
                                    </p:set>
                                    <p:animEffect transition="in" filter="blinds(horizontal)">
                                      <p:cBhvr>
                                        <p:cTn id="7" dur="500"/>
                                        <p:tgtEl>
                                          <p:spTgt spid="54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p:bldLst>
  </p:timing>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内容占位符 2"/>
          <p:cNvSpPr>
            <a:spLocks noGrp="1"/>
          </p:cNvSpPr>
          <p:nvPr>
            <p:ph idx="4294967295"/>
          </p:nvPr>
        </p:nvSpPr>
        <p:spPr>
          <a:xfrm>
            <a:off x="755333" y="908685"/>
            <a:ext cx="7920037" cy="3644900"/>
          </a:xfrm>
        </p:spPr>
        <p:txBody>
          <a:bodyPr/>
          <a:lstStyle/>
          <a:p>
            <a:pPr marL="0" indent="0" eaLnBrk="1" latinLnBrk="0" hangingPunct="1">
              <a:lnSpc>
                <a:spcPts val="3500"/>
              </a:lnSpc>
              <a:spcBef>
                <a:spcPct val="0"/>
              </a:spcBef>
              <a:buFont typeface="Arial" charset="0"/>
              <a:buNone/>
            </a:pPr>
            <a:r>
              <a:rPr lang="en-US" altLang="zh-CN" sz="2400" b="1" smtClean="0">
                <a:latin typeface="黑体" charset="0"/>
                <a:ea typeface="黑体" charset="0"/>
              </a:rPr>
              <a:t>3</a:t>
            </a:r>
            <a:r>
              <a:rPr lang="zh-CN" altLang="en-US" sz="2400" b="1" smtClean="0">
                <a:latin typeface="黑体" charset="0"/>
                <a:ea typeface="黑体" charset="0"/>
              </a:rPr>
              <a:t>．句式一致。</a:t>
            </a:r>
          </a:p>
          <a:p>
            <a:pPr marL="0" indent="0" eaLnBrk="1" latinLnBrk="0" hangingPunct="1">
              <a:lnSpc>
                <a:spcPts val="3500"/>
              </a:lnSpc>
              <a:spcBef>
                <a:spcPct val="0"/>
              </a:spcBef>
              <a:buFont typeface="Arial" charset="0"/>
              <a:buNone/>
            </a:pPr>
            <a:r>
              <a:rPr lang="zh-CN" altLang="en-US" sz="2400" b="1" smtClean="0">
                <a:latin typeface="宋体" pitchFamily="2" charset="-122"/>
              </a:rPr>
              <a:t>    仿用句式通常也称“句式仿写”，它的基本要求是做到仿写出来的句子与示例句的句式一致。形式上的规定对句子的内容表达具有很强的约束性，所以人们又把“仿用句式”称为“戴着镣铐跳舞”。句式一致是仿用句式题的第一要素，也是底线要求。</a:t>
            </a:r>
          </a:p>
          <a:p>
            <a:pPr marL="0" indent="0" eaLnBrk="1" latinLnBrk="0" hangingPunct="1">
              <a:lnSpc>
                <a:spcPts val="3500"/>
              </a:lnSpc>
              <a:spcBef>
                <a:spcPct val="0"/>
              </a:spcBef>
              <a:buFont typeface="Arial" charset="0"/>
              <a:buNone/>
            </a:pPr>
            <a:endParaRPr lang="zh-CN" altLang="en-US" sz="2400" b="1" smtClean="0">
              <a:latin typeface="宋体" pitchFamily="2" charset="-122"/>
            </a:endParaRPr>
          </a:p>
        </p:txBody>
      </p:sp>
      <p:sp>
        <p:nvSpPr>
          <p:cNvPr id="56422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6423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6423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64226"/>
                                        </p:tgtEl>
                                        <p:attrNameLst>
                                          <p:attrName>style.visibility</p:attrName>
                                        </p:attrNameLst>
                                      </p:cBhvr>
                                      <p:to>
                                        <p:strVal val="visible"/>
                                      </p:to>
                                    </p:set>
                                    <p:animEffect transition="in" filter="blinds(horizontal)">
                                      <p:cBhvr>
                                        <p:cTn id="7" dur="500"/>
                                        <p:tgtEl>
                                          <p:spTgt spid="564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226" grpId="0"/>
    </p:bldLst>
  </p:timing>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内容占位符 2"/>
          <p:cNvSpPr>
            <a:spLocks noGrp="1"/>
          </p:cNvSpPr>
          <p:nvPr>
            <p:ph idx="4294967295"/>
          </p:nvPr>
        </p:nvSpPr>
        <p:spPr>
          <a:xfrm>
            <a:off x="827405" y="974725"/>
            <a:ext cx="7919720" cy="3578860"/>
          </a:xfrm>
        </p:spPr>
        <p:txBody>
          <a:bodyPr/>
          <a:lstStyle/>
          <a:p>
            <a:pPr marL="0" indent="0" eaLnBrk="1" latinLnBrk="0" hangingPunct="1">
              <a:lnSpc>
                <a:spcPts val="3500"/>
              </a:lnSpc>
              <a:spcBef>
                <a:spcPct val="0"/>
              </a:spcBef>
              <a:buFont typeface="Arial" charset="0"/>
              <a:buNone/>
            </a:pPr>
            <a:r>
              <a:rPr lang="zh-CN" altLang="en-US" sz="2400" b="1" smtClean="0">
                <a:latin typeface="黑体" charset="0"/>
                <a:ea typeface="黑体" charset="0"/>
              </a:rPr>
              <a:t>例</a:t>
            </a:r>
            <a:r>
              <a:rPr lang="en-US" altLang="zh-CN" sz="2400" b="1" smtClean="0">
                <a:latin typeface="黑体" charset="0"/>
                <a:ea typeface="黑体" charset="0"/>
              </a:rPr>
              <a:t>3</a:t>
            </a:r>
            <a:r>
              <a:rPr lang="en-US" altLang="zh-CN" sz="2400" b="1" smtClean="0">
                <a:latin typeface="宋体" pitchFamily="2" charset="-122"/>
              </a:rPr>
              <a:t> </a:t>
            </a:r>
            <a:r>
              <a:rPr lang="en-US" altLang="zh-CN" sz="2400" b="1" smtClean="0">
                <a:latin typeface="Adobe 黑体 Std R" charset="0"/>
                <a:ea typeface="Adobe 黑体 Std R" charset="0"/>
              </a:rPr>
              <a:t>[</a:t>
            </a:r>
            <a:r>
              <a:rPr lang="zh-CN" altLang="en-US" sz="2400" b="1" smtClean="0">
                <a:latin typeface="宋体" pitchFamily="2" charset="-122"/>
              </a:rPr>
              <a:t>2013·大纲全国卷</a:t>
            </a:r>
            <a:r>
              <a:rPr lang="zh-CN" altLang="en-US" sz="2400" b="1" smtClean="0">
                <a:latin typeface="Adobe 黑体 Std R" charset="0"/>
                <a:ea typeface="Adobe 黑体 Std R" charset="0"/>
              </a:rPr>
              <a:t>] </a:t>
            </a:r>
            <a:r>
              <a:rPr lang="zh-CN" altLang="en-US" sz="2400" b="1" smtClean="0">
                <a:latin typeface="宋体" pitchFamily="2" charset="-122"/>
              </a:rPr>
              <a:t>仿照下面的示例，自选话题，另写一句话，要求使用比喻的修辞手法，句式与示例相同。(6分)</a:t>
            </a:r>
          </a:p>
          <a:p>
            <a:pPr marL="0" indent="0" eaLnBrk="1" latinLnBrk="0" hangingPunct="1">
              <a:lnSpc>
                <a:spcPts val="3500"/>
              </a:lnSpc>
              <a:spcBef>
                <a:spcPct val="0"/>
              </a:spcBef>
              <a:buFont typeface="Arial" charset="0"/>
              <a:buNone/>
            </a:pPr>
            <a:r>
              <a:rPr lang="zh-CN" altLang="en-US" sz="2400" b="1" smtClean="0">
                <a:latin typeface="黑体" charset="0"/>
                <a:ea typeface="黑体" charset="0"/>
              </a:rPr>
              <a:t>示例</a:t>
            </a:r>
            <a:r>
              <a:rPr lang="zh-CN" altLang="en-US" sz="2400" b="1" smtClean="0">
                <a:latin typeface="宋体" pitchFamily="2" charset="-122"/>
              </a:rPr>
              <a:t>：</a:t>
            </a:r>
            <a:r>
              <a:rPr lang="zh-CN" altLang="en-US" sz="2400" b="1" smtClean="0">
                <a:latin typeface="楷体_GB2312" pitchFamily="49" charset="-122"/>
                <a:ea typeface="楷体_GB2312" pitchFamily="49" charset="-122"/>
              </a:rPr>
              <a:t>平和犹如绿叶，春天衬万紫千红却无妒意，秋天托累累硕果而不张扬。</a:t>
            </a:r>
            <a:endParaRPr lang="zh-CN" altLang="en-US" sz="2400" b="1" smtClean="0">
              <a:latin typeface="宋体" pitchFamily="2" charset="-122"/>
            </a:endParaRPr>
          </a:p>
          <a:p>
            <a:pPr marL="0" indent="0" eaLnBrk="1" latinLnBrk="0" hangingPunct="1">
              <a:lnSpc>
                <a:spcPts val="3500"/>
              </a:lnSpc>
              <a:spcBef>
                <a:spcPct val="0"/>
              </a:spcBef>
              <a:buFont typeface="Arial" charset="0"/>
              <a:buNone/>
            </a:pPr>
            <a:r>
              <a:rPr lang="zh-CN" altLang="en-US" sz="2400" b="1" smtClean="0">
                <a:latin typeface="黑体" charset="0"/>
                <a:ea typeface="黑体" charset="0"/>
              </a:rPr>
              <a:t>错误答案</a:t>
            </a:r>
            <a:r>
              <a:rPr lang="zh-CN" altLang="en-US" sz="2400" b="1" smtClean="0">
                <a:latin typeface="宋体" pitchFamily="2" charset="-122"/>
              </a:rPr>
              <a:t>：</a:t>
            </a:r>
            <a:r>
              <a:rPr lang="zh-CN" altLang="en-US" sz="2400" b="1" smtClean="0">
                <a:latin typeface="楷体_GB2312" pitchFamily="49" charset="-122"/>
                <a:ea typeface="楷体_GB2312" pitchFamily="49" charset="-122"/>
              </a:rPr>
              <a:t>热情如同火炬，寒冷中给予温暖尤显高尚，黑暗中给予光明更见无私。</a:t>
            </a:r>
            <a:endParaRPr lang="zh-CN" altLang="en-US" sz="2400" b="1" smtClean="0">
              <a:latin typeface="宋体" pitchFamily="2" charset="-122"/>
            </a:endParaRPr>
          </a:p>
          <a:p>
            <a:pPr marL="0" indent="622300" eaLnBrk="1" hangingPunct="1">
              <a:lnSpc>
                <a:spcPts val="3500"/>
              </a:lnSpc>
              <a:spcBef>
                <a:spcPct val="0"/>
              </a:spcBef>
              <a:buFont typeface="Arial" charset="0"/>
              <a:buNone/>
            </a:pPr>
            <a:endParaRPr lang="zh-CN" altLang="en-US" sz="2400" b="1" smtClean="0">
              <a:latin typeface="宋体" pitchFamily="2" charset="-122"/>
            </a:endParaRPr>
          </a:p>
        </p:txBody>
      </p:sp>
      <p:sp>
        <p:nvSpPr>
          <p:cNvPr id="56422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6423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6423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64226"/>
                                        </p:tgtEl>
                                        <p:attrNameLst>
                                          <p:attrName>style.visibility</p:attrName>
                                        </p:attrNameLst>
                                      </p:cBhvr>
                                      <p:to>
                                        <p:strVal val="visible"/>
                                      </p:to>
                                    </p:set>
                                    <p:animEffect transition="in" filter="blinds(horizontal)">
                                      <p:cBhvr>
                                        <p:cTn id="7" dur="500"/>
                                        <p:tgtEl>
                                          <p:spTgt spid="564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226" grpId="0"/>
    </p:bldLst>
  </p:timing>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4"/>
          <p:cNvGrpSpPr/>
          <p:nvPr/>
        </p:nvGrpSpPr>
        <p:grpSpPr bwMode="auto">
          <a:xfrm>
            <a:off x="1588" y="2674938"/>
            <a:ext cx="609600" cy="1978025"/>
            <a:chOff x="1" y="1685"/>
            <a:chExt cx="384" cy="1246"/>
          </a:xfrm>
        </p:grpSpPr>
        <p:pic>
          <p:nvPicPr>
            <p:cNvPr id="56326"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632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3" name="文本框 2"/>
          <p:cNvSpPr txBox="1"/>
          <p:nvPr/>
        </p:nvSpPr>
        <p:spPr>
          <a:xfrm>
            <a:off x="774700" y="836295"/>
            <a:ext cx="7936865" cy="3202940"/>
          </a:xfrm>
          <a:prstGeom prst="rect">
            <a:avLst/>
          </a:prstGeom>
          <a:noFill/>
          <a:ln w="9525">
            <a:noFill/>
            <a:miter/>
          </a:ln>
        </p:spPr>
        <p:txBody>
          <a:bodyPr wrap="square">
            <a:spAutoFit/>
          </a:bodyPr>
          <a:lstStyle/>
          <a:p>
            <a:pPr marL="0" indent="0" algn="l">
              <a:lnSpc>
                <a:spcPts val="3500"/>
              </a:lnSpc>
            </a:pPr>
            <a:r>
              <a:rPr lang="zh-CN" altLang="en-US" sz="2400" b="1" u="none" smtClean="0">
                <a:latin typeface="黑体" charset="0"/>
                <a:ea typeface="黑体" charset="0"/>
              </a:rPr>
              <a:t>错误分析</a:t>
            </a:r>
            <a:r>
              <a:rPr lang="zh-CN" altLang="en-US" sz="2400" b="1" u="none" smtClean="0">
                <a:latin typeface="宋体" pitchFamily="2" charset="-122"/>
              </a:rPr>
              <a:t>：“</a:t>
            </a:r>
            <a:r>
              <a:rPr lang="zh-CN" altLang="en-US" sz="2400" b="1" u="none" smtClean="0">
                <a:latin typeface="楷体_GB2312" pitchFamily="49" charset="-122"/>
                <a:ea typeface="楷体_GB2312" pitchFamily="49" charset="-122"/>
              </a:rPr>
              <a:t>示例”中，第一个分句是一个比喻句，亮出话题和观点；而后两个分句形成对偶，是对前面话题的进一步展开和铺陈，也是对前面观点的阐析和论证。特别需要注意的是，后面两个分句内部都有一层转折，而“错误答案”的错误恰恰出现在这里。“错误答案”中后面的两个分句内部(“</a:t>
            </a:r>
            <a:r>
              <a:rPr lang="zh-CN" altLang="en-US" sz="2400" b="1" u="none" smtClean="0">
                <a:latin typeface="宋体" charset="0"/>
                <a:ea typeface="宋体" charset="0"/>
              </a:rPr>
              <a:t>……</a:t>
            </a:r>
            <a:r>
              <a:rPr lang="zh-CN" altLang="en-US" sz="2400" b="1" u="none" smtClean="0">
                <a:latin typeface="楷体_GB2312" pitchFamily="49" charset="-122"/>
                <a:ea typeface="楷体_GB2312" pitchFamily="49" charset="-122"/>
              </a:rPr>
              <a:t>尤显高尚”“</a:t>
            </a:r>
            <a:r>
              <a:rPr lang="zh-CN" altLang="en-US" sz="2400" b="1" u="none" smtClean="0">
                <a:latin typeface="宋体" charset="0"/>
                <a:ea typeface="宋体" charset="0"/>
              </a:rPr>
              <a:t>……</a:t>
            </a:r>
            <a:r>
              <a:rPr lang="zh-CN" altLang="en-US" sz="2400" b="1" u="none" smtClean="0">
                <a:latin typeface="楷体_GB2312" pitchFamily="49" charset="-122"/>
                <a:ea typeface="楷体_GB2312" pitchFamily="49" charset="-122"/>
              </a:rPr>
              <a:t>更见无私”)不是转折关系，而是承接关系或递进关系，与示例的句式不一致。</a:t>
            </a:r>
            <a:endParaRPr lang="zh-CN" altLang="en-US" sz="2400" b="1" smtClean="0">
              <a:latin typeface="宋体" pitchFamily="2" charset="-122"/>
            </a:endParaRPr>
          </a:p>
        </p:txBody>
      </p:sp>
      <p:sp>
        <p:nvSpPr>
          <p:cNvPr id="5" name="文本框 4"/>
          <p:cNvSpPr txBox="1"/>
          <p:nvPr/>
        </p:nvSpPr>
        <p:spPr>
          <a:xfrm>
            <a:off x="3060065" y="5012690"/>
            <a:ext cx="600075" cy="368300"/>
          </a:xfrm>
          <a:prstGeom prst="rect">
            <a:avLst/>
          </a:prstGeom>
          <a:noFill/>
        </p:spPr>
        <p:txBody>
          <a:bodyPr wrap="square" rtlCol="0">
            <a:spAutoFit/>
          </a:bodyPr>
          <a:lstStyle/>
          <a:p>
            <a:r>
              <a:rPr lang="en-US" altLang="zh-CN"/>
              <a:t> .     .</a:t>
            </a:r>
          </a:p>
        </p:txBody>
      </p:sp>
      <p:sp>
        <p:nvSpPr>
          <p:cNvPr id="7" name="文本框 6"/>
          <p:cNvSpPr txBox="1"/>
          <p:nvPr/>
        </p:nvSpPr>
        <p:spPr>
          <a:xfrm>
            <a:off x="6732270" y="5085080"/>
            <a:ext cx="600075" cy="368300"/>
          </a:xfrm>
          <a:prstGeom prst="rect">
            <a:avLst/>
          </a:prstGeom>
          <a:noFill/>
        </p:spPr>
        <p:txBody>
          <a:bodyPr wrap="square" rtlCol="0">
            <a:spAutoFit/>
          </a:bodyPr>
          <a:lstStyle/>
          <a:p>
            <a:r>
              <a:rPr lang="en-US" altLang="zh-CN"/>
              <a:t>.     .</a:t>
            </a:r>
          </a:p>
        </p:txBody>
      </p:sp>
      <p:sp>
        <p:nvSpPr>
          <p:cNvPr id="8" name="文本框 7"/>
          <p:cNvSpPr txBox="1"/>
          <p:nvPr/>
        </p:nvSpPr>
        <p:spPr>
          <a:xfrm>
            <a:off x="2771775" y="5445125"/>
            <a:ext cx="600075" cy="368300"/>
          </a:xfrm>
          <a:prstGeom prst="rect">
            <a:avLst/>
          </a:prstGeom>
          <a:noFill/>
        </p:spPr>
        <p:txBody>
          <a:bodyPr wrap="square" rtlCol="0">
            <a:spAutoFit/>
          </a:bodyPr>
          <a:lstStyle/>
          <a:p>
            <a:r>
              <a:rPr lang="en-US" altLang="zh-CN"/>
              <a:t>.     .</a:t>
            </a:r>
          </a:p>
        </p:txBody>
      </p:sp>
    </p:spTree>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8" name="内容占位符 2"/>
          <p:cNvSpPr>
            <a:spLocks noGrp="1"/>
          </p:cNvSpPr>
          <p:nvPr>
            <p:ph idx="4294967295"/>
          </p:nvPr>
        </p:nvSpPr>
        <p:spPr>
          <a:xfrm>
            <a:off x="684213" y="765175"/>
            <a:ext cx="8208962" cy="5541963"/>
          </a:xfrm>
        </p:spPr>
        <p:txBody>
          <a:bodyPr/>
          <a:lstStyle/>
          <a:p>
            <a:pPr marL="0" indent="0" eaLnBrk="1" hangingPunct="1">
              <a:lnSpc>
                <a:spcPts val="3500"/>
              </a:lnSpc>
              <a:spcBef>
                <a:spcPct val="0"/>
              </a:spcBef>
              <a:buNone/>
            </a:pPr>
            <a:r>
              <a:rPr lang="zh-CN" altLang="zh-CN" sz="2400" b="1" dirty="0" smtClean="0">
                <a:solidFill>
                  <a:srgbClr val="990033"/>
                </a:solidFill>
                <a:latin typeface="宋体" pitchFamily="2" charset="-122"/>
              </a:rPr>
              <a:t>6. </a:t>
            </a:r>
            <a:r>
              <a:rPr lang="zh-CN" altLang="zh-CN" sz="2400" b="1" dirty="0" smtClean="0">
                <a:solidFill>
                  <a:srgbClr val="990033"/>
                </a:solidFill>
                <a:latin typeface="Times New Roman" pitchFamily="18" charset="0"/>
                <a:cs typeface="Times New Roman" pitchFamily="18" charset="0"/>
              </a:rPr>
              <a:t>B</a:t>
            </a:r>
            <a:r>
              <a:rPr lang="zh-CN" altLang="zh-CN" sz="2400" b="1" dirty="0" smtClean="0">
                <a:solidFill>
                  <a:srgbClr val="990033"/>
                </a:solidFill>
                <a:latin typeface="宋体" pitchFamily="2" charset="-122"/>
              </a:rPr>
              <a:t>　[解析]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三个成语都含有“轻蔑”之意。“嗤之以鼻”语意重，有时可以表示“讥笑”之意；“不屑一顾”含有“因认为不值得看而不看”的意思；“不足挂齿”指不值得提起，多用于自谦。</a:t>
            </a:r>
          </a:p>
          <a:p>
            <a:pPr marL="0" indent="0" eaLnBrk="1" hangingPunct="1">
              <a:lnSpc>
                <a:spcPts val="3500"/>
              </a:lnSpc>
              <a:spcBef>
                <a:spcPct val="0"/>
              </a:spcBef>
              <a:buNone/>
            </a:pPr>
            <a:endParaRPr lang="zh-CN" altLang="en-US" sz="2400" b="1" dirty="0" smtClean="0">
              <a:solidFill>
                <a:srgbClr val="990033"/>
              </a:solidFill>
              <a:latin typeface="宋体" pitchFamily="2" charset="-122"/>
            </a:endParaRPr>
          </a:p>
          <a:p>
            <a:pPr marL="0" indent="0" eaLnBrk="1" hangingPunct="1">
              <a:lnSpc>
                <a:spcPts val="3500"/>
              </a:lnSpc>
              <a:spcBef>
                <a:spcPct val="0"/>
              </a:spcBef>
              <a:buNone/>
            </a:pPr>
            <a:endParaRPr lang="zh-CN" altLang="zh-CN" sz="2400" b="1" dirty="0" smtClean="0">
              <a:solidFill>
                <a:srgbClr val="990033"/>
              </a:solidFill>
              <a:latin typeface="宋体" pitchFamily="2" charset="-122"/>
            </a:endParaRPr>
          </a:p>
        </p:txBody>
      </p:sp>
      <p:sp>
        <p:nvSpPr>
          <p:cNvPr id="925699"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25702"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25703"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25698"/>
                                        </p:tgtEl>
                                        <p:attrNameLst>
                                          <p:attrName>style.visibility</p:attrName>
                                        </p:attrNameLst>
                                      </p:cBhvr>
                                      <p:to>
                                        <p:strVal val="visible"/>
                                      </p:to>
                                    </p:set>
                                    <p:animEffect transition="in" filter="dissolve">
                                      <p:cBhvr>
                                        <p:cTn id="7" dur="500"/>
                                        <p:tgtEl>
                                          <p:spTgt spid="925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5698" grpId="0"/>
    </p:bldLst>
  </p:timing>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4"/>
          <p:cNvGrpSpPr/>
          <p:nvPr/>
        </p:nvGrpSpPr>
        <p:grpSpPr bwMode="auto">
          <a:xfrm>
            <a:off x="1588" y="2674938"/>
            <a:ext cx="609600" cy="1978025"/>
            <a:chOff x="1" y="1685"/>
            <a:chExt cx="384" cy="1246"/>
          </a:xfrm>
        </p:grpSpPr>
        <p:pic>
          <p:nvPicPr>
            <p:cNvPr id="56326"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632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4" name="文本框 3"/>
          <p:cNvSpPr txBox="1"/>
          <p:nvPr/>
        </p:nvSpPr>
        <p:spPr>
          <a:xfrm>
            <a:off x="787400" y="908685"/>
            <a:ext cx="7747000" cy="980440"/>
          </a:xfrm>
          <a:prstGeom prst="rect">
            <a:avLst/>
          </a:prstGeom>
          <a:noFill/>
        </p:spPr>
        <p:txBody>
          <a:bodyPr wrap="square" rtlCol="0">
            <a:spAutoFit/>
          </a:bodyPr>
          <a:lstStyle/>
          <a:p>
            <a:pPr>
              <a:lnSpc>
                <a:spcPts val="3500"/>
              </a:lnSpc>
            </a:pPr>
            <a:r>
              <a:rPr lang="zh-CN" altLang="en-US" sz="2400" b="1" smtClean="0">
                <a:solidFill>
                  <a:srgbClr val="990033"/>
                </a:solidFill>
                <a:latin typeface="+mn-ea"/>
              </a:rPr>
              <a:t>答案示例</a:t>
            </a:r>
            <a:r>
              <a:rPr lang="zh-CN" altLang="en-US" sz="2400" b="1" smtClean="0">
                <a:solidFill>
                  <a:srgbClr val="990033"/>
                </a:solidFill>
                <a:latin typeface="宋体" pitchFamily="2" charset="-122"/>
              </a:rPr>
              <a:t>：坚毅犹如青松，夏季迎似火骄阳而不怯懦，冬季受冰刀霜剑而不屈服。</a:t>
            </a:r>
          </a:p>
        </p:txBody>
      </p:sp>
      <p:sp>
        <p:nvSpPr>
          <p:cNvPr id="10" name="文本框 9"/>
          <p:cNvSpPr txBox="1"/>
          <p:nvPr/>
        </p:nvSpPr>
        <p:spPr>
          <a:xfrm>
            <a:off x="3059430" y="1124585"/>
            <a:ext cx="791210" cy="457200"/>
          </a:xfrm>
          <a:prstGeom prst="rect">
            <a:avLst/>
          </a:prstGeom>
          <a:noFill/>
        </p:spPr>
        <p:txBody>
          <a:bodyPr wrap="square" rtlCol="0">
            <a:spAutoFit/>
          </a:bodyPr>
          <a:lstStyle/>
          <a:p>
            <a:r>
              <a:rPr lang="zh-CN" altLang="en-US" sz="2400" b="1" smtClean="0">
                <a:solidFill>
                  <a:srgbClr val="990033"/>
                </a:solidFill>
                <a:latin typeface="宋体" pitchFamily="2" charset="-122"/>
              </a:rPr>
              <a:t>. .</a:t>
            </a:r>
          </a:p>
        </p:txBody>
      </p:sp>
      <p:sp>
        <p:nvSpPr>
          <p:cNvPr id="12" name="文本框 11"/>
          <p:cNvSpPr txBox="1"/>
          <p:nvPr/>
        </p:nvSpPr>
        <p:spPr>
          <a:xfrm flipV="1">
            <a:off x="2843530" y="1700530"/>
            <a:ext cx="791210" cy="457200"/>
          </a:xfrm>
          <a:prstGeom prst="rect">
            <a:avLst/>
          </a:prstGeom>
          <a:noFill/>
        </p:spPr>
        <p:txBody>
          <a:bodyPr wrap="square" rtlCol="0">
            <a:spAutoFit/>
          </a:bodyPr>
          <a:lstStyle/>
          <a:p>
            <a:r>
              <a:rPr lang="zh-CN" altLang="en-US" sz="2400" b="1" smtClean="0">
                <a:solidFill>
                  <a:srgbClr val="990033"/>
                </a:solidFill>
                <a:latin typeface="宋体" pitchFamily="2" charset="-122"/>
              </a:rPr>
              <a:t>. .</a:t>
            </a:r>
          </a:p>
        </p:txBody>
      </p:sp>
      <p:sp>
        <p:nvSpPr>
          <p:cNvPr id="13" name="文本框 12"/>
          <p:cNvSpPr txBox="1"/>
          <p:nvPr/>
        </p:nvSpPr>
        <p:spPr>
          <a:xfrm>
            <a:off x="6732270" y="1124585"/>
            <a:ext cx="812165" cy="457200"/>
          </a:xfrm>
          <a:prstGeom prst="rect">
            <a:avLst/>
          </a:prstGeom>
          <a:noFill/>
        </p:spPr>
        <p:txBody>
          <a:bodyPr wrap="square" rtlCol="0">
            <a:spAutoFit/>
          </a:bodyPr>
          <a:lstStyle/>
          <a:p>
            <a:r>
              <a:rPr lang="zh-CN" altLang="en-US" sz="2400" b="1" smtClean="0">
                <a:solidFill>
                  <a:srgbClr val="990033"/>
                </a:solidFill>
                <a:latin typeface="宋体" pitchFamily="2" charset="-122"/>
              </a:rPr>
              <a:t>. .</a:t>
            </a:r>
          </a:p>
        </p:txBody>
      </p:sp>
    </p:spTree>
  </p:cSld>
  <p:clrMapOvr>
    <a:masterClrMapping/>
  </p:clrMapOvr>
  <p:transition spd="med">
    <p:fade/>
  </p:transition>
  <p:timing>
    <p:tnLst>
      <p:par>
        <p:cTn id="1" dur="indefinite" restart="never" nodeType="tmRoot"/>
      </p:par>
    </p:tnLst>
  </p:timing>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内容占位符 2"/>
          <p:cNvSpPr>
            <a:spLocks noGrp="1"/>
          </p:cNvSpPr>
          <p:nvPr>
            <p:ph idx="4294967295"/>
          </p:nvPr>
        </p:nvSpPr>
        <p:spPr>
          <a:xfrm>
            <a:off x="756285" y="853440"/>
            <a:ext cx="7920355" cy="5311775"/>
          </a:xfrm>
        </p:spPr>
        <p:txBody>
          <a:bodyPr/>
          <a:lstStyle/>
          <a:p>
            <a:pPr marL="0" indent="0" eaLnBrk="1" latinLnBrk="0" hangingPunct="1">
              <a:lnSpc>
                <a:spcPts val="3300"/>
              </a:lnSpc>
              <a:spcBef>
                <a:spcPct val="0"/>
              </a:spcBef>
              <a:buFont typeface="Arial" charset="0"/>
              <a:buNone/>
            </a:pPr>
            <a:r>
              <a:rPr lang="en-US" altLang="zh-CN" sz="2400" b="1" smtClean="0">
                <a:latin typeface="黑体" charset="0"/>
                <a:ea typeface="黑体" charset="0"/>
              </a:rPr>
              <a:t>4</a:t>
            </a:r>
            <a:r>
              <a:rPr lang="zh-CN" altLang="en-US" sz="2400" b="1" smtClean="0">
                <a:latin typeface="黑体" charset="0"/>
                <a:ea typeface="黑体" charset="0"/>
              </a:rPr>
              <a:t>．修辞相符。</a:t>
            </a:r>
          </a:p>
          <a:p>
            <a:pPr marL="0" indent="0" eaLnBrk="1" latinLnBrk="0" hangingPunct="1">
              <a:lnSpc>
                <a:spcPts val="3500"/>
              </a:lnSpc>
              <a:spcBef>
                <a:spcPct val="0"/>
              </a:spcBef>
              <a:buFont typeface="Arial" charset="0"/>
              <a:buNone/>
            </a:pPr>
            <a:r>
              <a:rPr lang="zh-CN" altLang="en-US" sz="2400" b="1" smtClean="0">
                <a:latin typeface="宋体" pitchFamily="2" charset="-122"/>
              </a:rPr>
              <a:t>    仿用句式题大多数都有修辞方面的要求。如果所给出的例句本身运用了某种修辞手法，那么所仿写出来的句子也应该使用和例句相同的修辞手法。在仿写题命题中出现频率比较高的修辞手法有比喻、排比、拟人、对偶等。</a:t>
            </a:r>
          </a:p>
          <a:p>
            <a:pPr marL="0" indent="0" eaLnBrk="1" latinLnBrk="0" hangingPunct="1">
              <a:lnSpc>
                <a:spcPts val="3300"/>
              </a:lnSpc>
              <a:spcBef>
                <a:spcPct val="0"/>
              </a:spcBef>
              <a:buFont typeface="Arial" charset="0"/>
              <a:buNone/>
            </a:pPr>
            <a:endParaRPr/>
          </a:p>
        </p:txBody>
      </p:sp>
      <p:sp>
        <p:nvSpPr>
          <p:cNvPr id="56525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6525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6525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65250"/>
                                        </p:tgtEl>
                                        <p:attrNameLst>
                                          <p:attrName>style.visibility</p:attrName>
                                        </p:attrNameLst>
                                      </p:cBhvr>
                                      <p:to>
                                        <p:strVal val="visible"/>
                                      </p:to>
                                    </p:set>
                                    <p:animEffect transition="in" filter="blinds(horizontal)">
                                      <p:cBhvr>
                                        <p:cTn id="7" dur="500"/>
                                        <p:tgtEl>
                                          <p:spTgt spid="565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250" grpId="0"/>
    </p:bldLst>
  </p:timing>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内容占位符 2"/>
          <p:cNvSpPr>
            <a:spLocks noGrp="1"/>
          </p:cNvSpPr>
          <p:nvPr>
            <p:ph idx="4294967295"/>
          </p:nvPr>
        </p:nvSpPr>
        <p:spPr>
          <a:xfrm>
            <a:off x="756285" y="904240"/>
            <a:ext cx="7920355" cy="5260340"/>
          </a:xfrm>
        </p:spPr>
        <p:txBody>
          <a:bodyPr/>
          <a:lstStyle/>
          <a:p>
            <a:pPr marL="0" indent="0" eaLnBrk="1" latinLnBrk="0" hangingPunct="1">
              <a:lnSpc>
                <a:spcPts val="3500"/>
              </a:lnSpc>
              <a:spcBef>
                <a:spcPct val="0"/>
              </a:spcBef>
              <a:buFont typeface="Arial" charset="0"/>
              <a:buNone/>
            </a:pPr>
            <a:r>
              <a:rPr lang="zh-CN" altLang="en-US" sz="2400" b="1" smtClean="0">
                <a:latin typeface="宋体" pitchFamily="2" charset="-122"/>
                <a:sym typeface="+mn-ea"/>
              </a:rPr>
              <a:t>例</a:t>
            </a:r>
            <a:r>
              <a:rPr lang="en-US" altLang="zh-CN" sz="2400" b="1" smtClean="0">
                <a:latin typeface="宋体" pitchFamily="2" charset="-122"/>
                <a:sym typeface="+mn-ea"/>
              </a:rPr>
              <a:t>4 [2013•</a:t>
            </a:r>
            <a:r>
              <a:rPr lang="zh-CN" altLang="en-US" sz="2400" b="1" smtClean="0">
                <a:latin typeface="宋体" pitchFamily="2" charset="-122"/>
                <a:sym typeface="+mn-ea"/>
              </a:rPr>
              <a:t>重庆卷</a:t>
            </a:r>
            <a:r>
              <a:rPr lang="en-US" altLang="zh-CN" sz="2400" b="1" smtClean="0">
                <a:latin typeface="宋体" pitchFamily="2" charset="-122"/>
                <a:sym typeface="+mn-ea"/>
              </a:rPr>
              <a:t>] </a:t>
            </a:r>
            <a:r>
              <a:rPr lang="zh-CN" altLang="en-US" sz="2400" b="1" smtClean="0">
                <a:latin typeface="宋体" pitchFamily="2" charset="-122"/>
                <a:sym typeface="+mn-ea"/>
              </a:rPr>
              <a:t>依照下面的示例，自选两种自然景物，另写两句话。要求：运用拟人手法，句式与例句相同。</a:t>
            </a:r>
            <a:endParaRPr lang="zh-CN" altLang="en-US" sz="2400" b="1" smtClean="0">
              <a:latin typeface="宋体" pitchFamily="2" charset="-122"/>
            </a:endParaRPr>
          </a:p>
          <a:p>
            <a:pPr marL="0" indent="0" eaLnBrk="1" latinLnBrk="0" hangingPunct="1">
              <a:lnSpc>
                <a:spcPts val="3500"/>
              </a:lnSpc>
              <a:spcBef>
                <a:spcPct val="0"/>
              </a:spcBef>
              <a:buFont typeface="Arial" charset="0"/>
              <a:buNone/>
            </a:pPr>
            <a:r>
              <a:rPr lang="zh-CN" altLang="en-US" sz="2400" b="1" smtClean="0">
                <a:latin typeface="黑体" charset="0"/>
                <a:ea typeface="黑体" charset="0"/>
                <a:sym typeface="+mn-ea"/>
              </a:rPr>
              <a:t>例句</a:t>
            </a:r>
            <a:r>
              <a:rPr lang="zh-CN" altLang="en-US" sz="2400" b="1" smtClean="0">
                <a:latin typeface="宋体" pitchFamily="2" charset="-122"/>
                <a:sym typeface="+mn-ea"/>
              </a:rPr>
              <a:t>：</a:t>
            </a:r>
            <a:r>
              <a:rPr lang="zh-CN" altLang="en-US" sz="2400" b="1" smtClean="0">
                <a:latin typeface="楷体_GB2312" pitchFamily="49" charset="-122"/>
                <a:ea typeface="楷体_GB2312" pitchFamily="49" charset="-122"/>
                <a:sym typeface="+mn-ea"/>
              </a:rPr>
              <a:t>身后的那片鲜花，可能是听了小草讲的笑话，乐得咧开了嘴，嬉闹在明媚的阳光里。</a:t>
            </a:r>
            <a:endParaRPr lang="zh-CN" altLang="en-US" sz="2400" b="1" smtClean="0">
              <a:latin typeface="楷体_GB2312" pitchFamily="49" charset="-122"/>
              <a:ea typeface="楷体_GB2312" pitchFamily="49" charset="-122"/>
            </a:endParaRPr>
          </a:p>
          <a:p>
            <a:pPr marL="0" indent="0" eaLnBrk="1" latinLnBrk="0" hangingPunct="1">
              <a:lnSpc>
                <a:spcPts val="3500"/>
              </a:lnSpc>
              <a:spcBef>
                <a:spcPct val="0"/>
              </a:spcBef>
              <a:buFont typeface="Arial" charset="0"/>
              <a:buNone/>
            </a:pPr>
            <a:r>
              <a:rPr lang="zh-CN" altLang="en-US" sz="2400" b="1" smtClean="0">
                <a:latin typeface="黑体" pitchFamily="2" charset="-122"/>
                <a:ea typeface="黑体" pitchFamily="2" charset="-122"/>
                <a:sym typeface="+mn-ea"/>
              </a:rPr>
              <a:t>错误答案</a:t>
            </a:r>
            <a:r>
              <a:rPr lang="zh-CN" altLang="en-US" sz="2400" b="1" smtClean="0">
                <a:latin typeface="宋体" pitchFamily="2" charset="-122"/>
                <a:sym typeface="+mn-ea"/>
              </a:rPr>
              <a:t>：</a:t>
            </a:r>
            <a:r>
              <a:rPr lang="zh-CN" altLang="en-US" sz="2400" b="1" smtClean="0">
                <a:latin typeface="楷体_GB2312" pitchFamily="49" charset="-122"/>
                <a:ea typeface="楷体_GB2312" pitchFamily="49" charset="-122"/>
                <a:sym typeface="+mn-ea"/>
              </a:rPr>
              <a:t>前面的那群小孩，仿佛得到了老师的表扬，高兴得眉飞色舞，谈笑在放学的路上。</a:t>
            </a:r>
          </a:p>
          <a:p>
            <a:pPr marL="0" indent="0" eaLnBrk="1" latinLnBrk="0" hangingPunct="1">
              <a:lnSpc>
                <a:spcPts val="3300"/>
              </a:lnSpc>
              <a:spcBef>
                <a:spcPct val="0"/>
              </a:spcBef>
              <a:buFont typeface="Arial" charset="0"/>
              <a:buNone/>
            </a:pPr>
            <a:endParaRPr lang="zh-CN" altLang="en-US" sz="2400" b="1" smtClean="0">
              <a:latin typeface="楷体_GB2312" pitchFamily="49" charset="-122"/>
              <a:ea typeface="楷体_GB2312" pitchFamily="49" charset="-122"/>
            </a:endParaRPr>
          </a:p>
          <a:p>
            <a:pPr marL="0" indent="622300" eaLnBrk="1" hangingPunct="1">
              <a:lnSpc>
                <a:spcPts val="3300"/>
              </a:lnSpc>
              <a:spcBef>
                <a:spcPct val="0"/>
              </a:spcBef>
              <a:buFont typeface="Arial" charset="0"/>
              <a:buNone/>
            </a:pPr>
            <a:endParaRPr/>
          </a:p>
        </p:txBody>
      </p:sp>
      <p:sp>
        <p:nvSpPr>
          <p:cNvPr id="56525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6525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6525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65250"/>
                                        </p:tgtEl>
                                        <p:attrNameLst>
                                          <p:attrName>style.visibility</p:attrName>
                                        </p:attrNameLst>
                                      </p:cBhvr>
                                      <p:to>
                                        <p:strVal val="visible"/>
                                      </p:to>
                                    </p:set>
                                    <p:animEffect transition="in" filter="blinds(horizontal)">
                                      <p:cBhvr>
                                        <p:cTn id="7" dur="500"/>
                                        <p:tgtEl>
                                          <p:spTgt spid="565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250" grpId="0"/>
    </p:bldLst>
  </p:timing>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内容占位符 2"/>
          <p:cNvSpPr>
            <a:spLocks noGrp="1"/>
          </p:cNvSpPr>
          <p:nvPr>
            <p:ph idx="4294967295"/>
          </p:nvPr>
        </p:nvSpPr>
        <p:spPr>
          <a:xfrm>
            <a:off x="755650" y="1000760"/>
            <a:ext cx="7919720" cy="4344670"/>
          </a:xfrm>
        </p:spPr>
        <p:txBody>
          <a:bodyPr/>
          <a:lstStyle/>
          <a:p>
            <a:pPr marL="0" indent="0" algn="just" eaLnBrk="1" latinLnBrk="0" hangingPunct="1">
              <a:lnSpc>
                <a:spcPts val="3500"/>
              </a:lnSpc>
              <a:spcBef>
                <a:spcPct val="0"/>
              </a:spcBef>
              <a:buFont typeface="Arial" charset="0"/>
              <a:buNone/>
            </a:pPr>
            <a:r>
              <a:rPr lang="zh-CN" altLang="en-US" sz="2400" b="1" smtClean="0">
                <a:latin typeface="黑体" pitchFamily="2" charset="-122"/>
                <a:ea typeface="黑体" pitchFamily="2" charset="-122"/>
              </a:rPr>
              <a:t>错误分析</a:t>
            </a:r>
            <a:r>
              <a:rPr lang="zh-CN" altLang="en-US" sz="2400" b="1" smtClean="0">
                <a:latin typeface="宋体" pitchFamily="2" charset="-122"/>
              </a:rPr>
              <a:t>：</a:t>
            </a:r>
            <a:r>
              <a:rPr lang="zh-CN" altLang="en-US" sz="2400" b="1" smtClean="0">
                <a:latin typeface="楷体_GB2312" pitchFamily="49" charset="-122"/>
                <a:ea typeface="楷体_GB2312" pitchFamily="49" charset="-122"/>
              </a:rPr>
              <a:t>例句的陈述对象(主语)是鲜花，</a:t>
            </a:r>
            <a:r>
              <a:rPr lang="zh-CN" altLang="en-US" sz="2400" b="1" smtClean="0">
                <a:latin typeface="宋体" charset="0"/>
                <a:ea typeface="宋体" charset="0"/>
              </a:rPr>
              <a:t>“</a:t>
            </a:r>
            <a:r>
              <a:rPr lang="zh-CN" altLang="en-US" sz="2400" b="1" smtClean="0">
                <a:latin typeface="楷体_GB2312" pitchFamily="49" charset="-122"/>
                <a:ea typeface="楷体_GB2312" pitchFamily="49" charset="-122"/>
              </a:rPr>
              <a:t>鲜花</a:t>
            </a:r>
            <a:r>
              <a:rPr lang="zh-CN" altLang="en-US" sz="2400" b="1" smtClean="0">
                <a:latin typeface="宋体" charset="0"/>
                <a:ea typeface="宋体" charset="0"/>
              </a:rPr>
              <a:t>……</a:t>
            </a:r>
            <a:r>
              <a:rPr lang="zh-CN" altLang="en-US" sz="2400" b="1" smtClean="0">
                <a:latin typeface="楷体_GB2312" pitchFamily="49" charset="-122"/>
                <a:ea typeface="楷体_GB2312" pitchFamily="49" charset="-122"/>
              </a:rPr>
              <a:t>听了小草讲的笑话</a:t>
            </a:r>
            <a:r>
              <a:rPr lang="zh-CN" altLang="en-US" sz="2400" b="1" smtClean="0">
                <a:latin typeface="宋体" charset="0"/>
                <a:ea typeface="宋体" charset="0"/>
              </a:rPr>
              <a:t>”</a:t>
            </a:r>
            <a:r>
              <a:rPr lang="zh-CN" altLang="en-US" sz="2400" b="1" smtClean="0">
                <a:latin typeface="楷体_GB2312" pitchFamily="49" charset="-122"/>
                <a:ea typeface="楷体_GB2312" pitchFamily="49" charset="-122"/>
              </a:rPr>
              <a:t>是双重拟人，</a:t>
            </a:r>
            <a:r>
              <a:rPr lang="zh-CN" altLang="en-US" sz="2400" b="1" smtClean="0">
                <a:latin typeface="宋体" charset="0"/>
                <a:ea typeface="宋体" charset="0"/>
              </a:rPr>
              <a:t>“</a:t>
            </a:r>
            <a:r>
              <a:rPr lang="zh-CN" altLang="en-US" sz="2400" b="1" smtClean="0">
                <a:latin typeface="楷体_GB2312" pitchFamily="49" charset="-122"/>
                <a:ea typeface="楷体_GB2312" pitchFamily="49" charset="-122"/>
              </a:rPr>
              <a:t>乐</a:t>
            </a:r>
            <a:r>
              <a:rPr lang="zh-CN" altLang="en-US" sz="2400" b="1" smtClean="0">
                <a:latin typeface="宋体" charset="0"/>
                <a:ea typeface="宋体" charset="0"/>
              </a:rPr>
              <a:t>”“</a:t>
            </a:r>
            <a:r>
              <a:rPr lang="zh-CN" altLang="en-US" sz="2400" b="1" smtClean="0">
                <a:latin typeface="楷体_GB2312" pitchFamily="49" charset="-122"/>
                <a:ea typeface="楷体_GB2312" pitchFamily="49" charset="-122"/>
              </a:rPr>
              <a:t>咧开了嘴</a:t>
            </a:r>
            <a:r>
              <a:rPr lang="zh-CN" altLang="en-US" sz="2400" b="1" smtClean="0">
                <a:latin typeface="宋体" charset="0"/>
                <a:ea typeface="宋体" charset="0"/>
              </a:rPr>
              <a:t>”</a:t>
            </a:r>
            <a:r>
              <a:rPr lang="zh-CN" altLang="en-US" sz="2400" b="1" smtClean="0">
                <a:latin typeface="楷体_GB2312" pitchFamily="49" charset="-122"/>
                <a:ea typeface="楷体_GB2312" pitchFamily="49" charset="-122"/>
              </a:rPr>
              <a:t>和</a:t>
            </a:r>
            <a:r>
              <a:rPr lang="zh-CN" altLang="en-US" sz="2400" b="1" smtClean="0">
                <a:latin typeface="宋体" charset="0"/>
                <a:ea typeface="宋体" charset="0"/>
              </a:rPr>
              <a:t>“</a:t>
            </a:r>
            <a:r>
              <a:rPr lang="zh-CN" altLang="en-US" sz="2400" b="1" smtClean="0">
                <a:latin typeface="楷体_GB2312" pitchFamily="49" charset="-122"/>
                <a:ea typeface="楷体_GB2312" pitchFamily="49" charset="-122"/>
              </a:rPr>
              <a:t>嬉闹</a:t>
            </a:r>
            <a:r>
              <a:rPr lang="zh-CN" altLang="en-US" sz="2400" b="1" smtClean="0">
                <a:latin typeface="宋体" charset="0"/>
                <a:ea typeface="宋体" charset="0"/>
              </a:rPr>
              <a:t>”</a:t>
            </a:r>
            <a:r>
              <a:rPr lang="zh-CN" altLang="en-US" sz="2400" b="1" smtClean="0">
                <a:latin typeface="楷体_GB2312" pitchFamily="49" charset="-122"/>
                <a:ea typeface="楷体_GB2312" pitchFamily="49" charset="-122"/>
              </a:rPr>
              <a:t>用来描写鲜花，赋予了鲜花人格特征，显然是用了拟人的修辞手法。而“错误答案”中的主语是</a:t>
            </a:r>
            <a:r>
              <a:rPr lang="zh-CN" altLang="en-US" sz="2400" b="1" smtClean="0">
                <a:latin typeface="宋体" charset="0"/>
                <a:ea typeface="宋体" charset="0"/>
              </a:rPr>
              <a:t>“</a:t>
            </a:r>
            <a:r>
              <a:rPr lang="zh-CN" altLang="en-US" sz="2400" b="1" smtClean="0">
                <a:latin typeface="楷体_GB2312" pitchFamily="49" charset="-122"/>
                <a:ea typeface="楷体_GB2312" pitchFamily="49" charset="-122"/>
              </a:rPr>
              <a:t>小孩</a:t>
            </a:r>
            <a:r>
              <a:rPr lang="zh-CN" altLang="en-US" sz="2400" b="1" smtClean="0">
                <a:latin typeface="宋体" charset="0"/>
                <a:ea typeface="宋体" charset="0"/>
              </a:rPr>
              <a:t>”</a:t>
            </a:r>
            <a:r>
              <a:rPr lang="zh-CN" altLang="en-US" sz="2400" b="1" smtClean="0">
                <a:latin typeface="楷体_GB2312" pitchFamily="49" charset="-122"/>
                <a:ea typeface="楷体_GB2312" pitchFamily="49" charset="-122"/>
              </a:rPr>
              <a:t>，</a:t>
            </a:r>
            <a:r>
              <a:rPr lang="zh-CN" altLang="en-US" sz="2400" b="1" smtClean="0">
                <a:latin typeface="宋体" charset="0"/>
                <a:ea typeface="宋体" charset="0"/>
              </a:rPr>
              <a:t>“</a:t>
            </a:r>
            <a:r>
              <a:rPr lang="zh-CN" altLang="en-US" sz="2400" b="1" smtClean="0">
                <a:latin typeface="楷体_GB2312" pitchFamily="49" charset="-122"/>
                <a:ea typeface="楷体_GB2312" pitchFamily="49" charset="-122"/>
              </a:rPr>
              <a:t>小孩</a:t>
            </a:r>
            <a:r>
              <a:rPr lang="zh-CN" altLang="en-US" sz="2400" b="1" smtClean="0">
                <a:latin typeface="宋体" charset="0"/>
                <a:ea typeface="宋体" charset="0"/>
              </a:rPr>
              <a:t>……</a:t>
            </a:r>
            <a:r>
              <a:rPr lang="zh-CN" altLang="en-US" sz="2400" b="1" smtClean="0">
                <a:latin typeface="楷体_GB2312" pitchFamily="49" charset="-122"/>
                <a:ea typeface="楷体_GB2312" pitchFamily="49" charset="-122"/>
              </a:rPr>
              <a:t>得到老师的表扬</a:t>
            </a:r>
            <a:r>
              <a:rPr lang="zh-CN" altLang="en-US" sz="2400" b="1" smtClean="0">
                <a:latin typeface="宋体" charset="0"/>
                <a:ea typeface="宋体" charset="0"/>
              </a:rPr>
              <a:t>”</a:t>
            </a:r>
            <a:r>
              <a:rPr lang="zh-CN" altLang="en-US" sz="2400" b="1" smtClean="0">
                <a:latin typeface="楷体_GB2312" pitchFamily="49" charset="-122"/>
                <a:ea typeface="楷体_GB2312" pitchFamily="49" charset="-122"/>
              </a:rPr>
              <a:t>，以及</a:t>
            </a:r>
            <a:r>
              <a:rPr lang="zh-CN" altLang="en-US" sz="2400" b="1" smtClean="0">
                <a:latin typeface="楷体_GB2312" charset="0"/>
                <a:ea typeface="楷体_GB2312" charset="0"/>
              </a:rPr>
              <a:t>“</a:t>
            </a:r>
            <a:r>
              <a:rPr lang="zh-CN" altLang="en-US" sz="2400" b="1" smtClean="0">
                <a:latin typeface="楷体_GB2312" pitchFamily="49" charset="-122"/>
                <a:ea typeface="楷体_GB2312" pitchFamily="49" charset="-122"/>
              </a:rPr>
              <a:t>高兴</a:t>
            </a:r>
            <a:r>
              <a:rPr lang="zh-CN" altLang="en-US" sz="2400" b="1" smtClean="0">
                <a:latin typeface="宋体" charset="0"/>
                <a:ea typeface="宋体" charset="0"/>
              </a:rPr>
              <a:t>”“</a:t>
            </a:r>
            <a:r>
              <a:rPr lang="zh-CN" altLang="en-US" sz="2400" b="1" smtClean="0">
                <a:latin typeface="楷体_GB2312" pitchFamily="49" charset="-122"/>
                <a:ea typeface="楷体_GB2312" pitchFamily="49" charset="-122"/>
              </a:rPr>
              <a:t>眉飞色舞</a:t>
            </a:r>
            <a:r>
              <a:rPr lang="zh-CN" altLang="en-US" sz="2400" b="1" smtClean="0">
                <a:latin typeface="宋体" charset="0"/>
                <a:ea typeface="宋体" charset="0"/>
              </a:rPr>
              <a:t>”“</a:t>
            </a:r>
            <a:r>
              <a:rPr lang="zh-CN" altLang="en-US" sz="2400" b="1" smtClean="0">
                <a:latin typeface="楷体_GB2312" pitchFamily="49" charset="-122"/>
                <a:ea typeface="楷体_GB2312" pitchFamily="49" charset="-122"/>
              </a:rPr>
              <a:t>谈笑</a:t>
            </a:r>
            <a:r>
              <a:rPr lang="zh-CN" altLang="en-US" sz="2400" b="1" smtClean="0">
                <a:latin typeface="宋体" charset="0"/>
                <a:ea typeface="宋体" charset="0"/>
              </a:rPr>
              <a:t>”</a:t>
            </a:r>
            <a:r>
              <a:rPr lang="zh-CN" altLang="en-US" sz="2400" b="1" smtClean="0">
                <a:latin typeface="楷体_GB2312" pitchFamily="49" charset="-122"/>
                <a:ea typeface="楷体_GB2312" pitchFamily="49" charset="-122"/>
              </a:rPr>
              <a:t>等词语，都是人的正常表情神态，并没有运用拟人的修辞手法，所以仿写有误。</a:t>
            </a:r>
            <a:endParaRPr sz="2400" b="1" smtClean="0">
              <a:latin typeface="宋体" pitchFamily="2" charset="-122"/>
            </a:endParaRPr>
          </a:p>
          <a:p>
            <a:pPr marL="0" indent="0" algn="just" eaLnBrk="1" latinLnBrk="0" hangingPunct="1">
              <a:lnSpc>
                <a:spcPts val="3500"/>
              </a:lnSpc>
              <a:spcBef>
                <a:spcPct val="0"/>
              </a:spcBef>
              <a:buFont typeface="Arial" charset="0"/>
              <a:buNone/>
            </a:pPr>
            <a:endParaRPr lang="zh-CN" altLang="en-US" sz="2400" b="1" smtClean="0">
              <a:latin typeface="黑体" pitchFamily="2" charset="-122"/>
              <a:ea typeface="黑体" pitchFamily="2" charset="-122"/>
            </a:endParaRPr>
          </a:p>
          <a:p>
            <a:pPr marL="0" indent="0" algn="just" eaLnBrk="1" latinLnBrk="0" hangingPunct="1">
              <a:lnSpc>
                <a:spcPts val="3500"/>
              </a:lnSpc>
              <a:spcBef>
                <a:spcPct val="0"/>
              </a:spcBef>
              <a:buFont typeface="Arial" charset="0"/>
              <a:buNone/>
            </a:pPr>
            <a:endParaRPr/>
          </a:p>
        </p:txBody>
      </p:sp>
      <p:sp>
        <p:nvSpPr>
          <p:cNvPr id="56627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6627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6627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66274"/>
                                        </p:tgtEl>
                                        <p:attrNameLst>
                                          <p:attrName>style.visibility</p:attrName>
                                        </p:attrNameLst>
                                      </p:cBhvr>
                                      <p:to>
                                        <p:strVal val="visible"/>
                                      </p:to>
                                    </p:set>
                                    <p:animEffect transition="in" filter="blinds(horizontal)">
                                      <p:cBhvr>
                                        <p:cTn id="7" dur="500"/>
                                        <p:tgtEl>
                                          <p:spTgt spid="566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274" grpId="0"/>
    </p:bldLst>
  </p:timing>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内容占位符 2"/>
          <p:cNvSpPr>
            <a:spLocks noGrp="1"/>
          </p:cNvSpPr>
          <p:nvPr>
            <p:ph idx="4294967295"/>
          </p:nvPr>
        </p:nvSpPr>
        <p:spPr>
          <a:xfrm>
            <a:off x="755650" y="1005205"/>
            <a:ext cx="7919720" cy="4340860"/>
          </a:xfrm>
        </p:spPr>
        <p:txBody>
          <a:bodyPr/>
          <a:lstStyle/>
          <a:p>
            <a:pPr marL="0" indent="0" algn="just" eaLnBrk="1" latinLnBrk="0" hangingPunct="1">
              <a:lnSpc>
                <a:spcPts val="3500"/>
              </a:lnSpc>
              <a:spcBef>
                <a:spcPct val="0"/>
              </a:spcBef>
              <a:buFont typeface="Arial" charset="0"/>
              <a:buNone/>
            </a:pPr>
            <a:r>
              <a:rPr lang="zh-CN" altLang="en-US" sz="2400" b="1" smtClean="0">
                <a:solidFill>
                  <a:srgbClr val="990033"/>
                </a:solidFill>
                <a:latin typeface="+mn-ea"/>
              </a:rPr>
              <a:t>答案示例</a:t>
            </a:r>
            <a:r>
              <a:rPr lang="zh-CN" altLang="en-US" sz="2400" b="1" smtClean="0">
                <a:solidFill>
                  <a:srgbClr val="990033"/>
                </a:solidFill>
                <a:latin typeface="黑体" charset="0"/>
                <a:ea typeface="黑体" charset="0"/>
              </a:rPr>
              <a:t>：</a:t>
            </a:r>
            <a:r>
              <a:rPr lang="zh-CN" altLang="en-US" sz="2400" b="1" smtClean="0">
                <a:solidFill>
                  <a:srgbClr val="990033"/>
                </a:solidFill>
                <a:latin typeface="宋体" pitchFamily="2" charset="-122"/>
              </a:rPr>
              <a:t>天上的那群小鸟，仿佛是得到了白云的鼓励，兴奋得谈笑风生，竞逐在广阔的天空中。</a:t>
            </a:r>
          </a:p>
        </p:txBody>
      </p:sp>
      <p:sp>
        <p:nvSpPr>
          <p:cNvPr id="56627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6627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6627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66274"/>
                                        </p:tgtEl>
                                        <p:attrNameLst>
                                          <p:attrName>style.visibility</p:attrName>
                                        </p:attrNameLst>
                                      </p:cBhvr>
                                      <p:to>
                                        <p:strVal val="visible"/>
                                      </p:to>
                                    </p:set>
                                    <p:animEffect transition="in" filter="blinds(horizontal)">
                                      <p:cBhvr>
                                        <p:cTn id="7" dur="500"/>
                                        <p:tgtEl>
                                          <p:spTgt spid="566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274" grpId="0"/>
    </p:bldLst>
  </p:timing>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内容占位符 2"/>
          <p:cNvSpPr>
            <a:spLocks noGrp="1"/>
          </p:cNvSpPr>
          <p:nvPr>
            <p:ph idx="4294967295"/>
          </p:nvPr>
        </p:nvSpPr>
        <p:spPr>
          <a:xfrm>
            <a:off x="755333" y="908685"/>
            <a:ext cx="7920037" cy="5399088"/>
          </a:xfrm>
        </p:spPr>
        <p:txBody>
          <a:bodyPr/>
          <a:lstStyle/>
          <a:p>
            <a:pPr marL="0" indent="0" eaLnBrk="1" latinLnBrk="0" hangingPunct="1">
              <a:lnSpc>
                <a:spcPts val="3500"/>
              </a:lnSpc>
              <a:spcBef>
                <a:spcPct val="0"/>
              </a:spcBef>
              <a:buFont typeface="Arial" charset="0"/>
              <a:buNone/>
            </a:pPr>
            <a:r>
              <a:rPr lang="en-US" altLang="zh-CN" sz="2400" b="1" smtClean="0">
                <a:latin typeface="黑体" charset="0"/>
                <a:ea typeface="黑体" charset="0"/>
              </a:rPr>
              <a:t>5</a:t>
            </a:r>
            <a:r>
              <a:rPr lang="zh-CN" altLang="en-US" sz="2400" b="1" smtClean="0">
                <a:latin typeface="黑体" charset="0"/>
                <a:ea typeface="黑体" charset="0"/>
              </a:rPr>
              <a:t>．逻辑合理。</a:t>
            </a:r>
          </a:p>
          <a:p>
            <a:pPr marL="0" indent="0" eaLnBrk="1" latinLnBrk="0" hangingPunct="1">
              <a:lnSpc>
                <a:spcPts val="3500"/>
              </a:lnSpc>
              <a:spcBef>
                <a:spcPct val="0"/>
              </a:spcBef>
              <a:buFont typeface="Arial" charset="0"/>
              <a:buNone/>
            </a:pPr>
            <a:r>
              <a:rPr lang="zh-CN" altLang="en-US" sz="2400" b="1" smtClean="0">
                <a:latin typeface="宋体" pitchFamily="2" charset="-122"/>
              </a:rPr>
              <a:t>    句式仿用时，句式一致和修辞相符的要求往往形式化和表面化，都比较容易从例句中看出来，仿写时也比较容易把握。但逻辑的问题却隐蔽得比较深，也往往容易被忽略，这种错误在历年的高考中出现的频率较高。</a:t>
            </a:r>
          </a:p>
          <a:p>
            <a:pPr marL="0" indent="0" eaLnBrk="1" latinLnBrk="0" hangingPunct="1">
              <a:lnSpc>
                <a:spcPts val="3500"/>
              </a:lnSpc>
              <a:spcBef>
                <a:spcPct val="0"/>
              </a:spcBef>
              <a:buFont typeface="Arial" charset="0"/>
              <a:buNone/>
            </a:pPr>
            <a:endParaRPr/>
          </a:p>
        </p:txBody>
      </p:sp>
      <p:sp>
        <p:nvSpPr>
          <p:cNvPr id="56730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6730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6730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67298"/>
                                        </p:tgtEl>
                                        <p:attrNameLst>
                                          <p:attrName>style.visibility</p:attrName>
                                        </p:attrNameLst>
                                      </p:cBhvr>
                                      <p:to>
                                        <p:strVal val="visible"/>
                                      </p:to>
                                    </p:set>
                                    <p:animEffect transition="in" filter="blinds(horizontal)">
                                      <p:cBhvr>
                                        <p:cTn id="7" dur="500"/>
                                        <p:tgtEl>
                                          <p:spTgt spid="567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7298" grpId="0"/>
    </p:bldLst>
  </p:timing>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内容占位符 2"/>
          <p:cNvSpPr>
            <a:spLocks noGrp="1"/>
          </p:cNvSpPr>
          <p:nvPr>
            <p:ph idx="4294967295"/>
          </p:nvPr>
        </p:nvSpPr>
        <p:spPr>
          <a:xfrm>
            <a:off x="792163" y="936625"/>
            <a:ext cx="7920037" cy="5399088"/>
          </a:xfrm>
        </p:spPr>
        <p:txBody>
          <a:bodyPr/>
          <a:lstStyle/>
          <a:p>
            <a:pPr marL="0" indent="0" eaLnBrk="1" latinLnBrk="0" hangingPunct="1">
              <a:lnSpc>
                <a:spcPts val="3500"/>
              </a:lnSpc>
              <a:spcBef>
                <a:spcPct val="0"/>
              </a:spcBef>
              <a:buFont typeface="Arial" charset="0"/>
              <a:buNone/>
            </a:pPr>
            <a:r>
              <a:rPr lang="zh-CN" altLang="en-US" sz="2400" b="1" smtClean="0">
                <a:latin typeface="宋体" pitchFamily="2" charset="-122"/>
                <a:sym typeface="+mn-ea"/>
              </a:rPr>
              <a:t>例</a:t>
            </a:r>
            <a:r>
              <a:rPr lang="en-US" altLang="zh-CN" sz="2400" b="1" smtClean="0">
                <a:latin typeface="宋体" pitchFamily="2" charset="-122"/>
                <a:sym typeface="+mn-ea"/>
              </a:rPr>
              <a:t>5 </a:t>
            </a:r>
            <a:r>
              <a:rPr lang="zh-CN" altLang="en-US" sz="2400" b="1" smtClean="0">
                <a:latin typeface="宋体" pitchFamily="2" charset="-122"/>
                <a:sym typeface="+mn-ea"/>
              </a:rPr>
              <a:t>围绕“勇气”在横线上续写两句话，要求与例句句式相同，使用比喻的修辞手法。</a:t>
            </a:r>
            <a:endParaRPr lang="zh-CN" altLang="en-US" sz="2400" b="1" smtClean="0">
              <a:latin typeface="宋体" pitchFamily="2" charset="-122"/>
            </a:endParaRPr>
          </a:p>
          <a:p>
            <a:pPr marL="0" indent="0" eaLnBrk="1" latinLnBrk="0" hangingPunct="1">
              <a:lnSpc>
                <a:spcPts val="3500"/>
              </a:lnSpc>
              <a:spcBef>
                <a:spcPct val="0"/>
              </a:spcBef>
              <a:buFont typeface="Arial" charset="0"/>
              <a:buNone/>
            </a:pPr>
            <a:r>
              <a:rPr lang="zh-CN" altLang="en-US" sz="2400" b="1" smtClean="0">
                <a:latin typeface="黑体" charset="0"/>
                <a:ea typeface="黑体" charset="0"/>
                <a:sym typeface="+mn-ea"/>
              </a:rPr>
              <a:t>例句</a:t>
            </a:r>
            <a:r>
              <a:rPr lang="zh-CN" altLang="en-US" sz="2400" b="1" smtClean="0">
                <a:latin typeface="宋体" pitchFamily="2" charset="-122"/>
                <a:sym typeface="+mn-ea"/>
              </a:rPr>
              <a:t>：</a:t>
            </a:r>
            <a:r>
              <a:rPr lang="zh-CN" altLang="en-US" sz="2400" b="1" smtClean="0">
                <a:latin typeface="楷体_GB2312" pitchFamily="49" charset="-122"/>
                <a:ea typeface="楷体_GB2312" pitchFamily="49" charset="-122"/>
                <a:sym typeface="+mn-ea"/>
              </a:rPr>
              <a:t>勇气，是屹立广漠的高大胡杨，鼓舞我们穿越千里黄沙，寻找希望的绿洲</a:t>
            </a:r>
            <a:r>
              <a:rPr lang="zh-CN" altLang="en-US" sz="2400" b="1" smtClean="0">
                <a:latin typeface="宋体" pitchFamily="2" charset="-122"/>
                <a:sym typeface="+mn-ea"/>
              </a:rPr>
              <a:t>；</a:t>
            </a:r>
            <a:r>
              <a:rPr lang="en-US" altLang="zh-CN" sz="2400" b="1" smtClean="0">
                <a:latin typeface="宋体" pitchFamily="2" charset="-122"/>
                <a:sym typeface="+mn-ea"/>
              </a:rPr>
              <a:t>____________</a:t>
            </a:r>
            <a:r>
              <a:rPr lang="zh-CN" altLang="en-US" sz="2400" b="1" smtClean="0">
                <a:latin typeface="宋体" pitchFamily="2" charset="-122"/>
                <a:sym typeface="+mn-ea"/>
              </a:rPr>
              <a:t>；</a:t>
            </a:r>
            <a:r>
              <a:rPr lang="en-US" altLang="zh-CN" sz="2400" b="1" smtClean="0">
                <a:latin typeface="宋体" pitchFamily="2" charset="-122"/>
                <a:sym typeface="+mn-ea"/>
              </a:rPr>
              <a:t>________</a:t>
            </a:r>
            <a:r>
              <a:rPr lang="zh-CN" altLang="en-US" sz="2400" b="1" smtClean="0">
                <a:latin typeface="宋体" pitchFamily="2" charset="-122"/>
                <a:sym typeface="+mn-ea"/>
              </a:rPr>
              <a:t>。</a:t>
            </a:r>
            <a:endParaRPr lang="zh-CN" altLang="en-US" sz="2400" b="1" smtClean="0">
              <a:latin typeface="宋体" pitchFamily="2" charset="-122"/>
            </a:endParaRPr>
          </a:p>
          <a:p>
            <a:pPr marL="0" indent="0" eaLnBrk="1" latinLnBrk="0" hangingPunct="1">
              <a:lnSpc>
                <a:spcPts val="3500"/>
              </a:lnSpc>
              <a:spcBef>
                <a:spcPct val="0"/>
              </a:spcBef>
              <a:buFont typeface="Arial" charset="0"/>
              <a:buNone/>
            </a:pPr>
            <a:r>
              <a:rPr lang="zh-CN" altLang="en-US" sz="2400" b="1" smtClean="0">
                <a:latin typeface="黑体" pitchFamily="2" charset="-122"/>
                <a:ea typeface="黑体" pitchFamily="2" charset="-122"/>
                <a:sym typeface="+mn-ea"/>
              </a:rPr>
              <a:t>错误答案</a:t>
            </a:r>
            <a:r>
              <a:rPr lang="zh-CN" altLang="en-US" sz="2400" b="1" smtClean="0">
                <a:latin typeface="宋体" pitchFamily="2" charset="-122"/>
                <a:sym typeface="+mn-ea"/>
              </a:rPr>
              <a:t>：</a:t>
            </a:r>
            <a:r>
              <a:rPr lang="zh-CN" altLang="en-US" sz="2400" b="1" smtClean="0">
                <a:latin typeface="楷体_GB2312" pitchFamily="49" charset="-122"/>
                <a:ea typeface="楷体_GB2312" pitchFamily="49" charset="-122"/>
                <a:sym typeface="+mn-ea"/>
              </a:rPr>
              <a:t>勇气，是鼓起云帆的浩荡长风，帮助我们踏过万水千山，接近理想的彼岸；勇气，是搏击长空的矫健雄鹰，引领我们攀登百丈悬崖，到达梦想的巅峰</a:t>
            </a:r>
            <a:r>
              <a:rPr lang="zh-CN" altLang="en-US" sz="2400" b="1" smtClean="0">
                <a:latin typeface="宋体" pitchFamily="2" charset="-122"/>
                <a:sym typeface="+mn-ea"/>
              </a:rPr>
              <a:t>。</a:t>
            </a:r>
          </a:p>
          <a:p>
            <a:pPr marL="0" indent="0" eaLnBrk="1" latinLnBrk="0" hangingPunct="1">
              <a:lnSpc>
                <a:spcPts val="3500"/>
              </a:lnSpc>
              <a:spcBef>
                <a:spcPct val="0"/>
              </a:spcBef>
              <a:buFont typeface="Arial" charset="0"/>
              <a:buNone/>
            </a:pPr>
            <a:endParaRPr lang="zh-CN" altLang="en-US" sz="2400" b="1" smtClean="0">
              <a:latin typeface="宋体" pitchFamily="2" charset="-122"/>
            </a:endParaRPr>
          </a:p>
          <a:p>
            <a:pPr marL="0" indent="0" eaLnBrk="1" latinLnBrk="0" hangingPunct="1">
              <a:lnSpc>
                <a:spcPts val="3500"/>
              </a:lnSpc>
              <a:spcBef>
                <a:spcPct val="0"/>
              </a:spcBef>
              <a:buFont typeface="Arial" charset="0"/>
              <a:buNone/>
            </a:pPr>
            <a:endParaRPr/>
          </a:p>
        </p:txBody>
      </p:sp>
      <p:sp>
        <p:nvSpPr>
          <p:cNvPr id="56730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6730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6730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67298"/>
                                        </p:tgtEl>
                                        <p:attrNameLst>
                                          <p:attrName>style.visibility</p:attrName>
                                        </p:attrNameLst>
                                      </p:cBhvr>
                                      <p:to>
                                        <p:strVal val="visible"/>
                                      </p:to>
                                    </p:set>
                                    <p:animEffect transition="in" filter="blinds(horizontal)">
                                      <p:cBhvr>
                                        <p:cTn id="7" dur="500"/>
                                        <p:tgtEl>
                                          <p:spTgt spid="567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7298" grpId="0"/>
    </p:bldLst>
  </p:timing>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内容占位符 2"/>
          <p:cNvSpPr>
            <a:spLocks noGrp="1"/>
          </p:cNvSpPr>
          <p:nvPr>
            <p:ph idx="4294967295"/>
          </p:nvPr>
        </p:nvSpPr>
        <p:spPr>
          <a:xfrm>
            <a:off x="792163" y="936625"/>
            <a:ext cx="7920037" cy="3355975"/>
          </a:xfrm>
        </p:spPr>
        <p:txBody>
          <a:bodyPr/>
          <a:lstStyle/>
          <a:p>
            <a:pPr marL="0" indent="0" eaLnBrk="1" latinLnBrk="0" hangingPunct="1">
              <a:lnSpc>
                <a:spcPts val="3500"/>
              </a:lnSpc>
              <a:spcBef>
                <a:spcPct val="0"/>
              </a:spcBef>
              <a:buFont typeface="Arial" charset="0"/>
              <a:buNone/>
            </a:pPr>
            <a:r>
              <a:rPr lang="zh-CN" altLang="en-US" sz="2400" b="1" smtClean="0">
                <a:latin typeface="黑体" pitchFamily="2" charset="-122"/>
                <a:ea typeface="黑体" pitchFamily="2" charset="-122"/>
              </a:rPr>
              <a:t>错误分析</a:t>
            </a:r>
            <a:r>
              <a:rPr lang="zh-CN" altLang="en-US" sz="2400" b="1" smtClean="0">
                <a:latin typeface="宋体" pitchFamily="2" charset="-122"/>
              </a:rPr>
              <a:t>：</a:t>
            </a:r>
            <a:r>
              <a:rPr lang="zh-CN" altLang="en-US" sz="2400" b="1" smtClean="0">
                <a:latin typeface="楷体_GB2312" pitchFamily="49" charset="-122"/>
                <a:ea typeface="楷体_GB2312" pitchFamily="49" charset="-122"/>
              </a:rPr>
              <a:t>这个答案中的两句话都存在逻辑问题。把“勇气”比作“鼓起云帆的浩荡长风”没有问题，但“云帆”隐含着乘船的意思，这与后文的“万水千山”中“千山”相悖。第二句“雄鹰”“引领我们攀登百丈悬崖”也不太符合日常事理，人们攀崖，最需要、最常见的辅助工具是绳索，而不是雄鹰。</a:t>
            </a:r>
          </a:p>
        </p:txBody>
      </p:sp>
      <p:sp>
        <p:nvSpPr>
          <p:cNvPr id="57349"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735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7352"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735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7352"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3" name="文本框 2"/>
          <p:cNvSpPr txBox="1"/>
          <p:nvPr/>
        </p:nvSpPr>
        <p:spPr>
          <a:xfrm>
            <a:off x="827405" y="1196340"/>
            <a:ext cx="7991475" cy="1188720"/>
          </a:xfrm>
          <a:prstGeom prst="rect">
            <a:avLst/>
          </a:prstGeom>
          <a:noFill/>
        </p:spPr>
        <p:txBody>
          <a:bodyPr wrap="square" rtlCol="0" anchor="t">
            <a:spAutoFit/>
          </a:bodyPr>
          <a:lstStyle/>
          <a:p>
            <a:r>
              <a:rPr lang="zh-CN" altLang="en-US" sz="2400" b="1" smtClean="0">
                <a:solidFill>
                  <a:srgbClr val="990033"/>
                </a:solidFill>
                <a:latin typeface="宋体" pitchFamily="2" charset="-122"/>
              </a:rPr>
              <a:t>答案示例：勇气，是鼓起云帆的浩荡长风，帮助我们踏过万里波浪，接近理想的彼岸；勇气，是挂在悬崖的结实绳索，引领我们攀登百丈悬崖，到达梦想的巅峰。</a:t>
            </a:r>
          </a:p>
        </p:txBody>
      </p:sp>
      <p:sp>
        <p:nvSpPr>
          <p:cNvPr id="4" name="文本框 3"/>
          <p:cNvSpPr txBox="1"/>
          <p:nvPr/>
        </p:nvSpPr>
        <p:spPr>
          <a:xfrm>
            <a:off x="901211" y="1682945"/>
            <a:ext cx="1291590" cy="457200"/>
          </a:xfrm>
          <a:prstGeom prst="rect">
            <a:avLst/>
          </a:prstGeom>
          <a:noFill/>
        </p:spPr>
        <p:txBody>
          <a:bodyPr wrap="square" rtlCol="0">
            <a:spAutoFit/>
          </a:bodyPr>
          <a:lstStyle/>
          <a:p>
            <a:r>
              <a:rPr lang="zh-CN" altLang="en-US" sz="2400" b="1" dirty="0" smtClean="0">
                <a:solidFill>
                  <a:srgbClr val="990033"/>
                </a:solidFill>
                <a:latin typeface="宋体" pitchFamily="2" charset="-122"/>
              </a:rPr>
              <a:t>. . . .</a:t>
            </a:r>
          </a:p>
        </p:txBody>
      </p:sp>
      <p:sp>
        <p:nvSpPr>
          <p:cNvPr id="8" name="文本框 7"/>
          <p:cNvSpPr txBox="1"/>
          <p:nvPr/>
        </p:nvSpPr>
        <p:spPr>
          <a:xfrm>
            <a:off x="6165089" y="1651083"/>
            <a:ext cx="2444750" cy="457200"/>
          </a:xfrm>
          <a:prstGeom prst="rect">
            <a:avLst/>
          </a:prstGeom>
          <a:noFill/>
        </p:spPr>
        <p:txBody>
          <a:bodyPr wrap="square" rtlCol="0">
            <a:spAutoFit/>
          </a:bodyPr>
          <a:lstStyle/>
          <a:p>
            <a:r>
              <a:rPr lang="zh-CN" altLang="en-US" sz="2400" b="1" dirty="0" smtClean="0">
                <a:solidFill>
                  <a:srgbClr val="990033"/>
                </a:solidFill>
                <a:latin typeface="宋体" pitchFamily="2" charset="-122"/>
              </a:rPr>
              <a:t>. . . . </a:t>
            </a:r>
            <a:r>
              <a:rPr lang="zh-CN" altLang="en-US" sz="2400" b="1" dirty="0" smtClean="0">
                <a:solidFill>
                  <a:srgbClr val="990033"/>
                </a:solidFill>
                <a:latin typeface="宋体" pitchFamily="2" charset="-122"/>
                <a:sym typeface="+mn-ea"/>
              </a:rPr>
              <a:t>. . . .</a:t>
            </a:r>
            <a:endParaRPr lang="zh-CN" altLang="en-US" sz="2400" b="1" dirty="0" smtClean="0">
              <a:solidFill>
                <a:srgbClr val="990033"/>
              </a:solidFill>
              <a:latin typeface="宋体" pitchFamily="2" charset="-122"/>
            </a:endParaRPr>
          </a:p>
        </p:txBody>
      </p:sp>
      <p:sp>
        <p:nvSpPr>
          <p:cNvPr id="9" name="文本框 8"/>
          <p:cNvSpPr txBox="1"/>
          <p:nvPr/>
        </p:nvSpPr>
        <p:spPr>
          <a:xfrm>
            <a:off x="971550" y="2132330"/>
            <a:ext cx="461010" cy="365760"/>
          </a:xfrm>
          <a:prstGeom prst="rect">
            <a:avLst/>
          </a:prstGeom>
          <a:noFill/>
        </p:spPr>
        <p:txBody>
          <a:bodyPr wrap="square" rtlCol="0" anchor="t">
            <a:spAutoFit/>
          </a:bodyPr>
          <a:lstStyle/>
          <a:p>
            <a:r>
              <a:rPr lang="zh-CN" altLang="en-US" b="1" smtClean="0">
                <a:solidFill>
                  <a:srgbClr val="990033"/>
                </a:solidFill>
                <a:latin typeface="宋体" pitchFamily="2" charset="-122"/>
                <a:sym typeface="+mn-ea"/>
              </a:rPr>
              <a:t>. </a:t>
            </a: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9" grpId="0"/>
    </p:bldLst>
  </p:timing>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内容占位符 2"/>
          <p:cNvSpPr>
            <a:spLocks noGrp="1"/>
          </p:cNvSpPr>
          <p:nvPr>
            <p:ph idx="4294967295"/>
          </p:nvPr>
        </p:nvSpPr>
        <p:spPr>
          <a:xfrm>
            <a:off x="792163" y="936625"/>
            <a:ext cx="7920037" cy="5399088"/>
          </a:xfrm>
        </p:spPr>
        <p:txBody>
          <a:bodyPr/>
          <a:lstStyle/>
          <a:p>
            <a:pPr marL="0" indent="0" algn="just" eaLnBrk="1" latinLnBrk="0" hangingPunct="1">
              <a:lnSpc>
                <a:spcPts val="3500"/>
              </a:lnSpc>
              <a:spcBef>
                <a:spcPct val="0"/>
              </a:spcBef>
              <a:buFont typeface="Arial" charset="0"/>
              <a:buNone/>
            </a:pPr>
            <a:r>
              <a:rPr lang="en-US" altLang="zh-CN" sz="2400" b="1" smtClean="0">
                <a:latin typeface="黑体" charset="0"/>
                <a:ea typeface="黑体" charset="0"/>
              </a:rPr>
              <a:t>6</a:t>
            </a:r>
            <a:r>
              <a:rPr lang="zh-CN" altLang="en-US" sz="2400" b="1" smtClean="0">
                <a:latin typeface="黑体" charset="0"/>
                <a:ea typeface="黑体" charset="0"/>
              </a:rPr>
              <a:t>．意旨相近。</a:t>
            </a:r>
          </a:p>
          <a:p>
            <a:pPr marL="0" indent="0" algn="just" eaLnBrk="1" latinLnBrk="0" hangingPunct="1">
              <a:lnSpc>
                <a:spcPts val="3500"/>
              </a:lnSpc>
              <a:spcBef>
                <a:spcPct val="0"/>
              </a:spcBef>
              <a:buFont typeface="Arial" charset="0"/>
              <a:buNone/>
            </a:pPr>
            <a:r>
              <a:rPr lang="zh-CN" altLang="en-US" sz="2400" b="1" smtClean="0">
                <a:latin typeface="宋体" pitchFamily="2" charset="-122"/>
              </a:rPr>
              <a:t>    意旨相近，即理解原句含义，特别是隐含的意思，保证仿写的句子意旨与原句相近或相同。</a:t>
            </a:r>
          </a:p>
          <a:p>
            <a:pPr marL="0" indent="0" algn="just" eaLnBrk="1" latinLnBrk="0" hangingPunct="1">
              <a:lnSpc>
                <a:spcPts val="3500"/>
              </a:lnSpc>
              <a:spcBef>
                <a:spcPct val="0"/>
              </a:spcBef>
              <a:buFont typeface="Arial" charset="0"/>
              <a:buNone/>
            </a:pPr>
            <a:endParaRPr/>
          </a:p>
        </p:txBody>
      </p:sp>
      <p:sp>
        <p:nvSpPr>
          <p:cNvPr id="56832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6832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6832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68322"/>
                                        </p:tgtEl>
                                        <p:attrNameLst>
                                          <p:attrName>style.visibility</p:attrName>
                                        </p:attrNameLst>
                                      </p:cBhvr>
                                      <p:to>
                                        <p:strVal val="visible"/>
                                      </p:to>
                                    </p:set>
                                    <p:animEffect transition="in" filter="blinds(horizontal)">
                                      <p:cBhvr>
                                        <p:cTn id="7" dur="500"/>
                                        <p:tgtEl>
                                          <p:spTgt spid="568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32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692150"/>
            <a:ext cx="8208962" cy="5689600"/>
          </a:xfrm>
        </p:spPr>
        <p:txBody>
          <a:bodyPr/>
          <a:lstStyle/>
          <a:p>
            <a:pPr marL="0" indent="0" eaLnBrk="1" hangingPunct="1">
              <a:lnSpc>
                <a:spcPct val="120000"/>
              </a:lnSpc>
              <a:spcBef>
                <a:spcPct val="0"/>
              </a:spcBef>
              <a:buFont typeface="Arial" charset="0"/>
              <a:buNone/>
            </a:pPr>
            <a:r>
              <a:rPr lang="en-US" altLang="zh-CN" sz="2400" b="1" dirty="0" smtClean="0">
                <a:ea typeface="黑体" pitchFamily="2" charset="-122"/>
              </a:rPr>
              <a:t>【</a:t>
            </a:r>
            <a:r>
              <a:rPr lang="zh-CN" altLang="en-US" sz="2400" b="1" dirty="0" smtClean="0">
                <a:ea typeface="黑体" pitchFamily="2" charset="-122"/>
              </a:rPr>
              <a:t>成语小贴士</a:t>
            </a:r>
            <a:r>
              <a:rPr lang="en-US" altLang="zh-CN" sz="2400" b="1" dirty="0" smtClean="0">
                <a:ea typeface="黑体" pitchFamily="2" charset="-122"/>
              </a:rPr>
              <a:t>】</a:t>
            </a:r>
          </a:p>
          <a:p>
            <a:pPr marL="0" indent="0" eaLnBrk="1" hangingPunct="1">
              <a:lnSpc>
                <a:spcPct val="120000"/>
              </a:lnSpc>
              <a:spcBef>
                <a:spcPct val="0"/>
              </a:spcBef>
              <a:buFont typeface="Arial" charset="0"/>
              <a:buNone/>
            </a:pPr>
            <a:r>
              <a:rPr lang="zh-CN" altLang="en-US" sz="2400" b="1" dirty="0" smtClean="0">
                <a:ea typeface="黑体" pitchFamily="2" charset="-122"/>
              </a:rPr>
              <a:t>                   常见意义轻重不同的近义成语辨析</a:t>
            </a:r>
          </a:p>
          <a:p>
            <a:pPr marL="0" indent="0" eaLnBrk="1" hangingPunct="1">
              <a:lnSpc>
                <a:spcPts val="3500"/>
              </a:lnSpc>
              <a:spcBef>
                <a:spcPct val="0"/>
              </a:spcBef>
              <a:buFont typeface="Arial" charset="0"/>
              <a:buNone/>
            </a:pPr>
            <a:r>
              <a:rPr lang="en-US" altLang="zh-CN" sz="2400" b="1" dirty="0" smtClean="0">
                <a:latin typeface="宋体" pitchFamily="2" charset="-122"/>
              </a:rPr>
              <a:t>    1. </a:t>
            </a:r>
            <a:r>
              <a:rPr lang="zh-CN" altLang="en-US" sz="2400" b="1" dirty="0" smtClean="0">
                <a:latin typeface="宋体" pitchFamily="2" charset="-122"/>
              </a:rPr>
              <a:t>自以为是、自命不凡：都含有“认为自己正确”的意思。异：前者是指主观不虚心，语意较轻；后者是自以为了不起，比别人高明，语意较重。</a:t>
            </a:r>
          </a:p>
          <a:p>
            <a:pPr marL="0" indent="0" eaLnBrk="1" hangingPunct="1">
              <a:lnSpc>
                <a:spcPts val="3500"/>
              </a:lnSpc>
              <a:spcBef>
                <a:spcPct val="0"/>
              </a:spcBef>
              <a:buFont typeface="Arial" charset="0"/>
              <a:buNone/>
            </a:pPr>
            <a:r>
              <a:rPr lang="en-US" altLang="zh-CN" sz="2400" b="1" dirty="0" smtClean="0">
                <a:latin typeface="宋体" pitchFamily="2" charset="-122"/>
              </a:rPr>
              <a:t>    2. </a:t>
            </a:r>
            <a:r>
              <a:rPr lang="zh-CN" altLang="en-US" sz="2400" b="1" dirty="0" smtClean="0">
                <a:latin typeface="宋体" pitchFamily="2" charset="-122"/>
              </a:rPr>
              <a:t>惨无人道、惨绝人寰：都形容狠毒、残酷。异：前者指非常凶狠，毫无人道，语意较轻；后者指世上没有比这更悲惨的事了，语意较重。前者常用来形容人，后者则不能用来形容人。</a:t>
            </a:r>
          </a:p>
          <a:p>
            <a:pPr marL="0" indent="0" eaLnBrk="1" hangingPunct="1">
              <a:lnSpc>
                <a:spcPts val="3500"/>
              </a:lnSpc>
              <a:spcBef>
                <a:spcPct val="0"/>
              </a:spcBef>
              <a:buFont typeface="Arial" charset="0"/>
              <a:buNone/>
            </a:pPr>
            <a:r>
              <a:rPr lang="en-US" altLang="zh-CN" sz="2400" b="1" dirty="0" smtClean="0">
                <a:latin typeface="宋体" pitchFamily="2" charset="-122"/>
              </a:rPr>
              <a:t>    3. </a:t>
            </a:r>
            <a:r>
              <a:rPr lang="zh-CN" altLang="en-US" sz="2400" b="1" dirty="0" smtClean="0">
                <a:latin typeface="宋体" pitchFamily="2" charset="-122"/>
              </a:rPr>
              <a:t>暗箭伤人、含沙射影：都比喻暗中诽谤、攻击或陷害别人。异</a:t>
            </a:r>
            <a:r>
              <a:rPr lang="en-US" altLang="zh-CN" sz="2400" b="1" dirty="0" smtClean="0">
                <a:latin typeface="宋体" pitchFamily="2" charset="-122"/>
              </a:rPr>
              <a:t>(</a:t>
            </a:r>
            <a:r>
              <a:rPr lang="zh-CN" altLang="en-US" sz="2400" b="1" dirty="0" smtClean="0">
                <a:latin typeface="宋体" pitchFamily="2" charset="-122"/>
              </a:rPr>
              <a:t>使用的手段有差别</a:t>
            </a:r>
            <a:r>
              <a:rPr lang="en-US" altLang="zh-CN" sz="2400" b="1" dirty="0" smtClean="0">
                <a:latin typeface="宋体" pitchFamily="2" charset="-122"/>
              </a:rPr>
              <a:t>)</a:t>
            </a:r>
            <a:r>
              <a:rPr lang="zh-CN" altLang="en-US" sz="2400" b="1" dirty="0" smtClean="0">
                <a:latin typeface="宋体" pitchFamily="2" charset="-122"/>
              </a:rPr>
              <a:t>：前者指暗地里用某种手段伤害别人，程度比后者重；后者的手段多是语言，并有影射某人或某事之意。</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26726"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2672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arn(inVertical)">
                                      <p:cBhvr>
                                        <p:cTn id="11" dur="500"/>
                                        <p:tgtEl>
                                          <p:spTgt spid="3">
                                            <p:txEl>
                                              <p:pRg st="1" end="1"/>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内容占位符 2"/>
          <p:cNvSpPr>
            <a:spLocks noGrp="1"/>
          </p:cNvSpPr>
          <p:nvPr>
            <p:ph idx="4294967295"/>
          </p:nvPr>
        </p:nvSpPr>
        <p:spPr>
          <a:xfrm>
            <a:off x="792163" y="936625"/>
            <a:ext cx="7920037" cy="5399088"/>
          </a:xfrm>
        </p:spPr>
        <p:txBody>
          <a:bodyPr/>
          <a:lstStyle/>
          <a:p>
            <a:pPr marL="0" indent="0" algn="just" eaLnBrk="1" latinLnBrk="0" hangingPunct="1">
              <a:lnSpc>
                <a:spcPts val="3500"/>
              </a:lnSpc>
              <a:spcBef>
                <a:spcPct val="0"/>
              </a:spcBef>
              <a:buFont typeface="Arial" charset="0"/>
              <a:buNone/>
            </a:pPr>
            <a:r>
              <a:rPr lang="zh-CN" altLang="en-US" sz="2400" b="1" smtClean="0">
                <a:latin typeface="宋体" pitchFamily="2" charset="-122"/>
                <a:sym typeface="+mn-ea"/>
              </a:rPr>
              <a:t>例</a:t>
            </a:r>
            <a:r>
              <a:rPr lang="en-US" altLang="zh-CN" sz="2400" b="1" smtClean="0">
                <a:latin typeface="宋体" pitchFamily="2" charset="-122"/>
                <a:sym typeface="+mn-ea"/>
              </a:rPr>
              <a:t>6 [2013•</a:t>
            </a:r>
            <a:r>
              <a:rPr lang="zh-CN" altLang="en-US" sz="2400" b="1" smtClean="0">
                <a:latin typeface="宋体" pitchFamily="2" charset="-122"/>
                <a:sym typeface="+mn-ea"/>
              </a:rPr>
              <a:t>山东卷</a:t>
            </a:r>
            <a:r>
              <a:rPr lang="en-US" altLang="zh-CN" sz="2400" b="1" smtClean="0">
                <a:latin typeface="宋体" pitchFamily="2" charset="-122"/>
                <a:sym typeface="+mn-ea"/>
              </a:rPr>
              <a:t>] </a:t>
            </a:r>
            <a:r>
              <a:rPr lang="zh-CN" altLang="en-US" sz="2400" b="1" smtClean="0">
                <a:latin typeface="宋体" pitchFamily="2" charset="-122"/>
                <a:sym typeface="+mn-ea"/>
              </a:rPr>
              <a:t>以下是某中学庆祝教师节文艺演出的一段主持词。仿照画线部分的句式，在横线处补写相应的语句。要求：句式一致，字数相等，语意相关。</a:t>
            </a:r>
            <a:r>
              <a:rPr lang="en-US" altLang="zh-CN" sz="2400" b="1" smtClean="0">
                <a:latin typeface="宋体" pitchFamily="2" charset="-122"/>
                <a:sym typeface="+mn-ea"/>
              </a:rPr>
              <a:t>(4</a:t>
            </a:r>
            <a:r>
              <a:rPr lang="zh-CN" altLang="en-US" sz="2400" b="1" smtClean="0">
                <a:latin typeface="宋体" pitchFamily="2" charset="-122"/>
                <a:sym typeface="+mn-ea"/>
              </a:rPr>
              <a:t>分</a:t>
            </a:r>
            <a:r>
              <a:rPr lang="en-US" altLang="zh-CN" sz="2400" b="1" smtClean="0">
                <a:latin typeface="宋体" pitchFamily="2" charset="-122"/>
                <a:sym typeface="+mn-ea"/>
              </a:rPr>
              <a:t>)</a:t>
            </a:r>
            <a:endParaRPr lang="en-US" altLang="zh-CN" sz="2400" b="1" smtClean="0">
              <a:latin typeface="宋体" pitchFamily="2" charset="-122"/>
            </a:endParaRPr>
          </a:p>
          <a:p>
            <a:pPr marL="0" indent="0" algn="just" eaLnBrk="1" latinLnBrk="0" hangingPunct="1">
              <a:lnSpc>
                <a:spcPts val="3500"/>
              </a:lnSpc>
              <a:spcBef>
                <a:spcPct val="0"/>
              </a:spcBef>
              <a:buFont typeface="Arial" charset="0"/>
              <a:buNone/>
            </a:pPr>
            <a:r>
              <a:rPr lang="zh-CN" altLang="en-US" sz="2400" b="1" smtClean="0">
                <a:latin typeface="楷体_GB2312" pitchFamily="49" charset="-122"/>
                <a:ea typeface="楷体_GB2312" pitchFamily="49" charset="-122"/>
              </a:rPr>
              <a:t>    学生甲：老师，您坚守一方净土，</a:t>
            </a:r>
            <a:r>
              <a:rPr lang="zh-CN" altLang="en-US" sz="2400" b="1" u="sng" smtClean="0">
                <a:latin typeface="楷体_GB2312" pitchFamily="49" charset="-122"/>
                <a:ea typeface="楷体_GB2312" pitchFamily="49" charset="-122"/>
              </a:rPr>
              <a:t>用粉笔书写忠诚，默默无闻；</a:t>
            </a:r>
          </a:p>
          <a:p>
            <a:pPr marL="0" indent="0" algn="just" eaLnBrk="1" latinLnBrk="0" hangingPunct="1">
              <a:lnSpc>
                <a:spcPts val="3500"/>
              </a:lnSpc>
              <a:spcBef>
                <a:spcPct val="0"/>
              </a:spcBef>
              <a:buFont typeface="Arial" charset="0"/>
              <a:buNone/>
            </a:pPr>
            <a:r>
              <a:rPr lang="zh-CN" altLang="en-US" sz="2400" b="1" smtClean="0">
                <a:latin typeface="楷体_GB2312" pitchFamily="49" charset="-122"/>
                <a:ea typeface="楷体_GB2312" pitchFamily="49" charset="-122"/>
              </a:rPr>
              <a:t>    学生乙：老师，您勤耕三尺讲台，</a:t>
            </a:r>
            <a:r>
              <a:rPr lang="zh-CN" altLang="en-US" sz="2400" b="1" smtClean="0">
                <a:latin typeface="宋体" charset="0"/>
                <a:ea typeface="宋体" charset="0"/>
              </a:rPr>
              <a:t>____①____。</a:t>
            </a:r>
          </a:p>
          <a:p>
            <a:pPr marL="0" indent="0" algn="just" eaLnBrk="1" latinLnBrk="0" hangingPunct="1">
              <a:lnSpc>
                <a:spcPts val="3500"/>
              </a:lnSpc>
              <a:spcBef>
                <a:spcPct val="0"/>
              </a:spcBef>
              <a:buFont typeface="Arial" charset="0"/>
              <a:buNone/>
            </a:pPr>
            <a:r>
              <a:rPr lang="zh-CN" altLang="en-US" sz="2400" b="1" smtClean="0">
                <a:latin typeface="楷体_GB2312" pitchFamily="49" charset="-122"/>
                <a:ea typeface="楷体_GB2312" pitchFamily="49" charset="-122"/>
              </a:rPr>
              <a:t>    学生甲：</a:t>
            </a:r>
            <a:r>
              <a:rPr lang="zh-CN" altLang="en-US" sz="2400" b="1" u="sng" smtClean="0">
                <a:latin typeface="楷体_GB2312" pitchFamily="49" charset="-122"/>
                <a:ea typeface="楷体_GB2312" pitchFamily="49" charset="-122"/>
              </a:rPr>
              <a:t>加减乘除，算不尽您付出的辛劳；</a:t>
            </a:r>
          </a:p>
          <a:p>
            <a:pPr marL="0" indent="0" algn="just" eaLnBrk="1" latinLnBrk="0" hangingPunct="1">
              <a:lnSpc>
                <a:spcPts val="3500"/>
              </a:lnSpc>
              <a:spcBef>
                <a:spcPct val="0"/>
              </a:spcBef>
              <a:buFont typeface="Arial" charset="0"/>
              <a:buNone/>
            </a:pPr>
            <a:r>
              <a:rPr lang="zh-CN" altLang="en-US" sz="2400" b="1" smtClean="0">
                <a:latin typeface="楷体_GB2312" pitchFamily="49" charset="-122"/>
                <a:ea typeface="楷体_GB2312" pitchFamily="49" charset="-122"/>
              </a:rPr>
              <a:t>    学生乙：</a:t>
            </a:r>
            <a:r>
              <a:rPr lang="zh-CN" altLang="en-US" sz="2400" b="1" smtClean="0">
                <a:latin typeface="宋体" charset="0"/>
                <a:ea typeface="宋体" charset="0"/>
              </a:rPr>
              <a:t>____②____。</a:t>
            </a:r>
          </a:p>
        </p:txBody>
      </p:sp>
      <p:sp>
        <p:nvSpPr>
          <p:cNvPr id="56832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6832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6832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68322"/>
                                        </p:tgtEl>
                                        <p:attrNameLst>
                                          <p:attrName>style.visibility</p:attrName>
                                        </p:attrNameLst>
                                      </p:cBhvr>
                                      <p:to>
                                        <p:strVal val="visible"/>
                                      </p:to>
                                    </p:set>
                                    <p:animEffect transition="in" filter="blinds(horizontal)">
                                      <p:cBhvr>
                                        <p:cTn id="7" dur="500"/>
                                        <p:tgtEl>
                                          <p:spTgt spid="568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322" grpId="0"/>
    </p:bldLst>
  </p:timing>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内容占位符 2"/>
          <p:cNvSpPr>
            <a:spLocks noGrp="1"/>
          </p:cNvSpPr>
          <p:nvPr>
            <p:ph idx="4294967295"/>
          </p:nvPr>
        </p:nvSpPr>
        <p:spPr>
          <a:xfrm>
            <a:off x="792163" y="936625"/>
            <a:ext cx="7920037" cy="5399088"/>
          </a:xfrm>
        </p:spPr>
        <p:txBody>
          <a:bodyPr/>
          <a:lstStyle/>
          <a:p>
            <a:pPr marL="0" indent="0" algn="just" eaLnBrk="1" latinLnBrk="0" hangingPunct="1">
              <a:lnSpc>
                <a:spcPts val="3500"/>
              </a:lnSpc>
              <a:spcBef>
                <a:spcPct val="0"/>
              </a:spcBef>
              <a:buFont typeface="Arial" charset="0"/>
              <a:buNone/>
            </a:pPr>
            <a:r>
              <a:rPr lang="zh-CN" altLang="en-US" sz="2400" b="1" smtClean="0">
                <a:latin typeface="黑体" pitchFamily="2" charset="-122"/>
                <a:ea typeface="黑体" pitchFamily="2" charset="-122"/>
              </a:rPr>
              <a:t>错误答案</a:t>
            </a:r>
            <a:r>
              <a:rPr lang="zh-CN" altLang="en-US" sz="2400" b="1" smtClean="0">
                <a:latin typeface="宋体" pitchFamily="2" charset="-122"/>
              </a:rPr>
              <a:t>：</a:t>
            </a:r>
            <a:r>
              <a:rPr lang="zh-CN" altLang="en-US" sz="2400" b="1" smtClean="0">
                <a:latin typeface="楷体_GB2312" pitchFamily="49" charset="-122"/>
                <a:ea typeface="楷体_GB2312" pitchFamily="49" charset="-122"/>
              </a:rPr>
              <a:t>①用白发显年长，慢慢衰老　②唐宋元明，讲不完您嘶哑的声音</a:t>
            </a:r>
          </a:p>
          <a:p>
            <a:pPr marL="0" indent="0" algn="just" eaLnBrk="1" latinLnBrk="0" hangingPunct="1">
              <a:lnSpc>
                <a:spcPts val="3500"/>
              </a:lnSpc>
              <a:spcBef>
                <a:spcPct val="0"/>
              </a:spcBef>
              <a:buFont typeface="Arial" charset="0"/>
              <a:buNone/>
            </a:pPr>
            <a:r>
              <a:rPr lang="zh-CN" altLang="en-US" sz="2400" b="1" smtClean="0">
                <a:latin typeface="黑体" pitchFamily="2" charset="-122"/>
                <a:ea typeface="黑体" pitchFamily="2" charset="-122"/>
              </a:rPr>
              <a:t>错误分析</a:t>
            </a:r>
            <a:r>
              <a:rPr lang="zh-CN" altLang="en-US" sz="2400" b="1" smtClean="0">
                <a:latin typeface="宋体" pitchFamily="2" charset="-122"/>
              </a:rPr>
              <a:t>：</a:t>
            </a:r>
            <a:r>
              <a:rPr lang="zh-CN" altLang="en-US" sz="2400" b="1" smtClean="0">
                <a:latin typeface="楷体_GB2312" pitchFamily="49" charset="-122"/>
                <a:ea typeface="楷体_GB2312" pitchFamily="49" charset="-122"/>
              </a:rPr>
              <a:t>仿句表达的意思是老师年龄很大、声音嘶哑的情状，属于客观介绍，其意旨与画线句所要表达的赞扬老师辛勤耕耘、不辞劳苦、默默奉献精神的内容相差甚远，显然仿写在意旨方面是失败的。</a:t>
            </a:r>
          </a:p>
          <a:p>
            <a:pPr marL="0" indent="0" algn="just" eaLnBrk="1" latinLnBrk="0" hangingPunct="1">
              <a:lnSpc>
                <a:spcPts val="3500"/>
              </a:lnSpc>
              <a:spcBef>
                <a:spcPct val="0"/>
              </a:spcBef>
              <a:buFont typeface="Arial" charset="0"/>
              <a:buNone/>
            </a:pPr>
            <a:endParaRPr lang="zh-CN" altLang="en-US" sz="2400" b="1" smtClean="0">
              <a:latin typeface="黑体" pitchFamily="2" charset="-122"/>
              <a:ea typeface="黑体" pitchFamily="2" charset="-122"/>
            </a:endParaRPr>
          </a:p>
          <a:p>
            <a:pPr marL="0" indent="622300" algn="just" eaLnBrk="1" hangingPunct="1">
              <a:lnSpc>
                <a:spcPts val="3500"/>
              </a:lnSpc>
              <a:spcBef>
                <a:spcPct val="0"/>
              </a:spcBef>
              <a:buFont typeface="Arial" charset="0"/>
              <a:buNone/>
            </a:pPr>
            <a:endParaRPr lang="zh-CN" altLang="en-US" sz="2400" b="1" smtClean="0">
              <a:latin typeface="+mn-ea"/>
            </a:endParaRPr>
          </a:p>
          <a:p>
            <a:pPr marL="0" indent="0" algn="just" eaLnBrk="1" latinLnBrk="0" hangingPunct="1">
              <a:lnSpc>
                <a:spcPts val="3500"/>
              </a:lnSpc>
              <a:spcBef>
                <a:spcPct val="0"/>
              </a:spcBef>
              <a:buFont typeface="Arial" charset="0"/>
              <a:buNone/>
            </a:pPr>
            <a:endParaRPr lang="zh-CN" altLang="en-US" sz="2400" b="1" smtClean="0">
              <a:solidFill>
                <a:srgbClr val="990033"/>
              </a:solidFill>
              <a:latin typeface="宋体" pitchFamily="2" charset="-122"/>
            </a:endParaRPr>
          </a:p>
        </p:txBody>
      </p:sp>
      <p:sp>
        <p:nvSpPr>
          <p:cNvPr id="56934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6935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6935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3" name="文本框 2"/>
          <p:cNvSpPr txBox="1"/>
          <p:nvPr/>
        </p:nvSpPr>
        <p:spPr>
          <a:xfrm>
            <a:off x="828040" y="4043680"/>
            <a:ext cx="7799070" cy="980440"/>
          </a:xfrm>
          <a:prstGeom prst="rect">
            <a:avLst/>
          </a:prstGeom>
          <a:noFill/>
        </p:spPr>
        <p:txBody>
          <a:bodyPr wrap="square" rtlCol="0">
            <a:spAutoFit/>
          </a:bodyPr>
          <a:lstStyle/>
          <a:p>
            <a:pPr>
              <a:lnSpc>
                <a:spcPts val="3500"/>
              </a:lnSpc>
            </a:pPr>
            <a:r>
              <a:rPr lang="zh-CN" altLang="en-US" sz="2400" b="1" smtClean="0">
                <a:solidFill>
                  <a:srgbClr val="990033"/>
                </a:solidFill>
                <a:uFillTx/>
                <a:latin typeface="宋体" pitchFamily="2" charset="-122"/>
                <a:sym typeface="+mn-ea"/>
              </a:rPr>
              <a:t>答案示例：①用双手托起未来，无怨无悔　②赤橙黄绿，画不完您多彩的人生。</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69346"/>
                                        </p:tgtEl>
                                        <p:attrNameLst>
                                          <p:attrName>style.visibility</p:attrName>
                                        </p:attrNameLst>
                                      </p:cBhvr>
                                      <p:to>
                                        <p:strVal val="visible"/>
                                      </p:to>
                                    </p:set>
                                    <p:animEffect transition="in" filter="blinds(horizontal)">
                                      <p:cBhvr>
                                        <p:cTn id="7" dur="500"/>
                                        <p:tgtEl>
                                          <p:spTgt spid="56934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346" grpId="0"/>
      <p:bldP spid="3" grpId="0"/>
    </p:bldLst>
  </p:timing>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内容占位符 2"/>
          <p:cNvSpPr>
            <a:spLocks noGrp="1"/>
          </p:cNvSpPr>
          <p:nvPr>
            <p:ph idx="4294967295"/>
          </p:nvPr>
        </p:nvSpPr>
        <p:spPr>
          <a:xfrm>
            <a:off x="682943" y="908685"/>
            <a:ext cx="7920037" cy="5156200"/>
          </a:xfrm>
        </p:spPr>
        <p:txBody>
          <a:bodyPr/>
          <a:lstStyle/>
          <a:p>
            <a:pPr marL="0" indent="0" eaLnBrk="1" latinLnBrk="0" hangingPunct="1">
              <a:lnSpc>
                <a:spcPts val="3500"/>
              </a:lnSpc>
              <a:spcBef>
                <a:spcPct val="0"/>
              </a:spcBef>
              <a:buFont typeface="Arial" charset="0"/>
              <a:buNone/>
            </a:pPr>
            <a:r>
              <a:rPr lang="en-US" altLang="zh-CN" sz="2400" b="1" smtClean="0">
                <a:latin typeface="黑体" charset="0"/>
                <a:ea typeface="黑体" charset="0"/>
              </a:rPr>
              <a:t>7</a:t>
            </a:r>
            <a:r>
              <a:rPr lang="zh-CN" altLang="en-US" sz="2400" b="1" smtClean="0">
                <a:latin typeface="黑体" charset="0"/>
                <a:ea typeface="黑体" charset="0"/>
              </a:rPr>
              <a:t>．情调相通。</a:t>
            </a:r>
          </a:p>
          <a:p>
            <a:pPr marL="0" indent="0" eaLnBrk="1" latinLnBrk="0" hangingPunct="1">
              <a:lnSpc>
                <a:spcPts val="3500"/>
              </a:lnSpc>
              <a:spcBef>
                <a:spcPct val="0"/>
              </a:spcBef>
              <a:buFont typeface="Arial" charset="0"/>
              <a:buNone/>
            </a:pPr>
            <a:r>
              <a:rPr lang="zh-CN" altLang="en-US" sz="2400" b="1" smtClean="0">
                <a:latin typeface="宋体" pitchFamily="2" charset="-122"/>
              </a:rPr>
              <a:t>    在感情基调、情趣色彩等方面，所仿写的句子也应与例句相协调。如果例句的情感表达很含蓄，仿句也就不能太直白；如果例句中包含了讽刺的语气，那么仿句也应该带有讽刺意味。仿写的句子同例句在感情色彩方面也要和谐，包括语境色彩和感情色彩。这就要求同学们在仿写的时候，注意话题和内容的选择。</a:t>
            </a:r>
            <a:endParaRPr lang="en-US" altLang="zh-CN" smtClean="0"/>
          </a:p>
          <a:p>
            <a:pPr marL="0" indent="0" eaLnBrk="1" latinLnBrk="0" hangingPunct="1">
              <a:lnSpc>
                <a:spcPts val="3500"/>
              </a:lnSpc>
              <a:spcBef>
                <a:spcPct val="0"/>
              </a:spcBef>
              <a:buFont typeface="Arial" charset="0"/>
              <a:buNone/>
            </a:pPr>
            <a:endParaRPr lang="zh-CN" altLang="en-US" sz="2400" b="1" smtClean="0">
              <a:latin typeface="宋体" pitchFamily="2" charset="-122"/>
            </a:endParaRPr>
          </a:p>
        </p:txBody>
      </p:sp>
      <p:sp>
        <p:nvSpPr>
          <p:cNvPr id="57037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7037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7037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70370"/>
                                        </p:tgtEl>
                                        <p:attrNameLst>
                                          <p:attrName>style.visibility</p:attrName>
                                        </p:attrNameLst>
                                      </p:cBhvr>
                                      <p:to>
                                        <p:strVal val="visible"/>
                                      </p:to>
                                    </p:set>
                                    <p:animEffect transition="in" filter="blinds(horizontal)">
                                      <p:cBhvr>
                                        <p:cTn id="7" dur="500"/>
                                        <p:tgtEl>
                                          <p:spTgt spid="570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370" grpId="0"/>
    </p:bldLst>
  </p:timing>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内容占位符 2"/>
          <p:cNvSpPr>
            <a:spLocks noGrp="1"/>
          </p:cNvSpPr>
          <p:nvPr>
            <p:ph idx="4294967295"/>
          </p:nvPr>
        </p:nvSpPr>
        <p:spPr>
          <a:xfrm>
            <a:off x="683260" y="908685"/>
            <a:ext cx="8260080" cy="5156200"/>
          </a:xfrm>
        </p:spPr>
        <p:txBody>
          <a:bodyPr/>
          <a:lstStyle/>
          <a:p>
            <a:pPr marL="0" indent="0" eaLnBrk="1" latinLnBrk="0" hangingPunct="1">
              <a:lnSpc>
                <a:spcPts val="3500"/>
              </a:lnSpc>
              <a:spcBef>
                <a:spcPct val="0"/>
              </a:spcBef>
              <a:buFont typeface="Arial" charset="0"/>
              <a:buNone/>
            </a:pPr>
            <a:r>
              <a:rPr lang="zh-CN" altLang="en-US" sz="2400" b="1" smtClean="0">
                <a:latin typeface="宋体" pitchFamily="2" charset="-122"/>
              </a:rPr>
              <a:t>例7 </a:t>
            </a:r>
            <a:r>
              <a:rPr lang="zh-CN" altLang="en-US" sz="2400" b="1" smtClean="0">
                <a:latin typeface="Adobe 黑体 Std R" charset="0"/>
                <a:ea typeface="Adobe 黑体 Std R" charset="0"/>
              </a:rPr>
              <a:t>[</a:t>
            </a:r>
            <a:r>
              <a:rPr lang="zh-CN" altLang="en-US" sz="2400" b="1" smtClean="0">
                <a:latin typeface="宋体" pitchFamily="2" charset="-122"/>
              </a:rPr>
              <a:t>2013·浙江卷</a:t>
            </a:r>
            <a:r>
              <a:rPr lang="zh-CN" altLang="en-US" sz="2400" b="1" smtClean="0">
                <a:latin typeface="Adobe 黑体 Std R" charset="0"/>
                <a:ea typeface="Adobe 黑体 Std R" charset="0"/>
              </a:rPr>
              <a:t>]</a:t>
            </a:r>
            <a:r>
              <a:rPr lang="zh-CN" altLang="en-US" sz="2400" b="1" smtClean="0">
                <a:latin typeface="宋体" pitchFamily="2" charset="-122"/>
              </a:rPr>
              <a:t>仿照下面的示例，用比喻的手法描述一组事物。要求合乎事理，句式和结构与示例相似；不得选择“青天”“月亮”“芭蕉叶”“露珠”作为描述对象。(5分)</a:t>
            </a:r>
            <a:endParaRPr lang="en-US" altLang="zh-CN" smtClean="0"/>
          </a:p>
          <a:p>
            <a:pPr marL="0" indent="0" eaLnBrk="1" latinLnBrk="0" hangingPunct="1">
              <a:lnSpc>
                <a:spcPts val="3500"/>
              </a:lnSpc>
              <a:spcBef>
                <a:spcPct val="0"/>
              </a:spcBef>
              <a:buFont typeface="Arial" charset="0"/>
              <a:buNone/>
            </a:pPr>
            <a:r>
              <a:rPr lang="zh-CN" altLang="en-US" sz="2400" b="1" smtClean="0">
                <a:latin typeface="黑体" charset="0"/>
                <a:ea typeface="黑体" charset="0"/>
              </a:rPr>
              <a:t>示例：</a:t>
            </a:r>
          </a:p>
          <a:p>
            <a:pPr marL="0" indent="0" eaLnBrk="1" latinLnBrk="0" hangingPunct="1">
              <a:lnSpc>
                <a:spcPts val="3500"/>
              </a:lnSpc>
              <a:spcBef>
                <a:spcPct val="0"/>
              </a:spcBef>
              <a:buFont typeface="Arial" charset="0"/>
              <a:buNone/>
            </a:pPr>
            <a:r>
              <a:rPr lang="zh-CN" altLang="en-US" sz="2400" b="1" smtClean="0">
                <a:latin typeface="楷体_GB2312" pitchFamily="49" charset="-122"/>
                <a:ea typeface="楷体_GB2312" pitchFamily="49" charset="-122"/>
              </a:rPr>
              <a:t>    青天，是一片芭蕉叶，</a:t>
            </a:r>
          </a:p>
          <a:p>
            <a:pPr marL="0" indent="0" eaLnBrk="1" latinLnBrk="0" hangingPunct="1">
              <a:lnSpc>
                <a:spcPts val="3500"/>
              </a:lnSpc>
              <a:spcBef>
                <a:spcPct val="0"/>
              </a:spcBef>
              <a:buFont typeface="Arial" charset="0"/>
              <a:buNone/>
            </a:pPr>
            <a:r>
              <a:rPr lang="zh-CN" altLang="en-US" sz="2400" b="1" smtClean="0">
                <a:latin typeface="楷体_GB2312" pitchFamily="49" charset="-122"/>
                <a:ea typeface="楷体_GB2312" pitchFamily="49" charset="-122"/>
              </a:rPr>
              <a:t>    月亮是一滴露珠。</a:t>
            </a:r>
          </a:p>
          <a:p>
            <a:pPr marL="0" indent="0" eaLnBrk="1" latinLnBrk="0" hangingPunct="1">
              <a:lnSpc>
                <a:spcPts val="3500"/>
              </a:lnSpc>
              <a:spcBef>
                <a:spcPct val="0"/>
              </a:spcBef>
              <a:buFont typeface="Arial" charset="0"/>
              <a:buNone/>
            </a:pPr>
            <a:r>
              <a:rPr lang="zh-CN" altLang="en-US" sz="2400" b="1" smtClean="0">
                <a:latin typeface="楷体_GB2312" pitchFamily="49" charset="-122"/>
                <a:ea typeface="楷体_GB2312" pitchFamily="49" charset="-122"/>
              </a:rPr>
              <a:t>    手指，轻轻一点，它就落了。</a:t>
            </a:r>
          </a:p>
          <a:p>
            <a:pPr marL="0" indent="0" eaLnBrk="1" latinLnBrk="0" hangingPunct="1">
              <a:lnSpc>
                <a:spcPts val="3500"/>
              </a:lnSpc>
              <a:spcBef>
                <a:spcPct val="0"/>
              </a:spcBef>
              <a:buFont typeface="Arial" charset="0"/>
              <a:buNone/>
            </a:pPr>
            <a:r>
              <a:rPr lang="zh-CN" altLang="en-US" sz="2400" b="1" smtClean="0">
                <a:latin typeface="黑体" charset="0"/>
                <a:ea typeface="黑体" charset="0"/>
              </a:rPr>
              <a:t>错误答案</a:t>
            </a:r>
            <a:r>
              <a:rPr lang="zh-CN" altLang="en-US" sz="2400" b="1" smtClean="0">
                <a:latin typeface="+mn-ea"/>
              </a:rPr>
              <a:t>：</a:t>
            </a:r>
            <a:r>
              <a:rPr lang="zh-CN" altLang="en-US" sz="2400" b="1" smtClean="0">
                <a:latin typeface="楷体_GB2312" pitchFamily="49" charset="-122"/>
                <a:ea typeface="楷体_GB2312" pitchFamily="49" charset="-122"/>
              </a:rPr>
              <a:t>卡车，是一匹骏马，</a:t>
            </a:r>
          </a:p>
          <a:p>
            <a:pPr marL="0" indent="0" eaLnBrk="1" latinLnBrk="0" hangingPunct="1">
              <a:lnSpc>
                <a:spcPts val="3500"/>
              </a:lnSpc>
              <a:spcBef>
                <a:spcPct val="0"/>
              </a:spcBef>
              <a:buFont typeface="Arial" charset="0"/>
              <a:buNone/>
            </a:pPr>
            <a:r>
              <a:rPr lang="zh-CN" altLang="en-US" sz="2400" b="1" smtClean="0">
                <a:latin typeface="楷体_GB2312" pitchFamily="49" charset="-122"/>
                <a:ea typeface="楷体_GB2312" pitchFamily="49" charset="-122"/>
              </a:rPr>
              <a:t>          货物是人们的期望。</a:t>
            </a:r>
          </a:p>
          <a:p>
            <a:pPr marL="0" indent="0" eaLnBrk="1" latinLnBrk="0" hangingPunct="1">
              <a:lnSpc>
                <a:spcPts val="3500"/>
              </a:lnSpc>
              <a:spcBef>
                <a:spcPct val="0"/>
              </a:spcBef>
              <a:buFont typeface="Arial" charset="0"/>
              <a:buNone/>
            </a:pPr>
            <a:r>
              <a:rPr lang="zh-CN" altLang="en-US" sz="2400" b="1" smtClean="0">
                <a:latin typeface="楷体_GB2312" pitchFamily="49" charset="-122"/>
                <a:ea typeface="楷体_GB2312" pitchFamily="49" charset="-122"/>
              </a:rPr>
              <a:t>          油门，轻轻一踩，它就到了。</a:t>
            </a:r>
            <a:endParaRPr lang="en-US" altLang="zh-CN" smtClean="0"/>
          </a:p>
          <a:p>
            <a:pPr marL="0" indent="622300" eaLnBrk="1" hangingPunct="1">
              <a:lnSpc>
                <a:spcPts val="3500"/>
              </a:lnSpc>
              <a:spcBef>
                <a:spcPct val="0"/>
              </a:spcBef>
              <a:buFont typeface="Arial" charset="0"/>
              <a:buNone/>
            </a:pPr>
            <a:endParaRPr lang="zh-CN" altLang="en-US" sz="2400" b="1" smtClean="0">
              <a:latin typeface="宋体" pitchFamily="2" charset="-122"/>
            </a:endParaRPr>
          </a:p>
        </p:txBody>
      </p:sp>
      <p:sp>
        <p:nvSpPr>
          <p:cNvPr id="57037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7037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7037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70370"/>
                                        </p:tgtEl>
                                        <p:attrNameLst>
                                          <p:attrName>style.visibility</p:attrName>
                                        </p:attrNameLst>
                                      </p:cBhvr>
                                      <p:to>
                                        <p:strVal val="visible"/>
                                      </p:to>
                                    </p:set>
                                    <p:animEffect transition="in" filter="blinds(horizontal)">
                                      <p:cBhvr>
                                        <p:cTn id="7" dur="500"/>
                                        <p:tgtEl>
                                          <p:spTgt spid="570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370" grpId="0"/>
    </p:bldLst>
  </p:timing>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内容占位符 2"/>
          <p:cNvSpPr>
            <a:spLocks noGrp="1"/>
          </p:cNvSpPr>
          <p:nvPr>
            <p:ph idx="4294967295"/>
          </p:nvPr>
        </p:nvSpPr>
        <p:spPr>
          <a:xfrm>
            <a:off x="792163" y="936625"/>
            <a:ext cx="7920037" cy="5399088"/>
          </a:xfrm>
        </p:spPr>
        <p:txBody>
          <a:bodyPr/>
          <a:lstStyle/>
          <a:p>
            <a:pPr marL="0" indent="0" eaLnBrk="1" latinLnBrk="0" hangingPunct="1">
              <a:lnSpc>
                <a:spcPts val="3500"/>
              </a:lnSpc>
              <a:spcBef>
                <a:spcPct val="0"/>
              </a:spcBef>
              <a:buFont typeface="Arial" charset="0"/>
              <a:buNone/>
            </a:pPr>
            <a:r>
              <a:rPr lang="zh-CN" altLang="en-US" sz="2400" b="1" smtClean="0">
                <a:latin typeface="黑体" pitchFamily="2" charset="-122"/>
                <a:ea typeface="黑体" pitchFamily="2" charset="-122"/>
              </a:rPr>
              <a:t>错误分析</a:t>
            </a:r>
            <a:r>
              <a:rPr lang="zh-CN" altLang="en-US" sz="2400" b="1" smtClean="0">
                <a:latin typeface="宋体" pitchFamily="2" charset="-122"/>
              </a:rPr>
              <a:t>：</a:t>
            </a:r>
            <a:r>
              <a:rPr lang="zh-CN" altLang="en-US" sz="2400" b="1" smtClean="0">
                <a:latin typeface="楷体_GB2312" pitchFamily="49" charset="-122"/>
                <a:ea typeface="楷体_GB2312" pitchFamily="49" charset="-122"/>
              </a:rPr>
              <a:t>示例句中运用了比喻的修辞手法，且语言生动，富有诗意。把“月亮”比喻成“露珠”，不仅是从相似性方面设喻，而且是说月亮映照在露珠里。因此，末句说，“手指，轻轻一点，它就落了”，落了的其实不是月亮，而是露珠以及映照在露珠里的月亮的影子，这样看来，这首小诗不仅富有诗意，而且富有意趣。而“错误答案”中“货物是人们的期望”没有运用比喻，而且选取“卡车”和“货物”为描述对象，比较生活化，仿写出来</a:t>
            </a:r>
            <a:r>
              <a:rPr lang="zh-CN" altLang="en-US" sz="2400" b="1" smtClean="0">
                <a:latin typeface="楷体_GB2312" pitchFamily="49" charset="-122"/>
                <a:ea typeface="楷体_GB2312" pitchFamily="49" charset="-122"/>
                <a:sym typeface="+mn-ea"/>
              </a:rPr>
              <a:t>的句子不够生动优美，既缺乏诗意，更缺乏意趣。</a:t>
            </a:r>
            <a:endParaRPr lang="zh-CN" altLang="en-US" sz="2400" b="1" smtClean="0">
              <a:latin typeface="楷体_GB2312" pitchFamily="49" charset="-122"/>
              <a:ea typeface="楷体_GB2312" pitchFamily="49" charset="-122"/>
            </a:endParaRPr>
          </a:p>
        </p:txBody>
      </p:sp>
      <p:sp>
        <p:nvSpPr>
          <p:cNvPr id="57139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7139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7139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71394"/>
                                        </p:tgtEl>
                                        <p:attrNameLst>
                                          <p:attrName>style.visibility</p:attrName>
                                        </p:attrNameLst>
                                      </p:cBhvr>
                                      <p:to>
                                        <p:strVal val="visible"/>
                                      </p:to>
                                    </p:set>
                                    <p:animEffect transition="in" filter="blinds(horizontal)">
                                      <p:cBhvr>
                                        <p:cTn id="7" dur="500"/>
                                        <p:tgtEl>
                                          <p:spTgt spid="571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394" grpId="0"/>
    </p:bldLst>
  </p:timing>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内容占位符 2"/>
          <p:cNvSpPr>
            <a:spLocks noGrp="1"/>
          </p:cNvSpPr>
          <p:nvPr>
            <p:ph idx="4294967295"/>
          </p:nvPr>
        </p:nvSpPr>
        <p:spPr>
          <a:xfrm>
            <a:off x="815340" y="938530"/>
            <a:ext cx="7898765" cy="4975225"/>
          </a:xfrm>
        </p:spPr>
        <p:txBody>
          <a:bodyPr/>
          <a:lstStyle/>
          <a:p>
            <a:pPr marL="0" indent="0" eaLnBrk="1" latinLnBrk="0" hangingPunct="1">
              <a:lnSpc>
                <a:spcPts val="3500"/>
              </a:lnSpc>
              <a:spcBef>
                <a:spcPct val="0"/>
              </a:spcBef>
              <a:buFont typeface="Arial" charset="0"/>
              <a:buNone/>
            </a:pPr>
            <a:r>
              <a:rPr lang="zh-CN" altLang="en-US" sz="2400" b="1" smtClean="0">
                <a:solidFill>
                  <a:srgbClr val="990033"/>
                </a:solidFill>
                <a:latin typeface="宋体" pitchFamily="2" charset="-122"/>
              </a:rPr>
              <a:t>答案示例：</a:t>
            </a:r>
          </a:p>
          <a:p>
            <a:pPr marL="0" indent="0" eaLnBrk="1" latinLnBrk="0" hangingPunct="1">
              <a:lnSpc>
                <a:spcPct val="122000"/>
              </a:lnSpc>
              <a:spcBef>
                <a:spcPct val="0"/>
              </a:spcBef>
              <a:buFont typeface="Arial" charset="0"/>
              <a:buNone/>
            </a:pPr>
            <a:r>
              <a:rPr lang="zh-CN" altLang="en-US" sz="2400" b="1" smtClean="0">
                <a:solidFill>
                  <a:srgbClr val="990033"/>
                </a:solidFill>
                <a:latin typeface="宋体" pitchFamily="2" charset="-122"/>
              </a:rPr>
              <a:t>人生，是一把火炬，</a:t>
            </a:r>
          </a:p>
          <a:p>
            <a:pPr marL="0" indent="0" eaLnBrk="1" latinLnBrk="0" hangingPunct="1">
              <a:lnSpc>
                <a:spcPct val="122000"/>
              </a:lnSpc>
              <a:spcBef>
                <a:spcPct val="0"/>
              </a:spcBef>
              <a:buFont typeface="Arial" charset="0"/>
              <a:buNone/>
            </a:pPr>
            <a:r>
              <a:rPr lang="zh-CN" altLang="en-US" sz="2400" b="1" smtClean="0">
                <a:solidFill>
                  <a:srgbClr val="990033"/>
                </a:solidFill>
                <a:latin typeface="宋体" pitchFamily="2" charset="-122"/>
              </a:rPr>
              <a:t>挫折是一阵烟雾。</a:t>
            </a:r>
          </a:p>
          <a:p>
            <a:pPr marL="0" indent="0" eaLnBrk="1" latinLnBrk="0" hangingPunct="1">
              <a:lnSpc>
                <a:spcPct val="122000"/>
              </a:lnSpc>
              <a:spcBef>
                <a:spcPct val="0"/>
              </a:spcBef>
              <a:buFont typeface="Arial" charset="0"/>
              <a:buNone/>
            </a:pPr>
            <a:r>
              <a:rPr lang="zh-CN" altLang="en-US" sz="2400" b="1" smtClean="0">
                <a:solidFill>
                  <a:srgbClr val="990033"/>
                </a:solidFill>
                <a:latin typeface="宋体" pitchFamily="2" charset="-122"/>
              </a:rPr>
              <a:t>绣口，轻轻一吐，它就散了。</a:t>
            </a:r>
            <a:r>
              <a:rPr lang="zh-CN" altLang="en-US" sz="2400" b="1" smtClean="0">
                <a:latin typeface="宋体" pitchFamily="2" charset="-122"/>
              </a:rPr>
              <a:t> </a:t>
            </a:r>
          </a:p>
        </p:txBody>
      </p:sp>
      <p:sp>
        <p:nvSpPr>
          <p:cNvPr id="57242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7242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7242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72418"/>
                                        </p:tgtEl>
                                        <p:attrNameLst>
                                          <p:attrName>style.visibility</p:attrName>
                                        </p:attrNameLst>
                                      </p:cBhvr>
                                      <p:to>
                                        <p:strVal val="visible"/>
                                      </p:to>
                                    </p:set>
                                    <p:animEffect transition="in" filter="blinds(horizontal)">
                                      <p:cBhvr>
                                        <p:cTn id="7" dur="500"/>
                                        <p:tgtEl>
                                          <p:spTgt spid="572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418" grpId="0"/>
    </p:bldLst>
  </p:timing>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内容占位符 2"/>
          <p:cNvSpPr>
            <a:spLocks noGrp="1"/>
          </p:cNvSpPr>
          <p:nvPr>
            <p:ph idx="4294967295"/>
          </p:nvPr>
        </p:nvSpPr>
        <p:spPr>
          <a:xfrm>
            <a:off x="679450" y="890905"/>
            <a:ext cx="7853680" cy="3763010"/>
          </a:xfrm>
        </p:spPr>
        <p:txBody>
          <a:bodyPr/>
          <a:lstStyle/>
          <a:p>
            <a:pPr marL="0" indent="0" algn="l" eaLnBrk="1" latinLnBrk="0" hangingPunct="1">
              <a:lnSpc>
                <a:spcPts val="3500"/>
              </a:lnSpc>
              <a:spcBef>
                <a:spcPct val="0"/>
              </a:spcBef>
              <a:buFont typeface="Arial" charset="0"/>
              <a:buNone/>
            </a:pPr>
            <a:r>
              <a:rPr lang="zh-CN" altLang="zh-CN" sz="2400" b="1" smtClean="0">
                <a:latin typeface="黑体" pitchFamily="2" charset="-122"/>
                <a:ea typeface="黑体" pitchFamily="2" charset="-122"/>
              </a:rPr>
              <a:t>►　</a:t>
            </a:r>
            <a:r>
              <a:rPr lang="zh-CN" altLang="en-US" sz="2400" b="1" smtClean="0">
                <a:latin typeface="黑体" pitchFamily="2" charset="-122"/>
                <a:ea typeface="黑体" pitchFamily="2" charset="-122"/>
              </a:rPr>
              <a:t>类型二　正确运用常见的修辞手法</a:t>
            </a:r>
          </a:p>
          <a:p>
            <a:pPr marL="0" indent="0" algn="l" eaLnBrk="1" latinLnBrk="0" hangingPunct="1">
              <a:lnSpc>
                <a:spcPct val="122000"/>
              </a:lnSpc>
              <a:spcBef>
                <a:spcPct val="0"/>
              </a:spcBef>
              <a:buFont typeface="Arial" charset="0"/>
              <a:buNone/>
            </a:pPr>
            <a:r>
              <a:rPr lang="zh-CN" altLang="en-US" sz="2400" b="1" smtClean="0">
                <a:latin typeface="宋体" pitchFamily="2" charset="-122"/>
              </a:rPr>
              <a:t>    高考对“修辞手法”的命题多与扩展语句，选用句式，仿用句式，语言表达简明、连贯、得体、准确、简明、生动等一起考查。所给材料、所设情境，多来自现实生活，与自然、社会、人生密切相关。</a:t>
            </a:r>
          </a:p>
          <a:p>
            <a:pPr marL="0" indent="0" algn="l" eaLnBrk="1" latinLnBrk="0" hangingPunct="1">
              <a:lnSpc>
                <a:spcPct val="122000"/>
              </a:lnSpc>
              <a:spcBef>
                <a:spcPct val="0"/>
              </a:spcBef>
              <a:buFont typeface="Arial" charset="0"/>
              <a:buNone/>
            </a:pPr>
            <a:r>
              <a:rPr lang="zh-CN" altLang="en-US" sz="2400" b="1" smtClean="0">
                <a:latin typeface="宋体" pitchFamily="2" charset="-122"/>
              </a:rPr>
              <a:t>常见的九种修辞手法的概念、种类、特点和作用简介如下：</a:t>
            </a:r>
          </a:p>
        </p:txBody>
      </p:sp>
      <p:sp>
        <p:nvSpPr>
          <p:cNvPr id="57344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7344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7344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73442"/>
                                        </p:tgtEl>
                                        <p:attrNameLst>
                                          <p:attrName>style.visibility</p:attrName>
                                        </p:attrNameLst>
                                      </p:cBhvr>
                                      <p:to>
                                        <p:strVal val="visible"/>
                                      </p:to>
                                    </p:set>
                                    <p:animEffect transition="in" filter="blinds(horizontal)">
                                      <p:cBhvr>
                                        <p:cTn id="7" dur="500"/>
                                        <p:tgtEl>
                                          <p:spTgt spid="573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42" grpId="0"/>
    </p:bldLst>
  </p:timing>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内容占位符 2"/>
          <p:cNvSpPr>
            <a:spLocks noGrp="1"/>
          </p:cNvSpPr>
          <p:nvPr>
            <p:ph idx="4294967295"/>
          </p:nvPr>
        </p:nvSpPr>
        <p:spPr>
          <a:xfrm>
            <a:off x="792163" y="936625"/>
            <a:ext cx="7920037" cy="5399088"/>
          </a:xfrm>
        </p:spPr>
        <p:txBody>
          <a:bodyPr/>
          <a:lstStyle/>
          <a:p>
            <a:pPr marL="0" indent="0" eaLnBrk="1" latinLnBrk="0" hangingPunct="1">
              <a:lnSpc>
                <a:spcPts val="3500"/>
              </a:lnSpc>
              <a:spcBef>
                <a:spcPct val="0"/>
              </a:spcBef>
              <a:buFont typeface="Arial" charset="0"/>
              <a:buNone/>
            </a:pPr>
            <a:r>
              <a:rPr lang="zh-CN" altLang="en-US" sz="2400" b="1" smtClean="0">
                <a:latin typeface="黑体" charset="0"/>
                <a:ea typeface="黑体" charset="0"/>
              </a:rPr>
              <a:t>一、比喻、比拟</a:t>
            </a:r>
          </a:p>
          <a:p>
            <a:pPr marL="0" indent="0" eaLnBrk="1" latinLnBrk="0" hangingPunct="1">
              <a:lnSpc>
                <a:spcPts val="3500"/>
              </a:lnSpc>
              <a:spcBef>
                <a:spcPct val="0"/>
              </a:spcBef>
              <a:buFont typeface="Arial" charset="0"/>
              <a:buNone/>
            </a:pPr>
            <a:r>
              <a:rPr lang="en-US" altLang="zh-CN" sz="2400" b="1" smtClean="0">
                <a:latin typeface="黑体" charset="0"/>
                <a:ea typeface="黑体" charset="0"/>
              </a:rPr>
              <a:t>(</a:t>
            </a:r>
            <a:r>
              <a:rPr lang="zh-CN" altLang="en-US" sz="2400" b="1" smtClean="0">
                <a:latin typeface="黑体" charset="0"/>
                <a:ea typeface="黑体" charset="0"/>
              </a:rPr>
              <a:t>一</a:t>
            </a:r>
            <a:r>
              <a:rPr lang="en-US" altLang="zh-CN" sz="2400" b="1" smtClean="0">
                <a:latin typeface="黑体" charset="0"/>
                <a:ea typeface="黑体" charset="0"/>
              </a:rPr>
              <a:t>)</a:t>
            </a:r>
            <a:r>
              <a:rPr lang="zh-CN" altLang="en-US" sz="2400" b="1" smtClean="0">
                <a:latin typeface="黑体" charset="0"/>
                <a:ea typeface="黑体" charset="0"/>
              </a:rPr>
              <a:t>比喻</a:t>
            </a:r>
          </a:p>
          <a:p>
            <a:pPr marL="0" indent="0" eaLnBrk="1" latinLnBrk="0" hangingPunct="1">
              <a:lnSpc>
                <a:spcPts val="3500"/>
              </a:lnSpc>
              <a:spcBef>
                <a:spcPct val="0"/>
              </a:spcBef>
              <a:buFont typeface="Arial" charset="0"/>
              <a:buNone/>
            </a:pPr>
            <a:r>
              <a:rPr lang="en-US" altLang="zh-CN" sz="2400" b="1" smtClean="0">
                <a:latin typeface="黑体" charset="0"/>
                <a:ea typeface="黑体" charset="0"/>
              </a:rPr>
              <a:t>    1</a:t>
            </a:r>
            <a:r>
              <a:rPr lang="zh-CN" altLang="en-US" sz="2400" b="1" smtClean="0">
                <a:latin typeface="黑体" charset="0"/>
                <a:ea typeface="黑体" charset="0"/>
              </a:rPr>
              <a:t>．概念。</a:t>
            </a:r>
            <a:r>
              <a:rPr lang="zh-CN" altLang="en-US" sz="2400" b="1" smtClean="0">
                <a:latin typeface="宋体" pitchFamily="2" charset="-122"/>
              </a:rPr>
              <a:t>比喻就是“打比方”。即两种不同性质的事物，彼此有相似点，使用一事物来比方另一事物的一种修辞格。</a:t>
            </a:r>
          </a:p>
          <a:p>
            <a:pPr marL="0" indent="0" eaLnBrk="1" latinLnBrk="0" hangingPunct="1">
              <a:lnSpc>
                <a:spcPts val="3500"/>
              </a:lnSpc>
              <a:spcBef>
                <a:spcPct val="0"/>
              </a:spcBef>
              <a:buFont typeface="Arial" charset="0"/>
              <a:buNone/>
            </a:pPr>
            <a:r>
              <a:rPr lang="en-US" altLang="zh-CN" sz="2400" b="1" smtClean="0">
                <a:latin typeface="宋体" pitchFamily="2" charset="-122"/>
              </a:rPr>
              <a:t>   </a:t>
            </a:r>
            <a:r>
              <a:rPr lang="en-US" altLang="zh-CN" sz="2400" b="1" smtClean="0">
                <a:latin typeface="黑体" charset="0"/>
                <a:ea typeface="黑体" charset="0"/>
              </a:rPr>
              <a:t> 2</a:t>
            </a:r>
            <a:r>
              <a:rPr lang="zh-CN" altLang="en-US" sz="2400" b="1" smtClean="0">
                <a:latin typeface="黑体" charset="0"/>
                <a:ea typeface="黑体" charset="0"/>
              </a:rPr>
              <a:t>．结构。</a:t>
            </a:r>
            <a:r>
              <a:rPr lang="zh-CN" altLang="en-US" sz="2400" b="1" smtClean="0">
                <a:latin typeface="宋体" pitchFamily="2" charset="-122"/>
              </a:rPr>
              <a:t>比喻，一般由三部分组成，即本体(被比喻的事物)、喻体(比喻成的事物)和比喻词(表比喻关系的标志性词语)。</a:t>
            </a:r>
          </a:p>
        </p:txBody>
      </p:sp>
      <p:sp>
        <p:nvSpPr>
          <p:cNvPr id="57446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7447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7447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74466"/>
                                        </p:tgtEl>
                                        <p:attrNameLst>
                                          <p:attrName>style.visibility</p:attrName>
                                        </p:attrNameLst>
                                      </p:cBhvr>
                                      <p:to>
                                        <p:strVal val="visible"/>
                                      </p:to>
                                    </p:set>
                                    <p:animEffect transition="in" filter="blinds(horizontal)">
                                      <p:cBhvr>
                                        <p:cTn id="7" dur="500"/>
                                        <p:tgtEl>
                                          <p:spTgt spid="574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66" grpId="0"/>
    </p:bldLst>
  </p:timing>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内容占位符 2"/>
          <p:cNvSpPr>
            <a:spLocks noGrp="1"/>
          </p:cNvSpPr>
          <p:nvPr>
            <p:ph idx="4294967295"/>
          </p:nvPr>
        </p:nvSpPr>
        <p:spPr>
          <a:xfrm>
            <a:off x="792163" y="936625"/>
            <a:ext cx="7920037" cy="5399088"/>
          </a:xfrm>
        </p:spPr>
        <p:txBody>
          <a:bodyPr/>
          <a:lstStyle/>
          <a:p>
            <a:pPr marL="0" indent="622300" eaLnBrk="1" latinLnBrk="0" hangingPunct="1">
              <a:lnSpc>
                <a:spcPts val="3500"/>
              </a:lnSpc>
              <a:spcBef>
                <a:spcPct val="0"/>
              </a:spcBef>
              <a:buFont typeface="Arial" charset="0"/>
              <a:buNone/>
            </a:pPr>
            <a:r>
              <a:rPr lang="en-US" altLang="zh-CN" sz="2400" b="1" smtClean="0">
                <a:latin typeface="黑体" charset="0"/>
                <a:ea typeface="黑体" charset="0"/>
              </a:rPr>
              <a:t>3</a:t>
            </a:r>
            <a:r>
              <a:rPr lang="zh-CN" altLang="en-US" sz="2400" b="1" smtClean="0">
                <a:latin typeface="黑体" charset="0"/>
                <a:ea typeface="黑体" charset="0"/>
              </a:rPr>
              <a:t>．构成条件。</a:t>
            </a:r>
            <a:r>
              <a:rPr lang="zh-CN" altLang="en-US" sz="2400" b="1" smtClean="0">
                <a:latin typeface="宋体" pitchFamily="2" charset="-122"/>
              </a:rPr>
              <a:t>(1)甲和乙必须是本质不同的事物，否则不能构成比喻。一个句子是不是比喻句，不能单看有没有比喻词，下列几种情况，虽有比喻词，但不是比喻：①同类相比。如：她的性格很像母亲。②表示猜度。如：这天黑沉沉的，好像要下雨了。③表示想象。如：每当看到这条红领巾，我就仿佛置身于天真烂漫的少年时代。④表示举例的引词。如：社会主义的新中国，在党的照耀下，涌现出许多英雄人物，像雷锋、焦裕禄等。(2)甲乙之间必须有相似点。</a:t>
            </a:r>
          </a:p>
        </p:txBody>
      </p:sp>
      <p:sp>
        <p:nvSpPr>
          <p:cNvPr id="57549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7549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7549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75490"/>
                                        </p:tgtEl>
                                        <p:attrNameLst>
                                          <p:attrName>style.visibility</p:attrName>
                                        </p:attrNameLst>
                                      </p:cBhvr>
                                      <p:to>
                                        <p:strVal val="visible"/>
                                      </p:to>
                                    </p:set>
                                    <p:animEffect transition="in" filter="blinds(horizontal)">
                                      <p:cBhvr>
                                        <p:cTn id="7" dur="500"/>
                                        <p:tgtEl>
                                          <p:spTgt spid="575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0" grpId="0"/>
    </p:bldLst>
  </p:timing>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内容占位符 2"/>
          <p:cNvSpPr>
            <a:spLocks noGrp="1"/>
          </p:cNvSpPr>
          <p:nvPr>
            <p:ph idx="4294967295"/>
          </p:nvPr>
        </p:nvSpPr>
        <p:spPr>
          <a:xfrm>
            <a:off x="792163" y="936625"/>
            <a:ext cx="7920037" cy="5399088"/>
          </a:xfrm>
        </p:spPr>
        <p:txBody>
          <a:bodyPr/>
          <a:lstStyle/>
          <a:p>
            <a:pPr marL="0" indent="622300" algn="just" eaLnBrk="1" latinLnBrk="0" hangingPunct="1">
              <a:lnSpc>
                <a:spcPts val="3500"/>
              </a:lnSpc>
              <a:spcBef>
                <a:spcPct val="0"/>
              </a:spcBef>
              <a:buFont typeface="Arial" charset="0"/>
              <a:buNone/>
            </a:pPr>
            <a:r>
              <a:rPr lang="en-US" altLang="zh-CN" sz="2400" b="1" smtClean="0">
                <a:latin typeface="黑体" charset="0"/>
                <a:ea typeface="黑体" charset="0"/>
              </a:rPr>
              <a:t>4</a:t>
            </a:r>
            <a:r>
              <a:rPr lang="zh-CN" altLang="en-US" sz="2400" b="1" smtClean="0">
                <a:latin typeface="黑体" charset="0"/>
                <a:ea typeface="黑体" charset="0"/>
              </a:rPr>
              <a:t>．种类。</a:t>
            </a:r>
          </a:p>
          <a:p>
            <a:pPr marL="0" indent="622300" algn="just" eaLnBrk="1" latinLnBrk="0" hangingPunct="1">
              <a:lnSpc>
                <a:spcPts val="3500"/>
              </a:lnSpc>
              <a:spcBef>
                <a:spcPct val="0"/>
              </a:spcBef>
              <a:buFont typeface="Arial" charset="0"/>
              <a:buNone/>
            </a:pPr>
            <a:r>
              <a:rPr lang="en-US" altLang="zh-CN" sz="2400" b="1" smtClean="0">
                <a:latin typeface="+mn-ea"/>
              </a:rPr>
              <a:t>(1)</a:t>
            </a:r>
            <a:r>
              <a:rPr lang="zh-CN" altLang="en-US" sz="2400" b="1" smtClean="0">
                <a:latin typeface="+mn-ea"/>
              </a:rPr>
              <a:t>明喻。本体、喻体都出现，中间用比喻词“像”“似”“仿佛”“犹如”等连接，有时后面还有“似的”“一样”等词语配合。明喻的典型形式：甲像乙一样。例如：叶子出水很高，像亭亭的舞女的裙。</a:t>
            </a:r>
          </a:p>
          <a:p>
            <a:pPr marL="0" indent="622300" algn="just" eaLnBrk="1" latinLnBrk="0" hangingPunct="1">
              <a:lnSpc>
                <a:spcPts val="3500"/>
              </a:lnSpc>
              <a:spcBef>
                <a:spcPct val="0"/>
              </a:spcBef>
              <a:buFont typeface="Arial" charset="0"/>
              <a:buNone/>
            </a:pPr>
            <a:r>
              <a:rPr lang="en-US" altLang="zh-CN" sz="2400" b="1" smtClean="0">
                <a:latin typeface="+mn-ea"/>
              </a:rPr>
              <a:t>(2)</a:t>
            </a:r>
            <a:r>
              <a:rPr lang="zh-CN" altLang="en-US" sz="2400" b="1" smtClean="0">
                <a:latin typeface="+mn-ea"/>
              </a:rPr>
              <a:t>暗喻。本体、喻体都出现，中间用比喻词“是”“成了”“变成”等连接，有时不用比喻词。暗喻的典型形式：甲是乙。例如：更多的时候，乌云四合，层峦叠嶂都成了水墨山水。</a:t>
            </a:r>
          </a:p>
        </p:txBody>
      </p:sp>
      <p:sp>
        <p:nvSpPr>
          <p:cNvPr id="57651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7651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7651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76514"/>
                                        </p:tgtEl>
                                        <p:attrNameLst>
                                          <p:attrName>style.visibility</p:attrName>
                                        </p:attrNameLst>
                                      </p:cBhvr>
                                      <p:to>
                                        <p:strVal val="visible"/>
                                      </p:to>
                                    </p:set>
                                    <p:animEffect transition="in" filter="blinds(horizontal)">
                                      <p:cBhvr>
                                        <p:cTn id="7" dur="500"/>
                                        <p:tgtEl>
                                          <p:spTgt spid="576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1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84213" y="836613"/>
            <a:ext cx="8064500" cy="5689600"/>
          </a:xfrm>
        </p:spPr>
        <p:txBody>
          <a:bodyPr/>
          <a:lstStyle/>
          <a:p>
            <a:pPr marL="0" indent="0" algn="just" eaLnBrk="1" hangingPunct="1">
              <a:lnSpc>
                <a:spcPts val="3500"/>
              </a:lnSpc>
              <a:spcBef>
                <a:spcPct val="0"/>
              </a:spcBef>
              <a:buFont typeface="Arial" charset="0"/>
              <a:buNone/>
            </a:pPr>
            <a:r>
              <a:rPr lang="en-US" altLang="zh-CN" sz="2400" b="1" dirty="0" smtClean="0">
                <a:latin typeface="宋体" pitchFamily="2" charset="-122"/>
              </a:rPr>
              <a:t>    4. </a:t>
            </a:r>
            <a:r>
              <a:rPr lang="zh-CN" altLang="en-US" sz="2400" b="1" dirty="0" smtClean="0">
                <a:latin typeface="宋体" pitchFamily="2" charset="-122"/>
              </a:rPr>
              <a:t>捕风捉影、无中生有：都有“凭空捏造”之意。异：前者重在用似是而非的迹象作为根据，语意较轻；后者重在本来没有，凭空捏造，语意较重。</a:t>
            </a:r>
          </a:p>
          <a:p>
            <a:pPr marL="0" indent="0" algn="just" eaLnBrk="1" hangingPunct="1">
              <a:lnSpc>
                <a:spcPts val="3500"/>
              </a:lnSpc>
              <a:spcBef>
                <a:spcPct val="0"/>
              </a:spcBef>
              <a:buFont typeface="Arial" charset="0"/>
              <a:buNone/>
            </a:pPr>
            <a:r>
              <a:rPr lang="en-US" altLang="zh-CN" sz="2400" b="1" dirty="0" smtClean="0">
                <a:latin typeface="宋体" pitchFamily="2" charset="-122"/>
              </a:rPr>
              <a:t>    5. </a:t>
            </a:r>
            <a:r>
              <a:rPr lang="zh-CN" altLang="en-US" sz="2400" b="1" dirty="0" smtClean="0">
                <a:latin typeface="宋体" pitchFamily="2" charset="-122"/>
              </a:rPr>
              <a:t>疾恶如仇、深恶痛绝：都含有“厌恶、憎恨”之意。异：“如仇”指如同仇敌；“痛绝”指厌恶、憎恨到了极点；后者语意较重。</a:t>
            </a:r>
          </a:p>
          <a:p>
            <a:pPr marL="0" indent="0" algn="just" eaLnBrk="1" hangingPunct="1">
              <a:lnSpc>
                <a:spcPts val="3500"/>
              </a:lnSpc>
              <a:spcBef>
                <a:spcPct val="0"/>
              </a:spcBef>
              <a:buFont typeface="Arial" charset="0"/>
              <a:buNone/>
            </a:pPr>
            <a:r>
              <a:rPr lang="en-US" altLang="zh-CN" sz="2400" b="1" dirty="0" smtClean="0">
                <a:latin typeface="宋体" pitchFamily="2" charset="-122"/>
              </a:rPr>
              <a:t>    6. </a:t>
            </a:r>
            <a:r>
              <a:rPr lang="zh-CN" altLang="en-US" sz="2400" b="1" dirty="0" smtClean="0">
                <a:latin typeface="宋体" pitchFamily="2" charset="-122"/>
              </a:rPr>
              <a:t>魂不守舍、失魂落魄：都可形容精神恍惚的样子。异：前者可形容精神不集中；后者重在形容惊慌异常或因受强烈刺激而行为失常，语意较重。</a:t>
            </a:r>
          </a:p>
          <a:p>
            <a:pPr marL="0" indent="0" algn="just" eaLnBrk="1" hangingPunct="1">
              <a:lnSpc>
                <a:spcPts val="3500"/>
              </a:lnSpc>
              <a:spcBef>
                <a:spcPct val="0"/>
              </a:spcBef>
              <a:buFont typeface="Arial" charset="0"/>
              <a:buNone/>
            </a:pPr>
            <a:r>
              <a:rPr lang="en-US" altLang="zh-CN" sz="2400" b="1" dirty="0" smtClean="0">
                <a:latin typeface="宋体" pitchFamily="2" charset="-122"/>
              </a:rPr>
              <a:t>    7. </a:t>
            </a:r>
            <a:r>
              <a:rPr lang="zh-CN" altLang="en-US" sz="2400" b="1" dirty="0" smtClean="0">
                <a:latin typeface="宋体" pitchFamily="2" charset="-122"/>
              </a:rPr>
              <a:t>爱财如命、一毛不拔：都形容极其吝啬。异：前者侧重于性格上的吝啬，语意较重；后者侧重于行为上的自私吝啬，语意较轻。</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27750"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2775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0"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内容占位符 2"/>
          <p:cNvSpPr>
            <a:spLocks noGrp="1"/>
          </p:cNvSpPr>
          <p:nvPr>
            <p:ph idx="4294967295"/>
          </p:nvPr>
        </p:nvSpPr>
        <p:spPr>
          <a:xfrm>
            <a:off x="792163" y="936625"/>
            <a:ext cx="7920037" cy="5399088"/>
          </a:xfrm>
        </p:spPr>
        <p:txBody>
          <a:bodyPr/>
          <a:lstStyle/>
          <a:p>
            <a:pPr marL="0" indent="622300" eaLnBrk="1" hangingPunct="1">
              <a:lnSpc>
                <a:spcPts val="3500"/>
              </a:lnSpc>
              <a:spcBef>
                <a:spcPct val="0"/>
              </a:spcBef>
              <a:buFont typeface="Arial" charset="0"/>
              <a:buNone/>
            </a:pPr>
            <a:r>
              <a:rPr lang="en-US" altLang="zh-CN" sz="2400" b="1" smtClean="0">
                <a:latin typeface="宋体" pitchFamily="2" charset="-122"/>
              </a:rPr>
              <a:t>(3)</a:t>
            </a:r>
            <a:r>
              <a:rPr lang="zh-CN" altLang="en-US" sz="2400" b="1" smtClean="0">
                <a:latin typeface="宋体" pitchFamily="2" charset="-122"/>
              </a:rPr>
              <a:t>借喻。不出现本体，直接叙述喻体。借喻的典型形式：甲代乙。例如：独有英雄驱虎豹，更无豪杰怕熊罴。</a:t>
            </a:r>
          </a:p>
          <a:p>
            <a:pPr marL="0" indent="622300" eaLnBrk="1" hangingPunct="1">
              <a:lnSpc>
                <a:spcPts val="3500"/>
              </a:lnSpc>
              <a:spcBef>
                <a:spcPct val="0"/>
              </a:spcBef>
              <a:buFont typeface="Arial" charset="0"/>
              <a:buNone/>
            </a:pPr>
            <a:r>
              <a:rPr lang="en-US" altLang="zh-CN" sz="2400" b="1" smtClean="0">
                <a:latin typeface="宋体" pitchFamily="2" charset="-122"/>
              </a:rPr>
              <a:t>(4)</a:t>
            </a:r>
            <a:r>
              <a:rPr lang="zh-CN" altLang="en-US" sz="2400" b="1" smtClean="0">
                <a:latin typeface="宋体" pitchFamily="2" charset="-122"/>
              </a:rPr>
              <a:t>博喻。连用几个比喻共同说明一个本体。例如：山上有了小屋，好比一望无际的水面飘过一片风帆，辽阔无边的天空掠过一只飞雁，是单纯的底色上一点灵动的色彩，是山川美景中的一点生气，一点情调。</a:t>
            </a:r>
          </a:p>
          <a:p>
            <a:pPr marL="0" indent="622300" eaLnBrk="1" hangingPunct="1">
              <a:lnSpc>
                <a:spcPts val="3500"/>
              </a:lnSpc>
              <a:spcBef>
                <a:spcPct val="0"/>
              </a:spcBef>
              <a:buFont typeface="Arial" charset="0"/>
              <a:buNone/>
            </a:pPr>
            <a:r>
              <a:rPr lang="en-US" altLang="zh-CN" sz="2400" b="1" smtClean="0">
                <a:latin typeface="黑体" charset="0"/>
                <a:ea typeface="黑体" charset="0"/>
              </a:rPr>
              <a:t>5</a:t>
            </a:r>
            <a:r>
              <a:rPr lang="zh-CN" altLang="en-US" sz="2400" b="1" smtClean="0">
                <a:latin typeface="黑体" charset="0"/>
                <a:ea typeface="黑体" charset="0"/>
              </a:rPr>
              <a:t>．作用。</a:t>
            </a:r>
            <a:r>
              <a:rPr lang="zh-CN" altLang="en-US" sz="2400" b="1" smtClean="0">
                <a:latin typeface="宋体" pitchFamily="2" charset="-122"/>
              </a:rPr>
              <a:t>①化平淡为生动；②化深奥为浅显；③化抽象为具体等。</a:t>
            </a:r>
          </a:p>
        </p:txBody>
      </p:sp>
      <p:sp>
        <p:nvSpPr>
          <p:cNvPr id="57754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7754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7754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77538"/>
                                        </p:tgtEl>
                                        <p:attrNameLst>
                                          <p:attrName>style.visibility</p:attrName>
                                        </p:attrNameLst>
                                      </p:cBhvr>
                                      <p:to>
                                        <p:strVal val="visible"/>
                                      </p:to>
                                    </p:set>
                                    <p:animEffect transition="in" filter="blinds(horizontal)">
                                      <p:cBhvr>
                                        <p:cTn id="7" dur="500"/>
                                        <p:tgtEl>
                                          <p:spTgt spid="577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38" grpId="0"/>
    </p:bldLst>
  </p:timing>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5666" name="内容占位符 2"/>
          <p:cNvSpPr>
            <a:spLocks noGrp="1"/>
          </p:cNvSpPr>
          <p:nvPr>
            <p:ph idx="4294967295"/>
          </p:nvPr>
        </p:nvSpPr>
        <p:spPr>
          <a:xfrm>
            <a:off x="756285" y="1000125"/>
            <a:ext cx="7920355" cy="4561840"/>
          </a:xfrm>
        </p:spPr>
        <p:txBody>
          <a:bodyPr/>
          <a:lstStyle/>
          <a:p>
            <a:pPr marL="0" indent="0" eaLnBrk="1" latinLnBrk="0" hangingPunct="1">
              <a:lnSpc>
                <a:spcPts val="3500"/>
              </a:lnSpc>
              <a:spcBef>
                <a:spcPct val="0"/>
              </a:spcBef>
              <a:buFont typeface="Arial" charset="0"/>
              <a:buNone/>
            </a:pPr>
            <a:r>
              <a:rPr lang="en-US" altLang="zh-CN" sz="2400" b="1" smtClean="0">
                <a:latin typeface="宋体" pitchFamily="2" charset="-122"/>
              </a:rPr>
              <a:t>【</a:t>
            </a:r>
            <a:r>
              <a:rPr lang="zh-CN" altLang="en-US" sz="2400" b="1" smtClean="0">
                <a:latin typeface="黑体" charset="0"/>
                <a:ea typeface="黑体" charset="0"/>
              </a:rPr>
              <a:t>对点训练</a:t>
            </a:r>
            <a:r>
              <a:rPr lang="en-US" altLang="zh-CN" sz="2400" b="1" smtClean="0">
                <a:latin typeface="宋体" pitchFamily="2" charset="-122"/>
              </a:rPr>
              <a:t>】</a:t>
            </a:r>
          </a:p>
          <a:p>
            <a:pPr marL="0" indent="0" eaLnBrk="1" latinLnBrk="0" hangingPunct="1">
              <a:lnSpc>
                <a:spcPts val="3500"/>
              </a:lnSpc>
              <a:spcBef>
                <a:spcPct val="0"/>
              </a:spcBef>
              <a:buFont typeface="Arial" charset="0"/>
              <a:buNone/>
            </a:pPr>
            <a:r>
              <a:rPr lang="en-US" altLang="zh-CN" sz="2400" b="1" smtClean="0">
                <a:latin typeface="宋体" pitchFamily="2" charset="-122"/>
              </a:rPr>
              <a:t> 1</a:t>
            </a:r>
            <a:r>
              <a:rPr lang="zh-CN" altLang="en-US" sz="2400" b="1" smtClean="0">
                <a:latin typeface="宋体" pitchFamily="2" charset="-122"/>
              </a:rPr>
              <a:t>．</a:t>
            </a:r>
            <a:r>
              <a:rPr lang="en-US" altLang="zh-CN" sz="2400" b="1" smtClean="0">
                <a:latin typeface="宋体" pitchFamily="2" charset="-122"/>
              </a:rPr>
              <a:t>[2015•</a:t>
            </a:r>
            <a:r>
              <a:rPr lang="zh-CN" altLang="en-US" sz="2400" b="1" smtClean="0">
                <a:latin typeface="宋体" pitchFamily="2" charset="-122"/>
              </a:rPr>
              <a:t>四川卷</a:t>
            </a:r>
            <a:r>
              <a:rPr lang="en-US" altLang="zh-CN" sz="2400" b="1" smtClean="0">
                <a:latin typeface="宋体" pitchFamily="2" charset="-122"/>
              </a:rPr>
              <a:t>]创业、创新是时代的呼唤。请拟写一则宣传语，倡导同学们升入大学后积极参与创业、创新活动，培养创业、创新能力。要求：①紧扣宣传目的；②运用比喻手法；③不超过40字。(4分)</a:t>
            </a:r>
          </a:p>
        </p:txBody>
      </p:sp>
      <p:sp>
        <p:nvSpPr>
          <p:cNvPr id="126566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126567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6567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65672" name="内容占位符 2"/>
          <p:cNvSpPr/>
          <p:nvPr/>
        </p:nvSpPr>
        <p:spPr bwMode="auto">
          <a:xfrm>
            <a:off x="827088" y="5373688"/>
            <a:ext cx="7920037" cy="908050"/>
          </a:xfrm>
          <a:prstGeom prst="rect">
            <a:avLst/>
          </a:prstGeom>
          <a:noFill/>
          <a:ln w="9525">
            <a:noFill/>
            <a:miter lim="800000"/>
          </a:ln>
        </p:spPr>
        <p:txBody>
          <a:bodyPr/>
          <a:lstStyle/>
          <a:p>
            <a:pPr indent="622300" algn="l" eaLnBrk="1" hangingPunct="1">
              <a:spcBef>
                <a:spcPct val="0"/>
              </a:spcBef>
              <a:buFontTx/>
              <a:buNone/>
            </a:pPr>
            <a:r>
              <a:rPr lang="zh-CN" altLang="en-US" sz="3200"/>
              <a:t> </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65666"/>
                                        </p:tgtEl>
                                        <p:attrNameLst>
                                          <p:attrName>style.visibility</p:attrName>
                                        </p:attrNameLst>
                                      </p:cBhvr>
                                      <p:to>
                                        <p:strVal val="visible"/>
                                      </p:to>
                                    </p:set>
                                    <p:animEffect transition="in" filter="blinds(horizontal)">
                                      <p:cBhvr>
                                        <p:cTn id="7" dur="500"/>
                                        <p:tgtEl>
                                          <p:spTgt spid="126566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65672"/>
                                        </p:tgtEl>
                                        <p:attrNameLst>
                                          <p:attrName>style.visibility</p:attrName>
                                        </p:attrNameLst>
                                      </p:cBhvr>
                                      <p:to>
                                        <p:strVal val="visible"/>
                                      </p:to>
                                    </p:set>
                                    <p:animEffect transition="in" filter="blinds(horizontal)">
                                      <p:cBhvr>
                                        <p:cTn id="12" dur="500"/>
                                        <p:tgtEl>
                                          <p:spTgt spid="1265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5666" grpId="0"/>
      <p:bldP spid="1265672" grpId="0"/>
    </p:bldLst>
  </p:timing>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7856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7856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3" name="文本框 2"/>
          <p:cNvSpPr txBox="1"/>
          <p:nvPr/>
        </p:nvSpPr>
        <p:spPr>
          <a:xfrm>
            <a:off x="683260" y="836295"/>
            <a:ext cx="8080375" cy="4091940"/>
          </a:xfrm>
          <a:prstGeom prst="rect">
            <a:avLst/>
          </a:prstGeom>
          <a:noFill/>
        </p:spPr>
        <p:txBody>
          <a:bodyPr wrap="square" rtlCol="0" anchor="t">
            <a:spAutoFit/>
          </a:bodyPr>
          <a:lstStyle/>
          <a:p>
            <a:pPr marL="0" indent="0">
              <a:lnSpc>
                <a:spcPts val="3500"/>
              </a:lnSpc>
              <a:spcBef>
                <a:spcPct val="0"/>
              </a:spcBef>
              <a:buFont typeface="Arial" charset="0"/>
              <a:buNone/>
            </a:pPr>
            <a:r>
              <a:rPr lang="zh-CN" altLang="en-US" sz="2400" b="1" smtClean="0">
                <a:latin typeface="宋体" pitchFamily="2" charset="-122"/>
                <a:sym typeface="+mn-ea"/>
              </a:rPr>
              <a:t>【</a:t>
            </a:r>
            <a:r>
              <a:rPr lang="zh-CN" altLang="en-US" sz="2400" b="1" smtClean="0">
                <a:latin typeface="黑体" charset="0"/>
                <a:ea typeface="黑体" charset="0"/>
                <a:sym typeface="+mn-ea"/>
              </a:rPr>
              <a:t>对点训练</a:t>
            </a:r>
            <a:r>
              <a:rPr lang="zh-CN" altLang="en-US" sz="2400" b="1" smtClean="0">
                <a:latin typeface="宋体" pitchFamily="2" charset="-122"/>
                <a:sym typeface="+mn-ea"/>
              </a:rPr>
              <a:t>】</a:t>
            </a:r>
            <a:endParaRPr lang="en-US" altLang="zh-CN" b="1" smtClean="0">
              <a:latin typeface="宋体" pitchFamily="2" charset="-122"/>
            </a:endParaRPr>
          </a:p>
          <a:p>
            <a:pPr marL="0" indent="0">
              <a:lnSpc>
                <a:spcPts val="3500"/>
              </a:lnSpc>
              <a:spcBef>
                <a:spcPct val="0"/>
              </a:spcBef>
              <a:buFont typeface="Arial" charset="0"/>
              <a:buNone/>
            </a:pPr>
            <a:r>
              <a:rPr lang="en-US" altLang="zh-CN" sz="2400" b="1" smtClean="0">
                <a:latin typeface="宋体" pitchFamily="2" charset="-122"/>
                <a:sym typeface="+mn-ea"/>
              </a:rPr>
              <a:t>2</a:t>
            </a:r>
            <a:r>
              <a:rPr lang="zh-CN" altLang="en-US" sz="2400" b="1" smtClean="0">
                <a:latin typeface="宋体" pitchFamily="2" charset="-122"/>
                <a:sym typeface="+mn-ea"/>
              </a:rPr>
              <a:t>．[2012•重庆卷]</a:t>
            </a:r>
            <a:r>
              <a:rPr lang="zh-CN" altLang="en-US" sz="2400" b="1" smtClean="0">
                <a:latin typeface="宋体" pitchFamily="2" charset="-122"/>
              </a:rPr>
              <a:t>下面选项填入横线处，构成比喻最恰当的一项是(2分)(　　)</a:t>
            </a:r>
          </a:p>
          <a:p>
            <a:pPr marL="0" indent="0">
              <a:lnSpc>
                <a:spcPts val="3500"/>
              </a:lnSpc>
              <a:spcBef>
                <a:spcPct val="0"/>
              </a:spcBef>
              <a:buFont typeface="Arial" charset="0"/>
              <a:buNone/>
            </a:pPr>
            <a:r>
              <a:rPr lang="zh-CN" altLang="en-US" sz="2400" b="1" smtClean="0">
                <a:latin typeface="楷体_GB2312" pitchFamily="49" charset="-122"/>
                <a:ea typeface="楷体_GB2312" pitchFamily="49" charset="-122"/>
              </a:rPr>
              <a:t>生活中，我们有时会遭遇无意的伤害，但请记住，我们不可为之抛弃了那一颗宽容之心。这就犹如________。</a:t>
            </a:r>
          </a:p>
          <a:p>
            <a:pPr marL="0" indent="0">
              <a:lnSpc>
                <a:spcPts val="3500"/>
              </a:lnSpc>
              <a:spcBef>
                <a:spcPct val="0"/>
              </a:spcBef>
              <a:buFont typeface="Arial" charset="0"/>
              <a:buNone/>
            </a:pPr>
            <a:r>
              <a:rPr lang="zh-CN" altLang="en-US" sz="2400" b="1" smtClean="0">
                <a:latin typeface="宋体" pitchFamily="2" charset="-122"/>
              </a:rPr>
              <a:t>    ①牛虻叮上几口，老牛决不为此而停止耕耘。</a:t>
            </a:r>
          </a:p>
          <a:p>
            <a:pPr marL="0" indent="0">
              <a:lnSpc>
                <a:spcPts val="3500"/>
              </a:lnSpc>
              <a:spcBef>
                <a:spcPct val="0"/>
              </a:spcBef>
              <a:buFont typeface="Arial" charset="0"/>
              <a:buNone/>
            </a:pPr>
            <a:r>
              <a:rPr lang="zh-CN" altLang="en-US" sz="2400" b="1" smtClean="0">
                <a:latin typeface="宋体" pitchFamily="2" charset="-122"/>
              </a:rPr>
              <a:t>    ②马蹄踩踏到了鲜花，鲜花依旧簇拥着马蹄。</a:t>
            </a:r>
          </a:p>
          <a:p>
            <a:pPr marL="0" indent="0">
              <a:lnSpc>
                <a:spcPts val="3500"/>
              </a:lnSpc>
              <a:spcBef>
                <a:spcPct val="0"/>
              </a:spcBef>
              <a:buFont typeface="Arial" charset="0"/>
              <a:buNone/>
            </a:pPr>
            <a:r>
              <a:rPr lang="zh-CN" altLang="en-US" sz="2400" b="1" smtClean="0">
                <a:latin typeface="宋体" pitchFamily="2" charset="-122"/>
              </a:rPr>
              <a:t>    ③你不让它做一颗明星，它甘愿做一盏小灯。</a:t>
            </a:r>
          </a:p>
          <a:p>
            <a:pPr marL="0" indent="0">
              <a:lnSpc>
                <a:spcPts val="3500"/>
              </a:lnSpc>
              <a:spcBef>
                <a:spcPct val="0"/>
              </a:spcBef>
              <a:buFont typeface="Arial" charset="0"/>
              <a:buNone/>
            </a:pPr>
            <a:r>
              <a:rPr lang="zh-CN" altLang="en-US" sz="2400" b="1" smtClean="0">
                <a:latin typeface="宋体" pitchFamily="2" charset="-122"/>
              </a:rPr>
              <a:t>    ④山崩造成断崖，断崖却形成了壮观的瀑布。</a:t>
            </a:r>
            <a:endParaRPr lang="zh-CN" altLang="en-US" sz="2400" b="1" smtClean="0">
              <a:solidFill>
                <a:srgbClr val="990033"/>
              </a:solidFill>
              <a:latin typeface="宋体" pitchFamily="2" charset="-122"/>
            </a:endParaRPr>
          </a:p>
        </p:txBody>
      </p:sp>
      <p:sp>
        <p:nvSpPr>
          <p:cNvPr id="4" name="文本框 3"/>
          <p:cNvSpPr txBox="1"/>
          <p:nvPr/>
        </p:nvSpPr>
        <p:spPr>
          <a:xfrm>
            <a:off x="755650" y="5516880"/>
            <a:ext cx="8080375" cy="535940"/>
          </a:xfrm>
          <a:prstGeom prst="rect">
            <a:avLst/>
          </a:prstGeom>
          <a:noFill/>
        </p:spPr>
        <p:txBody>
          <a:bodyPr wrap="square" rtlCol="0" anchor="t">
            <a:spAutoFit/>
          </a:bodyPr>
          <a:lstStyle/>
          <a:p>
            <a:pPr marL="0" indent="0">
              <a:lnSpc>
                <a:spcPts val="3500"/>
              </a:lnSpc>
              <a:spcBef>
                <a:spcPct val="0"/>
              </a:spcBef>
              <a:buFont typeface="Arial" charset="0"/>
              <a:buNone/>
            </a:pPr>
            <a:r>
              <a:rPr lang="zh-CN" altLang="en-US" sz="2400" b="1" smtClean="0">
                <a:solidFill>
                  <a:srgbClr val="990033"/>
                </a:solidFill>
                <a:latin typeface="宋体" pitchFamily="2" charset="-122"/>
              </a:rPr>
              <a:t>②　[解析]  解答本题要注意本体和喻体之间的相似性。</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7714" name="内容占位符 2"/>
          <p:cNvSpPr>
            <a:spLocks noGrp="1"/>
          </p:cNvSpPr>
          <p:nvPr>
            <p:ph idx="4294967295"/>
          </p:nvPr>
        </p:nvSpPr>
        <p:spPr>
          <a:xfrm>
            <a:off x="756920" y="949325"/>
            <a:ext cx="7920355" cy="2263140"/>
          </a:xfrm>
        </p:spPr>
        <p:txBody>
          <a:bodyPr/>
          <a:lstStyle/>
          <a:p>
            <a:pPr marL="0" indent="0" algn="l" latinLnBrk="0">
              <a:lnSpc>
                <a:spcPct val="122000"/>
              </a:lnSpc>
              <a:spcBef>
                <a:spcPts val="0"/>
              </a:spcBef>
              <a:buFont typeface="Arial" charset="0"/>
              <a:buNone/>
            </a:pPr>
            <a:r>
              <a:rPr lang="zh-CN" altLang="en-US" sz="2400" b="1" smtClean="0">
                <a:solidFill>
                  <a:srgbClr val="990033"/>
                </a:solidFill>
                <a:latin typeface="宋体" pitchFamily="2" charset="-122"/>
              </a:rPr>
              <a:t>示例：创业是青春的火炬，创新是创业的翅膀，用创业点燃创新梦想，用创新放飞人生希望。</a:t>
            </a:r>
          </a:p>
          <a:p>
            <a:pPr marL="0" indent="0" algn="l" latinLnBrk="0">
              <a:lnSpc>
                <a:spcPct val="122000"/>
              </a:lnSpc>
              <a:spcBef>
                <a:spcPts val="0"/>
              </a:spcBef>
              <a:buFont typeface="Arial" charset="0"/>
              <a:buNone/>
            </a:pPr>
            <a:r>
              <a:rPr lang="zh-CN" altLang="en-US" sz="2400" b="1" smtClean="0">
                <a:solidFill>
                  <a:srgbClr val="990033"/>
                </a:solidFill>
                <a:latin typeface="宋体" pitchFamily="2" charset="-122"/>
              </a:rPr>
              <a:t>[解析]  本题考查考生的语言运用能力。宣传标语要求用简洁的朗朗上口的语言表达某个意思，从而达到某种宣传目的，它具有非常明显的时代特征和行业特色，目的性很明确，其作用是“造势”，形成一种氛围。在解答试题时，要注意题目要求：①紧扣宣传目的；②运用比喻手法；③不超过40字。(紧扣宣传目的2分，运用比喻手法2分，字数超出可酌情扣分)</a:t>
            </a:r>
          </a:p>
        </p:txBody>
      </p:sp>
      <p:sp>
        <p:nvSpPr>
          <p:cNvPr id="126771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126771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6771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67720" name="内容占位符 2"/>
          <p:cNvSpPr/>
          <p:nvPr/>
        </p:nvSpPr>
        <p:spPr bwMode="auto">
          <a:xfrm>
            <a:off x="684213" y="2997200"/>
            <a:ext cx="7920037" cy="3095625"/>
          </a:xfrm>
          <a:prstGeom prst="rect">
            <a:avLst/>
          </a:prstGeom>
          <a:noFill/>
          <a:ln w="9525">
            <a:noFill/>
            <a:miter lim="800000"/>
          </a:ln>
        </p:spPr>
        <p:txBody>
          <a:bodyPr/>
          <a:lstStyle/>
          <a:p>
            <a:pPr indent="82550"/>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67714"/>
                                        </p:tgtEl>
                                        <p:attrNameLst>
                                          <p:attrName>style.visibility</p:attrName>
                                        </p:attrNameLst>
                                      </p:cBhvr>
                                      <p:to>
                                        <p:strVal val="visible"/>
                                      </p:to>
                                    </p:set>
                                    <p:animEffect transition="in" filter="blinds(horizontal)">
                                      <p:cBhvr>
                                        <p:cTn id="7" dur="500"/>
                                        <p:tgtEl>
                                          <p:spTgt spid="12677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67720"/>
                                        </p:tgtEl>
                                        <p:attrNameLst>
                                          <p:attrName>style.visibility</p:attrName>
                                        </p:attrNameLst>
                                      </p:cBhvr>
                                      <p:to>
                                        <p:strVal val="visible"/>
                                      </p:to>
                                    </p:set>
                                    <p:animEffect transition="in" filter="blinds(horizontal)">
                                      <p:cBhvr>
                                        <p:cTn id="12" dur="500"/>
                                        <p:tgtEl>
                                          <p:spTgt spid="12677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7714" grpId="0"/>
      <p:bldP spid="1267720" grpId="0"/>
    </p:bldLst>
  </p:timing>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7856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7856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3" name="文本框 2"/>
          <p:cNvSpPr txBox="1"/>
          <p:nvPr/>
        </p:nvSpPr>
        <p:spPr>
          <a:xfrm>
            <a:off x="683260" y="908685"/>
            <a:ext cx="8080375" cy="2758440"/>
          </a:xfrm>
          <a:prstGeom prst="rect">
            <a:avLst/>
          </a:prstGeom>
          <a:noFill/>
        </p:spPr>
        <p:txBody>
          <a:bodyPr wrap="square" rtlCol="0" anchor="t">
            <a:spAutoFit/>
          </a:bodyPr>
          <a:lstStyle/>
          <a:p>
            <a:pPr marL="0" indent="0">
              <a:lnSpc>
                <a:spcPts val="3500"/>
              </a:lnSpc>
              <a:spcBef>
                <a:spcPct val="0"/>
              </a:spcBef>
              <a:buFont typeface="Arial" charset="0"/>
              <a:buNone/>
            </a:pPr>
            <a:r>
              <a:rPr lang="zh-CN" altLang="en-US" sz="2400" b="1" smtClean="0">
                <a:latin typeface="宋体" pitchFamily="2" charset="-122"/>
                <a:sym typeface="+mn-ea"/>
              </a:rPr>
              <a:t>【</a:t>
            </a:r>
            <a:r>
              <a:rPr lang="zh-CN" altLang="en-US" sz="2400" b="1" smtClean="0">
                <a:latin typeface="黑体" charset="0"/>
                <a:ea typeface="黑体" charset="0"/>
                <a:sym typeface="+mn-ea"/>
              </a:rPr>
              <a:t>对点训练</a:t>
            </a:r>
            <a:r>
              <a:rPr lang="zh-CN" altLang="en-US" sz="2400" b="1" smtClean="0">
                <a:latin typeface="宋体" pitchFamily="2" charset="-122"/>
                <a:sym typeface="+mn-ea"/>
              </a:rPr>
              <a:t>】</a:t>
            </a:r>
            <a:endParaRPr lang="en-US" altLang="zh-CN" b="1" smtClean="0">
              <a:latin typeface="宋体" pitchFamily="2" charset="-122"/>
            </a:endParaRPr>
          </a:p>
          <a:p>
            <a:pPr marL="0" indent="0">
              <a:lnSpc>
                <a:spcPts val="3500"/>
              </a:lnSpc>
              <a:spcBef>
                <a:spcPct val="0"/>
              </a:spcBef>
              <a:buFont typeface="Arial" charset="0"/>
              <a:buNone/>
            </a:pPr>
            <a:r>
              <a:rPr lang="en-US" altLang="zh-CN" sz="2400" b="1" smtClean="0">
                <a:latin typeface="宋体" pitchFamily="2" charset="-122"/>
                <a:sym typeface="+mn-ea"/>
              </a:rPr>
              <a:t>3</a:t>
            </a:r>
            <a:r>
              <a:rPr lang="zh-CN" altLang="en-US" sz="2400" b="1" smtClean="0">
                <a:latin typeface="宋体" pitchFamily="2" charset="-122"/>
                <a:sym typeface="+mn-ea"/>
              </a:rPr>
              <a:t>．[2012•辽宁卷]</a:t>
            </a:r>
            <a:r>
              <a:rPr lang="zh-CN" altLang="en-US" sz="2400" b="1" smtClean="0">
                <a:latin typeface="宋体" pitchFamily="2" charset="-122"/>
              </a:rPr>
              <a:t> 仿照下面的示例，自选话题，另写两句话，要求使用比喻的修辞手法，句式与示例相同。(6分)</a:t>
            </a:r>
          </a:p>
          <a:p>
            <a:pPr marL="0" indent="0">
              <a:lnSpc>
                <a:spcPts val="3500"/>
              </a:lnSpc>
              <a:spcBef>
                <a:spcPct val="0"/>
              </a:spcBef>
              <a:buFont typeface="Arial" charset="0"/>
              <a:buNone/>
            </a:pPr>
            <a:r>
              <a:rPr lang="zh-CN" altLang="en-US" sz="2400" b="1" smtClean="0">
                <a:latin typeface="宋体" pitchFamily="2" charset="-122"/>
              </a:rPr>
              <a:t>    爱心是昏暗夜空中的歌谣，使孤独者感到了慰藉；</a:t>
            </a:r>
          </a:p>
          <a:p>
            <a:pPr marL="0" indent="0">
              <a:lnSpc>
                <a:spcPts val="3500"/>
              </a:lnSpc>
              <a:spcBef>
                <a:spcPct val="0"/>
              </a:spcBef>
              <a:buFont typeface="Arial" charset="0"/>
              <a:buNone/>
            </a:pPr>
            <a:r>
              <a:rPr lang="zh-CN" altLang="en-US" sz="2400" b="1" smtClean="0">
                <a:latin typeface="宋体" pitchFamily="2" charset="-122"/>
              </a:rPr>
              <a:t>爱心是茫茫沙漠中的绿洲，使跋涉者感到了希望。</a:t>
            </a:r>
          </a:p>
          <a:p>
            <a:pPr marL="0" indent="0">
              <a:lnSpc>
                <a:spcPts val="3500"/>
              </a:lnSpc>
              <a:spcBef>
                <a:spcPct val="0"/>
              </a:spcBef>
              <a:buFont typeface="Arial" charset="0"/>
              <a:buNone/>
            </a:pPr>
            <a:endParaRPr lang="zh-CN" altLang="en-US" sz="2400" b="1" smtClean="0">
              <a:solidFill>
                <a:srgbClr val="990033"/>
              </a:solidFill>
              <a:latin typeface="宋体" pitchFamily="2" charset="-122"/>
            </a:endParaRPr>
          </a:p>
        </p:txBody>
      </p:sp>
    </p:spTree>
  </p:cSld>
  <p:clrMapOvr>
    <a:masterClrMapping/>
  </p:clrMapOvr>
  <p:transition spd="med">
    <p:fade/>
  </p:transition>
  <p:timing>
    <p:tnLst>
      <p:par>
        <p:cTn id="1" dur="indefinite" restart="never" nodeType="tmRoot"/>
      </p:par>
    </p:tnLst>
  </p:timing>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7856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7856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3" name="文本框 2"/>
          <p:cNvSpPr txBox="1"/>
          <p:nvPr/>
        </p:nvSpPr>
        <p:spPr>
          <a:xfrm>
            <a:off x="683260" y="908685"/>
            <a:ext cx="8080375" cy="3647440"/>
          </a:xfrm>
          <a:prstGeom prst="rect">
            <a:avLst/>
          </a:prstGeom>
          <a:noFill/>
        </p:spPr>
        <p:txBody>
          <a:bodyPr wrap="square" rtlCol="0" anchor="t">
            <a:spAutoFit/>
          </a:bodyPr>
          <a:lstStyle/>
          <a:p>
            <a:pPr marL="0" indent="0" algn="l">
              <a:lnSpc>
                <a:spcPts val="3500"/>
              </a:lnSpc>
              <a:buFont typeface="Arial" charset="0"/>
              <a:buNone/>
            </a:pPr>
            <a:r>
              <a:rPr lang="zh-CN" altLang="en-US" sz="2400" b="1" smtClean="0">
                <a:latin typeface="宋体" pitchFamily="2" charset="-122"/>
              </a:rPr>
              <a:t> </a:t>
            </a:r>
            <a:r>
              <a:rPr lang="zh-CN" altLang="en-US" sz="2400" b="1" smtClean="0">
                <a:solidFill>
                  <a:srgbClr val="990033"/>
                </a:solidFill>
                <a:latin typeface="宋体" pitchFamily="2" charset="-122"/>
              </a:rPr>
              <a:t>示例：坚强是茫茫大海中的灯塔，使航海者看到了光明；坚强是漫漫征途中的路标，使迷路者找到了方向。</a:t>
            </a:r>
          </a:p>
          <a:p>
            <a:pPr marL="0" indent="0" algn="l">
              <a:lnSpc>
                <a:spcPts val="3500"/>
              </a:lnSpc>
              <a:buFont typeface="Arial" charset="0"/>
              <a:buNone/>
            </a:pPr>
            <a:r>
              <a:rPr lang="zh-CN" altLang="en-US" sz="2400" b="1" smtClean="0">
                <a:solidFill>
                  <a:srgbClr val="990033"/>
                </a:solidFill>
                <a:latin typeface="宋体" pitchFamily="2" charset="-122"/>
              </a:rPr>
              <a:t>[解析]  本题考查仿用句式及正确运用常见的修辞手法的能力。作答时要注意题干要求——自选话题，也就是说我们仍可以以“爱心”为话题，也可以另选。仿写时要使用比喻的修辞手法，句式和示例相同；注意比喻要恰当、贴切，内容要合理、通顺，并且是完整的。</a:t>
            </a:r>
          </a:p>
          <a:p>
            <a:pPr marL="0" indent="0" algn="l">
              <a:lnSpc>
                <a:spcPts val="3500"/>
              </a:lnSpc>
              <a:spcBef>
                <a:spcPct val="0"/>
              </a:spcBef>
              <a:buFont typeface="Arial" charset="0"/>
              <a:buNone/>
            </a:pPr>
            <a:endParaRPr lang="zh-CN" altLang="en-US" sz="2400" b="1" smtClean="0">
              <a:solidFill>
                <a:srgbClr val="990033"/>
              </a:solidFill>
              <a:latin typeface="宋体" pitchFamily="2" charset="-122"/>
            </a:endParaRPr>
          </a:p>
        </p:txBody>
      </p:sp>
    </p:spTree>
  </p:cSld>
  <p:clrMapOvr>
    <a:masterClrMapping/>
  </p:clrMapOvr>
  <p:transition spd="med">
    <p:fade/>
  </p:transition>
  <p:timing>
    <p:tnLst>
      <p:par>
        <p:cTn id="1" dur="indefinite" restart="never" nodeType="tmRoot"/>
      </p:par>
    </p:tnLst>
  </p:timing>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83578" y="764540"/>
            <a:ext cx="7920037" cy="3213100"/>
          </a:xfrm>
        </p:spPr>
        <p:txBody>
          <a:bodyPr/>
          <a:lstStyle/>
          <a:p>
            <a:pPr marL="0" indent="0" eaLnBrk="1" latinLnBrk="0" hangingPunct="1">
              <a:lnSpc>
                <a:spcPts val="3400"/>
              </a:lnSpc>
              <a:spcBef>
                <a:spcPct val="0"/>
              </a:spcBef>
              <a:buFont typeface="Arial" charset="0"/>
              <a:buNone/>
            </a:pPr>
            <a:r>
              <a:rPr lang="en-US" altLang="zh-CN" sz="2400" b="1" smtClean="0">
                <a:latin typeface="黑体" charset="0"/>
                <a:ea typeface="黑体" charset="0"/>
                <a:sym typeface="+mn-ea"/>
              </a:rPr>
              <a:t>(</a:t>
            </a:r>
            <a:r>
              <a:rPr lang="zh-CN" altLang="en-US" sz="2400" b="1" smtClean="0">
                <a:latin typeface="黑体" charset="0"/>
                <a:ea typeface="黑体" charset="0"/>
                <a:sym typeface="+mn-ea"/>
              </a:rPr>
              <a:t>二</a:t>
            </a:r>
            <a:r>
              <a:rPr lang="en-US" altLang="zh-CN" sz="2400" b="1" smtClean="0">
                <a:latin typeface="黑体" charset="0"/>
                <a:ea typeface="黑体" charset="0"/>
                <a:sym typeface="+mn-ea"/>
              </a:rPr>
              <a:t>)</a:t>
            </a:r>
            <a:r>
              <a:rPr lang="zh-CN" altLang="en-US" sz="2400" b="1" smtClean="0">
                <a:latin typeface="黑体" charset="0"/>
                <a:ea typeface="黑体" charset="0"/>
                <a:sym typeface="+mn-ea"/>
              </a:rPr>
              <a:t>比拟</a:t>
            </a:r>
            <a:endParaRPr lang="zh-CN" altLang="en-US" sz="2400" b="1" smtClean="0">
              <a:latin typeface="黑体" charset="0"/>
              <a:ea typeface="黑体" charset="0"/>
            </a:endParaRPr>
          </a:p>
          <a:p>
            <a:pPr marL="0" indent="0" eaLnBrk="1" latinLnBrk="0" hangingPunct="1">
              <a:lnSpc>
                <a:spcPts val="3400"/>
              </a:lnSpc>
              <a:spcBef>
                <a:spcPct val="0"/>
              </a:spcBef>
              <a:buFont typeface="Arial" charset="0"/>
              <a:buNone/>
            </a:pPr>
            <a:r>
              <a:rPr lang="en-US" altLang="zh-CN" sz="2400" b="1" smtClean="0">
                <a:latin typeface="黑体" charset="0"/>
                <a:ea typeface="黑体" charset="0"/>
                <a:sym typeface="+mn-ea"/>
              </a:rPr>
              <a:t>1</a:t>
            </a:r>
            <a:r>
              <a:rPr lang="zh-CN" altLang="en-US" sz="2400" b="1" smtClean="0">
                <a:latin typeface="黑体" charset="0"/>
                <a:ea typeface="黑体" charset="0"/>
                <a:sym typeface="+mn-ea"/>
              </a:rPr>
              <a:t>．概念。</a:t>
            </a:r>
            <a:r>
              <a:rPr lang="zh-CN" altLang="en-US" sz="2400" b="1" smtClean="0">
                <a:latin typeface="宋体" pitchFamily="2" charset="-122"/>
                <a:sym typeface="+mn-ea"/>
              </a:rPr>
              <a:t>比拟是把甲事物模拟成乙事物来写的修辞方式。它包括把物当作人来写(拟人)、把人当作物来写(拟物)和把此物当作彼物来写(拟物)几种形式。事实上，前一种形式是把事物“人化”，后两种形式则是把人“物化”或“把甲物乙物化”。</a:t>
            </a:r>
          </a:p>
          <a:p>
            <a:pPr marL="0" indent="0" eaLnBrk="1" latinLnBrk="0" hangingPunct="1">
              <a:lnSpc>
                <a:spcPts val="3400"/>
              </a:lnSpc>
              <a:spcBef>
                <a:spcPct val="0"/>
              </a:spcBef>
              <a:buFont typeface="Arial" charset="0"/>
              <a:buNone/>
            </a:pPr>
            <a:r>
              <a:rPr lang="en-US" altLang="zh-CN" sz="2400" b="1" smtClean="0">
                <a:latin typeface="黑体" charset="0"/>
                <a:ea typeface="黑体" charset="0"/>
                <a:sym typeface="+mn-ea"/>
              </a:rPr>
              <a:t>2</a:t>
            </a:r>
            <a:r>
              <a:rPr lang="zh-CN" altLang="en-US" sz="2400" b="1" smtClean="0">
                <a:latin typeface="黑体" charset="0"/>
                <a:ea typeface="黑体" charset="0"/>
                <a:sym typeface="+mn-ea"/>
              </a:rPr>
              <a:t>．种类。</a:t>
            </a:r>
            <a:r>
              <a:rPr lang="zh-CN" altLang="en-US" sz="2400" b="1" smtClean="0">
                <a:latin typeface="宋体" pitchFamily="2" charset="-122"/>
                <a:sym typeface="+mn-ea"/>
              </a:rPr>
              <a:t>①拟人。例如：女人坐在小院当中，手指上缠绞着柔滑修长的苇眉子。苇眉子又薄又细，在她怀里跳跃着。②拟物。例如：指导员讲得真来劲儿，嘎子竖起耳朵听。</a:t>
            </a:r>
          </a:p>
          <a:p>
            <a:pPr marL="0" indent="0" eaLnBrk="1" latinLnBrk="0" hangingPunct="1">
              <a:lnSpc>
                <a:spcPts val="3400"/>
              </a:lnSpc>
              <a:spcBef>
                <a:spcPct val="0"/>
              </a:spcBef>
              <a:buFont typeface="Arial" charset="0"/>
              <a:buNone/>
            </a:pPr>
            <a:r>
              <a:rPr lang="en-US" altLang="zh-CN" sz="2400" b="1" smtClean="0">
                <a:latin typeface="黑体" charset="0"/>
                <a:ea typeface="黑体" charset="0"/>
                <a:sym typeface="+mn-ea"/>
              </a:rPr>
              <a:t>3</a:t>
            </a:r>
            <a:r>
              <a:rPr lang="zh-CN" altLang="en-US" sz="2400" b="1" smtClean="0">
                <a:latin typeface="黑体" charset="0"/>
                <a:ea typeface="黑体" charset="0"/>
                <a:sym typeface="+mn-ea"/>
              </a:rPr>
              <a:t>．作用。</a:t>
            </a:r>
            <a:r>
              <a:rPr lang="zh-CN" altLang="en-US" sz="2400" b="1" smtClean="0">
                <a:latin typeface="宋体" pitchFamily="2" charset="-122"/>
                <a:sym typeface="+mn-ea"/>
              </a:rPr>
              <a:t>增加语言的生动性和形象性，使人对所表达的事物产生鲜明的印象，感受到对事物的强烈感情，能引起共鸣。</a:t>
            </a:r>
          </a:p>
        </p:txBody>
      </p:sp>
      <p:sp>
        <p:nvSpPr>
          <p:cNvPr id="58163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8163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8163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内容占位符 2"/>
          <p:cNvSpPr>
            <a:spLocks noGrp="1"/>
          </p:cNvSpPr>
          <p:nvPr>
            <p:ph idx="4294967295"/>
          </p:nvPr>
        </p:nvSpPr>
        <p:spPr>
          <a:xfrm>
            <a:off x="792163" y="936625"/>
            <a:ext cx="7920037" cy="4005263"/>
          </a:xfrm>
        </p:spPr>
        <p:txBody>
          <a:bodyPr/>
          <a:lstStyle/>
          <a:p>
            <a:pPr marL="0" indent="0" eaLnBrk="1" latinLnBrk="0" hangingPunct="1">
              <a:lnSpc>
                <a:spcPts val="3500"/>
              </a:lnSpc>
              <a:spcBef>
                <a:spcPct val="0"/>
              </a:spcBef>
              <a:buFont typeface="Arial" charset="0"/>
              <a:buNone/>
            </a:pPr>
            <a:r>
              <a:rPr lang="zh-CN" altLang="en-US" sz="2400" b="1" smtClean="0">
                <a:latin typeface="宋体" pitchFamily="2" charset="-122"/>
                <a:sym typeface="+mn-ea"/>
              </a:rPr>
              <a:t>【</a:t>
            </a:r>
            <a:r>
              <a:rPr lang="zh-CN" altLang="en-US" sz="2400" b="1" smtClean="0">
                <a:latin typeface="黑体" charset="0"/>
                <a:ea typeface="黑体" charset="0"/>
                <a:sym typeface="+mn-ea"/>
              </a:rPr>
              <a:t>对点训练</a:t>
            </a:r>
            <a:r>
              <a:rPr lang="zh-CN" altLang="en-US" sz="2400" b="1" smtClean="0">
                <a:latin typeface="宋体" pitchFamily="2" charset="-122"/>
                <a:sym typeface="+mn-ea"/>
              </a:rPr>
              <a:t>】</a:t>
            </a:r>
            <a:endParaRPr lang="zh-CN" altLang="en-US" sz="2400" b="1" smtClean="0">
              <a:latin typeface="宋体" pitchFamily="2" charset="-122"/>
            </a:endParaRPr>
          </a:p>
          <a:p>
            <a:pPr marL="0" indent="0" eaLnBrk="1" latinLnBrk="0" hangingPunct="1">
              <a:lnSpc>
                <a:spcPts val="3500"/>
              </a:lnSpc>
              <a:spcBef>
                <a:spcPct val="0"/>
              </a:spcBef>
              <a:buFont typeface="Arial" charset="0"/>
              <a:buNone/>
            </a:pPr>
            <a:r>
              <a:rPr lang="zh-CN" altLang="en-US" sz="2400" b="1" smtClean="0">
                <a:latin typeface="宋体" pitchFamily="2" charset="-122"/>
                <a:sym typeface="+mn-ea"/>
              </a:rPr>
              <a:t>4．[2015•江苏卷] 下列诗句中，没有使用比拟手法的一项是(　　)</a:t>
            </a:r>
          </a:p>
          <a:p>
            <a:pPr marL="0" indent="0" eaLnBrk="1" latinLnBrk="0" hangingPunct="1">
              <a:lnSpc>
                <a:spcPts val="3500"/>
              </a:lnSpc>
              <a:spcBef>
                <a:spcPct val="0"/>
              </a:spcBef>
              <a:buFont typeface="Arial" charset="0"/>
              <a:buNone/>
            </a:pPr>
            <a:r>
              <a:rPr lang="zh-CN" altLang="en-US" sz="2400" b="1" smtClean="0">
                <a:latin typeface="Times New Roman" pitchFamily="18" charset="0"/>
              </a:rPr>
              <a:t>A. 东风便试新刀尺，万叶千花一手裁。</a:t>
            </a:r>
          </a:p>
          <a:p>
            <a:pPr marL="0" indent="0" eaLnBrk="1" latinLnBrk="0" hangingPunct="1">
              <a:lnSpc>
                <a:spcPts val="3500"/>
              </a:lnSpc>
              <a:spcBef>
                <a:spcPct val="0"/>
              </a:spcBef>
              <a:buFont typeface="Arial" charset="0"/>
              <a:buNone/>
            </a:pPr>
            <a:r>
              <a:rPr lang="zh-CN" altLang="en-US" sz="2400" b="1" smtClean="0">
                <a:latin typeface="Times New Roman" pitchFamily="18" charset="0"/>
              </a:rPr>
              <a:t>B. 浮萍破处见山影，小艇归时闻草声。</a:t>
            </a:r>
          </a:p>
          <a:p>
            <a:pPr marL="0" indent="0" eaLnBrk="1" latinLnBrk="0" hangingPunct="1">
              <a:lnSpc>
                <a:spcPts val="3500"/>
              </a:lnSpc>
              <a:spcBef>
                <a:spcPct val="0"/>
              </a:spcBef>
              <a:buFont typeface="Arial" charset="0"/>
              <a:buNone/>
            </a:pPr>
            <a:r>
              <a:rPr lang="zh-CN" altLang="en-US" sz="2400" b="1" smtClean="0">
                <a:latin typeface="Times New Roman" pitchFamily="18" charset="0"/>
              </a:rPr>
              <a:t>C. 有情芍药含春泪，无力蔷薇卧晓枝。</a:t>
            </a:r>
          </a:p>
          <a:p>
            <a:pPr marL="0" indent="0" eaLnBrk="1" latinLnBrk="0" hangingPunct="1">
              <a:lnSpc>
                <a:spcPts val="3500"/>
              </a:lnSpc>
              <a:spcBef>
                <a:spcPct val="0"/>
              </a:spcBef>
              <a:buFont typeface="Arial" charset="0"/>
              <a:buNone/>
            </a:pPr>
            <a:r>
              <a:rPr lang="zh-CN" altLang="en-US" sz="2400" b="1" smtClean="0">
                <a:latin typeface="Times New Roman" pitchFamily="18" charset="0"/>
              </a:rPr>
              <a:t>D. 唯有南风旧相识，偷开门户又翻书。</a:t>
            </a:r>
          </a:p>
        </p:txBody>
      </p:sp>
      <p:sp>
        <p:nvSpPr>
          <p:cNvPr id="58266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8266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8266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82658"/>
                                        </p:tgtEl>
                                        <p:attrNameLst>
                                          <p:attrName>style.visibility</p:attrName>
                                        </p:attrNameLst>
                                      </p:cBhvr>
                                      <p:to>
                                        <p:strVal val="visible"/>
                                      </p:to>
                                    </p:set>
                                    <p:animEffect transition="in" filter="blinds(horizontal)">
                                      <p:cBhvr>
                                        <p:cTn id="7" dur="500"/>
                                        <p:tgtEl>
                                          <p:spTgt spid="582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2658" grpId="0"/>
    </p:bldLst>
  </p:timing>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内容占位符 2"/>
          <p:cNvSpPr>
            <a:spLocks noGrp="1"/>
          </p:cNvSpPr>
          <p:nvPr>
            <p:ph idx="4294967295"/>
          </p:nvPr>
        </p:nvSpPr>
        <p:spPr>
          <a:xfrm>
            <a:off x="840105" y="908050"/>
            <a:ext cx="7691755" cy="4582795"/>
          </a:xfrm>
        </p:spPr>
        <p:txBody>
          <a:bodyPr/>
          <a:lstStyle/>
          <a:p>
            <a:pPr marL="0" indent="0" algn="just" latinLnBrk="0">
              <a:lnSpc>
                <a:spcPct val="122000"/>
              </a:lnSpc>
              <a:spcBef>
                <a:spcPts val="0"/>
              </a:spcBef>
              <a:buFont typeface="Arial" charset="0"/>
              <a:buNone/>
            </a:pPr>
            <a:r>
              <a:rPr lang="zh-CN" altLang="en-US" sz="2400" b="1" smtClean="0">
                <a:solidFill>
                  <a:srgbClr val="990033"/>
                </a:solidFill>
                <a:latin typeface="Times New Roman" pitchFamily="18" charset="0"/>
              </a:rPr>
              <a:t> B</a:t>
            </a:r>
            <a:r>
              <a:rPr lang="zh-CN" altLang="en-US" sz="2400" b="1" smtClean="0">
                <a:solidFill>
                  <a:srgbClr val="990033"/>
                </a:solidFill>
                <a:latin typeface="宋体" pitchFamily="2" charset="-122"/>
              </a:rPr>
              <a:t>　[解析]  本题考查正确使用修辞手法的能力。</a:t>
            </a:r>
            <a:r>
              <a:rPr lang="zh-CN" altLang="en-US" sz="2400" b="1" smtClean="0">
                <a:solidFill>
                  <a:srgbClr val="990033"/>
                </a:solidFill>
                <a:latin typeface="Times New Roman" pitchFamily="18" charset="0"/>
              </a:rPr>
              <a:t>A</a:t>
            </a:r>
            <a:r>
              <a:rPr lang="zh-CN" altLang="en-US" sz="2400" b="1" smtClean="0">
                <a:solidFill>
                  <a:srgbClr val="990033"/>
                </a:solidFill>
                <a:latin typeface="宋体" pitchFamily="2" charset="-122"/>
              </a:rPr>
              <a:t>项，通过“试”“裁”将“东风”拟人化。</a:t>
            </a:r>
            <a:r>
              <a:rPr lang="zh-CN" altLang="en-US" sz="2400" b="1" smtClean="0">
                <a:solidFill>
                  <a:srgbClr val="990033"/>
                </a:solidFill>
                <a:latin typeface="Times New Roman" pitchFamily="18" charset="0"/>
              </a:rPr>
              <a:t>C</a:t>
            </a:r>
            <a:r>
              <a:rPr lang="zh-CN" altLang="en-US" sz="2400" b="1" smtClean="0">
                <a:solidFill>
                  <a:srgbClr val="990033"/>
                </a:solidFill>
                <a:latin typeface="宋体" pitchFamily="2" charset="-122"/>
              </a:rPr>
              <a:t>项，通过“含”将“芍药”拟人化，通过“卧”将“蔷薇”拟人化。</a:t>
            </a:r>
            <a:r>
              <a:rPr lang="zh-CN" altLang="en-US" sz="2400" b="1" smtClean="0">
                <a:solidFill>
                  <a:srgbClr val="990033"/>
                </a:solidFill>
                <a:latin typeface="Times New Roman" pitchFamily="18" charset="0"/>
              </a:rPr>
              <a:t>D</a:t>
            </a:r>
            <a:r>
              <a:rPr lang="zh-CN" altLang="en-US" sz="2400" b="1" smtClean="0">
                <a:solidFill>
                  <a:srgbClr val="990033"/>
                </a:solidFill>
                <a:latin typeface="宋体" pitchFamily="2" charset="-122"/>
              </a:rPr>
              <a:t>项，通过“偷”“翻”将“南风”拟人化。B项只用了对偶的修辞手法，没有运用比拟的修辞手法。</a:t>
            </a:r>
          </a:p>
        </p:txBody>
      </p:sp>
      <p:sp>
        <p:nvSpPr>
          <p:cNvPr id="58368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8368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8368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83682">
                                            <p:txEl>
                                              <p:pRg st="0" end="0"/>
                                            </p:txEl>
                                          </p:spTgt>
                                        </p:tgtEl>
                                        <p:attrNameLst>
                                          <p:attrName>style.visibility</p:attrName>
                                        </p:attrNameLst>
                                      </p:cBhvr>
                                      <p:to>
                                        <p:strVal val="visible"/>
                                      </p:to>
                                    </p:set>
                                    <p:animEffect transition="in" filter="blinds(horizontal)">
                                      <p:cBhvr>
                                        <p:cTn id="7" dur="500"/>
                                        <p:tgtEl>
                                          <p:spTgt spid="58368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内容占位符 2"/>
          <p:cNvSpPr>
            <a:spLocks noGrp="1"/>
          </p:cNvSpPr>
          <p:nvPr>
            <p:ph idx="4294967295"/>
          </p:nvPr>
        </p:nvSpPr>
        <p:spPr>
          <a:xfrm>
            <a:off x="827088" y="836295"/>
            <a:ext cx="7920037" cy="4652963"/>
          </a:xfrm>
        </p:spPr>
        <p:txBody>
          <a:bodyPr/>
          <a:lstStyle/>
          <a:p>
            <a:pPr marL="0" indent="0" eaLnBrk="1" latinLnBrk="0" hangingPunct="1">
              <a:lnSpc>
                <a:spcPts val="3500"/>
              </a:lnSpc>
              <a:spcBef>
                <a:spcPct val="0"/>
              </a:spcBef>
              <a:buFont typeface="Arial" charset="0"/>
              <a:buNone/>
            </a:pPr>
            <a:r>
              <a:rPr lang="zh-CN" altLang="en-US" sz="2400" b="1" smtClean="0">
                <a:latin typeface="+mn-ea"/>
                <a:sym typeface="+mn-ea"/>
              </a:rPr>
              <a:t>【</a:t>
            </a:r>
            <a:r>
              <a:rPr lang="zh-CN" altLang="en-US" sz="2400" b="1" smtClean="0">
                <a:latin typeface="黑体" charset="0"/>
                <a:ea typeface="黑体" charset="0"/>
                <a:sym typeface="+mn-ea"/>
              </a:rPr>
              <a:t>对点训练</a:t>
            </a:r>
            <a:r>
              <a:rPr lang="zh-CN" altLang="en-US" sz="2400" b="1" smtClean="0">
                <a:latin typeface="+mn-ea"/>
                <a:sym typeface="+mn-ea"/>
              </a:rPr>
              <a:t>】</a:t>
            </a:r>
            <a:endParaRPr lang="zh-CN" altLang="en-US" sz="2400" b="1" smtClean="0">
              <a:latin typeface="+mn-ea"/>
            </a:endParaRPr>
          </a:p>
          <a:p>
            <a:pPr marL="0" indent="0" algn="l" eaLnBrk="1" latinLnBrk="0" hangingPunct="1">
              <a:lnSpc>
                <a:spcPts val="3500"/>
              </a:lnSpc>
              <a:spcBef>
                <a:spcPct val="0"/>
              </a:spcBef>
              <a:buFont typeface="Arial" charset="0"/>
              <a:buNone/>
            </a:pPr>
            <a:r>
              <a:rPr lang="en-US" altLang="zh-CN" sz="2400" b="1" smtClean="0">
                <a:latin typeface="+mn-ea"/>
                <a:sym typeface="+mn-ea"/>
              </a:rPr>
              <a:t>5</a:t>
            </a:r>
            <a:r>
              <a:rPr lang="zh-CN" altLang="en-US" sz="2400" b="1" smtClean="0">
                <a:latin typeface="+mn-ea"/>
                <a:sym typeface="+mn-ea"/>
              </a:rPr>
              <a:t>．</a:t>
            </a:r>
            <a:r>
              <a:rPr lang="zh-CN" altLang="en-US" sz="2400" b="1" smtClean="0">
                <a:latin typeface="+mn-ea"/>
              </a:rPr>
              <a:t>对下列句子中修辞手法及其表达效果的解释，不正确的一项是(　　)</a:t>
            </a:r>
          </a:p>
          <a:p>
            <a:pPr marL="0" indent="0" algn="l" eaLnBrk="1" latinLnBrk="0" hangingPunct="1">
              <a:lnSpc>
                <a:spcPts val="3500"/>
              </a:lnSpc>
              <a:spcBef>
                <a:spcPct val="0"/>
              </a:spcBef>
              <a:buFont typeface="Arial" charset="0"/>
              <a:buNone/>
            </a:pPr>
            <a:r>
              <a:rPr lang="zh-CN" altLang="en-US" sz="2400" b="1" smtClean="0">
                <a:latin typeface="Times New Roman" pitchFamily="18" charset="0"/>
              </a:rPr>
              <a:t>A. 酒入豪肠，七分酿成了月光，余下的三分啸成剑气，绣口一吐就是半个盛唐。</a:t>
            </a:r>
          </a:p>
          <a:p>
            <a:pPr marL="0" indent="0" algn="l" eaLnBrk="1" latinLnBrk="0" hangingPunct="1">
              <a:lnSpc>
                <a:spcPts val="3500"/>
              </a:lnSpc>
              <a:spcBef>
                <a:spcPct val="0"/>
              </a:spcBef>
              <a:buFont typeface="Arial" charset="0"/>
              <a:buNone/>
            </a:pPr>
            <a:r>
              <a:rPr lang="zh-CN" altLang="en-US" sz="2400" b="1" smtClean="0">
                <a:latin typeface="Times New Roman" pitchFamily="18" charset="0"/>
              </a:rPr>
              <a:t>——用夸张的修辞手法凸显了诗仙李白的逼人才气和对盛唐诗歌的巨大影响。</a:t>
            </a:r>
          </a:p>
          <a:p>
            <a:pPr marL="0" indent="0" algn="l" eaLnBrk="1" latinLnBrk="0" hangingPunct="1">
              <a:lnSpc>
                <a:spcPts val="3500"/>
              </a:lnSpc>
              <a:spcBef>
                <a:spcPct val="0"/>
              </a:spcBef>
              <a:buFont typeface="Arial" charset="0"/>
              <a:buNone/>
            </a:pPr>
            <a:r>
              <a:rPr lang="zh-CN" altLang="en-US" sz="2400" b="1" smtClean="0">
                <a:latin typeface="Times New Roman" pitchFamily="18" charset="0"/>
              </a:rPr>
              <a:t>B. 要论中国人，必须不被搽在表面的自欺欺人的脂粉所诓骗，却看看他的筋骨和脊梁。</a:t>
            </a:r>
          </a:p>
          <a:p>
            <a:pPr marL="0" indent="0" algn="l" eaLnBrk="1" latinLnBrk="0" hangingPunct="1">
              <a:lnSpc>
                <a:spcPts val="3500"/>
              </a:lnSpc>
              <a:spcBef>
                <a:spcPct val="0"/>
              </a:spcBef>
              <a:buFont typeface="Arial" charset="0"/>
              <a:buNone/>
            </a:pPr>
            <a:r>
              <a:rPr lang="zh-CN" altLang="en-US" sz="2400" b="1" smtClean="0">
                <a:latin typeface="Times New Roman" pitchFamily="18" charset="0"/>
              </a:rPr>
              <a:t>——用比喻的修辞手法说明看人不能被美化了的假象迷惑，要看他们的气节、品质。</a:t>
            </a:r>
          </a:p>
          <a:p>
            <a:pPr marL="0" indent="0" algn="l" eaLnBrk="1" latinLnBrk="0" hangingPunct="1">
              <a:lnSpc>
                <a:spcPts val="3500"/>
              </a:lnSpc>
              <a:spcBef>
                <a:spcPct val="0"/>
              </a:spcBef>
              <a:buFont typeface="Arial" charset="0"/>
              <a:buNone/>
            </a:pPr>
            <a:endParaRPr lang="zh-CN" altLang="en-US" sz="2400" b="1" smtClean="0">
              <a:latin typeface="+mn-ea"/>
            </a:endParaRPr>
          </a:p>
        </p:txBody>
      </p:sp>
      <p:sp>
        <p:nvSpPr>
          <p:cNvPr id="58368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8368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8368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83682">
                                            <p:txEl>
                                              <p:pRg st="0" end="0"/>
                                            </p:txEl>
                                          </p:spTgt>
                                        </p:tgtEl>
                                        <p:attrNameLst>
                                          <p:attrName>style.visibility</p:attrName>
                                        </p:attrNameLst>
                                      </p:cBhvr>
                                      <p:to>
                                        <p:strVal val="visible"/>
                                      </p:to>
                                    </p:set>
                                    <p:animEffect transition="in" filter="blinds(horizontal)">
                                      <p:cBhvr>
                                        <p:cTn id="7" dur="500"/>
                                        <p:tgtEl>
                                          <p:spTgt spid="58368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83682">
                                            <p:txEl>
                                              <p:pRg st="1" end="1"/>
                                            </p:txEl>
                                          </p:spTgt>
                                        </p:tgtEl>
                                        <p:attrNameLst>
                                          <p:attrName>style.visibility</p:attrName>
                                        </p:attrNameLst>
                                      </p:cBhvr>
                                      <p:to>
                                        <p:strVal val="visible"/>
                                      </p:to>
                                    </p:set>
                                    <p:animEffect transition="in" filter="blinds(horizontal)">
                                      <p:cBhvr>
                                        <p:cTn id="10" dur="500"/>
                                        <p:tgtEl>
                                          <p:spTgt spid="583682">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83682">
                                            <p:txEl>
                                              <p:pRg st="2" end="2"/>
                                            </p:txEl>
                                          </p:spTgt>
                                        </p:tgtEl>
                                        <p:attrNameLst>
                                          <p:attrName>style.visibility</p:attrName>
                                        </p:attrNameLst>
                                      </p:cBhvr>
                                      <p:to>
                                        <p:strVal val="visible"/>
                                      </p:to>
                                    </p:set>
                                    <p:animEffect transition="in" filter="blinds(horizontal)">
                                      <p:cBhvr>
                                        <p:cTn id="13" dur="500"/>
                                        <p:tgtEl>
                                          <p:spTgt spid="583682">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83682">
                                            <p:txEl>
                                              <p:pRg st="3" end="3"/>
                                            </p:txEl>
                                          </p:spTgt>
                                        </p:tgtEl>
                                        <p:attrNameLst>
                                          <p:attrName>style.visibility</p:attrName>
                                        </p:attrNameLst>
                                      </p:cBhvr>
                                      <p:to>
                                        <p:strVal val="visible"/>
                                      </p:to>
                                    </p:set>
                                    <p:animEffect transition="in" filter="blinds(horizontal)">
                                      <p:cBhvr>
                                        <p:cTn id="16" dur="500"/>
                                        <p:tgtEl>
                                          <p:spTgt spid="583682">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83682">
                                            <p:txEl>
                                              <p:pRg st="4" end="4"/>
                                            </p:txEl>
                                          </p:spTgt>
                                        </p:tgtEl>
                                        <p:attrNameLst>
                                          <p:attrName>style.visibility</p:attrName>
                                        </p:attrNameLst>
                                      </p:cBhvr>
                                      <p:to>
                                        <p:strVal val="visible"/>
                                      </p:to>
                                    </p:set>
                                    <p:animEffect transition="in" filter="blinds(horizontal)">
                                      <p:cBhvr>
                                        <p:cTn id="19" dur="500"/>
                                        <p:tgtEl>
                                          <p:spTgt spid="583682">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83682">
                                            <p:txEl>
                                              <p:pRg st="5" end="5"/>
                                            </p:txEl>
                                          </p:spTgt>
                                        </p:tgtEl>
                                        <p:attrNameLst>
                                          <p:attrName>style.visibility</p:attrName>
                                        </p:attrNameLst>
                                      </p:cBhvr>
                                      <p:to>
                                        <p:strVal val="visible"/>
                                      </p:to>
                                    </p:set>
                                    <p:animEffect transition="in" filter="blinds(horizontal)">
                                      <p:cBhvr>
                                        <p:cTn id="22" dur="500"/>
                                        <p:tgtEl>
                                          <p:spTgt spid="58368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84213" y="836613"/>
            <a:ext cx="8064500" cy="5616575"/>
          </a:xfrm>
        </p:spPr>
        <p:txBody>
          <a:bodyPr/>
          <a:lstStyle/>
          <a:p>
            <a:pPr marL="0" indent="0" algn="just" eaLnBrk="1" hangingPunct="1">
              <a:lnSpc>
                <a:spcPts val="3500"/>
              </a:lnSpc>
              <a:spcBef>
                <a:spcPct val="0"/>
              </a:spcBef>
              <a:buFont typeface="Arial" charset="0"/>
              <a:buNone/>
            </a:pPr>
            <a:r>
              <a:rPr lang="en-US" altLang="zh-CN" sz="2400" b="1" dirty="0" smtClean="0">
                <a:latin typeface="宋体" pitchFamily="2" charset="-122"/>
              </a:rPr>
              <a:t>    8. </a:t>
            </a:r>
            <a:r>
              <a:rPr lang="en-US" altLang="zh-CN" sz="2400" b="1" dirty="0" err="1" smtClean="0">
                <a:latin typeface="宋体" pitchFamily="2" charset="-122"/>
              </a:rPr>
              <a:t>坐享其成、不劳而获：都含有“自己不劳动而享受别人的劳动成果”的意思</a:t>
            </a:r>
            <a:r>
              <a:rPr lang="en-US" altLang="zh-CN" sz="2400" b="1" dirty="0" smtClean="0">
                <a:latin typeface="宋体" pitchFamily="2" charset="-122"/>
              </a:rPr>
              <a:t>。异：“</a:t>
            </a:r>
            <a:r>
              <a:rPr lang="en-US" altLang="zh-CN" sz="2400" b="1" dirty="0" err="1" smtClean="0">
                <a:latin typeface="宋体" pitchFamily="2" charset="-122"/>
              </a:rPr>
              <a:t>坐享其成”语意轻，其思想、行为是可以通过劝导加以纠正的</a:t>
            </a:r>
            <a:r>
              <a:rPr lang="en-US" altLang="zh-CN" sz="2400" b="1" dirty="0" smtClean="0">
                <a:latin typeface="宋体" pitchFamily="2" charset="-122"/>
              </a:rPr>
              <a:t>；“</a:t>
            </a:r>
            <a:r>
              <a:rPr lang="en-US" altLang="zh-CN" sz="2400" b="1" dirty="0" err="1" smtClean="0">
                <a:latin typeface="宋体" pitchFamily="2" charset="-122"/>
              </a:rPr>
              <a:t>不劳而获”常用于剥削思想严重的人，语意重，其思想和行为是应当批判的</a:t>
            </a:r>
            <a:r>
              <a:rPr lang="en-US" altLang="zh-CN" sz="2400" b="1" dirty="0" smtClean="0">
                <a:latin typeface="宋体" pitchFamily="2" charset="-122"/>
              </a:rPr>
              <a:t>。</a:t>
            </a:r>
          </a:p>
          <a:p>
            <a:pPr marL="0" indent="0" algn="just" eaLnBrk="1" hangingPunct="1">
              <a:lnSpc>
                <a:spcPts val="3500"/>
              </a:lnSpc>
              <a:spcBef>
                <a:spcPct val="0"/>
              </a:spcBef>
              <a:buFont typeface="Arial" charset="0"/>
              <a:buNone/>
            </a:pPr>
            <a:r>
              <a:rPr lang="en-US" altLang="zh-CN" sz="2400" b="1" dirty="0" smtClean="0">
                <a:latin typeface="宋体" pitchFamily="2" charset="-122"/>
              </a:rPr>
              <a:t>    9. </a:t>
            </a:r>
            <a:r>
              <a:rPr lang="en-US" altLang="zh-CN" sz="2400" b="1" dirty="0" err="1" smtClean="0">
                <a:latin typeface="宋体" pitchFamily="2" charset="-122"/>
              </a:rPr>
              <a:t>改是为非、指鹿为马：都有“颠倒黑白、混淆是非”的意思</a:t>
            </a:r>
            <a:r>
              <a:rPr lang="en-US" altLang="zh-CN" sz="2400" b="1" dirty="0" smtClean="0">
                <a:latin typeface="宋体" pitchFamily="2" charset="-122"/>
              </a:rPr>
              <a:t>。</a:t>
            </a:r>
            <a:r>
              <a:rPr lang="en-US" altLang="zh-CN" sz="2400" b="1" dirty="0" err="1" smtClean="0">
                <a:latin typeface="宋体" pitchFamily="2" charset="-122"/>
              </a:rPr>
              <a:t>异：前者指把对的说成错的，语意较轻；后者指颠倒黑白、倚仗权势作威作福，语意比前者重得多</a:t>
            </a:r>
            <a:r>
              <a:rPr lang="en-US" altLang="zh-CN" sz="2400" b="1" dirty="0" smtClean="0">
                <a:latin typeface="宋体" pitchFamily="2" charset="-122"/>
              </a:rPr>
              <a:t>。</a:t>
            </a:r>
          </a:p>
          <a:p>
            <a:pPr marL="0" indent="0" algn="just" eaLnBrk="1" hangingPunct="1">
              <a:lnSpc>
                <a:spcPts val="3500"/>
              </a:lnSpc>
              <a:spcBef>
                <a:spcPct val="0"/>
              </a:spcBef>
              <a:buNone/>
            </a:pPr>
            <a:r>
              <a:rPr lang="en-US" altLang="zh-CN" sz="2400" b="1" dirty="0" smtClean="0">
                <a:latin typeface="宋体" pitchFamily="2" charset="-122"/>
              </a:rPr>
              <a:t>    10. </a:t>
            </a:r>
            <a:r>
              <a:rPr lang="zh-CN" altLang="en-US" sz="2400" b="1" dirty="0" smtClean="0">
                <a:latin typeface="宋体" pitchFamily="2" charset="-122"/>
              </a:rPr>
              <a:t>荒诞不经、</a:t>
            </a:r>
            <a:r>
              <a:rPr lang="en-US" altLang="zh-CN" sz="2400" b="1" dirty="0" err="1" smtClean="0">
                <a:latin typeface="宋体" pitchFamily="2" charset="-122"/>
              </a:rPr>
              <a:t>荒诞无稽、荒谬绝伦：都表示“荒唐，不可信”之意</a:t>
            </a:r>
            <a:r>
              <a:rPr lang="en-US" altLang="zh-CN" sz="2400" b="1" dirty="0" smtClean="0">
                <a:latin typeface="宋体" pitchFamily="2" charset="-122"/>
              </a:rPr>
              <a:t>。异：“</a:t>
            </a:r>
            <a:r>
              <a:rPr lang="en-US" altLang="zh-CN" sz="2400" b="1" dirty="0" err="1" smtClean="0">
                <a:latin typeface="宋体" pitchFamily="2" charset="-122"/>
              </a:rPr>
              <a:t>不经”指不正常，不近情理</a:t>
            </a:r>
            <a:r>
              <a:rPr lang="en-US" altLang="zh-CN" sz="2400" b="1" dirty="0" smtClean="0">
                <a:latin typeface="宋体" pitchFamily="2" charset="-122"/>
              </a:rPr>
              <a:t>；“</a:t>
            </a:r>
            <a:r>
              <a:rPr lang="en-US" altLang="zh-CN" sz="2400" b="1" dirty="0" err="1" smtClean="0">
                <a:latin typeface="宋体" pitchFamily="2" charset="-122"/>
              </a:rPr>
              <a:t>无稽”指</a:t>
            </a:r>
            <a:r>
              <a:rPr lang="zh-CN" altLang="en-US" sz="2400" b="1" dirty="0" smtClean="0">
                <a:latin typeface="宋体" pitchFamily="2" charset="-122"/>
              </a:rPr>
              <a:t>无从</a:t>
            </a:r>
            <a:r>
              <a:rPr lang="en-US" altLang="zh-CN" sz="2400" b="1" dirty="0" err="1" smtClean="0">
                <a:latin typeface="宋体" pitchFamily="2" charset="-122"/>
              </a:rPr>
              <a:t>考查</a:t>
            </a:r>
            <a:r>
              <a:rPr lang="en-US" altLang="zh-CN" sz="2400" b="1" dirty="0" smtClean="0">
                <a:latin typeface="宋体" pitchFamily="2" charset="-122"/>
              </a:rPr>
              <a:t>；“</a:t>
            </a:r>
            <a:r>
              <a:rPr lang="en-US" altLang="zh-CN" sz="2400" b="1" dirty="0" err="1" smtClean="0">
                <a:latin typeface="宋体" pitchFamily="2" charset="-122"/>
              </a:rPr>
              <a:t>绝伦”指超出同类，没有可以相比的</a:t>
            </a:r>
            <a:r>
              <a:rPr lang="en-US" altLang="zh-CN" sz="2400" b="1" dirty="0" smtClean="0">
                <a:latin typeface="宋体" pitchFamily="2" charset="-122"/>
              </a:rPr>
              <a:t>。</a:t>
            </a:r>
            <a:r>
              <a:rPr lang="zh-CN" altLang="en-US" sz="2400" b="1" dirty="0" smtClean="0">
                <a:latin typeface="宋体" pitchFamily="2" charset="-122"/>
              </a:rPr>
              <a:t>“</a:t>
            </a:r>
            <a:r>
              <a:rPr lang="en-US" altLang="zh-CN" sz="2400" b="1" dirty="0" err="1" smtClean="0">
                <a:latin typeface="宋体" pitchFamily="2" charset="-122"/>
              </a:rPr>
              <a:t>荒谬绝伦</a:t>
            </a:r>
            <a:r>
              <a:rPr lang="zh-CN" altLang="en-US" sz="2400" b="1" dirty="0" smtClean="0">
                <a:latin typeface="宋体" pitchFamily="2" charset="-122"/>
              </a:rPr>
              <a:t>”</a:t>
            </a:r>
            <a:r>
              <a:rPr lang="en-US" altLang="zh-CN" sz="2400" b="1" dirty="0" err="1" smtClean="0">
                <a:latin typeface="宋体" pitchFamily="2" charset="-122"/>
              </a:rPr>
              <a:t>语意最重</a:t>
            </a:r>
            <a:r>
              <a:rPr lang="en-US" altLang="zh-CN" sz="2400" b="1" dirty="0" smtClean="0">
                <a:latin typeface="宋体" pitchFamily="2" charset="-122"/>
              </a:rPr>
              <a:t>。</a:t>
            </a:r>
            <a:r>
              <a:rPr lang="en-US" altLang="zh-CN" sz="2400" b="1" dirty="0" err="1" smtClean="0">
                <a:latin typeface="宋体" pitchFamily="2" charset="-122"/>
              </a:rPr>
              <a:t>荒谬：极端错误，非常不合情理</a:t>
            </a:r>
            <a:r>
              <a:rPr lang="en-US" altLang="zh-CN" sz="2400" b="1" dirty="0" smtClean="0">
                <a:latin typeface="宋体" pitchFamily="2" charset="-122"/>
              </a:rPr>
              <a:t>。</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28774"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28775"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0"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内容占位符 2"/>
          <p:cNvSpPr>
            <a:spLocks noGrp="1"/>
          </p:cNvSpPr>
          <p:nvPr>
            <p:ph idx="4294967295"/>
          </p:nvPr>
        </p:nvSpPr>
        <p:spPr>
          <a:xfrm>
            <a:off x="792163" y="936625"/>
            <a:ext cx="7920037" cy="4652963"/>
          </a:xfrm>
        </p:spPr>
        <p:txBody>
          <a:bodyPr/>
          <a:lstStyle/>
          <a:p>
            <a:pPr marL="0" indent="0" algn="l" eaLnBrk="1" latinLnBrk="0" hangingPunct="1">
              <a:lnSpc>
                <a:spcPts val="3500"/>
              </a:lnSpc>
              <a:spcBef>
                <a:spcPts val="0"/>
              </a:spcBef>
              <a:buFont typeface="Arial" charset="0"/>
              <a:buNone/>
            </a:pPr>
            <a:r>
              <a:rPr lang="zh-CN" altLang="en-US" sz="2400" b="1" smtClean="0">
                <a:latin typeface="Times New Roman" pitchFamily="18" charset="0"/>
                <a:sym typeface="+mn-ea"/>
              </a:rPr>
              <a:t>C. 那一望无边挤得密密层层的大荷叶迎着阳光舒展开，就像铜墙铁壁一样。粉色荷花箭高高地挺出来，是监视白洋淀的哨兵吧。</a:t>
            </a:r>
            <a:endParaRPr lang="zh-CN" altLang="en-US" sz="2400" b="1" smtClean="0">
              <a:latin typeface="Times New Roman" pitchFamily="18" charset="0"/>
            </a:endParaRPr>
          </a:p>
          <a:p>
            <a:pPr marL="0" indent="0" algn="l" eaLnBrk="1" latinLnBrk="0" hangingPunct="1">
              <a:lnSpc>
                <a:spcPts val="3500"/>
              </a:lnSpc>
              <a:spcBef>
                <a:spcPts val="0"/>
              </a:spcBef>
              <a:buFont typeface="Arial" charset="0"/>
              <a:buNone/>
            </a:pPr>
            <a:r>
              <a:rPr lang="zh-CN" altLang="en-US" sz="2400" b="1" smtClean="0">
                <a:latin typeface="Times New Roman" pitchFamily="18" charset="0"/>
                <a:sym typeface="+mn-ea"/>
              </a:rPr>
              <a:t>——用比喻、拟人的修辞手法表现出白洋淀人民对家乡的热爱。</a:t>
            </a:r>
            <a:endParaRPr lang="zh-CN" altLang="en-US" sz="2400" b="1" smtClean="0">
              <a:latin typeface="Times New Roman" pitchFamily="18" charset="0"/>
            </a:endParaRPr>
          </a:p>
          <a:p>
            <a:pPr marL="0" indent="0" algn="l" eaLnBrk="1" latinLnBrk="0" hangingPunct="1">
              <a:lnSpc>
                <a:spcPts val="3500"/>
              </a:lnSpc>
              <a:spcBef>
                <a:spcPts val="0"/>
              </a:spcBef>
              <a:buFont typeface="Arial" charset="0"/>
              <a:buNone/>
            </a:pPr>
            <a:r>
              <a:rPr lang="zh-CN" altLang="en-US" sz="2400" b="1" smtClean="0">
                <a:latin typeface="Times New Roman" pitchFamily="18" charset="0"/>
                <a:sym typeface="+mn-ea"/>
              </a:rPr>
              <a:t>D. 以抒情而言，有的春风得意、壮志激烈，有的情爱幽怨、离愁别绪，有的愤世嫉俗、忧国忧民</a:t>
            </a:r>
            <a:r>
              <a:rPr lang="zh-CN" altLang="en-US" sz="2400" b="1" smtClean="0">
                <a:latin typeface="宋体" charset="0"/>
                <a:ea typeface="宋体" charset="0"/>
                <a:sym typeface="+mn-ea"/>
              </a:rPr>
              <a:t>……</a:t>
            </a:r>
          </a:p>
          <a:p>
            <a:pPr marL="0" indent="0" algn="l" eaLnBrk="1" latinLnBrk="0" hangingPunct="1">
              <a:lnSpc>
                <a:spcPts val="3500"/>
              </a:lnSpc>
              <a:spcBef>
                <a:spcPts val="0"/>
              </a:spcBef>
              <a:buFont typeface="Arial" charset="0"/>
              <a:buNone/>
            </a:pPr>
            <a:r>
              <a:rPr lang="zh-CN" altLang="en-US" sz="2400" b="1" smtClean="0">
                <a:latin typeface="Times New Roman" pitchFamily="18" charset="0"/>
                <a:sym typeface="+mn-ea"/>
              </a:rPr>
              <a:t>——用排比的修辞手法，将抒情的种种内容列举出来，读起来酣畅淋漓。</a:t>
            </a:r>
          </a:p>
          <a:p>
            <a:pPr marL="0" indent="0" algn="l" eaLnBrk="1" latinLnBrk="0" hangingPunct="1">
              <a:lnSpc>
                <a:spcPts val="3500"/>
              </a:lnSpc>
              <a:spcBef>
                <a:spcPts val="0"/>
              </a:spcBef>
              <a:buFont typeface="Arial" charset="0"/>
              <a:buNone/>
            </a:pPr>
            <a:endParaRPr lang="zh-CN" altLang="en-US" sz="2400" b="1" smtClean="0">
              <a:solidFill>
                <a:srgbClr val="990033"/>
              </a:solidFill>
              <a:latin typeface="宋体" pitchFamily="2" charset="-122"/>
            </a:endParaRPr>
          </a:p>
        </p:txBody>
      </p:sp>
      <p:sp>
        <p:nvSpPr>
          <p:cNvPr id="58368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8368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8368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83682">
                                            <p:txEl>
                                              <p:pRg st="0" end="0"/>
                                            </p:txEl>
                                          </p:spTgt>
                                        </p:tgtEl>
                                        <p:attrNameLst>
                                          <p:attrName>style.visibility</p:attrName>
                                        </p:attrNameLst>
                                      </p:cBhvr>
                                      <p:to>
                                        <p:strVal val="visible"/>
                                      </p:to>
                                    </p:set>
                                    <p:animEffect transition="in" filter="blinds(horizontal)">
                                      <p:cBhvr>
                                        <p:cTn id="7" dur="500"/>
                                        <p:tgtEl>
                                          <p:spTgt spid="58368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83682">
                                            <p:txEl>
                                              <p:pRg st="1" end="1"/>
                                            </p:txEl>
                                          </p:spTgt>
                                        </p:tgtEl>
                                        <p:attrNameLst>
                                          <p:attrName>style.visibility</p:attrName>
                                        </p:attrNameLst>
                                      </p:cBhvr>
                                      <p:to>
                                        <p:strVal val="visible"/>
                                      </p:to>
                                    </p:set>
                                    <p:animEffect transition="in" filter="blinds(horizontal)">
                                      <p:cBhvr>
                                        <p:cTn id="10" dur="500"/>
                                        <p:tgtEl>
                                          <p:spTgt spid="583682">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83682">
                                            <p:txEl>
                                              <p:pRg st="2" end="2"/>
                                            </p:txEl>
                                          </p:spTgt>
                                        </p:tgtEl>
                                        <p:attrNameLst>
                                          <p:attrName>style.visibility</p:attrName>
                                        </p:attrNameLst>
                                      </p:cBhvr>
                                      <p:to>
                                        <p:strVal val="visible"/>
                                      </p:to>
                                    </p:set>
                                    <p:animEffect transition="in" filter="blinds(horizontal)">
                                      <p:cBhvr>
                                        <p:cTn id="13" dur="500"/>
                                        <p:tgtEl>
                                          <p:spTgt spid="583682">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83682">
                                            <p:txEl>
                                              <p:pRg st="3" end="3"/>
                                            </p:txEl>
                                          </p:spTgt>
                                        </p:tgtEl>
                                        <p:attrNameLst>
                                          <p:attrName>style.visibility</p:attrName>
                                        </p:attrNameLst>
                                      </p:cBhvr>
                                      <p:to>
                                        <p:strVal val="visible"/>
                                      </p:to>
                                    </p:set>
                                    <p:animEffect transition="in" filter="blinds(horizontal)">
                                      <p:cBhvr>
                                        <p:cTn id="16" dur="500"/>
                                        <p:tgtEl>
                                          <p:spTgt spid="58368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内容占位符 2"/>
          <p:cNvSpPr>
            <a:spLocks noGrp="1"/>
          </p:cNvSpPr>
          <p:nvPr>
            <p:ph idx="4294967295"/>
          </p:nvPr>
        </p:nvSpPr>
        <p:spPr>
          <a:xfrm>
            <a:off x="741680" y="911225"/>
            <a:ext cx="7970520" cy="4678680"/>
          </a:xfrm>
        </p:spPr>
        <p:txBody>
          <a:bodyPr/>
          <a:lstStyle/>
          <a:p>
            <a:pPr marL="0" indent="0" algn="l" eaLnBrk="1" latinLnBrk="0" hangingPunct="1">
              <a:lnSpc>
                <a:spcPts val="3500"/>
              </a:lnSpc>
              <a:spcBef>
                <a:spcPts val="0"/>
              </a:spcBef>
              <a:buFont typeface="Arial" charset="0"/>
              <a:buNone/>
            </a:pPr>
            <a:r>
              <a:rPr lang="zh-CN" altLang="en-US" sz="2400" b="1" smtClean="0">
                <a:latin typeface="Times New Roman" pitchFamily="18" charset="0"/>
                <a:sym typeface="+mn-ea"/>
              </a:rPr>
              <a:t> </a:t>
            </a:r>
            <a:r>
              <a:rPr lang="zh-CN" altLang="en-US" sz="2400" b="1" smtClean="0">
                <a:solidFill>
                  <a:srgbClr val="990033"/>
                </a:solidFill>
                <a:latin typeface="Times New Roman" pitchFamily="18" charset="0"/>
                <a:sym typeface="+mn-ea"/>
              </a:rPr>
              <a:t>C</a:t>
            </a:r>
            <a:r>
              <a:rPr lang="zh-CN" altLang="en-US" sz="2400" b="1" smtClean="0">
                <a:solidFill>
                  <a:srgbClr val="990033"/>
                </a:solidFill>
                <a:latin typeface="宋体" pitchFamily="2" charset="-122"/>
                <a:sym typeface="+mn-ea"/>
              </a:rPr>
              <a:t>　[解析] </a:t>
            </a:r>
            <a:r>
              <a:rPr lang="zh-CN" altLang="en-US" sz="2400" b="1" smtClean="0">
                <a:solidFill>
                  <a:srgbClr val="990033"/>
                </a:solidFill>
                <a:latin typeface="Times New Roman" pitchFamily="18" charset="0"/>
                <a:sym typeface="+mn-ea"/>
              </a:rPr>
              <a:t>C</a:t>
            </a:r>
            <a:r>
              <a:rPr lang="zh-CN" altLang="en-US" sz="2400" b="1" smtClean="0">
                <a:solidFill>
                  <a:srgbClr val="990033"/>
                </a:solidFill>
                <a:latin typeface="宋体" pitchFamily="2" charset="-122"/>
                <a:sym typeface="+mn-ea"/>
              </a:rPr>
              <a:t>项，“就像铜墙铁壁一样”“是监视白洋淀的哨兵”侧重的都是相似性，是比喻的修辞手法。句子中没有运用拟人的修辞手法。</a:t>
            </a:r>
            <a:endParaRPr lang="zh-CN" altLang="en-US" sz="2400" b="1" smtClean="0">
              <a:solidFill>
                <a:srgbClr val="990033"/>
              </a:solidFill>
              <a:latin typeface="宋体" pitchFamily="2" charset="-122"/>
            </a:endParaRPr>
          </a:p>
          <a:p>
            <a:pPr marL="0" indent="0" algn="l" eaLnBrk="1" latinLnBrk="0" hangingPunct="1">
              <a:lnSpc>
                <a:spcPts val="3500"/>
              </a:lnSpc>
              <a:spcBef>
                <a:spcPts val="0"/>
              </a:spcBef>
              <a:buFont typeface="Arial" charset="0"/>
              <a:buNone/>
            </a:pPr>
            <a:endParaRPr lang="zh-CN" altLang="en-US" sz="2400" b="1" smtClean="0">
              <a:latin typeface="+mn-ea"/>
              <a:sym typeface="+mn-ea"/>
            </a:endParaRPr>
          </a:p>
          <a:p>
            <a:pPr marL="0" indent="622300" algn="l" eaLnBrk="1" latinLnBrk="0" hangingPunct="1">
              <a:lnSpc>
                <a:spcPts val="3500"/>
              </a:lnSpc>
              <a:spcBef>
                <a:spcPts val="0"/>
              </a:spcBef>
              <a:buFont typeface="Arial" charset="0"/>
              <a:buNone/>
            </a:pPr>
            <a:endParaRPr lang="zh-CN" altLang="en-US" sz="2400" b="1" smtClean="0">
              <a:solidFill>
                <a:srgbClr val="990033"/>
              </a:solidFill>
              <a:latin typeface="宋体" pitchFamily="2" charset="-122"/>
            </a:endParaRPr>
          </a:p>
        </p:txBody>
      </p:sp>
      <p:sp>
        <p:nvSpPr>
          <p:cNvPr id="58368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8368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8368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内容占位符 2"/>
          <p:cNvSpPr>
            <a:spLocks noGrp="1"/>
          </p:cNvSpPr>
          <p:nvPr>
            <p:ph idx="4294967295"/>
          </p:nvPr>
        </p:nvSpPr>
        <p:spPr>
          <a:xfrm>
            <a:off x="682943" y="836295"/>
            <a:ext cx="7920037" cy="4652963"/>
          </a:xfrm>
        </p:spPr>
        <p:txBody>
          <a:bodyPr/>
          <a:lstStyle/>
          <a:p>
            <a:pPr marL="0" indent="0" algn="l" eaLnBrk="1" latinLnBrk="0" hangingPunct="1">
              <a:lnSpc>
                <a:spcPts val="3500"/>
              </a:lnSpc>
              <a:spcBef>
                <a:spcPts val="0"/>
              </a:spcBef>
              <a:buFont typeface="Arial" charset="0"/>
              <a:buNone/>
            </a:pPr>
            <a:r>
              <a:rPr lang="zh-CN" altLang="en-US" sz="2400" b="1" smtClean="0">
                <a:latin typeface="+mn-ea"/>
                <a:sym typeface="+mn-ea"/>
              </a:rPr>
              <a:t>【</a:t>
            </a:r>
            <a:r>
              <a:rPr lang="zh-CN" altLang="en-US" sz="2400" b="1" smtClean="0">
                <a:latin typeface="黑体" charset="0"/>
                <a:ea typeface="黑体" charset="0"/>
                <a:sym typeface="+mn-ea"/>
              </a:rPr>
              <a:t>修辞小贴士</a:t>
            </a:r>
            <a:r>
              <a:rPr lang="zh-CN" altLang="en-US" sz="2400" b="1" smtClean="0">
                <a:latin typeface="+mn-ea"/>
                <a:sym typeface="+mn-ea"/>
              </a:rPr>
              <a:t>】</a:t>
            </a:r>
          </a:p>
          <a:p>
            <a:pPr marL="0" indent="0" algn="l" eaLnBrk="1" latinLnBrk="0" hangingPunct="1">
              <a:lnSpc>
                <a:spcPts val="3500"/>
              </a:lnSpc>
              <a:spcBef>
                <a:spcPts val="0"/>
              </a:spcBef>
              <a:buFont typeface="Arial" charset="0"/>
              <a:buNone/>
            </a:pPr>
            <a:r>
              <a:rPr lang="zh-CN" altLang="en-US" sz="2400" b="1" smtClean="0">
                <a:latin typeface="+mn-ea"/>
                <a:sym typeface="+mn-ea"/>
              </a:rPr>
              <a:t>比拟和比喻的不同点。①比拟是仿照拟体(被模拟的事物)的特征摹写本体，重点在“拟”；比喻是用喻体比喻本体，重点在“喻”。②比拟中，本体和拟体彼此交融，浑然一体，本体必须出现，拟体一般不出现；比喻的本体和喻体一主一从，本体或出现或不出现，而喻体必须出现。③比喻是“以此喻彼”，其修辞特点往往体现在名词或名词性短语上，且喻体必须出现；比拟是“拟此为彼”，其修辞特点往往体现在动词上，而拟体始终不出现。</a:t>
            </a:r>
            <a:endParaRPr lang="zh-CN" altLang="en-US" sz="2400" b="1" smtClean="0">
              <a:sym typeface="+mn-ea"/>
            </a:endParaRPr>
          </a:p>
          <a:p>
            <a:pPr marL="0" indent="0" algn="l" eaLnBrk="1" latinLnBrk="0" hangingPunct="1">
              <a:lnSpc>
                <a:spcPts val="3500"/>
              </a:lnSpc>
              <a:spcBef>
                <a:spcPts val="0"/>
              </a:spcBef>
              <a:buFont typeface="Arial" charset="0"/>
              <a:buNone/>
            </a:pPr>
            <a:endParaRPr lang="zh-CN" altLang="en-US" sz="2400" b="1" smtClean="0">
              <a:latin typeface="+mn-ea"/>
              <a:sym typeface="+mn-ea"/>
            </a:endParaRPr>
          </a:p>
          <a:p>
            <a:pPr marL="0" indent="622300" algn="l" eaLnBrk="1" latinLnBrk="0" hangingPunct="1">
              <a:lnSpc>
                <a:spcPts val="3500"/>
              </a:lnSpc>
              <a:spcBef>
                <a:spcPts val="0"/>
              </a:spcBef>
              <a:buFont typeface="Arial" charset="0"/>
              <a:buNone/>
            </a:pPr>
            <a:endParaRPr lang="zh-CN" altLang="en-US" sz="2400" b="1" smtClean="0">
              <a:solidFill>
                <a:srgbClr val="990033"/>
              </a:solidFill>
              <a:latin typeface="宋体" pitchFamily="2" charset="-122"/>
            </a:endParaRPr>
          </a:p>
        </p:txBody>
      </p:sp>
      <p:sp>
        <p:nvSpPr>
          <p:cNvPr id="58368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8368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8368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par>
    </p:tnLst>
  </p:timing>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837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837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100" name="文本框 99"/>
          <p:cNvSpPr txBox="1"/>
          <p:nvPr/>
        </p:nvSpPr>
        <p:spPr>
          <a:xfrm>
            <a:off x="611505" y="692785"/>
            <a:ext cx="8136255" cy="6314440"/>
          </a:xfrm>
          <a:prstGeom prst="rect">
            <a:avLst/>
          </a:prstGeom>
          <a:noFill/>
          <a:ln w="9525">
            <a:noFill/>
            <a:miter/>
          </a:ln>
        </p:spPr>
        <p:txBody>
          <a:bodyPr wrap="square">
            <a:spAutoFit/>
          </a:bodyPr>
          <a:lstStyle/>
          <a:p>
            <a:pPr marL="0" indent="0" algn="l">
              <a:lnSpc>
                <a:spcPts val="3500"/>
              </a:lnSpc>
            </a:pPr>
            <a:r>
              <a:rPr lang="zh-CN" altLang="en-US" sz="2400" b="1" u="none" smtClean="0">
                <a:latin typeface="黑体" charset="0"/>
                <a:ea typeface="黑体" charset="0"/>
              </a:rPr>
              <a:t>二、借代</a:t>
            </a:r>
          </a:p>
          <a:p>
            <a:pPr marL="0" indent="0" algn="l">
              <a:lnSpc>
                <a:spcPts val="3500"/>
              </a:lnSpc>
            </a:pPr>
            <a:r>
              <a:rPr lang="zh-CN" altLang="en-US" sz="2400" b="1" u="none" smtClean="0">
                <a:latin typeface="黑体" charset="0"/>
                <a:ea typeface="黑体" charset="0"/>
              </a:rPr>
              <a:t>1. 概念。</a:t>
            </a:r>
            <a:r>
              <a:rPr lang="zh-CN" altLang="en-US" sz="2400" b="1" u="none" smtClean="0">
                <a:latin typeface="+mn-ea"/>
              </a:rPr>
              <a:t>借代是用相关的事物来代替所要表达的事物的修辞手法。</a:t>
            </a:r>
          </a:p>
          <a:p>
            <a:pPr marL="0" indent="0" algn="l">
              <a:lnSpc>
                <a:spcPts val="3500"/>
              </a:lnSpc>
            </a:pPr>
            <a:r>
              <a:rPr lang="zh-CN" altLang="en-US" sz="2400" b="1" u="none" smtClean="0">
                <a:latin typeface="黑体" charset="0"/>
                <a:ea typeface="黑体" charset="0"/>
              </a:rPr>
              <a:t>2. 种类。</a:t>
            </a:r>
          </a:p>
          <a:p>
            <a:pPr marL="0" indent="0" algn="l">
              <a:lnSpc>
                <a:spcPts val="3500"/>
              </a:lnSpc>
            </a:pPr>
            <a:r>
              <a:rPr lang="zh-CN" altLang="en-US" sz="2400" b="1" u="none" smtClean="0">
                <a:latin typeface="+mn-ea"/>
              </a:rPr>
              <a:t>   (1)用事物特征代本体事物。例如：红眼睛原知道他家里只有一个老娘……</a:t>
            </a:r>
          </a:p>
          <a:p>
            <a:r>
              <a:rPr lang="zh-CN" altLang="en-US" sz="2400" b="1" u="none" smtClean="0">
                <a:latin typeface="+mn-ea"/>
              </a:rPr>
              <a:t>   (2)用具体代抽象。例如：枪杆子里面出政权。</a:t>
            </a:r>
          </a:p>
          <a:p>
            <a:r>
              <a:rPr lang="zh-CN" altLang="en-US" sz="2400" b="1" u="none" smtClean="0">
                <a:latin typeface="+mn-ea"/>
              </a:rPr>
              <a:t>   (3)用专有名词代泛称。例如：我们的时代需要千千万万个雷锋。</a:t>
            </a:r>
          </a:p>
          <a:p>
            <a:r>
              <a:rPr lang="zh-CN" altLang="en-US" sz="2400" b="1" u="none" smtClean="0">
                <a:latin typeface="+mn-ea"/>
              </a:rPr>
              <a:t>   (4)用形象代本体。例如：上面坐着两个老爷，东边的一个是马褂，西边的一个是西装。</a:t>
            </a:r>
          </a:p>
          <a:p>
            <a:r>
              <a:rPr lang="zh-CN" altLang="en-US" sz="2400" b="1" u="none" smtClean="0">
                <a:latin typeface="+mn-ea"/>
              </a:rPr>
              <a:t>   (5)用部分代整体。例如：吟罢低眉无写处，月光如水照缁衣。(“眉”代指“头”)</a:t>
            </a:r>
          </a:p>
          <a:p>
            <a:pPr marL="0" indent="0" algn="l">
              <a:lnSpc>
                <a:spcPts val="3500"/>
              </a:lnSpc>
            </a:pPr>
            <a:endParaRPr lang="zh-CN" altLang="en-US" sz="2400" b="1" smtClean="0">
              <a:latin typeface="+mn-ea"/>
            </a:endParaRPr>
          </a:p>
        </p:txBody>
      </p:sp>
    </p:spTree>
  </p:cSld>
  <p:clrMapOvr>
    <a:masterClrMapping/>
  </p:clrMapOvr>
  <p:transition spd="med">
    <p:fade/>
  </p:transition>
  <p:timing>
    <p:tnLst>
      <p:par>
        <p:cTn id="1" dur="indefinite" restart="never" nodeType="tmRoot"/>
      </p:par>
    </p:tnLst>
  </p:timing>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4"/>
          <p:cNvGrpSpPr/>
          <p:nvPr/>
        </p:nvGrpSpPr>
        <p:grpSpPr bwMode="auto">
          <a:xfrm>
            <a:off x="1588" y="2674938"/>
            <a:ext cx="609600" cy="1978025"/>
            <a:chOff x="1" y="1685"/>
            <a:chExt cx="384" cy="1246"/>
          </a:xfrm>
        </p:grpSpPr>
        <p:pic>
          <p:nvPicPr>
            <p:cNvPr id="59398"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939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3" name="文本框 2"/>
          <p:cNvSpPr txBox="1"/>
          <p:nvPr/>
        </p:nvSpPr>
        <p:spPr>
          <a:xfrm>
            <a:off x="757555" y="908685"/>
            <a:ext cx="7851775" cy="4980940"/>
          </a:xfrm>
          <a:prstGeom prst="rect">
            <a:avLst/>
          </a:prstGeom>
          <a:noFill/>
        </p:spPr>
        <p:txBody>
          <a:bodyPr wrap="square" rtlCol="0" anchor="t">
            <a:spAutoFit/>
          </a:bodyPr>
          <a:lstStyle/>
          <a:p>
            <a:pPr marL="0" indent="266700" algn="l">
              <a:lnSpc>
                <a:spcPts val="3500"/>
              </a:lnSpc>
            </a:pPr>
            <a:r>
              <a:rPr lang="en-US" altLang="zh-CN" sz="2400" b="1" smtClean="0">
                <a:latin typeface="+mn-ea"/>
                <a:sym typeface="+mn-ea"/>
              </a:rPr>
              <a:t>  </a:t>
            </a:r>
            <a:r>
              <a:rPr lang="zh-CN" altLang="en-US" sz="2400" b="1" smtClean="0">
                <a:latin typeface="+mn-ea"/>
                <a:sym typeface="+mn-ea"/>
              </a:rPr>
              <a:t>(6)用结果代原因。例如：专弄文墨，为壮士捧腹。(“捧腹”是“笑”的结果，这句话的意思是“钻研文字，写东西，让人捧腹大笑”)</a:t>
            </a:r>
          </a:p>
          <a:p>
            <a:r>
              <a:rPr lang="zh-CN" altLang="en-US" sz="2400" b="1" smtClean="0">
                <a:latin typeface="+mn-ea"/>
                <a:sym typeface="+mn-ea"/>
              </a:rPr>
              <a:t>   (7)用材料代本体。例如：五十年间万事空，懒将白发对青铜。(青铜代指镜子)</a:t>
            </a:r>
          </a:p>
          <a:p>
            <a:pPr marL="0" indent="0" algn="l">
              <a:lnSpc>
                <a:spcPts val="3500"/>
              </a:lnSpc>
            </a:pPr>
            <a:r>
              <a:rPr lang="zh-CN" altLang="en-US" sz="2400" b="1" smtClean="0">
                <a:latin typeface="黑体" charset="0"/>
                <a:ea typeface="黑体" charset="0"/>
              </a:rPr>
              <a:t>3. 作用。</a:t>
            </a:r>
            <a:r>
              <a:rPr lang="zh-CN" altLang="en-US" sz="2400" b="1" smtClean="0">
                <a:latin typeface="+mn-ea"/>
              </a:rPr>
              <a:t>以简代繁，以实代虚，以奇代凡，以事代情。可以引人联想，使表达收到形象突出、特点鲜明、具体生动的效果。</a:t>
            </a:r>
          </a:p>
          <a:p>
            <a:pPr marL="0" indent="0" algn="l">
              <a:lnSpc>
                <a:spcPts val="3500"/>
              </a:lnSpc>
            </a:pPr>
            <a:r>
              <a:rPr lang="zh-CN" altLang="en-US" sz="2400" b="1" smtClean="0">
                <a:latin typeface="黑体" charset="0"/>
                <a:ea typeface="黑体" charset="0"/>
              </a:rPr>
              <a:t>4. 运用注意点。</a:t>
            </a:r>
            <a:r>
              <a:rPr lang="zh-CN" altLang="en-US" sz="2400" b="1" smtClean="0">
                <a:latin typeface="+mn-ea"/>
              </a:rPr>
              <a:t>①必须抓住事物最典型的特征。②对于所借代的事物，一般应在一定的语言环境中有所交代。③借代的借体和本体事物不能同时出现。</a:t>
            </a:r>
          </a:p>
        </p:txBody>
      </p:sp>
    </p:spTree>
  </p:cSld>
  <p:clrMapOvr>
    <a:masterClrMapping/>
  </p:clrMapOvr>
  <p:transition spd="med">
    <p:fade/>
  </p:transition>
  <p:timing>
    <p:tnLst>
      <p:par>
        <p:cTn id="1" dur="indefinite" restart="never" nodeType="tmRoot"/>
      </p:par>
    </p:tnLst>
  </p:timing>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8573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8573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3" name="文本框 2"/>
          <p:cNvSpPr txBox="1"/>
          <p:nvPr/>
        </p:nvSpPr>
        <p:spPr>
          <a:xfrm>
            <a:off x="930910" y="908685"/>
            <a:ext cx="7601585" cy="4091940"/>
          </a:xfrm>
          <a:prstGeom prst="rect">
            <a:avLst/>
          </a:prstGeom>
          <a:noFill/>
        </p:spPr>
        <p:txBody>
          <a:bodyPr wrap="square" rtlCol="0" anchor="t">
            <a:spAutoFit/>
          </a:bodyPr>
          <a:lstStyle/>
          <a:p>
            <a:pPr marL="0" indent="0">
              <a:lnSpc>
                <a:spcPts val="3500"/>
              </a:lnSpc>
              <a:spcBef>
                <a:spcPct val="0"/>
              </a:spcBef>
              <a:buFont typeface="Arial" charset="0"/>
              <a:buNone/>
            </a:pPr>
            <a:r>
              <a:rPr lang="zh-CN" altLang="en-US" sz="2400" b="1" smtClean="0">
                <a:latin typeface="+mn-ea"/>
                <a:sym typeface="+mn-ea"/>
              </a:rPr>
              <a:t>【</a:t>
            </a:r>
            <a:r>
              <a:rPr lang="zh-CN" altLang="en-US" sz="2400" b="1" smtClean="0">
                <a:latin typeface="黑体" charset="0"/>
                <a:ea typeface="黑体" charset="0"/>
                <a:sym typeface="+mn-ea"/>
              </a:rPr>
              <a:t>对点训练</a:t>
            </a:r>
            <a:r>
              <a:rPr lang="zh-CN" altLang="en-US" sz="2400" b="1" smtClean="0">
                <a:latin typeface="+mn-ea"/>
                <a:sym typeface="+mn-ea"/>
              </a:rPr>
              <a:t>】</a:t>
            </a:r>
            <a:endParaRPr lang="zh-CN" altLang="en-US" sz="2400" b="1" smtClean="0">
              <a:latin typeface="+mn-ea"/>
            </a:endParaRPr>
          </a:p>
          <a:p>
            <a:pPr marL="0" indent="0" algn="l">
              <a:lnSpc>
                <a:spcPts val="3500"/>
              </a:lnSpc>
              <a:spcBef>
                <a:spcPct val="0"/>
              </a:spcBef>
              <a:buFont typeface="Arial" charset="0"/>
              <a:buNone/>
            </a:pPr>
            <a:r>
              <a:rPr lang="zh-CN" altLang="en-US" sz="2400" b="1" smtClean="0">
                <a:latin typeface="+mn-ea"/>
                <a:sym typeface="+mn-ea"/>
              </a:rPr>
              <a:t>6</a:t>
            </a:r>
            <a:r>
              <a:rPr lang="en-US" altLang="zh-CN" sz="2400" b="1" smtClean="0">
                <a:latin typeface="+mn-ea"/>
                <a:sym typeface="+mn-ea"/>
              </a:rPr>
              <a:t>.</a:t>
            </a:r>
            <a:r>
              <a:rPr lang="zh-CN" altLang="en-US" sz="2400" b="1" smtClean="0">
                <a:latin typeface="+mn-ea"/>
                <a:sym typeface="+mn-ea"/>
              </a:rPr>
              <a:t> 下列各句中，所使用的修辞手法不同于其他三句的一项是(　　)</a:t>
            </a:r>
          </a:p>
          <a:p>
            <a:pPr marL="0" indent="0" algn="l">
              <a:lnSpc>
                <a:spcPts val="3500"/>
              </a:lnSpc>
              <a:spcBef>
                <a:spcPct val="0"/>
              </a:spcBef>
              <a:buFont typeface="Arial" charset="0"/>
              <a:buNone/>
            </a:pPr>
            <a:r>
              <a:rPr lang="zh-CN" altLang="en-US" sz="2400" b="1" smtClean="0">
                <a:latin typeface="Times New Roman" pitchFamily="18" charset="0"/>
                <a:sym typeface="+mn-ea"/>
              </a:rPr>
              <a:t>A. 林冲信步投东，雪地里踏着碎琼乱玉。</a:t>
            </a:r>
          </a:p>
          <a:p>
            <a:pPr marL="0" indent="0" algn="l">
              <a:lnSpc>
                <a:spcPts val="3500"/>
              </a:lnSpc>
              <a:spcBef>
                <a:spcPct val="0"/>
              </a:spcBef>
              <a:buFont typeface="Arial" charset="0"/>
              <a:buNone/>
            </a:pPr>
            <a:r>
              <a:rPr lang="zh-CN" altLang="en-US" sz="2400" b="1" smtClean="0">
                <a:latin typeface="Times New Roman" pitchFamily="18" charset="0"/>
                <a:sym typeface="+mn-ea"/>
              </a:rPr>
              <a:t>B. 黄发垂髫，并怡然自乐。</a:t>
            </a:r>
          </a:p>
          <a:p>
            <a:pPr marL="0" indent="0" algn="l">
              <a:lnSpc>
                <a:spcPts val="3500"/>
              </a:lnSpc>
              <a:spcBef>
                <a:spcPct val="0"/>
              </a:spcBef>
              <a:buFont typeface="Arial" charset="0"/>
              <a:buNone/>
            </a:pPr>
            <a:r>
              <a:rPr lang="zh-CN" altLang="en-US" sz="2400" b="1" smtClean="0">
                <a:latin typeface="Times New Roman" pitchFamily="18" charset="0"/>
                <a:sym typeface="+mn-ea"/>
              </a:rPr>
              <a:t>C. 沙鸥翔集，锦鳞游泳。</a:t>
            </a:r>
          </a:p>
          <a:p>
            <a:pPr marL="0" indent="0" algn="l">
              <a:lnSpc>
                <a:spcPts val="3500"/>
              </a:lnSpc>
              <a:spcBef>
                <a:spcPct val="0"/>
              </a:spcBef>
              <a:buFont typeface="Arial" charset="0"/>
              <a:buNone/>
            </a:pPr>
            <a:r>
              <a:rPr lang="zh-CN" altLang="en-US" sz="2400" b="1" smtClean="0">
                <a:latin typeface="Times New Roman" pitchFamily="18" charset="0"/>
                <a:sym typeface="+mn-ea"/>
              </a:rPr>
              <a:t>D. 上面坐着两位老爷：东边的一个是马褂，西边的一个是西装。</a:t>
            </a:r>
          </a:p>
          <a:p>
            <a:pPr marL="0" indent="0" algn="l">
              <a:lnSpc>
                <a:spcPts val="3500"/>
              </a:lnSpc>
              <a:spcBef>
                <a:spcPct val="0"/>
              </a:spcBef>
              <a:buFont typeface="Arial" charset="0"/>
              <a:buNone/>
            </a:pPr>
            <a:endParaRPr lang="zh-CN" altLang="en-US" sz="2400" b="1" smtClean="0">
              <a:latin typeface="+mn-ea"/>
            </a:endParaRPr>
          </a:p>
        </p:txBody>
      </p:sp>
    </p:spTree>
  </p:cSld>
  <p:clrMapOvr>
    <a:masterClrMapping/>
  </p:clrMapOvr>
  <p:transition spd="med">
    <p:fade/>
  </p:transition>
  <p:timing>
    <p:tnLst>
      <p:par>
        <p:cTn id="1" dur="indefinite" restart="never" nodeType="tmRoot"/>
      </p:par>
    </p:tnLst>
  </p:timing>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8739"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126874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68742"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68744" name="Rectangle 8"/>
          <p:cNvSpPr>
            <a:spLocks noChangeArrowheads="1"/>
          </p:cNvSpPr>
          <p:nvPr/>
        </p:nvSpPr>
        <p:spPr bwMode="auto">
          <a:xfrm>
            <a:off x="962025" y="980440"/>
            <a:ext cx="7499350" cy="1188720"/>
          </a:xfrm>
          <a:prstGeom prst="rect">
            <a:avLst/>
          </a:prstGeom>
          <a:noFill/>
          <a:ln w="9525" cap="rnd" algn="ctr">
            <a:noFill/>
            <a:prstDash val="sysDot"/>
            <a:miter lim="800000"/>
          </a:ln>
          <a:effectLst/>
        </p:spPr>
        <p:txBody>
          <a:bodyPr wrap="square" lIns="46800" rIns="46800" anchor="ctr">
            <a:spAutoFit/>
          </a:bodyPr>
          <a:lstStyle/>
          <a:p>
            <a:pPr algn="l">
              <a:spcBef>
                <a:spcPct val="0"/>
              </a:spcBef>
              <a:buFontTx/>
              <a:buNone/>
            </a:pPr>
            <a:r>
              <a:rPr lang="zh-CN" altLang="en-US" sz="2400" b="1" smtClean="0">
                <a:solidFill>
                  <a:srgbClr val="990033"/>
                </a:solidFill>
                <a:latin typeface="Times New Roman" pitchFamily="18" charset="0"/>
              </a:rPr>
              <a:t>A　</a:t>
            </a:r>
            <a:r>
              <a:rPr lang="zh-CN" altLang="en-US" sz="2400" b="1" smtClean="0">
                <a:solidFill>
                  <a:srgbClr val="990033"/>
                </a:solidFill>
                <a:latin typeface="宋体" pitchFamily="2" charset="-122"/>
              </a:rPr>
              <a:t>[解析] </a:t>
            </a:r>
            <a:r>
              <a:rPr lang="zh-CN" altLang="en-US" sz="2400" b="1" smtClean="0">
                <a:solidFill>
                  <a:srgbClr val="990033"/>
                </a:solidFill>
                <a:latin typeface="Times New Roman" pitchFamily="18" charset="0"/>
              </a:rPr>
              <a:t>A</a:t>
            </a:r>
            <a:r>
              <a:rPr lang="zh-CN" altLang="en-US" sz="2400" b="1" smtClean="0">
                <a:solidFill>
                  <a:srgbClr val="990033"/>
                </a:solidFill>
                <a:latin typeface="宋体" pitchFamily="2" charset="-122"/>
              </a:rPr>
              <a:t>项，运用了比喻的修辞手法；</a:t>
            </a:r>
            <a:r>
              <a:rPr lang="zh-CN" altLang="en-US" sz="2400" b="1" smtClean="0">
                <a:solidFill>
                  <a:srgbClr val="990033"/>
                </a:solidFill>
                <a:latin typeface="Times New Roman" pitchFamily="18" charset="0"/>
              </a:rPr>
              <a:t>B</a:t>
            </a:r>
            <a:r>
              <a:rPr lang="zh-CN" altLang="en-US" sz="2400" b="1" smtClean="0">
                <a:solidFill>
                  <a:srgbClr val="990033"/>
                </a:solidFill>
                <a:latin typeface="宋体" pitchFamily="2" charset="-122"/>
              </a:rPr>
              <a:t>项(“黄发垂髫”)、</a:t>
            </a:r>
            <a:r>
              <a:rPr lang="zh-CN" altLang="en-US" sz="2400" b="1" smtClean="0">
                <a:solidFill>
                  <a:srgbClr val="990033"/>
                </a:solidFill>
                <a:latin typeface="Times New Roman" pitchFamily="18" charset="0"/>
              </a:rPr>
              <a:t>C</a:t>
            </a:r>
            <a:r>
              <a:rPr lang="zh-CN" altLang="en-US" sz="2400" b="1" smtClean="0">
                <a:solidFill>
                  <a:srgbClr val="990033"/>
                </a:solidFill>
                <a:latin typeface="宋体" pitchFamily="2" charset="-122"/>
              </a:rPr>
              <a:t>项(“锦鳞”)、</a:t>
            </a:r>
            <a:r>
              <a:rPr lang="zh-CN" altLang="en-US" sz="2400" b="1" smtClean="0">
                <a:solidFill>
                  <a:srgbClr val="990033"/>
                </a:solidFill>
                <a:latin typeface="Times New Roman" pitchFamily="18" charset="0"/>
              </a:rPr>
              <a:t>D</a:t>
            </a:r>
            <a:r>
              <a:rPr lang="zh-CN" altLang="en-US" sz="2400" b="1" smtClean="0">
                <a:solidFill>
                  <a:srgbClr val="990033"/>
                </a:solidFill>
                <a:latin typeface="宋体" pitchFamily="2" charset="-122"/>
              </a:rPr>
              <a:t>项(“马褂”“西装”)都运用了借代的修辞手法</a:t>
            </a:r>
            <a:r>
              <a:rPr b="1">
                <a:solidFill>
                  <a:srgbClr val="990033"/>
                </a:solidFill>
                <a:latin typeface="宋体" pitchFamily="2" charset="-122"/>
              </a:rPr>
              <a:t>。</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68744"/>
                                        </p:tgtEl>
                                        <p:attrNameLst>
                                          <p:attrName>style.visibility</p:attrName>
                                        </p:attrNameLst>
                                      </p:cBhvr>
                                      <p:to>
                                        <p:strVal val="visible"/>
                                      </p:to>
                                    </p:set>
                                    <p:animEffect transition="in" filter="blinds(horizontal)">
                                      <p:cBhvr>
                                        <p:cTn id="7" dur="500"/>
                                        <p:tgtEl>
                                          <p:spTgt spid="12687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8744" grpId="0" bldLvl="0" animBg="1"/>
    </p:bldLst>
  </p:timing>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内容占位符 2"/>
          <p:cNvSpPr>
            <a:spLocks noGrp="1"/>
          </p:cNvSpPr>
          <p:nvPr>
            <p:ph idx="4294967295"/>
          </p:nvPr>
        </p:nvSpPr>
        <p:spPr>
          <a:xfrm>
            <a:off x="682943" y="908685"/>
            <a:ext cx="7920037" cy="4321175"/>
          </a:xfrm>
        </p:spPr>
        <p:txBody>
          <a:bodyPr/>
          <a:lstStyle/>
          <a:p>
            <a:pPr marL="0" indent="0" eaLnBrk="1" latinLnBrk="0" hangingPunct="1">
              <a:lnSpc>
                <a:spcPts val="3500"/>
              </a:lnSpc>
              <a:spcBef>
                <a:spcPct val="0"/>
              </a:spcBef>
              <a:buFont typeface="Arial" charset="0"/>
              <a:buNone/>
            </a:pPr>
            <a:r>
              <a:rPr sz="2400" b="1" smtClean="0">
                <a:latin typeface="宋体" pitchFamily="2" charset="-122"/>
              </a:rPr>
              <a:t>【</a:t>
            </a:r>
            <a:r>
              <a:rPr sz="2400" b="1" smtClean="0">
                <a:latin typeface="黑体" charset="0"/>
                <a:ea typeface="黑体" charset="0"/>
              </a:rPr>
              <a:t>修辞小贴士</a:t>
            </a:r>
            <a:r>
              <a:rPr sz="2400" b="1" smtClean="0">
                <a:latin typeface="宋体" pitchFamily="2" charset="-122"/>
              </a:rPr>
              <a:t>】</a:t>
            </a:r>
          </a:p>
          <a:p>
            <a:pPr marL="0" indent="0" eaLnBrk="1" latinLnBrk="0" hangingPunct="1">
              <a:lnSpc>
                <a:spcPts val="3500"/>
              </a:lnSpc>
              <a:spcBef>
                <a:spcPct val="0"/>
              </a:spcBef>
              <a:buFont typeface="Arial" charset="0"/>
              <a:buNone/>
            </a:pPr>
            <a:r>
              <a:rPr sz="2400" b="1" smtClean="0">
                <a:latin typeface="宋体" pitchFamily="2" charset="-122"/>
              </a:rPr>
              <a:t>借代与借喻的异同点。①相同点：它们都用一事物代替另一事物，事物本体不出现。②不同点：借代的作用是“称代”，即直接把借体称为本体，只代不喻；借喻的作用是“比喻”，虽然也有代替的作用，但总是喻中有代。构成借代的基础是事物的相关性，即要求借体和本体有某种关系；构成借喻的基础是事物的相似性，即要求喻体和本体有某些方面的相似性。借喻可改为明喻或暗喻，而借代不能。</a:t>
            </a:r>
          </a:p>
        </p:txBody>
      </p:sp>
      <p:sp>
        <p:nvSpPr>
          <p:cNvPr id="58675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8675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8675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86754"/>
                                        </p:tgtEl>
                                        <p:attrNameLst>
                                          <p:attrName>style.visibility</p:attrName>
                                        </p:attrNameLst>
                                      </p:cBhvr>
                                      <p:to>
                                        <p:strVal val="visible"/>
                                      </p:to>
                                    </p:set>
                                    <p:animEffect transition="in" filter="blinds(horizontal)">
                                      <p:cBhvr>
                                        <p:cTn id="7" dur="500"/>
                                        <p:tgtEl>
                                          <p:spTgt spid="586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54" grpId="0"/>
    </p:bldLst>
  </p:timing>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内容占位符 2"/>
          <p:cNvSpPr>
            <a:spLocks noGrp="1"/>
          </p:cNvSpPr>
          <p:nvPr>
            <p:ph idx="4294967295"/>
          </p:nvPr>
        </p:nvSpPr>
        <p:spPr>
          <a:xfrm>
            <a:off x="746760" y="789940"/>
            <a:ext cx="8001635" cy="5518150"/>
          </a:xfrm>
        </p:spPr>
        <p:txBody>
          <a:bodyPr/>
          <a:lstStyle/>
          <a:p>
            <a:pPr marL="0" indent="0" eaLnBrk="1" latinLnBrk="0" hangingPunct="1">
              <a:lnSpc>
                <a:spcPts val="3500"/>
              </a:lnSpc>
              <a:spcBef>
                <a:spcPct val="0"/>
              </a:spcBef>
              <a:buFont typeface="Arial" charset="0"/>
              <a:buNone/>
            </a:pPr>
            <a:r>
              <a:rPr lang="zh-CN" altLang="en-US" sz="2400" b="1" smtClean="0">
                <a:latin typeface="黑体" charset="0"/>
                <a:ea typeface="黑体" charset="0"/>
              </a:rPr>
              <a:t>三、夸张</a:t>
            </a:r>
          </a:p>
          <a:p>
            <a:pPr marL="0" indent="0" eaLnBrk="1" latinLnBrk="0" hangingPunct="1">
              <a:lnSpc>
                <a:spcPts val="3500"/>
              </a:lnSpc>
              <a:spcBef>
                <a:spcPct val="0"/>
              </a:spcBef>
              <a:buFont typeface="Arial" charset="0"/>
              <a:buNone/>
            </a:pPr>
            <a:r>
              <a:rPr lang="en-US" altLang="zh-CN" sz="2400" b="1" smtClean="0">
                <a:latin typeface="黑体" charset="0"/>
                <a:ea typeface="黑体" charset="0"/>
              </a:rPr>
              <a:t>1</a:t>
            </a:r>
            <a:r>
              <a:rPr lang="zh-CN" altLang="en-US" sz="2400" b="1" smtClean="0">
                <a:latin typeface="黑体" charset="0"/>
                <a:ea typeface="黑体" charset="0"/>
              </a:rPr>
              <a:t>．概念。</a:t>
            </a:r>
            <a:r>
              <a:rPr lang="zh-CN" altLang="en-US" sz="2400" b="1" smtClean="0">
                <a:latin typeface="宋体" pitchFamily="2" charset="-122"/>
              </a:rPr>
              <a:t>夸张是为达到某种表达效果，故意对事物的形象、特征、作用、程度等方面加以扩大、缩小或超前描述的修辞手法。</a:t>
            </a:r>
          </a:p>
          <a:p>
            <a:pPr marL="0" indent="0" eaLnBrk="1" latinLnBrk="0" hangingPunct="1">
              <a:lnSpc>
                <a:spcPts val="3500"/>
              </a:lnSpc>
              <a:spcBef>
                <a:spcPct val="0"/>
              </a:spcBef>
              <a:buFont typeface="Arial" charset="0"/>
              <a:buNone/>
            </a:pPr>
            <a:r>
              <a:rPr lang="en-US" altLang="zh-CN" sz="2400" b="1" smtClean="0">
                <a:latin typeface="黑体" charset="0"/>
                <a:ea typeface="黑体" charset="0"/>
              </a:rPr>
              <a:t>2</a:t>
            </a:r>
            <a:r>
              <a:rPr lang="zh-CN" altLang="en-US" sz="2400" b="1" smtClean="0">
                <a:latin typeface="黑体" charset="0"/>
                <a:ea typeface="黑体" charset="0"/>
              </a:rPr>
              <a:t>．种类。</a:t>
            </a:r>
          </a:p>
          <a:p>
            <a:pPr marL="0" indent="0" eaLnBrk="1" latinLnBrk="0" hangingPunct="1">
              <a:lnSpc>
                <a:spcPts val="3500"/>
              </a:lnSpc>
              <a:spcBef>
                <a:spcPct val="0"/>
              </a:spcBef>
              <a:buFont typeface="Arial" charset="0"/>
              <a:buNone/>
            </a:pPr>
            <a:r>
              <a:rPr lang="en-US" altLang="zh-CN" sz="2400" b="1" smtClean="0">
                <a:latin typeface="宋体" pitchFamily="2" charset="-122"/>
              </a:rPr>
              <a:t>   (1)</a:t>
            </a:r>
            <a:r>
              <a:rPr lang="zh-CN" altLang="en-US" sz="2400" b="1" smtClean="0">
                <a:latin typeface="宋体" pitchFamily="2" charset="-122"/>
              </a:rPr>
              <a:t>扩大夸张。故意把客观事物说得“大、多、高、强、深……”的夸张形式，例如：蜀道之难，难于上青天。</a:t>
            </a:r>
          </a:p>
          <a:p>
            <a:pPr marL="0" indent="0" eaLnBrk="1" latinLnBrk="0" hangingPunct="1">
              <a:lnSpc>
                <a:spcPts val="3500"/>
              </a:lnSpc>
              <a:spcBef>
                <a:spcPct val="0"/>
              </a:spcBef>
              <a:buFont typeface="Arial" charset="0"/>
              <a:buNone/>
            </a:pPr>
            <a:r>
              <a:rPr lang="en-US" altLang="zh-CN" sz="2400" b="1" smtClean="0">
                <a:latin typeface="宋体" pitchFamily="2" charset="-122"/>
              </a:rPr>
              <a:t>   (2)</a:t>
            </a:r>
            <a:r>
              <a:rPr lang="zh-CN" altLang="en-US" sz="2400" b="1" smtClean="0">
                <a:latin typeface="宋体" pitchFamily="2" charset="-122"/>
              </a:rPr>
              <a:t>缩小夸张。</a:t>
            </a:r>
            <a:r>
              <a:rPr sz="2400" b="1" smtClean="0">
                <a:latin typeface="宋体" pitchFamily="2" charset="-122"/>
              </a:rPr>
              <a:t>故意把客观事物说得“小、少、低、弱、浅……”的夸张形式。例如：一个浑身黑色的人，站在老栓面前，眼光正像两把刀，刺得老栓缩小了一半。</a:t>
            </a:r>
          </a:p>
        </p:txBody>
      </p:sp>
      <p:sp>
        <p:nvSpPr>
          <p:cNvPr id="58778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8778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8778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87778"/>
                                        </p:tgtEl>
                                        <p:attrNameLst>
                                          <p:attrName>style.visibility</p:attrName>
                                        </p:attrNameLst>
                                      </p:cBhvr>
                                      <p:to>
                                        <p:strVal val="visible"/>
                                      </p:to>
                                    </p:set>
                                    <p:animEffect transition="in" filter="blinds(horizontal)">
                                      <p:cBhvr>
                                        <p:cTn id="7" dur="500"/>
                                        <p:tgtEl>
                                          <p:spTgt spid="587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8" grpId="0"/>
    </p:bldLst>
  </p:timing>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内容占位符 2"/>
          <p:cNvSpPr>
            <a:spLocks noGrp="1"/>
          </p:cNvSpPr>
          <p:nvPr>
            <p:ph idx="4294967295"/>
          </p:nvPr>
        </p:nvSpPr>
        <p:spPr>
          <a:xfrm>
            <a:off x="715645" y="908685"/>
            <a:ext cx="8032115" cy="5399405"/>
          </a:xfrm>
        </p:spPr>
        <p:txBody>
          <a:bodyPr/>
          <a:lstStyle/>
          <a:p>
            <a:pPr marL="0" indent="0" eaLnBrk="1" latinLnBrk="0" hangingPunct="1">
              <a:lnSpc>
                <a:spcPts val="3300"/>
              </a:lnSpc>
              <a:spcBef>
                <a:spcPct val="0"/>
              </a:spcBef>
              <a:buFont typeface="Arial" charset="0"/>
              <a:buNone/>
            </a:pPr>
            <a:r>
              <a:rPr lang="en-US" altLang="zh-CN" sz="2400" b="1" smtClean="0">
                <a:latin typeface="宋体" pitchFamily="2" charset="-122"/>
              </a:rPr>
              <a:t>    (3)</a:t>
            </a:r>
            <a:r>
              <a:rPr lang="zh-CN" altLang="en-US" sz="2400" b="1" smtClean="0">
                <a:latin typeface="宋体" pitchFamily="2" charset="-122"/>
              </a:rPr>
              <a:t>超前夸张。在时间上把后出现的事物提前一步的夸张形式。例如，农民们都说：“看见这鲜绿的麦苗，就嗅出白面包子的香味来了。”</a:t>
            </a:r>
          </a:p>
          <a:p>
            <a:pPr marL="0" indent="0" eaLnBrk="1" latinLnBrk="0" hangingPunct="1">
              <a:lnSpc>
                <a:spcPts val="3300"/>
              </a:lnSpc>
              <a:spcBef>
                <a:spcPct val="0"/>
              </a:spcBef>
              <a:buFont typeface="Arial" charset="0"/>
              <a:buNone/>
            </a:pPr>
            <a:r>
              <a:rPr lang="en-US" altLang="zh-CN" sz="2400" b="1" smtClean="0">
                <a:latin typeface="黑体" charset="0"/>
                <a:ea typeface="黑体" charset="0"/>
              </a:rPr>
              <a:t>3</a:t>
            </a:r>
            <a:r>
              <a:rPr lang="zh-CN" altLang="en-US" sz="2400" b="1" smtClean="0">
                <a:latin typeface="黑体" charset="0"/>
                <a:ea typeface="黑体" charset="0"/>
              </a:rPr>
              <a:t>．作用。</a:t>
            </a:r>
            <a:r>
              <a:rPr lang="zh-CN" altLang="en-US" sz="2400" b="1" smtClean="0">
                <a:latin typeface="宋体" pitchFamily="2" charset="-122"/>
              </a:rPr>
              <a:t>给人以启示；烘托气氛，增强感染力；增强联想，以创造意境；表明态度，语言生动。</a:t>
            </a:r>
          </a:p>
          <a:p>
            <a:pPr marL="0" indent="0" eaLnBrk="1" latinLnBrk="0" hangingPunct="1">
              <a:lnSpc>
                <a:spcPts val="3300"/>
              </a:lnSpc>
              <a:spcBef>
                <a:spcPct val="0"/>
              </a:spcBef>
              <a:buFont typeface="Arial" charset="0"/>
              <a:buNone/>
            </a:pPr>
            <a:r>
              <a:rPr lang="en-US" altLang="zh-CN" sz="2400" b="1" smtClean="0">
                <a:latin typeface="黑体" charset="0"/>
                <a:ea typeface="黑体" charset="0"/>
              </a:rPr>
              <a:t>4</a:t>
            </a:r>
            <a:r>
              <a:rPr lang="zh-CN" altLang="en-US" sz="2400" b="1" smtClean="0">
                <a:latin typeface="黑体" charset="0"/>
                <a:ea typeface="黑体" charset="0"/>
              </a:rPr>
              <a:t>．运用注意点。</a:t>
            </a:r>
            <a:r>
              <a:rPr lang="zh-CN" altLang="en-US" sz="2400" b="1" smtClean="0">
                <a:latin typeface="宋体" pitchFamily="2" charset="-122"/>
              </a:rPr>
              <a:t>①夸张不是浮夸，而是故意的合理的夸大，所以不能失去基础和生活的根据，下面运用的夸张就不合事理：同志们，你们看，我们力量大如天，脚下地球当球玩，大洋海水能喝干。②夸张不能和事实距离过近，否则会分不清是在说事实还是在夸张。③夸张要注意文体特征，如科技说明文、说理性文章就很少用甚至不用夸张，以免歪曲事实。</a:t>
            </a:r>
          </a:p>
        </p:txBody>
      </p:sp>
      <p:sp>
        <p:nvSpPr>
          <p:cNvPr id="58880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8880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8880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88802"/>
                                        </p:tgtEl>
                                        <p:attrNameLst>
                                          <p:attrName>style.visibility</p:attrName>
                                        </p:attrNameLst>
                                      </p:cBhvr>
                                      <p:to>
                                        <p:strVal val="visible"/>
                                      </p:to>
                                    </p:set>
                                    <p:animEffect transition="in" filter="blinds(horizontal)">
                                      <p:cBhvr>
                                        <p:cTn id="7" dur="500"/>
                                        <p:tgtEl>
                                          <p:spTgt spid="588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880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a:grpSpLocks/>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buFontTx/>
                <a:buNone/>
                <a:defRPr/>
              </a:pPr>
              <a:endParaRPr lang="zh-CN" altLang="en-US" sz="1800" baseline="-25000"/>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buFontTx/>
                <a:buNone/>
                <a:defRPr/>
              </a:pPr>
              <a:endParaRPr lang="zh-CN" altLang="en-US" sz="1800" baseline="-25000"/>
            </a:p>
          </p:txBody>
        </p:sp>
      </p:grpSp>
      <p:sp>
        <p:nvSpPr>
          <p:cNvPr id="7173" name="矩形 23"/>
          <p:cNvSpPr>
            <a:spLocks noChangeArrowheads="1"/>
          </p:cNvSpPr>
          <p:nvPr/>
        </p:nvSpPr>
        <p:spPr bwMode="auto">
          <a:xfrm>
            <a:off x="649288" y="982663"/>
            <a:ext cx="7916862" cy="5399087"/>
          </a:xfrm>
          <a:prstGeom prst="rect">
            <a:avLst/>
          </a:prstGeom>
          <a:noFill/>
          <a:ln w="9525">
            <a:noFill/>
            <a:miter lim="800000"/>
            <a:headEnd/>
            <a:tailEnd/>
          </a:ln>
        </p:spPr>
        <p:txBody>
          <a:bodyPr/>
          <a:lstStyle/>
          <a:p>
            <a:pPr>
              <a:lnSpc>
                <a:spcPts val="3500"/>
              </a:lnSpc>
              <a:spcBef>
                <a:spcPct val="0"/>
              </a:spcBef>
            </a:pPr>
            <a:r>
              <a:rPr lang="zh-CN" altLang="en-US" sz="2400" b="1" dirty="0">
                <a:latin typeface="宋体" pitchFamily="2" charset="-122"/>
              </a:rPr>
              <a:t>　　</a:t>
            </a:r>
            <a:r>
              <a:rPr lang="zh-CN" altLang="en-US" sz="2400" b="1" dirty="0" smtClean="0">
                <a:latin typeface="宋体" pitchFamily="2" charset="-122"/>
              </a:rPr>
              <a:t>考查形式稳定，重点考查对成语运用正误的辨析，题型为选择题，主要有三种常见类型：一是判断成语的使用是否恰当，二是辨析近义成语，三是根据语境选择相应的熟语。就新课标全国卷而言，</a:t>
            </a:r>
            <a:r>
              <a:rPr lang="en-US" altLang="zh-CN" sz="2400" b="1" dirty="0" smtClean="0">
                <a:latin typeface="宋体" pitchFamily="2" charset="-122"/>
              </a:rPr>
              <a:t>2014</a:t>
            </a:r>
            <a:r>
              <a:rPr lang="zh-CN" altLang="en-US" sz="2400" b="1" dirty="0" smtClean="0">
                <a:latin typeface="宋体" pitchFamily="2" charset="-122"/>
              </a:rPr>
              <a:t>年以前都是以第一种类型设题，而</a:t>
            </a:r>
            <a:r>
              <a:rPr lang="en-US" altLang="zh-CN" sz="2400" b="1" dirty="0" smtClean="0">
                <a:latin typeface="宋体" pitchFamily="2" charset="-122"/>
              </a:rPr>
              <a:t>2014</a:t>
            </a:r>
            <a:r>
              <a:rPr lang="zh-CN" altLang="en-US" sz="2400" b="1" dirty="0" smtClean="0">
                <a:latin typeface="宋体" pitchFamily="2" charset="-122"/>
              </a:rPr>
              <a:t>年、</a:t>
            </a:r>
            <a:r>
              <a:rPr lang="en-US" altLang="zh-CN" sz="2400" b="1" dirty="0" smtClean="0">
                <a:latin typeface="宋体" pitchFamily="2" charset="-122"/>
              </a:rPr>
              <a:t>2015</a:t>
            </a:r>
            <a:r>
              <a:rPr lang="zh-CN" altLang="en-US" sz="2400" b="1" dirty="0" smtClean="0">
                <a:latin typeface="宋体" pitchFamily="2" charset="-122"/>
              </a:rPr>
              <a:t>年高考则是将三个近义成语放入具体语境中要求考生辨析并选择正确答案。根据新课标全国卷命题的惯例，</a:t>
            </a:r>
            <a:r>
              <a:rPr lang="en-US" altLang="zh-CN" sz="2400" b="1" dirty="0" smtClean="0">
                <a:latin typeface="宋体" pitchFamily="2" charset="-122"/>
              </a:rPr>
              <a:t>2017</a:t>
            </a:r>
            <a:r>
              <a:rPr lang="zh-CN" altLang="en-US" sz="2400" b="1" dirty="0" smtClean="0">
                <a:latin typeface="宋体" pitchFamily="2" charset="-122"/>
              </a:rPr>
              <a:t>年高考，成语考查仍会以辨析成语的题型出现，所以</a:t>
            </a:r>
            <a:r>
              <a:rPr lang="en-US" altLang="zh-CN" sz="2400" b="1" dirty="0" smtClean="0">
                <a:latin typeface="宋体" pitchFamily="2" charset="-122"/>
              </a:rPr>
              <a:t>2017</a:t>
            </a:r>
            <a:r>
              <a:rPr lang="zh-CN" altLang="en-US" sz="2400" b="1" dirty="0" smtClean="0">
                <a:latin typeface="宋体" pitchFamily="2" charset="-122"/>
              </a:rPr>
              <a:t>年高考复习时要重视辨析成语的题型，当然也要兼顾判断成语使用是否恰当的题型。</a:t>
            </a:r>
            <a:endParaRPr lang="zh-CN" altLang="en-US" sz="2400" b="1" dirty="0">
              <a:latin typeface="宋体" pitchFamily="2" charset="-122"/>
            </a:endParaRP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ts val="2200"/>
              </a:lnSpc>
              <a:spcBef>
                <a:spcPct val="0"/>
              </a:spcBef>
              <a:buFontTx/>
              <a:buNone/>
              <a:defRPr/>
            </a:pPr>
            <a:r>
              <a:rPr lang="zh-CN" altLang="en-US" sz="2600" b="1">
                <a:solidFill>
                  <a:schemeClr val="bg1"/>
                </a:solidFill>
                <a:latin typeface="幼圆" pitchFamily="49" charset="-122"/>
                <a:ea typeface="幼圆" pitchFamily="49" charset="-122"/>
              </a:rPr>
              <a:t>考情透析</a:t>
            </a:r>
          </a:p>
        </p:txBody>
      </p:sp>
      <p:sp>
        <p:nvSpPr>
          <p:cNvPr id="9" name="动作按钮: 自定义 8">
            <a:hlinkClick r:id="rId2" action="ppaction://hlinksldjump" highlightClick="1"/>
          </p:cNvPr>
          <p:cNvSpPr/>
          <p:nvPr/>
        </p:nvSpPr>
        <p:spPr>
          <a:xfrm>
            <a:off x="7885113" y="6561138"/>
            <a:ext cx="1042987"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500"/>
                                        <p:tgtEl>
                                          <p:spTgt spid="12"/>
                                        </p:tgtEl>
                                      </p:cBhvr>
                                    </p:animEffect>
                                  </p:childTnLst>
                                </p:cTn>
                              </p:par>
                            </p:childTnLst>
                          </p:cTn>
                        </p:par>
                        <p:par>
                          <p:cTn id="8" fill="hold">
                            <p:stCondLst>
                              <p:cond delay="500"/>
                            </p:stCondLst>
                            <p:childTnLst>
                              <p:par>
                                <p:cTn id="9" presetID="8" presetClass="entr" presetSubtype="16" fill="hold" grpId="0" nodeType="afterEffect">
                                  <p:stCondLst>
                                    <p:cond delay="0"/>
                                  </p:stCondLst>
                                  <p:childTnLst>
                                    <p:set>
                                      <p:cBhvr>
                                        <p:cTn id="10" dur="1" fill="hold">
                                          <p:stCondLst>
                                            <p:cond delay="0"/>
                                          </p:stCondLst>
                                        </p:cTn>
                                        <p:tgtEl>
                                          <p:spTgt spid="7173"/>
                                        </p:tgtEl>
                                        <p:attrNameLst>
                                          <p:attrName>style.visibility</p:attrName>
                                        </p:attrNameLst>
                                      </p:cBhvr>
                                      <p:to>
                                        <p:strVal val="visible"/>
                                      </p:to>
                                    </p:set>
                                    <p:animEffect transition="in" filter="diamond(in)">
                                      <p:cBhvr>
                                        <p:cTn id="11"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p:bldP spid="1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84213" y="836613"/>
            <a:ext cx="8064500" cy="5616575"/>
          </a:xfrm>
        </p:spPr>
        <p:txBody>
          <a:bodyPr/>
          <a:lstStyle/>
          <a:p>
            <a:pPr marL="0" indent="0" algn="just" eaLnBrk="1" hangingPunct="1">
              <a:lnSpc>
                <a:spcPts val="3500"/>
              </a:lnSpc>
              <a:spcBef>
                <a:spcPct val="0"/>
              </a:spcBef>
              <a:buFont typeface="Arial" charset="0"/>
              <a:buNone/>
            </a:pPr>
            <a:r>
              <a:rPr lang="en-US" altLang="zh-CN" sz="2400" b="1" dirty="0" smtClean="0">
                <a:latin typeface="宋体" pitchFamily="2" charset="-122"/>
              </a:rPr>
              <a:t>    11. </a:t>
            </a:r>
            <a:r>
              <a:rPr lang="zh-CN" altLang="en-US" sz="2400" b="1" dirty="0" smtClean="0">
                <a:latin typeface="仿宋_GB2312" pitchFamily="49" charset="-122"/>
              </a:rPr>
              <a:t>妄自菲薄、自暴自弃</a:t>
            </a:r>
            <a:r>
              <a:rPr lang="zh-CN" altLang="en-US" sz="2400" b="1" dirty="0" smtClean="0">
                <a:latin typeface="宋体" pitchFamily="2" charset="-122"/>
              </a:rPr>
              <a:t>：都跟“自高自大”相对，都有“过分轻视自己”的意思，都适用于人。异：“妄自菲薄”多指心理状态、精神面貌，语意较轻；“自暴自弃”兼指行动表现，语意较重。</a:t>
            </a:r>
            <a:endParaRPr lang="en-US" altLang="zh-CN" sz="2400" b="1" dirty="0" smtClean="0">
              <a:latin typeface="宋体" pitchFamily="2"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29798"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29799"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0"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55650" y="764540"/>
            <a:ext cx="7970520" cy="5041900"/>
          </a:xfrm>
        </p:spPr>
        <p:txBody>
          <a:bodyPr/>
          <a:lstStyle/>
          <a:p>
            <a:pPr marL="0" indent="0" eaLnBrk="1" latinLnBrk="0" hangingPunct="1">
              <a:lnSpc>
                <a:spcPts val="3500"/>
              </a:lnSpc>
              <a:spcBef>
                <a:spcPct val="0"/>
              </a:spcBef>
              <a:buFont typeface="Arial" charset="0"/>
              <a:buNone/>
            </a:pPr>
            <a:r>
              <a:rPr lang="en-US" altLang="zh-CN" sz="2400" b="1" smtClean="0">
                <a:latin typeface="宋体" pitchFamily="2" charset="-122"/>
              </a:rPr>
              <a:t>【</a:t>
            </a:r>
            <a:r>
              <a:rPr lang="zh-CN" altLang="en-US" sz="2400" b="1" smtClean="0">
                <a:latin typeface="黑体" charset="0"/>
                <a:ea typeface="黑体" charset="0"/>
              </a:rPr>
              <a:t>对点训练</a:t>
            </a:r>
            <a:r>
              <a:rPr lang="en-US" altLang="zh-CN" sz="2400" b="1" smtClean="0">
                <a:latin typeface="宋体" pitchFamily="2" charset="-122"/>
              </a:rPr>
              <a:t>】</a:t>
            </a:r>
          </a:p>
          <a:p>
            <a:pPr marL="0" indent="0" eaLnBrk="1" latinLnBrk="0" hangingPunct="1">
              <a:lnSpc>
                <a:spcPct val="122000"/>
              </a:lnSpc>
              <a:spcBef>
                <a:spcPct val="0"/>
              </a:spcBef>
              <a:buFont typeface="Arial" charset="0"/>
              <a:buNone/>
            </a:pPr>
            <a:r>
              <a:rPr lang="en-US" altLang="zh-CN" sz="2400" b="1" smtClean="0">
                <a:latin typeface="宋体" pitchFamily="2" charset="-122"/>
              </a:rPr>
              <a:t>7</a:t>
            </a:r>
            <a:r>
              <a:rPr lang="zh-CN" altLang="en-US" sz="2400" b="1" smtClean="0">
                <a:latin typeface="宋体" pitchFamily="2" charset="-122"/>
              </a:rPr>
              <a:t>．</a:t>
            </a:r>
            <a:r>
              <a:rPr sz="2400" b="1" smtClean="0">
                <a:latin typeface="宋体" pitchFamily="2" charset="-122"/>
              </a:rPr>
              <a:t>下列各句中，夸张手法运用正确的一项是(　　)</a:t>
            </a:r>
          </a:p>
          <a:p>
            <a:pPr marL="0" indent="0" eaLnBrk="1" latinLnBrk="0" hangingPunct="1">
              <a:lnSpc>
                <a:spcPct val="122000"/>
              </a:lnSpc>
              <a:spcBef>
                <a:spcPct val="0"/>
              </a:spcBef>
              <a:buFont typeface="Arial" charset="0"/>
              <a:buNone/>
            </a:pPr>
            <a:r>
              <a:rPr sz="2400" b="1" smtClean="0">
                <a:latin typeface="Times New Roman" pitchFamily="18" charset="0"/>
              </a:rPr>
              <a:t>A. 看到自己昨天刚买的股票一下子跌了这么多，他气得浑身都发紫了。</a:t>
            </a:r>
          </a:p>
          <a:p>
            <a:pPr marL="0" indent="0" eaLnBrk="1" latinLnBrk="0" hangingPunct="1">
              <a:lnSpc>
                <a:spcPct val="122000"/>
              </a:lnSpc>
              <a:spcBef>
                <a:spcPct val="0"/>
              </a:spcBef>
              <a:buFont typeface="Arial" charset="0"/>
              <a:buNone/>
            </a:pPr>
            <a:r>
              <a:rPr sz="2400" b="1" smtClean="0">
                <a:latin typeface="Times New Roman" pitchFamily="18" charset="0"/>
              </a:rPr>
              <a:t>B. 这次军演中，只见那辆坦克爬山时身轻如燕，劈开云层，直上了蓝天。</a:t>
            </a:r>
          </a:p>
          <a:p>
            <a:pPr marL="0" indent="0" eaLnBrk="1" latinLnBrk="0" hangingPunct="1">
              <a:lnSpc>
                <a:spcPct val="122000"/>
              </a:lnSpc>
              <a:spcBef>
                <a:spcPct val="0"/>
              </a:spcBef>
              <a:buFont typeface="Arial" charset="0"/>
              <a:buNone/>
            </a:pPr>
            <a:r>
              <a:rPr sz="2400" b="1" smtClean="0">
                <a:latin typeface="Times New Roman" pitchFamily="18" charset="0"/>
              </a:rPr>
              <a:t>C. 我和你比，简直是一个在井里，一个在天上，我自愧不如。</a:t>
            </a:r>
          </a:p>
          <a:p>
            <a:pPr marL="0" indent="0" eaLnBrk="1" latinLnBrk="0" hangingPunct="1">
              <a:lnSpc>
                <a:spcPct val="122000"/>
              </a:lnSpc>
              <a:spcBef>
                <a:spcPct val="0"/>
              </a:spcBef>
              <a:buFont typeface="Arial" charset="0"/>
              <a:buNone/>
            </a:pPr>
            <a:r>
              <a:rPr sz="2400" b="1" smtClean="0">
                <a:latin typeface="Times New Roman" pitchFamily="18" charset="0"/>
              </a:rPr>
              <a:t>D. 气象台已经连续几天发布高温预警，烈日下，柏油路都快融化了。</a:t>
            </a:r>
          </a:p>
        </p:txBody>
      </p:sp>
      <p:sp>
        <p:nvSpPr>
          <p:cNvPr id="58982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8983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8983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内容占位符 2"/>
          <p:cNvSpPr>
            <a:spLocks noGrp="1"/>
          </p:cNvSpPr>
          <p:nvPr>
            <p:ph idx="4294967295"/>
          </p:nvPr>
        </p:nvSpPr>
        <p:spPr>
          <a:xfrm>
            <a:off x="755650" y="836613"/>
            <a:ext cx="7920038" cy="5545137"/>
          </a:xfrm>
        </p:spPr>
        <p:txBody>
          <a:bodyPr/>
          <a:lstStyle/>
          <a:p>
            <a:pPr marL="0" indent="0" eaLnBrk="1" latinLnBrk="0" hangingPunct="1">
              <a:lnSpc>
                <a:spcPts val="3300"/>
              </a:lnSpc>
              <a:spcBef>
                <a:spcPct val="0"/>
              </a:spcBef>
              <a:buFont typeface="Arial" charset="0"/>
              <a:buNone/>
            </a:pPr>
            <a:r>
              <a:rPr lang="zh-CN" altLang="en-US" sz="2400" b="1" smtClean="0">
                <a:latin typeface="黑体" charset="0"/>
                <a:ea typeface="黑体" charset="0"/>
              </a:rPr>
              <a:t>四、对偶</a:t>
            </a:r>
          </a:p>
          <a:p>
            <a:pPr marL="0" indent="0" eaLnBrk="1" latinLnBrk="0" hangingPunct="1">
              <a:lnSpc>
                <a:spcPts val="3300"/>
              </a:lnSpc>
              <a:spcBef>
                <a:spcPct val="0"/>
              </a:spcBef>
              <a:buFont typeface="Arial" charset="0"/>
              <a:buNone/>
            </a:pPr>
            <a:r>
              <a:rPr lang="en-US" altLang="zh-CN" sz="2400" b="1" smtClean="0">
                <a:latin typeface="黑体" charset="0"/>
                <a:ea typeface="黑体" charset="0"/>
              </a:rPr>
              <a:t>1</a:t>
            </a:r>
            <a:r>
              <a:rPr lang="zh-CN" altLang="en-US" sz="2400" b="1" smtClean="0">
                <a:latin typeface="黑体" charset="0"/>
                <a:ea typeface="黑体" charset="0"/>
              </a:rPr>
              <a:t>．概念。</a:t>
            </a:r>
            <a:r>
              <a:rPr lang="zh-CN" altLang="en-US" sz="2400" b="1" smtClean="0">
                <a:latin typeface="宋体" pitchFamily="2" charset="-122"/>
              </a:rPr>
              <a:t>对偶是用字数相等、结构相同、意义相称的一对短语或句子来表达两个相对或相近意思的修辞手法。</a:t>
            </a:r>
          </a:p>
          <a:p>
            <a:pPr marL="0" indent="0" eaLnBrk="1" latinLnBrk="0" hangingPunct="1">
              <a:lnSpc>
                <a:spcPts val="3300"/>
              </a:lnSpc>
              <a:spcBef>
                <a:spcPct val="0"/>
              </a:spcBef>
              <a:buFont typeface="Arial" charset="0"/>
              <a:buNone/>
            </a:pPr>
            <a:r>
              <a:rPr lang="en-US" altLang="zh-CN" sz="2400" b="1" smtClean="0">
                <a:latin typeface="黑体" charset="0"/>
                <a:ea typeface="黑体" charset="0"/>
              </a:rPr>
              <a:t>2</a:t>
            </a:r>
            <a:r>
              <a:rPr lang="zh-CN" altLang="en-US" sz="2400" b="1" smtClean="0">
                <a:latin typeface="黑体" charset="0"/>
                <a:ea typeface="黑体" charset="0"/>
              </a:rPr>
              <a:t>．种类。</a:t>
            </a:r>
          </a:p>
          <a:p>
            <a:pPr marL="0" indent="0" eaLnBrk="1" latinLnBrk="0" hangingPunct="1">
              <a:lnSpc>
                <a:spcPts val="3300"/>
              </a:lnSpc>
              <a:spcBef>
                <a:spcPct val="0"/>
              </a:spcBef>
              <a:buFont typeface="Arial" charset="0"/>
              <a:buNone/>
            </a:pPr>
            <a:r>
              <a:rPr lang="en-US" altLang="zh-CN" sz="2400" b="1" smtClean="0">
                <a:latin typeface="宋体" pitchFamily="2" charset="-122"/>
              </a:rPr>
              <a:t>   (1)</a:t>
            </a:r>
            <a:r>
              <a:rPr lang="zh-CN" altLang="en-US" sz="2400" b="1" smtClean="0">
                <a:latin typeface="宋体" pitchFamily="2" charset="-122"/>
              </a:rPr>
              <a:t>正对。上下句在意思上相似、相近、相补、相衬的对偶形式。例如：墙上芦苇，头重脚轻根底浅；山间竹笋，嘴尖皮厚腹中空。</a:t>
            </a:r>
          </a:p>
          <a:p>
            <a:pPr marL="0" indent="0" eaLnBrk="1" latinLnBrk="0" hangingPunct="1">
              <a:lnSpc>
                <a:spcPts val="3300"/>
              </a:lnSpc>
              <a:spcBef>
                <a:spcPct val="0"/>
              </a:spcBef>
              <a:buFont typeface="Arial" charset="0"/>
              <a:buNone/>
            </a:pPr>
            <a:r>
              <a:rPr lang="en-US" altLang="zh-CN" sz="2400" b="1" smtClean="0">
                <a:latin typeface="宋体" pitchFamily="2" charset="-122"/>
              </a:rPr>
              <a:t>   (2)</a:t>
            </a:r>
            <a:r>
              <a:rPr lang="zh-CN" altLang="en-US" sz="2400" b="1" smtClean="0">
                <a:latin typeface="宋体" pitchFamily="2" charset="-122"/>
              </a:rPr>
              <a:t>反对。上下句在意思上相反或相对的对偶形式。例如：横眉冷对千夫指，俯首甘为孺子牛。</a:t>
            </a:r>
          </a:p>
          <a:p>
            <a:pPr marL="0" indent="0" eaLnBrk="1" latinLnBrk="0" hangingPunct="1">
              <a:lnSpc>
                <a:spcPts val="3300"/>
              </a:lnSpc>
              <a:spcBef>
                <a:spcPct val="0"/>
              </a:spcBef>
              <a:buFont typeface="Arial" charset="0"/>
              <a:buNone/>
            </a:pPr>
            <a:r>
              <a:rPr lang="en-US" altLang="zh-CN" sz="2400" b="1" smtClean="0">
                <a:latin typeface="宋体" pitchFamily="2" charset="-122"/>
              </a:rPr>
              <a:t>   (3)</a:t>
            </a:r>
            <a:r>
              <a:rPr lang="zh-CN" altLang="en-US" sz="2400" b="1" smtClean="0">
                <a:latin typeface="宋体" pitchFamily="2" charset="-122"/>
              </a:rPr>
              <a:t>串对</a:t>
            </a:r>
            <a:r>
              <a:rPr lang="en-US" altLang="zh-CN" sz="2400" b="1" smtClean="0">
                <a:latin typeface="宋体" pitchFamily="2" charset="-122"/>
              </a:rPr>
              <a:t>(</a:t>
            </a:r>
            <a:r>
              <a:rPr lang="zh-CN" altLang="en-US" sz="2400" b="1" smtClean="0">
                <a:latin typeface="宋体" pitchFamily="2" charset="-122"/>
              </a:rPr>
              <a:t>流水对</a:t>
            </a:r>
            <a:r>
              <a:rPr lang="en-US" altLang="zh-CN" sz="2400" b="1" smtClean="0">
                <a:latin typeface="宋体" pitchFamily="2" charset="-122"/>
              </a:rPr>
              <a:t>)</a:t>
            </a:r>
            <a:r>
              <a:rPr lang="zh-CN" altLang="en-US" sz="2400" b="1" smtClean="0">
                <a:latin typeface="宋体" pitchFamily="2" charset="-122"/>
              </a:rPr>
              <a:t>。上下句在意思上具有承接、递进、因果、假设、条件等关系的对偶形式。例如：才饮长沙水，又食武昌鱼。</a:t>
            </a:r>
          </a:p>
        </p:txBody>
      </p:sp>
      <p:sp>
        <p:nvSpPr>
          <p:cNvPr id="59187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9187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9187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91874"/>
                                        </p:tgtEl>
                                        <p:attrNameLst>
                                          <p:attrName>style.visibility</p:attrName>
                                        </p:attrNameLst>
                                      </p:cBhvr>
                                      <p:to>
                                        <p:strVal val="visible"/>
                                      </p:to>
                                    </p:set>
                                    <p:animEffect transition="in" filter="blinds(horizontal)">
                                      <p:cBhvr>
                                        <p:cTn id="7" dur="500"/>
                                        <p:tgtEl>
                                          <p:spTgt spid="591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874" grpId="0"/>
    </p:bldLst>
  </p:timing>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82943" y="908368"/>
            <a:ext cx="7920037" cy="2665412"/>
          </a:xfrm>
        </p:spPr>
        <p:txBody>
          <a:bodyPr/>
          <a:lstStyle/>
          <a:p>
            <a:pPr marL="0" indent="0" latinLnBrk="0">
              <a:lnSpc>
                <a:spcPct val="122000"/>
              </a:lnSpc>
              <a:spcBef>
                <a:spcPts val="0"/>
              </a:spcBef>
              <a:buFont typeface="Arial" charset="0"/>
              <a:buNone/>
            </a:pPr>
            <a:r>
              <a:rPr sz="2400" b="1" smtClean="0">
                <a:solidFill>
                  <a:srgbClr val="990033"/>
                </a:solidFill>
                <a:latin typeface="Times New Roman" pitchFamily="18" charset="0"/>
              </a:rPr>
              <a:t> D　</a:t>
            </a:r>
            <a:r>
              <a:rPr sz="2400" b="1" smtClean="0">
                <a:solidFill>
                  <a:srgbClr val="990033"/>
                </a:solidFill>
                <a:latin typeface="宋体" pitchFamily="2" charset="-122"/>
              </a:rPr>
              <a:t>[解析] </a:t>
            </a:r>
            <a:r>
              <a:rPr sz="2400" b="1" smtClean="0">
                <a:solidFill>
                  <a:srgbClr val="990033"/>
                </a:solidFill>
                <a:latin typeface="Times New Roman" pitchFamily="18" charset="0"/>
              </a:rPr>
              <a:t> A</a:t>
            </a:r>
            <a:r>
              <a:rPr sz="2400" b="1" smtClean="0">
                <a:solidFill>
                  <a:srgbClr val="990033"/>
                </a:solidFill>
                <a:latin typeface="宋体" pitchFamily="2" charset="-122"/>
              </a:rPr>
              <a:t>项，“气得浑身都发紫了”说法过于夸大，有“气得嘴唇都发紫了”的可能；</a:t>
            </a:r>
            <a:r>
              <a:rPr sz="2400" b="1" smtClean="0">
                <a:solidFill>
                  <a:srgbClr val="990033"/>
                </a:solidFill>
                <a:latin typeface="Times New Roman" pitchFamily="18" charset="0"/>
              </a:rPr>
              <a:t>B</a:t>
            </a:r>
            <a:r>
              <a:rPr sz="2400" b="1" smtClean="0">
                <a:solidFill>
                  <a:srgbClr val="990033"/>
                </a:solidFill>
                <a:latin typeface="宋体" pitchFamily="2" charset="-122"/>
              </a:rPr>
              <a:t>项，坦克“身轻如燕”“直上了蓝天”夸张不当，不符合客观实际；</a:t>
            </a:r>
            <a:r>
              <a:rPr sz="2400" b="1" smtClean="0">
                <a:solidFill>
                  <a:srgbClr val="990033"/>
                </a:solidFill>
                <a:latin typeface="Times New Roman" pitchFamily="18" charset="0"/>
              </a:rPr>
              <a:t>C</a:t>
            </a:r>
            <a:r>
              <a:rPr sz="2400" b="1" smtClean="0">
                <a:solidFill>
                  <a:srgbClr val="990033"/>
                </a:solidFill>
                <a:latin typeface="宋体" pitchFamily="2" charset="-122"/>
              </a:rPr>
              <a:t>项，“一个在井里，一个在天上”夸张不当，有“一个在地上，一个在天上”的可能。</a:t>
            </a:r>
          </a:p>
        </p:txBody>
      </p:sp>
      <p:sp>
        <p:nvSpPr>
          <p:cNvPr id="126976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126976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6976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内容占位符 2"/>
          <p:cNvSpPr>
            <a:spLocks noGrp="1"/>
          </p:cNvSpPr>
          <p:nvPr>
            <p:ph idx="4294967295"/>
          </p:nvPr>
        </p:nvSpPr>
        <p:spPr>
          <a:xfrm>
            <a:off x="827088" y="908050"/>
            <a:ext cx="7920037" cy="3600450"/>
          </a:xfrm>
        </p:spPr>
        <p:txBody>
          <a:bodyPr/>
          <a:lstStyle/>
          <a:p>
            <a:pPr marL="0" indent="622300" eaLnBrk="1" hangingPunct="1">
              <a:lnSpc>
                <a:spcPts val="3500"/>
              </a:lnSpc>
              <a:spcBef>
                <a:spcPct val="0"/>
              </a:spcBef>
              <a:buFont typeface="Arial" charset="0"/>
              <a:buNone/>
            </a:pPr>
            <a:r>
              <a:rPr sz="2400" b="1" smtClean="0">
                <a:latin typeface="宋体" pitchFamily="2" charset="-122"/>
              </a:rPr>
              <a:t>(4)根据上下句的形式，又可以把对偶分为严式对偶和宽式对偶。严式对偶，要求上下两句字数相等、词性相对、结构相同、平仄相对、不重复用字，如(1)(2)的例句。宽式对偶，即就严式对偶的五条要求只要有一部分达到就可以，不是很严格，如(3)的例句。运用对偶切忌离开内容，片面追求形式上的对仗、整齐。徒有形式上的对偶，内容空洞，则背离了修辞的本来目的。</a:t>
            </a:r>
          </a:p>
        </p:txBody>
      </p:sp>
      <p:sp>
        <p:nvSpPr>
          <p:cNvPr id="59290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9290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9290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92898"/>
                                        </p:tgtEl>
                                        <p:attrNameLst>
                                          <p:attrName>style.visibility</p:attrName>
                                        </p:attrNameLst>
                                      </p:cBhvr>
                                      <p:to>
                                        <p:strVal val="visible"/>
                                      </p:to>
                                    </p:set>
                                    <p:animEffect transition="in" filter="blinds(horizontal)">
                                      <p:cBhvr>
                                        <p:cTn id="7" dur="500"/>
                                        <p:tgtEl>
                                          <p:spTgt spid="592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898" grpId="0"/>
    </p:bldLst>
  </p:timing>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内容占位符 2"/>
          <p:cNvSpPr>
            <a:spLocks noGrp="1"/>
          </p:cNvSpPr>
          <p:nvPr>
            <p:ph idx="4294967295"/>
          </p:nvPr>
        </p:nvSpPr>
        <p:spPr>
          <a:xfrm>
            <a:off x="827088" y="908050"/>
            <a:ext cx="7920037" cy="3600450"/>
          </a:xfrm>
        </p:spPr>
        <p:txBody>
          <a:bodyPr/>
          <a:lstStyle/>
          <a:p>
            <a:pPr marL="0" indent="0" eaLnBrk="1" latinLnBrk="0" hangingPunct="1">
              <a:lnSpc>
                <a:spcPts val="3500"/>
              </a:lnSpc>
              <a:spcBef>
                <a:spcPct val="0"/>
              </a:spcBef>
              <a:buFont typeface="Arial" charset="0"/>
              <a:buNone/>
            </a:pPr>
            <a:r>
              <a:rPr lang="en-US" altLang="zh-CN" sz="2400" b="1" smtClean="0">
                <a:latin typeface="黑体" charset="0"/>
                <a:ea typeface="黑体" charset="0"/>
              </a:rPr>
              <a:t>3</a:t>
            </a:r>
            <a:r>
              <a:rPr lang="zh-CN" altLang="en-US" sz="2400" b="1" smtClean="0">
                <a:latin typeface="黑体" charset="0"/>
                <a:ea typeface="黑体" charset="0"/>
              </a:rPr>
              <a:t>．对偶的作用。</a:t>
            </a:r>
            <a:r>
              <a:rPr lang="zh-CN" altLang="en-US" sz="2400" b="1" smtClean="0">
                <a:latin typeface="宋体" pitchFamily="2" charset="-122"/>
              </a:rPr>
              <a:t>便于吟诵，易于记忆；用于诗词，有音乐美；表意凝练，抒情酣畅。①形式整齐，结构对称，可以收到一种均衡的美感效果。②词句凝练概括，富有表现力，能够把相关事物间的关系表现得集中鲜明；使对立事物间的对比强烈，褒贬分明。③节奏鲜明，音韵和谐，读来朗朗上口，便于吟诵记忆。</a:t>
            </a:r>
          </a:p>
        </p:txBody>
      </p:sp>
      <p:sp>
        <p:nvSpPr>
          <p:cNvPr id="59392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9392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9392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93922"/>
                                        </p:tgtEl>
                                        <p:attrNameLst>
                                          <p:attrName>style.visibility</p:attrName>
                                        </p:attrNameLst>
                                      </p:cBhvr>
                                      <p:to>
                                        <p:strVal val="visible"/>
                                      </p:to>
                                    </p:set>
                                    <p:animEffect transition="in" filter="blinds(horizontal)">
                                      <p:cBhvr>
                                        <p:cTn id="7" dur="500"/>
                                        <p:tgtEl>
                                          <p:spTgt spid="593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22" grpId="0"/>
    </p:bldLst>
  </p:timing>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67080" y="908685"/>
            <a:ext cx="7837170" cy="5399405"/>
          </a:xfrm>
        </p:spPr>
        <p:txBody>
          <a:bodyPr/>
          <a:lstStyle/>
          <a:p>
            <a:pPr marL="0" indent="0" eaLnBrk="1" latinLnBrk="0" hangingPunct="1">
              <a:lnSpc>
                <a:spcPts val="3500"/>
              </a:lnSpc>
              <a:spcBef>
                <a:spcPct val="0"/>
              </a:spcBef>
              <a:buFont typeface="Arial" charset="0"/>
              <a:buNone/>
            </a:pPr>
            <a:r>
              <a:rPr sz="2400" b="1" smtClean="0">
                <a:latin typeface="宋体" pitchFamily="2" charset="-122"/>
              </a:rPr>
              <a:t>【</a:t>
            </a:r>
            <a:r>
              <a:rPr sz="2400" b="1" smtClean="0">
                <a:latin typeface="黑体" charset="0"/>
                <a:ea typeface="黑体" charset="0"/>
              </a:rPr>
              <a:t>对点训练</a:t>
            </a:r>
            <a:r>
              <a:rPr sz="2400" b="1" smtClean="0">
                <a:latin typeface="宋体" pitchFamily="2" charset="-122"/>
              </a:rPr>
              <a:t>】</a:t>
            </a:r>
          </a:p>
          <a:p>
            <a:pPr marL="0" indent="0" eaLnBrk="1" latinLnBrk="0" hangingPunct="1">
              <a:lnSpc>
                <a:spcPct val="122000"/>
              </a:lnSpc>
              <a:spcBef>
                <a:spcPct val="0"/>
              </a:spcBef>
              <a:buFont typeface="Arial" charset="0"/>
              <a:buNone/>
            </a:pPr>
            <a:r>
              <a:rPr sz="2400" b="1" smtClean="0">
                <a:latin typeface="宋体" pitchFamily="2" charset="-122"/>
              </a:rPr>
              <a:t> 8．[2014·江苏卷]  下列诗句与“墙头雨细垂纤草”对仗工整的一项是(　　)</a:t>
            </a:r>
          </a:p>
          <a:p>
            <a:pPr marL="0" indent="0" eaLnBrk="1" latinLnBrk="0" hangingPunct="1">
              <a:lnSpc>
                <a:spcPct val="122000"/>
              </a:lnSpc>
              <a:spcBef>
                <a:spcPct val="0"/>
              </a:spcBef>
              <a:buFont typeface="Arial" charset="0"/>
              <a:buNone/>
            </a:pPr>
            <a:r>
              <a:rPr sz="2400" b="1" smtClean="0">
                <a:latin typeface="Times New Roman" pitchFamily="18" charset="0"/>
              </a:rPr>
              <a:t>     A. 水面风回聚落花　　　B. 数峰无语立斜阳</a:t>
            </a:r>
          </a:p>
          <a:p>
            <a:pPr marL="0" indent="0" eaLnBrk="1" latinLnBrk="0" hangingPunct="1">
              <a:lnSpc>
                <a:spcPct val="122000"/>
              </a:lnSpc>
              <a:spcBef>
                <a:spcPct val="0"/>
              </a:spcBef>
              <a:buFont typeface="Arial" charset="0"/>
              <a:buNone/>
            </a:pPr>
            <a:r>
              <a:rPr sz="2400" b="1" smtClean="0">
                <a:latin typeface="Times New Roman" pitchFamily="18" charset="0"/>
              </a:rPr>
              <a:t>     C. 楼上春容带雨来            D. 蝉曳残声过别枝</a:t>
            </a:r>
          </a:p>
          <a:p>
            <a:pPr marL="0" indent="0" eaLnBrk="1" latinLnBrk="0" hangingPunct="1">
              <a:lnSpc>
                <a:spcPct val="122000"/>
              </a:lnSpc>
              <a:spcBef>
                <a:spcPct val="0"/>
              </a:spcBef>
              <a:buFont typeface="Arial" charset="0"/>
              <a:buNone/>
            </a:pPr>
            <a:endParaRPr sz="2400" b="1" smtClean="0">
              <a:latin typeface="宋体" pitchFamily="2" charset="-122"/>
            </a:endParaRPr>
          </a:p>
        </p:txBody>
      </p:sp>
      <p:sp>
        <p:nvSpPr>
          <p:cNvPr id="59494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9495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9495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05485" y="908685"/>
            <a:ext cx="7755255" cy="4105275"/>
          </a:xfrm>
        </p:spPr>
        <p:txBody>
          <a:bodyPr/>
          <a:lstStyle/>
          <a:p>
            <a:pPr marL="0" indent="0" algn="just" eaLnBrk="1" latinLnBrk="0" hangingPunct="1">
              <a:lnSpc>
                <a:spcPct val="122000"/>
              </a:lnSpc>
              <a:spcBef>
                <a:spcPct val="0"/>
              </a:spcBef>
              <a:buFont typeface="Arial" charset="0"/>
              <a:buNone/>
            </a:pPr>
            <a:r>
              <a:rPr sz="2400" b="1" dirty="0" smtClean="0">
                <a:solidFill>
                  <a:srgbClr val="990033"/>
                </a:solidFill>
                <a:latin typeface="Times New Roman" pitchFamily="18" charset="0"/>
                <a:sym typeface="+mn-ea"/>
              </a:rPr>
              <a:t> A　</a:t>
            </a:r>
            <a:r>
              <a:rPr sz="2400" b="1" dirty="0" smtClean="0">
                <a:solidFill>
                  <a:srgbClr val="990033"/>
                </a:solidFill>
                <a:latin typeface="宋体" pitchFamily="2" charset="-122"/>
                <a:sym typeface="+mn-ea"/>
              </a:rPr>
              <a:t>[解析] 本题考查正确使用修辞手法的能力。首先排除</a:t>
            </a:r>
            <a:r>
              <a:rPr sz="2400" b="1" dirty="0" smtClean="0">
                <a:solidFill>
                  <a:srgbClr val="990033"/>
                </a:solidFill>
                <a:latin typeface="Times New Roman" pitchFamily="18" charset="0"/>
                <a:sym typeface="+mn-ea"/>
              </a:rPr>
              <a:t>D</a:t>
            </a:r>
            <a:r>
              <a:rPr sz="2400" b="1" dirty="0" smtClean="0">
                <a:solidFill>
                  <a:srgbClr val="990033"/>
                </a:solidFill>
                <a:latin typeface="宋体" pitchFamily="2" charset="-122"/>
                <a:sym typeface="+mn-ea"/>
              </a:rPr>
              <a:t>项，“蝉曳”是主谓结构，与“墙头”明显不对仗；其次排除</a:t>
            </a:r>
            <a:r>
              <a:rPr sz="2400" b="1" dirty="0" smtClean="0">
                <a:solidFill>
                  <a:srgbClr val="990033"/>
                </a:solidFill>
                <a:latin typeface="Times New Roman" pitchFamily="18" charset="0"/>
                <a:sym typeface="+mn-ea"/>
              </a:rPr>
              <a:t>B</a:t>
            </a:r>
            <a:r>
              <a:rPr sz="2400" b="1" dirty="0" smtClean="0">
                <a:solidFill>
                  <a:srgbClr val="990033"/>
                </a:solidFill>
                <a:latin typeface="宋体" pitchFamily="2" charset="-122"/>
                <a:sym typeface="+mn-ea"/>
              </a:rPr>
              <a:t>项，题干例句中“雨细”是主谓结构，与“无语”明显不对仗；</a:t>
            </a:r>
            <a:r>
              <a:rPr sz="2400" b="1" dirty="0" smtClean="0">
                <a:solidFill>
                  <a:srgbClr val="990033"/>
                </a:solidFill>
                <a:latin typeface="Times New Roman" pitchFamily="18" charset="0"/>
                <a:sym typeface="+mn-ea"/>
              </a:rPr>
              <a:t>C</a:t>
            </a:r>
            <a:r>
              <a:rPr sz="2400" b="1" dirty="0" smtClean="0">
                <a:solidFill>
                  <a:srgbClr val="990033"/>
                </a:solidFill>
                <a:latin typeface="宋体" pitchFamily="2" charset="-122"/>
                <a:sym typeface="+mn-ea"/>
              </a:rPr>
              <a:t>项中的“带雨来”没有A项中的“聚落花”与“垂纤草”的对仗工整。</a:t>
            </a:r>
            <a:endParaRPr b="1" dirty="0" smtClean="0">
              <a:latin typeface="宋体" pitchFamily="2" charset="-122"/>
            </a:endParaRPr>
          </a:p>
          <a:p>
            <a:pPr marL="0" indent="0" algn="just" eaLnBrk="1" latinLnBrk="0" hangingPunct="1">
              <a:lnSpc>
                <a:spcPct val="122000"/>
              </a:lnSpc>
              <a:spcBef>
                <a:spcPct val="0"/>
              </a:spcBef>
              <a:buFont typeface="Arial" charset="0"/>
              <a:buNone/>
            </a:pPr>
            <a:endParaRPr dirty="0"/>
          </a:p>
        </p:txBody>
      </p:sp>
      <p:sp>
        <p:nvSpPr>
          <p:cNvPr id="127078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127079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7079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07085" y="908050"/>
            <a:ext cx="7940040" cy="2665730"/>
          </a:xfrm>
        </p:spPr>
        <p:txBody>
          <a:bodyPr/>
          <a:lstStyle/>
          <a:p>
            <a:pPr marL="0" indent="0" eaLnBrk="1" latinLnBrk="0" hangingPunct="1">
              <a:lnSpc>
                <a:spcPts val="3500"/>
              </a:lnSpc>
              <a:spcBef>
                <a:spcPct val="0"/>
              </a:spcBef>
              <a:buFont typeface="Arial" charset="0"/>
              <a:buNone/>
            </a:pPr>
            <a:r>
              <a:rPr sz="2400" b="1" smtClean="0">
                <a:latin typeface="宋体" pitchFamily="2" charset="-122"/>
                <a:sym typeface="+mn-ea"/>
              </a:rPr>
              <a:t>【</a:t>
            </a:r>
            <a:r>
              <a:rPr sz="2400" b="1" smtClean="0">
                <a:latin typeface="黑体" charset="0"/>
                <a:ea typeface="黑体" charset="0"/>
                <a:sym typeface="+mn-ea"/>
              </a:rPr>
              <a:t>对点训练</a:t>
            </a:r>
            <a:r>
              <a:rPr sz="2400" b="1" smtClean="0">
                <a:latin typeface="宋体" pitchFamily="2" charset="-122"/>
                <a:sym typeface="+mn-ea"/>
              </a:rPr>
              <a:t>】</a:t>
            </a:r>
          </a:p>
          <a:p>
            <a:pPr marL="0" indent="0" eaLnBrk="1" latinLnBrk="0" hangingPunct="1">
              <a:lnSpc>
                <a:spcPts val="3500"/>
              </a:lnSpc>
              <a:spcBef>
                <a:spcPct val="0"/>
              </a:spcBef>
              <a:buFont typeface="Arial" charset="0"/>
              <a:buNone/>
            </a:pPr>
            <a:r>
              <a:rPr lang="en-US" altLang="zh-CN" sz="2400" b="1" smtClean="0">
                <a:latin typeface="宋体" pitchFamily="2" charset="-122"/>
              </a:rPr>
              <a:t>9</a:t>
            </a:r>
            <a:r>
              <a:rPr lang="zh-CN" altLang="en-US" sz="2400" b="1" smtClean="0">
                <a:latin typeface="宋体" pitchFamily="2" charset="-122"/>
              </a:rPr>
              <a:t>．</a:t>
            </a:r>
            <a:r>
              <a:rPr lang="en-US" altLang="zh-CN" sz="2400" b="1" smtClean="0">
                <a:latin typeface="宋体" pitchFamily="2" charset="-122"/>
              </a:rPr>
              <a:t>[2012•</a:t>
            </a:r>
            <a:r>
              <a:rPr lang="zh-CN" altLang="en-US" sz="2400" b="1" smtClean="0">
                <a:latin typeface="宋体" pitchFamily="2" charset="-122"/>
              </a:rPr>
              <a:t>四川卷</a:t>
            </a:r>
            <a:r>
              <a:rPr lang="en-US" altLang="zh-CN" sz="2400" b="1" smtClean="0">
                <a:latin typeface="宋体" pitchFamily="2" charset="-122"/>
              </a:rPr>
              <a:t>] </a:t>
            </a:r>
            <a:r>
              <a:rPr lang="zh-CN" altLang="en-US" sz="2400" b="1" smtClean="0">
                <a:latin typeface="宋体" pitchFamily="2" charset="-122"/>
              </a:rPr>
              <a:t>补写下列有关节日的两副对联。注意：①内容与节日相关；②可以不考虑平仄。</a:t>
            </a:r>
            <a:r>
              <a:rPr lang="en-US" altLang="zh-CN" sz="2400" b="1" smtClean="0">
                <a:latin typeface="宋体" pitchFamily="2" charset="-122"/>
              </a:rPr>
              <a:t> </a:t>
            </a:r>
          </a:p>
          <a:p>
            <a:pPr marL="0" indent="0" eaLnBrk="1" latinLnBrk="0" hangingPunct="1">
              <a:lnSpc>
                <a:spcPts val="3500"/>
              </a:lnSpc>
              <a:spcBef>
                <a:spcPct val="0"/>
              </a:spcBef>
              <a:buFont typeface="Arial" charset="0"/>
              <a:buNone/>
            </a:pPr>
            <a:r>
              <a:rPr lang="en-US" altLang="zh-CN" sz="2400" b="1" smtClean="0">
                <a:latin typeface="宋体" pitchFamily="2" charset="-122"/>
              </a:rPr>
              <a:t>(1)</a:t>
            </a:r>
            <a:r>
              <a:rPr lang="zh-CN" altLang="en-US" sz="2400" b="1" smtClean="0">
                <a:latin typeface="宋体" pitchFamily="2" charset="-122"/>
              </a:rPr>
              <a:t>端午　上联：赛龙舟不忘楚风余韵</a:t>
            </a:r>
          </a:p>
          <a:p>
            <a:pPr marL="0" indent="0" eaLnBrk="1" latinLnBrk="0" hangingPunct="1">
              <a:lnSpc>
                <a:spcPts val="3500"/>
              </a:lnSpc>
              <a:spcBef>
                <a:spcPct val="0"/>
              </a:spcBef>
              <a:buFont typeface="Arial" charset="0"/>
              <a:buNone/>
            </a:pPr>
            <a:r>
              <a:rPr lang="en-US" altLang="zh-CN" sz="2400" b="1" smtClean="0">
                <a:latin typeface="宋体" pitchFamily="2" charset="-122"/>
              </a:rPr>
              <a:t>(2)</a:t>
            </a:r>
            <a:r>
              <a:rPr lang="zh-CN" altLang="en-US" sz="2400" b="1" smtClean="0">
                <a:latin typeface="宋体" pitchFamily="2" charset="-122"/>
              </a:rPr>
              <a:t>中秋　下联：明月千里寄相思</a:t>
            </a:r>
          </a:p>
          <a:p>
            <a:pPr marL="0" indent="0" eaLnBrk="1" latinLnBrk="0" hangingPunct="1">
              <a:lnSpc>
                <a:spcPts val="3500"/>
              </a:lnSpc>
              <a:spcBef>
                <a:spcPct val="0"/>
              </a:spcBef>
              <a:buFont typeface="Arial" charset="0"/>
              <a:buNone/>
            </a:pPr>
            <a:endParaRPr/>
          </a:p>
        </p:txBody>
      </p:sp>
      <p:sp>
        <p:nvSpPr>
          <p:cNvPr id="59597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4" name="Group 5"/>
          <p:cNvGrpSpPr/>
          <p:nvPr/>
        </p:nvGrpSpPr>
        <p:grpSpPr bwMode="auto">
          <a:xfrm>
            <a:off x="1588" y="2674938"/>
            <a:ext cx="609600" cy="1978025"/>
            <a:chOff x="1" y="1685"/>
            <a:chExt cx="384" cy="1246"/>
          </a:xfrm>
        </p:grpSpPr>
        <p:pic>
          <p:nvPicPr>
            <p:cNvPr id="59597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9597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2" name="内容占位符 2"/>
          <p:cNvSpPr/>
          <p:nvPr/>
        </p:nvSpPr>
        <p:spPr bwMode="auto">
          <a:xfrm>
            <a:off x="683260" y="4292600"/>
            <a:ext cx="7920355" cy="1490345"/>
          </a:xfrm>
          <a:prstGeom prst="rect">
            <a:avLst/>
          </a:prstGeom>
          <a:noFill/>
          <a:ln w="9525">
            <a:noFill/>
            <a:miter lim="800000"/>
          </a:ln>
        </p:spPr>
        <p:txBody>
          <a:bodyPr/>
          <a:lstStyle/>
          <a:p>
            <a:pPr indent="0" algn="l">
              <a:lnSpc>
                <a:spcPts val="3500"/>
              </a:lnSpc>
              <a:spcBef>
                <a:spcPct val="0"/>
              </a:spcBef>
            </a:pPr>
            <a:endParaRPr sz="2400" b="1" smtClean="0">
              <a:solidFill>
                <a:srgbClr val="990033"/>
              </a:solidFill>
              <a:latin typeface="宋体" pitchFamily="2"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5" name="内容占位符 2"/>
          <p:cNvSpPr/>
          <p:nvPr/>
        </p:nvSpPr>
        <p:spPr bwMode="auto">
          <a:xfrm>
            <a:off x="838835" y="4076700"/>
            <a:ext cx="8053705" cy="1308100"/>
          </a:xfrm>
          <a:prstGeom prst="rect">
            <a:avLst/>
          </a:prstGeom>
          <a:noFill/>
          <a:ln w="9525">
            <a:noFill/>
            <a:miter lim="800000"/>
          </a:ln>
        </p:spPr>
        <p:txBody>
          <a:bodyPr/>
          <a:lstStyle/>
          <a:p>
            <a:pPr indent="0" algn="l">
              <a:lnSpc>
                <a:spcPts val="3500"/>
              </a:lnSpc>
              <a:spcBef>
                <a:spcPct val="0"/>
              </a:spcBef>
            </a:pPr>
            <a:r>
              <a:rPr sz="2400" b="1" smtClean="0">
                <a:solidFill>
                  <a:srgbClr val="990033"/>
                </a:solidFill>
                <a:latin typeface="宋体" pitchFamily="2" charset="-122"/>
              </a:rPr>
              <a:t>(示例)：(1)下联：闻粽香尚思屈子忠魂　</a:t>
            </a:r>
          </a:p>
          <a:p>
            <a:pPr indent="0" algn="l">
              <a:lnSpc>
                <a:spcPts val="3500"/>
              </a:lnSpc>
              <a:spcBef>
                <a:spcPct val="0"/>
              </a:spcBef>
            </a:pPr>
            <a:r>
              <a:rPr sz="2400" b="1" smtClean="0">
                <a:solidFill>
                  <a:srgbClr val="990033"/>
                </a:solidFill>
                <a:latin typeface="宋体" pitchFamily="2" charset="-122"/>
              </a:rPr>
              <a:t>        (2)上联：清风一缕拂丹桂</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3" presetClass="entr" presetSubtype="1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 calcmode="lin" valueType="num">
                                      <p:cBhvr additive="base">
                                        <p:cTn id="16"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
                                            <p:txEl>
                                              <p:pRg st="0" end="0"/>
                                            </p:txEl>
                                          </p:spTgt>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 calcmode="lin" valueType="num">
                                      <p:cBhvr additive="base">
                                        <p:cTn id="20"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allAtOnce" bldLvl="0"/>
    </p:bldLst>
  </p:timing>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内容占位符 2"/>
          <p:cNvSpPr>
            <a:spLocks noGrp="1"/>
          </p:cNvSpPr>
          <p:nvPr>
            <p:ph idx="4294967295"/>
          </p:nvPr>
        </p:nvSpPr>
        <p:spPr>
          <a:xfrm>
            <a:off x="725805" y="908685"/>
            <a:ext cx="8021955" cy="5399405"/>
          </a:xfrm>
        </p:spPr>
        <p:txBody>
          <a:bodyPr/>
          <a:lstStyle/>
          <a:p>
            <a:pPr marL="0" indent="0" algn="just" eaLnBrk="1" latinLnBrk="0" hangingPunct="1">
              <a:lnSpc>
                <a:spcPts val="3500"/>
              </a:lnSpc>
              <a:spcBef>
                <a:spcPct val="0"/>
              </a:spcBef>
              <a:buFont typeface="Arial" charset="0"/>
              <a:buNone/>
            </a:pPr>
            <a:r>
              <a:rPr sz="2400" b="1" smtClean="0">
                <a:latin typeface="宋体" pitchFamily="2" charset="-122"/>
              </a:rPr>
              <a:t>【</a:t>
            </a:r>
            <a:r>
              <a:rPr sz="2400" b="1" smtClean="0">
                <a:latin typeface="黑体" charset="0"/>
                <a:ea typeface="黑体" charset="0"/>
              </a:rPr>
              <a:t>修辞小贴士</a:t>
            </a:r>
            <a:r>
              <a:rPr sz="2400" b="1" smtClean="0">
                <a:latin typeface="宋体" pitchFamily="2" charset="-122"/>
              </a:rPr>
              <a:t>】</a:t>
            </a:r>
          </a:p>
          <a:p>
            <a:pPr marL="0" indent="0" algn="just" eaLnBrk="1" latinLnBrk="0" hangingPunct="1">
              <a:lnSpc>
                <a:spcPts val="3500"/>
              </a:lnSpc>
              <a:spcBef>
                <a:spcPct val="0"/>
              </a:spcBef>
              <a:buFont typeface="Arial" charset="0"/>
              <a:buNone/>
            </a:pPr>
            <a:r>
              <a:rPr sz="2400" b="1" smtClean="0">
                <a:latin typeface="宋体" pitchFamily="2" charset="-122"/>
              </a:rPr>
              <a:t>对偶与对比的不同点。①对比的基本特点是“对立”，对偶的基本特点是“对称”。②对偶主要是从结构形式上说的，它要求结构相称，字数相等；对比是从意义上说的，它要求意思相反或相近，而不管结构形式如何。③对偶里的“反对”(如“横眉冷对千夫指，俯首甘为孺子牛”)，就意义上说是对比，就形式上说是对偶，这是修辞手法的兼类现象。</a:t>
            </a:r>
          </a:p>
        </p:txBody>
      </p:sp>
      <p:sp>
        <p:nvSpPr>
          <p:cNvPr id="59699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9699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9699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96994"/>
                                        </p:tgtEl>
                                        <p:attrNameLst>
                                          <p:attrName>style.visibility</p:attrName>
                                        </p:attrNameLst>
                                      </p:cBhvr>
                                      <p:to>
                                        <p:strVal val="visible"/>
                                      </p:to>
                                    </p:set>
                                    <p:animEffect transition="in" filter="blinds(horizontal)">
                                      <p:cBhvr>
                                        <p:cTn id="7" dur="500"/>
                                        <p:tgtEl>
                                          <p:spTgt spid="5969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6994" grpId="0"/>
    </p:bldLst>
  </p:timing>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内容占位符 2"/>
          <p:cNvSpPr>
            <a:spLocks noGrp="1"/>
          </p:cNvSpPr>
          <p:nvPr>
            <p:ph idx="4294967295"/>
          </p:nvPr>
        </p:nvSpPr>
        <p:spPr>
          <a:xfrm>
            <a:off x="776605" y="908685"/>
            <a:ext cx="7970520" cy="5399405"/>
          </a:xfrm>
        </p:spPr>
        <p:txBody>
          <a:bodyPr/>
          <a:lstStyle/>
          <a:p>
            <a:pPr marL="0" indent="0" eaLnBrk="1" latinLnBrk="0" hangingPunct="1">
              <a:lnSpc>
                <a:spcPts val="3500"/>
              </a:lnSpc>
              <a:spcBef>
                <a:spcPct val="0"/>
              </a:spcBef>
              <a:buFont typeface="Arial" charset="0"/>
              <a:buNone/>
            </a:pPr>
            <a:r>
              <a:rPr lang="zh-CN" altLang="en-US" sz="2400" b="1" smtClean="0">
                <a:latin typeface="黑体" charset="0"/>
                <a:ea typeface="黑体" charset="0"/>
              </a:rPr>
              <a:t>五、排比</a:t>
            </a:r>
          </a:p>
          <a:p>
            <a:pPr marL="0" indent="0" eaLnBrk="1" latinLnBrk="0" hangingPunct="1">
              <a:lnSpc>
                <a:spcPts val="3500"/>
              </a:lnSpc>
              <a:spcBef>
                <a:spcPct val="0"/>
              </a:spcBef>
              <a:buFont typeface="Arial" charset="0"/>
              <a:buNone/>
            </a:pPr>
            <a:r>
              <a:rPr lang="en-US" altLang="zh-CN" sz="2400" b="1" smtClean="0">
                <a:latin typeface="黑体" charset="0"/>
                <a:ea typeface="黑体" charset="0"/>
              </a:rPr>
              <a:t>1</a:t>
            </a:r>
            <a:r>
              <a:rPr lang="zh-CN" altLang="en-US" sz="2400" b="1" smtClean="0">
                <a:latin typeface="黑体" charset="0"/>
                <a:ea typeface="黑体" charset="0"/>
              </a:rPr>
              <a:t>．概念。</a:t>
            </a:r>
            <a:r>
              <a:rPr lang="zh-CN" altLang="en-US" sz="2400" b="1" smtClean="0">
                <a:latin typeface="宋体" pitchFamily="2" charset="-122"/>
              </a:rPr>
              <a:t>排比是由三个或三个以上结构相同或相似、内容相关、语气一致的短语或句子排列在一起，用来加强语势、强调内容、加重感情的修辞手法。</a:t>
            </a:r>
          </a:p>
          <a:p>
            <a:pPr marL="0" indent="0" eaLnBrk="1" latinLnBrk="0" hangingPunct="1">
              <a:lnSpc>
                <a:spcPts val="3500"/>
              </a:lnSpc>
              <a:spcBef>
                <a:spcPct val="0"/>
              </a:spcBef>
              <a:buFont typeface="Arial" charset="0"/>
              <a:buNone/>
            </a:pPr>
            <a:r>
              <a:rPr lang="en-US" altLang="zh-CN" sz="2400" b="1" smtClean="0">
                <a:latin typeface="黑体" charset="0"/>
                <a:ea typeface="黑体" charset="0"/>
              </a:rPr>
              <a:t>2</a:t>
            </a:r>
            <a:r>
              <a:rPr lang="zh-CN" altLang="en-US" sz="2400" b="1" smtClean="0">
                <a:latin typeface="黑体" charset="0"/>
                <a:ea typeface="黑体" charset="0"/>
              </a:rPr>
              <a:t>．种类。</a:t>
            </a:r>
            <a:r>
              <a:rPr lang="zh-CN" altLang="en-US" sz="2400" b="1" smtClean="0">
                <a:latin typeface="宋体" pitchFamily="2" charset="-122"/>
              </a:rPr>
              <a:t>①成分排比；②分句排比；③单句排比；④复句排比。</a:t>
            </a:r>
          </a:p>
          <a:p>
            <a:pPr marL="0" indent="0" eaLnBrk="1" latinLnBrk="0" hangingPunct="1">
              <a:lnSpc>
                <a:spcPts val="3500"/>
              </a:lnSpc>
              <a:spcBef>
                <a:spcPct val="0"/>
              </a:spcBef>
              <a:buFont typeface="Arial" charset="0"/>
              <a:buNone/>
            </a:pPr>
            <a:r>
              <a:rPr lang="en-US" altLang="zh-CN" sz="2400" b="1" smtClean="0">
                <a:latin typeface="黑体" charset="0"/>
                <a:ea typeface="黑体" charset="0"/>
              </a:rPr>
              <a:t>3</a:t>
            </a:r>
            <a:r>
              <a:rPr lang="zh-CN" altLang="en-US" sz="2400" b="1" smtClean="0">
                <a:latin typeface="黑体" charset="0"/>
                <a:ea typeface="黑体" charset="0"/>
              </a:rPr>
              <a:t>．作用。</a:t>
            </a:r>
            <a:r>
              <a:rPr lang="zh-CN" altLang="en-US" sz="2400" b="1" smtClean="0">
                <a:latin typeface="宋体" pitchFamily="2" charset="-122"/>
              </a:rPr>
              <a:t>内容集中，增强气势；叙事透辟，条分缕析；节奏鲜明，长于抒情。</a:t>
            </a:r>
          </a:p>
        </p:txBody>
      </p:sp>
      <p:sp>
        <p:nvSpPr>
          <p:cNvPr id="59802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9802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9802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98018"/>
                                        </p:tgtEl>
                                        <p:attrNameLst>
                                          <p:attrName>style.visibility</p:attrName>
                                        </p:attrNameLst>
                                      </p:cBhvr>
                                      <p:to>
                                        <p:strVal val="visible"/>
                                      </p:to>
                                    </p:set>
                                    <p:animEffect transition="in" filter="blinds(horizontal)">
                                      <p:cBhvr>
                                        <p:cTn id="7" dur="500"/>
                                        <p:tgtEl>
                                          <p:spTgt spid="598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01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14348" y="714356"/>
            <a:ext cx="7920037" cy="5399088"/>
          </a:xfrm>
        </p:spPr>
        <p:txBody>
          <a:bodyPr>
            <a:noAutofit/>
          </a:bodyPr>
          <a:lstStyle/>
          <a:p>
            <a:pPr marL="0" indent="0" algn="just" eaLnBrk="1" hangingPunct="1">
              <a:lnSpc>
                <a:spcPct val="122000"/>
              </a:lnSpc>
              <a:spcBef>
                <a:spcPct val="0"/>
              </a:spcBef>
              <a:buFont typeface="Arial" charset="0"/>
              <a:buNone/>
            </a:pPr>
            <a:r>
              <a:rPr lang="zh-CN" altLang="en-US" sz="2400" b="1" dirty="0" smtClean="0">
                <a:latin typeface="黑体" pitchFamily="2" charset="-122"/>
                <a:ea typeface="黑体" pitchFamily="2" charset="-122"/>
              </a:rPr>
              <a:t> </a:t>
            </a: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zh-CN" sz="2200" b="1" dirty="0" smtClean="0">
                <a:latin typeface="黑体" pitchFamily="2" charset="-122"/>
                <a:ea typeface="黑体" pitchFamily="2" charset="-122"/>
              </a:rPr>
              <a:t>►</a:t>
            </a:r>
            <a:r>
              <a:rPr lang="zh-CN" altLang="en-US" sz="2400" b="1" dirty="0" smtClean="0">
                <a:latin typeface="黑体" pitchFamily="2" charset="-122"/>
                <a:ea typeface="黑体" pitchFamily="2" charset="-122"/>
              </a:rPr>
              <a:t>角度六　 语体色彩</a:t>
            </a: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785786" y="1714488"/>
          <a:ext cx="7704138" cy="3571900"/>
        </p:xfrm>
        <a:graphic>
          <a:graphicData uri="http://schemas.openxmlformats.org/drawingml/2006/table">
            <a:tbl>
              <a:tblPr/>
              <a:tblGrid>
                <a:gridCol w="500066"/>
                <a:gridCol w="7204072"/>
              </a:tblGrid>
              <a:tr h="982273">
                <a:tc>
                  <a:txBody>
                    <a:bodyPr/>
                    <a:lstStyle/>
                    <a:p>
                      <a:pPr algn="ctr"/>
                      <a:r>
                        <a:rPr lang="zh-CN" altLang="en-US" sz="2000" b="1" kern="1200" baseline="0" dirty="0" smtClean="0">
                          <a:solidFill>
                            <a:schemeClr val="tx1"/>
                          </a:solidFill>
                          <a:latin typeface="+mn-ea"/>
                          <a:ea typeface="+mn-ea"/>
                          <a:cs typeface="+mn-cs"/>
                        </a:rPr>
                        <a:t>释义</a:t>
                      </a: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kern="1200" dirty="0" smtClean="0">
                          <a:solidFill>
                            <a:schemeClr val="dk1"/>
                          </a:solidFill>
                          <a:latin typeface="+mn-ea"/>
                          <a:ea typeface="+mn-ea"/>
                          <a:cs typeface="+mn-cs"/>
                        </a:rPr>
                        <a:t>  指为适应不同的交际需要而形成的语言体式，一般分为口语</a:t>
                      </a:r>
                      <a:r>
                        <a:rPr lang="en-US" altLang="zh-CN"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较通俗</a:t>
                      </a:r>
                      <a:r>
                        <a:rPr lang="en-US" altLang="zh-CN"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和书面语</a:t>
                      </a:r>
                      <a:r>
                        <a:rPr lang="en-US" altLang="zh-CN"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较庄重文雅</a:t>
                      </a:r>
                      <a:r>
                        <a:rPr lang="en-US" altLang="zh-CN"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两大类。书面语又可分为公文语体、科技语体、文艺语体等。近义成语可根据成语的语体色彩不同进行辨析</a:t>
                      </a:r>
                      <a:endParaRPr lang="zh-CN" altLang="en-US" sz="2000" b="1" baseline="0" dirty="0" smtClean="0">
                        <a:solidFill>
                          <a:schemeClr val="tx1"/>
                        </a:solidFill>
                        <a:latin typeface="+mn-ea"/>
                        <a:ea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18252">
                <a:tc rowSpan="2">
                  <a:txBody>
                    <a:bodyPr/>
                    <a:lstStyle/>
                    <a:p>
                      <a:pPr algn="ctr"/>
                      <a:r>
                        <a:rPr lang="zh-CN" altLang="en-US" sz="2000" b="1" kern="1200" baseline="0" dirty="0" smtClean="0">
                          <a:solidFill>
                            <a:schemeClr val="tx1"/>
                          </a:solidFill>
                          <a:latin typeface="+mn-ea"/>
                          <a:ea typeface="+mn-ea"/>
                          <a:cs typeface="+mn-cs"/>
                        </a:rPr>
                        <a:t>示例</a:t>
                      </a: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baseline="0" dirty="0" smtClean="0">
                          <a:solidFill>
                            <a:schemeClr val="tx1"/>
                          </a:solidFill>
                          <a:latin typeface="+mn-ea"/>
                          <a:ea typeface="+mn-ea"/>
                        </a:rPr>
                        <a:t> “博闻强识”和“见多识广”都有“见识广”之意。异：前者侧重于见闻广博，记忆力强，用于书面语；后者侧重于阅历多，多用于口语</a:t>
                      </a:r>
                      <a:endParaRPr lang="zh-CN" altLang="en-US" sz="2000" b="1" baseline="0" dirty="0">
                        <a:solidFill>
                          <a:schemeClr val="tx1"/>
                        </a:solidFill>
                        <a:latin typeface="+mn-ea"/>
                        <a:ea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43008">
                <a:tc vMerge="1">
                  <a:txBody>
                    <a:bodyPr/>
                    <a:lstStyle/>
                    <a:p>
                      <a:endParaRPr lang="zh-CN"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dirty="0" smtClean="0">
                          <a:latin typeface="+mn-ea"/>
                          <a:ea typeface="+mn-ea"/>
                        </a:rPr>
                        <a:t> “风平浪静”和“平安无事”都有“安宁无事”的意思。异：前者是形象的比喻；后者则是浅显的陈说，是通俗的口语</a:t>
                      </a:r>
                      <a:endParaRPr lang="zh-CN" altLang="en-US" sz="2000" b="1" dirty="0">
                        <a:latin typeface="+mn-ea"/>
                        <a:ea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4" presetClass="entr" presetSubtype="16"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ox(i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内容占位符 2"/>
          <p:cNvSpPr>
            <a:spLocks noGrp="1"/>
          </p:cNvSpPr>
          <p:nvPr>
            <p:ph idx="4294967295"/>
          </p:nvPr>
        </p:nvSpPr>
        <p:spPr>
          <a:xfrm>
            <a:off x="737235" y="867410"/>
            <a:ext cx="8011795" cy="3138170"/>
          </a:xfrm>
        </p:spPr>
        <p:txBody>
          <a:bodyPr/>
          <a:lstStyle/>
          <a:p>
            <a:pPr marL="0" indent="0" eaLnBrk="1" latinLnBrk="0" hangingPunct="1">
              <a:lnSpc>
                <a:spcPts val="3500"/>
              </a:lnSpc>
              <a:spcBef>
                <a:spcPct val="0"/>
              </a:spcBef>
              <a:buFont typeface="Arial" charset="0"/>
              <a:buNone/>
            </a:pPr>
            <a:r>
              <a:rPr sz="2400" b="1" smtClean="0">
                <a:latin typeface="宋体" pitchFamily="2" charset="-122"/>
              </a:rPr>
              <a:t>【</a:t>
            </a:r>
            <a:r>
              <a:rPr sz="2400" b="1" smtClean="0">
                <a:latin typeface="黑体" charset="0"/>
                <a:ea typeface="黑体" charset="0"/>
              </a:rPr>
              <a:t>对点训练</a:t>
            </a:r>
            <a:r>
              <a:rPr sz="2400" b="1" smtClean="0">
                <a:latin typeface="宋体" pitchFamily="2" charset="-122"/>
              </a:rPr>
              <a:t>】</a:t>
            </a:r>
          </a:p>
          <a:p>
            <a:pPr marL="0" indent="0" eaLnBrk="1" latinLnBrk="0" hangingPunct="1">
              <a:lnSpc>
                <a:spcPts val="3500"/>
              </a:lnSpc>
              <a:spcBef>
                <a:spcPct val="0"/>
              </a:spcBef>
              <a:buFont typeface="Arial" charset="0"/>
              <a:buNone/>
            </a:pPr>
            <a:r>
              <a:rPr sz="2400" b="1" smtClean="0">
                <a:latin typeface="宋体" pitchFamily="2" charset="-122"/>
              </a:rPr>
              <a:t>10．把下面的句子改写成排比句。</a:t>
            </a:r>
            <a:endParaRPr lang="zh-CN" altLang="en-US" sz="2400" b="1" smtClean="0">
              <a:latin typeface="宋体" pitchFamily="2" charset="-122"/>
            </a:endParaRPr>
          </a:p>
          <a:p>
            <a:pPr marL="0" indent="0" eaLnBrk="1" latinLnBrk="0" hangingPunct="1">
              <a:lnSpc>
                <a:spcPts val="3500"/>
              </a:lnSpc>
              <a:spcBef>
                <a:spcPct val="0"/>
              </a:spcBef>
              <a:buFont typeface="Arial" charset="0"/>
              <a:buNone/>
            </a:pPr>
            <a:r>
              <a:rPr lang="zh-CN" altLang="en-US" sz="2400" b="1" smtClean="0">
                <a:latin typeface="楷体_GB2312" pitchFamily="49" charset="-122"/>
                <a:ea typeface="楷体_GB2312" pitchFamily="49" charset="-122"/>
              </a:rPr>
              <a:t>    音乐家常把灵感变为跳跃的音符，文学家呢，他们优美的辞章往往源于灵感，至于画家，他们完满的构图也常常与灵感相关，而一般人的灵感，则常是霎时的喜悦。</a:t>
            </a:r>
          </a:p>
          <a:p>
            <a:pPr marL="0" indent="0" eaLnBrk="1" latinLnBrk="0" hangingPunct="1">
              <a:lnSpc>
                <a:spcPts val="3500"/>
              </a:lnSpc>
              <a:spcBef>
                <a:spcPct val="0"/>
              </a:spcBef>
              <a:buFont typeface="Arial" charset="0"/>
              <a:buNone/>
            </a:pPr>
            <a:endParaRPr/>
          </a:p>
        </p:txBody>
      </p:sp>
      <p:sp>
        <p:nvSpPr>
          <p:cNvPr id="59904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59904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59904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599050" name="内容占位符 2"/>
          <p:cNvSpPr/>
          <p:nvPr/>
        </p:nvSpPr>
        <p:spPr bwMode="auto">
          <a:xfrm>
            <a:off x="755650" y="4221163"/>
            <a:ext cx="7920038" cy="1512887"/>
          </a:xfrm>
          <a:prstGeom prst="rect">
            <a:avLst/>
          </a:prstGeom>
          <a:noFill/>
          <a:ln w="9525">
            <a:noFill/>
            <a:miter lim="800000"/>
          </a:ln>
        </p:spPr>
        <p:txBody>
          <a:bodyPr/>
          <a:lstStyle/>
          <a:p>
            <a:pPr indent="0" algn="l">
              <a:lnSpc>
                <a:spcPts val="3500"/>
              </a:lnSpc>
              <a:spcBef>
                <a:spcPct val="0"/>
              </a:spcBef>
            </a:pPr>
            <a:r>
              <a:rPr sz="2400" b="1" smtClean="0">
                <a:solidFill>
                  <a:srgbClr val="990033"/>
                </a:solidFill>
                <a:latin typeface="宋体" pitchFamily="2" charset="-122"/>
              </a:rPr>
              <a:t>音乐家的灵感常成为跳跃的音符，文学家的灵感常成为优美的辞章，画家的灵感常成为完满的构图，一般人的灵感常是霎时的喜悦。</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99042"/>
                                        </p:tgtEl>
                                        <p:attrNameLst>
                                          <p:attrName>style.visibility</p:attrName>
                                        </p:attrNameLst>
                                      </p:cBhvr>
                                      <p:to>
                                        <p:strVal val="visible"/>
                                      </p:to>
                                    </p:set>
                                    <p:animEffect transition="in" filter="blinds(horizontal)">
                                      <p:cBhvr>
                                        <p:cTn id="7" dur="500"/>
                                        <p:tgtEl>
                                          <p:spTgt spid="5990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99050"/>
                                        </p:tgtEl>
                                        <p:attrNameLst>
                                          <p:attrName>style.visibility</p:attrName>
                                        </p:attrNameLst>
                                      </p:cBhvr>
                                      <p:to>
                                        <p:strVal val="visible"/>
                                      </p:to>
                                    </p:set>
                                    <p:animEffect transition="in" filter="blinds(horizontal)">
                                      <p:cBhvr>
                                        <p:cTn id="12" dur="500"/>
                                        <p:tgtEl>
                                          <p:spTgt spid="599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042" grpId="0"/>
      <p:bldP spid="599050" grpId="0"/>
    </p:bldLst>
  </p:timing>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内容占位符 2"/>
          <p:cNvSpPr>
            <a:spLocks noGrp="1"/>
          </p:cNvSpPr>
          <p:nvPr>
            <p:ph idx="4294967295"/>
          </p:nvPr>
        </p:nvSpPr>
        <p:spPr>
          <a:xfrm>
            <a:off x="736600" y="850900"/>
            <a:ext cx="8185150" cy="3569970"/>
          </a:xfrm>
        </p:spPr>
        <p:txBody>
          <a:bodyPr/>
          <a:lstStyle/>
          <a:p>
            <a:pPr marL="0" indent="0" algn="just" latinLnBrk="0">
              <a:lnSpc>
                <a:spcPct val="122000"/>
              </a:lnSpc>
              <a:spcBef>
                <a:spcPts val="0"/>
              </a:spcBef>
              <a:buFont typeface="Arial" charset="0"/>
              <a:buNone/>
            </a:pPr>
            <a:r>
              <a:rPr sz="2400" b="1" smtClean="0">
                <a:latin typeface="+mn-ea"/>
                <a:sym typeface="+mn-ea"/>
              </a:rPr>
              <a:t>【</a:t>
            </a:r>
            <a:r>
              <a:rPr sz="2400" b="1" smtClean="0">
                <a:latin typeface="黑体" charset="0"/>
                <a:ea typeface="黑体" charset="0"/>
                <a:sym typeface="+mn-ea"/>
              </a:rPr>
              <a:t>对点训练</a:t>
            </a:r>
            <a:r>
              <a:rPr sz="2400" b="1" smtClean="0">
                <a:latin typeface="+mn-ea"/>
                <a:sym typeface="+mn-ea"/>
              </a:rPr>
              <a:t>】</a:t>
            </a:r>
          </a:p>
          <a:p>
            <a:pPr marL="0" indent="0" algn="just" latinLnBrk="0">
              <a:lnSpc>
                <a:spcPct val="122000"/>
              </a:lnSpc>
              <a:spcBef>
                <a:spcPts val="0"/>
              </a:spcBef>
              <a:buFont typeface="Arial" charset="0"/>
              <a:buNone/>
            </a:pPr>
            <a:r>
              <a:rPr lang="zh-CN" altLang="en-US" sz="2400" b="1" smtClean="0">
                <a:latin typeface="+mn-ea"/>
              </a:rPr>
              <a:t>11.[2012·重庆卷]  请在下面横线处补上恰当的语句。 要求：运用比拟，与前面的语句构成排比，语意连贯。（2分）</a:t>
            </a:r>
          </a:p>
          <a:p>
            <a:pPr marL="0" indent="0" algn="just" latinLnBrk="0">
              <a:lnSpc>
                <a:spcPct val="122000"/>
              </a:lnSpc>
              <a:spcBef>
                <a:spcPts val="0"/>
              </a:spcBef>
              <a:buFont typeface="Arial" charset="0"/>
              <a:buNone/>
            </a:pPr>
            <a:r>
              <a:rPr lang="zh-CN" altLang="en-US" sz="2400" b="1" smtClean="0">
                <a:latin typeface="楷体_GB2312" pitchFamily="49" charset="-122"/>
                <a:ea typeface="楷体_GB2312" pitchFamily="49" charset="-122"/>
              </a:rPr>
              <a:t>    水，有着很强的可变性：伸长脖子，就变成了江河；站直身子，就变成了喷泉；                            ，</a:t>
            </a:r>
            <a:r>
              <a:rPr lang="zh-CN" altLang="en-US" sz="2400" b="1" smtClean="0">
                <a:latin typeface="宋体" charset="0"/>
                <a:ea typeface="宋体" charset="0"/>
              </a:rPr>
              <a:t>______________________</a:t>
            </a:r>
            <a:r>
              <a:rPr lang="zh-CN" altLang="en-US" sz="2400" b="1" smtClean="0">
                <a:latin typeface="楷体_GB2312" pitchFamily="49" charset="-122"/>
                <a:ea typeface="楷体_GB2312" pitchFamily="49" charset="-122"/>
              </a:rPr>
              <a:t>。 </a:t>
            </a:r>
          </a:p>
        </p:txBody>
      </p:sp>
      <p:sp>
        <p:nvSpPr>
          <p:cNvPr id="60006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60007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60007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00074" name="内容占位符 2"/>
          <p:cNvSpPr/>
          <p:nvPr/>
        </p:nvSpPr>
        <p:spPr bwMode="auto">
          <a:xfrm>
            <a:off x="827088" y="4652645"/>
            <a:ext cx="7920037" cy="1008063"/>
          </a:xfrm>
          <a:prstGeom prst="rect">
            <a:avLst/>
          </a:prstGeom>
          <a:noFill/>
          <a:ln w="9525">
            <a:noFill/>
            <a:miter lim="800000"/>
          </a:ln>
        </p:spPr>
        <p:txBody>
          <a:bodyPr/>
          <a:lstStyle/>
          <a:p>
            <a:pPr indent="0" algn="l">
              <a:lnSpc>
                <a:spcPts val="3500"/>
              </a:lnSpc>
              <a:spcBef>
                <a:spcPct val="0"/>
              </a:spcBef>
            </a:pPr>
            <a:r>
              <a:t> </a:t>
            </a:r>
            <a:r>
              <a:rPr sz="2400" b="1" smtClean="0">
                <a:solidFill>
                  <a:srgbClr val="990033"/>
                </a:solidFill>
                <a:latin typeface="宋体" pitchFamily="2" charset="-122"/>
              </a:rPr>
              <a:t>纵身跳下　就变成了瀑布(或：流出眼泪　就变成了大雨)</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cxnSp>
        <p:nvCxnSpPr>
          <p:cNvPr id="3" name="直接连接符 2"/>
          <p:cNvCxnSpPr/>
          <p:nvPr/>
        </p:nvCxnSpPr>
        <p:spPr>
          <a:xfrm>
            <a:off x="4139565" y="3500755"/>
            <a:ext cx="44062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00066"/>
                                        </p:tgtEl>
                                        <p:attrNameLst>
                                          <p:attrName>style.visibility</p:attrName>
                                        </p:attrNameLst>
                                      </p:cBhvr>
                                      <p:to>
                                        <p:strVal val="visible"/>
                                      </p:to>
                                    </p:set>
                                    <p:animEffect transition="in" filter="blinds(horizontal)">
                                      <p:cBhvr>
                                        <p:cTn id="7" dur="500"/>
                                        <p:tgtEl>
                                          <p:spTgt spid="60006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00074"/>
                                        </p:tgtEl>
                                        <p:attrNameLst>
                                          <p:attrName>style.visibility</p:attrName>
                                        </p:attrNameLst>
                                      </p:cBhvr>
                                      <p:to>
                                        <p:strVal val="visible"/>
                                      </p:to>
                                    </p:set>
                                    <p:animEffect transition="in" filter="blinds(horizontal)">
                                      <p:cBhvr>
                                        <p:cTn id="12" dur="500"/>
                                        <p:tgtEl>
                                          <p:spTgt spid="600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066" grpId="0"/>
      <p:bldP spid="600074" grpId="0"/>
    </p:bldLst>
  </p:timing>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内容占位符 2"/>
          <p:cNvSpPr>
            <a:spLocks noGrp="1"/>
          </p:cNvSpPr>
          <p:nvPr>
            <p:ph idx="4294967295"/>
          </p:nvPr>
        </p:nvSpPr>
        <p:spPr>
          <a:xfrm>
            <a:off x="827088" y="908050"/>
            <a:ext cx="7920037" cy="3960813"/>
          </a:xfrm>
        </p:spPr>
        <p:txBody>
          <a:bodyPr/>
          <a:lstStyle/>
          <a:p>
            <a:pPr marL="0" indent="0" eaLnBrk="1" latinLnBrk="0" hangingPunct="1">
              <a:lnSpc>
                <a:spcPts val="3500"/>
              </a:lnSpc>
              <a:spcBef>
                <a:spcPct val="0"/>
              </a:spcBef>
              <a:buFont typeface="Arial" charset="0"/>
              <a:buNone/>
            </a:pPr>
            <a:r>
              <a:rPr sz="2400" b="1" smtClean="0">
                <a:latin typeface="+mn-ea"/>
              </a:rPr>
              <a:t>【</a:t>
            </a:r>
            <a:r>
              <a:rPr sz="2400" b="1" smtClean="0">
                <a:latin typeface="黑体" charset="0"/>
                <a:ea typeface="黑体" charset="0"/>
              </a:rPr>
              <a:t>修辞小贴士</a:t>
            </a:r>
            <a:r>
              <a:rPr sz="2400" b="1" smtClean="0">
                <a:latin typeface="+mn-ea"/>
              </a:rPr>
              <a:t>】</a:t>
            </a:r>
          </a:p>
          <a:p>
            <a:pPr marL="0" indent="0" eaLnBrk="1" latinLnBrk="0" hangingPunct="1">
              <a:lnSpc>
                <a:spcPts val="3500"/>
              </a:lnSpc>
              <a:spcBef>
                <a:spcPct val="0"/>
              </a:spcBef>
              <a:buFont typeface="Arial" charset="0"/>
              <a:buNone/>
            </a:pPr>
            <a:r>
              <a:rPr sz="2400" b="1" smtClean="0">
                <a:latin typeface="+mn-ea"/>
              </a:rPr>
              <a:t>排比与对偶的区别。①对称性与并列式。对偶是两个语言单位，而排比是三个以上的语言单位；对偶必须对称，而排比要求结构大体相似，字数要求不甚严格。②词语的重字与避重有别。排比经常以同一词语作为彼此的提示语，使语句互相衔接，给人以紧凑、密集之感，而典型的对偶句，上下两联是不能重字的。③对偶以平仄对仗为佳，排比则无此要求。</a:t>
            </a:r>
          </a:p>
        </p:txBody>
      </p:sp>
      <p:sp>
        <p:nvSpPr>
          <p:cNvPr id="60314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60314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60314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03138"/>
                                        </p:tgtEl>
                                        <p:attrNameLst>
                                          <p:attrName>style.visibility</p:attrName>
                                        </p:attrNameLst>
                                      </p:cBhvr>
                                      <p:to>
                                        <p:strVal val="visible"/>
                                      </p:to>
                                    </p:set>
                                    <p:animEffect transition="in" filter="blinds(horizontal)">
                                      <p:cBhvr>
                                        <p:cTn id="7" dur="500"/>
                                        <p:tgtEl>
                                          <p:spTgt spid="603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38" grpId="0"/>
    </p:bldLst>
  </p:timing>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内容占位符 2"/>
          <p:cNvSpPr>
            <a:spLocks noGrp="1"/>
          </p:cNvSpPr>
          <p:nvPr>
            <p:ph idx="4294967295"/>
          </p:nvPr>
        </p:nvSpPr>
        <p:spPr>
          <a:xfrm>
            <a:off x="746760" y="830580"/>
            <a:ext cx="8001635" cy="5477510"/>
          </a:xfrm>
        </p:spPr>
        <p:txBody>
          <a:bodyPr/>
          <a:lstStyle/>
          <a:p>
            <a:pPr marL="0" indent="0" algn="just" eaLnBrk="1" latinLnBrk="0" hangingPunct="1">
              <a:lnSpc>
                <a:spcPts val="3500"/>
              </a:lnSpc>
              <a:spcBef>
                <a:spcPct val="0"/>
              </a:spcBef>
              <a:buFont typeface="Arial" charset="0"/>
              <a:buNone/>
            </a:pPr>
            <a:r>
              <a:rPr lang="zh-CN" altLang="en-US" sz="2400" b="1" smtClean="0">
                <a:latin typeface="黑体" charset="0"/>
                <a:ea typeface="黑体" charset="0"/>
              </a:rPr>
              <a:t>六、设问、反问、反复</a:t>
            </a:r>
          </a:p>
          <a:p>
            <a:pPr marL="0" indent="0" algn="just" eaLnBrk="1" latinLnBrk="0" hangingPunct="1">
              <a:lnSpc>
                <a:spcPts val="3500"/>
              </a:lnSpc>
              <a:spcBef>
                <a:spcPct val="0"/>
              </a:spcBef>
              <a:buFont typeface="Arial" charset="0"/>
              <a:buNone/>
            </a:pPr>
            <a:r>
              <a:rPr lang="en-US" altLang="zh-CN" sz="2400" b="1" smtClean="0">
                <a:latin typeface="黑体" charset="0"/>
                <a:ea typeface="黑体" charset="0"/>
              </a:rPr>
              <a:t>(</a:t>
            </a:r>
            <a:r>
              <a:rPr lang="zh-CN" altLang="en-US" sz="2400" b="1" smtClean="0">
                <a:latin typeface="黑体" charset="0"/>
                <a:ea typeface="黑体" charset="0"/>
              </a:rPr>
              <a:t>一</a:t>
            </a:r>
            <a:r>
              <a:rPr lang="en-US" altLang="zh-CN" sz="2400" b="1" smtClean="0">
                <a:latin typeface="黑体" charset="0"/>
                <a:ea typeface="黑体" charset="0"/>
              </a:rPr>
              <a:t>)</a:t>
            </a:r>
            <a:r>
              <a:rPr lang="zh-CN" altLang="en-US" sz="2400" b="1" smtClean="0">
                <a:latin typeface="黑体" charset="0"/>
                <a:ea typeface="黑体" charset="0"/>
              </a:rPr>
              <a:t>设问</a:t>
            </a:r>
          </a:p>
          <a:p>
            <a:pPr marL="0" indent="0" algn="just" eaLnBrk="1" latinLnBrk="0" hangingPunct="1">
              <a:lnSpc>
                <a:spcPts val="3500"/>
              </a:lnSpc>
              <a:spcBef>
                <a:spcPct val="0"/>
              </a:spcBef>
              <a:buFont typeface="Arial" charset="0"/>
              <a:buNone/>
            </a:pPr>
            <a:r>
              <a:rPr lang="en-US" altLang="zh-CN" sz="2400" b="1" smtClean="0">
                <a:latin typeface="黑体" charset="0"/>
                <a:ea typeface="黑体" charset="0"/>
              </a:rPr>
              <a:t>1</a:t>
            </a:r>
            <a:r>
              <a:rPr lang="zh-CN" altLang="en-US" sz="2400" b="1" smtClean="0">
                <a:latin typeface="黑体" charset="0"/>
                <a:ea typeface="黑体" charset="0"/>
              </a:rPr>
              <a:t>．概念。</a:t>
            </a:r>
            <a:r>
              <a:rPr lang="zh-CN" altLang="en-US" sz="2400" b="1" smtClean="0">
                <a:latin typeface="+mn-ea"/>
              </a:rPr>
              <a:t>设问是为了引起别人的注意，故意先提出问题，紧接着说出自己的看法(有时不说出看法)的一种修辞手法。</a:t>
            </a:r>
          </a:p>
          <a:p>
            <a:pPr marL="0" indent="0" algn="just" eaLnBrk="1" latinLnBrk="0" hangingPunct="1">
              <a:lnSpc>
                <a:spcPts val="3500"/>
              </a:lnSpc>
              <a:spcBef>
                <a:spcPct val="0"/>
              </a:spcBef>
              <a:buFont typeface="Arial" charset="0"/>
              <a:buNone/>
            </a:pPr>
            <a:r>
              <a:rPr lang="en-US" altLang="zh-CN" sz="2400" b="1" smtClean="0">
                <a:latin typeface="黑体" charset="0"/>
                <a:ea typeface="黑体" charset="0"/>
              </a:rPr>
              <a:t>2</a:t>
            </a:r>
            <a:r>
              <a:rPr lang="zh-CN" altLang="en-US" sz="2400" b="1" smtClean="0">
                <a:latin typeface="黑体" charset="0"/>
                <a:ea typeface="黑体" charset="0"/>
              </a:rPr>
              <a:t>．种类。</a:t>
            </a:r>
          </a:p>
          <a:p>
            <a:pPr marL="0" indent="0" algn="just" eaLnBrk="1" latinLnBrk="0" hangingPunct="1">
              <a:lnSpc>
                <a:spcPts val="3500"/>
              </a:lnSpc>
              <a:spcBef>
                <a:spcPct val="0"/>
              </a:spcBef>
              <a:buFont typeface="Arial" charset="0"/>
              <a:buNone/>
            </a:pPr>
            <a:r>
              <a:rPr lang="en-US" altLang="zh-CN" sz="2400" b="1" smtClean="0">
                <a:latin typeface="+mn-ea"/>
              </a:rPr>
              <a:t>     (1)</a:t>
            </a:r>
            <a:r>
              <a:rPr lang="zh-CN" altLang="en-US" sz="2400" b="1" smtClean="0">
                <a:latin typeface="+mn-ea"/>
              </a:rPr>
              <a:t>自问自答。例如：社会生产力有这样巨大的发展，劳动生产率有这样大幅度的提高，靠的是什么？靠的是科学的力量、技术的力量。</a:t>
            </a:r>
          </a:p>
          <a:p>
            <a:pPr marL="0" indent="0" algn="just" eaLnBrk="1" latinLnBrk="0" hangingPunct="1">
              <a:lnSpc>
                <a:spcPts val="3500"/>
              </a:lnSpc>
              <a:spcBef>
                <a:spcPct val="0"/>
              </a:spcBef>
              <a:buFont typeface="Arial" charset="0"/>
              <a:buNone/>
            </a:pPr>
            <a:r>
              <a:rPr lang="en-US" altLang="zh-CN" sz="2400" b="1" smtClean="0">
                <a:latin typeface="+mn-ea"/>
              </a:rPr>
              <a:t>     (2)</a:t>
            </a:r>
            <a:r>
              <a:rPr lang="zh-CN" altLang="en-US" sz="2400" b="1" smtClean="0">
                <a:latin typeface="+mn-ea"/>
              </a:rPr>
              <a:t>问而不答。例如：问苍茫大地，谁主沉浮？</a:t>
            </a:r>
          </a:p>
          <a:p>
            <a:pPr marL="0" indent="0" algn="just" eaLnBrk="1" latinLnBrk="0" hangingPunct="1">
              <a:lnSpc>
                <a:spcPts val="3500"/>
              </a:lnSpc>
              <a:spcBef>
                <a:spcPct val="0"/>
              </a:spcBef>
              <a:buFont typeface="Arial" charset="0"/>
              <a:buNone/>
            </a:pPr>
            <a:r>
              <a:rPr lang="en-US" altLang="zh-CN" sz="2400" b="1" smtClean="0">
                <a:latin typeface="黑体" charset="0"/>
                <a:ea typeface="黑体" charset="0"/>
              </a:rPr>
              <a:t>3</a:t>
            </a:r>
            <a:r>
              <a:rPr lang="zh-CN" altLang="en-US" sz="2400" b="1" smtClean="0">
                <a:latin typeface="黑体" charset="0"/>
                <a:ea typeface="黑体" charset="0"/>
              </a:rPr>
              <a:t>．作用。</a:t>
            </a:r>
            <a:r>
              <a:rPr lang="zh-CN" altLang="en-US" sz="2400" b="1" smtClean="0">
                <a:latin typeface="+mn-ea"/>
              </a:rPr>
              <a:t>吸引读者，启发读者思考；用在文中，承上启下。</a:t>
            </a:r>
            <a:endParaRPr>
              <a:latin typeface="+mn-ea"/>
            </a:endParaRPr>
          </a:p>
        </p:txBody>
      </p:sp>
      <p:sp>
        <p:nvSpPr>
          <p:cNvPr id="60416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60416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60416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04162"/>
                                        </p:tgtEl>
                                        <p:attrNameLst>
                                          <p:attrName>style.visibility</p:attrName>
                                        </p:attrNameLst>
                                      </p:cBhvr>
                                      <p:to>
                                        <p:strVal val="visible"/>
                                      </p:to>
                                    </p:set>
                                    <p:animEffect transition="in" filter="blinds(horizontal)">
                                      <p:cBhvr>
                                        <p:cTn id="7" dur="500"/>
                                        <p:tgtEl>
                                          <p:spTgt spid="604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62" grpId="0"/>
    </p:bldLst>
  </p:timing>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6042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6042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100" name="文本框 99"/>
          <p:cNvSpPr txBox="1"/>
          <p:nvPr/>
        </p:nvSpPr>
        <p:spPr>
          <a:xfrm>
            <a:off x="756920" y="836295"/>
            <a:ext cx="8096250" cy="5425440"/>
          </a:xfrm>
          <a:prstGeom prst="rect">
            <a:avLst/>
          </a:prstGeom>
          <a:noFill/>
          <a:ln w="9525">
            <a:noFill/>
            <a:miter/>
          </a:ln>
        </p:spPr>
        <p:txBody>
          <a:bodyPr wrap="square">
            <a:spAutoFit/>
          </a:bodyPr>
          <a:lstStyle/>
          <a:p>
            <a:pPr marL="0" indent="0" algn="l">
              <a:lnSpc>
                <a:spcPts val="3500"/>
              </a:lnSpc>
            </a:pPr>
            <a:r>
              <a:rPr sz="2400" b="1" u="none" smtClean="0">
                <a:latin typeface="黑体" charset="0"/>
                <a:ea typeface="黑体" charset="0"/>
              </a:rPr>
              <a:t> (二)反问</a:t>
            </a:r>
          </a:p>
          <a:p>
            <a:r>
              <a:rPr sz="2400" b="1" u="none" smtClean="0">
                <a:latin typeface="黑体" charset="0"/>
                <a:ea typeface="黑体" charset="0"/>
              </a:rPr>
              <a:t> 1. 概念。</a:t>
            </a:r>
            <a:r>
              <a:rPr sz="2400" b="1" u="none" smtClean="0">
                <a:latin typeface="+mn-ea"/>
              </a:rPr>
              <a:t>反问也叫反诘，是为了加强语气，用疑问的形式表达确定的意思的一种修辞手法。</a:t>
            </a:r>
          </a:p>
          <a:p>
            <a:pPr marL="0" indent="0" algn="l">
              <a:lnSpc>
                <a:spcPts val="3500"/>
              </a:lnSpc>
            </a:pPr>
            <a:r>
              <a:rPr sz="2400" b="1" u="none" smtClean="0">
                <a:latin typeface="黑体" charset="0"/>
                <a:ea typeface="黑体" charset="0"/>
              </a:rPr>
              <a:t> 2. 种类。</a:t>
            </a:r>
          </a:p>
          <a:p>
            <a:pPr marL="0" indent="0" algn="l">
              <a:lnSpc>
                <a:spcPts val="3500"/>
              </a:lnSpc>
            </a:pPr>
            <a:r>
              <a:rPr sz="2400" b="1" u="none" smtClean="0">
                <a:latin typeface="+mn-ea"/>
              </a:rPr>
              <a:t>       (1)问而无答的反问。包括用肯定句表否定的内容和用否定句表肯定的内容两种形式。如：</a:t>
            </a:r>
          </a:p>
          <a:p>
            <a:r>
              <a:rPr sz="2400" b="1" u="none" smtClean="0">
                <a:latin typeface="+mn-ea"/>
              </a:rPr>
              <a:t>就说蒋筑英吧，已经经过了这样长久的考验，难道他入党的志愿，也一定要等到死后才能由省委追认才满足吗？(用肯定的形式表示否定)</a:t>
            </a:r>
          </a:p>
          <a:p>
            <a:r>
              <a:rPr sz="2400" b="1" u="none" smtClean="0">
                <a:latin typeface="+mn-ea"/>
              </a:rPr>
              <a:t>我呢，我难道没有应该受责备的地方吗？(用否定的形式表示肯定)</a:t>
            </a:r>
          </a:p>
          <a:p>
            <a:r>
              <a:rPr sz="2400" b="1" u="none" smtClean="0">
                <a:latin typeface="+mn-ea"/>
              </a:rPr>
              <a:t>     </a:t>
            </a:r>
            <a:endParaRPr sz="2400" b="1" smtClean="0">
              <a:latin typeface="宋体" pitchFamily="2" charset="-122"/>
            </a:endParaRPr>
          </a:p>
        </p:txBody>
      </p:sp>
    </p:spTree>
  </p:cSld>
  <p:clrMapOvr>
    <a:masterClrMapping/>
  </p:clrMapOvr>
  <p:transition spd="med">
    <p:fade/>
  </p:transition>
  <p:timing>
    <p:tnLst>
      <p:par>
        <p:cTn id="1" dur="indefinite" restart="never" nodeType="tmRoot"/>
      </p:par>
    </p:tnLst>
  </p:timing>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6042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6042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100" name="文本框 99"/>
          <p:cNvSpPr txBox="1"/>
          <p:nvPr/>
        </p:nvSpPr>
        <p:spPr>
          <a:xfrm>
            <a:off x="756920" y="692785"/>
            <a:ext cx="8096250" cy="1920240"/>
          </a:xfrm>
          <a:prstGeom prst="rect">
            <a:avLst/>
          </a:prstGeom>
          <a:noFill/>
          <a:ln w="9525">
            <a:noFill/>
            <a:miter/>
          </a:ln>
        </p:spPr>
        <p:txBody>
          <a:bodyPr wrap="square">
            <a:spAutoFit/>
          </a:bodyPr>
          <a:lstStyle/>
          <a:p>
            <a:pPr marL="0" indent="0" algn="l"/>
            <a:endParaRPr sz="2400" b="1" u="none" smtClean="0">
              <a:latin typeface="+mn-ea"/>
            </a:endParaRPr>
          </a:p>
          <a:p>
            <a:r>
              <a:rPr sz="2400" b="1" u="none" smtClean="0">
                <a:latin typeface="+mn-ea"/>
              </a:rPr>
              <a:t>       (2)问而有答的反问。例如：敢于这样做的人，难道不是一个英雄吗？可以肯定地说是一个英雄，一个大大的英</a:t>
            </a:r>
            <a:r>
              <a:rPr sz="2400" b="1" u="none" smtClean="0">
                <a:latin typeface="Calibri" pitchFamily="34" charset="0"/>
              </a:rPr>
              <a:t>雄。</a:t>
            </a:r>
          </a:p>
          <a:p>
            <a:pPr marL="0" indent="0" algn="l"/>
            <a:r>
              <a:rPr sz="2400" b="1" u="none" smtClean="0">
                <a:latin typeface="黑体" charset="0"/>
                <a:ea typeface="黑体" charset="0"/>
              </a:rPr>
              <a:t> 3. 作用。</a:t>
            </a:r>
            <a:r>
              <a:rPr sz="2400" b="1" u="none" smtClean="0">
                <a:latin typeface="+mn-ea"/>
              </a:rPr>
              <a:t>加强语气，增强气势和感情</a:t>
            </a:r>
            <a:r>
              <a:rPr sz="2400" b="1" u="none" smtClean="0">
                <a:latin typeface="宋体" pitchFamily="2" charset="-122"/>
              </a:rPr>
              <a:t>。</a:t>
            </a:r>
            <a:endParaRPr sz="2400" b="1" smtClean="0">
              <a:latin typeface="宋体" pitchFamily="2" charset="-122"/>
            </a:endParaRPr>
          </a:p>
        </p:txBody>
      </p:sp>
    </p:spTree>
  </p:cSld>
  <p:clrMapOvr>
    <a:masterClrMapping/>
  </p:clrMapOvr>
  <p:transition spd="med">
    <p:fade/>
  </p:transition>
  <p:timing>
    <p:tnLst>
      <p:par>
        <p:cTn id="1" dur="indefinite" restart="never" nodeType="tmRoot"/>
      </p:par>
    </p:tnLst>
  </p:timing>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内容占位符 2"/>
          <p:cNvSpPr>
            <a:spLocks noGrp="1"/>
          </p:cNvSpPr>
          <p:nvPr>
            <p:ph idx="4294967295"/>
          </p:nvPr>
        </p:nvSpPr>
        <p:spPr>
          <a:xfrm>
            <a:off x="695325" y="908685"/>
            <a:ext cx="8052435" cy="4537075"/>
          </a:xfrm>
        </p:spPr>
        <p:txBody>
          <a:bodyPr/>
          <a:lstStyle/>
          <a:p>
            <a:pPr marL="0" indent="0" algn="just" eaLnBrk="1" latinLnBrk="0" hangingPunct="1">
              <a:lnSpc>
                <a:spcPts val="3500"/>
              </a:lnSpc>
              <a:spcBef>
                <a:spcPct val="0"/>
              </a:spcBef>
              <a:buFont typeface="Arial" charset="0"/>
              <a:buNone/>
            </a:pPr>
            <a:r>
              <a:rPr lang="en-US" altLang="zh-CN" sz="2400" b="1" dirty="0" smtClean="0">
                <a:latin typeface="黑体" charset="0"/>
                <a:ea typeface="黑体" charset="0"/>
              </a:rPr>
              <a:t>(</a:t>
            </a:r>
            <a:r>
              <a:rPr lang="zh-CN" altLang="en-US" sz="2400" b="1" dirty="0" smtClean="0">
                <a:latin typeface="黑体" charset="0"/>
                <a:ea typeface="黑体" charset="0"/>
              </a:rPr>
              <a:t>三</a:t>
            </a:r>
            <a:r>
              <a:rPr lang="en-US" altLang="zh-CN" sz="2400" b="1" dirty="0" smtClean="0">
                <a:latin typeface="黑体" charset="0"/>
                <a:ea typeface="黑体" charset="0"/>
              </a:rPr>
              <a:t>)</a:t>
            </a:r>
            <a:r>
              <a:rPr lang="zh-CN" altLang="en-US" sz="2400" b="1" dirty="0" smtClean="0">
                <a:latin typeface="黑体" charset="0"/>
                <a:ea typeface="黑体" charset="0"/>
              </a:rPr>
              <a:t>反复</a:t>
            </a:r>
          </a:p>
          <a:p>
            <a:pPr marL="0" indent="0" algn="just" eaLnBrk="1" latinLnBrk="0" hangingPunct="1">
              <a:lnSpc>
                <a:spcPts val="3500"/>
              </a:lnSpc>
              <a:spcBef>
                <a:spcPct val="0"/>
              </a:spcBef>
              <a:buFont typeface="Arial" charset="0"/>
              <a:buNone/>
            </a:pPr>
            <a:r>
              <a:rPr lang="en-US" altLang="zh-CN" sz="2400" b="1" dirty="0" smtClean="0">
                <a:latin typeface="黑体" charset="0"/>
                <a:ea typeface="黑体" charset="0"/>
              </a:rPr>
              <a:t>1</a:t>
            </a:r>
            <a:r>
              <a:rPr lang="zh-CN" altLang="en-US" sz="2400" b="1" dirty="0" smtClean="0">
                <a:latin typeface="黑体" charset="0"/>
                <a:ea typeface="黑体" charset="0"/>
              </a:rPr>
              <a:t>．概念。</a:t>
            </a:r>
            <a:r>
              <a:rPr lang="zh-CN" altLang="en-US" sz="2400" b="1" dirty="0" smtClean="0">
                <a:latin typeface="+mn-ea"/>
              </a:rPr>
              <a:t>反复是为了表达强烈的感情，有意重复使用某个词语、句子或句群的修辞手法。</a:t>
            </a:r>
          </a:p>
          <a:p>
            <a:pPr marL="0" indent="0" algn="just" eaLnBrk="1" latinLnBrk="0" hangingPunct="1">
              <a:lnSpc>
                <a:spcPts val="3500"/>
              </a:lnSpc>
              <a:spcBef>
                <a:spcPct val="0"/>
              </a:spcBef>
              <a:buFont typeface="Arial" charset="0"/>
              <a:buNone/>
            </a:pPr>
            <a:r>
              <a:rPr lang="en-US" altLang="zh-CN" sz="2400" b="1" dirty="0" smtClean="0">
                <a:latin typeface="黑体" charset="0"/>
                <a:ea typeface="黑体" charset="0"/>
              </a:rPr>
              <a:t>2</a:t>
            </a:r>
            <a:r>
              <a:rPr lang="zh-CN" altLang="en-US" sz="2400" b="1" dirty="0" smtClean="0">
                <a:latin typeface="黑体" charset="0"/>
                <a:ea typeface="黑体" charset="0"/>
              </a:rPr>
              <a:t>．种类。</a:t>
            </a:r>
          </a:p>
          <a:p>
            <a:pPr marL="0" indent="0" algn="just" eaLnBrk="1" latinLnBrk="0" hangingPunct="1">
              <a:lnSpc>
                <a:spcPts val="3500"/>
              </a:lnSpc>
              <a:spcBef>
                <a:spcPct val="0"/>
              </a:spcBef>
              <a:buFont typeface="Arial" charset="0"/>
              <a:buNone/>
            </a:pPr>
            <a:r>
              <a:rPr lang="en-US" altLang="zh-CN" sz="2400" b="1" dirty="0" smtClean="0">
                <a:latin typeface="+mn-ea"/>
              </a:rPr>
              <a:t>    (1)</a:t>
            </a:r>
            <a:r>
              <a:rPr lang="zh-CN" altLang="en-US" sz="2400" b="1" dirty="0" smtClean="0">
                <a:latin typeface="+mn-ea"/>
              </a:rPr>
              <a:t>词语反复。为凸显某种感情或某种行为，连续两次以上使用同一词语，达到强调的目的。 如：“沉默呵，沉默呵！不在沉默中爆发，就在沉默中灭亡。”(鲁迅《记念刘和珍君》)鲁迅先生在这里多次使用“沉默”一词，表达自己对段祺瑞政府的愤怒和对民众觉醒的期盼之情。 </a:t>
            </a:r>
          </a:p>
        </p:txBody>
      </p:sp>
      <p:sp>
        <p:nvSpPr>
          <p:cNvPr id="60621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60621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60621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06210"/>
                                        </p:tgtEl>
                                        <p:attrNameLst>
                                          <p:attrName>style.visibility</p:attrName>
                                        </p:attrNameLst>
                                      </p:cBhvr>
                                      <p:to>
                                        <p:strVal val="visible"/>
                                      </p:to>
                                    </p:set>
                                    <p:animEffect transition="in" filter="blinds(horizontal)">
                                      <p:cBhvr>
                                        <p:cTn id="7" dur="500"/>
                                        <p:tgtEl>
                                          <p:spTgt spid="606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210" grpId="0"/>
    </p:bldLst>
  </p:timing>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内容占位符 2"/>
          <p:cNvSpPr>
            <a:spLocks noGrp="1"/>
          </p:cNvSpPr>
          <p:nvPr>
            <p:ph idx="4294967295"/>
          </p:nvPr>
        </p:nvSpPr>
        <p:spPr>
          <a:xfrm>
            <a:off x="611505" y="692785"/>
            <a:ext cx="7919720" cy="5682615"/>
          </a:xfrm>
        </p:spPr>
        <p:txBody>
          <a:bodyPr/>
          <a:lstStyle/>
          <a:p>
            <a:pPr marL="0" indent="622300" algn="just" latinLnBrk="0">
              <a:lnSpc>
                <a:spcPts val="3500"/>
              </a:lnSpc>
              <a:spcBef>
                <a:spcPts val="0"/>
              </a:spcBef>
              <a:buFont typeface="Arial" charset="0"/>
              <a:buNone/>
            </a:pPr>
            <a:r>
              <a:rPr lang="en-US" altLang="zh-CN" sz="2400" b="1" smtClean="0">
                <a:latin typeface="+mn-ea"/>
              </a:rPr>
              <a:t>(2)</a:t>
            </a:r>
            <a:r>
              <a:rPr lang="zh-CN" altLang="en-US" sz="2400" b="1" smtClean="0">
                <a:latin typeface="+mn-ea"/>
              </a:rPr>
              <a:t>词组或句子反复。有时为了表达内容或者满足结构安排的需要，要连续两次以上使用同一个词组或句子。 如契诃夫在《装在套子里的人》中，先后让别里科夫四次说出“千万别闹出什么乱子”，这种口头禅式的反复重复，突出了别里科夫顽固与保守的性格，塑造出一个栩栩如生的沙俄爪牙与帮凶形象。</a:t>
            </a:r>
          </a:p>
          <a:p>
            <a:pPr marL="0" indent="622300" algn="just" latinLnBrk="0">
              <a:lnSpc>
                <a:spcPts val="3500"/>
              </a:lnSpc>
              <a:spcBef>
                <a:spcPts val="0"/>
              </a:spcBef>
              <a:buFont typeface="Arial" charset="0"/>
              <a:buNone/>
            </a:pPr>
            <a:r>
              <a:rPr lang="en-US" altLang="zh-CN" sz="2400" b="1" smtClean="0">
                <a:latin typeface="+mn-ea"/>
              </a:rPr>
              <a:t>(3)</a:t>
            </a:r>
            <a:r>
              <a:rPr lang="zh-CN" altLang="en-US" sz="2400" b="1" smtClean="0">
                <a:latin typeface="+mn-ea"/>
              </a:rPr>
              <a:t>语段反复。在诗歌和小说中最为常见。鲁迅在小说《祝福》中，不惜笔墨，连续两次重复以“我真傻，真的”为开头的一大段内容，一方面表达祥林嫂丧夫失子后的痛苦心情；同时也反映鲁镇上的人们对她的冷漠，有力地批判了摧残中国劳动妇女的封建礼教。</a:t>
            </a:r>
          </a:p>
          <a:p>
            <a:pPr marL="0" indent="0" algn="just" latinLnBrk="0">
              <a:lnSpc>
                <a:spcPts val="3500"/>
              </a:lnSpc>
              <a:spcBef>
                <a:spcPts val="0"/>
              </a:spcBef>
              <a:buFont typeface="Arial" charset="0"/>
              <a:buNone/>
            </a:pPr>
            <a:r>
              <a:rPr lang="en-US" altLang="zh-CN" sz="2400" b="1" smtClean="0">
                <a:latin typeface="黑体" charset="0"/>
                <a:ea typeface="黑体" charset="0"/>
              </a:rPr>
              <a:t>3</a:t>
            </a:r>
            <a:r>
              <a:rPr lang="zh-CN" altLang="en-US" sz="2400" b="1" smtClean="0">
                <a:latin typeface="黑体" charset="0"/>
                <a:ea typeface="黑体" charset="0"/>
              </a:rPr>
              <a:t>．作用。</a:t>
            </a:r>
            <a:r>
              <a:rPr lang="zh-CN" altLang="en-US" sz="2400" b="1" smtClean="0">
                <a:latin typeface="+mn-ea"/>
              </a:rPr>
              <a:t>用于说理性文章，起强调作用；抒情写景，感染力强；承上启下，划分层次。</a:t>
            </a:r>
          </a:p>
        </p:txBody>
      </p:sp>
      <p:sp>
        <p:nvSpPr>
          <p:cNvPr id="60723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60723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60723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07234"/>
                                        </p:tgtEl>
                                        <p:attrNameLst>
                                          <p:attrName>style.visibility</p:attrName>
                                        </p:attrNameLst>
                                      </p:cBhvr>
                                      <p:to>
                                        <p:strVal val="visible"/>
                                      </p:to>
                                    </p:set>
                                    <p:animEffect transition="in" filter="blinds(horizontal)">
                                      <p:cBhvr>
                                        <p:cTn id="7" dur="500"/>
                                        <p:tgtEl>
                                          <p:spTgt spid="607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7234" grpId="0"/>
    </p:bldLst>
  </p:timing>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46760" y="830580"/>
            <a:ext cx="8001635" cy="4831080"/>
          </a:xfrm>
        </p:spPr>
        <p:txBody>
          <a:bodyPr/>
          <a:lstStyle/>
          <a:p>
            <a:pPr marL="0" indent="0" eaLnBrk="1" latinLnBrk="0" hangingPunct="1">
              <a:lnSpc>
                <a:spcPts val="3500"/>
              </a:lnSpc>
              <a:spcBef>
                <a:spcPct val="0"/>
              </a:spcBef>
              <a:buFont typeface="Arial" charset="0"/>
              <a:buNone/>
            </a:pPr>
            <a:r>
              <a:rPr lang="en-US" altLang="zh-CN" sz="2400" b="1" smtClean="0">
                <a:latin typeface="+mn-ea"/>
              </a:rPr>
              <a:t>【</a:t>
            </a:r>
            <a:r>
              <a:rPr lang="zh-CN" altLang="en-US" sz="2400" b="1" smtClean="0">
                <a:latin typeface="黑体" charset="0"/>
                <a:ea typeface="黑体" charset="0"/>
              </a:rPr>
              <a:t>对点训练</a:t>
            </a:r>
            <a:r>
              <a:rPr lang="en-US" altLang="zh-CN" sz="2400" b="1" smtClean="0">
                <a:latin typeface="+mn-ea"/>
              </a:rPr>
              <a:t>】</a:t>
            </a:r>
          </a:p>
          <a:p>
            <a:pPr marL="0" indent="0" eaLnBrk="1" latinLnBrk="0" hangingPunct="1">
              <a:lnSpc>
                <a:spcPts val="3500"/>
              </a:lnSpc>
              <a:spcBef>
                <a:spcPts val="0"/>
              </a:spcBef>
              <a:buFont typeface="Arial" charset="0"/>
              <a:buNone/>
            </a:pPr>
            <a:r>
              <a:rPr lang="en-US" altLang="zh-CN" sz="2400" b="1" smtClean="0">
                <a:latin typeface="+mn-ea"/>
              </a:rPr>
              <a:t>12</a:t>
            </a:r>
            <a:r>
              <a:rPr lang="zh-CN" altLang="en-US" sz="2400" b="1" smtClean="0">
                <a:latin typeface="+mn-ea"/>
              </a:rPr>
              <a:t>．下列各句中，没有运用修辞手法的一项是</a:t>
            </a:r>
            <a:r>
              <a:rPr lang="en-US" altLang="zh-CN" sz="2400" b="1" smtClean="0">
                <a:latin typeface="+mn-ea"/>
              </a:rPr>
              <a:t>(</a:t>
            </a:r>
            <a:r>
              <a:rPr lang="zh-CN" altLang="en-US" sz="2400" b="1" smtClean="0">
                <a:latin typeface="+mn-ea"/>
              </a:rPr>
              <a:t>　　</a:t>
            </a:r>
            <a:r>
              <a:rPr lang="en-US" altLang="zh-CN" sz="2400" b="1" smtClean="0">
                <a:latin typeface="+mn-ea"/>
              </a:rPr>
              <a:t>)</a:t>
            </a:r>
          </a:p>
          <a:p>
            <a:pPr marL="0" indent="0" eaLnBrk="1" latinLnBrk="0" hangingPunct="1">
              <a:lnSpc>
                <a:spcPts val="3500"/>
              </a:lnSpc>
              <a:spcBef>
                <a:spcPts val="0"/>
              </a:spcBef>
              <a:buFont typeface="Arial" charset="0"/>
              <a:buNone/>
            </a:pPr>
            <a:r>
              <a:rPr lang="en-US" altLang="zh-CN" sz="2400" b="1" smtClean="0">
                <a:latin typeface="Times New Roman" pitchFamily="18" charset="0"/>
              </a:rPr>
              <a:t>A. </a:t>
            </a:r>
            <a:r>
              <a:rPr lang="zh-CN" altLang="en-US" sz="2400" b="1" smtClean="0">
                <a:latin typeface="Times New Roman" pitchFamily="18" charset="0"/>
              </a:rPr>
              <a:t>不是一家人，难道就不该互相关心吗？</a:t>
            </a:r>
          </a:p>
          <a:p>
            <a:pPr marL="0" indent="0" eaLnBrk="1" latinLnBrk="0" hangingPunct="1">
              <a:lnSpc>
                <a:spcPts val="3500"/>
              </a:lnSpc>
              <a:spcBef>
                <a:spcPts val="0"/>
              </a:spcBef>
              <a:buFont typeface="Arial" charset="0"/>
              <a:buNone/>
            </a:pPr>
            <a:r>
              <a:rPr lang="en-US" altLang="zh-CN" sz="2400" b="1" smtClean="0">
                <a:latin typeface="Times New Roman" pitchFamily="18" charset="0"/>
              </a:rPr>
              <a:t>B. </a:t>
            </a:r>
            <a:r>
              <a:rPr lang="zh-CN" altLang="en-US" sz="2400" b="1" smtClean="0">
                <a:latin typeface="Times New Roman" pitchFamily="18" charset="0"/>
              </a:rPr>
              <a:t>谁是真正的“草根”英雄？不是“小沈阳”，而是平凡的劳动者。</a:t>
            </a:r>
          </a:p>
          <a:p>
            <a:pPr marL="0" indent="0" eaLnBrk="1" latinLnBrk="0" hangingPunct="1">
              <a:lnSpc>
                <a:spcPts val="3500"/>
              </a:lnSpc>
              <a:spcBef>
                <a:spcPts val="0"/>
              </a:spcBef>
              <a:buFont typeface="Arial" charset="0"/>
              <a:buNone/>
            </a:pPr>
            <a:r>
              <a:rPr lang="en-US" altLang="zh-CN" sz="2400" b="1" smtClean="0">
                <a:latin typeface="Times New Roman" pitchFamily="18" charset="0"/>
              </a:rPr>
              <a:t>C. </a:t>
            </a:r>
            <a:r>
              <a:rPr lang="zh-CN" altLang="en-US" sz="2400" b="1" smtClean="0">
                <a:latin typeface="Times New Roman" pitchFamily="18" charset="0"/>
              </a:rPr>
              <a:t>沉默呵，沉默呵！不在沉默中爆发，就在沉默中灭亡。</a:t>
            </a:r>
          </a:p>
          <a:p>
            <a:pPr marL="0" indent="0" eaLnBrk="1" latinLnBrk="0" hangingPunct="1">
              <a:lnSpc>
                <a:spcPts val="3500"/>
              </a:lnSpc>
              <a:spcBef>
                <a:spcPts val="0"/>
              </a:spcBef>
              <a:buFont typeface="Arial" charset="0"/>
              <a:buNone/>
            </a:pPr>
            <a:r>
              <a:rPr lang="en-US" altLang="zh-CN" sz="2400" b="1" smtClean="0">
                <a:latin typeface="Times New Roman" pitchFamily="18" charset="0"/>
              </a:rPr>
              <a:t>D. </a:t>
            </a:r>
            <a:r>
              <a:rPr lang="zh-CN" altLang="en-US" sz="2400" b="1" smtClean="0">
                <a:latin typeface="Times New Roman" pitchFamily="18" charset="0"/>
              </a:rPr>
              <a:t>除了田地住宅，李先生这一年来把他家里的所有实物都变卖成现钱。</a:t>
            </a:r>
            <a:endParaRPr lang="zh-CN" altLang="en-US" sz="2400" b="1" smtClean="0">
              <a:solidFill>
                <a:srgbClr val="990033"/>
              </a:solidFill>
              <a:latin typeface="Times New Roman" pitchFamily="18" charset="0"/>
            </a:endParaRPr>
          </a:p>
        </p:txBody>
      </p:sp>
      <p:sp>
        <p:nvSpPr>
          <p:cNvPr id="60826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60826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60826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66445" y="990600"/>
            <a:ext cx="7980680" cy="1863725"/>
          </a:xfrm>
        </p:spPr>
        <p:txBody>
          <a:bodyPr/>
          <a:lstStyle/>
          <a:p>
            <a:pPr marL="0" indent="0" algn="l" defTabSz="914400" eaLnBrk="1" latinLnBrk="0" hangingPunct="1">
              <a:lnSpc>
                <a:spcPts val="3500"/>
              </a:lnSpc>
              <a:spcBef>
                <a:spcPts val="0"/>
              </a:spcBef>
              <a:buNone/>
            </a:pPr>
            <a:r>
              <a:rPr sz="2400" b="1" smtClean="0">
                <a:solidFill>
                  <a:srgbClr val="990033"/>
                </a:solidFill>
                <a:latin typeface="Times New Roman" pitchFamily="18" charset="0"/>
                <a:ea typeface="宋体" charset="0"/>
              </a:rPr>
              <a:t> D</a:t>
            </a:r>
            <a:r>
              <a:rPr sz="2400" b="1" smtClean="0">
                <a:solidFill>
                  <a:srgbClr val="990033"/>
                </a:solidFill>
                <a:latin typeface="宋体" pitchFamily="2" charset="-122"/>
              </a:rPr>
              <a:t>　[解析]  </a:t>
            </a:r>
            <a:r>
              <a:rPr sz="2400" b="1" smtClean="0">
                <a:solidFill>
                  <a:srgbClr val="990033"/>
                </a:solidFill>
                <a:latin typeface="Times New Roman" pitchFamily="18" charset="0"/>
              </a:rPr>
              <a:t>A</a:t>
            </a:r>
            <a:r>
              <a:rPr sz="2400" b="1" smtClean="0">
                <a:solidFill>
                  <a:srgbClr val="990033"/>
                </a:solidFill>
                <a:latin typeface="宋体" pitchFamily="2" charset="-122"/>
              </a:rPr>
              <a:t>项，运用了反问的修辞手法；</a:t>
            </a:r>
            <a:r>
              <a:rPr sz="2400" b="1" smtClean="0">
                <a:solidFill>
                  <a:srgbClr val="990033"/>
                </a:solidFill>
                <a:latin typeface="Times New Roman" pitchFamily="18" charset="0"/>
              </a:rPr>
              <a:t>B</a:t>
            </a:r>
            <a:r>
              <a:rPr sz="2400" b="1" smtClean="0">
                <a:solidFill>
                  <a:srgbClr val="990033"/>
                </a:solidFill>
                <a:latin typeface="宋体" pitchFamily="2" charset="-122"/>
              </a:rPr>
              <a:t>项，运用了设问的修辞手法；</a:t>
            </a:r>
            <a:r>
              <a:rPr sz="2400" b="1" smtClean="0">
                <a:solidFill>
                  <a:srgbClr val="990033"/>
                </a:solidFill>
                <a:latin typeface="Times New Roman" pitchFamily="18" charset="0"/>
              </a:rPr>
              <a:t>C</a:t>
            </a:r>
            <a:r>
              <a:rPr sz="2400" b="1" smtClean="0">
                <a:solidFill>
                  <a:srgbClr val="990033"/>
                </a:solidFill>
                <a:latin typeface="宋体" pitchFamily="2" charset="-122"/>
              </a:rPr>
              <a:t>项，运用了反复的修辞手法，多次反复运用“沉默”一词。</a:t>
            </a:r>
          </a:p>
        </p:txBody>
      </p:sp>
      <p:sp>
        <p:nvSpPr>
          <p:cNvPr id="127181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127181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7181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692150"/>
            <a:ext cx="8064500" cy="5643563"/>
          </a:xfrm>
        </p:spPr>
        <p:txBody>
          <a:bodyPr>
            <a:noAutofit/>
          </a:bodyPr>
          <a:lstStyle/>
          <a:p>
            <a:pPr marL="0" indent="0" eaLnBrk="1" hangingPunct="1">
              <a:lnSpc>
                <a:spcPts val="3500"/>
              </a:lnSpc>
              <a:spcBef>
                <a:spcPct val="0"/>
              </a:spcBef>
              <a:buFont typeface="Arial" charset="0"/>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eaLnBrk="1" hangingPunct="1">
              <a:lnSpc>
                <a:spcPts val="3500"/>
              </a:lnSpc>
              <a:spcBef>
                <a:spcPct val="0"/>
              </a:spcBef>
              <a:buFont typeface="Arial" charset="0"/>
              <a:buNone/>
            </a:pPr>
            <a:r>
              <a:rPr lang="en-US" altLang="zh-CN" sz="2400" b="1" dirty="0" smtClean="0">
                <a:latin typeface="宋体" pitchFamily="2" charset="-122"/>
              </a:rPr>
              <a:t>7.</a:t>
            </a:r>
            <a:r>
              <a:rPr lang="zh-CN" altLang="zh-CN" sz="2400" b="1" dirty="0" smtClean="0">
                <a:latin typeface="宋体" pitchFamily="2" charset="-122"/>
              </a:rPr>
              <a:t>依次填入下列各句横线处的成语，最恰当的一组是(　　)</a:t>
            </a:r>
          </a:p>
          <a:p>
            <a:pPr marL="0" indent="0" eaLnBrk="1" hangingPunct="1">
              <a:lnSpc>
                <a:spcPts val="3500"/>
              </a:lnSpc>
              <a:spcBef>
                <a:spcPct val="0"/>
              </a:spcBef>
              <a:buNone/>
            </a:pPr>
            <a:r>
              <a:rPr lang="zh-CN" altLang="zh-CN" sz="2400" b="1" dirty="0" smtClean="0">
                <a:latin typeface="宋体" pitchFamily="2" charset="-122"/>
              </a:rPr>
              <a:t>①</a:t>
            </a:r>
            <a:r>
              <a:rPr lang="zh-CN" altLang="en-US" sz="2400" b="1" dirty="0" smtClean="0">
                <a:latin typeface="宋体" pitchFamily="2" charset="-122"/>
              </a:rPr>
              <a:t>开始，斑羚们发现自己陷入了</a:t>
            </a:r>
            <a:r>
              <a:rPr lang="en-US" altLang="zh-CN" sz="2400" b="1" dirty="0" smtClean="0">
                <a:latin typeface="宋体" pitchFamily="2" charset="-122"/>
              </a:rPr>
              <a:t>________</a:t>
            </a:r>
            <a:r>
              <a:rPr lang="zh-CN" altLang="en-US" sz="2400" b="1" dirty="0" smtClean="0">
                <a:latin typeface="宋体" pitchFamily="2" charset="-122"/>
              </a:rPr>
              <a:t>的绝境，一片惊慌，胡乱蹿跳。</a:t>
            </a:r>
            <a:endParaRPr lang="zh-CN" altLang="zh-CN" sz="2400" b="1" dirty="0" smtClean="0">
              <a:latin typeface="宋体" pitchFamily="2" charset="-122"/>
            </a:endParaRPr>
          </a:p>
          <a:p>
            <a:pPr marL="0" indent="0" eaLnBrk="1" hangingPunct="1">
              <a:lnSpc>
                <a:spcPts val="3500"/>
              </a:lnSpc>
              <a:spcBef>
                <a:spcPct val="0"/>
              </a:spcBef>
              <a:buFont typeface="Arial" charset="0"/>
              <a:buNone/>
            </a:pPr>
            <a:r>
              <a:rPr lang="zh-CN" altLang="zh-CN" sz="2400" b="1" dirty="0" smtClean="0">
                <a:latin typeface="宋体" pitchFamily="2" charset="-122"/>
              </a:rPr>
              <a:t>②不断扩大的教授内容让现代社会的老师________：如何在有限的课堂时间里做到面面俱到呢？</a:t>
            </a:r>
          </a:p>
          <a:p>
            <a:pPr marL="0" indent="0" eaLnBrk="1" hangingPunct="1">
              <a:lnSpc>
                <a:spcPts val="3500"/>
              </a:lnSpc>
              <a:spcBef>
                <a:spcPct val="0"/>
              </a:spcBef>
              <a:buFont typeface="Arial" charset="0"/>
              <a:buNone/>
            </a:pPr>
            <a:r>
              <a:rPr lang="zh-CN" altLang="zh-CN" sz="2400" b="1" dirty="0" smtClean="0">
                <a:latin typeface="宋体" pitchFamily="2" charset="-122"/>
              </a:rPr>
              <a:t>③天色渐渐晚了，李华站在楼下，看着标着鲜红的59分的语文试卷，他的内心产生了强烈的________的感觉。</a:t>
            </a:r>
            <a:endParaRPr lang="en-US" altLang="zh-CN" sz="2400" b="1" dirty="0" smtClean="0">
              <a:latin typeface="宋体" pitchFamily="2" charset="-122"/>
            </a:endParaRPr>
          </a:p>
          <a:p>
            <a:pPr marL="0" indent="0" eaLnBrk="1" hangingPunct="1">
              <a:lnSpc>
                <a:spcPts val="3500"/>
              </a:lnSpc>
              <a:spcBef>
                <a:spcPct val="0"/>
              </a:spcBef>
              <a:buFont typeface="Arial" charset="0"/>
              <a:buNone/>
            </a:pPr>
            <a:endParaRPr lang="zh-CN" altLang="zh-CN" sz="2400" b="1" dirty="0" smtClean="0">
              <a:latin typeface="宋体" pitchFamily="2" charset="-122"/>
            </a:endParaRPr>
          </a:p>
          <a:p>
            <a:pPr marL="0" indent="0" eaLnBrk="1" hangingPunct="1">
              <a:lnSpc>
                <a:spcPts val="3500"/>
              </a:lnSpc>
              <a:spcBef>
                <a:spcPct val="0"/>
              </a:spcBef>
              <a:buFont typeface="Arial" charset="0"/>
              <a:buNone/>
            </a:pPr>
            <a:r>
              <a:rPr lang="zh-CN" altLang="en-US" sz="2400" b="1" dirty="0" smtClean="0">
                <a:latin typeface="宋体" pitchFamily="2" charset="-122"/>
              </a:rPr>
              <a:t>  </a:t>
            </a:r>
            <a:endParaRPr lang="zh-CN" altLang="zh-CN" sz="2400" b="1" dirty="0" smtClean="0">
              <a:latin typeface="宋体" pitchFamily="2" charset="-122"/>
            </a:endParaRPr>
          </a:p>
        </p:txBody>
      </p:sp>
      <p:sp>
        <p:nvSpPr>
          <p:cNvPr id="931843"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31846"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3184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 calcmode="lin" valueType="num">
                                      <p:cBhvr additive="base">
                                        <p:cTn id="1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 calcmode="lin" valueType="num">
                                      <p:cBhvr additive="base">
                                        <p:cTn id="1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 calcmode="lin" valueType="num">
                                      <p:cBhvr additive="base">
                                        <p:cTn id="1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additive="base">
                                        <p:cTn id="2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内容占位符 2"/>
          <p:cNvSpPr>
            <a:spLocks noGrp="1"/>
          </p:cNvSpPr>
          <p:nvPr>
            <p:ph idx="4294967295"/>
          </p:nvPr>
        </p:nvSpPr>
        <p:spPr>
          <a:xfrm>
            <a:off x="683578" y="764540"/>
            <a:ext cx="7920037" cy="3816350"/>
          </a:xfrm>
        </p:spPr>
        <p:txBody>
          <a:bodyPr/>
          <a:lstStyle/>
          <a:p>
            <a:pPr marL="0" indent="0" algn="just" latinLnBrk="0">
              <a:lnSpc>
                <a:spcPts val="3500"/>
              </a:lnSpc>
              <a:spcBef>
                <a:spcPts val="0"/>
              </a:spcBef>
              <a:buFont typeface="Arial" charset="0"/>
              <a:buNone/>
            </a:pPr>
            <a:r>
              <a:rPr lang="en-US" altLang="zh-CN" sz="2400" b="1" smtClean="0">
                <a:latin typeface="+mn-ea"/>
                <a:sym typeface="+mn-ea"/>
              </a:rPr>
              <a:t>【</a:t>
            </a:r>
            <a:r>
              <a:rPr lang="zh-CN" altLang="en-US" sz="2400" b="1" smtClean="0">
                <a:latin typeface="黑体" charset="0"/>
                <a:ea typeface="黑体" charset="0"/>
                <a:sym typeface="+mn-ea"/>
              </a:rPr>
              <a:t>对点训练</a:t>
            </a:r>
            <a:r>
              <a:rPr lang="en-US" altLang="zh-CN" sz="2400" b="1" smtClean="0">
                <a:latin typeface="+mn-ea"/>
                <a:sym typeface="+mn-ea"/>
              </a:rPr>
              <a:t>】</a:t>
            </a:r>
            <a:endParaRPr lang="en-US" altLang="zh-CN" sz="2400" b="1" smtClean="0">
              <a:latin typeface="+mn-ea"/>
            </a:endParaRPr>
          </a:p>
          <a:p>
            <a:pPr marL="0" indent="0" algn="just" latinLnBrk="0">
              <a:lnSpc>
                <a:spcPts val="3500"/>
              </a:lnSpc>
              <a:spcBef>
                <a:spcPts val="0"/>
              </a:spcBef>
              <a:buFont typeface="Arial" charset="0"/>
              <a:buNone/>
            </a:pPr>
            <a:r>
              <a:rPr lang="en-US" altLang="zh-CN" sz="2400" b="1" smtClean="0">
                <a:latin typeface="+mn-ea"/>
              </a:rPr>
              <a:t>13</a:t>
            </a:r>
            <a:r>
              <a:rPr lang="zh-CN" altLang="en-US" sz="2400" b="1" smtClean="0">
                <a:latin typeface="+mn-ea"/>
              </a:rPr>
              <a:t>．</a:t>
            </a:r>
            <a:r>
              <a:rPr sz="2400" b="1" smtClean="0">
                <a:latin typeface="+mn-ea"/>
              </a:rPr>
              <a:t>对下列语句中运用的修辞手法及其表达作用的解释，不正确的一项是(　　)</a:t>
            </a:r>
          </a:p>
          <a:p>
            <a:pPr marL="0" indent="0" algn="just" latinLnBrk="0">
              <a:lnSpc>
                <a:spcPts val="3500"/>
              </a:lnSpc>
              <a:spcBef>
                <a:spcPts val="0"/>
              </a:spcBef>
              <a:buFont typeface="Arial" charset="0"/>
              <a:buNone/>
            </a:pPr>
            <a:r>
              <a:rPr sz="2400" b="1" smtClean="0">
                <a:latin typeface="Times New Roman" pitchFamily="18" charset="0"/>
              </a:rPr>
              <a:t>A. 总理啊，我们的好总理！你就在这里啊，就在这里！在这里，在这里，在这里</a:t>
            </a:r>
            <a:r>
              <a:rPr sz="2400" b="1" smtClean="0">
                <a:latin typeface="宋体" charset="0"/>
                <a:ea typeface="宋体" charset="0"/>
              </a:rPr>
              <a:t>……</a:t>
            </a:r>
          </a:p>
          <a:p>
            <a:pPr marL="0" indent="0" algn="just" latinLnBrk="0">
              <a:lnSpc>
                <a:spcPts val="3500"/>
              </a:lnSpc>
              <a:spcBef>
                <a:spcPts val="0"/>
              </a:spcBef>
              <a:buFont typeface="Arial" charset="0"/>
              <a:buNone/>
            </a:pPr>
            <a:r>
              <a:rPr sz="2400" b="1" smtClean="0">
                <a:latin typeface="Times New Roman" pitchFamily="18" charset="0"/>
              </a:rPr>
              <a:t>(“在这里”运用了反复的修辞手法，起强调作用，增强了感染力。)</a:t>
            </a:r>
          </a:p>
          <a:p>
            <a:pPr marL="0" indent="0" algn="just" latinLnBrk="0">
              <a:lnSpc>
                <a:spcPts val="3500"/>
              </a:lnSpc>
              <a:spcBef>
                <a:spcPts val="0"/>
              </a:spcBef>
              <a:buFont typeface="Arial" charset="0"/>
              <a:buNone/>
            </a:pPr>
            <a:endParaRPr sz="2400" b="1" smtClean="0">
              <a:latin typeface="+mn-ea"/>
            </a:endParaRPr>
          </a:p>
        </p:txBody>
      </p:sp>
      <p:sp>
        <p:nvSpPr>
          <p:cNvPr id="60928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60928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60928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09282"/>
                                        </p:tgtEl>
                                        <p:attrNameLst>
                                          <p:attrName>style.visibility</p:attrName>
                                        </p:attrNameLst>
                                      </p:cBhvr>
                                      <p:to>
                                        <p:strVal val="visible"/>
                                      </p:to>
                                    </p:set>
                                    <p:animEffect transition="in" filter="blinds(horizontal)">
                                      <p:cBhvr>
                                        <p:cTn id="7" dur="500"/>
                                        <p:tgtEl>
                                          <p:spTgt spid="609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282" grpId="0"/>
    </p:bldLst>
  </p:timing>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2834" name="内容占位符 2"/>
          <p:cNvSpPr>
            <a:spLocks noGrp="1"/>
          </p:cNvSpPr>
          <p:nvPr>
            <p:ph idx="4294967295"/>
          </p:nvPr>
        </p:nvSpPr>
        <p:spPr>
          <a:xfrm>
            <a:off x="611505" y="729615"/>
            <a:ext cx="7919720" cy="4068445"/>
          </a:xfrm>
        </p:spPr>
        <p:txBody>
          <a:bodyPr/>
          <a:lstStyle/>
          <a:p>
            <a:pPr marL="0" indent="0" algn="just" latinLnBrk="0">
              <a:lnSpc>
                <a:spcPts val="3500"/>
              </a:lnSpc>
              <a:spcBef>
                <a:spcPts val="0"/>
              </a:spcBef>
              <a:buFont typeface="Arial" charset="0"/>
              <a:buNone/>
            </a:pPr>
            <a:r>
              <a:rPr sz="2400" b="1" smtClean="0">
                <a:latin typeface="Times New Roman" pitchFamily="18" charset="0"/>
                <a:sym typeface="+mn-ea"/>
              </a:rPr>
              <a:t>B. 南面，则是苍茫无垠的渤海，这万里长城，从燕山支脉的角山上直冲下来，一头扎进了渤海岸边，这个所在，就是那有名的老龙头，也就是那万里长城的尖端。</a:t>
            </a:r>
            <a:endParaRPr sz="2400" b="1" smtClean="0">
              <a:latin typeface="Times New Roman" pitchFamily="18" charset="0"/>
            </a:endParaRPr>
          </a:p>
          <a:p>
            <a:pPr marL="0" indent="0" algn="just" latinLnBrk="0">
              <a:lnSpc>
                <a:spcPts val="3500"/>
              </a:lnSpc>
              <a:spcBef>
                <a:spcPts val="0"/>
              </a:spcBef>
              <a:buFont typeface="Arial" charset="0"/>
              <a:buNone/>
            </a:pPr>
            <a:r>
              <a:rPr sz="2400" b="1" smtClean="0">
                <a:latin typeface="Times New Roman" pitchFamily="18" charset="0"/>
                <a:sym typeface="+mn-ea"/>
              </a:rPr>
              <a:t>(这句话中运用了比拟的修辞手法，用“直冲下来”“一头扎进”，对静态的“万里长城”以动态的描写。语言表达既生动优美，新奇鲜活，又简洁明快，直截了当，激发了读者的艺术联想。)</a:t>
            </a:r>
            <a:endParaRPr sz="2400" b="1" smtClean="0">
              <a:latin typeface="Times New Roman" pitchFamily="18" charset="0"/>
            </a:endParaRPr>
          </a:p>
          <a:p>
            <a:pPr marL="0" indent="0" algn="just" latinLnBrk="0">
              <a:lnSpc>
                <a:spcPts val="3500"/>
              </a:lnSpc>
              <a:spcBef>
                <a:spcPts val="0"/>
              </a:spcBef>
              <a:buFont typeface="Arial" charset="0"/>
              <a:buNone/>
            </a:pPr>
            <a:r>
              <a:rPr sz="2400" b="1" smtClean="0">
                <a:latin typeface="Times New Roman" pitchFamily="18" charset="0"/>
              </a:rPr>
              <a:t>C. 你看那黑土呵，黑得这样油光光，乌亮亮，真叫人看不够，爱不够！我忽然想起一句谚语：这样的土地，种上车杠能发芽，插下扁担会结瓜。</a:t>
            </a:r>
          </a:p>
          <a:p>
            <a:pPr marL="0" indent="0" algn="just" latinLnBrk="0">
              <a:lnSpc>
                <a:spcPts val="3500"/>
              </a:lnSpc>
              <a:spcBef>
                <a:spcPts val="0"/>
              </a:spcBef>
              <a:buFont typeface="Arial" charset="0"/>
              <a:buNone/>
            </a:pPr>
            <a:r>
              <a:rPr sz="2400" b="1" smtClean="0">
                <a:latin typeface="Times New Roman" pitchFamily="18" charset="0"/>
              </a:rPr>
              <a:t>(语段中引用的民谚运用了夸张和对偶的修辞手法，既生动地突出了土地肥沃、能种出好庄稼的特征，又抒发了作者对黑土地挚爱的情怀，同时还增强了语言的对称美。)</a:t>
            </a:r>
          </a:p>
          <a:p>
            <a:pPr marL="0" indent="0" algn="just" latinLnBrk="0">
              <a:lnSpc>
                <a:spcPts val="3500"/>
              </a:lnSpc>
              <a:spcBef>
                <a:spcPts val="0"/>
              </a:spcBef>
              <a:buFont typeface="Arial" charset="0"/>
              <a:buNone/>
            </a:pPr>
            <a:endParaRPr sz="2400" b="1" smtClean="0">
              <a:latin typeface="Times New Roman" pitchFamily="18" charset="0"/>
            </a:endParaRPr>
          </a:p>
        </p:txBody>
      </p:sp>
      <p:sp>
        <p:nvSpPr>
          <p:cNvPr id="127283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127283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7283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72834"/>
                                        </p:tgtEl>
                                        <p:attrNameLst>
                                          <p:attrName>style.visibility</p:attrName>
                                        </p:attrNameLst>
                                      </p:cBhvr>
                                      <p:to>
                                        <p:strVal val="visible"/>
                                      </p:to>
                                    </p:set>
                                    <p:animEffect transition="in" filter="blinds(horizontal)">
                                      <p:cBhvr>
                                        <p:cTn id="7" dur="500"/>
                                        <p:tgtEl>
                                          <p:spTgt spid="12728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2834" grpId="0"/>
    </p:bldLst>
  </p:timing>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858" name="内容占位符 2"/>
          <p:cNvSpPr>
            <a:spLocks noGrp="1"/>
          </p:cNvSpPr>
          <p:nvPr>
            <p:ph idx="4294967295"/>
          </p:nvPr>
        </p:nvSpPr>
        <p:spPr>
          <a:xfrm>
            <a:off x="766445" y="908050"/>
            <a:ext cx="7980680" cy="3961130"/>
          </a:xfrm>
        </p:spPr>
        <p:txBody>
          <a:bodyPr/>
          <a:lstStyle/>
          <a:p>
            <a:pPr marL="0" indent="0" algn="just" latinLnBrk="0">
              <a:lnSpc>
                <a:spcPts val="3500"/>
              </a:lnSpc>
              <a:spcBef>
                <a:spcPts val="0"/>
              </a:spcBef>
              <a:buFont typeface="Arial" charset="0"/>
              <a:buNone/>
            </a:pPr>
            <a:r>
              <a:rPr sz="2400" b="1" smtClean="0">
                <a:latin typeface="Times New Roman" pitchFamily="18" charset="0"/>
                <a:sym typeface="+mn-ea"/>
              </a:rPr>
              <a:t>D. 不是有无数人在讴歌那光芒四射的朝阳、四季常青的松柏、庄严屹立的山峰、澎湃翻腾的海洋吗？不是有好些人在赞美那挺拔的白杨、明亮的灯火、奔驰的列车、崭新的日历吗？</a:t>
            </a:r>
            <a:endParaRPr sz="2400" b="1" smtClean="0">
              <a:latin typeface="Times New Roman" pitchFamily="18" charset="0"/>
            </a:endParaRPr>
          </a:p>
          <a:p>
            <a:pPr marL="0" indent="0" algn="just" latinLnBrk="0">
              <a:lnSpc>
                <a:spcPts val="3500"/>
              </a:lnSpc>
              <a:spcBef>
                <a:spcPts val="0"/>
              </a:spcBef>
              <a:buFont typeface="Arial" charset="0"/>
              <a:buNone/>
            </a:pPr>
            <a:r>
              <a:rPr sz="2400" b="1" smtClean="0">
                <a:latin typeface="Times New Roman" pitchFamily="18" charset="0"/>
                <a:sym typeface="+mn-ea"/>
              </a:rPr>
              <a:t>(这里连用两个反问，并套用了排比，既起到强调语意、强化语势的作用，又使语言表达跌宕有致，同时也抒发了强烈的感情。此外，还使语言富有整齐美和节奏感。)</a:t>
            </a:r>
            <a:endParaRPr sz="2400" b="1" smtClean="0">
              <a:latin typeface="Times New Roman" pitchFamily="18" charset="0"/>
            </a:endParaRPr>
          </a:p>
          <a:p>
            <a:pPr marL="0" indent="0" algn="l" defTabSz="914400" eaLnBrk="1" latinLnBrk="0" hangingPunct="1">
              <a:lnSpc>
                <a:spcPts val="3500"/>
              </a:lnSpc>
              <a:spcBef>
                <a:spcPts val="0"/>
              </a:spcBef>
              <a:buFont typeface="Arial" charset="0"/>
              <a:buNone/>
            </a:pPr>
            <a:endParaRPr sz="2400" b="1" smtClean="0">
              <a:solidFill>
                <a:srgbClr val="990033"/>
              </a:solidFill>
              <a:latin typeface="宋体" pitchFamily="2" charset="-122"/>
            </a:endParaRPr>
          </a:p>
          <a:p>
            <a:pPr marL="0" indent="0" algn="l" defTabSz="914400" eaLnBrk="1" latinLnBrk="0" hangingPunct="1">
              <a:lnSpc>
                <a:spcPts val="3500"/>
              </a:lnSpc>
              <a:spcBef>
                <a:spcPts val="0"/>
              </a:spcBef>
              <a:buFont typeface="Arial" charset="0"/>
              <a:buNone/>
            </a:pPr>
            <a:endParaRPr sz="2400" b="1" smtClean="0">
              <a:solidFill>
                <a:srgbClr val="990033"/>
              </a:solidFill>
              <a:latin typeface="宋体" pitchFamily="2" charset="-122"/>
            </a:endParaRPr>
          </a:p>
        </p:txBody>
      </p:sp>
      <p:sp>
        <p:nvSpPr>
          <p:cNvPr id="127386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127386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7386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73858"/>
                                        </p:tgtEl>
                                        <p:attrNameLst>
                                          <p:attrName>style.visibility</p:attrName>
                                        </p:attrNameLst>
                                      </p:cBhvr>
                                      <p:to>
                                        <p:strVal val="visible"/>
                                      </p:to>
                                    </p:set>
                                    <p:animEffect transition="in" filter="blinds(horizontal)">
                                      <p:cBhvr>
                                        <p:cTn id="7" dur="500"/>
                                        <p:tgtEl>
                                          <p:spTgt spid="1273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3858" grpId="0"/>
    </p:bldLst>
  </p:timing>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858" name="内容占位符 2"/>
          <p:cNvSpPr>
            <a:spLocks noGrp="1"/>
          </p:cNvSpPr>
          <p:nvPr>
            <p:ph idx="4294967295"/>
          </p:nvPr>
        </p:nvSpPr>
        <p:spPr>
          <a:xfrm>
            <a:off x="766445" y="908050"/>
            <a:ext cx="7980680" cy="3961130"/>
          </a:xfrm>
        </p:spPr>
        <p:txBody>
          <a:bodyPr/>
          <a:lstStyle/>
          <a:p>
            <a:pPr marL="0" indent="0" algn="just" latinLnBrk="0">
              <a:lnSpc>
                <a:spcPts val="3500"/>
              </a:lnSpc>
              <a:spcBef>
                <a:spcPts val="0"/>
              </a:spcBef>
              <a:buFont typeface="Arial" charset="0"/>
              <a:buNone/>
            </a:pPr>
            <a:r>
              <a:rPr sz="2400" b="1" smtClean="0">
                <a:solidFill>
                  <a:srgbClr val="990033"/>
                </a:solidFill>
                <a:latin typeface="Times New Roman" pitchFamily="18" charset="0"/>
              </a:rPr>
              <a:t>B</a:t>
            </a:r>
            <a:r>
              <a:rPr sz="2400" b="1" smtClean="0">
                <a:solidFill>
                  <a:srgbClr val="990033"/>
                </a:solidFill>
                <a:latin typeface="宋体" pitchFamily="2" charset="-122"/>
              </a:rPr>
              <a:t>　[解析]  这道题既考查了修辞手法的运用，也考查了修辞的作用分析。这道题的答案是</a:t>
            </a:r>
            <a:r>
              <a:rPr sz="2400" b="1" smtClean="0">
                <a:solidFill>
                  <a:srgbClr val="990033"/>
                </a:solidFill>
                <a:latin typeface="Times New Roman" pitchFamily="18" charset="0"/>
              </a:rPr>
              <a:t>B</a:t>
            </a:r>
            <a:r>
              <a:rPr sz="2400" b="1" smtClean="0">
                <a:solidFill>
                  <a:srgbClr val="990033"/>
                </a:solidFill>
                <a:latin typeface="宋体" pitchFamily="2" charset="-122"/>
              </a:rPr>
              <a:t>项，该项中的“新奇鲜活，又简洁明快，直截了当”有误。“直截了当”与后文的“激发了读者的艺术联想”相矛盾。</a:t>
            </a:r>
          </a:p>
        </p:txBody>
      </p:sp>
      <p:sp>
        <p:nvSpPr>
          <p:cNvPr id="127386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127386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7386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73858"/>
                                        </p:tgtEl>
                                        <p:attrNameLst>
                                          <p:attrName>style.visibility</p:attrName>
                                        </p:attrNameLst>
                                      </p:cBhvr>
                                      <p:to>
                                        <p:strVal val="visible"/>
                                      </p:to>
                                    </p:set>
                                    <p:animEffect transition="in" filter="blinds(horizontal)">
                                      <p:cBhvr>
                                        <p:cTn id="7" dur="500"/>
                                        <p:tgtEl>
                                          <p:spTgt spid="1273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3858" grpId="0"/>
    </p:bldLst>
  </p:timing>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内容占位符 2"/>
          <p:cNvSpPr>
            <a:spLocks noGrp="1"/>
          </p:cNvSpPr>
          <p:nvPr>
            <p:ph idx="4294967295"/>
          </p:nvPr>
        </p:nvSpPr>
        <p:spPr>
          <a:xfrm>
            <a:off x="741680" y="828675"/>
            <a:ext cx="7970520" cy="4832985"/>
          </a:xfrm>
        </p:spPr>
        <p:txBody>
          <a:bodyPr/>
          <a:lstStyle/>
          <a:p>
            <a:pPr marL="0" indent="0" eaLnBrk="1" latinLnBrk="0" hangingPunct="1">
              <a:lnSpc>
                <a:spcPts val="3500"/>
              </a:lnSpc>
              <a:spcBef>
                <a:spcPct val="0"/>
              </a:spcBef>
              <a:buFont typeface="Arial" charset="0"/>
              <a:buNone/>
            </a:pPr>
            <a:r>
              <a:rPr sz="2400" b="1" smtClean="0">
                <a:latin typeface="+mn-ea"/>
              </a:rPr>
              <a:t>【</a:t>
            </a:r>
            <a:r>
              <a:rPr sz="2400" b="1" smtClean="0">
                <a:latin typeface="黑体" charset="0"/>
                <a:ea typeface="黑体" charset="0"/>
              </a:rPr>
              <a:t>修辞小贴士</a:t>
            </a:r>
            <a:r>
              <a:rPr sz="2400" b="1" smtClean="0">
                <a:latin typeface="+mn-ea"/>
              </a:rPr>
              <a:t>】</a:t>
            </a:r>
          </a:p>
          <a:p>
            <a:pPr marL="0" indent="0" eaLnBrk="1" latinLnBrk="0" hangingPunct="1">
              <a:lnSpc>
                <a:spcPts val="3500"/>
              </a:lnSpc>
              <a:spcBef>
                <a:spcPct val="0"/>
              </a:spcBef>
              <a:buFont typeface="Arial" charset="0"/>
              <a:buNone/>
            </a:pPr>
            <a:r>
              <a:rPr sz="2400" b="1" smtClean="0">
                <a:latin typeface="+mn-ea"/>
              </a:rPr>
              <a:t>设问与反问的区别。①内容结构不同。设问多是自问自答，答案就在问句的后面；反问多是问而不答，人们可以从问句本身体会出答案来。②表现形式不同。设问本身不表示肯定什么、否定什么，一般是紧接着问句摆出答案；反问则明确表示肯定或否定什么，不是用肯定句表示否定内容，就是用否定句表示肯定内容。③修辞作用不同。设问主要是提醒注意，引人思考，有针对性和启发性；反问则主要是加强语气，抒发强烈的感情，增强文章的说服力和感染力。</a:t>
            </a:r>
          </a:p>
        </p:txBody>
      </p:sp>
      <p:sp>
        <p:nvSpPr>
          <p:cNvPr id="61235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61235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61235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12354"/>
                                        </p:tgtEl>
                                        <p:attrNameLst>
                                          <p:attrName>style.visibility</p:attrName>
                                        </p:attrNameLst>
                                      </p:cBhvr>
                                      <p:to>
                                        <p:strVal val="visible"/>
                                      </p:to>
                                    </p:set>
                                    <p:animEffect transition="in" filter="blinds(horizontal)">
                                      <p:cBhvr>
                                        <p:cTn id="7" dur="500"/>
                                        <p:tgtEl>
                                          <p:spTgt spid="612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354" grpId="0"/>
    </p:bldLst>
  </p:timing>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622300" algn="ctr" eaLnBrk="1" hangingPunct="1">
              <a:lnSpc>
                <a:spcPts val="3500"/>
              </a:lnSpc>
              <a:spcBef>
                <a:spcPct val="0"/>
              </a:spcBef>
              <a:buFont typeface="Arial" charset="0"/>
              <a:buNone/>
            </a:pPr>
            <a:r>
              <a:rPr lang="en-US" altLang="zh-CN" sz="2400" b="1" smtClean="0">
                <a:solidFill>
                  <a:srgbClr val="0033CC"/>
                </a:solidFill>
                <a:effectLst>
                  <a:outerShdw blurRad="38100" dist="38100" dir="2700000" algn="tl">
                    <a:srgbClr val="C0C0C0"/>
                  </a:outerShdw>
                </a:effectLst>
                <a:latin typeface="宋体" pitchFamily="2" charset="-122"/>
              </a:rPr>
              <a:t>—— </a:t>
            </a:r>
            <a:r>
              <a:rPr lang="zh-CN" altLang="en-US" sz="2400" b="1" smtClean="0">
                <a:solidFill>
                  <a:srgbClr val="0033CC"/>
                </a:solidFill>
                <a:effectLst>
                  <a:outerShdw blurRad="38100" dist="38100" dir="2700000" algn="tl">
                    <a:srgbClr val="C0C0C0"/>
                  </a:outerShdw>
                </a:effectLst>
                <a:ea typeface="黑体" pitchFamily="2" charset="-122"/>
              </a:rPr>
              <a:t>技法点拨</a:t>
            </a:r>
            <a:r>
              <a:rPr lang="zh-CN" altLang="en-US" sz="2400" b="1" smtClean="0">
                <a:solidFill>
                  <a:srgbClr val="0033CC"/>
                </a:solidFill>
                <a:effectLst>
                  <a:outerShdw blurRad="38100" dist="38100" dir="2700000" algn="tl">
                    <a:srgbClr val="C0C0C0"/>
                  </a:outerShdw>
                </a:effectLst>
              </a:rPr>
              <a:t> </a:t>
            </a:r>
            <a:r>
              <a:rPr lang="en-US" altLang="zh-CN" sz="2400" b="1" smtClean="0">
                <a:solidFill>
                  <a:srgbClr val="0033CC"/>
                </a:solidFill>
                <a:effectLst>
                  <a:outerShdw blurRad="38100" dist="38100" dir="2700000" algn="tl">
                    <a:srgbClr val="C0C0C0"/>
                  </a:outerShdw>
                </a:effectLst>
                <a:latin typeface="宋体"/>
              </a:rPr>
              <a:t>——</a:t>
            </a:r>
            <a:endParaRPr lang="en-US" altLang="zh-CN" sz="2400" b="1" smtClean="0">
              <a:solidFill>
                <a:srgbClr val="0033CC"/>
              </a:solidFill>
              <a:effectLst>
                <a:outerShdw blurRad="38100" dist="38100" dir="2700000" algn="tl">
                  <a:srgbClr val="C0C0C0"/>
                </a:outerShdw>
              </a:effectLst>
            </a:endParaRPr>
          </a:p>
          <a:p>
            <a:pPr marL="0" indent="0" algn="l" eaLnBrk="1" latinLnBrk="0" hangingPunct="1">
              <a:lnSpc>
                <a:spcPts val="3500"/>
              </a:lnSpc>
              <a:spcBef>
                <a:spcPct val="0"/>
              </a:spcBef>
              <a:buFont typeface="Arial" charset="0"/>
              <a:buNone/>
            </a:pPr>
            <a:r>
              <a:rPr lang="zh-CN" altLang="en-US" sz="2400" b="1" smtClean="0">
                <a:latin typeface="黑体" charset="0"/>
                <a:ea typeface="黑体" charset="0"/>
              </a:rPr>
              <a:t>技法</a:t>
            </a:r>
            <a:r>
              <a:rPr lang="en-US" altLang="zh-CN" sz="2400" b="1" smtClean="0">
                <a:latin typeface="黑体" charset="0"/>
                <a:ea typeface="黑体" charset="0"/>
              </a:rPr>
              <a:t>5</a:t>
            </a:r>
            <a:r>
              <a:rPr lang="zh-CN" altLang="en-US" sz="2400" b="1" smtClean="0">
                <a:latin typeface="黑体" charset="0"/>
                <a:ea typeface="黑体" charset="0"/>
              </a:rPr>
              <a:t>　仿写修辞破密码</a:t>
            </a:r>
          </a:p>
          <a:p>
            <a:pPr marL="0" indent="0" algn="l" eaLnBrk="1" latinLnBrk="0" hangingPunct="1">
              <a:lnSpc>
                <a:spcPts val="3500"/>
              </a:lnSpc>
              <a:spcBef>
                <a:spcPct val="0"/>
              </a:spcBef>
              <a:buFont typeface="Arial" charset="0"/>
              <a:buNone/>
            </a:pPr>
            <a:r>
              <a:rPr lang="zh-CN" altLang="en-US" sz="2400" b="1" smtClean="0">
                <a:latin typeface="黑体" charset="0"/>
                <a:ea typeface="黑体" charset="0"/>
              </a:rPr>
              <a:t>一、解题技巧</a:t>
            </a:r>
          </a:p>
          <a:p>
            <a:pPr marL="0" indent="0" algn="l" eaLnBrk="1" latinLnBrk="0" hangingPunct="1">
              <a:lnSpc>
                <a:spcPts val="3500"/>
              </a:lnSpc>
              <a:spcBef>
                <a:spcPct val="0"/>
              </a:spcBef>
              <a:buFont typeface="Arial" charset="0"/>
              <a:buNone/>
            </a:pPr>
            <a:r>
              <a:rPr lang="en-US" altLang="zh-CN" sz="2400" b="1" smtClean="0">
                <a:latin typeface="黑体" charset="0"/>
                <a:ea typeface="黑体" charset="0"/>
              </a:rPr>
              <a:t>(</a:t>
            </a:r>
            <a:r>
              <a:rPr lang="zh-CN" altLang="en-US" sz="2400" b="1" smtClean="0">
                <a:latin typeface="黑体" charset="0"/>
                <a:ea typeface="黑体" charset="0"/>
              </a:rPr>
              <a:t>一</a:t>
            </a:r>
            <a:r>
              <a:rPr lang="en-US" altLang="zh-CN" sz="2400" b="1" smtClean="0">
                <a:latin typeface="黑体" charset="0"/>
                <a:ea typeface="黑体" charset="0"/>
              </a:rPr>
              <a:t>)</a:t>
            </a:r>
            <a:r>
              <a:rPr lang="zh-CN" altLang="en-US" sz="2400" b="1" smtClean="0">
                <a:latin typeface="黑体" charset="0"/>
                <a:ea typeface="黑体" charset="0"/>
              </a:rPr>
              <a:t>仿用句式解题技巧</a:t>
            </a:r>
          </a:p>
          <a:p>
            <a:pPr marL="0" indent="0" algn="l" eaLnBrk="1" latinLnBrk="0" hangingPunct="1">
              <a:lnSpc>
                <a:spcPts val="3500"/>
              </a:lnSpc>
              <a:spcBef>
                <a:spcPct val="0"/>
              </a:spcBef>
              <a:buFont typeface="Arial" charset="0"/>
              <a:buNone/>
            </a:pPr>
            <a:r>
              <a:rPr lang="en-US" altLang="zh-CN" sz="2400" b="1" smtClean="0">
                <a:latin typeface="黑体" charset="0"/>
                <a:ea typeface="黑体" charset="0"/>
              </a:rPr>
              <a:t>1</a:t>
            </a:r>
            <a:r>
              <a:rPr lang="zh-CN" altLang="en-US" sz="2400" b="1" smtClean="0">
                <a:latin typeface="黑体" charset="0"/>
                <a:ea typeface="黑体" charset="0"/>
              </a:rPr>
              <a:t>．一审：</a:t>
            </a:r>
          </a:p>
          <a:p>
            <a:pPr marL="0" indent="0" algn="l" eaLnBrk="1" latinLnBrk="0" hangingPunct="1">
              <a:lnSpc>
                <a:spcPts val="3500"/>
              </a:lnSpc>
              <a:spcBef>
                <a:spcPct val="0"/>
              </a:spcBef>
              <a:buFont typeface="Arial" charset="0"/>
              <a:buNone/>
            </a:pPr>
            <a:r>
              <a:rPr lang="en-US" altLang="zh-CN" sz="2400" b="1" smtClean="0">
                <a:latin typeface="宋体" pitchFamily="2" charset="-122"/>
              </a:rPr>
              <a:t>    (1)</a:t>
            </a:r>
            <a:r>
              <a:rPr lang="zh-CN" altLang="en-US" sz="2400" b="1" smtClean="0">
                <a:latin typeface="宋体" pitchFamily="2" charset="-122"/>
              </a:rPr>
              <a:t>审主旨内容。任何一句话或一段话都有一个中心，根据例句，审清仿句的内容主旨，做到内容一致。</a:t>
            </a:r>
          </a:p>
          <a:p>
            <a:pPr marL="0" indent="0" algn="l" eaLnBrk="1" latinLnBrk="0" hangingPunct="1">
              <a:lnSpc>
                <a:spcPts val="3500"/>
              </a:lnSpc>
              <a:spcBef>
                <a:spcPct val="0"/>
              </a:spcBef>
              <a:buFont typeface="Arial" charset="0"/>
              <a:buNone/>
            </a:pPr>
            <a:r>
              <a:rPr lang="en-US" altLang="zh-CN" sz="2400" b="1" smtClean="0">
                <a:latin typeface="宋体" pitchFamily="2" charset="-122"/>
              </a:rPr>
              <a:t>    (2)</a:t>
            </a:r>
            <a:r>
              <a:rPr lang="zh-CN" altLang="en-US" sz="2400" b="1" smtClean="0">
                <a:latin typeface="宋体" pitchFamily="2" charset="-122"/>
              </a:rPr>
              <a:t>审句式结构。这种题型大多要求句式一致，那就要看例句是何种句式：是复句还是单句。如果是复句，仿句也应是复句，且假设、因果、递进、并列等复句关系也应一致；如果是单句，仿句也应是单句，且主、谓、宾、定、状、补的位置及成分与例句相一致。</a:t>
            </a:r>
          </a:p>
        </p:txBody>
      </p:sp>
      <p:sp>
        <p:nvSpPr>
          <p:cNvPr id="61338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61338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61338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childTnLst>
                          </p:cTn>
                        </p:par>
                        <p:par>
                          <p:cTn id="17" fill="hold">
                            <p:stCondLst>
                              <p:cond delay="1000"/>
                            </p:stCondLst>
                            <p:childTnLst>
                              <p:par>
                                <p:cTn id="18" presetID="3" presetClass="entr" presetSubtype="1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childTnLst>
                          </p:cTn>
                        </p:par>
                        <p:par>
                          <p:cTn id="21" fill="hold">
                            <p:stCondLst>
                              <p:cond delay="1500"/>
                            </p:stCondLst>
                            <p:childTnLst>
                              <p:par>
                                <p:cTn id="22" presetID="3" presetClass="entr" presetSubtype="10"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childTnLst>
                          </p:cTn>
                        </p:par>
                        <p:par>
                          <p:cTn id="25" fill="hold">
                            <p:stCondLst>
                              <p:cond delay="2000"/>
                            </p:stCondLst>
                            <p:childTnLst>
                              <p:par>
                                <p:cTn id="26" presetID="3" presetClass="entr" presetSubtype="10" fill="hold"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childTnLst>
                          </p:cTn>
                        </p:par>
                        <p:par>
                          <p:cTn id="29" fill="hold">
                            <p:stCondLst>
                              <p:cond delay="2500"/>
                            </p:stCondLst>
                            <p:childTnLst>
                              <p:par>
                                <p:cTn id="30" presetID="3" presetClass="entr" presetSubtype="10" fill="hold" nodeType="after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内容占位符 2"/>
          <p:cNvSpPr>
            <a:spLocks noGrp="1"/>
          </p:cNvSpPr>
          <p:nvPr>
            <p:ph idx="4294967295"/>
          </p:nvPr>
        </p:nvSpPr>
        <p:spPr>
          <a:xfrm>
            <a:off x="792163" y="936625"/>
            <a:ext cx="7920037" cy="5399088"/>
          </a:xfrm>
        </p:spPr>
        <p:txBody>
          <a:bodyPr/>
          <a:lstStyle/>
          <a:p>
            <a:pPr marL="0" indent="622300" algn="just" eaLnBrk="1" latinLnBrk="0" hangingPunct="1">
              <a:lnSpc>
                <a:spcPts val="3500"/>
              </a:lnSpc>
              <a:spcBef>
                <a:spcPct val="0"/>
              </a:spcBef>
              <a:buFont typeface="Arial" charset="0"/>
              <a:buNone/>
            </a:pPr>
            <a:r>
              <a:rPr lang="en-US" altLang="zh-CN" sz="2400" b="1" smtClean="0">
                <a:latin typeface="宋体" pitchFamily="2" charset="-122"/>
              </a:rPr>
              <a:t>(3)</a:t>
            </a:r>
            <a:r>
              <a:rPr lang="zh-CN" altLang="en-US" sz="2400" b="1" smtClean="0">
                <a:latin typeface="宋体" pitchFamily="2" charset="-122"/>
              </a:rPr>
              <a:t>审修辞格式。这种题型往往要做到修辞一致，这就要求考生对《考试说明》中提到的常用的九种修辞能正确理解，并能熟练运用。这九种修辞是比喻、比拟、排比、反问、对偶、借代、设问、夸张、反复。如修辞使用不当，就会“失之毫厘，谬以千里”。如：</a:t>
            </a:r>
          </a:p>
          <a:p>
            <a:pPr marL="0" indent="622300" algn="just" eaLnBrk="1" latinLnBrk="0" hangingPunct="1">
              <a:lnSpc>
                <a:spcPts val="3500"/>
              </a:lnSpc>
              <a:spcBef>
                <a:spcPct val="0"/>
              </a:spcBef>
              <a:buFont typeface="Arial" charset="0"/>
              <a:buNone/>
            </a:pPr>
            <a:r>
              <a:rPr lang="zh-CN" altLang="en-US" sz="2400" b="1" smtClean="0">
                <a:latin typeface="宋体" pitchFamily="2" charset="-122"/>
              </a:rPr>
              <a:t>依照下面两个比喻句的句式，以“时间” 为开头，写两个句式相同的比喻句。</a:t>
            </a:r>
            <a:r>
              <a:rPr lang="en-US" altLang="zh-CN" sz="2400" b="1" smtClean="0">
                <a:latin typeface="宋体" pitchFamily="2" charset="-122"/>
              </a:rPr>
              <a:t>(</a:t>
            </a:r>
            <a:r>
              <a:rPr lang="zh-CN" altLang="en-US" sz="2400" b="1" smtClean="0">
                <a:latin typeface="宋体" pitchFamily="2" charset="-122"/>
              </a:rPr>
              <a:t>不超过</a:t>
            </a:r>
            <a:r>
              <a:rPr lang="en-US" altLang="zh-CN" sz="2400" b="1" smtClean="0">
                <a:latin typeface="宋体" pitchFamily="2" charset="-122"/>
              </a:rPr>
              <a:t>60</a:t>
            </a:r>
            <a:r>
              <a:rPr lang="zh-CN" altLang="en-US" sz="2400" b="1" smtClean="0">
                <a:latin typeface="宋体" pitchFamily="2" charset="-122"/>
              </a:rPr>
              <a:t>字</a:t>
            </a:r>
            <a:r>
              <a:rPr lang="en-US" altLang="zh-CN" sz="2400" b="1" smtClean="0">
                <a:latin typeface="宋体" pitchFamily="2" charset="-122"/>
              </a:rPr>
              <a:t>)</a:t>
            </a:r>
          </a:p>
          <a:p>
            <a:pPr marL="0" indent="622300" eaLnBrk="1" latinLnBrk="0" hangingPunct="1">
              <a:lnSpc>
                <a:spcPts val="3500"/>
              </a:lnSpc>
              <a:spcBef>
                <a:spcPct val="0"/>
              </a:spcBef>
              <a:buFont typeface="Arial" charset="0"/>
              <a:buNone/>
            </a:pPr>
            <a:r>
              <a:rPr lang="zh-CN" altLang="en-US" sz="2400" b="1" smtClean="0">
                <a:latin typeface="楷体_GB2312" pitchFamily="49" charset="-122"/>
                <a:ea typeface="楷体_GB2312" pitchFamily="49" charset="-122"/>
              </a:rPr>
              <a:t>书籍好比一架梯子，它能引导我们登上知识的殿堂。书籍如同一把钥匙，它将帮助我们开启心灵的智慧之窗。</a:t>
            </a:r>
          </a:p>
          <a:p>
            <a:pPr marL="0" indent="622300" eaLnBrk="1" latinLnBrk="0" hangingPunct="1">
              <a:lnSpc>
                <a:spcPts val="3500"/>
              </a:lnSpc>
              <a:spcBef>
                <a:spcPct val="0"/>
              </a:spcBef>
              <a:buFont typeface="Arial" charset="0"/>
              <a:buNone/>
            </a:pPr>
            <a:r>
              <a:rPr lang="zh-CN" altLang="en-US" sz="2400" b="1" smtClean="0">
                <a:latin typeface="宋体" pitchFamily="2" charset="-122"/>
              </a:rPr>
              <a:t>这道题需要审的有：①审主旨内容：“时间”。②审句式结构：复句。③审修辞格：比喻。</a:t>
            </a:r>
          </a:p>
        </p:txBody>
      </p:sp>
      <p:sp>
        <p:nvSpPr>
          <p:cNvPr id="61440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61440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61440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14402"/>
                                        </p:tgtEl>
                                        <p:attrNameLst>
                                          <p:attrName>style.visibility</p:attrName>
                                        </p:attrNameLst>
                                      </p:cBhvr>
                                      <p:to>
                                        <p:strVal val="visible"/>
                                      </p:to>
                                    </p:set>
                                    <p:animEffect transition="in" filter="blinds(horizontal)">
                                      <p:cBhvr>
                                        <p:cTn id="7" dur="500"/>
                                        <p:tgtEl>
                                          <p:spTgt spid="614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02" grpId="0"/>
    </p:bldLst>
  </p:timing>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内容占位符 2"/>
          <p:cNvSpPr>
            <a:spLocks noGrp="1"/>
          </p:cNvSpPr>
          <p:nvPr>
            <p:ph idx="4294967295"/>
          </p:nvPr>
        </p:nvSpPr>
        <p:spPr>
          <a:xfrm>
            <a:off x="755333" y="835978"/>
            <a:ext cx="7920037" cy="5399087"/>
          </a:xfrm>
        </p:spPr>
        <p:txBody>
          <a:bodyPr/>
          <a:lstStyle/>
          <a:p>
            <a:pPr marL="0" indent="0" algn="l" defTabSz="914400" eaLnBrk="1" latinLnBrk="0" hangingPunct="1">
              <a:lnSpc>
                <a:spcPts val="3500"/>
              </a:lnSpc>
              <a:spcBef>
                <a:spcPct val="0"/>
              </a:spcBef>
              <a:buFont typeface="Arial" charset="0"/>
              <a:buNone/>
              <a:tabLst>
                <a:tab pos="534670" algn="l"/>
              </a:tabLst>
            </a:pPr>
            <a:r>
              <a:rPr lang="en-US" altLang="zh-CN" sz="2400" b="1" smtClean="0">
                <a:latin typeface="黑体" charset="0"/>
                <a:ea typeface="黑体" charset="0"/>
              </a:rPr>
              <a:t>2</a:t>
            </a:r>
            <a:r>
              <a:rPr lang="zh-CN" altLang="en-US" sz="2400" b="1" smtClean="0">
                <a:latin typeface="黑体" charset="0"/>
                <a:ea typeface="黑体" charset="0"/>
              </a:rPr>
              <a:t>．二定：确定对象</a:t>
            </a:r>
            <a:r>
              <a:rPr lang="en-US" altLang="zh-CN" sz="2400" b="1" smtClean="0">
                <a:latin typeface="黑体" charset="0"/>
                <a:ea typeface="黑体" charset="0"/>
              </a:rPr>
              <a:t>(</a:t>
            </a:r>
            <a:r>
              <a:rPr lang="zh-CN" altLang="en-US" sz="2400" b="1" smtClean="0">
                <a:latin typeface="黑体" charset="0"/>
                <a:ea typeface="黑体" charset="0"/>
              </a:rPr>
              <a:t>如仿句的主语、喻体等</a:t>
            </a:r>
            <a:r>
              <a:rPr lang="en-US" altLang="zh-CN" sz="2400" b="1" smtClean="0">
                <a:latin typeface="黑体" charset="0"/>
                <a:ea typeface="黑体" charset="0"/>
              </a:rPr>
              <a:t>)</a:t>
            </a:r>
            <a:r>
              <a:rPr lang="zh-CN" altLang="en-US" sz="2400" b="1" smtClean="0">
                <a:latin typeface="黑体" charset="0"/>
                <a:ea typeface="黑体" charset="0"/>
              </a:rPr>
              <a:t>。</a:t>
            </a:r>
          </a:p>
          <a:p>
            <a:pPr marL="0" indent="0" algn="l" defTabSz="914400" eaLnBrk="1" latinLnBrk="0" hangingPunct="1">
              <a:lnSpc>
                <a:spcPts val="3500"/>
              </a:lnSpc>
              <a:spcBef>
                <a:spcPct val="0"/>
              </a:spcBef>
              <a:buFont typeface="Arial" charset="0"/>
              <a:buNone/>
              <a:tabLst>
                <a:tab pos="534670" algn="l"/>
              </a:tabLst>
            </a:pPr>
            <a:r>
              <a:rPr lang="zh-CN" altLang="en-US" sz="2400" b="1" smtClean="0">
                <a:latin typeface="宋体" pitchFamily="2" charset="-122"/>
              </a:rPr>
              <a:t>例题所用的修辞手法为比喻，仿句要求以“时间”为开头，主语已被限定，需要确定的对象为喻体。可确定的对象有：清风、细雨；清泉、流水；良药、利刃……</a:t>
            </a:r>
          </a:p>
          <a:p>
            <a:pPr marL="0" indent="0" algn="l" defTabSz="914400" eaLnBrk="1" latinLnBrk="0" hangingPunct="1">
              <a:lnSpc>
                <a:spcPts val="3500"/>
              </a:lnSpc>
              <a:spcBef>
                <a:spcPct val="0"/>
              </a:spcBef>
              <a:buFont typeface="Arial" charset="0"/>
              <a:buNone/>
              <a:tabLst>
                <a:tab pos="534670" algn="l"/>
              </a:tabLst>
            </a:pPr>
            <a:r>
              <a:rPr lang="en-US" altLang="zh-CN" sz="2400" b="1" smtClean="0">
                <a:latin typeface="黑体" charset="0"/>
                <a:ea typeface="黑体" charset="0"/>
              </a:rPr>
              <a:t>3</a:t>
            </a:r>
            <a:r>
              <a:rPr lang="zh-CN" altLang="en-US" sz="2400" b="1" smtClean="0">
                <a:latin typeface="黑体" charset="0"/>
                <a:ea typeface="黑体" charset="0"/>
              </a:rPr>
              <a:t>．三仿：遣词仿写</a:t>
            </a:r>
          </a:p>
          <a:p>
            <a:pPr marL="0" indent="0" algn="l" defTabSz="914400" eaLnBrk="1" latinLnBrk="0" hangingPunct="1">
              <a:lnSpc>
                <a:spcPts val="3500"/>
              </a:lnSpc>
              <a:spcBef>
                <a:spcPct val="0"/>
              </a:spcBef>
              <a:buFont typeface="Arial" charset="0"/>
              <a:buNone/>
              <a:tabLst>
                <a:tab pos="534670" algn="l"/>
              </a:tabLst>
            </a:pPr>
            <a:r>
              <a:rPr lang="zh-CN" altLang="en-US" sz="2400" b="1" smtClean="0">
                <a:latin typeface="宋体" pitchFamily="2" charset="-122"/>
              </a:rPr>
              <a:t>根据审题信息，例句的内容是说书籍的作用，而仿句的内容是要描述时间的作用，根据本体和喻体相通这一特点，仿写出的语句有：</a:t>
            </a:r>
          </a:p>
          <a:p>
            <a:pPr marL="0" indent="0" algn="l" defTabSz="914400" eaLnBrk="1" latinLnBrk="0" hangingPunct="1">
              <a:lnSpc>
                <a:spcPts val="3500"/>
              </a:lnSpc>
              <a:spcBef>
                <a:spcPct val="0"/>
              </a:spcBef>
              <a:buFont typeface="Arial" charset="0"/>
              <a:buNone/>
              <a:tabLst>
                <a:tab pos="534670" algn="l"/>
              </a:tabLst>
            </a:pPr>
            <a:r>
              <a:rPr lang="en-US" altLang="zh-CN" sz="2400" b="1" smtClean="0">
                <a:latin typeface="楷体_GB2312" pitchFamily="49" charset="-122"/>
                <a:ea typeface="楷体_GB2312" pitchFamily="49" charset="-122"/>
              </a:rPr>
              <a:t>    清风能吹散愁云，细雨能洗去杂质；清泉能洗涤污垢，流水能冲走痛苦的回忆；良药能减轻伤痛，利刃能切除毒瘤</a:t>
            </a:r>
            <a:r>
              <a:rPr lang="en-US" altLang="zh-CN" sz="2400" b="1" smtClean="0">
                <a:latin typeface="宋体" charset="0"/>
                <a:ea typeface="宋体" charset="0"/>
              </a:rPr>
              <a:t>……</a:t>
            </a:r>
          </a:p>
        </p:txBody>
      </p:sp>
      <p:sp>
        <p:nvSpPr>
          <p:cNvPr id="61542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61543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61543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15426"/>
                                        </p:tgtEl>
                                        <p:attrNameLst>
                                          <p:attrName>style.visibility</p:attrName>
                                        </p:attrNameLst>
                                      </p:cBhvr>
                                      <p:to>
                                        <p:strVal val="visible"/>
                                      </p:to>
                                    </p:set>
                                    <p:animEffect transition="in" filter="blinds(horizontal)">
                                      <p:cBhvr>
                                        <p:cTn id="7" dur="500"/>
                                        <p:tgtEl>
                                          <p:spTgt spid="615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426" grpId="0"/>
    </p:bldLst>
  </p:timing>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内容占位符 2"/>
          <p:cNvSpPr>
            <a:spLocks noGrp="1"/>
          </p:cNvSpPr>
          <p:nvPr>
            <p:ph idx="4294967295"/>
          </p:nvPr>
        </p:nvSpPr>
        <p:spPr>
          <a:xfrm>
            <a:off x="711835" y="828675"/>
            <a:ext cx="8001635" cy="5507990"/>
          </a:xfrm>
        </p:spPr>
        <p:txBody>
          <a:bodyPr/>
          <a:lstStyle/>
          <a:p>
            <a:pPr marL="0" indent="0" algn="l" eaLnBrk="1" latinLnBrk="0" hangingPunct="1">
              <a:lnSpc>
                <a:spcPts val="3500"/>
              </a:lnSpc>
              <a:spcBef>
                <a:spcPct val="0"/>
              </a:spcBef>
              <a:buFont typeface="Arial" charset="0"/>
              <a:buNone/>
            </a:pPr>
            <a:r>
              <a:rPr lang="zh-CN" altLang="en-US" sz="2400" b="1" smtClean="0">
                <a:latin typeface="黑体" charset="0"/>
                <a:ea typeface="黑体" charset="0"/>
              </a:rPr>
              <a:t>4．四连：连贯语句。</a:t>
            </a:r>
          </a:p>
          <a:p>
            <a:pPr marL="0" indent="0" algn="l" eaLnBrk="1" latinLnBrk="0" hangingPunct="1">
              <a:lnSpc>
                <a:spcPts val="3500"/>
              </a:lnSpc>
              <a:spcBef>
                <a:spcPct val="0"/>
              </a:spcBef>
              <a:buFont typeface="Arial" charset="0"/>
              <a:buNone/>
            </a:pPr>
            <a:r>
              <a:rPr lang="zh-CN" altLang="en-US" sz="2400" b="1" smtClean="0">
                <a:latin typeface="宋体" pitchFamily="2" charset="-122"/>
              </a:rPr>
              <a:t>    根据句式一致的要求，把以上内容连贯成与原文主旨一致的几句话。仿写出的语句有：</a:t>
            </a:r>
            <a:endParaRPr lang="zh-CN" altLang="en-US" sz="2400" b="1" smtClean="0">
              <a:solidFill>
                <a:srgbClr val="000000"/>
              </a:solidFill>
              <a:latin typeface="Times New Roman" pitchFamily="18" charset="0"/>
              <a:cs typeface="Times New Roman" pitchFamily="18" charset="0"/>
            </a:endParaRPr>
          </a:p>
          <a:p>
            <a:pPr marL="0" indent="0" algn="l" eaLnBrk="1" latinLnBrk="0" hangingPunct="1">
              <a:lnSpc>
                <a:spcPts val="3500"/>
              </a:lnSpc>
              <a:spcBef>
                <a:spcPct val="0"/>
              </a:spcBef>
              <a:buFont typeface="Arial" charset="0"/>
              <a:buNone/>
            </a:pPr>
            <a:r>
              <a:rPr lang="en-US" altLang="zh-CN" sz="2400" b="1" smtClean="0">
                <a:latin typeface="楷体_GB2312" pitchFamily="49" charset="-122"/>
                <a:ea typeface="楷体_GB2312" pitchFamily="49" charset="-122"/>
              </a:rPr>
              <a:t>    时间好比一阵清风，它能帮助我们吹散心头的愁云；时间如同一场细雨，它能协助我们洗去心头的杂质；时间好比一池清泉，它能帮助我们洗涤心灵的污垢；时间如同一股流水，它能协助我们冲淡心灵痛苦的回忆；时间好比一剂良药，它能帮助我们减轻心灵的伤痛；时间如同一把利刃，它能协助我们切除思想上的毒瘤</a:t>
            </a:r>
            <a:r>
              <a:rPr lang="en-US" altLang="zh-CN" sz="2400" b="1" smtClean="0">
                <a:latin typeface="宋体" charset="0"/>
                <a:ea typeface="宋体" charset="0"/>
              </a:rPr>
              <a:t>……</a:t>
            </a:r>
          </a:p>
        </p:txBody>
      </p:sp>
      <p:sp>
        <p:nvSpPr>
          <p:cNvPr id="61645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61645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61645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16450"/>
                                        </p:tgtEl>
                                        <p:attrNameLst>
                                          <p:attrName>style.visibility</p:attrName>
                                        </p:attrNameLst>
                                      </p:cBhvr>
                                      <p:to>
                                        <p:strVal val="visible"/>
                                      </p:to>
                                    </p:set>
                                    <p:animEffect transition="in" filter="blinds(horizontal)">
                                      <p:cBhvr>
                                        <p:cTn id="7" dur="500"/>
                                        <p:tgtEl>
                                          <p:spTgt spid="616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450" grpId="0"/>
    </p:bldLst>
  </p:timing>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内容占位符 2"/>
          <p:cNvSpPr>
            <a:spLocks noGrp="1"/>
          </p:cNvSpPr>
          <p:nvPr>
            <p:ph idx="4294967295"/>
          </p:nvPr>
        </p:nvSpPr>
        <p:spPr>
          <a:xfrm>
            <a:off x="611505" y="699135"/>
            <a:ext cx="7919720" cy="5465445"/>
          </a:xfrm>
        </p:spPr>
        <p:txBody>
          <a:bodyPr/>
          <a:lstStyle/>
          <a:p>
            <a:pPr marL="0" indent="0" defTabSz="628650" eaLnBrk="1" latinLnBrk="0" hangingPunct="1">
              <a:lnSpc>
                <a:spcPts val="3500"/>
              </a:lnSpc>
              <a:spcBef>
                <a:spcPct val="0"/>
              </a:spcBef>
              <a:buFont typeface="Arial" charset="0"/>
              <a:buNone/>
            </a:pPr>
            <a:r>
              <a:rPr lang="en-US" altLang="zh-CN" sz="2300" b="1" smtClean="0">
                <a:latin typeface="黑体" charset="0"/>
                <a:ea typeface="黑体" charset="0"/>
              </a:rPr>
              <a:t> 5</a:t>
            </a:r>
            <a:r>
              <a:rPr lang="zh-CN" altLang="en-US" sz="2300" b="1" smtClean="0">
                <a:latin typeface="黑体" charset="0"/>
                <a:ea typeface="黑体" charset="0"/>
              </a:rPr>
              <a:t>．五验：检查验证。</a:t>
            </a:r>
          </a:p>
          <a:p>
            <a:pPr marL="0" indent="0" defTabSz="628650" eaLnBrk="1" latinLnBrk="0" hangingPunct="1">
              <a:lnSpc>
                <a:spcPts val="3500"/>
              </a:lnSpc>
              <a:spcBef>
                <a:spcPct val="0"/>
              </a:spcBef>
              <a:buFont typeface="Arial" charset="0"/>
              <a:buNone/>
            </a:pPr>
            <a:r>
              <a:rPr lang="zh-CN" altLang="en-US" sz="2400" b="1" smtClean="0">
                <a:latin typeface="宋体" pitchFamily="2" charset="-122"/>
              </a:rPr>
              <a:t>    审视所仿写的句子，看它是否有语病，是否和原文主旨一致、句式一致、修辞一致，能否与原文语意相连、文脉相通、融为一体。下面几个仿句是从学生答案中抽出来的，请看它们是否句意合理，符合逻辑：</a:t>
            </a:r>
            <a:endParaRPr lang="zh-CN" altLang="en-US" sz="2300" b="1" smtClean="0">
              <a:solidFill>
                <a:srgbClr val="000000"/>
              </a:solidFill>
              <a:latin typeface="宋体" pitchFamily="2" charset="-122"/>
              <a:ea typeface="楷体_GB2312" pitchFamily="49" charset="-122"/>
              <a:cs typeface="Times New Roman" pitchFamily="18" charset="0"/>
            </a:endParaRPr>
          </a:p>
          <a:p>
            <a:pPr marL="0" indent="0" algn="just" defTabSz="628650" eaLnBrk="1" latinLnBrk="0" hangingPunct="1">
              <a:lnSpc>
                <a:spcPts val="3500"/>
              </a:lnSpc>
              <a:spcBef>
                <a:spcPct val="0"/>
              </a:spcBef>
              <a:buFont typeface="Arial" charset="0"/>
              <a:buNone/>
            </a:pPr>
            <a:r>
              <a:rPr lang="en-US" altLang="zh-CN" sz="2400" b="1" smtClean="0">
                <a:latin typeface="楷体_GB2312" pitchFamily="49" charset="-122"/>
                <a:ea typeface="楷体_GB2312" pitchFamily="49" charset="-122"/>
              </a:rPr>
              <a:t>    ①时间好比黄金，它能引导我们懂得珍惜生命。</a:t>
            </a:r>
          </a:p>
          <a:p>
            <a:pPr marL="0" indent="0" algn="just" defTabSz="628650" eaLnBrk="1" latinLnBrk="0" hangingPunct="1">
              <a:lnSpc>
                <a:spcPts val="3500"/>
              </a:lnSpc>
              <a:spcBef>
                <a:spcPct val="0"/>
              </a:spcBef>
              <a:buFont typeface="Arial" charset="0"/>
              <a:buNone/>
            </a:pPr>
            <a:r>
              <a:rPr lang="en-US" altLang="zh-CN" sz="2400" b="1" smtClean="0">
                <a:latin typeface="楷体_GB2312" pitchFamily="49" charset="-122"/>
                <a:ea typeface="楷体_GB2312" pitchFamily="49" charset="-122"/>
              </a:rPr>
              <a:t>    ②时间好比一架穿梭机，它能带我们遨游历史长河。</a:t>
            </a:r>
          </a:p>
          <a:p>
            <a:pPr marL="0" indent="0" algn="just" defTabSz="628650" eaLnBrk="1" latinLnBrk="0" hangingPunct="1">
              <a:lnSpc>
                <a:spcPts val="3500"/>
              </a:lnSpc>
              <a:spcBef>
                <a:spcPct val="0"/>
              </a:spcBef>
              <a:buFont typeface="Arial" charset="0"/>
              <a:buNone/>
            </a:pPr>
            <a:r>
              <a:rPr lang="en-US" altLang="zh-CN" sz="2400" b="1" smtClean="0">
                <a:latin typeface="楷体_GB2312" pitchFamily="49" charset="-122"/>
                <a:ea typeface="楷体_GB2312" pitchFamily="49" charset="-122"/>
              </a:rPr>
              <a:t>    ③时间好比太阳，它能带给我们无与伦比的温暖和光芒。</a:t>
            </a:r>
            <a:endParaRPr lang="zh-CN" altLang="en-US" sz="2300" b="1" smtClean="0">
              <a:solidFill>
                <a:srgbClr val="000000"/>
              </a:solidFill>
              <a:ea typeface="楷体_GB2312" pitchFamily="49" charset="-122"/>
              <a:cs typeface="Times New Roman" pitchFamily="18" charset="0"/>
            </a:endParaRPr>
          </a:p>
          <a:p>
            <a:pPr marL="0" indent="0" algn="just" defTabSz="628650" eaLnBrk="1" latinLnBrk="0" hangingPunct="1">
              <a:lnSpc>
                <a:spcPts val="3500"/>
              </a:lnSpc>
              <a:spcBef>
                <a:spcPct val="0"/>
              </a:spcBef>
              <a:buFont typeface="Arial" charset="0"/>
              <a:buNone/>
            </a:pPr>
            <a:r>
              <a:rPr lang="zh-CN" altLang="en-US" sz="2400" b="1" smtClean="0">
                <a:latin typeface="宋体" pitchFamily="2" charset="-122"/>
              </a:rPr>
              <a:t>    上述句子在内容上、句式上、修辞上都符合题目要求，但是这些句子都有语病——比喻不当，本体与喻体之间没有相似点，即不符合比喻句的特点。由此可见，答完之后最后的验证也至关重要，否则就会功亏一篑。</a:t>
            </a:r>
          </a:p>
        </p:txBody>
      </p:sp>
      <p:sp>
        <p:nvSpPr>
          <p:cNvPr id="617476"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61747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617479"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17474"/>
                                        </p:tgtEl>
                                        <p:attrNameLst>
                                          <p:attrName>style.visibility</p:attrName>
                                        </p:attrNameLst>
                                      </p:cBhvr>
                                      <p:to>
                                        <p:strVal val="visible"/>
                                      </p:to>
                                    </p:set>
                                    <p:animEffect transition="in" filter="blinds(horizontal)">
                                      <p:cBhvr>
                                        <p:cTn id="7" dur="500"/>
                                        <p:tgtEl>
                                          <p:spTgt spid="617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47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692150"/>
            <a:ext cx="8064500" cy="5643563"/>
          </a:xfrm>
        </p:spPr>
        <p:txBody>
          <a:bodyPr>
            <a:noAutofit/>
          </a:bodyPr>
          <a:lstStyle/>
          <a:p>
            <a:pPr marL="0" indent="0" eaLnBrk="1" hangingPunct="1">
              <a:lnSpc>
                <a:spcPts val="3500"/>
              </a:lnSpc>
              <a:spcBef>
                <a:spcPct val="0"/>
              </a:spcBef>
              <a:buFont typeface="Arial" charset="0"/>
              <a:buNone/>
            </a:pPr>
            <a:r>
              <a:rPr lang="en-US" altLang="zh-CN" sz="2400" b="1" dirty="0" smtClean="0">
                <a:latin typeface="Times New Roman" pitchFamily="18" charset="0"/>
                <a:cs typeface="Times New Roman" pitchFamily="18" charset="0"/>
              </a:rPr>
              <a:t>  </a:t>
            </a:r>
            <a:r>
              <a:rPr lang="zh-CN" altLang="zh-CN" sz="2400" b="1" dirty="0" smtClean="0">
                <a:latin typeface="Times New Roman" pitchFamily="18" charset="0"/>
                <a:cs typeface="Times New Roman" pitchFamily="18" charset="0"/>
              </a:rPr>
              <a:t>A. 进退无门　进退维谷　进退两难</a:t>
            </a:r>
          </a:p>
          <a:p>
            <a:pPr marL="0" indent="0" eaLnBrk="1" hangingPunct="1">
              <a:lnSpc>
                <a:spcPts val="3500"/>
              </a:lnSpc>
              <a:spcBef>
                <a:spcPct val="0"/>
              </a:spcBef>
              <a:buFont typeface="Arial" charset="0"/>
              <a:buNone/>
            </a:pPr>
            <a:r>
              <a:rPr lang="zh-CN" altLang="en-US" sz="2400" b="1" dirty="0" smtClean="0">
                <a:latin typeface="Times New Roman" pitchFamily="18" charset="0"/>
                <a:cs typeface="Times New Roman" pitchFamily="18" charset="0"/>
              </a:rPr>
              <a:t>  </a:t>
            </a:r>
            <a:r>
              <a:rPr lang="zh-CN" altLang="zh-CN" sz="2400" b="1" dirty="0" smtClean="0">
                <a:latin typeface="Times New Roman" pitchFamily="18" charset="0"/>
                <a:cs typeface="Times New Roman" pitchFamily="18" charset="0"/>
              </a:rPr>
              <a:t>B. 进退两难　进退维谷　进退无门</a:t>
            </a:r>
          </a:p>
          <a:p>
            <a:pPr marL="0" indent="0" eaLnBrk="1" hangingPunct="1">
              <a:lnSpc>
                <a:spcPts val="3500"/>
              </a:lnSpc>
              <a:spcBef>
                <a:spcPct val="0"/>
              </a:spcBef>
              <a:buFont typeface="Arial" charset="0"/>
              <a:buNone/>
            </a:pPr>
            <a:r>
              <a:rPr lang="zh-CN" altLang="en-US" sz="2400" b="1" dirty="0" smtClean="0">
                <a:latin typeface="Times New Roman" pitchFamily="18" charset="0"/>
                <a:cs typeface="Times New Roman" pitchFamily="18" charset="0"/>
              </a:rPr>
              <a:t>  </a:t>
            </a:r>
            <a:r>
              <a:rPr lang="zh-CN" altLang="zh-CN" sz="2400" b="1" dirty="0" smtClean="0">
                <a:latin typeface="Times New Roman" pitchFamily="18" charset="0"/>
                <a:cs typeface="Times New Roman" pitchFamily="18" charset="0"/>
              </a:rPr>
              <a:t>C. 进退维谷　进退两难　进退无门 </a:t>
            </a:r>
          </a:p>
          <a:p>
            <a:pPr marL="0" indent="0" eaLnBrk="1" hangingPunct="1">
              <a:lnSpc>
                <a:spcPts val="3500"/>
              </a:lnSpc>
              <a:spcBef>
                <a:spcPct val="0"/>
              </a:spcBef>
              <a:buFont typeface="Arial" charset="0"/>
              <a:buNone/>
            </a:pPr>
            <a:r>
              <a:rPr lang="zh-CN" altLang="en-US" sz="2400" b="1" dirty="0" smtClean="0">
                <a:latin typeface="Times New Roman" pitchFamily="18" charset="0"/>
                <a:cs typeface="Times New Roman" pitchFamily="18" charset="0"/>
              </a:rPr>
              <a:t>  </a:t>
            </a:r>
            <a:r>
              <a:rPr lang="zh-CN" altLang="zh-CN" sz="2400" b="1" dirty="0" smtClean="0">
                <a:latin typeface="Times New Roman" pitchFamily="18" charset="0"/>
                <a:cs typeface="Times New Roman" pitchFamily="18" charset="0"/>
              </a:rPr>
              <a:t>D. 进退维谷　进退无门　进退两难</a:t>
            </a:r>
          </a:p>
        </p:txBody>
      </p:sp>
      <p:sp>
        <p:nvSpPr>
          <p:cNvPr id="931843"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31846"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3184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内容占位符 2"/>
          <p:cNvSpPr>
            <a:spLocks noGrp="1"/>
          </p:cNvSpPr>
          <p:nvPr>
            <p:ph idx="4294967295"/>
          </p:nvPr>
        </p:nvSpPr>
        <p:spPr>
          <a:xfrm>
            <a:off x="828675" y="908685"/>
            <a:ext cx="7632700" cy="5229225"/>
          </a:xfrm>
        </p:spPr>
        <p:txBody>
          <a:bodyPr/>
          <a:lstStyle/>
          <a:p>
            <a:pPr marL="0" indent="0" algn="just" latinLnBrk="0">
              <a:lnSpc>
                <a:spcPts val="3500"/>
              </a:lnSpc>
              <a:spcBef>
                <a:spcPts val="0"/>
              </a:spcBef>
              <a:buFont typeface="Arial" charset="0"/>
              <a:buNone/>
            </a:pPr>
            <a:r>
              <a:rPr lang="en-US" altLang="zh-CN" sz="2400" b="1" smtClean="0">
                <a:latin typeface="宋体" pitchFamily="2" charset="-122"/>
              </a:rPr>
              <a:t>    </a:t>
            </a:r>
            <a:r>
              <a:rPr lang="zh-CN" altLang="en-US" sz="2400" b="1" smtClean="0">
                <a:latin typeface="宋体" pitchFamily="2" charset="-122"/>
              </a:rPr>
              <a:t>在考试中，如果能做到审题、解题、验证三者相结合，那么“句式仿写”这种题的解答就能万无一失了。</a:t>
            </a:r>
          </a:p>
          <a:p>
            <a:pPr marL="0" indent="0" algn="just" latinLnBrk="0">
              <a:lnSpc>
                <a:spcPts val="3500"/>
              </a:lnSpc>
              <a:spcBef>
                <a:spcPts val="0"/>
              </a:spcBef>
              <a:buFont typeface="Arial" charset="0"/>
              <a:buNone/>
            </a:pPr>
            <a:r>
              <a:rPr lang="zh-CN" altLang="en-US" sz="2400" b="1" smtClean="0">
                <a:latin typeface="宋体" pitchFamily="2" charset="-122"/>
              </a:rPr>
              <a:t>此外，还应注意：</a:t>
            </a:r>
          </a:p>
          <a:p>
            <a:pPr marL="0" indent="0" algn="just" latinLnBrk="0">
              <a:lnSpc>
                <a:spcPts val="3500"/>
              </a:lnSpc>
              <a:spcBef>
                <a:spcPts val="0"/>
              </a:spcBef>
              <a:buFont typeface="Arial" charset="0"/>
              <a:buNone/>
            </a:pPr>
            <a:r>
              <a:rPr lang="zh-CN" altLang="en-US" sz="2400" b="1" smtClean="0">
                <a:latin typeface="宋体" pitchFamily="2" charset="-122"/>
              </a:rPr>
              <a:t>    (1)仿写题往往与修辞结合在一起考查，极具文学色彩和文化色彩。仿写的审题在所有的语言表达题里是最重要的，不仅要审题干及例句里的显性要求，更要审出隐性要求。</a:t>
            </a:r>
          </a:p>
          <a:p>
            <a:pPr marL="0" indent="0" algn="just" latinLnBrk="0">
              <a:lnSpc>
                <a:spcPts val="3500"/>
              </a:lnSpc>
              <a:spcBef>
                <a:spcPts val="0"/>
              </a:spcBef>
              <a:buFont typeface="Arial" charset="0"/>
              <a:buNone/>
            </a:pPr>
            <a:r>
              <a:rPr lang="zh-CN" altLang="en-US" sz="2400" b="1" smtClean="0">
                <a:latin typeface="宋体" pitchFamily="2" charset="-122"/>
              </a:rPr>
              <a:t>    (2)做仿写题时要用相近或相似联想打开思路，搭好架子。例句中给的事物是“雨”，就要联想到“风”“云”“雷”“电”等。架子大致搭好后，接下来就是在框架内发挥联想、想象，填充内容。</a:t>
            </a:r>
          </a:p>
        </p:txBody>
      </p:sp>
      <p:sp>
        <p:nvSpPr>
          <p:cNvPr id="61850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61850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618503"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18498"/>
                                        </p:tgtEl>
                                        <p:attrNameLst>
                                          <p:attrName>style.visibility</p:attrName>
                                        </p:attrNameLst>
                                      </p:cBhvr>
                                      <p:to>
                                        <p:strVal val="visible"/>
                                      </p:to>
                                    </p:set>
                                    <p:animEffect transition="in" filter="blinds(horizontal)">
                                      <p:cBhvr>
                                        <p:cTn id="7" dur="500"/>
                                        <p:tgtEl>
                                          <p:spTgt spid="618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498" grpId="0"/>
    </p:bldLst>
  </p:timing>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内容占位符 2"/>
          <p:cNvSpPr>
            <a:spLocks noGrp="1"/>
          </p:cNvSpPr>
          <p:nvPr>
            <p:ph idx="4294967295"/>
          </p:nvPr>
        </p:nvSpPr>
        <p:spPr>
          <a:xfrm>
            <a:off x="741680" y="848995"/>
            <a:ext cx="7970520" cy="4812665"/>
          </a:xfrm>
        </p:spPr>
        <p:txBody>
          <a:bodyPr/>
          <a:lstStyle/>
          <a:p>
            <a:pPr marL="0" indent="0" algn="l" latinLnBrk="0">
              <a:lnSpc>
                <a:spcPts val="3500"/>
              </a:lnSpc>
              <a:spcBef>
                <a:spcPts val="0"/>
              </a:spcBef>
              <a:buFont typeface="Arial" charset="0"/>
              <a:buNone/>
            </a:pPr>
            <a:r>
              <a:rPr lang="zh-CN" altLang="en-US" sz="2400" b="1" smtClean="0">
                <a:latin typeface="黑体" charset="0"/>
                <a:ea typeface="黑体" charset="0"/>
              </a:rPr>
              <a:t>(二)修辞解题技巧</a:t>
            </a:r>
          </a:p>
          <a:p>
            <a:pPr marL="0" indent="0" algn="l" latinLnBrk="0">
              <a:lnSpc>
                <a:spcPts val="3500"/>
              </a:lnSpc>
              <a:spcBef>
                <a:spcPts val="0"/>
              </a:spcBef>
              <a:buFont typeface="Arial" charset="0"/>
              <a:buNone/>
            </a:pPr>
            <a:r>
              <a:rPr lang="zh-CN" altLang="en-US" sz="2400" b="1" smtClean="0">
                <a:latin typeface="黑体" charset="0"/>
                <a:ea typeface="黑体" charset="0"/>
              </a:rPr>
              <a:t>1．掌握知识，灵活运用</a:t>
            </a:r>
          </a:p>
          <a:p>
            <a:pPr marL="0" indent="0" algn="l" latinLnBrk="0">
              <a:lnSpc>
                <a:spcPts val="3500"/>
              </a:lnSpc>
              <a:spcBef>
                <a:spcPts val="0"/>
              </a:spcBef>
              <a:buFont typeface="Arial" charset="0"/>
              <a:buNone/>
            </a:pPr>
            <a:r>
              <a:rPr lang="zh-CN" altLang="en-US" sz="2400" b="1" smtClean="0">
                <a:latin typeface="宋体" pitchFamily="2" charset="-122"/>
              </a:rPr>
              <a:t>    必须对常见修辞手法的特点、用途及易混的修辞手法的辨析有一个切实的理解，以保证运用时能得心应手</a:t>
            </a:r>
          </a:p>
          <a:p>
            <a:pPr marL="0" indent="0" algn="l" latinLnBrk="0">
              <a:lnSpc>
                <a:spcPts val="3500"/>
              </a:lnSpc>
              <a:spcBef>
                <a:spcPts val="0"/>
              </a:spcBef>
              <a:buFont typeface="Arial" charset="0"/>
              <a:buNone/>
            </a:pPr>
            <a:r>
              <a:rPr lang="zh-CN" altLang="en-US" sz="2400" b="1" smtClean="0">
                <a:latin typeface="黑体" charset="0"/>
                <a:ea typeface="黑体" charset="0"/>
              </a:rPr>
              <a:t>2．结合语境，辩证分析</a:t>
            </a:r>
          </a:p>
          <a:p>
            <a:pPr marL="0" indent="0" algn="l" latinLnBrk="0">
              <a:lnSpc>
                <a:spcPts val="3500"/>
              </a:lnSpc>
              <a:spcBef>
                <a:spcPts val="0"/>
              </a:spcBef>
              <a:buFont typeface="Arial" charset="0"/>
              <a:buNone/>
            </a:pPr>
            <a:r>
              <a:rPr lang="zh-CN" altLang="en-US" sz="2400" b="1" smtClean="0">
                <a:latin typeface="宋体" pitchFamily="2" charset="-122"/>
              </a:rPr>
              <a:t>    分析任何语言现象都离不开语境，修辞也不例外。如仿写“他这个人平时张牙舞爪的”一句，“张牙舞爪”就是运用了拟物的修辞格，但真要是写老虎、狮子等动物，就没有运用修辞手法了。这都要通过语境来体味。</a:t>
            </a:r>
          </a:p>
        </p:txBody>
      </p:sp>
      <p:sp>
        <p:nvSpPr>
          <p:cNvPr id="61952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61952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619527"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19522"/>
                                        </p:tgtEl>
                                        <p:attrNameLst>
                                          <p:attrName>style.visibility</p:attrName>
                                        </p:attrNameLst>
                                      </p:cBhvr>
                                      <p:to>
                                        <p:strVal val="visible"/>
                                      </p:to>
                                    </p:set>
                                    <p:animEffect transition="in" filter="blinds(horizontal)">
                                      <p:cBhvr>
                                        <p:cTn id="7" dur="500"/>
                                        <p:tgtEl>
                                          <p:spTgt spid="619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522" grpId="0"/>
    </p:bldLst>
  </p:timing>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内容占位符 2"/>
          <p:cNvSpPr>
            <a:spLocks noGrp="1"/>
          </p:cNvSpPr>
          <p:nvPr>
            <p:ph idx="4294967295"/>
          </p:nvPr>
        </p:nvSpPr>
        <p:spPr>
          <a:xfrm>
            <a:off x="755333" y="836295"/>
            <a:ext cx="7920037" cy="4364038"/>
          </a:xfrm>
        </p:spPr>
        <p:txBody>
          <a:bodyPr/>
          <a:lstStyle/>
          <a:p>
            <a:pPr marL="0" indent="0" algn="just" latinLnBrk="0">
              <a:lnSpc>
                <a:spcPts val="3500"/>
              </a:lnSpc>
              <a:spcBef>
                <a:spcPts val="0"/>
              </a:spcBef>
              <a:buFont typeface="Arial" charset="0"/>
              <a:buNone/>
            </a:pPr>
            <a:r>
              <a:rPr lang="zh-CN" altLang="en-US" sz="2400" b="1" smtClean="0">
                <a:latin typeface="黑体" charset="0"/>
                <a:ea typeface="黑体" charset="0"/>
              </a:rPr>
              <a:t>3. 讲究形式，注意内容</a:t>
            </a:r>
          </a:p>
          <a:p>
            <a:pPr marL="0" indent="0" algn="just" latinLnBrk="0">
              <a:lnSpc>
                <a:spcPts val="3500"/>
              </a:lnSpc>
              <a:spcBef>
                <a:spcPts val="0"/>
              </a:spcBef>
              <a:buFont typeface="Arial" charset="0"/>
              <a:buNone/>
            </a:pPr>
            <a:r>
              <a:rPr lang="zh-CN" altLang="en-US" sz="2400" b="1" smtClean="0">
                <a:latin typeface="宋体" pitchFamily="2" charset="-122"/>
              </a:rPr>
              <a:t>    有些考生片面地认为修辞只要符合形式上的要求即可，实际上修辞考查更注重内容的吻合。</a:t>
            </a:r>
          </a:p>
          <a:p>
            <a:pPr marL="0" indent="0" algn="just" latinLnBrk="0">
              <a:lnSpc>
                <a:spcPts val="3500"/>
              </a:lnSpc>
              <a:spcBef>
                <a:spcPts val="0"/>
              </a:spcBef>
              <a:buFont typeface="Arial" charset="0"/>
              <a:buNone/>
            </a:pPr>
            <a:r>
              <a:rPr lang="zh-CN" altLang="en-US" sz="2400" b="1" smtClean="0">
                <a:latin typeface="黑体" charset="0"/>
                <a:ea typeface="黑体" charset="0"/>
              </a:rPr>
              <a:t>4. 表述准确，力求最佳</a:t>
            </a:r>
          </a:p>
          <a:p>
            <a:pPr marL="0" indent="0" algn="just" latinLnBrk="0">
              <a:lnSpc>
                <a:spcPts val="3500"/>
              </a:lnSpc>
              <a:spcBef>
                <a:spcPts val="0"/>
              </a:spcBef>
              <a:buFont typeface="Arial" charset="0"/>
              <a:buNone/>
            </a:pPr>
            <a:r>
              <a:rPr lang="zh-CN" altLang="en-US" sz="2400" b="1" smtClean="0">
                <a:latin typeface="宋体" pitchFamily="2" charset="-122"/>
              </a:rPr>
              <a:t>    修辞题目看似简单，实际上有一定的难度，细节问题需要密切关注。如仿写的喻体是否恰当，仿写句夸张是否合理，仿写的对偶句是否严密等，最好在草稿纸上拟写，斟酌推敲后，再写到试卷上。</a:t>
            </a:r>
          </a:p>
        </p:txBody>
      </p:sp>
      <p:sp>
        <p:nvSpPr>
          <p:cNvPr id="62054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62055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620551"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20546"/>
                                        </p:tgtEl>
                                        <p:attrNameLst>
                                          <p:attrName>style.visibility</p:attrName>
                                        </p:attrNameLst>
                                      </p:cBhvr>
                                      <p:to>
                                        <p:strVal val="visible"/>
                                      </p:to>
                                    </p:set>
                                    <p:animEffect transition="in" filter="blinds(horizontal)">
                                      <p:cBhvr>
                                        <p:cTn id="7" dur="500"/>
                                        <p:tgtEl>
                                          <p:spTgt spid="620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0546" grpId="0"/>
    </p:bldLst>
  </p:timing>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内容占位符 2"/>
          <p:cNvSpPr>
            <a:spLocks noGrp="1"/>
          </p:cNvSpPr>
          <p:nvPr>
            <p:ph idx="4294967295"/>
          </p:nvPr>
        </p:nvSpPr>
        <p:spPr>
          <a:xfrm>
            <a:off x="792163" y="936625"/>
            <a:ext cx="7920037" cy="3787775"/>
          </a:xfrm>
        </p:spPr>
        <p:txBody>
          <a:bodyPr/>
          <a:lstStyle/>
          <a:p>
            <a:pPr marL="0" indent="0" algn="l" latinLnBrk="0">
              <a:lnSpc>
                <a:spcPts val="3500"/>
              </a:lnSpc>
              <a:spcBef>
                <a:spcPts val="0"/>
              </a:spcBef>
              <a:buFont typeface="Arial" charset="0"/>
              <a:buNone/>
            </a:pPr>
            <a:r>
              <a:rPr lang="zh-CN" altLang="en-US" sz="2400" b="1" smtClean="0">
                <a:latin typeface="黑体" charset="0"/>
                <a:ea typeface="黑体" charset="0"/>
              </a:rPr>
              <a:t>二、误区警示</a:t>
            </a:r>
          </a:p>
          <a:p>
            <a:pPr marL="0" indent="0" algn="l" latinLnBrk="0">
              <a:lnSpc>
                <a:spcPts val="3500"/>
              </a:lnSpc>
              <a:spcBef>
                <a:spcPts val="0"/>
              </a:spcBef>
              <a:buFont typeface="Arial" charset="0"/>
              <a:buNone/>
            </a:pPr>
            <a:r>
              <a:rPr lang="zh-CN" altLang="en-US" sz="2400" b="1" smtClean="0">
                <a:latin typeface="宋体" pitchFamily="2" charset="-122"/>
              </a:rPr>
              <a:t>仿用句式和修辞要注意克服的误区：</a:t>
            </a:r>
          </a:p>
          <a:p>
            <a:pPr marL="0" indent="0" algn="l" latinLnBrk="0">
              <a:lnSpc>
                <a:spcPts val="3500"/>
              </a:lnSpc>
              <a:spcBef>
                <a:spcPts val="0"/>
              </a:spcBef>
              <a:buFont typeface="Arial" charset="0"/>
              <a:buNone/>
            </a:pPr>
            <a:r>
              <a:rPr lang="zh-CN" altLang="en-US" sz="2400" b="1" smtClean="0">
                <a:latin typeface="宋体" pitchFamily="2" charset="-122"/>
              </a:rPr>
              <a:t>1. 只求“形似”，忽略“神似”。</a:t>
            </a:r>
          </a:p>
          <a:p>
            <a:pPr marL="0" indent="0" algn="l" latinLnBrk="0">
              <a:lnSpc>
                <a:spcPts val="3500"/>
              </a:lnSpc>
              <a:spcBef>
                <a:spcPts val="0"/>
              </a:spcBef>
              <a:buFont typeface="Arial" charset="0"/>
              <a:buNone/>
            </a:pPr>
            <a:r>
              <a:rPr lang="zh-CN" altLang="en-US" sz="2400" b="1" smtClean="0">
                <a:latin typeface="宋体" pitchFamily="2" charset="-122"/>
              </a:rPr>
              <a:t>2. 不能全面理解命题意图与句子含义，不会仿写。</a:t>
            </a:r>
          </a:p>
          <a:p>
            <a:pPr marL="0" indent="0" algn="l" latinLnBrk="0">
              <a:lnSpc>
                <a:spcPts val="3500"/>
              </a:lnSpc>
              <a:spcBef>
                <a:spcPts val="0"/>
              </a:spcBef>
              <a:buFont typeface="Arial" charset="0"/>
              <a:buNone/>
            </a:pPr>
            <a:r>
              <a:rPr lang="zh-CN" altLang="en-US" sz="2400" b="1" smtClean="0">
                <a:latin typeface="宋体" pitchFamily="2" charset="-122"/>
              </a:rPr>
              <a:t>3. 仿写句子生硬造作，干瘪无味。</a:t>
            </a:r>
          </a:p>
          <a:p>
            <a:pPr marL="0" indent="0" algn="l" latinLnBrk="0">
              <a:lnSpc>
                <a:spcPts val="3500"/>
              </a:lnSpc>
              <a:spcBef>
                <a:spcPts val="0"/>
              </a:spcBef>
              <a:buFont typeface="Arial" charset="0"/>
              <a:buNone/>
            </a:pPr>
            <a:r>
              <a:rPr lang="zh-CN" altLang="en-US" sz="2400" b="1" smtClean="0">
                <a:latin typeface="宋体" pitchFamily="2" charset="-122"/>
              </a:rPr>
              <a:t>4. 要求使用多种修辞手法时丢三落四、顾此失彼。</a:t>
            </a:r>
          </a:p>
        </p:txBody>
      </p:sp>
      <p:sp>
        <p:nvSpPr>
          <p:cNvPr id="62157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2674938"/>
            <a:ext cx="609600" cy="1978025"/>
            <a:chOff x="1" y="1685"/>
            <a:chExt cx="384" cy="1246"/>
          </a:xfrm>
        </p:grpSpPr>
        <p:pic>
          <p:nvPicPr>
            <p:cNvPr id="62157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621575" name="内容占位符 2"/>
            <p:cNvSpPr/>
            <p:nvPr/>
          </p:nvSpPr>
          <p:spPr bwMode="auto">
            <a:xfrm>
              <a:off x="68" y="1752"/>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21570"/>
                                        </p:tgtEl>
                                        <p:attrNameLst>
                                          <p:attrName>style.visibility</p:attrName>
                                        </p:attrNameLst>
                                      </p:cBhvr>
                                      <p:to>
                                        <p:strVal val="visible"/>
                                      </p:to>
                                    </p:set>
                                    <p:animEffect transition="in" filter="blinds(horizontal)">
                                      <p:cBhvr>
                                        <p:cTn id="7" dur="500"/>
                                        <p:tgtEl>
                                          <p:spTgt spid="621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70" grpId="0"/>
    </p:bldLst>
  </p:timing>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5"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4"/>
          <p:cNvGrpSpPr/>
          <p:nvPr/>
        </p:nvGrpSpPr>
        <p:grpSpPr bwMode="auto">
          <a:xfrm>
            <a:off x="1588" y="4581525"/>
            <a:ext cx="609600" cy="2028825"/>
            <a:chOff x="1" y="2886"/>
            <a:chExt cx="384" cy="1278"/>
          </a:xfrm>
        </p:grpSpPr>
        <p:pic>
          <p:nvPicPr>
            <p:cNvPr id="622598"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622599"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p:nvPr/>
        </p:nvSpPr>
        <p:spPr bwMode="auto">
          <a:xfrm>
            <a:off x="792163" y="936625"/>
            <a:ext cx="7920037" cy="3860800"/>
          </a:xfrm>
          <a:prstGeom prst="rect">
            <a:avLst/>
          </a:prstGeom>
          <a:noFill/>
          <a:ln w="9525">
            <a:noFill/>
            <a:miter lim="800000"/>
          </a:ln>
        </p:spPr>
        <p:txBody>
          <a:bodyPr/>
          <a:lstStyle/>
          <a:p>
            <a:pPr indent="0" algn="l" eaLnBrk="0" fontAlgn="base" hangingPunct="0">
              <a:lnSpc>
                <a:spcPts val="3500"/>
              </a:lnSpc>
              <a:spcBef>
                <a:spcPts val="0"/>
              </a:spcBef>
            </a:pPr>
            <a:r>
              <a:rPr lang="zh-CN" altLang="en-US" sz="2400" b="1" smtClean="0">
                <a:latin typeface="宋体" pitchFamily="2" charset="-122"/>
              </a:rPr>
              <a:t>1． 仿照下面的示例，自选话题，另写两句话，要求使用拟人的修辞手法，句式与示例相同。(5分)</a:t>
            </a:r>
          </a:p>
          <a:p>
            <a:pPr indent="0" algn="l" eaLnBrk="0" fontAlgn="base" hangingPunct="0">
              <a:lnSpc>
                <a:spcPts val="3500"/>
              </a:lnSpc>
              <a:spcBef>
                <a:spcPts val="0"/>
              </a:spcBef>
            </a:pPr>
            <a:r>
              <a:rPr lang="zh-CN" altLang="en-US" sz="2400" b="1" smtClean="0">
                <a:latin typeface="宋体" pitchFamily="2" charset="-122"/>
              </a:rPr>
              <a:t>示例：</a:t>
            </a:r>
            <a:r>
              <a:rPr lang="en-US" altLang="zh-CN" sz="2400" b="1" smtClean="0">
                <a:latin typeface="楷体_GB2312" pitchFamily="49" charset="-122"/>
                <a:ea typeface="楷体_GB2312" pitchFamily="49" charset="-122"/>
              </a:rPr>
              <a:t>秧苗连夜下水，填补麦子归家后田野的寂寞；</a:t>
            </a:r>
          </a:p>
          <a:p>
            <a:pPr indent="0" algn="l" eaLnBrk="0" fontAlgn="base" hangingPunct="0">
              <a:lnSpc>
                <a:spcPts val="3500"/>
              </a:lnSpc>
              <a:spcBef>
                <a:spcPts val="0"/>
              </a:spcBef>
            </a:pPr>
            <a:r>
              <a:rPr lang="en-US" altLang="zh-CN" sz="2400" b="1" smtClean="0">
                <a:latin typeface="楷体_GB2312" pitchFamily="49" charset="-122"/>
                <a:ea typeface="楷体_GB2312" pitchFamily="49" charset="-122"/>
              </a:rPr>
              <a:t>      大豆执意上山，填补蚕豆出嫁后坡地的寂寞。</a:t>
            </a:r>
            <a:endParaRPr lang="zh-CN" altLang="en-US" sz="2400" b="1" smtClean="0">
              <a:latin typeface="宋体" pitchFamily="2"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1+#ppt_h/2"/>
                                          </p:val>
                                        </p:tav>
                                        <p:tav tm="100000">
                                          <p:val>
                                            <p:strVal val="#ppt_y"/>
                                          </p:val>
                                        </p:tav>
                                      </p:tavLst>
                                    </p:anim>
                                  </p:childTnLst>
                                </p:cTn>
                              </p:par>
                              <p:par>
                                <p:cTn id="12" presetID="2" presetClass="entr" presetSubtype="8" fill="hold" grpId="0" nodeType="withEffect">
                                  <p:stCondLst>
                                    <p:cond delay="0"/>
                                  </p:stCondLst>
                                  <p:childTnLst>
                                    <p:set>
                                      <p:cBhvr>
                                        <p:cTn id="13" dur="1" fill="hold">
                                          <p:stCondLst>
                                            <p:cond delay="0"/>
                                          </p:stCondLst>
                                        </p:cTn>
                                        <p:tgtEl>
                                          <p:spTgt spid="622595"/>
                                        </p:tgtEl>
                                        <p:attrNameLst>
                                          <p:attrName>style.visibility</p:attrName>
                                        </p:attrNameLst>
                                      </p:cBhvr>
                                      <p:to>
                                        <p:strVal val="visible"/>
                                      </p:to>
                                    </p:set>
                                    <p:anim calcmode="lin" valueType="num">
                                      <p:cBhvr additive="base">
                                        <p:cTn id="14" dur="500" fill="hold"/>
                                        <p:tgtEl>
                                          <p:spTgt spid="622595"/>
                                        </p:tgtEl>
                                        <p:attrNameLst>
                                          <p:attrName>ppt_x</p:attrName>
                                        </p:attrNameLst>
                                      </p:cBhvr>
                                      <p:tavLst>
                                        <p:tav tm="0">
                                          <p:val>
                                            <p:strVal val="0-#ppt_w/2"/>
                                          </p:val>
                                        </p:tav>
                                        <p:tav tm="100000">
                                          <p:val>
                                            <p:strVal val="#ppt_x"/>
                                          </p:val>
                                        </p:tav>
                                      </p:tavLst>
                                    </p:anim>
                                    <p:anim calcmode="lin" valueType="num">
                                      <p:cBhvr additive="base">
                                        <p:cTn id="15" dur="500" fill="hold"/>
                                        <p:tgtEl>
                                          <p:spTgt spid="6225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595" grpId="0"/>
      <p:bldP spid="3" grpId="0"/>
    </p:bldLst>
  </p:timing>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4883"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4"/>
          <p:cNvGrpSpPr/>
          <p:nvPr/>
        </p:nvGrpSpPr>
        <p:grpSpPr bwMode="auto">
          <a:xfrm>
            <a:off x="1588" y="4581525"/>
            <a:ext cx="609600" cy="2028825"/>
            <a:chOff x="1" y="2886"/>
            <a:chExt cx="384" cy="1278"/>
          </a:xfrm>
        </p:grpSpPr>
        <p:pic>
          <p:nvPicPr>
            <p:cNvPr id="1274885"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274886"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p:nvPr/>
        </p:nvSpPr>
        <p:spPr bwMode="auto">
          <a:xfrm>
            <a:off x="731520" y="936625"/>
            <a:ext cx="7980680" cy="3429000"/>
          </a:xfrm>
          <a:prstGeom prst="rect">
            <a:avLst/>
          </a:prstGeom>
          <a:noFill/>
          <a:ln w="9525">
            <a:noFill/>
            <a:miter lim="800000"/>
          </a:ln>
        </p:spPr>
        <p:txBody>
          <a:bodyPr/>
          <a:lstStyle/>
          <a:p>
            <a:pPr indent="0">
              <a:lnSpc>
                <a:spcPts val="3500"/>
              </a:lnSpc>
            </a:pPr>
            <a:r>
              <a:rPr sz="2400" b="1" smtClean="0">
                <a:solidFill>
                  <a:srgbClr val="990033"/>
                </a:solidFill>
                <a:latin typeface="宋体" pitchFamily="2" charset="-122"/>
              </a:rPr>
              <a:t>示例：彩虹浓妆打扮，填补风雨停歇后天空的寂寞；山泉放声歌唱，填补草木沉睡后大山的寂寞。(写出一句给2分，写出两句给5分。注意句式与示例相同，以及拟人手法的使用)</a:t>
            </a:r>
          </a:p>
          <a:p>
            <a:pPr indent="0">
              <a:lnSpc>
                <a:spcPts val="3500"/>
              </a:lnSpc>
            </a:pPr>
            <a:r>
              <a:rPr sz="2400" b="1" smtClean="0">
                <a:solidFill>
                  <a:srgbClr val="990033"/>
                </a:solidFill>
                <a:latin typeface="宋体" pitchFamily="2" charset="-122"/>
              </a:rPr>
              <a:t>[解析] 本题考查仿用句式的能力。仿写时要注意形式和内容两个方面。形式上，主要是“……，填补……后……的寂寞”；内容上，要注意拟人手法的使用。</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90575" y="936625"/>
            <a:ext cx="7920038" cy="5013325"/>
          </a:xfrm>
          <a:prstGeom prst="rect">
            <a:avLst/>
          </a:prstGeom>
          <a:noFill/>
          <a:ln w="9525">
            <a:noFill/>
            <a:miter lim="800000"/>
          </a:ln>
        </p:spPr>
        <p:txBody>
          <a:bodyPr/>
          <a:lstStyle/>
          <a:p>
            <a:pPr indent="0" algn="l">
              <a:lnSpc>
                <a:spcPts val="3500"/>
              </a:lnSpc>
            </a:pPr>
            <a:r>
              <a:rPr lang="zh-CN" altLang="en-US" sz="2400" b="1" dirty="0" smtClean="0">
                <a:latin typeface="宋体" pitchFamily="2" charset="-122"/>
              </a:rPr>
              <a:t>2． 阅读下面这首小诗，仿照内容和形式再续写一节。(5分)</a:t>
            </a:r>
          </a:p>
          <a:p>
            <a:pPr indent="0" algn="ctr">
              <a:lnSpc>
                <a:spcPts val="3500"/>
              </a:lnSpc>
            </a:pPr>
            <a:r>
              <a:rPr lang="en-US" altLang="zh-CN" sz="2400" b="1" dirty="0" smtClean="0">
                <a:latin typeface="黑体" charset="0"/>
                <a:ea typeface="黑体" charset="0"/>
              </a:rPr>
              <a:t>祝　福</a:t>
            </a:r>
          </a:p>
          <a:p>
            <a:pPr indent="0" algn="ctr">
              <a:lnSpc>
                <a:spcPts val="3500"/>
              </a:lnSpc>
            </a:pPr>
            <a:r>
              <a:rPr lang="en-US" altLang="zh-CN" sz="2400" b="1" dirty="0" err="1" smtClean="0">
                <a:latin typeface="楷体_GB2312" pitchFamily="49" charset="-122"/>
                <a:ea typeface="楷体_GB2312" pitchFamily="49" charset="-122"/>
              </a:rPr>
              <a:t>当一颗种子发芽的时候</a:t>
            </a:r>
            <a:endParaRPr lang="en-US" altLang="zh-CN" sz="2400" b="1" dirty="0" smtClean="0">
              <a:latin typeface="楷体_GB2312" pitchFamily="49" charset="-122"/>
              <a:ea typeface="楷体_GB2312" pitchFamily="49" charset="-122"/>
            </a:endParaRPr>
          </a:p>
          <a:p>
            <a:pPr indent="0" algn="ctr">
              <a:lnSpc>
                <a:spcPts val="3500"/>
              </a:lnSpc>
            </a:pPr>
            <a:r>
              <a:rPr lang="en-US" altLang="zh-CN" sz="2400" b="1" dirty="0" err="1" smtClean="0">
                <a:latin typeface="楷体_GB2312" pitchFamily="49" charset="-122"/>
                <a:ea typeface="楷体_GB2312" pitchFamily="49" charset="-122"/>
              </a:rPr>
              <a:t>别忘了</a:t>
            </a:r>
            <a:endParaRPr lang="en-US" altLang="zh-CN" sz="2400" b="1" dirty="0" smtClean="0">
              <a:latin typeface="楷体_GB2312" pitchFamily="49" charset="-122"/>
              <a:ea typeface="楷体_GB2312" pitchFamily="49" charset="-122"/>
            </a:endParaRPr>
          </a:p>
          <a:p>
            <a:pPr indent="0" algn="ctr">
              <a:lnSpc>
                <a:spcPts val="3500"/>
              </a:lnSpc>
            </a:pPr>
            <a:r>
              <a:rPr lang="en-US" altLang="zh-CN" sz="2400" b="1" dirty="0" err="1" smtClean="0">
                <a:latin typeface="楷体_GB2312" pitchFamily="49" charset="-122"/>
                <a:ea typeface="楷体_GB2312" pitchFamily="49" charset="-122"/>
              </a:rPr>
              <a:t>你周围的阳光空气和土壤</a:t>
            </a:r>
            <a:endParaRPr lang="en-US" altLang="zh-CN" sz="2400" b="1" dirty="0" smtClean="0">
              <a:latin typeface="楷体_GB2312" pitchFamily="49" charset="-122"/>
              <a:ea typeface="楷体_GB2312" pitchFamily="49" charset="-122"/>
            </a:endParaRPr>
          </a:p>
          <a:p>
            <a:pPr indent="0" algn="ctr">
              <a:lnSpc>
                <a:spcPts val="3500"/>
              </a:lnSpc>
            </a:pPr>
            <a:r>
              <a:rPr lang="en-US" altLang="zh-CN" sz="2400" b="1" dirty="0" err="1" smtClean="0">
                <a:latin typeface="楷体_GB2312" pitchFamily="49" charset="-122"/>
                <a:ea typeface="楷体_GB2312" pitchFamily="49" charset="-122"/>
              </a:rPr>
              <a:t>在你成长的路上</a:t>
            </a:r>
            <a:endParaRPr lang="en-US" altLang="zh-CN" sz="2400" b="1" dirty="0" smtClean="0">
              <a:latin typeface="楷体_GB2312" pitchFamily="49" charset="-122"/>
              <a:ea typeface="楷体_GB2312" pitchFamily="49" charset="-122"/>
            </a:endParaRPr>
          </a:p>
          <a:p>
            <a:pPr indent="0" algn="ctr">
              <a:lnSpc>
                <a:spcPts val="3500"/>
              </a:lnSpc>
            </a:pPr>
            <a:r>
              <a:rPr lang="en-US" altLang="zh-CN" sz="2400" b="1" dirty="0" err="1" smtClean="0">
                <a:latin typeface="楷体_GB2312" pitchFamily="49" charset="-122"/>
                <a:ea typeface="楷体_GB2312" pitchFamily="49" charset="-122"/>
              </a:rPr>
              <a:t>学会悄悄将她们珍藏</a:t>
            </a:r>
            <a:r>
              <a:rPr lang="en-US" altLang="zh-CN" sz="2400" b="1" dirty="0" smtClean="0">
                <a:latin typeface="楷体_GB2312" pitchFamily="49" charset="-122"/>
                <a:ea typeface="楷体_GB2312" pitchFamily="49" charset="-122"/>
              </a:rPr>
              <a:t>　　　　</a:t>
            </a:r>
            <a:r>
              <a:rPr lang="zh-CN" altLang="en-US" b="1" u="sng" dirty="0"/>
              <a:t>　　　　　　　　　　</a:t>
            </a:r>
            <a:r>
              <a:rPr lang="zh-CN" altLang="en-US" b="1" dirty="0"/>
              <a:t> </a:t>
            </a:r>
          </a:p>
        </p:txBody>
      </p:sp>
      <p:sp>
        <p:nvSpPr>
          <p:cNvPr id="62362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4581525"/>
            <a:ext cx="609600" cy="2028825"/>
            <a:chOff x="1" y="2886"/>
            <a:chExt cx="384" cy="1278"/>
          </a:xfrm>
        </p:grpSpPr>
        <p:pic>
          <p:nvPicPr>
            <p:cNvPr id="623622" name="Picture 6"/>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623623"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20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20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2000"/>
                                        <p:tgtEl>
                                          <p:spTgt spid="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2000"/>
                                        <p:tgtEl>
                                          <p:spTgt spid="5">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2000"/>
                                        <p:tgtEl>
                                          <p:spTgt spid="5">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20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49300" y="897255"/>
            <a:ext cx="7750175" cy="3253105"/>
          </a:xfrm>
          <a:prstGeom prst="rect">
            <a:avLst/>
          </a:prstGeom>
          <a:noFill/>
          <a:ln w="9525">
            <a:noFill/>
            <a:miter lim="800000"/>
          </a:ln>
        </p:spPr>
        <p:txBody>
          <a:bodyPr/>
          <a:lstStyle/>
          <a:p>
            <a:pPr indent="0">
              <a:lnSpc>
                <a:spcPts val="3500"/>
              </a:lnSpc>
            </a:pPr>
            <a:r>
              <a:rPr sz="2400" b="1" smtClean="0">
                <a:solidFill>
                  <a:srgbClr val="990033"/>
                </a:solidFill>
                <a:latin typeface="宋体" pitchFamily="2" charset="-122"/>
              </a:rPr>
              <a:t> 示例：当一棵果树结果的时候/别忘了/春夏秋冬的雨雪风霜/在你蓬勃向上时/学会静静地驻足回望(内容为感恩，3分；形式基本一致，语言贴切优美，2分)</a:t>
            </a:r>
          </a:p>
          <a:p>
            <a:pPr indent="0">
              <a:lnSpc>
                <a:spcPts val="3500"/>
              </a:lnSpc>
            </a:pPr>
            <a:r>
              <a:rPr sz="2400" b="1" smtClean="0">
                <a:solidFill>
                  <a:srgbClr val="990033"/>
                </a:solidFill>
                <a:latin typeface="宋体" pitchFamily="2" charset="-122"/>
              </a:rPr>
              <a:t>[解析] 本题考查仿用句式的能力。续写时应关注形式和内容两个方面。在形式上，注意所写的小诗与所给的诗歌基本一致；在内容上，结合小诗标题及诗句的内容来看，主题应为“祝福、感恩”。同时语言应贴切优美，符合诗歌的语言特点。　</a:t>
            </a:r>
            <a:r>
              <a:rPr lang="zh-CN" altLang="en-US" b="1" u="sng">
                <a:solidFill>
                  <a:srgbClr val="990033"/>
                </a:solidFill>
              </a:rPr>
              <a:t>　　　　　　　　　　　　　　　　　　　　　　　　　　　　　　　　　</a:t>
            </a:r>
          </a:p>
          <a:p>
            <a:pPr indent="622300"/>
            <a:r>
              <a:rPr lang="zh-CN" altLang="en-US" b="1" u="sng">
                <a:solidFill>
                  <a:srgbClr val="990033"/>
                </a:solidFill>
              </a:rPr>
              <a:t>　　　　　　　　　　　　　　　　　　　　　　　　　　　　　　　　　　　</a:t>
            </a:r>
            <a:r>
              <a:rPr lang="zh-CN" altLang="en-US" b="1">
                <a:solidFill>
                  <a:srgbClr val="990033"/>
                </a:solidFill>
              </a:rPr>
              <a:t> </a:t>
            </a:r>
          </a:p>
        </p:txBody>
      </p:sp>
      <p:sp>
        <p:nvSpPr>
          <p:cNvPr id="127590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grpSp>
        <p:nvGrpSpPr>
          <p:cNvPr id="2" name="Group 5"/>
          <p:cNvGrpSpPr/>
          <p:nvPr/>
        </p:nvGrpSpPr>
        <p:grpSpPr bwMode="auto">
          <a:xfrm>
            <a:off x="1588" y="4581525"/>
            <a:ext cx="609600" cy="2028825"/>
            <a:chOff x="1" y="2886"/>
            <a:chExt cx="384" cy="1278"/>
          </a:xfrm>
        </p:grpSpPr>
        <p:pic>
          <p:nvPicPr>
            <p:cNvPr id="1275910" name="Picture 6"/>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275911"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3"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sp>
        <p:nvSpPr>
          <p:cNvPr id="624645" name="内容占位符 2"/>
          <p:cNvSpPr/>
          <p:nvPr/>
        </p:nvSpPr>
        <p:spPr bwMode="auto">
          <a:xfrm>
            <a:off x="792480" y="874395"/>
            <a:ext cx="7919720" cy="4786630"/>
          </a:xfrm>
          <a:prstGeom prst="rect">
            <a:avLst/>
          </a:prstGeom>
          <a:noFill/>
          <a:ln w="9525">
            <a:noFill/>
            <a:miter lim="800000"/>
          </a:ln>
        </p:spPr>
        <p:txBody>
          <a:bodyPr/>
          <a:lstStyle/>
          <a:p>
            <a:pPr indent="0" algn="l">
              <a:lnSpc>
                <a:spcPts val="3500"/>
              </a:lnSpc>
            </a:pPr>
            <a:r>
              <a:rPr lang="zh-CN" altLang="en-US" sz="2400" b="1" smtClean="0">
                <a:latin typeface="宋体" pitchFamily="2" charset="-122"/>
              </a:rPr>
              <a:t>3． 仿照下面的句子形式，另写两个句子(另选陈述对象)，形成排比句。(5分)</a:t>
            </a:r>
            <a:endParaRPr b="1"/>
          </a:p>
          <a:p>
            <a:pPr indent="0" algn="l">
              <a:lnSpc>
                <a:spcPts val="3500"/>
              </a:lnSpc>
            </a:pPr>
            <a:r>
              <a:rPr lang="en-US" altLang="zh-CN" sz="2400" b="1" smtClean="0">
                <a:latin typeface="楷体_GB2312" pitchFamily="49" charset="-122"/>
                <a:ea typeface="楷体_GB2312" pitchFamily="49" charset="-122"/>
              </a:rPr>
              <a:t>    一块璞玉，只有经过打磨雕琢才能成器；</a:t>
            </a:r>
          </a:p>
          <a:p>
            <a:pPr indent="0" algn="l">
              <a:lnSpc>
                <a:spcPts val="3500"/>
              </a:lnSpc>
            </a:pPr>
            <a:endParaRPr lang="en-US" altLang="zh-CN" sz="2400" b="1" smtClean="0">
              <a:latin typeface="楷体_GB2312" pitchFamily="49" charset="-122"/>
              <a:ea typeface="楷体_GB2312" pitchFamily="49" charset="-122"/>
            </a:endParaRPr>
          </a:p>
          <a:p>
            <a:pPr indent="0" algn="l">
              <a:lnSpc>
                <a:spcPts val="3500"/>
              </a:lnSpc>
            </a:pPr>
            <a:endParaRPr lang="en-US" altLang="zh-CN" sz="2400" b="1" smtClean="0">
              <a:latin typeface="楷体_GB2312" pitchFamily="49" charset="-122"/>
              <a:ea typeface="楷体_GB2312" pitchFamily="49" charset="-122"/>
            </a:endParaRPr>
          </a:p>
          <a:p>
            <a:pPr indent="355600" algn="ctr">
              <a:lnSpc>
                <a:spcPts val="3500"/>
              </a:lnSpc>
            </a:pPr>
            <a:endParaRPr lang="en-US" altLang="zh-CN" sz="2400" b="1" smtClean="0">
              <a:latin typeface="楷体_GB2312" pitchFamily="49" charset="-122"/>
              <a:ea typeface="楷体_GB2312" pitchFamily="49" charset="-122"/>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p:nvPr/>
        </p:nvGrpSpPr>
        <p:grpSpPr bwMode="auto">
          <a:xfrm>
            <a:off x="1588" y="4581525"/>
            <a:ext cx="609600" cy="2028825"/>
            <a:chOff x="1" y="2886"/>
            <a:chExt cx="384" cy="1278"/>
          </a:xfrm>
        </p:grpSpPr>
        <p:pic>
          <p:nvPicPr>
            <p:cNvPr id="624652" name="Picture 6"/>
            <p:cNvPicPr>
              <a:picLocks noChangeAspect="1" noChangeArrowheads="1"/>
            </p:cNvPicPr>
            <p:nvPr/>
          </p:nvPicPr>
          <p:blipFill>
            <a:blip r:embed="rId3" cstate="print"/>
            <a:srcRect/>
            <a:stretch>
              <a:fillRect/>
            </a:stretch>
          </p:blipFill>
          <p:spPr bwMode="auto">
            <a:xfrm>
              <a:off x="1" y="2886"/>
              <a:ext cx="384" cy="1171"/>
            </a:xfrm>
            <a:prstGeom prst="rect">
              <a:avLst/>
            </a:prstGeom>
            <a:noFill/>
            <a:ln w="9525">
              <a:noFill/>
              <a:miter lim="800000"/>
              <a:headEnd/>
              <a:tailEnd/>
            </a:ln>
          </p:spPr>
        </p:pic>
        <p:sp>
          <p:nvSpPr>
            <p:cNvPr id="624653"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24645"/>
                                        </p:tgtEl>
                                        <p:attrNameLst>
                                          <p:attrName>style.visibility</p:attrName>
                                        </p:attrNameLst>
                                      </p:cBhvr>
                                      <p:to>
                                        <p:strVal val="visible"/>
                                      </p:to>
                                    </p:set>
                                    <p:animEffect transition="in" filter="blinds(horizontal)">
                                      <p:cBhvr>
                                        <p:cTn id="7" dur="500"/>
                                        <p:tgtEl>
                                          <p:spTgt spid="624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45" grpId="0"/>
    </p:bldLst>
  </p:timing>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7"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sp>
        <p:nvSpPr>
          <p:cNvPr id="3" name="内容占位符 2"/>
          <p:cNvSpPr/>
          <p:nvPr/>
        </p:nvSpPr>
        <p:spPr bwMode="auto">
          <a:xfrm>
            <a:off x="663575" y="908685"/>
            <a:ext cx="7904480" cy="5399405"/>
          </a:xfrm>
          <a:prstGeom prst="rect">
            <a:avLst/>
          </a:prstGeom>
          <a:noFill/>
          <a:ln w="9525">
            <a:noFill/>
            <a:miter lim="800000"/>
          </a:ln>
        </p:spPr>
        <p:txBody>
          <a:bodyPr/>
          <a:lstStyle/>
          <a:p>
            <a:pPr indent="0" algn="l">
              <a:lnSpc>
                <a:spcPts val="3500"/>
              </a:lnSpc>
            </a:pPr>
            <a:r>
              <a:rPr sz="2400" b="1" smtClean="0">
                <a:solidFill>
                  <a:srgbClr val="990033"/>
                </a:solidFill>
                <a:latin typeface="宋体" pitchFamily="2" charset="-122"/>
              </a:rPr>
              <a:t>示例：一抔黄泥，只有经过捏制塑造才能成物　一个青年，只有经过挫折磨难才能成才(整体内容合理、表达连贯1分；分句每句2分，其中句式相仿1分，修辞手法1分。只写一个分句不得分)</a:t>
            </a:r>
          </a:p>
          <a:p>
            <a:pPr indent="0" algn="l">
              <a:lnSpc>
                <a:spcPts val="3500"/>
              </a:lnSpc>
            </a:pPr>
            <a:r>
              <a:rPr sz="2400" b="1" smtClean="0">
                <a:solidFill>
                  <a:srgbClr val="990033"/>
                </a:solidFill>
                <a:latin typeface="宋体" pitchFamily="2" charset="-122"/>
              </a:rPr>
              <a:t>[解析] 本题考查仿用句式的能力。仿写时要注意形式和内容两个方面。形式上，主要是“一(个)……，只有经过……才能……”；内容上，要另选陈述对象。这是一个续写式仿写，要注意整体内容的一致性，表达的中心意思应该是“只有经过磨砺才能有所成就”。</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p:nvPr/>
        </p:nvGrpSpPr>
        <p:grpSpPr bwMode="auto">
          <a:xfrm>
            <a:off x="1588" y="4581525"/>
            <a:ext cx="609600" cy="2028825"/>
            <a:chOff x="1" y="2886"/>
            <a:chExt cx="384" cy="1278"/>
          </a:xfrm>
        </p:grpSpPr>
        <p:pic>
          <p:nvPicPr>
            <p:cNvPr id="625676" name="Picture 6"/>
            <p:cNvPicPr>
              <a:picLocks noChangeAspect="1" noChangeArrowheads="1"/>
            </p:cNvPicPr>
            <p:nvPr/>
          </p:nvPicPr>
          <p:blipFill>
            <a:blip r:embed="rId3" cstate="print"/>
            <a:srcRect/>
            <a:stretch>
              <a:fillRect/>
            </a:stretch>
          </p:blipFill>
          <p:spPr bwMode="auto">
            <a:xfrm>
              <a:off x="1" y="2886"/>
              <a:ext cx="384" cy="1171"/>
            </a:xfrm>
            <a:prstGeom prst="rect">
              <a:avLst/>
            </a:prstGeom>
            <a:noFill/>
            <a:ln w="9525">
              <a:noFill/>
              <a:miter lim="800000"/>
              <a:headEnd/>
              <a:tailEnd/>
            </a:ln>
          </p:spPr>
        </p:pic>
        <p:sp>
          <p:nvSpPr>
            <p:cNvPr id="625677"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55650" y="908050"/>
            <a:ext cx="7920038" cy="4708525"/>
          </a:xfrm>
        </p:spPr>
        <p:txBody>
          <a:bodyPr/>
          <a:lstStyle/>
          <a:p>
            <a:pPr marL="0" indent="0" algn="just" eaLnBrk="1" hangingPunct="1">
              <a:lnSpc>
                <a:spcPct val="122000"/>
              </a:lnSpc>
              <a:spcBef>
                <a:spcPct val="0"/>
              </a:spcBef>
              <a:buNone/>
            </a:pPr>
            <a:r>
              <a:rPr lang="en-US" altLang="zh-CN" sz="2400" b="1" dirty="0" smtClean="0">
                <a:solidFill>
                  <a:srgbClr val="990033"/>
                </a:solidFill>
                <a:latin typeface="宋体" pitchFamily="2" charset="-122"/>
              </a:rPr>
              <a:t>7. </a:t>
            </a:r>
            <a:r>
              <a:rPr lang="en-US" altLang="zh-CN" sz="2400" b="1" dirty="0" smtClean="0">
                <a:solidFill>
                  <a:srgbClr val="990033"/>
                </a:solidFill>
                <a:latin typeface="Times New Roman" pitchFamily="18" charset="0"/>
                <a:cs typeface="Times New Roman" pitchFamily="18" charset="0"/>
              </a:rPr>
              <a:t>C</a:t>
            </a:r>
            <a:r>
              <a:rPr lang="en-US" altLang="zh-CN" sz="2400" b="1" dirty="0" smtClean="0">
                <a:solidFill>
                  <a:srgbClr val="990033"/>
                </a:solidFill>
                <a:latin typeface="宋体" pitchFamily="2" charset="-122"/>
              </a:rPr>
              <a:t>　[</a:t>
            </a:r>
            <a:r>
              <a:rPr lang="en-US" altLang="zh-CN" sz="2400" b="1" dirty="0" err="1" smtClean="0">
                <a:solidFill>
                  <a:srgbClr val="990033"/>
                </a:solidFill>
                <a:latin typeface="宋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进退维谷：进退都处于困难境地，比喻进退两难。书面用语。进退两难：进也不好，退也不好，形容处境困难。口头用语。进退无门：前进、后退均无路，形容处境困难，无处容身。</a:t>
            </a: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32870"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3287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1"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sp>
        <p:nvSpPr>
          <p:cNvPr id="626693" name="内容占位符 2"/>
          <p:cNvSpPr/>
          <p:nvPr/>
        </p:nvSpPr>
        <p:spPr bwMode="auto">
          <a:xfrm>
            <a:off x="767715" y="908685"/>
            <a:ext cx="7800340" cy="2160905"/>
          </a:xfrm>
          <a:prstGeom prst="rect">
            <a:avLst/>
          </a:prstGeom>
          <a:noFill/>
          <a:ln w="9525">
            <a:noFill/>
            <a:miter lim="800000"/>
          </a:ln>
        </p:spPr>
        <p:txBody>
          <a:bodyPr/>
          <a:lstStyle/>
          <a:p>
            <a:pPr indent="0">
              <a:lnSpc>
                <a:spcPts val="3500"/>
              </a:lnSpc>
            </a:pPr>
            <a:r>
              <a:rPr lang="zh-CN" altLang="en-US" sz="2400" b="1" smtClean="0">
                <a:latin typeface="宋体" pitchFamily="2" charset="-122"/>
              </a:rPr>
              <a:t>4． 根据文意，仿照下面画横线的句子，另写两句话，构成排比句。(6分)</a:t>
            </a:r>
            <a:endParaRPr b="1"/>
          </a:p>
          <a:p>
            <a:pPr indent="0">
              <a:lnSpc>
                <a:spcPts val="3500"/>
              </a:lnSpc>
            </a:pPr>
            <a:r>
              <a:rPr lang="en-US" altLang="zh-CN" sz="2400" b="1" smtClean="0">
                <a:latin typeface="楷体_GB2312" pitchFamily="49" charset="-122"/>
                <a:ea typeface="楷体_GB2312" pitchFamily="49" charset="-122"/>
              </a:rPr>
              <a:t>    自然世界和人的内心世界在审美方面是相通的。你看，</a:t>
            </a:r>
            <a:r>
              <a:rPr lang="en-US" altLang="zh-CN" sz="2400" b="1" u="sng" smtClean="0">
                <a:latin typeface="楷体_GB2312" pitchFamily="49" charset="-122"/>
                <a:ea typeface="楷体_GB2312" pitchFamily="49" charset="-122"/>
              </a:rPr>
              <a:t>遥远的东西是美丽的，因为距离为人们留下了想象回味的空间，如深沉的夜空，如童年的嬉戏；</a:t>
            </a:r>
          </a:p>
          <a:p>
            <a:pPr indent="0">
              <a:lnSpc>
                <a:spcPts val="3500"/>
              </a:lnSpc>
            </a:pPr>
            <a:endParaRPr lang="en-US" altLang="zh-CN" sz="2400" b="1" smtClean="0">
              <a:latin typeface="楷体_GB2312" pitchFamily="49" charset="-122"/>
              <a:ea typeface="楷体_GB2312" pitchFamily="49" charset="-122"/>
            </a:endParaRPr>
          </a:p>
          <a:p>
            <a:pPr indent="0">
              <a:lnSpc>
                <a:spcPts val="3500"/>
              </a:lnSpc>
            </a:pPr>
            <a:endParaRPr lang="en-US" altLang="zh-CN" sz="2400" b="1" smtClean="0">
              <a:latin typeface="楷体_GB2312" pitchFamily="49" charset="-122"/>
              <a:ea typeface="楷体_GB2312" pitchFamily="49" charset="-122"/>
            </a:endParaRPr>
          </a:p>
          <a:p>
            <a:pPr indent="0">
              <a:lnSpc>
                <a:spcPts val="3500"/>
              </a:lnSpc>
            </a:pPr>
            <a:endParaRPr lang="en-US" altLang="zh-CN" sz="2400" b="1" smtClean="0">
              <a:latin typeface="楷体_GB2312" pitchFamily="49" charset="-122"/>
              <a:ea typeface="楷体_GB2312" pitchFamily="49" charset="-122"/>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p:nvPr/>
        </p:nvGrpSpPr>
        <p:grpSpPr bwMode="auto">
          <a:xfrm>
            <a:off x="1588" y="4581525"/>
            <a:ext cx="609600" cy="2028825"/>
            <a:chOff x="1" y="2886"/>
            <a:chExt cx="384" cy="1278"/>
          </a:xfrm>
        </p:grpSpPr>
        <p:pic>
          <p:nvPicPr>
            <p:cNvPr id="626700" name="Picture 6"/>
            <p:cNvPicPr>
              <a:picLocks noChangeAspect="1" noChangeArrowheads="1"/>
            </p:cNvPicPr>
            <p:nvPr/>
          </p:nvPicPr>
          <p:blipFill>
            <a:blip r:embed="rId3" cstate="print"/>
            <a:srcRect/>
            <a:stretch>
              <a:fillRect/>
            </a:stretch>
          </p:blipFill>
          <p:spPr bwMode="auto">
            <a:xfrm>
              <a:off x="1" y="2886"/>
              <a:ext cx="384" cy="1171"/>
            </a:xfrm>
            <a:prstGeom prst="rect">
              <a:avLst/>
            </a:prstGeom>
            <a:noFill/>
            <a:ln w="9525">
              <a:noFill/>
              <a:miter lim="800000"/>
              <a:headEnd/>
              <a:tailEnd/>
            </a:ln>
          </p:spPr>
        </p:pic>
        <p:sp>
          <p:nvSpPr>
            <p:cNvPr id="626701"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26693"/>
                                        </p:tgtEl>
                                        <p:attrNameLst>
                                          <p:attrName>style.visibility</p:attrName>
                                        </p:attrNameLst>
                                      </p:cBhvr>
                                      <p:to>
                                        <p:strVal val="visible"/>
                                      </p:to>
                                    </p:set>
                                    <p:animEffect transition="in" filter="blinds(horizontal)">
                                      <p:cBhvr>
                                        <p:cTn id="7" dur="500"/>
                                        <p:tgtEl>
                                          <p:spTgt spid="626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6693" grpId="0"/>
    </p:bldLst>
  </p:timing>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1"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sp>
        <p:nvSpPr>
          <p:cNvPr id="626693" name="内容占位符 2"/>
          <p:cNvSpPr/>
          <p:nvPr/>
        </p:nvSpPr>
        <p:spPr bwMode="auto">
          <a:xfrm>
            <a:off x="767715" y="995680"/>
            <a:ext cx="7800340" cy="2074545"/>
          </a:xfrm>
          <a:prstGeom prst="rect">
            <a:avLst/>
          </a:prstGeom>
          <a:noFill/>
          <a:ln w="9525">
            <a:noFill/>
            <a:miter lim="800000"/>
          </a:ln>
        </p:spPr>
        <p:txBody>
          <a:bodyPr/>
          <a:lstStyle/>
          <a:p>
            <a:pPr indent="0">
              <a:lnSpc>
                <a:spcPts val="3500"/>
              </a:lnSpc>
            </a:pPr>
            <a:r>
              <a:rPr sz="2400" b="1" smtClean="0">
                <a:solidFill>
                  <a:srgbClr val="990033"/>
                </a:solidFill>
                <a:latin typeface="宋体" pitchFamily="2" charset="-122"/>
                <a:sym typeface="+mn-ea"/>
              </a:rPr>
              <a:t>短暂的东西是美丽的，因为它只截取了事物最美的一瞬，如盛开的昙花，如异国的邂逅　逝去的东西是美丽的，因为它留给我们永不能再的惆怅，如消散的烟花，如甜蜜的初恋</a:t>
            </a:r>
            <a:endParaRPr sz="2400" b="1" smtClean="0">
              <a:solidFill>
                <a:srgbClr val="990033"/>
              </a:solidFill>
              <a:latin typeface="宋体" pitchFamily="2" charset="-122"/>
            </a:endParaRPr>
          </a:p>
          <a:p>
            <a:pPr indent="0">
              <a:lnSpc>
                <a:spcPts val="3500"/>
              </a:lnSpc>
            </a:pPr>
            <a:endParaRPr lang="en-US" altLang="zh-CN" sz="2400" b="1" smtClean="0">
              <a:latin typeface="楷体_GB2312" pitchFamily="49" charset="-122"/>
              <a:ea typeface="楷体_GB2312" pitchFamily="49" charset="-122"/>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p:nvPr/>
        </p:nvGrpSpPr>
        <p:grpSpPr bwMode="auto">
          <a:xfrm>
            <a:off x="1588" y="4581525"/>
            <a:ext cx="609600" cy="2028825"/>
            <a:chOff x="1" y="2886"/>
            <a:chExt cx="384" cy="1278"/>
          </a:xfrm>
        </p:grpSpPr>
        <p:pic>
          <p:nvPicPr>
            <p:cNvPr id="626700" name="Picture 6"/>
            <p:cNvPicPr>
              <a:picLocks noChangeAspect="1" noChangeArrowheads="1"/>
            </p:cNvPicPr>
            <p:nvPr/>
          </p:nvPicPr>
          <p:blipFill>
            <a:blip r:embed="rId3" cstate="print"/>
            <a:srcRect/>
            <a:stretch>
              <a:fillRect/>
            </a:stretch>
          </p:blipFill>
          <p:spPr bwMode="auto">
            <a:xfrm>
              <a:off x="1" y="2886"/>
              <a:ext cx="384" cy="1171"/>
            </a:xfrm>
            <a:prstGeom prst="rect">
              <a:avLst/>
            </a:prstGeom>
            <a:noFill/>
            <a:ln w="9525">
              <a:noFill/>
              <a:miter lim="800000"/>
              <a:headEnd/>
              <a:tailEnd/>
            </a:ln>
          </p:spPr>
        </p:pic>
        <p:sp>
          <p:nvSpPr>
            <p:cNvPr id="626701"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26693"/>
                                        </p:tgtEl>
                                        <p:attrNameLst>
                                          <p:attrName>style.visibility</p:attrName>
                                        </p:attrNameLst>
                                      </p:cBhvr>
                                      <p:to>
                                        <p:strVal val="visible"/>
                                      </p:to>
                                    </p:set>
                                    <p:animEffect transition="in" filter="blinds(horizontal)">
                                      <p:cBhvr>
                                        <p:cTn id="7" dur="500"/>
                                        <p:tgtEl>
                                          <p:spTgt spid="626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6693" grpId="0"/>
    </p:bldLst>
  </p:timing>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5"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sp>
        <p:nvSpPr>
          <p:cNvPr id="3" name="内容占位符 2"/>
          <p:cNvSpPr/>
          <p:nvPr/>
        </p:nvSpPr>
        <p:spPr bwMode="auto">
          <a:xfrm>
            <a:off x="683578" y="908685"/>
            <a:ext cx="7920037" cy="4221163"/>
          </a:xfrm>
          <a:prstGeom prst="rect">
            <a:avLst/>
          </a:prstGeom>
          <a:noFill/>
          <a:ln w="9525">
            <a:noFill/>
            <a:miter lim="800000"/>
          </a:ln>
        </p:spPr>
        <p:txBody>
          <a:bodyPr/>
          <a:lstStyle/>
          <a:p>
            <a:pPr indent="0">
              <a:lnSpc>
                <a:spcPts val="3500"/>
              </a:lnSpc>
            </a:pPr>
            <a:r>
              <a:rPr sz="2400" b="1" smtClean="0">
                <a:solidFill>
                  <a:srgbClr val="990033"/>
                </a:solidFill>
                <a:latin typeface="宋体" pitchFamily="2" charset="-122"/>
              </a:rPr>
              <a:t>[解析] 本题考查仿用句式的能力。仿用句式要求做到四个“一致”：①结构一致。这是仿写的基本要求。示例的句式是“……，因为……，如……，如……”。②话题一致。文段的第一句话“自然世界和人的内心世界在审美方面是相通的”是中心句，画线句是阐述这个中心句的。仿写时，一定要把“审美”这一话题贯彻到底，不得另起炉灶。③修辞一致。画线句子没有运用修辞手法，两个“如”是举例子来论证自己提出的观点的，仿写时要注意。④色彩一致。画线句子是积极向上的，是美好的，是令人留恋的，仿写时不能写成批评贬斥的语气。</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p:nvPr/>
        </p:nvGrpSpPr>
        <p:grpSpPr bwMode="auto">
          <a:xfrm>
            <a:off x="1588" y="4581525"/>
            <a:ext cx="609600" cy="2028825"/>
            <a:chOff x="1" y="2886"/>
            <a:chExt cx="384" cy="1278"/>
          </a:xfrm>
        </p:grpSpPr>
        <p:pic>
          <p:nvPicPr>
            <p:cNvPr id="627724" name="Picture 6"/>
            <p:cNvPicPr>
              <a:picLocks noChangeAspect="1" noChangeArrowheads="1"/>
            </p:cNvPicPr>
            <p:nvPr/>
          </p:nvPicPr>
          <p:blipFill>
            <a:blip r:embed="rId3" cstate="print"/>
            <a:srcRect/>
            <a:stretch>
              <a:fillRect/>
            </a:stretch>
          </p:blipFill>
          <p:spPr bwMode="auto">
            <a:xfrm>
              <a:off x="1" y="2886"/>
              <a:ext cx="384" cy="1171"/>
            </a:xfrm>
            <a:prstGeom prst="rect">
              <a:avLst/>
            </a:prstGeom>
            <a:noFill/>
            <a:ln w="9525">
              <a:noFill/>
              <a:miter lim="800000"/>
              <a:headEnd/>
              <a:tailEnd/>
            </a:ln>
          </p:spPr>
        </p:pic>
        <p:sp>
          <p:nvSpPr>
            <p:cNvPr id="627725"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2"/>
          <p:cNvSpPr>
            <a:spLocks noChangeArrowheads="1"/>
          </p:cNvSpPr>
          <p:nvPr/>
        </p:nvSpPr>
        <p:spPr bwMode="auto">
          <a:xfrm>
            <a:off x="838835" y="908685"/>
            <a:ext cx="7733030" cy="4005580"/>
          </a:xfrm>
          <a:prstGeom prst="rect">
            <a:avLst/>
          </a:prstGeom>
          <a:noFill/>
          <a:ln w="9525">
            <a:noFill/>
            <a:miter lim="800000"/>
          </a:ln>
        </p:spPr>
        <p:txBody>
          <a:bodyPr/>
          <a:lstStyle/>
          <a:p>
            <a:pPr indent="0" algn="l">
              <a:lnSpc>
                <a:spcPts val="3500"/>
              </a:lnSpc>
            </a:pPr>
            <a:r>
              <a:rPr lang="zh-CN" altLang="en-US" sz="2400" b="1" smtClean="0">
                <a:latin typeface="宋体" pitchFamily="2" charset="-122"/>
              </a:rPr>
              <a:t>5． 仿照例句，在“金柳”“寒蝉”“细雨”中任选一个，写一句话。(6分)</a:t>
            </a:r>
          </a:p>
          <a:p>
            <a:pPr indent="0" algn="l">
              <a:lnSpc>
                <a:spcPts val="3500"/>
              </a:lnSpc>
            </a:pPr>
            <a:r>
              <a:rPr lang="zh-CN" altLang="en-US" sz="2400" b="1" smtClean="0">
                <a:latin typeface="宋体" pitchFamily="2" charset="-122"/>
              </a:rPr>
              <a:t>例句：</a:t>
            </a:r>
          </a:p>
          <a:p>
            <a:pPr indent="0" algn="l">
              <a:lnSpc>
                <a:spcPts val="3500"/>
              </a:lnSpc>
            </a:pPr>
            <a:r>
              <a:rPr lang="en-US" altLang="zh-CN" sz="2400" b="1" smtClean="0">
                <a:latin typeface="楷体_GB2312" pitchFamily="49" charset="-122"/>
                <a:ea typeface="楷体_GB2312" pitchFamily="49" charset="-122"/>
              </a:rPr>
              <a:t>梨花：一朵梨花微笑着跑向春天，她的笑脸如乡村深夜里的月光一样质朴。</a:t>
            </a:r>
            <a:endParaRPr lang="zh-CN" altLang="en-US" sz="2400" b="1" smtClean="0">
              <a:latin typeface="宋体" pitchFamily="2" charset="-122"/>
            </a:endParaRPr>
          </a:p>
        </p:txBody>
      </p:sp>
      <p:sp>
        <p:nvSpPr>
          <p:cNvPr id="628740"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p:nvPr/>
        </p:nvGrpSpPr>
        <p:grpSpPr bwMode="auto">
          <a:xfrm>
            <a:off x="1588" y="4581525"/>
            <a:ext cx="609600" cy="2028825"/>
            <a:chOff x="1" y="2886"/>
            <a:chExt cx="384" cy="1278"/>
          </a:xfrm>
        </p:grpSpPr>
        <p:pic>
          <p:nvPicPr>
            <p:cNvPr id="628748" name="Picture 6"/>
            <p:cNvPicPr>
              <a:picLocks noChangeAspect="1" noChangeArrowheads="1"/>
            </p:cNvPicPr>
            <p:nvPr/>
          </p:nvPicPr>
          <p:blipFill>
            <a:blip r:embed="rId3" cstate="print"/>
            <a:srcRect/>
            <a:stretch>
              <a:fillRect/>
            </a:stretch>
          </p:blipFill>
          <p:spPr bwMode="auto">
            <a:xfrm>
              <a:off x="1" y="2886"/>
              <a:ext cx="384" cy="1171"/>
            </a:xfrm>
            <a:prstGeom prst="rect">
              <a:avLst/>
            </a:prstGeom>
            <a:noFill/>
            <a:ln w="9525">
              <a:noFill/>
              <a:miter lim="800000"/>
              <a:headEnd/>
              <a:tailEnd/>
            </a:ln>
          </p:spPr>
        </p:pic>
        <p:sp>
          <p:nvSpPr>
            <p:cNvPr id="628749"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28738"/>
                                        </p:tgtEl>
                                        <p:attrNameLst>
                                          <p:attrName>style.visibility</p:attrName>
                                        </p:attrNameLst>
                                      </p:cBhvr>
                                      <p:to>
                                        <p:strVal val="visible"/>
                                      </p:to>
                                    </p:set>
                                    <p:animEffect transition="in" filter="blinds(horizontal)">
                                      <p:cBhvr>
                                        <p:cTn id="7" dur="500"/>
                                        <p:tgtEl>
                                          <p:spTgt spid="628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8738" grpId="0"/>
    </p:bldLst>
  </p:timing>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90575" y="936625"/>
            <a:ext cx="7920038" cy="4364038"/>
          </a:xfrm>
          <a:prstGeom prst="rect">
            <a:avLst/>
          </a:prstGeom>
          <a:noFill/>
          <a:ln w="9525">
            <a:noFill/>
            <a:miter lim="800000"/>
          </a:ln>
        </p:spPr>
        <p:txBody>
          <a:bodyPr/>
          <a:lstStyle/>
          <a:p>
            <a:pPr indent="0">
              <a:lnSpc>
                <a:spcPts val="3500"/>
              </a:lnSpc>
            </a:pPr>
            <a:r>
              <a:rPr sz="2400" b="1" smtClean="0">
                <a:solidFill>
                  <a:srgbClr val="990033"/>
                </a:solidFill>
                <a:latin typeface="宋体" pitchFamily="2" charset="-122"/>
              </a:rPr>
              <a:t>(示例)金柳：一颗金柳安静地站在河边，她的身姿如待嫁的新娘一样美丽。</a:t>
            </a:r>
          </a:p>
          <a:p>
            <a:pPr indent="0">
              <a:lnSpc>
                <a:spcPts val="3500"/>
              </a:lnSpc>
            </a:pPr>
            <a:r>
              <a:rPr sz="2400" b="1" smtClean="0">
                <a:solidFill>
                  <a:srgbClr val="990033"/>
                </a:solidFill>
                <a:latin typeface="宋体" pitchFamily="2" charset="-122"/>
              </a:rPr>
              <a:t>[解析] 本题的答题步骤：①审清例句的句式特点，要注意使仿写句与例句句式保持一致。②要根据给定的陈述对象，按要求做进一步阐释，物象特点要阐述准确。③要注意语句的顺畅、优美。④仿写句所用的修辞手法要与例句所用的修辞手法保持一致。</a:t>
            </a:r>
          </a:p>
        </p:txBody>
      </p:sp>
      <p:sp>
        <p:nvSpPr>
          <p:cNvPr id="62976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p:nvPr/>
        </p:nvGrpSpPr>
        <p:grpSpPr bwMode="auto">
          <a:xfrm>
            <a:off x="1588" y="4581525"/>
            <a:ext cx="609600" cy="2028825"/>
            <a:chOff x="1" y="2886"/>
            <a:chExt cx="384" cy="1278"/>
          </a:xfrm>
        </p:grpSpPr>
        <p:pic>
          <p:nvPicPr>
            <p:cNvPr id="629772" name="Picture 6"/>
            <p:cNvPicPr>
              <a:picLocks noChangeAspect="1" noChangeArrowheads="1"/>
            </p:cNvPicPr>
            <p:nvPr/>
          </p:nvPicPr>
          <p:blipFill>
            <a:blip r:embed="rId3" cstate="print"/>
            <a:srcRect/>
            <a:stretch>
              <a:fillRect/>
            </a:stretch>
          </p:blipFill>
          <p:spPr bwMode="auto">
            <a:xfrm>
              <a:off x="1" y="2886"/>
              <a:ext cx="384" cy="1171"/>
            </a:xfrm>
            <a:prstGeom prst="rect">
              <a:avLst/>
            </a:prstGeom>
            <a:noFill/>
            <a:ln w="9525">
              <a:noFill/>
              <a:miter lim="800000"/>
              <a:headEnd/>
              <a:tailEnd/>
            </a:ln>
          </p:spPr>
        </p:pic>
        <p:sp>
          <p:nvSpPr>
            <p:cNvPr id="629773"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2"/>
          <p:cNvSpPr>
            <a:spLocks noChangeArrowheads="1"/>
          </p:cNvSpPr>
          <p:nvPr/>
        </p:nvSpPr>
        <p:spPr bwMode="auto">
          <a:xfrm>
            <a:off x="740410" y="881380"/>
            <a:ext cx="7970520" cy="5368925"/>
          </a:xfrm>
          <a:prstGeom prst="rect">
            <a:avLst/>
          </a:prstGeom>
          <a:noFill/>
          <a:ln w="9525">
            <a:noFill/>
            <a:miter lim="800000"/>
          </a:ln>
        </p:spPr>
        <p:txBody>
          <a:bodyPr/>
          <a:lstStyle/>
          <a:p>
            <a:pPr indent="0">
              <a:lnSpc>
                <a:spcPts val="3500"/>
              </a:lnSpc>
            </a:pPr>
            <a:r>
              <a:rPr lang="zh-CN" altLang="en-US" sz="2400" b="1" smtClean="0">
                <a:latin typeface="+mn-ea"/>
              </a:rPr>
              <a:t>6． 写对联要讲究对仗工整、平仄协调。请修改下面两副对联，使之符合要求。(6分)</a:t>
            </a:r>
          </a:p>
          <a:p>
            <a:pPr indent="0">
              <a:lnSpc>
                <a:spcPts val="3500"/>
              </a:lnSpc>
            </a:pPr>
            <a:r>
              <a:rPr lang="zh-CN" altLang="en-US" sz="2400" b="1" smtClean="0">
                <a:latin typeface="宋体" pitchFamily="2" charset="-122"/>
              </a:rPr>
              <a:t>(1)上联：</a:t>
            </a:r>
            <a:r>
              <a:rPr lang="en-US" altLang="zh-CN" sz="2400" b="1" smtClean="0">
                <a:latin typeface="楷体_GB2312" pitchFamily="49" charset="-122"/>
                <a:ea typeface="楷体_GB2312" pitchFamily="49" charset="-122"/>
              </a:rPr>
              <a:t>苟有恒，何必要五更就忙着起床三更才入眠</a:t>
            </a:r>
          </a:p>
          <a:p>
            <a:pPr indent="0" algn="l">
              <a:lnSpc>
                <a:spcPts val="3500"/>
              </a:lnSpc>
            </a:pPr>
            <a:r>
              <a:rPr lang="zh-CN" altLang="en-US" sz="2400" b="1" smtClean="0">
                <a:latin typeface="宋体" pitchFamily="2" charset="-122"/>
              </a:rPr>
              <a:t>   下联：</a:t>
            </a:r>
            <a:r>
              <a:rPr lang="en-US" altLang="zh-CN" sz="2400" b="1" smtClean="0">
                <a:latin typeface="楷体_GB2312" pitchFamily="49" charset="-122"/>
                <a:ea typeface="楷体_GB2312" pitchFamily="49" charset="-122"/>
              </a:rPr>
              <a:t>最无益，莫过一日曝十日寒</a:t>
            </a:r>
          </a:p>
          <a:p>
            <a:pPr indent="0">
              <a:lnSpc>
                <a:spcPts val="3500"/>
              </a:lnSpc>
            </a:pPr>
            <a:r>
              <a:rPr lang="zh-CN" altLang="en-US" sz="2400" b="1" smtClean="0">
                <a:latin typeface="宋体" pitchFamily="2" charset="-122"/>
              </a:rPr>
              <a:t>上联应改为：________________________________(3分)</a:t>
            </a:r>
          </a:p>
          <a:p>
            <a:pPr indent="0" algn="l">
              <a:lnSpc>
                <a:spcPts val="3500"/>
              </a:lnSpc>
            </a:pPr>
            <a:r>
              <a:rPr lang="zh-CN" altLang="en-US" sz="2400" b="1" smtClean="0">
                <a:latin typeface="宋体" pitchFamily="2" charset="-122"/>
              </a:rPr>
              <a:t>(2)上联：</a:t>
            </a:r>
            <a:r>
              <a:rPr lang="en-US" altLang="zh-CN" sz="2400" b="1" smtClean="0">
                <a:latin typeface="楷体_GB2312" pitchFamily="49" charset="-122"/>
                <a:ea typeface="楷体_GB2312" pitchFamily="49" charset="-122"/>
              </a:rPr>
              <a:t>登阁纵目鸢飞鱼跃千帆竞</a:t>
            </a:r>
          </a:p>
          <a:p>
            <a:pPr indent="0" algn="l">
              <a:lnSpc>
                <a:spcPts val="3500"/>
              </a:lnSpc>
            </a:pPr>
            <a:r>
              <a:rPr lang="zh-CN" altLang="en-US" sz="2400" b="1" smtClean="0">
                <a:latin typeface="宋体" pitchFamily="2" charset="-122"/>
              </a:rPr>
              <a:t>   下联：</a:t>
            </a:r>
            <a:r>
              <a:rPr lang="en-US" altLang="zh-CN" sz="2400" b="1" smtClean="0">
                <a:latin typeface="楷体_GB2312" pitchFamily="49" charset="-122"/>
                <a:ea typeface="楷体_GB2312" pitchFamily="49" charset="-122"/>
              </a:rPr>
              <a:t>抒怀览胜水木清华万物荣</a:t>
            </a:r>
          </a:p>
          <a:p>
            <a:pPr indent="0">
              <a:lnSpc>
                <a:spcPts val="3500"/>
              </a:lnSpc>
            </a:pPr>
            <a:r>
              <a:rPr lang="zh-CN" altLang="en-US" sz="2400" b="1" smtClean="0">
                <a:latin typeface="宋体" pitchFamily="2" charset="-122"/>
              </a:rPr>
              <a:t>下联应改为：________________________________(3分)</a:t>
            </a:r>
          </a:p>
        </p:txBody>
      </p:sp>
      <p:sp>
        <p:nvSpPr>
          <p:cNvPr id="630788"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p:nvPr/>
        </p:nvGrpSpPr>
        <p:grpSpPr bwMode="auto">
          <a:xfrm>
            <a:off x="1588" y="4581525"/>
            <a:ext cx="609600" cy="2028825"/>
            <a:chOff x="1" y="2886"/>
            <a:chExt cx="384" cy="1278"/>
          </a:xfrm>
        </p:grpSpPr>
        <p:pic>
          <p:nvPicPr>
            <p:cNvPr id="630796" name="Picture 6"/>
            <p:cNvPicPr>
              <a:picLocks noChangeAspect="1" noChangeArrowheads="1"/>
            </p:cNvPicPr>
            <p:nvPr/>
          </p:nvPicPr>
          <p:blipFill>
            <a:blip r:embed="rId3" cstate="print"/>
            <a:srcRect/>
            <a:stretch>
              <a:fillRect/>
            </a:stretch>
          </p:blipFill>
          <p:spPr bwMode="auto">
            <a:xfrm>
              <a:off x="1" y="2886"/>
              <a:ext cx="384" cy="1171"/>
            </a:xfrm>
            <a:prstGeom prst="rect">
              <a:avLst/>
            </a:prstGeom>
            <a:noFill/>
            <a:ln w="9525">
              <a:noFill/>
              <a:miter lim="800000"/>
              <a:headEnd/>
              <a:tailEnd/>
            </a:ln>
          </p:spPr>
        </p:pic>
        <p:sp>
          <p:nvSpPr>
            <p:cNvPr id="630797"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30786"/>
                                        </p:tgtEl>
                                        <p:attrNameLst>
                                          <p:attrName>style.visibility</p:attrName>
                                        </p:attrNameLst>
                                      </p:cBhvr>
                                      <p:to>
                                        <p:strVal val="visible"/>
                                      </p:to>
                                    </p:set>
                                    <p:animEffect transition="in" filter="blinds(horizontal)">
                                      <p:cBhvr>
                                        <p:cTn id="7" dur="500"/>
                                        <p:tgtEl>
                                          <p:spTgt spid="630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6" grpId="0"/>
    </p:bldLst>
  </p:timing>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650" y="836295"/>
            <a:ext cx="7970520" cy="2637155"/>
          </a:xfrm>
          <a:prstGeom prst="rect">
            <a:avLst/>
          </a:prstGeom>
          <a:noFill/>
          <a:ln w="9525">
            <a:noFill/>
            <a:miter lim="800000"/>
          </a:ln>
        </p:spPr>
        <p:txBody>
          <a:bodyPr/>
          <a:lstStyle/>
          <a:p>
            <a:pPr indent="0">
              <a:lnSpc>
                <a:spcPts val="3500"/>
              </a:lnSpc>
            </a:pPr>
            <a:r>
              <a:rPr sz="2400" b="1" smtClean="0">
                <a:solidFill>
                  <a:srgbClr val="990033"/>
                </a:solidFill>
                <a:latin typeface="宋体" pitchFamily="2" charset="-122"/>
              </a:rPr>
              <a:t>(1)苟有恒，何必三更眠五更起</a:t>
            </a:r>
          </a:p>
          <a:p>
            <a:pPr indent="0">
              <a:lnSpc>
                <a:spcPts val="3500"/>
              </a:lnSpc>
            </a:pPr>
            <a:r>
              <a:rPr sz="2400" b="1" smtClean="0">
                <a:solidFill>
                  <a:srgbClr val="990033"/>
                </a:solidFill>
                <a:latin typeface="宋体" pitchFamily="2" charset="-122"/>
              </a:rPr>
              <a:t>(2)览胜抒怀水清木华万物荣(或“览胜抒怀木华水清万物荣”)</a:t>
            </a:r>
          </a:p>
          <a:p>
            <a:pPr indent="0">
              <a:lnSpc>
                <a:spcPts val="3500"/>
              </a:lnSpc>
            </a:pPr>
            <a:r>
              <a:rPr sz="2400" b="1" smtClean="0">
                <a:solidFill>
                  <a:srgbClr val="990033"/>
                </a:solidFill>
                <a:latin typeface="宋体" pitchFamily="2" charset="-122"/>
              </a:rPr>
              <a:t>[解析] 对联讲究字数相等并押韵，所以在做对联题的时候一定要注意字数相等、句式一致、结构相应、内容相关等特点；要注意动词对动词、名词对名词、形容词对形容词等；要注意对联讲究仄起平落等等。第(1)题，要重点修改成与“一日曝十日寒”对仗工整的句子；第(2)题，要重点修改成与“登阁纵目鸢飞鱼跃”相对仗的句子。</a:t>
            </a:r>
          </a:p>
        </p:txBody>
      </p:sp>
      <p:sp>
        <p:nvSpPr>
          <p:cNvPr id="631812"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p:nvPr/>
        </p:nvGrpSpPr>
        <p:grpSpPr bwMode="auto">
          <a:xfrm>
            <a:off x="1588" y="4581525"/>
            <a:ext cx="609600" cy="2028825"/>
            <a:chOff x="1" y="2886"/>
            <a:chExt cx="384" cy="1278"/>
          </a:xfrm>
        </p:grpSpPr>
        <p:pic>
          <p:nvPicPr>
            <p:cNvPr id="631820" name="Picture 6"/>
            <p:cNvPicPr>
              <a:picLocks noChangeAspect="1" noChangeArrowheads="1"/>
            </p:cNvPicPr>
            <p:nvPr/>
          </p:nvPicPr>
          <p:blipFill>
            <a:blip r:embed="rId3" cstate="print"/>
            <a:srcRect/>
            <a:stretch>
              <a:fillRect/>
            </a:stretch>
          </p:blipFill>
          <p:spPr bwMode="auto">
            <a:xfrm>
              <a:off x="1" y="2886"/>
              <a:ext cx="384" cy="1171"/>
            </a:xfrm>
            <a:prstGeom prst="rect">
              <a:avLst/>
            </a:prstGeom>
            <a:noFill/>
            <a:ln w="9525">
              <a:noFill/>
              <a:miter lim="800000"/>
              <a:headEnd/>
              <a:tailEnd/>
            </a:ln>
          </p:spPr>
        </p:pic>
        <p:sp>
          <p:nvSpPr>
            <p:cNvPr id="631821"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par>
    </p:tnLst>
  </p:timing>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sp>
        <p:nvSpPr>
          <p:cNvPr id="3" name="内容占位符 2"/>
          <p:cNvSpPr/>
          <p:nvPr/>
        </p:nvSpPr>
        <p:spPr bwMode="auto">
          <a:xfrm>
            <a:off x="682943" y="836295"/>
            <a:ext cx="7920037" cy="3716338"/>
          </a:xfrm>
          <a:prstGeom prst="rect">
            <a:avLst/>
          </a:prstGeom>
          <a:noFill/>
          <a:ln w="9525">
            <a:noFill/>
            <a:miter lim="800000"/>
          </a:ln>
        </p:spPr>
        <p:txBody>
          <a:bodyPr/>
          <a:lstStyle/>
          <a:p>
            <a:pPr indent="0">
              <a:lnSpc>
                <a:spcPts val="3500"/>
              </a:lnSpc>
            </a:pPr>
            <a:r>
              <a:rPr lang="zh-CN" altLang="en-US" sz="2400" b="1" smtClean="0">
                <a:latin typeface="+mn-ea"/>
              </a:rPr>
              <a:t>7. 请适当调整下列短语的结构和语序，将其组合为一副对联。(6分)</a:t>
            </a:r>
          </a:p>
          <a:p>
            <a:pPr indent="0">
              <a:lnSpc>
                <a:spcPts val="3500"/>
              </a:lnSpc>
            </a:pPr>
            <a:r>
              <a:rPr lang="en-US" altLang="zh-CN" sz="2400" b="1" smtClean="0">
                <a:latin typeface="楷体_GB2312" pitchFamily="49" charset="-122"/>
                <a:ea typeface="楷体_GB2312" pitchFamily="49" charset="-122"/>
              </a:rPr>
              <a:t>     一炉香　都于无字句处　晓露花　求真仙道</a:t>
            </a:r>
          </a:p>
          <a:p>
            <a:pPr indent="0">
              <a:lnSpc>
                <a:spcPts val="3500"/>
              </a:lnSpc>
            </a:pPr>
            <a:r>
              <a:rPr lang="en-US" altLang="zh-CN" sz="2400" b="1" smtClean="0">
                <a:latin typeface="楷体_GB2312" pitchFamily="49" charset="-122"/>
                <a:ea typeface="楷体_GB2312" pitchFamily="49" charset="-122"/>
              </a:rPr>
              <a:t>     何必向尘寰外　江月夜　寓大文章　书万卷</a:t>
            </a:r>
          </a:p>
          <a:p>
            <a:pPr indent="0">
              <a:lnSpc>
                <a:spcPts val="3500"/>
              </a:lnSpc>
            </a:pPr>
            <a:r>
              <a:rPr lang="zh-CN" altLang="en-US" sz="2400" b="1" smtClean="0">
                <a:latin typeface="+mn-ea"/>
              </a:rPr>
              <a:t>上联：__________________________________________。</a:t>
            </a:r>
          </a:p>
          <a:p>
            <a:pPr indent="0">
              <a:lnSpc>
                <a:spcPts val="3500"/>
              </a:lnSpc>
            </a:pPr>
            <a:r>
              <a:rPr lang="zh-CN" altLang="en-US" sz="2400" b="1" smtClean="0">
                <a:latin typeface="+mn-ea"/>
              </a:rPr>
              <a:t>下联：__________________________________________。</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p:nvPr/>
        </p:nvGrpSpPr>
        <p:grpSpPr bwMode="auto">
          <a:xfrm>
            <a:off x="1588" y="4581525"/>
            <a:ext cx="609600" cy="2028825"/>
            <a:chOff x="1" y="2886"/>
            <a:chExt cx="384" cy="1278"/>
          </a:xfrm>
        </p:grpSpPr>
        <p:pic>
          <p:nvPicPr>
            <p:cNvPr id="61453" name="Picture 6"/>
            <p:cNvPicPr>
              <a:picLocks noChangeAspect="1" noChangeArrowheads="1"/>
            </p:cNvPicPr>
            <p:nvPr/>
          </p:nvPicPr>
          <p:blipFill>
            <a:blip r:embed="rId3" cstate="print"/>
            <a:srcRect/>
            <a:stretch>
              <a:fillRect/>
            </a:stretch>
          </p:blipFill>
          <p:spPr bwMode="auto">
            <a:xfrm>
              <a:off x="1" y="2886"/>
              <a:ext cx="384" cy="1171"/>
            </a:xfrm>
            <a:prstGeom prst="rect">
              <a:avLst/>
            </a:prstGeom>
            <a:noFill/>
            <a:ln w="9525">
              <a:noFill/>
              <a:miter lim="800000"/>
              <a:headEnd/>
              <a:tailEnd/>
            </a:ln>
          </p:spPr>
        </p:pic>
        <p:sp>
          <p:nvSpPr>
            <p:cNvPr id="61454"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5"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sp>
        <p:nvSpPr>
          <p:cNvPr id="3" name="内容占位符 2"/>
          <p:cNvSpPr/>
          <p:nvPr/>
        </p:nvSpPr>
        <p:spPr bwMode="auto">
          <a:xfrm>
            <a:off x="792163" y="936625"/>
            <a:ext cx="7920037" cy="2563813"/>
          </a:xfrm>
          <a:prstGeom prst="rect">
            <a:avLst/>
          </a:prstGeom>
          <a:noFill/>
          <a:ln w="9525">
            <a:noFill/>
            <a:miter lim="800000"/>
          </a:ln>
        </p:spPr>
        <p:txBody>
          <a:bodyPr/>
          <a:lstStyle/>
          <a:p>
            <a:pPr indent="0">
              <a:lnSpc>
                <a:spcPts val="3500"/>
              </a:lnSpc>
            </a:pPr>
            <a:r>
              <a:rPr altLang="zh-CN" b="1">
                <a:solidFill>
                  <a:srgbClr val="990033"/>
                </a:solidFill>
              </a:rPr>
              <a:t> </a:t>
            </a:r>
            <a:r>
              <a:rPr sz="2400" b="1" smtClean="0">
                <a:solidFill>
                  <a:srgbClr val="990033"/>
                </a:solidFill>
                <a:latin typeface="宋体" pitchFamily="2" charset="-122"/>
              </a:rPr>
              <a:t>一炉香，万卷书，何必向尘寰外求真仙道；晓露花，夜江月，都于无字句处寓大文章。</a:t>
            </a:r>
          </a:p>
          <a:p>
            <a:pPr indent="0">
              <a:lnSpc>
                <a:spcPts val="3500"/>
              </a:lnSpc>
            </a:pPr>
            <a:r>
              <a:rPr sz="2400" b="1" smtClean="0">
                <a:solidFill>
                  <a:srgbClr val="990033"/>
                </a:solidFill>
                <a:latin typeface="宋体" pitchFamily="2" charset="-122"/>
              </a:rPr>
              <a:t>[解析] 首先整理字句。一炉香，结构为“数量词＋词”，“书万卷”与之结构相似，调整语序为“万卷书”；同理，“晓露花”和“江月夜”两词组，“江月夜”调整为“夜江月”；“尘寰外”显然接“求真仙道”，“无字句”接“大文章”。然后重组语句，形成对联。“一炉香，万卷书”是在说读书，读书能使人升华，不必求仙；“晓露花，夜江月”是优美的意境，没有词句，也是优美文章，也能给人带来艺术享受。由此可得出答案。</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p:nvPr/>
        </p:nvGrpSpPr>
        <p:grpSpPr bwMode="auto">
          <a:xfrm>
            <a:off x="1588" y="4581525"/>
            <a:ext cx="609600" cy="2028825"/>
            <a:chOff x="1" y="2886"/>
            <a:chExt cx="384" cy="1278"/>
          </a:xfrm>
        </p:grpSpPr>
        <p:pic>
          <p:nvPicPr>
            <p:cNvPr id="632844" name="Picture 6"/>
            <p:cNvPicPr>
              <a:picLocks noChangeAspect="1" noChangeArrowheads="1"/>
            </p:cNvPicPr>
            <p:nvPr/>
          </p:nvPicPr>
          <p:blipFill>
            <a:blip r:embed="rId3" cstate="print"/>
            <a:srcRect/>
            <a:stretch>
              <a:fillRect/>
            </a:stretch>
          </p:blipFill>
          <p:spPr bwMode="auto">
            <a:xfrm>
              <a:off x="1" y="2886"/>
              <a:ext cx="384" cy="1171"/>
            </a:xfrm>
            <a:prstGeom prst="rect">
              <a:avLst/>
            </a:prstGeom>
            <a:noFill/>
            <a:ln w="9525">
              <a:noFill/>
              <a:miter lim="800000"/>
              <a:headEnd/>
              <a:tailEnd/>
            </a:ln>
          </p:spPr>
        </p:pic>
        <p:sp>
          <p:nvSpPr>
            <p:cNvPr id="632845"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7955"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sp>
        <p:nvSpPr>
          <p:cNvPr id="3" name="内容占位符 2"/>
          <p:cNvSpPr/>
          <p:nvPr/>
        </p:nvSpPr>
        <p:spPr bwMode="auto">
          <a:xfrm>
            <a:off x="792480" y="858520"/>
            <a:ext cx="7919720" cy="5477510"/>
          </a:xfrm>
          <a:prstGeom prst="rect">
            <a:avLst/>
          </a:prstGeom>
          <a:noFill/>
          <a:ln w="9525">
            <a:noFill/>
            <a:miter lim="800000"/>
          </a:ln>
        </p:spPr>
        <p:txBody>
          <a:bodyPr/>
          <a:lstStyle/>
          <a:p>
            <a:pPr indent="0" algn="l">
              <a:lnSpc>
                <a:spcPts val="3500"/>
              </a:lnSpc>
            </a:pPr>
            <a:r>
              <a:rPr lang="zh-CN" altLang="en-US" sz="2400" b="1" smtClean="0">
                <a:latin typeface="+mn-ea"/>
              </a:rPr>
              <a:t>8． 对下列对联的分析，有误的一项是(　　) </a:t>
            </a:r>
          </a:p>
          <a:p>
            <a:pPr indent="0" algn="l">
              <a:lnSpc>
                <a:spcPts val="3500"/>
              </a:lnSpc>
            </a:pPr>
            <a:r>
              <a:rPr lang="zh-CN" altLang="en-US" sz="2400" b="1" smtClean="0">
                <a:latin typeface="Times New Roman" pitchFamily="18" charset="0"/>
              </a:rPr>
              <a:t>A. 直上青天揽日月，欲倾东海洗乾坤。</a:t>
            </a:r>
          </a:p>
          <a:p>
            <a:pPr indent="0" algn="l">
              <a:lnSpc>
                <a:spcPts val="3500"/>
              </a:lnSpc>
            </a:pPr>
            <a:r>
              <a:rPr lang="zh-CN" altLang="en-US" sz="2400" b="1" smtClean="0">
                <a:latin typeface="Times New Roman" pitchFamily="18" charset="0"/>
              </a:rPr>
              <a:t>(运用夸张手法，表现了追求光明、济世利民的热切心情，激情澎湃，气魄雄大。)</a:t>
            </a:r>
          </a:p>
          <a:p>
            <a:pPr indent="0" algn="l">
              <a:lnSpc>
                <a:spcPts val="3500"/>
              </a:lnSpc>
            </a:pPr>
            <a:r>
              <a:rPr lang="zh-CN" altLang="en-US" sz="2400" b="1" smtClean="0">
                <a:latin typeface="Times New Roman" pitchFamily="18" charset="0"/>
              </a:rPr>
              <a:t>B. 轮影渐移花榭下，镜光如挂玉楼头。</a:t>
            </a:r>
          </a:p>
          <a:p>
            <a:pPr indent="0" algn="l">
              <a:lnSpc>
                <a:spcPts val="3500"/>
              </a:lnSpc>
            </a:pPr>
            <a:r>
              <a:rPr lang="zh-CN" altLang="en-US" sz="2400" b="1" smtClean="0">
                <a:latin typeface="Times New Roman" pitchFamily="18" charset="0"/>
              </a:rPr>
              <a:t>(运用借代手法，以轮、镜来替代月亮，描绘出一个如梦如幻的朦胧意境。)</a:t>
            </a:r>
          </a:p>
          <a:p>
            <a:pPr indent="0" algn="l">
              <a:lnSpc>
                <a:spcPts val="3500"/>
              </a:lnSpc>
            </a:pPr>
            <a:r>
              <a:rPr lang="zh-CN" altLang="en-US" sz="2400" b="1" smtClean="0">
                <a:latin typeface="Times New Roman" pitchFamily="18" charset="0"/>
              </a:rPr>
              <a:t>C. 诗堪入画方为妙，官到能贫乃是清。</a:t>
            </a:r>
          </a:p>
          <a:p>
            <a:pPr indent="0" algn="l">
              <a:lnSpc>
                <a:spcPts val="3500"/>
              </a:lnSpc>
            </a:pPr>
            <a:r>
              <a:rPr lang="zh-CN" altLang="en-US" sz="2400" b="1" smtClean="0">
                <a:latin typeface="Times New Roman" pitchFamily="18" charset="0"/>
              </a:rPr>
              <a:t>(运用比兴手法，以诗之妙在入画，喻官之理在清廉，表达对为官者的鼓励和期望。)</a:t>
            </a:r>
          </a:p>
          <a:p>
            <a:pPr indent="273050" algn="l">
              <a:lnSpc>
                <a:spcPts val="3500"/>
              </a:lnSpc>
            </a:pPr>
            <a:endParaRPr lang="zh-CN" altLang="en-US" sz="2400" b="1" smtClean="0">
              <a:latin typeface="+mn-ea"/>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p:nvPr/>
        </p:nvGrpSpPr>
        <p:grpSpPr bwMode="auto">
          <a:xfrm>
            <a:off x="1588" y="4581525"/>
            <a:ext cx="609600" cy="2028825"/>
            <a:chOff x="1" y="2886"/>
            <a:chExt cx="384" cy="1278"/>
          </a:xfrm>
        </p:grpSpPr>
        <p:pic>
          <p:nvPicPr>
            <p:cNvPr id="1277962" name="Picture 6"/>
            <p:cNvPicPr>
              <a:picLocks noChangeAspect="1" noChangeArrowheads="1"/>
            </p:cNvPicPr>
            <p:nvPr/>
          </p:nvPicPr>
          <p:blipFill>
            <a:blip r:embed="rId3" cstate="print"/>
            <a:srcRect/>
            <a:stretch>
              <a:fillRect/>
            </a:stretch>
          </p:blipFill>
          <p:spPr bwMode="auto">
            <a:xfrm>
              <a:off x="1" y="2886"/>
              <a:ext cx="384" cy="1171"/>
            </a:xfrm>
            <a:prstGeom prst="rect">
              <a:avLst/>
            </a:prstGeom>
            <a:noFill/>
            <a:ln w="9525">
              <a:noFill/>
              <a:miter lim="800000"/>
              <a:headEnd/>
              <a:tailEnd/>
            </a:ln>
          </p:spPr>
        </p:pic>
        <p:sp>
          <p:nvSpPr>
            <p:cNvPr id="1277963"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785794"/>
            <a:ext cx="8104216" cy="5595956"/>
          </a:xfrm>
        </p:spPr>
        <p:txBody>
          <a:bodyPr/>
          <a:lstStyle/>
          <a:p>
            <a:pPr marL="0" indent="0" algn="just" eaLnBrk="1" hangingPunct="1">
              <a:lnSpc>
                <a:spcPts val="3500"/>
              </a:lnSpc>
              <a:spcBef>
                <a:spcPct val="0"/>
              </a:spcBef>
              <a:buFont typeface="Arial" charset="0"/>
              <a:buNone/>
            </a:pPr>
            <a:r>
              <a:rPr lang="en-US" altLang="zh-CN" sz="2400" b="1" dirty="0" smtClean="0">
                <a:ea typeface="黑体" pitchFamily="2" charset="-122"/>
              </a:rPr>
              <a:t>【</a:t>
            </a:r>
            <a:r>
              <a:rPr lang="zh-CN" altLang="en-US" sz="2400" b="1" dirty="0" smtClean="0">
                <a:ea typeface="黑体" pitchFamily="2" charset="-122"/>
              </a:rPr>
              <a:t>成语小贴士</a:t>
            </a:r>
            <a:r>
              <a:rPr lang="en-US" altLang="zh-CN" sz="2400" b="1" dirty="0" smtClean="0">
                <a:ea typeface="黑体" pitchFamily="2" charset="-122"/>
              </a:rPr>
              <a:t>】</a:t>
            </a:r>
          </a:p>
          <a:p>
            <a:pPr marL="0" indent="0" algn="just" eaLnBrk="1" hangingPunct="1">
              <a:lnSpc>
                <a:spcPts val="3500"/>
              </a:lnSpc>
              <a:spcBef>
                <a:spcPct val="0"/>
              </a:spcBef>
              <a:buFont typeface="Arial" charset="0"/>
              <a:buNone/>
            </a:pPr>
            <a:r>
              <a:rPr lang="zh-CN" altLang="en-US" sz="2400" b="1" dirty="0" smtClean="0">
                <a:ea typeface="黑体" pitchFamily="2" charset="-122"/>
              </a:rPr>
              <a:t>                   常见语体色彩不同的近义成语辨析</a:t>
            </a:r>
          </a:p>
          <a:p>
            <a:pPr marL="0" indent="0" eaLnBrk="1" hangingPunct="1">
              <a:lnSpc>
                <a:spcPts val="3500"/>
              </a:lnSpc>
              <a:spcBef>
                <a:spcPct val="0"/>
              </a:spcBef>
              <a:buNone/>
            </a:pPr>
            <a:r>
              <a:rPr lang="en-US" altLang="zh-CN" sz="2400" b="1" dirty="0" smtClean="0">
                <a:latin typeface="宋体" pitchFamily="2" charset="-122"/>
              </a:rPr>
              <a:t>    1. </a:t>
            </a:r>
            <a:r>
              <a:rPr lang="en-US" altLang="zh-CN" sz="2400" b="1" dirty="0" err="1" smtClean="0">
                <a:latin typeface="宋体" pitchFamily="2" charset="-122"/>
              </a:rPr>
              <a:t>集腋成裘、积少成多：都有“一点一滴聚集”的意思</a:t>
            </a:r>
            <a:r>
              <a:rPr lang="en-US" altLang="zh-CN" sz="2400" b="1" dirty="0" smtClean="0">
                <a:latin typeface="宋体" pitchFamily="2" charset="-122"/>
              </a:rPr>
              <a:t>。</a:t>
            </a:r>
            <a:r>
              <a:rPr lang="en-US" altLang="zh-CN" sz="2400" b="1" dirty="0" err="1" smtClean="0">
                <a:latin typeface="宋体" pitchFamily="2" charset="-122"/>
              </a:rPr>
              <a:t>异：前者是书面语，后者是口语</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    2. </a:t>
            </a:r>
            <a:r>
              <a:rPr lang="en-US" altLang="zh-CN" sz="2400" b="1" dirty="0" err="1" smtClean="0">
                <a:latin typeface="宋体" pitchFamily="2" charset="-122"/>
              </a:rPr>
              <a:t>浑浑噩噩、糊里糊涂：都有“糊涂无知”之意，形容词</a:t>
            </a:r>
            <a:r>
              <a:rPr lang="en-US" altLang="zh-CN" sz="2400" b="1" dirty="0" smtClean="0">
                <a:latin typeface="宋体" pitchFamily="2" charset="-122"/>
              </a:rPr>
              <a:t>。</a:t>
            </a:r>
            <a:r>
              <a:rPr lang="en-US" altLang="zh-CN" sz="2400" b="1" dirty="0" err="1" smtClean="0">
                <a:latin typeface="宋体" pitchFamily="2" charset="-122"/>
              </a:rPr>
              <a:t>异：前者是书面语，后者是口语</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    3. </a:t>
            </a:r>
            <a:r>
              <a:rPr lang="en-US" altLang="zh-CN" sz="2400" b="1" dirty="0" err="1" smtClean="0">
                <a:latin typeface="宋体" pitchFamily="2" charset="-122"/>
              </a:rPr>
              <a:t>深恶痛绝、咬牙切齿：都有“厌恶、愤恨到了极点”之意</a:t>
            </a:r>
            <a:r>
              <a:rPr lang="en-US" altLang="zh-CN" sz="2400" b="1" dirty="0" smtClean="0">
                <a:latin typeface="宋体" pitchFamily="2" charset="-122"/>
              </a:rPr>
              <a:t>。</a:t>
            </a:r>
            <a:r>
              <a:rPr lang="en-US" altLang="zh-CN" sz="2400" b="1" dirty="0" err="1" smtClean="0">
                <a:latin typeface="宋体" pitchFamily="2" charset="-122"/>
              </a:rPr>
              <a:t>异：前者侧重形容痛恨的思想感情，书面语；后者侧重指痛恨的表情，口语</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    4. </a:t>
            </a:r>
            <a:r>
              <a:rPr lang="en-US" altLang="zh-CN" sz="2400" b="1" dirty="0" err="1" smtClean="0">
                <a:latin typeface="宋体" pitchFamily="2" charset="-122"/>
              </a:rPr>
              <a:t>发号施令、颐指气使：都含有“指挥别人”的意思</a:t>
            </a:r>
            <a:r>
              <a:rPr lang="en-US" altLang="zh-CN" sz="2400" b="1" dirty="0" smtClean="0">
                <a:latin typeface="宋体" pitchFamily="2" charset="-122"/>
              </a:rPr>
              <a:t>。</a:t>
            </a:r>
            <a:r>
              <a:rPr lang="en-US" altLang="zh-CN" sz="2400" b="1" dirty="0" err="1" smtClean="0">
                <a:latin typeface="宋体" pitchFamily="2" charset="-122"/>
              </a:rPr>
              <a:t>异：前者多用于口语，后者仅用于书面语</a:t>
            </a:r>
            <a:r>
              <a:rPr lang="en-US" altLang="zh-CN" sz="2400" b="1" dirty="0" smtClean="0">
                <a:latin typeface="宋体" pitchFamily="2" charset="-122"/>
              </a:rPr>
              <a:t>。</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33894"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33895"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arn(inVertical)">
                                      <p:cBhvr>
                                        <p:cTn id="11" dur="500"/>
                                        <p:tgtEl>
                                          <p:spTgt spid="3">
                                            <p:txEl>
                                              <p:pRg st="1" end="1"/>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9" name="标题 1"/>
          <p:cNvSpPr/>
          <p:nvPr/>
        </p:nvSpPr>
        <p:spPr bwMode="auto">
          <a:xfrm>
            <a:off x="611188" y="166688"/>
            <a:ext cx="6697662" cy="476250"/>
          </a:xfrm>
          <a:prstGeom prst="rect">
            <a:avLst/>
          </a:prstGeom>
          <a:noFill/>
          <a:ln w="9525">
            <a:noFill/>
            <a:miter lim="800000"/>
          </a:ln>
        </p:spPr>
        <p:txBody>
          <a:bodyPr anchor="ctr"/>
          <a:lstStyle/>
          <a:p>
            <a:pPr algn="l" eaLnBrk="1" hangingPunct="1">
              <a:spcBef>
                <a:spcPct val="0"/>
              </a:spcBef>
              <a:buFontTx/>
              <a:buNone/>
            </a:pPr>
            <a:r>
              <a:rPr lang="zh-CN" altLang="en-US" sz="2200" b="1">
                <a:solidFill>
                  <a:srgbClr val="C00000"/>
                </a:solidFill>
                <a:latin typeface="幼圆" pitchFamily="49" charset="-122"/>
                <a:ea typeface="幼圆" pitchFamily="49" charset="-122"/>
              </a:rPr>
              <a:t>第</a:t>
            </a:r>
            <a:r>
              <a:rPr lang="en-US" altLang="zh-CN" sz="2200" b="1">
                <a:solidFill>
                  <a:srgbClr val="C00000"/>
                </a:solidFill>
                <a:latin typeface="幼圆" pitchFamily="49" charset="-122"/>
                <a:ea typeface="幼圆" pitchFamily="49" charset="-122"/>
              </a:rPr>
              <a:t>2</a:t>
            </a:r>
            <a:r>
              <a:rPr lang="zh-CN" altLang="en-US" sz="2200" b="1">
                <a:solidFill>
                  <a:srgbClr val="C00000"/>
                </a:solidFill>
                <a:latin typeface="幼圆" pitchFamily="49" charset="-122"/>
                <a:ea typeface="幼圆" pitchFamily="49" charset="-122"/>
              </a:rPr>
              <a:t>讲　仿用句式和修辞手法</a:t>
            </a:r>
            <a:endParaRPr lang="en-US" altLang="zh-CN" sz="2200" b="1">
              <a:solidFill>
                <a:srgbClr val="C00000"/>
              </a:solidFill>
              <a:latin typeface="幼圆" pitchFamily="49" charset="-122"/>
              <a:ea typeface="幼圆" pitchFamily="49" charset="-122"/>
            </a:endParaRPr>
          </a:p>
        </p:txBody>
      </p:sp>
      <p:sp>
        <p:nvSpPr>
          <p:cNvPr id="3" name="内容占位符 2"/>
          <p:cNvSpPr/>
          <p:nvPr/>
        </p:nvSpPr>
        <p:spPr bwMode="auto">
          <a:xfrm>
            <a:off x="792163" y="936625"/>
            <a:ext cx="7920037" cy="2060575"/>
          </a:xfrm>
          <a:prstGeom prst="rect">
            <a:avLst/>
          </a:prstGeom>
          <a:noFill/>
          <a:ln w="9525">
            <a:noFill/>
            <a:miter lim="800000"/>
          </a:ln>
        </p:spPr>
        <p:txBody>
          <a:bodyPr/>
          <a:lstStyle/>
          <a:p>
            <a:pPr indent="0" algn="l">
              <a:lnSpc>
                <a:spcPts val="3500"/>
              </a:lnSpc>
            </a:pPr>
            <a:r>
              <a:rPr lang="zh-CN" altLang="en-US" sz="2400" b="1" smtClean="0">
                <a:latin typeface="Times New Roman" pitchFamily="18" charset="0"/>
                <a:sym typeface="+mn-ea"/>
              </a:rPr>
              <a:t>D. 翠翠红红，处处莺莺燕燕；风风雨雨，年年暮暮朝朝。</a:t>
            </a:r>
            <a:endParaRPr lang="zh-CN" altLang="en-US" sz="2400" b="1" smtClean="0">
              <a:latin typeface="Times New Roman" pitchFamily="18" charset="0"/>
            </a:endParaRPr>
          </a:p>
          <a:p>
            <a:pPr indent="0" algn="l">
              <a:lnSpc>
                <a:spcPts val="3500"/>
              </a:lnSpc>
            </a:pPr>
            <a:r>
              <a:rPr lang="zh-CN" altLang="en-US" sz="2400" b="1" smtClean="0">
                <a:latin typeface="Times New Roman" pitchFamily="18" charset="0"/>
                <a:sym typeface="+mn-ea"/>
              </a:rPr>
              <a:t>(运用叠词手法，上联从横向角度写春天的美景，下联从纵向角度写岁月的漫长。)</a:t>
            </a:r>
            <a:endParaRPr lang="zh-CN" altLang="en-US" sz="2400" b="1" smtClean="0">
              <a:latin typeface="Times New Roman" pitchFamily="18" charset="0"/>
            </a:endParaRPr>
          </a:p>
        </p:txBody>
      </p:sp>
      <p:sp>
        <p:nvSpPr>
          <p:cNvPr id="2" name="内容占位符 2"/>
          <p:cNvSpPr/>
          <p:nvPr/>
        </p:nvSpPr>
        <p:spPr bwMode="auto">
          <a:xfrm>
            <a:off x="755333" y="4004628"/>
            <a:ext cx="7920037" cy="2060575"/>
          </a:xfrm>
          <a:prstGeom prst="rect">
            <a:avLst/>
          </a:prstGeom>
          <a:noFill/>
          <a:ln w="9525">
            <a:noFill/>
            <a:miter lim="800000"/>
          </a:ln>
        </p:spPr>
        <p:txBody>
          <a:bodyPr/>
          <a:lstStyle/>
          <a:p>
            <a:pPr indent="0">
              <a:lnSpc>
                <a:spcPts val="3500"/>
              </a:lnSpc>
            </a:pPr>
            <a:r>
              <a:rPr>
                <a:latin typeface="Times New Roman" pitchFamily="18" charset="0"/>
              </a:rPr>
              <a:t> </a:t>
            </a:r>
            <a:r>
              <a:rPr sz="2400" b="1" smtClean="0">
                <a:solidFill>
                  <a:srgbClr val="990033"/>
                </a:solidFill>
                <a:latin typeface="Times New Roman" pitchFamily="18" charset="0"/>
              </a:rPr>
              <a:t>B</a:t>
            </a:r>
            <a:r>
              <a:rPr sz="2400" b="1" smtClean="0">
                <a:solidFill>
                  <a:srgbClr val="990033"/>
                </a:solidFill>
                <a:latin typeface="宋体" pitchFamily="2" charset="-122"/>
              </a:rPr>
              <a:t>　[解析]  本题考查正确运用常见修辞手法的能力。</a:t>
            </a:r>
            <a:r>
              <a:rPr sz="2400" b="1" smtClean="0">
                <a:solidFill>
                  <a:srgbClr val="990033"/>
                </a:solidFill>
                <a:latin typeface="Times New Roman" pitchFamily="18" charset="0"/>
              </a:rPr>
              <a:t>B</a:t>
            </a:r>
            <a:r>
              <a:rPr sz="2400" b="1" smtClean="0">
                <a:solidFill>
                  <a:srgbClr val="990033"/>
                </a:solidFill>
                <a:latin typeface="宋体" pitchFamily="2" charset="-122"/>
              </a:rPr>
              <a:t>项，运用比喻手法，用轮、镜来喻月亮。借代手法中代体和本体是密切相关的事物，比喻手法中的本体和喻体必须是本质不同但某方面的特征相似的事物。</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4" name="Group 5"/>
          <p:cNvGrpSpPr/>
          <p:nvPr/>
        </p:nvGrpSpPr>
        <p:grpSpPr bwMode="auto">
          <a:xfrm>
            <a:off x="1588" y="4581525"/>
            <a:ext cx="609600" cy="2028825"/>
            <a:chOff x="1" y="2886"/>
            <a:chExt cx="384" cy="1278"/>
          </a:xfrm>
        </p:grpSpPr>
        <p:pic>
          <p:nvPicPr>
            <p:cNvPr id="633869" name="Picture 6"/>
            <p:cNvPicPr>
              <a:picLocks noChangeAspect="1" noChangeArrowheads="1"/>
            </p:cNvPicPr>
            <p:nvPr/>
          </p:nvPicPr>
          <p:blipFill>
            <a:blip r:embed="rId3" cstate="print"/>
            <a:srcRect/>
            <a:stretch>
              <a:fillRect/>
            </a:stretch>
          </p:blipFill>
          <p:spPr bwMode="auto">
            <a:xfrm>
              <a:off x="1" y="2886"/>
              <a:ext cx="384" cy="1171"/>
            </a:xfrm>
            <a:prstGeom prst="rect">
              <a:avLst/>
            </a:prstGeom>
            <a:noFill/>
            <a:ln w="9525">
              <a:noFill/>
              <a:miter lim="800000"/>
              <a:headEnd/>
              <a:tailEnd/>
            </a:ln>
          </p:spPr>
        </p:pic>
        <p:sp>
          <p:nvSpPr>
            <p:cNvPr id="633870" name="内容占位符 2"/>
            <p:cNvSpPr/>
            <p:nvPr/>
          </p:nvSpPr>
          <p:spPr bwMode="auto">
            <a:xfrm>
              <a:off x="50" y="2985"/>
              <a:ext cx="272" cy="1179"/>
            </a:xfrm>
            <a:prstGeom prst="rect">
              <a:avLst/>
            </a:prstGeom>
            <a:noFill/>
            <a:ln w="9525">
              <a:noFill/>
              <a:miter lim="800000"/>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900113" y="2708275"/>
            <a:ext cx="7920037" cy="1446550"/>
          </a:xfrm>
          <a:prstGeom prst="rect">
            <a:avLst/>
          </a:prstGeom>
          <a:noFill/>
          <a:ln w="9525">
            <a:noFill/>
            <a:miter lim="800000"/>
            <a:headEnd/>
            <a:tailEnd/>
          </a:ln>
        </p:spPr>
        <p:txBody>
          <a:bodyPr>
            <a:spAutoFit/>
          </a:bodyPr>
          <a:lstStyle/>
          <a:p>
            <a:pPr algn="ctr" eaLnBrk="1" hangingPunct="1">
              <a:lnSpc>
                <a:spcPct val="100000"/>
              </a:lnSpc>
              <a:spcBef>
                <a:spcPct val="0"/>
              </a:spcBef>
              <a:buFontTx/>
              <a:buNone/>
            </a:pPr>
            <a:r>
              <a:rPr lang="zh-CN" altLang="en-US" sz="4400" dirty="0">
                <a:solidFill>
                  <a:srgbClr val="FF6600"/>
                </a:solidFill>
                <a:latin typeface="黑体" pitchFamily="2" charset="-122"/>
                <a:ea typeface="黑体" pitchFamily="2" charset="-122"/>
              </a:rPr>
              <a:t>专题五　语言表达简明、连贯、</a:t>
            </a:r>
            <a:r>
              <a:rPr lang="zh-CN" altLang="en-US" sz="4400" dirty="0" smtClean="0">
                <a:solidFill>
                  <a:srgbClr val="FF6600"/>
                </a:solidFill>
                <a:latin typeface="黑体" pitchFamily="2" charset="-122"/>
                <a:ea typeface="黑体" pitchFamily="2" charset="-122"/>
              </a:rPr>
              <a:t>得体、准确</a:t>
            </a:r>
            <a:r>
              <a:rPr lang="zh-CN" altLang="en-US" sz="4400" dirty="0">
                <a:solidFill>
                  <a:srgbClr val="FF6600"/>
                </a:solidFill>
                <a:latin typeface="黑体" pitchFamily="2" charset="-122"/>
                <a:ea typeface="黑体" pitchFamily="2" charset="-122"/>
              </a:rPr>
              <a:t>、鲜明、生动</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900113" y="2708275"/>
            <a:ext cx="7920037" cy="1431925"/>
          </a:xfrm>
          <a:prstGeom prst="rect">
            <a:avLst/>
          </a:prstGeom>
          <a:noFill/>
          <a:ln w="9525">
            <a:noFill/>
            <a:miter lim="800000"/>
            <a:headEnd/>
            <a:tailEnd/>
          </a:ln>
        </p:spPr>
        <p:txBody>
          <a:bodyPr>
            <a:spAutoFit/>
          </a:bodyPr>
          <a:lstStyle/>
          <a:p>
            <a:pPr algn="ctr" eaLnBrk="1" hangingPunct="1">
              <a:lnSpc>
                <a:spcPct val="100000"/>
              </a:lnSpc>
              <a:spcBef>
                <a:spcPct val="0"/>
              </a:spcBef>
              <a:buFontTx/>
              <a:buNone/>
            </a:pPr>
            <a:r>
              <a:rPr lang="zh-CN" altLang="en-US" sz="4400">
                <a:solidFill>
                  <a:srgbClr val="FF6600"/>
                </a:solidFill>
                <a:latin typeface="黑体" pitchFamily="2" charset="-122"/>
                <a:ea typeface="黑体" pitchFamily="2" charset="-122"/>
              </a:rPr>
              <a:t>第</a:t>
            </a:r>
            <a:r>
              <a:rPr lang="en-US" altLang="zh-CN" sz="4400">
                <a:solidFill>
                  <a:srgbClr val="FF6600"/>
                </a:solidFill>
                <a:latin typeface="黑体" pitchFamily="2" charset="-122"/>
                <a:ea typeface="黑体" pitchFamily="2" charset="-122"/>
              </a:rPr>
              <a:t>1</a:t>
            </a:r>
            <a:r>
              <a:rPr lang="zh-CN" altLang="en-US" sz="4400">
                <a:solidFill>
                  <a:srgbClr val="FF6600"/>
                </a:solidFill>
                <a:latin typeface="黑体" pitchFamily="2" charset="-122"/>
                <a:ea typeface="黑体" pitchFamily="2" charset="-122"/>
              </a:rPr>
              <a:t>讲　连贯</a:t>
            </a:r>
          </a:p>
          <a:p>
            <a:pPr algn="ctr" eaLnBrk="1" hangingPunct="1">
              <a:lnSpc>
                <a:spcPct val="100000"/>
              </a:lnSpc>
              <a:spcBef>
                <a:spcPct val="0"/>
              </a:spcBef>
              <a:buFontTx/>
              <a:buNone/>
            </a:pPr>
            <a:endParaRPr lang="zh-CN" altLang="en-US" sz="4400">
              <a:solidFill>
                <a:srgbClr val="FF6600"/>
              </a:solidFill>
              <a:latin typeface="黑体" pitchFamily="2" charset="-122"/>
              <a:ea typeface="黑体" pitchFamily="2" charset="-122"/>
            </a:endParaRPr>
          </a:p>
        </p:txBody>
      </p:sp>
      <p:grpSp>
        <p:nvGrpSpPr>
          <p:cNvPr id="2" name="Group 4"/>
          <p:cNvGrpSpPr>
            <a:grpSpLocks/>
          </p:cNvGrpSpPr>
          <p:nvPr/>
        </p:nvGrpSpPr>
        <p:grpSpPr bwMode="auto">
          <a:xfrm>
            <a:off x="1588" y="777875"/>
            <a:ext cx="609600" cy="2003425"/>
            <a:chOff x="1" y="490"/>
            <a:chExt cx="384" cy="1262"/>
          </a:xfrm>
        </p:grpSpPr>
        <p:pic>
          <p:nvPicPr>
            <p:cNvPr id="1280005" name="Picture 5">
              <a:hlinkClick r:id="rId2" action="ppaction://hlinksldjump"/>
            </p:cNvPr>
            <p:cNvPicPr>
              <a:picLocks noChangeAspect="1" noChangeArrowheads="1"/>
            </p:cNvPicPr>
            <p:nvPr/>
          </p:nvPicPr>
          <p:blipFill>
            <a:blip r:embed="rId3" cstate="print"/>
            <a:srcRect/>
            <a:stretch>
              <a:fillRect/>
            </a:stretch>
          </p:blipFill>
          <p:spPr bwMode="auto">
            <a:xfrm>
              <a:off x="1" y="490"/>
              <a:ext cx="384" cy="1171"/>
            </a:xfrm>
            <a:prstGeom prst="rect">
              <a:avLst/>
            </a:prstGeom>
            <a:noFill/>
            <a:ln w="9525">
              <a:noFill/>
              <a:miter lim="800000"/>
              <a:headEnd/>
              <a:tailEnd/>
            </a:ln>
          </p:spPr>
        </p:pic>
        <p:sp>
          <p:nvSpPr>
            <p:cNvPr id="1280006" name="内容占位符 2">
              <a:hlinkClick r:id="rId2" action="ppaction://hlinksldjump"/>
            </p:cNvPr>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真题</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指导</a:t>
              </a:r>
            </a:p>
          </p:txBody>
        </p:sp>
      </p:grpSp>
      <p:grpSp>
        <p:nvGrpSpPr>
          <p:cNvPr id="3" name="Group 7"/>
          <p:cNvGrpSpPr>
            <a:grpSpLocks/>
          </p:cNvGrpSpPr>
          <p:nvPr/>
        </p:nvGrpSpPr>
        <p:grpSpPr bwMode="auto">
          <a:xfrm>
            <a:off x="1588" y="2674938"/>
            <a:ext cx="609600" cy="1978025"/>
            <a:chOff x="1" y="1685"/>
            <a:chExt cx="384" cy="1246"/>
          </a:xfrm>
        </p:grpSpPr>
        <p:pic>
          <p:nvPicPr>
            <p:cNvPr id="1280008" name="Picture 8">
              <a:hlinkClick r:id="rId4" action="ppaction://hlinksldjump"/>
            </p:cNvPr>
            <p:cNvPicPr>
              <a:picLocks noChangeAspect="1" noChangeArrowheads="1"/>
            </p:cNvPicPr>
            <p:nvPr/>
          </p:nvPicPr>
          <p:blipFill>
            <a:blip r:embed="rId5" cstate="print"/>
            <a:srcRect/>
            <a:stretch>
              <a:fillRect/>
            </a:stretch>
          </p:blipFill>
          <p:spPr bwMode="auto">
            <a:xfrm>
              <a:off x="1" y="1685"/>
              <a:ext cx="384" cy="1171"/>
            </a:xfrm>
            <a:prstGeom prst="rect">
              <a:avLst/>
            </a:prstGeom>
            <a:noFill/>
            <a:ln w="9525">
              <a:noFill/>
              <a:miter lim="800000"/>
              <a:headEnd/>
              <a:tailEnd/>
            </a:ln>
          </p:spPr>
        </p:pic>
        <p:sp>
          <p:nvSpPr>
            <p:cNvPr id="1280009" name="内容占位符 2">
              <a:hlinkClick r:id="rId4"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smtClean="0">
                  <a:solidFill>
                    <a:schemeClr val="bg1"/>
                  </a:solidFill>
                  <a:ea typeface="幼圆" pitchFamily="49" charset="-122"/>
                </a:rPr>
                <a:t>考点</a:t>
              </a:r>
              <a:r>
                <a:rPr lang="en-US" altLang="zh-CN" sz="2000" b="1" dirty="0" smtClean="0">
                  <a:solidFill>
                    <a:schemeClr val="bg1"/>
                  </a:solidFill>
                  <a:ea typeface="幼圆" pitchFamily="49" charset="-122"/>
                </a:rPr>
                <a:t>  ·</a:t>
              </a:r>
              <a:endParaRPr lang="en-US" altLang="zh-CN" sz="2000" b="1" dirty="0">
                <a:solidFill>
                  <a:schemeClr val="bg1"/>
                </a:solidFill>
                <a:ea typeface="幼圆" pitchFamily="49" charset="-122"/>
              </a:endParaRPr>
            </a:p>
            <a:p>
              <a:pPr algn="l" eaLnBrk="1" hangingPunct="1">
                <a:lnSpc>
                  <a:spcPts val="2300"/>
                </a:lnSpc>
                <a:spcBef>
                  <a:spcPct val="0"/>
                </a:spcBef>
              </a:pPr>
              <a:r>
                <a:rPr lang="zh-CN" altLang="en-US" sz="2000" b="1" dirty="0">
                  <a:solidFill>
                    <a:schemeClr val="bg1"/>
                  </a:solidFill>
                  <a:ea typeface="幼圆" pitchFamily="49" charset="-122"/>
                </a:rPr>
                <a:t>技法</a:t>
              </a:r>
            </a:p>
          </p:txBody>
        </p:sp>
      </p:grpSp>
      <p:grpSp>
        <p:nvGrpSpPr>
          <p:cNvPr id="4" name="Group 10"/>
          <p:cNvGrpSpPr>
            <a:grpSpLocks/>
          </p:cNvGrpSpPr>
          <p:nvPr/>
        </p:nvGrpSpPr>
        <p:grpSpPr bwMode="auto">
          <a:xfrm>
            <a:off x="1588" y="4581525"/>
            <a:ext cx="609600" cy="2028825"/>
            <a:chOff x="1" y="2886"/>
            <a:chExt cx="384" cy="1278"/>
          </a:xfrm>
        </p:grpSpPr>
        <p:pic>
          <p:nvPicPr>
            <p:cNvPr id="1280011" name="Picture 11"/>
            <p:cNvPicPr>
              <a:picLocks noChangeAspect="1" noChangeArrowheads="1"/>
            </p:cNvPicPr>
            <p:nvPr/>
          </p:nvPicPr>
          <p:blipFill>
            <a:blip r:embed="rId6" cstate="print"/>
            <a:srcRect/>
            <a:stretch>
              <a:fillRect/>
            </a:stretch>
          </p:blipFill>
          <p:spPr bwMode="auto">
            <a:xfrm>
              <a:off x="1" y="2886"/>
              <a:ext cx="384" cy="1171"/>
            </a:xfrm>
            <a:prstGeom prst="rect">
              <a:avLst/>
            </a:prstGeom>
            <a:noFill/>
            <a:ln w="9525">
              <a:noFill/>
              <a:miter lim="800000"/>
              <a:headEnd/>
              <a:tailEnd/>
            </a:ln>
          </p:spPr>
        </p:pic>
        <p:sp>
          <p:nvSpPr>
            <p:cNvPr id="1280012" name="内容占位符 2">
              <a:hlinkClick r:id="rId7" action="ppaction://hlinksldjump"/>
            </p:cNvPr>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训练</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检测</a:t>
              </a:r>
            </a:p>
          </p:txBody>
        </p:sp>
      </p:grpSp>
      <p:sp>
        <p:nvSpPr>
          <p:cNvPr id="6" name="动作按钮: 自定义 5">
            <a:hlinkClick r:id="rId8"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2"/>
                                        </p:tgtEl>
                                      </p:cBhvr>
                                    </p:animEffect>
                                    <p:animScale>
                                      <p:cBhvr>
                                        <p:cTn id="13" dur="250" autoRev="1" fill="hold"/>
                                        <p:tgtEl>
                                          <p:spTgt spid="2"/>
                                        </p:tgtEl>
                                      </p:cBhvr>
                                      <p:by x="105000" y="105000"/>
                                    </p:animScale>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3"/>
                                        </p:tgtEl>
                                      </p:cBhvr>
                                    </p:animEffect>
                                    <p:animScale>
                                      <p:cBhvr>
                                        <p:cTn id="17" dur="250" autoRev="1" fill="hold"/>
                                        <p:tgtEl>
                                          <p:spTgt spid="3"/>
                                        </p:tgtEl>
                                      </p:cBhvr>
                                      <p:by x="105000" y="105000"/>
                                    </p:animScale>
                                  </p:childTnLst>
                                </p:cTn>
                              </p:par>
                            </p:childTnLst>
                          </p:cTn>
                        </p:par>
                        <p:par>
                          <p:cTn id="18" fill="hold">
                            <p:stCondLst>
                              <p:cond delay="1500"/>
                            </p:stCondLst>
                            <p:childTnLst>
                              <p:par>
                                <p:cTn id="19" presetID="26" presetClass="emph" presetSubtype="0" fill="hold" nodeType="afterEffect">
                                  <p:stCondLst>
                                    <p:cond delay="0"/>
                                  </p:stCondLst>
                                  <p:childTnLst>
                                    <p:animEffect transition="out" filter="fade">
                                      <p:cBhvr>
                                        <p:cTn id="20" dur="500" tmFilter="0, 0; .2, .5; .8, .5; 1, 0"/>
                                        <p:tgtEl>
                                          <p:spTgt spid="4"/>
                                        </p:tgtEl>
                                      </p:cBhvr>
                                    </p:animEffect>
                                    <p:animScale>
                                      <p:cBhvr>
                                        <p:cTn id="21"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1"/>
          <p:cNvGrpSpPr>
            <a:grpSpLocks/>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buFontTx/>
                <a:buNone/>
                <a:defRPr/>
              </a:pPr>
              <a:endParaRPr lang="zh-CN" altLang="en-US" sz="1800" baseline="-25000"/>
            </a:p>
          </p:txBody>
        </p:sp>
        <p:sp>
          <p:nvSpPr>
            <p:cNvPr id="2"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buFontTx/>
                <a:buNone/>
                <a:defRPr/>
              </a:pPr>
              <a:endParaRPr lang="zh-CN" altLang="en-US" sz="1800" baseline="-25000"/>
            </a:p>
          </p:txBody>
        </p:sp>
      </p:grpSp>
      <p:sp>
        <p:nvSpPr>
          <p:cNvPr id="448520" name="矩形 23"/>
          <p:cNvSpPr>
            <a:spLocks noChangeArrowheads="1"/>
          </p:cNvSpPr>
          <p:nvPr/>
        </p:nvSpPr>
        <p:spPr bwMode="auto">
          <a:xfrm>
            <a:off x="642910" y="1071546"/>
            <a:ext cx="7923240" cy="5310204"/>
          </a:xfrm>
          <a:prstGeom prst="rect">
            <a:avLst/>
          </a:prstGeom>
          <a:noFill/>
          <a:ln w="9525">
            <a:noFill/>
            <a:miter lim="800000"/>
            <a:headEnd/>
            <a:tailEnd/>
          </a:ln>
        </p:spPr>
        <p:txBody>
          <a:bodyPr/>
          <a:lstStyle/>
          <a:p>
            <a:pPr>
              <a:lnSpc>
                <a:spcPts val="3500"/>
              </a:lnSpc>
              <a:spcBef>
                <a:spcPct val="0"/>
              </a:spcBef>
            </a:pPr>
            <a:r>
              <a:rPr lang="zh-CN" altLang="en-US" sz="2400" b="1" dirty="0" smtClean="0">
                <a:solidFill>
                  <a:srgbClr val="000000"/>
                </a:solidFill>
                <a:latin typeface="+mn-ea"/>
                <a:cs typeface="Times New Roman" pitchFamily="18" charset="0"/>
              </a:rPr>
              <a:t>     新课标全国卷</a:t>
            </a:r>
            <a:r>
              <a:rPr lang="en-US" altLang="zh-CN"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考试说明</a:t>
            </a:r>
            <a:r>
              <a:rPr lang="en-US" altLang="zh-CN"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对</a:t>
            </a:r>
            <a:r>
              <a:rPr lang="en-US" altLang="en-US"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连贯</a:t>
            </a:r>
            <a:r>
              <a:rPr lang="en-US" altLang="en-US"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考点提出的要求是“语言表达连贯”，能力层级为</a:t>
            </a:r>
            <a:r>
              <a:rPr lang="en-US" altLang="en-US" sz="2400" b="1" dirty="0" smtClean="0">
                <a:solidFill>
                  <a:srgbClr val="000000"/>
                </a:solidFill>
                <a:latin typeface="Times New Roman" pitchFamily="18" charset="0"/>
                <a:ea typeface="宋体" pitchFamily="2" charset="-122"/>
                <a:cs typeface="Times New Roman" pitchFamily="18" charset="0"/>
              </a:rPr>
              <a:t>E</a:t>
            </a:r>
            <a:r>
              <a:rPr lang="zh-CN" altLang="en-US" sz="2400" b="1" dirty="0" smtClean="0">
                <a:solidFill>
                  <a:srgbClr val="000000"/>
                </a:solidFill>
                <a:latin typeface="+mn-ea"/>
                <a:cs typeface="Times New Roman" pitchFamily="18" charset="0"/>
              </a:rPr>
              <a:t>级。主要考查表达中句与句之间排列组合的规则，以及找到语言联系与衔接通畅的方法。</a:t>
            </a: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ts val="2200"/>
              </a:lnSpc>
              <a:spcBef>
                <a:spcPct val="0"/>
              </a:spcBef>
              <a:buFontTx/>
              <a:buNone/>
              <a:defRPr/>
            </a:pPr>
            <a:r>
              <a:rPr lang="zh-CN" altLang="en-US" sz="2600" b="1">
                <a:solidFill>
                  <a:schemeClr val="bg1"/>
                </a:solidFill>
                <a:latin typeface="幼圆" pitchFamily="49" charset="-122"/>
                <a:ea typeface="幼圆" pitchFamily="49" charset="-122"/>
              </a:rPr>
              <a:t>考纲在线</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48520"/>
                                        </p:tgtEl>
                                        <p:attrNameLst>
                                          <p:attrName>style.visibility</p:attrName>
                                        </p:attrNameLst>
                                      </p:cBhvr>
                                      <p:to>
                                        <p:strVal val="visible"/>
                                      </p:to>
                                    </p:set>
                                    <p:animEffect transition="in" filter="blinds(horizontal)">
                                      <p:cBhvr>
                                        <p:cTn id="12" dur="500"/>
                                        <p:tgtEl>
                                          <p:spTgt spid="448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20" grpId="0"/>
      <p:bldP spid="12" grpId="0" animBg="1"/>
    </p:bldLst>
  </p:timing>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1"/>
          <p:cNvGrpSpPr>
            <a:grpSpLocks/>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buFontTx/>
                <a:buNone/>
                <a:defRPr/>
              </a:pPr>
              <a:endParaRPr lang="zh-CN" altLang="en-US" sz="1800" baseline="-25000"/>
            </a:p>
          </p:txBody>
        </p:sp>
        <p:sp>
          <p:nvSpPr>
            <p:cNvPr id="2"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buFontTx/>
                <a:buNone/>
                <a:defRPr/>
              </a:pPr>
              <a:endParaRPr lang="zh-CN" altLang="en-US" sz="1800" baseline="-25000"/>
            </a:p>
          </p:txBody>
        </p:sp>
      </p:grpSp>
      <p:sp>
        <p:nvSpPr>
          <p:cNvPr id="449544" name="矩形 23"/>
          <p:cNvSpPr>
            <a:spLocks noChangeArrowheads="1"/>
          </p:cNvSpPr>
          <p:nvPr/>
        </p:nvSpPr>
        <p:spPr bwMode="auto">
          <a:xfrm>
            <a:off x="649288" y="982663"/>
            <a:ext cx="7916862" cy="5399087"/>
          </a:xfrm>
          <a:prstGeom prst="rect">
            <a:avLst/>
          </a:prstGeom>
          <a:noFill/>
          <a:ln w="9525">
            <a:noFill/>
            <a:miter lim="800000"/>
            <a:headEnd/>
            <a:tailEnd/>
          </a:ln>
        </p:spPr>
        <p:txBody>
          <a:bodyPr/>
          <a:lstStyle/>
          <a:p>
            <a:pPr indent="622800">
              <a:lnSpc>
                <a:spcPts val="3500"/>
              </a:lnSpc>
              <a:spcBef>
                <a:spcPct val="0"/>
              </a:spcBef>
            </a:pPr>
            <a:r>
              <a:rPr lang="zh-CN" altLang="en-US" sz="2400" b="1" dirty="0" smtClean="0">
                <a:solidFill>
                  <a:srgbClr val="000000"/>
                </a:solidFill>
                <a:latin typeface="+mn-ea"/>
                <a:cs typeface="Times New Roman" pitchFamily="18" charset="0"/>
              </a:rPr>
              <a:t>本考点常常从语段中空出部分语句的角度设置客观题，是新课标全国卷的必考题型，如</a:t>
            </a:r>
            <a:r>
              <a:rPr lang="en-US" altLang="en-US" sz="2400" b="1" dirty="0" smtClean="0">
                <a:solidFill>
                  <a:srgbClr val="000000"/>
                </a:solidFill>
                <a:latin typeface="宋体" pitchFamily="2" charset="-122"/>
                <a:ea typeface="宋体" pitchFamily="2" charset="-122"/>
                <a:cs typeface="Times New Roman" pitchFamily="18" charset="0"/>
              </a:rPr>
              <a:t>2012</a:t>
            </a:r>
            <a:r>
              <a:rPr lang="zh-CN" altLang="en-US" sz="2400" b="1" dirty="0" smtClean="0">
                <a:solidFill>
                  <a:srgbClr val="000000"/>
                </a:solidFill>
                <a:latin typeface="+mn-ea"/>
                <a:cs typeface="Times New Roman" pitchFamily="18" charset="0"/>
              </a:rPr>
              <a:t>年课标全国卷、</a:t>
            </a:r>
            <a:r>
              <a:rPr lang="en-US" altLang="en-US" sz="2400" b="1" dirty="0" smtClean="0">
                <a:solidFill>
                  <a:srgbClr val="000000"/>
                </a:solidFill>
                <a:latin typeface="宋体" pitchFamily="2" charset="-122"/>
                <a:ea typeface="宋体" pitchFamily="2" charset="-122"/>
                <a:cs typeface="Times New Roman" pitchFamily="18" charset="0"/>
              </a:rPr>
              <a:t>2013</a:t>
            </a:r>
            <a:r>
              <a:rPr lang="zh-CN" altLang="en-US" sz="2400" b="1" dirty="0" smtClean="0">
                <a:solidFill>
                  <a:srgbClr val="000000"/>
                </a:solidFill>
                <a:latin typeface="+mn-ea"/>
                <a:cs typeface="Times New Roman" pitchFamily="18" charset="0"/>
              </a:rPr>
              <a:t>年新课标全国卷和</a:t>
            </a:r>
            <a:r>
              <a:rPr lang="en-US" altLang="zh-CN" sz="2400" b="1" dirty="0" smtClean="0">
                <a:solidFill>
                  <a:srgbClr val="000000"/>
                </a:solidFill>
                <a:latin typeface="宋体" pitchFamily="2" charset="-122"/>
                <a:ea typeface="宋体" pitchFamily="2" charset="-122"/>
                <a:cs typeface="Times New Roman" pitchFamily="18" charset="0"/>
              </a:rPr>
              <a:t>2014</a:t>
            </a:r>
            <a:r>
              <a:rPr lang="zh-CN" altLang="en-US" sz="2400" b="1" dirty="0" smtClean="0">
                <a:solidFill>
                  <a:srgbClr val="000000"/>
                </a:solidFill>
                <a:latin typeface="+mn-ea"/>
                <a:cs typeface="Times New Roman" pitchFamily="18" charset="0"/>
              </a:rPr>
              <a:t>年新课标全国卷，分值一般是</a:t>
            </a:r>
            <a:r>
              <a:rPr lang="en-US" altLang="en-US" sz="2400" b="1" dirty="0" smtClean="0">
                <a:solidFill>
                  <a:srgbClr val="000000"/>
                </a:solidFill>
                <a:latin typeface="宋体" pitchFamily="2" charset="-122"/>
                <a:ea typeface="宋体" pitchFamily="2" charset="-122"/>
                <a:cs typeface="Times New Roman" pitchFamily="18" charset="0"/>
              </a:rPr>
              <a:t>3</a:t>
            </a:r>
            <a:r>
              <a:rPr lang="zh-CN" altLang="en-US" sz="2400" b="1" dirty="0" smtClean="0">
                <a:solidFill>
                  <a:srgbClr val="000000"/>
                </a:solidFill>
                <a:latin typeface="+mn-ea"/>
                <a:cs typeface="Times New Roman" pitchFamily="18" charset="0"/>
              </a:rPr>
              <a:t>分。</a:t>
            </a:r>
            <a:r>
              <a:rPr lang="en-US" altLang="en-US" sz="2400" b="1" dirty="0" smtClean="0">
                <a:solidFill>
                  <a:srgbClr val="000000"/>
                </a:solidFill>
                <a:latin typeface="宋体" pitchFamily="2" charset="-122"/>
                <a:ea typeface="宋体" pitchFamily="2" charset="-122"/>
                <a:cs typeface="Times New Roman" pitchFamily="18" charset="0"/>
              </a:rPr>
              <a:t>2015</a:t>
            </a:r>
            <a:r>
              <a:rPr lang="zh-CN" altLang="en-US" sz="2400" b="1" dirty="0" smtClean="0">
                <a:solidFill>
                  <a:srgbClr val="000000"/>
                </a:solidFill>
                <a:latin typeface="+mn-ea"/>
                <a:cs typeface="Times New Roman" pitchFamily="18" charset="0"/>
              </a:rPr>
              <a:t>年全国卷将连贯和选用句式综合成一道题考查，这也是一种重要的考查方式。近几年对</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mn-ea"/>
                <a:cs typeface="Times New Roman" pitchFamily="18" charset="0"/>
              </a:rPr>
              <a:t>连贯</a:t>
            </a:r>
            <a:r>
              <a:rPr lang="en-US" altLang="en-US" sz="2400" b="1" dirty="0" smtClean="0">
                <a:solidFill>
                  <a:srgbClr val="000000"/>
                </a:solidFill>
                <a:latin typeface="宋体" pitchFamily="2" charset="-122"/>
                <a:ea typeface="宋体" pitchFamily="2" charset="-122"/>
                <a:cs typeface="Times New Roman" pitchFamily="18" charset="0"/>
              </a:rPr>
              <a:t>” </a:t>
            </a:r>
            <a:r>
              <a:rPr lang="zh-CN" altLang="en-US" sz="2400" b="1" dirty="0" smtClean="0">
                <a:solidFill>
                  <a:srgbClr val="000000"/>
                </a:solidFill>
                <a:latin typeface="+mn-ea"/>
                <a:cs typeface="Times New Roman" pitchFamily="18" charset="0"/>
              </a:rPr>
              <a:t>这一考点的考查越来越热，还常常设置主观题，如</a:t>
            </a:r>
            <a:r>
              <a:rPr lang="en-US" altLang="en-US" sz="2400" b="1" dirty="0" smtClean="0">
                <a:solidFill>
                  <a:srgbClr val="000000"/>
                </a:solidFill>
                <a:latin typeface="宋体" pitchFamily="2" charset="-122"/>
                <a:ea typeface="宋体" pitchFamily="2" charset="-122"/>
                <a:cs typeface="Times New Roman" pitchFamily="18" charset="0"/>
              </a:rPr>
              <a:t>2013</a:t>
            </a:r>
            <a:r>
              <a:rPr lang="zh-CN" altLang="en-US" sz="2400" b="1" dirty="0" smtClean="0">
                <a:solidFill>
                  <a:srgbClr val="000000"/>
                </a:solidFill>
                <a:latin typeface="+mn-ea"/>
                <a:cs typeface="Times New Roman" pitchFamily="18" charset="0"/>
              </a:rPr>
              <a:t>年新课标全国卷</a:t>
            </a:r>
            <a:r>
              <a:rPr lang="en-US" altLang="en-US" sz="2400" b="1" dirty="0" smtClean="0">
                <a:solidFill>
                  <a:srgbClr val="000000"/>
                </a:solidFill>
                <a:latin typeface="+mn-ea"/>
                <a:cs typeface="Times New Roman" pitchFamily="18" charset="0"/>
              </a:rPr>
              <a:t>Ⅰ</a:t>
            </a:r>
            <a:r>
              <a:rPr lang="zh-CN" altLang="en-US" sz="2400" b="1" dirty="0" smtClean="0">
                <a:solidFill>
                  <a:srgbClr val="000000"/>
                </a:solidFill>
                <a:latin typeface="+mn-ea"/>
                <a:cs typeface="Times New Roman" pitchFamily="18" charset="0"/>
              </a:rPr>
              <a:t>、</a:t>
            </a:r>
            <a:r>
              <a:rPr lang="en-US" altLang="en-US" sz="2400" b="1" dirty="0" smtClean="0">
                <a:solidFill>
                  <a:srgbClr val="000000"/>
                </a:solidFill>
                <a:latin typeface="+mn-ea"/>
                <a:cs typeface="Times New Roman" pitchFamily="18" charset="0"/>
              </a:rPr>
              <a:t>Ⅱ</a:t>
            </a:r>
            <a:r>
              <a:rPr lang="zh-CN" altLang="en-US" sz="2400" b="1" dirty="0" smtClean="0">
                <a:solidFill>
                  <a:srgbClr val="000000"/>
                </a:solidFill>
                <a:latin typeface="+mn-ea"/>
                <a:cs typeface="Times New Roman" pitchFamily="18" charset="0"/>
              </a:rPr>
              <a:t>，</a:t>
            </a:r>
            <a:r>
              <a:rPr lang="en-US" altLang="en-US" sz="2400" b="1" dirty="0" smtClean="0">
                <a:solidFill>
                  <a:srgbClr val="000000"/>
                </a:solidFill>
                <a:latin typeface="宋体" pitchFamily="2" charset="-122"/>
                <a:ea typeface="宋体" pitchFamily="2" charset="-122"/>
                <a:cs typeface="Times New Roman" pitchFamily="18" charset="0"/>
              </a:rPr>
              <a:t>2014</a:t>
            </a:r>
            <a:r>
              <a:rPr lang="zh-CN" altLang="en-US" sz="2400" b="1" dirty="0" smtClean="0">
                <a:solidFill>
                  <a:srgbClr val="000000"/>
                </a:solidFill>
                <a:latin typeface="+mn-ea"/>
                <a:cs typeface="Times New Roman" pitchFamily="18" charset="0"/>
              </a:rPr>
              <a:t>年新课标全国卷</a:t>
            </a:r>
            <a:r>
              <a:rPr lang="en-US" altLang="en-US" sz="2400" b="1" dirty="0" smtClean="0">
                <a:solidFill>
                  <a:srgbClr val="000000"/>
                </a:solidFill>
                <a:latin typeface="+mn-ea"/>
                <a:cs typeface="Times New Roman" pitchFamily="18" charset="0"/>
              </a:rPr>
              <a:t>Ⅰ</a:t>
            </a:r>
            <a:r>
              <a:rPr lang="zh-CN" altLang="en-US" sz="2400" b="1" dirty="0" smtClean="0">
                <a:solidFill>
                  <a:srgbClr val="000000"/>
                </a:solidFill>
                <a:latin typeface="+mn-ea"/>
                <a:cs typeface="Times New Roman" pitchFamily="18" charset="0"/>
              </a:rPr>
              <a:t>、</a:t>
            </a:r>
            <a:r>
              <a:rPr lang="en-US" altLang="en-US" sz="2400" b="1" dirty="0" smtClean="0">
                <a:solidFill>
                  <a:srgbClr val="000000"/>
                </a:solidFill>
                <a:latin typeface="+mn-ea"/>
                <a:cs typeface="Times New Roman" pitchFamily="18" charset="0"/>
              </a:rPr>
              <a:t>Ⅱ</a:t>
            </a:r>
            <a:r>
              <a:rPr lang="zh-CN" altLang="en-US" sz="2400" b="1" dirty="0" smtClean="0">
                <a:solidFill>
                  <a:srgbClr val="000000"/>
                </a:solidFill>
                <a:latin typeface="+mn-ea"/>
                <a:cs typeface="Times New Roman" pitchFamily="18" charset="0"/>
              </a:rPr>
              <a:t>，</a:t>
            </a:r>
            <a:r>
              <a:rPr lang="en-US" altLang="en-US" sz="2400" b="1" dirty="0" smtClean="0">
                <a:solidFill>
                  <a:srgbClr val="000000"/>
                </a:solidFill>
                <a:latin typeface="宋体" pitchFamily="2" charset="-122"/>
                <a:ea typeface="宋体" pitchFamily="2" charset="-122"/>
                <a:cs typeface="Times New Roman" pitchFamily="18" charset="0"/>
              </a:rPr>
              <a:t>2015</a:t>
            </a:r>
            <a:r>
              <a:rPr lang="zh-CN" altLang="en-US" sz="2400" b="1" dirty="0" smtClean="0">
                <a:solidFill>
                  <a:srgbClr val="000000"/>
                </a:solidFill>
                <a:latin typeface="+mn-ea"/>
                <a:cs typeface="Times New Roman" pitchFamily="18" charset="0"/>
              </a:rPr>
              <a:t>年全国卷</a:t>
            </a:r>
            <a:r>
              <a:rPr lang="en-US" altLang="en-US" sz="2400" b="1" dirty="0" smtClean="0">
                <a:solidFill>
                  <a:srgbClr val="000000"/>
                </a:solidFill>
                <a:latin typeface="+mn-ea"/>
                <a:cs typeface="Times New Roman" pitchFamily="18" charset="0"/>
              </a:rPr>
              <a:t>Ⅰ</a:t>
            </a:r>
            <a:r>
              <a:rPr lang="zh-CN" altLang="en-US" sz="2400" b="1" dirty="0" smtClean="0">
                <a:solidFill>
                  <a:srgbClr val="000000"/>
                </a:solidFill>
                <a:latin typeface="+mn-ea"/>
                <a:cs typeface="Times New Roman" pitchFamily="18" charset="0"/>
              </a:rPr>
              <a:t>、</a:t>
            </a:r>
            <a:r>
              <a:rPr lang="en-US" altLang="en-US" sz="2400" b="1" dirty="0" smtClean="0">
                <a:solidFill>
                  <a:srgbClr val="000000"/>
                </a:solidFill>
                <a:latin typeface="+mn-ea"/>
                <a:cs typeface="Times New Roman" pitchFamily="18" charset="0"/>
              </a:rPr>
              <a:t>Ⅱ</a:t>
            </a:r>
            <a:r>
              <a:rPr lang="zh-CN" altLang="en-US" sz="2400" b="1" dirty="0" smtClean="0">
                <a:solidFill>
                  <a:srgbClr val="000000"/>
                </a:solidFill>
                <a:latin typeface="+mn-ea"/>
                <a:cs typeface="Times New Roman" pitchFamily="18" charset="0"/>
              </a:rPr>
              <a:t>，一般是</a:t>
            </a:r>
            <a:r>
              <a:rPr lang="en-US" altLang="en-US" sz="2400" b="1" dirty="0" smtClean="0">
                <a:solidFill>
                  <a:srgbClr val="000000"/>
                </a:solidFill>
                <a:latin typeface="宋体" pitchFamily="2" charset="-122"/>
                <a:ea typeface="宋体" pitchFamily="2" charset="-122"/>
                <a:cs typeface="Times New Roman" pitchFamily="18" charset="0"/>
              </a:rPr>
              <a:t>5</a:t>
            </a:r>
            <a:r>
              <a:rPr lang="zh-CN" altLang="en-US" sz="2400" b="1" dirty="0" smtClean="0">
                <a:solidFill>
                  <a:srgbClr val="000000"/>
                </a:solidFill>
                <a:latin typeface="宋体" pitchFamily="2" charset="-122"/>
                <a:ea typeface="宋体" pitchFamily="2" charset="-122"/>
                <a:cs typeface="Times New Roman" pitchFamily="18" charset="0"/>
              </a:rPr>
              <a:t>～</a:t>
            </a:r>
            <a:r>
              <a:rPr lang="en-US" altLang="en-US" sz="2400" b="1" dirty="0" smtClean="0">
                <a:solidFill>
                  <a:srgbClr val="000000"/>
                </a:solidFill>
                <a:latin typeface="宋体" pitchFamily="2" charset="-122"/>
                <a:ea typeface="宋体" pitchFamily="2" charset="-122"/>
                <a:cs typeface="Times New Roman" pitchFamily="18" charset="0"/>
              </a:rPr>
              <a:t>6</a:t>
            </a:r>
            <a:r>
              <a:rPr lang="zh-CN" altLang="en-US" sz="2400" b="1" dirty="0" smtClean="0">
                <a:solidFill>
                  <a:srgbClr val="000000"/>
                </a:solidFill>
                <a:latin typeface="+mn-ea"/>
                <a:cs typeface="Times New Roman" pitchFamily="18" charset="0"/>
              </a:rPr>
              <a:t>分，所以在这里把连贯单列为一个考点进行讲解。</a:t>
            </a:r>
            <a:endParaRPr lang="zh-CN" altLang="zh-CN" sz="2400" b="1" dirty="0">
              <a:solidFill>
                <a:srgbClr val="000000"/>
              </a:solidFill>
              <a:latin typeface="+mn-ea"/>
              <a:cs typeface="Times New Roman" pitchFamily="18" charset="0"/>
            </a:endParaRP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ts val="2200"/>
              </a:lnSpc>
              <a:spcBef>
                <a:spcPct val="0"/>
              </a:spcBef>
              <a:buFontTx/>
              <a:buNone/>
              <a:defRPr/>
            </a:pPr>
            <a:r>
              <a:rPr lang="zh-CN" altLang="en-US" sz="2600" b="1">
                <a:solidFill>
                  <a:schemeClr val="bg1"/>
                </a:solidFill>
                <a:latin typeface="幼圆" pitchFamily="49" charset="-122"/>
                <a:ea typeface="幼圆" pitchFamily="49" charset="-122"/>
              </a:rPr>
              <a:t>考情透析</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449544"/>
                                        </p:tgtEl>
                                        <p:attrNameLst>
                                          <p:attrName>style.visibility</p:attrName>
                                        </p:attrNameLst>
                                      </p:cBhvr>
                                      <p:to>
                                        <p:strVal val="visible"/>
                                      </p:to>
                                    </p:set>
                                    <p:animEffect transition="in" filter="diamond(in)">
                                      <p:cBhvr>
                                        <p:cTn id="12" dur="500"/>
                                        <p:tgtEl>
                                          <p:spTgt spid="4495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44" grpId="0"/>
      <p:bldP spid="12" grpId="0" animBg="1"/>
    </p:bldLst>
  </p:timing>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642919"/>
            <a:ext cx="8358246" cy="5929354"/>
          </a:xfrm>
        </p:spPr>
        <p:txBody>
          <a:bodyPr>
            <a:noAutofit/>
          </a:bodyPr>
          <a:lstStyle/>
          <a:p>
            <a:pPr marL="0" indent="0" algn="ctr" eaLnBrk="1" hangingPunct="1">
              <a:lnSpc>
                <a:spcPts val="3500"/>
              </a:lnSpc>
              <a:spcBef>
                <a:spcPct val="0"/>
              </a:spcBef>
              <a:buFont typeface="Arial" charset="0"/>
              <a:buNone/>
            </a:pPr>
            <a:r>
              <a:rPr lang="en-US" altLang="zh-CN" sz="2400" b="1" dirty="0" smtClean="0">
                <a:solidFill>
                  <a:srgbClr val="0033CC"/>
                </a:solidFill>
                <a:effectLst>
                  <a:outerShdw blurRad="38100" dist="38100" dir="2700000" algn="tl">
                    <a:srgbClr val="C0C0C0"/>
                  </a:outerShdw>
                </a:effectLst>
                <a:latin typeface="宋体" pitchFamily="2" charset="-122"/>
              </a:rPr>
              <a:t>—— </a:t>
            </a:r>
            <a:r>
              <a:rPr lang="zh-CN" altLang="en-US" sz="2400" b="1" dirty="0" smtClean="0">
                <a:solidFill>
                  <a:srgbClr val="0033CC"/>
                </a:solidFill>
                <a:effectLst>
                  <a:outerShdw blurRad="38100" dist="38100" dir="2700000" algn="tl">
                    <a:srgbClr val="C0C0C0"/>
                  </a:outerShdw>
                </a:effectLst>
                <a:latin typeface="黑体" pitchFamily="2" charset="-122"/>
                <a:ea typeface="黑体" pitchFamily="2" charset="-122"/>
              </a:rPr>
              <a:t>真题体验</a:t>
            </a:r>
            <a:r>
              <a:rPr lang="zh-CN" altLang="en-US" sz="2400" b="1" dirty="0" smtClean="0">
                <a:solidFill>
                  <a:srgbClr val="0033CC"/>
                </a:solidFill>
                <a:effectLst>
                  <a:outerShdw blurRad="38100" dist="38100" dir="2700000" algn="tl">
                    <a:srgbClr val="C0C0C0"/>
                  </a:outerShdw>
                </a:effectLst>
                <a:latin typeface="宋体" pitchFamily="2" charset="-122"/>
              </a:rPr>
              <a:t> </a:t>
            </a:r>
            <a:r>
              <a:rPr lang="en-US" altLang="zh-CN" sz="2400" b="1" dirty="0" smtClean="0">
                <a:solidFill>
                  <a:srgbClr val="0033CC"/>
                </a:solidFill>
                <a:effectLst>
                  <a:outerShdw blurRad="38100" dist="38100" dir="2700000" algn="tl">
                    <a:srgbClr val="C0C0C0"/>
                  </a:outerShdw>
                </a:effectLst>
                <a:latin typeface="宋体" pitchFamily="2" charset="-122"/>
              </a:rPr>
              <a:t>——</a:t>
            </a:r>
          </a:p>
          <a:p>
            <a:pPr marL="0" indent="0" eaLnBrk="1" hangingPunct="1">
              <a:lnSpc>
                <a:spcPts val="3500"/>
              </a:lnSpc>
              <a:spcBef>
                <a:spcPct val="0"/>
              </a:spcBef>
              <a:buFont typeface="Arial" charset="0"/>
              <a:buNone/>
            </a:pPr>
            <a:r>
              <a:rPr lang="en-US" altLang="en-US" sz="2400" b="1" dirty="0" smtClean="0">
                <a:solidFill>
                  <a:srgbClr val="000000"/>
                </a:solidFill>
                <a:latin typeface="宋体" charset="-122"/>
                <a:cs typeface="Times New Roman" pitchFamily="18" charset="0"/>
              </a:rPr>
              <a:t>1.[2015·</a:t>
            </a:r>
            <a:r>
              <a:rPr lang="zh-CN" altLang="en-US" sz="2400" b="1" dirty="0" smtClean="0">
                <a:solidFill>
                  <a:srgbClr val="000000"/>
                </a:solidFill>
                <a:latin typeface="宋体" charset="-122"/>
                <a:cs typeface="Times New Roman" pitchFamily="18" charset="0"/>
              </a:rPr>
              <a:t>全国卷</a:t>
            </a:r>
            <a:r>
              <a:rPr lang="en-US" altLang="en-US" sz="2400" b="1" dirty="0" smtClean="0">
                <a:solidFill>
                  <a:srgbClr val="000000"/>
                </a:solidFill>
                <a:latin typeface="宋体" charset="-122"/>
                <a:cs typeface="Times New Roman" pitchFamily="18" charset="0"/>
              </a:rPr>
              <a:t>Ⅱ] </a:t>
            </a:r>
            <a:r>
              <a:rPr lang="zh-CN" altLang="en-US" sz="2400" b="1" dirty="0" smtClean="0">
                <a:solidFill>
                  <a:srgbClr val="000000"/>
                </a:solidFill>
                <a:latin typeface="宋体" charset="-122"/>
                <a:cs typeface="Times New Roman" pitchFamily="18" charset="0"/>
              </a:rPr>
              <a:t>填入下面一段文字横线处的语句</a:t>
            </a:r>
            <a:endParaRPr lang="en-US" altLang="zh-CN" sz="2400" b="1" dirty="0" smtClean="0">
              <a:solidFill>
                <a:srgbClr val="000000"/>
              </a:solidFill>
              <a:latin typeface="宋体" charset="-122"/>
              <a:cs typeface="Times New Roman" pitchFamily="18" charset="0"/>
            </a:endParaRPr>
          </a:p>
          <a:p>
            <a:pPr marL="0" indent="0" eaLnBrk="1" hangingPunct="1">
              <a:lnSpc>
                <a:spcPts val="3500"/>
              </a:lnSpc>
              <a:spcBef>
                <a:spcPct val="0"/>
              </a:spcBef>
              <a:buFont typeface="Arial" charset="0"/>
              <a:buNone/>
            </a:pPr>
            <a:r>
              <a:rPr lang="zh-CN" altLang="en-US" sz="2400" b="1" dirty="0" smtClean="0">
                <a:solidFill>
                  <a:srgbClr val="000000"/>
                </a:solidFill>
                <a:latin typeface="宋体" charset="-122"/>
                <a:cs typeface="Times New Roman" pitchFamily="18" charset="0"/>
              </a:rPr>
              <a:t>最恰当的一句是</a:t>
            </a:r>
            <a:r>
              <a:rPr lang="en-US"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宋体" charset="-122"/>
                <a:cs typeface="Times New Roman" pitchFamily="18" charset="0"/>
              </a:rPr>
              <a:t>　　</a:t>
            </a:r>
            <a:r>
              <a:rPr lang="en-US" altLang="en-US" sz="2400" b="1" dirty="0" smtClean="0">
                <a:solidFill>
                  <a:srgbClr val="000000"/>
                </a:solidFill>
                <a:latin typeface="宋体" charset="-122"/>
                <a:cs typeface="Times New Roman" pitchFamily="18" charset="0"/>
              </a:rPr>
              <a:t>)</a:t>
            </a:r>
            <a:endParaRPr lang="zh-CN" altLang="en-US" sz="2400" b="1" dirty="0" smtClean="0">
              <a:solidFill>
                <a:srgbClr val="000000"/>
              </a:solidFill>
              <a:latin typeface="宋体" charset="-122"/>
              <a:cs typeface="Times New Roman" pitchFamily="18" charset="0"/>
            </a:endParaRPr>
          </a:p>
          <a:p>
            <a:pPr marL="0" indent="0">
              <a:lnSpc>
                <a:spcPts val="3300"/>
              </a:lnSpc>
              <a:buNone/>
            </a:pPr>
            <a:r>
              <a:rPr lang="zh-CN" altLang="en-US" sz="2400" b="1" dirty="0" smtClean="0">
                <a:solidFill>
                  <a:srgbClr val="000000"/>
                </a:solidFill>
                <a:latin typeface="Times New Roman" pitchFamily="18" charset="0"/>
                <a:ea typeface="楷体_GB2312" pitchFamily="49" charset="-122"/>
                <a:cs typeface="Times New Roman" pitchFamily="18" charset="0"/>
              </a:rPr>
              <a:t>          辣，我们都不陌生，很多人无辣不欢甚至吃辣上瘾。这是因为辣椒素等辣味物质刺激舌头、口腔的神经末梢时，会在大脑中形成类似灼烧的感觉，机体就反射性地出现心跳加速、唾液及汗液分泌增多等现象，</a:t>
            </a:r>
            <a:r>
              <a:rPr lang="en-US" altLang="en-US" sz="2400" b="1" dirty="0" smtClean="0">
                <a:solidFill>
                  <a:srgbClr val="000000"/>
                </a:solidFill>
                <a:latin typeface="Times New Roman" pitchFamily="18" charset="0"/>
                <a:ea typeface="楷体_GB2312" pitchFamily="49" charset="-122"/>
                <a:cs typeface="Times New Roman" pitchFamily="18" charset="0"/>
              </a:rPr>
              <a:t>__________</a:t>
            </a:r>
            <a:r>
              <a:rPr lang="zh-CN" altLang="en-US" sz="2400" b="1" dirty="0" smtClean="0">
                <a:solidFill>
                  <a:srgbClr val="000000"/>
                </a:solidFill>
                <a:latin typeface="Times New Roman" pitchFamily="18" charset="0"/>
                <a:ea typeface="楷体_GB2312" pitchFamily="49" charset="-122"/>
                <a:cs typeface="Times New Roman" pitchFamily="18" charset="0"/>
              </a:rPr>
              <a:t>，内啡肽又促进多巴胺的分泌，多巴胺能在短时间内令人高度兴奋，带来“辣椒素快感”，慢慢地我们吃辣就上瘾了。</a:t>
            </a:r>
          </a:p>
          <a:p>
            <a:pPr marL="0" indent="0">
              <a:lnSpc>
                <a:spcPts val="3300"/>
              </a:lnSpc>
              <a:buNone/>
            </a:pPr>
            <a:r>
              <a:rPr lang="en-US" altLang="en-US" sz="2400" b="1" dirty="0" smtClean="0">
                <a:solidFill>
                  <a:srgbClr val="000000"/>
                </a:solidFill>
                <a:latin typeface="Times New Roman" pitchFamily="18" charset="0"/>
                <a:cs typeface="Times New Roman" pitchFamily="18" charset="0"/>
              </a:rPr>
              <a:t>A</a:t>
            </a:r>
            <a:r>
              <a:rPr lang="zh-CN"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mn-ea"/>
                <a:cs typeface="Times New Roman" pitchFamily="18" charset="0"/>
              </a:rPr>
              <a:t>大脑在这些兴奋性的刺激下把内啡肽释放出来</a:t>
            </a:r>
          </a:p>
          <a:p>
            <a:pPr marL="0" indent="0">
              <a:lnSpc>
                <a:spcPts val="3300"/>
              </a:lnSpc>
              <a:buNone/>
            </a:pPr>
            <a:r>
              <a:rPr lang="en-US" altLang="en-US" sz="2400" b="1" dirty="0" smtClean="0">
                <a:solidFill>
                  <a:srgbClr val="000000"/>
                </a:solidFill>
                <a:latin typeface="Times New Roman" pitchFamily="18" charset="0"/>
                <a:cs typeface="Times New Roman" pitchFamily="18" charset="0"/>
              </a:rPr>
              <a:t>B</a:t>
            </a:r>
            <a:r>
              <a:rPr lang="zh-CN" altLang="en-US" sz="2400" b="1" dirty="0" smtClean="0">
                <a:solidFill>
                  <a:srgbClr val="000000"/>
                </a:solidFill>
                <a:latin typeface="+mn-ea"/>
                <a:cs typeface="Times New Roman" pitchFamily="18" charset="0"/>
              </a:rPr>
              <a:t>．内啡肽因这些兴奋性的刺激而被大脑释放出来</a:t>
            </a:r>
          </a:p>
          <a:p>
            <a:pPr marL="0" indent="0">
              <a:lnSpc>
                <a:spcPts val="3300"/>
              </a:lnSpc>
              <a:buNone/>
            </a:pPr>
            <a:r>
              <a:rPr lang="en-US" altLang="en-US" sz="2400" b="1" dirty="0" smtClean="0">
                <a:solidFill>
                  <a:srgbClr val="000000"/>
                </a:solidFill>
                <a:latin typeface="Times New Roman" pitchFamily="18" charset="0"/>
                <a:cs typeface="Times New Roman" pitchFamily="18" charset="0"/>
              </a:rPr>
              <a:t>C</a:t>
            </a:r>
            <a:r>
              <a:rPr lang="zh-CN" altLang="en-US" sz="2400" b="1" dirty="0" smtClean="0">
                <a:solidFill>
                  <a:srgbClr val="000000"/>
                </a:solidFill>
                <a:latin typeface="+mn-ea"/>
                <a:cs typeface="Times New Roman" pitchFamily="18" charset="0"/>
              </a:rPr>
              <a:t>．这些兴奋性的刺激使大脑释放出内啡肽</a:t>
            </a:r>
          </a:p>
          <a:p>
            <a:pPr marL="0" indent="0">
              <a:lnSpc>
                <a:spcPts val="3300"/>
              </a:lnSpc>
              <a:buNone/>
            </a:pPr>
            <a:r>
              <a:rPr lang="en-US" altLang="en-US" sz="2400" b="1" dirty="0" smtClean="0">
                <a:solidFill>
                  <a:srgbClr val="000000"/>
                </a:solidFill>
                <a:latin typeface="Times New Roman" pitchFamily="18" charset="0"/>
                <a:cs typeface="Times New Roman" pitchFamily="18" charset="0"/>
              </a:rPr>
              <a:t>D</a:t>
            </a:r>
            <a:r>
              <a:rPr lang="zh-CN" altLang="en-US" sz="2400" b="1" dirty="0" smtClean="0">
                <a:solidFill>
                  <a:srgbClr val="000000"/>
                </a:solidFill>
                <a:latin typeface="+mn-ea"/>
                <a:cs typeface="Times New Roman" pitchFamily="18" charset="0"/>
              </a:rPr>
              <a:t>．这些兴奋性的刺激使大脑把内啡肽释放出来</a:t>
            </a:r>
          </a:p>
        </p:txBody>
      </p:sp>
      <p:grpSp>
        <p:nvGrpSpPr>
          <p:cNvPr id="2" name="Group 5"/>
          <p:cNvGrpSpPr>
            <a:grpSpLocks/>
          </p:cNvGrpSpPr>
          <p:nvPr/>
        </p:nvGrpSpPr>
        <p:grpSpPr bwMode="auto">
          <a:xfrm>
            <a:off x="1588" y="777875"/>
            <a:ext cx="609600" cy="2003425"/>
            <a:chOff x="1" y="490"/>
            <a:chExt cx="384" cy="1262"/>
          </a:xfrm>
        </p:grpSpPr>
        <p:pic>
          <p:nvPicPr>
            <p:cNvPr id="1283077"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283078"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真题</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指导</a:t>
              </a:r>
            </a:p>
          </p:txBody>
        </p:sp>
      </p:grpSp>
      <p:sp>
        <p:nvSpPr>
          <p:cNvPr id="1283079" name="标题 1"/>
          <p:cNvSpPr>
            <a:spLocks/>
          </p:cNvSpPr>
          <p:nvPr/>
        </p:nvSpPr>
        <p:spPr bwMode="auto">
          <a:xfrm>
            <a:off x="571472" y="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83079"/>
                                        </p:tgtEl>
                                        <p:attrNameLst>
                                          <p:attrName>style.visibility</p:attrName>
                                        </p:attrNameLst>
                                      </p:cBhvr>
                                      <p:to>
                                        <p:strVal val="visible"/>
                                      </p:to>
                                    </p:set>
                                    <p:anim calcmode="lin" valueType="num">
                                      <p:cBhvr additive="base">
                                        <p:cTn id="7" dur="500" fill="hold"/>
                                        <p:tgtEl>
                                          <p:spTgt spid="1283079"/>
                                        </p:tgtEl>
                                        <p:attrNameLst>
                                          <p:attrName>ppt_x</p:attrName>
                                        </p:attrNameLst>
                                      </p:cBhvr>
                                      <p:tavLst>
                                        <p:tav tm="0">
                                          <p:val>
                                            <p:strVal val="1+#ppt_w/2"/>
                                          </p:val>
                                        </p:tav>
                                        <p:tav tm="100000">
                                          <p:val>
                                            <p:strVal val="#ppt_x"/>
                                          </p:val>
                                        </p:tav>
                                      </p:tavLst>
                                    </p:anim>
                                    <p:anim calcmode="lin" valueType="num">
                                      <p:cBhvr additive="base">
                                        <p:cTn id="8" dur="500" fill="hold"/>
                                        <p:tgtEl>
                                          <p:spTgt spid="128307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barn(inVertical)">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additive="base">
                                        <p:cTn id="29"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box(in)">
                                      <p:cBhvr>
                                        <p:cTn id="35" dur="500"/>
                                        <p:tgtEl>
                                          <p:spTgt spid="3">
                                            <p:txEl>
                                              <p:pRg st="3" end="3"/>
                                            </p:txEl>
                                          </p:spTgt>
                                        </p:tgtEl>
                                      </p:cBhvr>
                                    </p:animEffect>
                                  </p:childTnLst>
                                </p:cTn>
                              </p:par>
                              <p:par>
                                <p:cTn id="36" presetID="4" presetClass="entr" presetSubtype="16" fill="hold" nodeType="with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box(in)">
                                      <p:cBhvr>
                                        <p:cTn id="38" dur="500"/>
                                        <p:tgtEl>
                                          <p:spTgt spid="3">
                                            <p:txEl>
                                              <p:pRg st="4" end="4"/>
                                            </p:txEl>
                                          </p:spTgt>
                                        </p:tgtEl>
                                      </p:cBhvr>
                                    </p:animEffect>
                                  </p:childTnLst>
                                </p:cTn>
                              </p:par>
                              <p:par>
                                <p:cTn id="39" presetID="4" presetClass="entr" presetSubtype="16" fill="hold"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box(in)">
                                      <p:cBhvr>
                                        <p:cTn id="41" dur="500"/>
                                        <p:tgtEl>
                                          <p:spTgt spid="3">
                                            <p:txEl>
                                              <p:pRg st="5" end="5"/>
                                            </p:txEl>
                                          </p:spTgt>
                                        </p:tgtEl>
                                      </p:cBhvr>
                                    </p:animEffect>
                                  </p:childTnLst>
                                </p:cTn>
                              </p:par>
                              <p:par>
                                <p:cTn id="42" presetID="4" presetClass="entr" presetSubtype="16" fill="hold"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box(in)">
                                      <p:cBhvr>
                                        <p:cTn id="44" dur="500"/>
                                        <p:tgtEl>
                                          <p:spTgt spid="3">
                                            <p:txEl>
                                              <p:pRg st="6" end="6"/>
                                            </p:txEl>
                                          </p:spTgt>
                                        </p:tgtEl>
                                      </p:cBhvr>
                                    </p:animEffect>
                                  </p:childTnLst>
                                </p:cTn>
                              </p:par>
                              <p:par>
                                <p:cTn id="45" presetID="4" presetClass="entr" presetSubtype="16" fill="hold"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ox(in)">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
                                            <p:txEl>
                                              <p:pRg st="5" end="5"/>
                                            </p:txEl>
                                          </p:spTgt>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3">
                                            <p:txEl>
                                              <p:pRg st="6" end="6"/>
                                            </p:txEl>
                                          </p:spTgt>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3079" grpId="0"/>
    </p:bldLst>
  </p:timing>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09" y="714356"/>
            <a:ext cx="8069291" cy="5621357"/>
          </a:xfrm>
        </p:spPr>
        <p:txBody>
          <a:bodyPr/>
          <a:lstStyle/>
          <a:p>
            <a:pPr marL="0" indent="0" eaLnBrk="1" hangingPunct="1">
              <a:lnSpc>
                <a:spcPts val="3500"/>
              </a:lnSpc>
              <a:spcBef>
                <a:spcPct val="0"/>
              </a:spcBef>
              <a:buNone/>
            </a:pP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mn-ea"/>
                <a:cs typeface="Times New Roman" pitchFamily="18" charset="0"/>
              </a:rPr>
              <a:t>　</a:t>
            </a: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解析</a:t>
            </a:r>
            <a:r>
              <a:rPr lang="en-US" altLang="zh-CN" sz="2400" b="1" dirty="0" smtClean="0">
                <a:solidFill>
                  <a:srgbClr val="990033"/>
                </a:solidFill>
                <a:latin typeface="+mn-ea"/>
                <a:cs typeface="Times New Roman" pitchFamily="18" charset="0"/>
              </a:rPr>
              <a:t>]  </a:t>
            </a:r>
            <a:r>
              <a:rPr lang="zh-CN" altLang="en-US" sz="2400" b="1" dirty="0" smtClean="0">
                <a:solidFill>
                  <a:srgbClr val="990033"/>
                </a:solidFill>
                <a:latin typeface="+mn-ea"/>
                <a:cs typeface="Times New Roman" pitchFamily="18" charset="0"/>
              </a:rPr>
              <a:t>本题考查语言表达连贯和选用句式的能力。根据上下文可知，横线前一句的宾语是</a:t>
            </a: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现象</a:t>
            </a: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，后面所填的句子的主语也应是“现象</a:t>
            </a: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这些兴奋性的刺激</a:t>
            </a: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”。“使大脑释放出内啡肽”和后面的“内啡肽又促进多巴胺的分泌”也是这样一种关系，如果用“使大脑把内啡肽释放出来”的句式，语意就不连贯了。</a:t>
            </a:r>
            <a:endParaRPr lang="zh-CN" altLang="en-US" sz="2400" b="1" dirty="0" smtClean="0">
              <a:solidFill>
                <a:srgbClr val="990033"/>
              </a:solidFill>
              <a:latin typeface="+mn-ea"/>
            </a:endParaRPr>
          </a:p>
        </p:txBody>
      </p:sp>
      <p:grpSp>
        <p:nvGrpSpPr>
          <p:cNvPr id="2" name="Group 5"/>
          <p:cNvGrpSpPr>
            <a:grpSpLocks/>
          </p:cNvGrpSpPr>
          <p:nvPr/>
        </p:nvGrpSpPr>
        <p:grpSpPr bwMode="auto">
          <a:xfrm>
            <a:off x="1588" y="777875"/>
            <a:ext cx="609600" cy="2003425"/>
            <a:chOff x="1" y="490"/>
            <a:chExt cx="384" cy="1262"/>
          </a:xfrm>
        </p:grpSpPr>
        <p:pic>
          <p:nvPicPr>
            <p:cNvPr id="1284101"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284102"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1284103"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5122" name="内容占位符 2"/>
          <p:cNvSpPr>
            <a:spLocks noGrp="1"/>
          </p:cNvSpPr>
          <p:nvPr>
            <p:ph idx="4294967295"/>
          </p:nvPr>
        </p:nvSpPr>
        <p:spPr>
          <a:xfrm>
            <a:off x="792163" y="857233"/>
            <a:ext cx="7923241" cy="5643602"/>
          </a:xfrm>
        </p:spPr>
        <p:txBody>
          <a:bodyPr/>
          <a:lstStyle/>
          <a:p>
            <a:pPr marL="0" indent="0">
              <a:lnSpc>
                <a:spcPts val="3300"/>
              </a:lnSpc>
              <a:spcBef>
                <a:spcPct val="0"/>
              </a:spcBef>
              <a:buNone/>
            </a:pPr>
            <a:r>
              <a:rPr lang="en-US" altLang="zh-CN" sz="2400" b="1" dirty="0" smtClean="0">
                <a:solidFill>
                  <a:srgbClr val="000000"/>
                </a:solidFill>
                <a:latin typeface="Times New Roman" pitchFamily="18" charset="0"/>
                <a:cs typeface="Times New Roman" pitchFamily="18" charset="0"/>
              </a:rPr>
              <a:t>2</a:t>
            </a:r>
            <a:r>
              <a:rPr lang="zh-CN" altLang="en-US" sz="2400" b="1" dirty="0" smtClean="0">
                <a:solidFill>
                  <a:srgbClr val="000000"/>
                </a:solidFill>
                <a:latin typeface="Times New Roman" pitchFamily="18" charset="0"/>
                <a:cs typeface="Times New Roman" pitchFamily="18" charset="0"/>
              </a:rPr>
              <a:t>．</a:t>
            </a:r>
            <a:r>
              <a:rPr lang="en-US" altLang="zh-CN" sz="2400" b="1" dirty="0" smtClean="0">
                <a:solidFill>
                  <a:srgbClr val="000000"/>
                </a:solidFill>
                <a:latin typeface="Times New Roman" pitchFamily="18" charset="0"/>
                <a:cs typeface="Times New Roman" pitchFamily="18" charset="0"/>
              </a:rPr>
              <a:t> [2014</a:t>
            </a:r>
            <a:r>
              <a:rPr lang="en-US" altLang="zh-CN" sz="2400" b="1" dirty="0" smtClean="0">
                <a:solidFill>
                  <a:srgbClr val="000000"/>
                </a:solidFill>
                <a:latin typeface="Courier New"/>
                <a:cs typeface="Times New Roman" pitchFamily="18" charset="0"/>
              </a:rPr>
              <a:t>·</a:t>
            </a:r>
            <a:r>
              <a:rPr lang="zh-CN" altLang="en-US" sz="2400" b="1" dirty="0" smtClean="0">
                <a:solidFill>
                  <a:srgbClr val="000000"/>
                </a:solidFill>
                <a:latin typeface="Times New Roman" pitchFamily="18" charset="0"/>
                <a:cs typeface="Times New Roman" pitchFamily="18" charset="0"/>
              </a:rPr>
              <a:t>新课标全国卷</a:t>
            </a:r>
            <a:r>
              <a:rPr lang="en-US" altLang="zh-CN" sz="2400" b="1" dirty="0" smtClean="0">
                <a:solidFill>
                  <a:srgbClr val="000000"/>
                </a:solidFill>
                <a:latin typeface="宋体" charset="-122"/>
                <a:cs typeface="Times New Roman" pitchFamily="18" charset="0"/>
              </a:rPr>
              <a:t>Ⅱ]</a:t>
            </a:r>
            <a:r>
              <a:rPr lang="zh-CN" altLang="en-US" sz="2400" b="1" dirty="0" smtClean="0">
                <a:solidFill>
                  <a:srgbClr val="000000"/>
                </a:solidFill>
                <a:latin typeface="Times New Roman" pitchFamily="18" charset="0"/>
                <a:cs typeface="Times New Roman" pitchFamily="18" charset="0"/>
              </a:rPr>
              <a:t>依次填入下面一段文字横线处的语句，衔接最恰当的一组是　</a:t>
            </a:r>
            <a:r>
              <a:rPr lang="en-US" altLang="zh-CN"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a:t>
            </a:r>
            <a:endParaRPr lang="en-US" altLang="zh-CN" sz="2400" b="1" dirty="0" smtClean="0">
              <a:solidFill>
                <a:srgbClr val="000000"/>
              </a:solidFill>
              <a:latin typeface="Times New Roman" pitchFamily="18" charset="0"/>
              <a:ea typeface="楷体_GB2312" pitchFamily="49" charset="-122"/>
              <a:cs typeface="Times New Roman" pitchFamily="18" charset="0"/>
            </a:endParaRPr>
          </a:p>
          <a:p>
            <a:pPr marL="0" indent="0">
              <a:lnSpc>
                <a:spcPts val="3300"/>
              </a:lnSpc>
              <a:spcBef>
                <a:spcPct val="0"/>
              </a:spcBef>
              <a:buNone/>
            </a:pPr>
            <a:r>
              <a:rPr lang="zh-CN" altLang="en-US" sz="2400" b="1" dirty="0" smtClean="0">
                <a:solidFill>
                  <a:srgbClr val="000000"/>
                </a:solidFill>
                <a:latin typeface="Times New Roman" pitchFamily="18" charset="0"/>
                <a:ea typeface="楷体_GB2312" pitchFamily="49" charset="-122"/>
                <a:cs typeface="Times New Roman" pitchFamily="18" charset="0"/>
              </a:rPr>
              <a:t>         马是中国人喜爱的动物，是人类最早驯养的家畜之一，是极其温顺又充满野性魅力的动物。</a:t>
            </a:r>
            <a:r>
              <a:rPr lang="en-US" altLang="zh-CN"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 </a:t>
            </a:r>
            <a:r>
              <a:rPr lang="en-US" altLang="zh-CN"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zh-CN"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zh-CN"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zh-CN"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zh-CN"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，马已经成为力量与神奇的代表。</a:t>
            </a:r>
          </a:p>
          <a:p>
            <a:pPr marL="0" indent="0">
              <a:lnSpc>
                <a:spcPts val="3300"/>
              </a:lnSpc>
              <a:spcBef>
                <a:spcPct val="0"/>
              </a:spcBef>
              <a:buNone/>
            </a:pPr>
            <a:r>
              <a:rPr lang="zh-CN" altLang="en-US" sz="2400" b="1" dirty="0" smtClean="0">
                <a:solidFill>
                  <a:srgbClr val="000000"/>
                </a:solidFill>
                <a:latin typeface="宋体" charset="-122"/>
                <a:cs typeface="Times New Roman" pitchFamily="18" charset="0"/>
              </a:rPr>
              <a:t>①</a:t>
            </a:r>
            <a:r>
              <a:rPr lang="zh-CN" altLang="en-US" sz="2400" b="1" dirty="0" smtClean="0">
                <a:solidFill>
                  <a:srgbClr val="000000"/>
                </a:solidFill>
                <a:latin typeface="Times New Roman" pitchFamily="18" charset="0"/>
                <a:cs typeface="Times New Roman" pitchFamily="18" charset="0"/>
              </a:rPr>
              <a:t>还让人们有了敬马王、打马球、赛马等习俗　</a:t>
            </a:r>
            <a:r>
              <a:rPr lang="zh-CN" altLang="en-US" sz="2400" b="1" dirty="0" smtClean="0">
                <a:solidFill>
                  <a:srgbClr val="000000"/>
                </a:solidFill>
                <a:latin typeface="宋体" charset="-122"/>
                <a:cs typeface="Times New Roman" pitchFamily="18" charset="0"/>
              </a:rPr>
              <a:t>②</a:t>
            </a:r>
            <a:r>
              <a:rPr lang="zh-CN" altLang="en-US" sz="2400" b="1" dirty="0" smtClean="0">
                <a:solidFill>
                  <a:srgbClr val="000000"/>
                </a:solidFill>
                <a:latin typeface="Times New Roman" pitchFamily="18" charset="0"/>
                <a:cs typeface="Times New Roman" pitchFamily="18" charset="0"/>
              </a:rPr>
              <a:t>对人们生活的各个方面都产生了重大影响　</a:t>
            </a:r>
            <a:r>
              <a:rPr lang="zh-CN" altLang="en-US" sz="2400" b="1" dirty="0" smtClean="0">
                <a:solidFill>
                  <a:srgbClr val="000000"/>
                </a:solidFill>
                <a:latin typeface="宋体" charset="-122"/>
                <a:cs typeface="Times New Roman" pitchFamily="18" charset="0"/>
              </a:rPr>
              <a:t>③</a:t>
            </a:r>
            <a:r>
              <a:rPr lang="zh-CN" altLang="en-US" sz="2400" b="1" dirty="0" smtClean="0">
                <a:solidFill>
                  <a:srgbClr val="000000"/>
                </a:solidFill>
                <a:latin typeface="Times New Roman" pitchFamily="18" charset="0"/>
                <a:cs typeface="Times New Roman" pitchFamily="18" charset="0"/>
              </a:rPr>
              <a:t>它帮人们种地运货，和人们一起南征北战　</a:t>
            </a:r>
            <a:r>
              <a:rPr lang="zh-CN" altLang="en-US" sz="2400" b="1" dirty="0" smtClean="0">
                <a:solidFill>
                  <a:srgbClr val="000000"/>
                </a:solidFill>
                <a:latin typeface="宋体" charset="-122"/>
                <a:cs typeface="Times New Roman" pitchFamily="18" charset="0"/>
              </a:rPr>
              <a:t>④</a:t>
            </a:r>
            <a:r>
              <a:rPr lang="zh-CN" altLang="en-US" sz="2400" b="1" dirty="0" smtClean="0">
                <a:solidFill>
                  <a:srgbClr val="000000"/>
                </a:solidFill>
                <a:latin typeface="Times New Roman" pitchFamily="18" charset="0"/>
                <a:cs typeface="Times New Roman" pitchFamily="18" charset="0"/>
              </a:rPr>
              <a:t>作为六畜之首　</a:t>
            </a:r>
            <a:r>
              <a:rPr lang="zh-CN" altLang="en-US" sz="2400" b="1" dirty="0" smtClean="0">
                <a:solidFill>
                  <a:srgbClr val="000000"/>
                </a:solidFill>
                <a:latin typeface="宋体" charset="-122"/>
                <a:cs typeface="Times New Roman" pitchFamily="18" charset="0"/>
              </a:rPr>
              <a:t>⑤</a:t>
            </a:r>
            <a:r>
              <a:rPr lang="zh-CN" altLang="en-US" sz="2400" b="1" dirty="0" smtClean="0">
                <a:solidFill>
                  <a:srgbClr val="000000"/>
                </a:solidFill>
                <a:latin typeface="Times New Roman" pitchFamily="18" charset="0"/>
                <a:cs typeface="Times New Roman" pitchFamily="18" charset="0"/>
              </a:rPr>
              <a:t>马是人类的朋友和伴侣 　</a:t>
            </a:r>
            <a:r>
              <a:rPr lang="zh-CN" altLang="en-US" sz="2400" b="1" dirty="0" smtClean="0">
                <a:solidFill>
                  <a:srgbClr val="000000"/>
                </a:solidFill>
                <a:latin typeface="宋体" charset="-122"/>
                <a:cs typeface="Times New Roman" pitchFamily="18" charset="0"/>
              </a:rPr>
              <a:t>⑥</a:t>
            </a:r>
            <a:r>
              <a:rPr lang="zh-CN" altLang="en-US" sz="2400" b="1" dirty="0" smtClean="0">
                <a:solidFill>
                  <a:srgbClr val="000000"/>
                </a:solidFill>
                <a:latin typeface="Times New Roman" pitchFamily="18" charset="0"/>
                <a:cs typeface="Times New Roman" pitchFamily="18" charset="0"/>
              </a:rPr>
              <a:t>千里马、老马识途等故事也十分深入人心 </a:t>
            </a:r>
          </a:p>
          <a:p>
            <a:pPr marL="0" indent="0">
              <a:lnSpc>
                <a:spcPts val="3500"/>
              </a:lnSpc>
              <a:spcBef>
                <a:spcPct val="0"/>
              </a:spcBef>
              <a:buNone/>
            </a:pPr>
            <a:r>
              <a:rPr lang="en-US" altLang="zh-CN" sz="2400" b="1" dirty="0" smtClean="0">
                <a:solidFill>
                  <a:srgbClr val="000000"/>
                </a:solidFill>
                <a:latin typeface="Times New Roman" pitchFamily="18" charset="0"/>
                <a:cs typeface="Times New Roman" pitchFamily="18" charset="0"/>
              </a:rPr>
              <a:t> A</a:t>
            </a:r>
            <a:r>
              <a:rPr lang="zh-CN" altLang="en-US" sz="2400" b="1" dirty="0" smtClean="0">
                <a:solidFill>
                  <a:srgbClr val="000000"/>
                </a:solidFill>
                <a:latin typeface="Times New Roman" pitchFamily="18" charset="0"/>
                <a:cs typeface="Times New Roman" pitchFamily="18" charset="0"/>
              </a:rPr>
              <a:t>．③②④①⑤⑥　　　　  </a:t>
            </a:r>
            <a:r>
              <a:rPr lang="en-US" altLang="zh-CN" sz="2400" b="1" dirty="0" smtClean="0">
                <a:solidFill>
                  <a:srgbClr val="000000"/>
                </a:solidFill>
                <a:latin typeface="Times New Roman" pitchFamily="18" charset="0"/>
                <a:cs typeface="Times New Roman" pitchFamily="18" charset="0"/>
              </a:rPr>
              <a:t>B</a:t>
            </a:r>
            <a:r>
              <a:rPr lang="zh-CN" altLang="en-US" sz="2400" b="1" dirty="0" smtClean="0">
                <a:solidFill>
                  <a:srgbClr val="000000"/>
                </a:solidFill>
                <a:latin typeface="Times New Roman" pitchFamily="18" charset="0"/>
                <a:cs typeface="Times New Roman" pitchFamily="18" charset="0"/>
              </a:rPr>
              <a:t>．③⑥①④⑤②</a:t>
            </a:r>
          </a:p>
          <a:p>
            <a:pPr marL="0" indent="0">
              <a:lnSpc>
                <a:spcPts val="3500"/>
              </a:lnSpc>
              <a:spcBef>
                <a:spcPct val="0"/>
              </a:spcBef>
              <a:buNone/>
            </a:pPr>
            <a:r>
              <a:rPr lang="en-US" altLang="zh-CN" sz="2400" b="1" dirty="0" smtClean="0">
                <a:solidFill>
                  <a:srgbClr val="000000"/>
                </a:solidFill>
                <a:latin typeface="Times New Roman" pitchFamily="18" charset="0"/>
                <a:cs typeface="Times New Roman" pitchFamily="18" charset="0"/>
              </a:rPr>
              <a:t> C</a:t>
            </a:r>
            <a:r>
              <a:rPr lang="zh-CN" altLang="en-US" sz="2400" b="1" dirty="0" smtClean="0">
                <a:solidFill>
                  <a:srgbClr val="000000"/>
                </a:solidFill>
                <a:latin typeface="Times New Roman" pitchFamily="18" charset="0"/>
                <a:cs typeface="Times New Roman" pitchFamily="18" charset="0"/>
              </a:rPr>
              <a:t>．⑤③②⑥①④                  </a:t>
            </a:r>
            <a:r>
              <a:rPr lang="en-US" altLang="zh-CN" sz="2400" b="1" dirty="0" smtClean="0">
                <a:solidFill>
                  <a:srgbClr val="000000"/>
                </a:solidFill>
                <a:latin typeface="Times New Roman" pitchFamily="18" charset="0"/>
                <a:cs typeface="Times New Roman" pitchFamily="18" charset="0"/>
              </a:rPr>
              <a:t>D</a:t>
            </a:r>
            <a:r>
              <a:rPr lang="zh-CN" altLang="en-US" sz="2400" b="1" dirty="0" smtClean="0">
                <a:solidFill>
                  <a:srgbClr val="000000"/>
                </a:solidFill>
                <a:latin typeface="Times New Roman" pitchFamily="18" charset="0"/>
                <a:cs typeface="Times New Roman" pitchFamily="18" charset="0"/>
              </a:rPr>
              <a:t>．⑤④②③①⑥</a:t>
            </a:r>
          </a:p>
        </p:txBody>
      </p:sp>
      <p:grpSp>
        <p:nvGrpSpPr>
          <p:cNvPr id="2" name="Group 5"/>
          <p:cNvGrpSpPr>
            <a:grpSpLocks/>
          </p:cNvGrpSpPr>
          <p:nvPr/>
        </p:nvGrpSpPr>
        <p:grpSpPr bwMode="auto">
          <a:xfrm>
            <a:off x="1588" y="777875"/>
            <a:ext cx="609600" cy="2003425"/>
            <a:chOff x="1" y="490"/>
            <a:chExt cx="384" cy="1262"/>
          </a:xfrm>
        </p:grpSpPr>
        <p:pic>
          <p:nvPicPr>
            <p:cNvPr id="1285125"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285126"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1285127"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85122">
                                            <p:txEl>
                                              <p:pRg st="0" end="0"/>
                                            </p:txEl>
                                          </p:spTgt>
                                        </p:tgtEl>
                                        <p:attrNameLst>
                                          <p:attrName>style.visibility</p:attrName>
                                        </p:attrNameLst>
                                      </p:cBhvr>
                                      <p:to>
                                        <p:strVal val="visible"/>
                                      </p:to>
                                    </p:set>
                                    <p:anim calcmode="lin" valueType="num">
                                      <p:cBhvr additive="base">
                                        <p:cTn id="7" dur="500" fill="hold"/>
                                        <p:tgtEl>
                                          <p:spTgt spid="128512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851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85122">
                                            <p:txEl>
                                              <p:pRg st="1" end="1"/>
                                            </p:txEl>
                                          </p:spTgt>
                                        </p:tgtEl>
                                        <p:attrNameLst>
                                          <p:attrName>style.visibility</p:attrName>
                                        </p:attrNameLst>
                                      </p:cBhvr>
                                      <p:to>
                                        <p:strVal val="visible"/>
                                      </p:to>
                                    </p:set>
                                    <p:anim calcmode="lin" valueType="num">
                                      <p:cBhvr additive="base">
                                        <p:cTn id="13" dur="500" fill="hold"/>
                                        <p:tgtEl>
                                          <p:spTgt spid="128512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8512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85122">
                                            <p:txEl>
                                              <p:pRg st="2" end="2"/>
                                            </p:txEl>
                                          </p:spTgt>
                                        </p:tgtEl>
                                        <p:attrNameLst>
                                          <p:attrName>style.visibility</p:attrName>
                                        </p:attrNameLst>
                                      </p:cBhvr>
                                      <p:to>
                                        <p:strVal val="visible"/>
                                      </p:to>
                                    </p:set>
                                    <p:anim calcmode="lin" valueType="num">
                                      <p:cBhvr additive="base">
                                        <p:cTn id="19" dur="500" fill="hold"/>
                                        <p:tgtEl>
                                          <p:spTgt spid="128512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8512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85122">
                                            <p:txEl>
                                              <p:pRg st="3" end="3"/>
                                            </p:txEl>
                                          </p:spTgt>
                                        </p:tgtEl>
                                        <p:attrNameLst>
                                          <p:attrName>style.visibility</p:attrName>
                                        </p:attrNameLst>
                                      </p:cBhvr>
                                      <p:to>
                                        <p:strVal val="visible"/>
                                      </p:to>
                                    </p:set>
                                    <p:anim calcmode="lin" valueType="num">
                                      <p:cBhvr additive="base">
                                        <p:cTn id="25" dur="500" fill="hold"/>
                                        <p:tgtEl>
                                          <p:spTgt spid="128512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8512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85122">
                                            <p:txEl>
                                              <p:pRg st="4" end="4"/>
                                            </p:txEl>
                                          </p:spTgt>
                                        </p:tgtEl>
                                        <p:attrNameLst>
                                          <p:attrName>style.visibility</p:attrName>
                                        </p:attrNameLst>
                                      </p:cBhvr>
                                      <p:to>
                                        <p:strVal val="visible"/>
                                      </p:to>
                                    </p:set>
                                    <p:anim calcmode="lin" valueType="num">
                                      <p:cBhvr additive="base">
                                        <p:cTn id="31" dur="500" fill="hold"/>
                                        <p:tgtEl>
                                          <p:spTgt spid="128512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8512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4221163"/>
          </a:xfrm>
        </p:spPr>
        <p:txBody>
          <a:bodyPr/>
          <a:lstStyle/>
          <a:p>
            <a:pPr marL="0" indent="0" eaLnBrk="1" hangingPunct="1">
              <a:lnSpc>
                <a:spcPts val="3500"/>
              </a:lnSpc>
              <a:spcBef>
                <a:spcPct val="0"/>
              </a:spcBef>
              <a:buNone/>
            </a:pPr>
            <a:r>
              <a:rPr lang="en-US" altLang="zh-CN" sz="2400" b="1" dirty="0" smtClean="0">
                <a:solidFill>
                  <a:srgbClr val="990033"/>
                </a:solidFill>
                <a:latin typeface="Times New Roman" pitchFamily="18" charset="0"/>
                <a:cs typeface="Times New Roman" pitchFamily="18" charset="0"/>
              </a:rPr>
              <a:t> D</a:t>
            </a:r>
            <a:r>
              <a:rPr lang="zh-CN" altLang="en-US" sz="2400" b="1" dirty="0" smtClean="0">
                <a:solidFill>
                  <a:srgbClr val="990033"/>
                </a:solidFill>
                <a:latin typeface="Times New Roman" pitchFamily="18" charset="0"/>
                <a:cs typeface="Times New Roman" pitchFamily="18" charset="0"/>
              </a:rPr>
              <a:t>　</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t>
            </a:r>
            <a:r>
              <a:rPr lang="zh-CN" altLang="en-US" sz="2400" b="1" dirty="0" smtClean="0">
                <a:solidFill>
                  <a:srgbClr val="990033"/>
                </a:solidFill>
                <a:latin typeface="Times New Roman" pitchFamily="18" charset="0"/>
                <a:cs typeface="Times New Roman" pitchFamily="18" charset="0"/>
              </a:rPr>
              <a:t>本题考查语言表达连贯的能力，能力层级为</a:t>
            </a:r>
            <a:r>
              <a:rPr lang="en-US" altLang="zh-CN" sz="2400" b="1" dirty="0" smtClean="0">
                <a:solidFill>
                  <a:srgbClr val="990033"/>
                </a:solidFill>
                <a:latin typeface="Times New Roman" pitchFamily="18" charset="0"/>
                <a:cs typeface="Times New Roman" pitchFamily="18" charset="0"/>
              </a:rPr>
              <a:t>E</a:t>
            </a:r>
            <a:r>
              <a:rPr lang="zh-CN" altLang="en-US" sz="2400" b="1" dirty="0" smtClean="0">
                <a:solidFill>
                  <a:srgbClr val="990033"/>
                </a:solidFill>
                <a:latin typeface="Times New Roman" pitchFamily="18" charset="0"/>
                <a:cs typeface="Times New Roman" pitchFamily="18" charset="0"/>
              </a:rPr>
              <a:t>级。解答此题，要分析所填六句话内部的逻辑关系。</a:t>
            </a:r>
            <a:r>
              <a:rPr lang="en-US" altLang="zh-CN" sz="2400" b="1" dirty="0" smtClean="0">
                <a:solidFill>
                  <a:srgbClr val="990033"/>
                </a:solidFill>
                <a:latin typeface="Times New Roman" pitchFamily="18" charset="0"/>
                <a:cs typeface="Times New Roman" pitchFamily="18" charset="0"/>
              </a:rPr>
              <a:t>⑤</a:t>
            </a:r>
            <a:r>
              <a:rPr lang="zh-CN" altLang="en-US" sz="2400" b="1" dirty="0" smtClean="0">
                <a:solidFill>
                  <a:srgbClr val="990033"/>
                </a:solidFill>
                <a:latin typeface="Times New Roman" pitchFamily="18" charset="0"/>
                <a:cs typeface="Times New Roman" pitchFamily="18" charset="0"/>
              </a:rPr>
              <a:t>句是总写句，应放在句首，因此可排除</a:t>
            </a:r>
            <a:r>
              <a:rPr lang="en-US" altLang="zh-CN" sz="2400" b="1" dirty="0" smtClean="0">
                <a:solidFill>
                  <a:srgbClr val="990033"/>
                </a:solidFill>
                <a:latin typeface="Times New Roman" pitchFamily="18" charset="0"/>
                <a:cs typeface="Times New Roman" pitchFamily="18" charset="0"/>
              </a:rPr>
              <a:t>A</a:t>
            </a:r>
            <a:r>
              <a:rPr lang="zh-CN" altLang="en-US" sz="2400" b="1" dirty="0" smtClean="0">
                <a:solidFill>
                  <a:srgbClr val="990033"/>
                </a:solidFill>
                <a:latin typeface="Times New Roman" pitchFamily="18" charset="0"/>
                <a:cs typeface="Times New Roman" pitchFamily="18" charset="0"/>
              </a:rPr>
              <a:t>、</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两项。</a:t>
            </a:r>
            <a:r>
              <a:rPr lang="en-US" altLang="zh-CN" sz="2400" b="1" dirty="0" smtClean="0">
                <a:solidFill>
                  <a:srgbClr val="990033"/>
                </a:solidFill>
                <a:latin typeface="Times New Roman" pitchFamily="18" charset="0"/>
                <a:cs typeface="Times New Roman" pitchFamily="18" charset="0"/>
              </a:rPr>
              <a:t>②</a:t>
            </a:r>
            <a:r>
              <a:rPr lang="zh-CN" altLang="en-US" sz="2400" b="1" dirty="0" smtClean="0">
                <a:solidFill>
                  <a:srgbClr val="990033"/>
                </a:solidFill>
                <a:latin typeface="Times New Roman" pitchFamily="18" charset="0"/>
                <a:cs typeface="Times New Roman" pitchFamily="18" charset="0"/>
              </a:rPr>
              <a:t>句中的</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重大影响</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领起</a:t>
            </a:r>
            <a:r>
              <a:rPr lang="en-US" altLang="zh-CN" sz="2400" b="1" dirty="0" smtClean="0">
                <a:solidFill>
                  <a:srgbClr val="990033"/>
                </a:solidFill>
                <a:latin typeface="Times New Roman" pitchFamily="18" charset="0"/>
                <a:cs typeface="Times New Roman" pitchFamily="18" charset="0"/>
              </a:rPr>
              <a:t>①③</a:t>
            </a:r>
            <a:r>
              <a:rPr lang="zh-CN" altLang="en-US" sz="2400" b="1" dirty="0" smtClean="0">
                <a:solidFill>
                  <a:srgbClr val="990033"/>
                </a:solidFill>
                <a:latin typeface="Times New Roman" pitchFamily="18" charset="0"/>
                <a:cs typeface="Times New Roman" pitchFamily="18" charset="0"/>
              </a:rPr>
              <a:t>两句，根据</a:t>
            </a:r>
            <a:r>
              <a:rPr lang="en-US" altLang="zh-CN" sz="2400" b="1" dirty="0" smtClean="0">
                <a:solidFill>
                  <a:srgbClr val="990033"/>
                </a:solidFill>
                <a:latin typeface="Times New Roman" pitchFamily="18" charset="0"/>
                <a:cs typeface="Times New Roman" pitchFamily="18" charset="0"/>
              </a:rPr>
              <a:t>①</a:t>
            </a:r>
            <a:r>
              <a:rPr lang="zh-CN" altLang="en-US" sz="2400" b="1" dirty="0" smtClean="0">
                <a:solidFill>
                  <a:srgbClr val="990033"/>
                </a:solidFill>
                <a:latin typeface="Times New Roman" pitchFamily="18" charset="0"/>
                <a:cs typeface="Times New Roman" pitchFamily="18" charset="0"/>
              </a:rPr>
              <a:t>句中的</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还</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可知，</a:t>
            </a:r>
            <a:r>
              <a:rPr lang="en-US" altLang="zh-CN" sz="2400" b="1" dirty="0" smtClean="0">
                <a:solidFill>
                  <a:srgbClr val="990033"/>
                </a:solidFill>
                <a:latin typeface="Times New Roman" pitchFamily="18" charset="0"/>
                <a:cs typeface="Times New Roman" pitchFamily="18" charset="0"/>
              </a:rPr>
              <a:t>①</a:t>
            </a:r>
            <a:r>
              <a:rPr lang="zh-CN" altLang="en-US" sz="2400" b="1" dirty="0" smtClean="0">
                <a:solidFill>
                  <a:srgbClr val="990033"/>
                </a:solidFill>
                <a:latin typeface="Times New Roman" pitchFamily="18" charset="0"/>
                <a:cs typeface="Times New Roman" pitchFamily="18" charset="0"/>
              </a:rPr>
              <a:t>句应在</a:t>
            </a:r>
            <a:r>
              <a:rPr lang="en-US" altLang="zh-CN" sz="2400" b="1" dirty="0" smtClean="0">
                <a:solidFill>
                  <a:srgbClr val="990033"/>
                </a:solidFill>
                <a:latin typeface="Times New Roman" pitchFamily="18" charset="0"/>
                <a:cs typeface="Times New Roman" pitchFamily="18" charset="0"/>
              </a:rPr>
              <a:t>③</a:t>
            </a:r>
            <a:r>
              <a:rPr lang="zh-CN" altLang="en-US" sz="2400" b="1" dirty="0" smtClean="0">
                <a:solidFill>
                  <a:srgbClr val="990033"/>
                </a:solidFill>
                <a:latin typeface="Times New Roman" pitchFamily="18" charset="0"/>
                <a:cs typeface="Times New Roman" pitchFamily="18" charset="0"/>
              </a:rPr>
              <a:t>句后。据此选</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项。</a:t>
            </a:r>
            <a:endParaRPr lang="zh-CN" altLang="en-US" sz="2400" b="1" dirty="0" smtClean="0">
              <a:solidFill>
                <a:srgbClr val="990033"/>
              </a:solidFill>
              <a:latin typeface="宋体" pitchFamily="2" charset="-122"/>
              <a:cs typeface="Times New Roman" pitchFamily="18" charset="0"/>
            </a:endParaRPr>
          </a:p>
        </p:txBody>
      </p:sp>
      <p:grpSp>
        <p:nvGrpSpPr>
          <p:cNvPr id="2" name="Group 5"/>
          <p:cNvGrpSpPr>
            <a:grpSpLocks/>
          </p:cNvGrpSpPr>
          <p:nvPr/>
        </p:nvGrpSpPr>
        <p:grpSpPr bwMode="auto">
          <a:xfrm>
            <a:off x="1588" y="777875"/>
            <a:ext cx="609600" cy="2003425"/>
            <a:chOff x="1" y="490"/>
            <a:chExt cx="384" cy="1262"/>
          </a:xfrm>
        </p:grpSpPr>
        <p:pic>
          <p:nvPicPr>
            <p:cNvPr id="1287173"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287174"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1287175"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8194" name="内容占位符 2"/>
          <p:cNvSpPr>
            <a:spLocks noGrp="1"/>
          </p:cNvSpPr>
          <p:nvPr>
            <p:ph idx="1"/>
          </p:nvPr>
        </p:nvSpPr>
        <p:spPr>
          <a:xfrm>
            <a:off x="792163" y="936625"/>
            <a:ext cx="7920037" cy="5399088"/>
          </a:xfrm>
        </p:spPr>
        <p:txBody>
          <a:bodyPr>
            <a:normAutofit/>
          </a:bodyPr>
          <a:lstStyle/>
          <a:p>
            <a:pPr marL="0">
              <a:lnSpc>
                <a:spcPts val="3500"/>
              </a:lnSpc>
              <a:spcBef>
                <a:spcPct val="0"/>
              </a:spcBef>
              <a:buNone/>
            </a:pPr>
            <a:r>
              <a:rPr lang="en-US" altLang="zh-CN" sz="2400" b="1" dirty="0" smtClean="0">
                <a:latin typeface="+mn-ea"/>
              </a:rPr>
              <a:t>3</a:t>
            </a:r>
            <a:r>
              <a:rPr lang="zh-CN" altLang="en-US" sz="2400" b="1" dirty="0" smtClean="0">
                <a:latin typeface="+mn-ea"/>
              </a:rPr>
              <a:t>．</a:t>
            </a:r>
            <a:r>
              <a:rPr lang="en-US" altLang="en-US" sz="2400" b="1" dirty="0" smtClean="0">
                <a:latin typeface="+mn-ea"/>
              </a:rPr>
              <a:t> </a:t>
            </a:r>
            <a:r>
              <a:rPr lang="en-US" altLang="zh-CN" sz="2400" b="1" dirty="0" smtClean="0">
                <a:latin typeface="+mn-ea"/>
              </a:rPr>
              <a:t>[</a:t>
            </a:r>
            <a:r>
              <a:rPr lang="en-US" altLang="zh-CN" sz="2400" b="1" dirty="0" smtClean="0">
                <a:solidFill>
                  <a:srgbClr val="000000"/>
                </a:solidFill>
                <a:latin typeface="宋体" pitchFamily="2" charset="-122"/>
                <a:ea typeface="宋体" pitchFamily="2" charset="-122"/>
                <a:cs typeface="Times New Roman" pitchFamily="18" charset="0"/>
              </a:rPr>
              <a:t>2013</a:t>
            </a:r>
            <a:r>
              <a:rPr lang="en-US" altLang="zh-CN"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新课标全国卷</a:t>
            </a:r>
            <a:r>
              <a:rPr lang="en-US" altLang="zh-CN" sz="2400" b="1" dirty="0" smtClean="0">
                <a:solidFill>
                  <a:srgbClr val="000000"/>
                </a:solidFill>
                <a:latin typeface="+mn-ea"/>
                <a:cs typeface="Times New Roman" pitchFamily="18" charset="0"/>
              </a:rPr>
              <a:t>Ⅰ] </a:t>
            </a:r>
            <a:r>
              <a:rPr lang="zh-CN" altLang="en-US" sz="2400" b="1" dirty="0" smtClean="0">
                <a:solidFill>
                  <a:srgbClr val="000000"/>
                </a:solidFill>
                <a:latin typeface="+mn-ea"/>
                <a:cs typeface="Times New Roman" pitchFamily="18" charset="0"/>
              </a:rPr>
              <a:t>依次填入下面一段文字横线处的语句，衔接最恰当的一组是</a:t>
            </a:r>
            <a:r>
              <a:rPr lang="en-US" altLang="zh-CN"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　　</a:t>
            </a:r>
            <a:r>
              <a:rPr lang="en-US" altLang="zh-CN" sz="2400" b="1" dirty="0" smtClean="0">
                <a:solidFill>
                  <a:srgbClr val="000000"/>
                </a:solidFill>
                <a:latin typeface="+mn-ea"/>
                <a:cs typeface="Times New Roman" pitchFamily="18" charset="0"/>
              </a:rPr>
              <a:t>)</a:t>
            </a:r>
          </a:p>
          <a:p>
            <a:pPr marL="0">
              <a:lnSpc>
                <a:spcPts val="3500"/>
              </a:lnSpc>
              <a:spcBef>
                <a:spcPct val="0"/>
              </a:spcBef>
              <a:buNone/>
            </a:pPr>
            <a:r>
              <a:rPr lang="zh-CN" altLang="en-US" sz="2400" b="1" dirty="0" smtClean="0">
                <a:solidFill>
                  <a:srgbClr val="000000"/>
                </a:solidFill>
                <a:latin typeface="Times New Roman" pitchFamily="18" charset="0"/>
                <a:ea typeface="楷体_GB2312" pitchFamily="49" charset="-122"/>
                <a:cs typeface="Times New Roman" pitchFamily="18" charset="0"/>
              </a:rPr>
              <a:t>         当代艺术博物馆近日举办名为</a:t>
            </a:r>
            <a:r>
              <a:rPr lang="zh-CN"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Times New Roman" pitchFamily="18" charset="0"/>
                <a:ea typeface="楷体_GB2312" pitchFamily="49" charset="-122"/>
              </a:rPr>
              <a:t>风物</a:t>
            </a:r>
            <a:r>
              <a:rPr lang="zh-CN"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Times New Roman" pitchFamily="18" charset="0"/>
                <a:ea typeface="楷体_GB2312" pitchFamily="49" charset="-122"/>
              </a:rPr>
              <a:t>的展览，展出了几位画家、摄影师的作品。</a:t>
            </a:r>
            <a:r>
              <a:rPr lang="en-US" altLang="zh-CN" sz="2400" b="1" dirty="0" smtClean="0">
                <a:solidFill>
                  <a:srgbClr val="000000"/>
                </a:solidFill>
                <a:latin typeface="Times New Roman" pitchFamily="18" charset="0"/>
                <a:ea typeface="楷体_GB2312" pitchFamily="49" charset="-122"/>
              </a:rPr>
              <a:t>________</a:t>
            </a:r>
            <a:r>
              <a:rPr lang="zh-CN" altLang="en-US" sz="2400" b="1" dirty="0" smtClean="0">
                <a:solidFill>
                  <a:srgbClr val="000000"/>
                </a:solidFill>
                <a:latin typeface="Times New Roman" pitchFamily="18" charset="0"/>
                <a:ea typeface="楷体_GB2312" pitchFamily="49" charset="-122"/>
              </a:rPr>
              <a:t>，</a:t>
            </a:r>
            <a:r>
              <a:rPr lang="en-US" altLang="zh-CN" sz="2400" b="1" dirty="0" smtClean="0">
                <a:solidFill>
                  <a:srgbClr val="000000"/>
                </a:solidFill>
                <a:latin typeface="Times New Roman" pitchFamily="18" charset="0"/>
                <a:ea typeface="楷体_GB2312" pitchFamily="49" charset="-122"/>
              </a:rPr>
              <a:t>________</a:t>
            </a:r>
            <a:r>
              <a:rPr lang="zh-CN" altLang="en-US" sz="2400" b="1" dirty="0" smtClean="0">
                <a:solidFill>
                  <a:srgbClr val="000000"/>
                </a:solidFill>
                <a:latin typeface="Times New Roman" pitchFamily="18" charset="0"/>
                <a:ea typeface="楷体_GB2312" pitchFamily="49" charset="-122"/>
              </a:rPr>
              <a:t>。</a:t>
            </a:r>
            <a:r>
              <a:rPr lang="en-US" altLang="zh-CN" sz="2400" b="1" dirty="0" smtClean="0">
                <a:solidFill>
                  <a:srgbClr val="000000"/>
                </a:solidFill>
                <a:latin typeface="Times New Roman" pitchFamily="18" charset="0"/>
                <a:ea typeface="楷体_GB2312" pitchFamily="49" charset="-122"/>
              </a:rPr>
              <a:t>________</a:t>
            </a:r>
            <a:r>
              <a:rPr lang="zh-CN" altLang="en-US" sz="2400" b="1" dirty="0" smtClean="0">
                <a:solidFill>
                  <a:srgbClr val="000000"/>
                </a:solidFill>
                <a:latin typeface="Times New Roman" pitchFamily="18" charset="0"/>
                <a:ea typeface="楷体_GB2312" pitchFamily="49" charset="-122"/>
              </a:rPr>
              <a:t>，</a:t>
            </a:r>
            <a:r>
              <a:rPr lang="en-US" altLang="zh-CN" sz="2400" b="1" dirty="0" smtClean="0">
                <a:solidFill>
                  <a:srgbClr val="000000"/>
                </a:solidFill>
                <a:latin typeface="Times New Roman" pitchFamily="18" charset="0"/>
                <a:ea typeface="楷体_GB2312" pitchFamily="49" charset="-122"/>
              </a:rPr>
              <a:t>________</a:t>
            </a:r>
            <a:r>
              <a:rPr lang="zh-CN" altLang="en-US" sz="2400" b="1" dirty="0" smtClean="0">
                <a:solidFill>
                  <a:srgbClr val="000000"/>
                </a:solidFill>
                <a:latin typeface="Times New Roman" pitchFamily="18" charset="0"/>
                <a:ea typeface="楷体_GB2312" pitchFamily="49" charset="-122"/>
              </a:rPr>
              <a:t>，</a:t>
            </a:r>
            <a:r>
              <a:rPr lang="en-US" altLang="zh-CN" sz="2400" b="1" dirty="0" smtClean="0">
                <a:solidFill>
                  <a:srgbClr val="000000"/>
                </a:solidFill>
                <a:latin typeface="Times New Roman" pitchFamily="18" charset="0"/>
                <a:ea typeface="楷体_GB2312" pitchFamily="49" charset="-122"/>
              </a:rPr>
              <a:t>________</a:t>
            </a:r>
            <a:r>
              <a:rPr lang="zh-CN" altLang="en-US" sz="2400" b="1" dirty="0" smtClean="0">
                <a:solidFill>
                  <a:srgbClr val="000000"/>
                </a:solidFill>
                <a:latin typeface="Times New Roman" pitchFamily="18" charset="0"/>
                <a:ea typeface="楷体_GB2312" pitchFamily="49" charset="-122"/>
              </a:rPr>
              <a:t>，</a:t>
            </a:r>
            <a:r>
              <a:rPr lang="en-US" altLang="zh-CN" sz="2400" b="1" dirty="0" smtClean="0">
                <a:solidFill>
                  <a:srgbClr val="000000"/>
                </a:solidFill>
                <a:latin typeface="Times New Roman" pitchFamily="18" charset="0"/>
                <a:ea typeface="楷体_GB2312" pitchFamily="49" charset="-122"/>
              </a:rPr>
              <a:t>________</a:t>
            </a:r>
            <a:r>
              <a:rPr lang="zh-CN" altLang="en-US" sz="2400" b="1" dirty="0" smtClean="0">
                <a:solidFill>
                  <a:srgbClr val="000000"/>
                </a:solidFill>
                <a:latin typeface="Times New Roman" pitchFamily="18" charset="0"/>
                <a:ea typeface="楷体_GB2312" pitchFamily="49" charset="-122"/>
              </a:rPr>
              <a:t>，能启发我们发现身边的奇景和诗意。</a:t>
            </a:r>
            <a:endParaRPr lang="zh-CN" altLang="en-US" sz="2400" b="1" dirty="0" smtClean="0">
              <a:solidFill>
                <a:srgbClr val="000000"/>
              </a:solidFill>
              <a:latin typeface="宋体" charset="-122"/>
              <a:cs typeface="Times New Roman" pitchFamily="18" charset="0"/>
            </a:endParaRPr>
          </a:p>
          <a:p>
            <a:pPr marL="0">
              <a:lnSpc>
                <a:spcPts val="3500"/>
              </a:lnSpc>
              <a:spcBef>
                <a:spcPct val="0"/>
              </a:spcBef>
              <a:buNone/>
            </a:pPr>
            <a:r>
              <a:rPr lang="zh-CN" altLang="en-US" sz="2400" b="1" dirty="0" smtClean="0">
                <a:solidFill>
                  <a:srgbClr val="000000"/>
                </a:solidFill>
                <a:latin typeface="宋体" charset="-122"/>
                <a:cs typeface="Times New Roman" pitchFamily="18" charset="0"/>
              </a:rPr>
              <a:t>①</a:t>
            </a:r>
            <a:r>
              <a:rPr lang="zh-CN" altLang="en-US" sz="2400" b="1" dirty="0" smtClean="0">
                <a:solidFill>
                  <a:srgbClr val="000000"/>
                </a:solidFill>
                <a:latin typeface="Times New Roman" pitchFamily="18" charset="0"/>
                <a:cs typeface="Times New Roman" pitchFamily="18" charset="0"/>
              </a:rPr>
              <a:t>因此无论多么微不足道的事物都可变成艺术主题</a:t>
            </a:r>
            <a:endParaRPr lang="en-US" altLang="zh-CN" dirty="0" smtClean="0">
              <a:solidFill>
                <a:srgbClr val="000000"/>
              </a:solidFill>
              <a:latin typeface="宋体" charset="-122"/>
              <a:cs typeface="Times New Roman" pitchFamily="18" charset="0"/>
            </a:endParaRPr>
          </a:p>
          <a:p>
            <a:pPr marL="0">
              <a:lnSpc>
                <a:spcPts val="3500"/>
              </a:lnSpc>
              <a:spcBef>
                <a:spcPct val="0"/>
              </a:spcBef>
              <a:buNone/>
            </a:pPr>
            <a:r>
              <a:rPr lang="zh-CN" altLang="en-US" sz="2400" b="1" dirty="0" smtClean="0">
                <a:solidFill>
                  <a:srgbClr val="000000"/>
                </a:solidFill>
                <a:latin typeface="宋体" charset="-122"/>
                <a:cs typeface="Times New Roman" pitchFamily="18" charset="0"/>
              </a:rPr>
              <a:t>②</a:t>
            </a:r>
            <a:r>
              <a:rPr lang="zh-CN" altLang="en-US" sz="2400" b="1" dirty="0" smtClean="0">
                <a:solidFill>
                  <a:srgbClr val="000000"/>
                </a:solidFill>
                <a:latin typeface="Times New Roman" pitchFamily="18" charset="0"/>
                <a:cs typeface="Times New Roman" pitchFamily="18" charset="0"/>
              </a:rPr>
              <a:t>展出的作品大都体现出用细节带出重点的风格特点</a:t>
            </a:r>
            <a:endParaRPr lang="en-US" altLang="zh-CN" dirty="0" smtClean="0">
              <a:solidFill>
                <a:srgbClr val="000000"/>
              </a:solidFill>
              <a:latin typeface="宋体" charset="-122"/>
              <a:cs typeface="Times New Roman" pitchFamily="18" charset="0"/>
            </a:endParaRPr>
          </a:p>
          <a:p>
            <a:pPr marL="0">
              <a:lnSpc>
                <a:spcPts val="3500"/>
              </a:lnSpc>
              <a:spcBef>
                <a:spcPct val="0"/>
              </a:spcBef>
              <a:buNone/>
            </a:pPr>
            <a:r>
              <a:rPr lang="zh-CN" altLang="en-US" sz="2400" b="1" dirty="0" smtClean="0">
                <a:solidFill>
                  <a:srgbClr val="000000"/>
                </a:solidFill>
                <a:latin typeface="宋体" charset="-122"/>
                <a:cs typeface="Times New Roman" pitchFamily="18" charset="0"/>
              </a:rPr>
              <a:t>③</a:t>
            </a:r>
            <a:r>
              <a:rPr lang="zh-CN" altLang="en-US" sz="2400" b="1" dirty="0" smtClean="0">
                <a:solidFill>
                  <a:srgbClr val="000000"/>
                </a:solidFill>
                <a:latin typeface="Times New Roman" pitchFamily="18" charset="0"/>
                <a:cs typeface="Times New Roman" pitchFamily="18" charset="0"/>
              </a:rPr>
              <a:t>彰显出艺术独具的神奇力量</a:t>
            </a:r>
            <a:endParaRPr lang="zh-CN" altLang="en-US" sz="2400" b="1" dirty="0" smtClean="0">
              <a:solidFill>
                <a:srgbClr val="000000"/>
              </a:solidFill>
              <a:latin typeface="宋体" charset="-122"/>
              <a:cs typeface="Times New Roman" pitchFamily="18" charset="0"/>
            </a:endParaRPr>
          </a:p>
          <a:p>
            <a:pPr marL="0">
              <a:lnSpc>
                <a:spcPts val="3500"/>
              </a:lnSpc>
              <a:spcBef>
                <a:spcPct val="0"/>
              </a:spcBef>
              <a:buNone/>
            </a:pPr>
            <a:r>
              <a:rPr lang="zh-CN" altLang="en-US" sz="2400" b="1" dirty="0" smtClean="0">
                <a:solidFill>
                  <a:srgbClr val="000000"/>
                </a:solidFill>
                <a:latin typeface="宋体" charset="-122"/>
                <a:cs typeface="Times New Roman" pitchFamily="18" charset="0"/>
              </a:rPr>
              <a:t>④</a:t>
            </a:r>
            <a:r>
              <a:rPr lang="zh-CN" altLang="en-US" sz="2400" b="1" dirty="0" smtClean="0">
                <a:solidFill>
                  <a:srgbClr val="000000"/>
                </a:solidFill>
                <a:latin typeface="Times New Roman" pitchFamily="18" charset="0"/>
                <a:cs typeface="Times New Roman" pitchFamily="18" charset="0"/>
              </a:rPr>
              <a:t>作品展示的都是他们在美国南部腹地、新西兰北岛旅行时留下的记录</a:t>
            </a:r>
            <a:endParaRPr lang="zh-CN" altLang="en-US" sz="2400" b="1" dirty="0" smtClean="0">
              <a:solidFill>
                <a:srgbClr val="000000"/>
              </a:solidFill>
              <a:latin typeface="宋体" charset="-122"/>
              <a:cs typeface="Times New Roman" pitchFamily="18" charset="0"/>
            </a:endParaRPr>
          </a:p>
          <a:p>
            <a:pPr marL="0" indent="355600" algn="just" eaLnBrk="1" hangingPunct="1">
              <a:lnSpc>
                <a:spcPts val="3500"/>
              </a:lnSpc>
              <a:spcBef>
                <a:spcPct val="0"/>
              </a:spcBef>
              <a:buFont typeface="Arial" charset="0"/>
              <a:buNone/>
            </a:pPr>
            <a:endParaRPr lang="zh-CN" altLang="en-US" sz="2400" b="1" dirty="0" smtClean="0">
              <a:solidFill>
                <a:srgbClr val="000000"/>
              </a:solidFill>
              <a:latin typeface="Times New Roman" pitchFamily="18" charset="0"/>
              <a:cs typeface="Times New Roman" pitchFamily="18" charset="0"/>
            </a:endParaRPr>
          </a:p>
        </p:txBody>
      </p:sp>
      <p:grpSp>
        <p:nvGrpSpPr>
          <p:cNvPr id="2" name="Group 5"/>
          <p:cNvGrpSpPr>
            <a:grpSpLocks/>
          </p:cNvGrpSpPr>
          <p:nvPr/>
        </p:nvGrpSpPr>
        <p:grpSpPr bwMode="auto">
          <a:xfrm>
            <a:off x="1588" y="777875"/>
            <a:ext cx="609600" cy="2003425"/>
            <a:chOff x="1" y="490"/>
            <a:chExt cx="384" cy="1262"/>
          </a:xfrm>
        </p:grpSpPr>
        <p:pic>
          <p:nvPicPr>
            <p:cNvPr id="1288197"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288198"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1288199"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88194">
                                            <p:txEl>
                                              <p:pRg st="0" end="0"/>
                                            </p:txEl>
                                          </p:spTgt>
                                        </p:tgtEl>
                                        <p:attrNameLst>
                                          <p:attrName>style.visibility</p:attrName>
                                        </p:attrNameLst>
                                      </p:cBhvr>
                                      <p:to>
                                        <p:strVal val="visible"/>
                                      </p:to>
                                    </p:set>
                                    <p:anim calcmode="lin" valueType="num">
                                      <p:cBhvr additive="base">
                                        <p:cTn id="7" dur="500" fill="hold"/>
                                        <p:tgtEl>
                                          <p:spTgt spid="128819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8819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88194">
                                            <p:txEl>
                                              <p:pRg st="1" end="1"/>
                                            </p:txEl>
                                          </p:spTgt>
                                        </p:tgtEl>
                                        <p:attrNameLst>
                                          <p:attrName>style.visibility</p:attrName>
                                        </p:attrNameLst>
                                      </p:cBhvr>
                                      <p:to>
                                        <p:strVal val="visible"/>
                                      </p:to>
                                    </p:set>
                                    <p:anim calcmode="lin" valueType="num">
                                      <p:cBhvr additive="base">
                                        <p:cTn id="13" dur="500" fill="hold"/>
                                        <p:tgtEl>
                                          <p:spTgt spid="128819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8819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88194">
                                            <p:txEl>
                                              <p:pRg st="2" end="2"/>
                                            </p:txEl>
                                          </p:spTgt>
                                        </p:tgtEl>
                                        <p:attrNameLst>
                                          <p:attrName>style.visibility</p:attrName>
                                        </p:attrNameLst>
                                      </p:cBhvr>
                                      <p:to>
                                        <p:strVal val="visible"/>
                                      </p:to>
                                    </p:set>
                                    <p:anim calcmode="lin" valueType="num">
                                      <p:cBhvr additive="base">
                                        <p:cTn id="19" dur="500" fill="hold"/>
                                        <p:tgtEl>
                                          <p:spTgt spid="128819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8819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88194">
                                            <p:txEl>
                                              <p:pRg st="3" end="3"/>
                                            </p:txEl>
                                          </p:spTgt>
                                        </p:tgtEl>
                                        <p:attrNameLst>
                                          <p:attrName>style.visibility</p:attrName>
                                        </p:attrNameLst>
                                      </p:cBhvr>
                                      <p:to>
                                        <p:strVal val="visible"/>
                                      </p:to>
                                    </p:set>
                                    <p:anim calcmode="lin" valueType="num">
                                      <p:cBhvr additive="base">
                                        <p:cTn id="25" dur="500" fill="hold"/>
                                        <p:tgtEl>
                                          <p:spTgt spid="128819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8819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88194">
                                            <p:txEl>
                                              <p:pRg st="4" end="4"/>
                                            </p:txEl>
                                          </p:spTgt>
                                        </p:tgtEl>
                                        <p:attrNameLst>
                                          <p:attrName>style.visibility</p:attrName>
                                        </p:attrNameLst>
                                      </p:cBhvr>
                                      <p:to>
                                        <p:strVal val="visible"/>
                                      </p:to>
                                    </p:set>
                                    <p:anim calcmode="lin" valueType="num">
                                      <p:cBhvr additive="base">
                                        <p:cTn id="31" dur="500" fill="hold"/>
                                        <p:tgtEl>
                                          <p:spTgt spid="128819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8819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88194">
                                            <p:txEl>
                                              <p:pRg st="5" end="5"/>
                                            </p:txEl>
                                          </p:spTgt>
                                        </p:tgtEl>
                                        <p:attrNameLst>
                                          <p:attrName>style.visibility</p:attrName>
                                        </p:attrNameLst>
                                      </p:cBhvr>
                                      <p:to>
                                        <p:strVal val="visible"/>
                                      </p:to>
                                    </p:set>
                                    <p:anim calcmode="lin" valueType="num">
                                      <p:cBhvr additive="base">
                                        <p:cTn id="37" dur="500" fill="hold"/>
                                        <p:tgtEl>
                                          <p:spTgt spid="128819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8819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14348" y="714356"/>
            <a:ext cx="7920037" cy="5399088"/>
          </a:xfrm>
        </p:spPr>
        <p:txBody>
          <a:bodyPr>
            <a:noAutofit/>
          </a:bodyPr>
          <a:lstStyle/>
          <a:p>
            <a:pPr marL="0" indent="0" algn="just" eaLnBrk="1" hangingPunct="1">
              <a:lnSpc>
                <a:spcPct val="122000"/>
              </a:lnSpc>
              <a:spcBef>
                <a:spcPct val="0"/>
              </a:spcBef>
              <a:buFont typeface="Arial" charset="0"/>
              <a:buNone/>
            </a:pPr>
            <a:r>
              <a:rPr lang="zh-CN" altLang="en-US" sz="2400" b="1" dirty="0" smtClean="0">
                <a:latin typeface="黑体" pitchFamily="2" charset="-122"/>
                <a:ea typeface="黑体" pitchFamily="2" charset="-122"/>
              </a:rPr>
              <a:t> </a:t>
            </a: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zh-CN" sz="2200" b="1" dirty="0" smtClean="0">
                <a:latin typeface="黑体" pitchFamily="2" charset="-122"/>
                <a:ea typeface="黑体" pitchFamily="2" charset="-122"/>
              </a:rPr>
              <a:t>►</a:t>
            </a:r>
            <a:r>
              <a:rPr lang="zh-CN" altLang="en-US" sz="2400" b="1" dirty="0" smtClean="0">
                <a:latin typeface="黑体" pitchFamily="2" charset="-122"/>
                <a:ea typeface="黑体" pitchFamily="2" charset="-122"/>
              </a:rPr>
              <a:t>角度七　 语法结构</a:t>
            </a: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785786" y="1857364"/>
          <a:ext cx="7704138" cy="3410221"/>
        </p:xfrm>
        <a:graphic>
          <a:graphicData uri="http://schemas.openxmlformats.org/drawingml/2006/table">
            <a:tbl>
              <a:tblPr/>
              <a:tblGrid>
                <a:gridCol w="500066"/>
                <a:gridCol w="7204072"/>
              </a:tblGrid>
              <a:tr h="982273">
                <a:tc>
                  <a:txBody>
                    <a:bodyPr/>
                    <a:lstStyle/>
                    <a:p>
                      <a:pPr algn="ctr"/>
                      <a:r>
                        <a:rPr lang="zh-CN" altLang="en-US" sz="2000" b="1" kern="1200" baseline="0" dirty="0" smtClean="0">
                          <a:solidFill>
                            <a:schemeClr val="tx1"/>
                          </a:solidFill>
                          <a:latin typeface="+mn-ea"/>
                          <a:ea typeface="+mn-ea"/>
                          <a:cs typeface="+mn-cs"/>
                        </a:rPr>
                        <a:t>释义</a:t>
                      </a: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baseline="0" dirty="0" smtClean="0">
                          <a:solidFill>
                            <a:schemeClr val="tx1"/>
                          </a:solidFill>
                        </a:rPr>
                        <a:t>     根据成语在句子中充当的成分，确定成语的语法功能，从而准确辨析词义。近义成语可根据成语的语法结构不同进行辨析。</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27948">
                <a:tc>
                  <a:txBody>
                    <a:bodyPr/>
                    <a:lstStyle/>
                    <a:p>
                      <a:pPr algn="ctr"/>
                      <a:r>
                        <a:rPr lang="zh-CN" altLang="en-US" sz="2000" b="1" kern="1200" baseline="0" dirty="0" smtClean="0">
                          <a:solidFill>
                            <a:schemeClr val="tx1"/>
                          </a:solidFill>
                          <a:latin typeface="+mn-ea"/>
                          <a:ea typeface="+mn-ea"/>
                          <a:cs typeface="+mn-cs"/>
                        </a:rPr>
                        <a:t>示例</a:t>
                      </a: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baseline="0" dirty="0" smtClean="0">
                          <a:solidFill>
                            <a:schemeClr val="tx1"/>
                          </a:solidFill>
                        </a:rPr>
                        <a:t>   “痴心妄想”和“胡思乱想”都有“想法”的意思。异：前者有“痴心、狂妄”的意思，所指的思想活动往往是连续的、顽固的，它可以有专注的目标，可以带宾语，其贬义色彩浓于“胡思乱想”；后者有“随意、胡乱想”的意思，所指的思想活动往往是间歇的、短暂的，而且没有专注的目标，一般不带宾语，其贬义色彩不如“痴心妄想”浓烈</a:t>
                      </a:r>
                      <a:endParaRPr lang="zh-CN" altLang="en-US" sz="2000" b="1" baseline="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4" presetClass="entr" presetSubtype="16"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ox(i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8194" name="内容占位符 2"/>
          <p:cNvSpPr>
            <a:spLocks noGrp="1"/>
          </p:cNvSpPr>
          <p:nvPr>
            <p:ph idx="4294967295"/>
          </p:nvPr>
        </p:nvSpPr>
        <p:spPr>
          <a:xfrm>
            <a:off x="792163" y="936625"/>
            <a:ext cx="7920037" cy="5399088"/>
          </a:xfrm>
        </p:spPr>
        <p:txBody>
          <a:bodyPr/>
          <a:lstStyle/>
          <a:p>
            <a:pPr marL="0" indent="0">
              <a:lnSpc>
                <a:spcPts val="3500"/>
              </a:lnSpc>
              <a:spcBef>
                <a:spcPct val="0"/>
              </a:spcBef>
              <a:buNone/>
            </a:pPr>
            <a:r>
              <a:rPr lang="zh-CN" altLang="en-US" sz="2400" b="1" dirty="0" smtClean="0">
                <a:solidFill>
                  <a:srgbClr val="000000"/>
                </a:solidFill>
                <a:latin typeface="宋体" charset="-122"/>
                <a:cs typeface="Times New Roman" pitchFamily="18" charset="0"/>
              </a:rPr>
              <a:t>⑤</a:t>
            </a:r>
            <a:r>
              <a:rPr lang="zh-CN" altLang="en-US" sz="2400" b="1" dirty="0" smtClean="0">
                <a:solidFill>
                  <a:srgbClr val="000000"/>
                </a:solidFill>
                <a:latin typeface="Times New Roman" pitchFamily="18" charset="0"/>
                <a:cs typeface="Times New Roman" pitchFamily="18" charset="0"/>
              </a:rPr>
              <a:t>内容从自然环境、建筑、各类标志，到人物、室内布置，覆盖面很广</a:t>
            </a:r>
            <a:endParaRPr lang="zh-CN" altLang="en-US" sz="2400" b="1" dirty="0" smtClean="0">
              <a:solidFill>
                <a:srgbClr val="000000"/>
              </a:solidFill>
              <a:latin typeface="宋体" charset="-122"/>
              <a:cs typeface="Times New Roman" pitchFamily="18" charset="0"/>
            </a:endParaRPr>
          </a:p>
          <a:p>
            <a:pPr marL="0" indent="0">
              <a:lnSpc>
                <a:spcPts val="3500"/>
              </a:lnSpc>
              <a:spcBef>
                <a:spcPct val="0"/>
              </a:spcBef>
              <a:buNone/>
            </a:pPr>
            <a:r>
              <a:rPr lang="zh-CN" altLang="en-US" sz="2400" b="1" dirty="0" smtClean="0">
                <a:solidFill>
                  <a:srgbClr val="000000"/>
                </a:solidFill>
                <a:latin typeface="宋体" charset="-122"/>
                <a:cs typeface="Times New Roman" pitchFamily="18" charset="0"/>
              </a:rPr>
              <a:t>⑥</a:t>
            </a:r>
            <a:r>
              <a:rPr lang="zh-CN" altLang="en-US" sz="2400" b="1" dirty="0" smtClean="0">
                <a:solidFill>
                  <a:srgbClr val="000000"/>
                </a:solidFill>
                <a:latin typeface="Times New Roman" pitchFamily="18" charset="0"/>
                <a:cs typeface="Times New Roman" pitchFamily="18" charset="0"/>
              </a:rPr>
              <a:t>而且带有叙事意味，每件作品都像日常世界的一个短篇故事</a:t>
            </a:r>
          </a:p>
          <a:p>
            <a:pPr marL="0" indent="0">
              <a:lnSpc>
                <a:spcPts val="3500"/>
              </a:lnSpc>
              <a:spcBef>
                <a:spcPct val="0"/>
              </a:spcBef>
              <a:buNone/>
            </a:pPr>
            <a:r>
              <a:rPr lang="en-US" altLang="zh-CN" sz="2400" b="1" dirty="0" smtClean="0">
                <a:solidFill>
                  <a:srgbClr val="000000"/>
                </a:solidFill>
                <a:latin typeface="+mn-ea"/>
                <a:cs typeface="Times New Roman" pitchFamily="18" charset="0"/>
              </a:rPr>
              <a:t>    </a:t>
            </a:r>
            <a:r>
              <a:rPr lang="en-US" altLang="zh-CN" sz="2400" b="1" dirty="0" smtClean="0">
                <a:solidFill>
                  <a:srgbClr val="000000"/>
                </a:solidFill>
                <a:latin typeface="Times New Roman" pitchFamily="18" charset="0"/>
                <a:cs typeface="Times New Roman" pitchFamily="18" charset="0"/>
              </a:rPr>
              <a:t>A</a:t>
            </a:r>
            <a:r>
              <a:rPr lang="zh-CN" altLang="en-US" sz="2400" b="1" dirty="0" smtClean="0">
                <a:solidFill>
                  <a:srgbClr val="000000"/>
                </a:solidFill>
                <a:latin typeface="+mn-ea"/>
                <a:cs typeface="Times New Roman" pitchFamily="18" charset="0"/>
              </a:rPr>
              <a:t>．②⑥⑤④③①　　　　  </a:t>
            </a:r>
            <a:r>
              <a:rPr lang="zh-CN" altLang="en-US"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B</a:t>
            </a:r>
            <a:r>
              <a:rPr lang="zh-CN" altLang="en-US" sz="2400" b="1" dirty="0" smtClean="0">
                <a:solidFill>
                  <a:srgbClr val="000000"/>
                </a:solidFill>
                <a:latin typeface="+mn-ea"/>
                <a:cs typeface="Times New Roman" pitchFamily="18" charset="0"/>
              </a:rPr>
              <a:t>．②③①④⑤⑥</a:t>
            </a:r>
          </a:p>
          <a:p>
            <a:pPr marL="0" indent="0">
              <a:lnSpc>
                <a:spcPts val="3500"/>
              </a:lnSpc>
              <a:spcBef>
                <a:spcPct val="0"/>
              </a:spcBef>
              <a:buNone/>
            </a:pPr>
            <a:r>
              <a:rPr lang="en-US" altLang="zh-CN" sz="2400" b="1" dirty="0" smtClean="0">
                <a:solidFill>
                  <a:srgbClr val="000000"/>
                </a:solidFill>
                <a:latin typeface="+mn-ea"/>
                <a:cs typeface="Times New Roman" pitchFamily="18" charset="0"/>
              </a:rPr>
              <a:t>   </a:t>
            </a:r>
            <a:r>
              <a:rPr lang="en-US" altLang="zh-CN" sz="2400" b="1" dirty="0" smtClean="0">
                <a:solidFill>
                  <a:srgbClr val="000000"/>
                </a:solidFill>
                <a:latin typeface="Times New Roman" pitchFamily="18" charset="0"/>
                <a:cs typeface="Times New Roman" pitchFamily="18" charset="0"/>
              </a:rPr>
              <a:t>  C</a:t>
            </a:r>
            <a:r>
              <a:rPr lang="zh-CN" altLang="en-US" sz="2400" b="1" dirty="0" smtClean="0">
                <a:solidFill>
                  <a:srgbClr val="000000"/>
                </a:solidFill>
                <a:latin typeface="+mn-ea"/>
                <a:cs typeface="Times New Roman" pitchFamily="18" charset="0"/>
              </a:rPr>
              <a:t>．④⑤②①⑥③  　　　　</a:t>
            </a:r>
            <a:r>
              <a:rPr lang="zh-CN" altLang="en-US"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D</a:t>
            </a:r>
            <a:r>
              <a:rPr lang="zh-CN" altLang="en-US" sz="2400" b="1" dirty="0" smtClean="0">
                <a:solidFill>
                  <a:srgbClr val="000000"/>
                </a:solidFill>
                <a:latin typeface="+mn-ea"/>
                <a:cs typeface="Times New Roman" pitchFamily="18" charset="0"/>
              </a:rPr>
              <a:t>．④⑥⑤①③②</a:t>
            </a:r>
          </a:p>
          <a:p>
            <a:pPr marL="0" indent="0">
              <a:lnSpc>
                <a:spcPts val="3500"/>
              </a:lnSpc>
              <a:spcBef>
                <a:spcPct val="0"/>
              </a:spcBef>
              <a:buNone/>
            </a:pPr>
            <a:r>
              <a:rPr lang="en-US" altLang="zh-CN" sz="2400" b="1" dirty="0" smtClean="0">
                <a:solidFill>
                  <a:srgbClr val="990033"/>
                </a:solidFill>
                <a:latin typeface="宋体" charset="-122"/>
                <a:cs typeface="Times New Roman" pitchFamily="18" charset="0"/>
              </a:rPr>
              <a:t> </a:t>
            </a:r>
            <a:endParaRPr lang="zh-CN" altLang="en-US" sz="2400" b="1" dirty="0" smtClean="0">
              <a:solidFill>
                <a:srgbClr val="000000"/>
              </a:solidFill>
              <a:latin typeface="Times New Roman" pitchFamily="18" charset="0"/>
              <a:cs typeface="Times New Roman" pitchFamily="18" charset="0"/>
            </a:endParaRPr>
          </a:p>
        </p:txBody>
      </p:sp>
      <p:grpSp>
        <p:nvGrpSpPr>
          <p:cNvPr id="2" name="Group 5"/>
          <p:cNvGrpSpPr>
            <a:grpSpLocks/>
          </p:cNvGrpSpPr>
          <p:nvPr/>
        </p:nvGrpSpPr>
        <p:grpSpPr bwMode="auto">
          <a:xfrm>
            <a:off x="1588" y="777875"/>
            <a:ext cx="609600" cy="2003425"/>
            <a:chOff x="1" y="490"/>
            <a:chExt cx="384" cy="1262"/>
          </a:xfrm>
        </p:grpSpPr>
        <p:pic>
          <p:nvPicPr>
            <p:cNvPr id="1288197"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288198"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1288199"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88194">
                                            <p:txEl>
                                              <p:pRg st="0" end="0"/>
                                            </p:txEl>
                                          </p:spTgt>
                                        </p:tgtEl>
                                        <p:attrNameLst>
                                          <p:attrName>style.visibility</p:attrName>
                                        </p:attrNameLst>
                                      </p:cBhvr>
                                      <p:to>
                                        <p:strVal val="visible"/>
                                      </p:to>
                                    </p:set>
                                    <p:anim calcmode="lin" valueType="num">
                                      <p:cBhvr additive="base">
                                        <p:cTn id="7" dur="500" fill="hold"/>
                                        <p:tgtEl>
                                          <p:spTgt spid="128819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8819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88194">
                                            <p:txEl>
                                              <p:pRg st="1" end="1"/>
                                            </p:txEl>
                                          </p:spTgt>
                                        </p:tgtEl>
                                        <p:attrNameLst>
                                          <p:attrName>style.visibility</p:attrName>
                                        </p:attrNameLst>
                                      </p:cBhvr>
                                      <p:to>
                                        <p:strVal val="visible"/>
                                      </p:to>
                                    </p:set>
                                    <p:anim calcmode="lin" valueType="num">
                                      <p:cBhvr additive="base">
                                        <p:cTn id="13" dur="500" fill="hold"/>
                                        <p:tgtEl>
                                          <p:spTgt spid="128819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8819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88194">
                                            <p:txEl>
                                              <p:pRg st="2" end="2"/>
                                            </p:txEl>
                                          </p:spTgt>
                                        </p:tgtEl>
                                        <p:attrNameLst>
                                          <p:attrName>style.visibility</p:attrName>
                                        </p:attrNameLst>
                                      </p:cBhvr>
                                      <p:to>
                                        <p:strVal val="visible"/>
                                      </p:to>
                                    </p:set>
                                    <p:anim calcmode="lin" valueType="num">
                                      <p:cBhvr additive="base">
                                        <p:cTn id="19" dur="500" fill="hold"/>
                                        <p:tgtEl>
                                          <p:spTgt spid="128819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8819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88194">
                                            <p:txEl>
                                              <p:pRg st="3" end="3"/>
                                            </p:txEl>
                                          </p:spTgt>
                                        </p:tgtEl>
                                        <p:attrNameLst>
                                          <p:attrName>style.visibility</p:attrName>
                                        </p:attrNameLst>
                                      </p:cBhvr>
                                      <p:to>
                                        <p:strVal val="visible"/>
                                      </p:to>
                                    </p:set>
                                    <p:anim calcmode="lin" valueType="num">
                                      <p:cBhvr additive="base">
                                        <p:cTn id="25" dur="500" fill="hold"/>
                                        <p:tgtEl>
                                          <p:spTgt spid="128819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8819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88194">
                                            <p:txEl>
                                              <p:pRg st="4" end="4"/>
                                            </p:txEl>
                                          </p:spTgt>
                                        </p:tgtEl>
                                        <p:attrNameLst>
                                          <p:attrName>style.visibility</p:attrName>
                                        </p:attrNameLst>
                                      </p:cBhvr>
                                      <p:to>
                                        <p:strVal val="visible"/>
                                      </p:to>
                                    </p:set>
                                    <p:anim calcmode="lin" valueType="num">
                                      <p:cBhvr additive="base">
                                        <p:cTn id="31" dur="500" fill="hold"/>
                                        <p:tgtEl>
                                          <p:spTgt spid="128819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8819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9218" name="内容占位符 2"/>
          <p:cNvSpPr>
            <a:spLocks noGrp="1"/>
          </p:cNvSpPr>
          <p:nvPr>
            <p:ph idx="4294967295"/>
          </p:nvPr>
        </p:nvSpPr>
        <p:spPr>
          <a:xfrm>
            <a:off x="792163" y="936625"/>
            <a:ext cx="7920037" cy="5399088"/>
          </a:xfrm>
        </p:spPr>
        <p:txBody>
          <a:bodyPr/>
          <a:lstStyle/>
          <a:p>
            <a:pPr marL="0" indent="0">
              <a:lnSpc>
                <a:spcPts val="3500"/>
              </a:lnSpc>
              <a:spcBef>
                <a:spcPct val="0"/>
              </a:spcBef>
              <a:buNone/>
            </a:pP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Times New Roman" pitchFamily="18" charset="0"/>
                <a:cs typeface="Times New Roman" pitchFamily="18" charset="0"/>
              </a:rPr>
              <a:t>　</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t>
            </a:r>
            <a:r>
              <a:rPr lang="zh-CN" altLang="en-US" sz="2400" b="1" dirty="0" smtClean="0">
                <a:solidFill>
                  <a:srgbClr val="990033"/>
                </a:solidFill>
                <a:latin typeface="Times New Roman" pitchFamily="18" charset="0"/>
                <a:cs typeface="Times New Roman" pitchFamily="18" charset="0"/>
              </a:rPr>
              <a:t>本题考查语言表达连贯的能力。做这类题，既要“瞻前”，又要</a:t>
            </a:r>
            <a:r>
              <a:rPr lang="zh-CN" altLang="en-US"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顾后</a:t>
            </a:r>
            <a:r>
              <a:rPr lang="zh-CN" altLang="en-US"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。根据前面的语境，我们明显可以看出应先介绍展出作品的基本情况，</a:t>
            </a:r>
            <a:r>
              <a:rPr lang="en-US" altLang="zh-CN" sz="2400" b="1" dirty="0" smtClean="0">
                <a:solidFill>
                  <a:srgbClr val="990033"/>
                </a:solidFill>
                <a:latin typeface="Times New Roman" pitchFamily="18" charset="0"/>
                <a:cs typeface="Times New Roman" pitchFamily="18" charset="0"/>
              </a:rPr>
              <a:t>④⑤</a:t>
            </a:r>
            <a:r>
              <a:rPr lang="zh-CN" altLang="en-US" sz="2400" b="1" dirty="0" smtClean="0">
                <a:solidFill>
                  <a:srgbClr val="990033"/>
                </a:solidFill>
                <a:latin typeface="Times New Roman" pitchFamily="18" charset="0"/>
                <a:cs typeface="Times New Roman" pitchFamily="18" charset="0"/>
              </a:rPr>
              <a:t>句与前面衔接最为合适；根据第二个空后的句号，可得知第三个空应该有主语，</a:t>
            </a:r>
            <a:r>
              <a:rPr lang="en-US" altLang="zh-CN" sz="2400" b="1" dirty="0" smtClean="0">
                <a:solidFill>
                  <a:srgbClr val="990033"/>
                </a:solidFill>
                <a:latin typeface="Times New Roman" pitchFamily="18" charset="0"/>
                <a:cs typeface="Times New Roman" pitchFamily="18" charset="0"/>
              </a:rPr>
              <a:t>②</a:t>
            </a:r>
            <a:r>
              <a:rPr lang="zh-CN" altLang="en-US" sz="2400" b="1" dirty="0" smtClean="0">
                <a:solidFill>
                  <a:srgbClr val="990033"/>
                </a:solidFill>
                <a:latin typeface="Times New Roman" pitchFamily="18" charset="0"/>
                <a:cs typeface="Times New Roman" pitchFamily="18" charset="0"/>
              </a:rPr>
              <a:t>句最为合适，然后再具体阐释这种</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风格</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a:t>
            </a:r>
            <a:r>
              <a:rPr lang="en-US" altLang="zh-CN" sz="2400" b="1" dirty="0" smtClean="0">
                <a:solidFill>
                  <a:srgbClr val="990033"/>
                </a:solidFill>
                <a:latin typeface="Times New Roman" pitchFamily="18" charset="0"/>
                <a:cs typeface="Times New Roman" pitchFamily="18" charset="0"/>
              </a:rPr>
              <a:t>①⑥</a:t>
            </a:r>
            <a:r>
              <a:rPr lang="zh-CN" altLang="en-US" sz="2400" b="1" dirty="0" smtClean="0">
                <a:solidFill>
                  <a:srgbClr val="990033"/>
                </a:solidFill>
                <a:latin typeface="Times New Roman" pitchFamily="18" charset="0"/>
                <a:cs typeface="Times New Roman" pitchFamily="18" charset="0"/>
              </a:rPr>
              <a:t>句与前衔接，</a:t>
            </a:r>
            <a:r>
              <a:rPr lang="en-US" altLang="zh-CN" sz="2400" b="1" dirty="0" smtClean="0">
                <a:solidFill>
                  <a:srgbClr val="990033"/>
                </a:solidFill>
                <a:latin typeface="Times New Roman" pitchFamily="18" charset="0"/>
                <a:cs typeface="Times New Roman" pitchFamily="18" charset="0"/>
              </a:rPr>
              <a:t>③</a:t>
            </a:r>
            <a:r>
              <a:rPr lang="zh-CN" altLang="en-US" sz="2400" b="1" dirty="0" smtClean="0">
                <a:solidFill>
                  <a:srgbClr val="990033"/>
                </a:solidFill>
                <a:latin typeface="Times New Roman" pitchFamily="18" charset="0"/>
                <a:cs typeface="Times New Roman" pitchFamily="18" charset="0"/>
              </a:rPr>
              <a:t>句放在最后是对这种</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风格</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的评价。</a:t>
            </a:r>
          </a:p>
          <a:p>
            <a:pPr marL="0" indent="0" eaLnBrk="1" hangingPunct="1">
              <a:lnSpc>
                <a:spcPts val="3500"/>
              </a:lnSpc>
              <a:spcBef>
                <a:spcPct val="0"/>
              </a:spcBef>
              <a:buNone/>
            </a:pPr>
            <a:endParaRPr lang="zh-CN" altLang="en-US" sz="2400" b="1" dirty="0" smtClean="0">
              <a:solidFill>
                <a:srgbClr val="000000"/>
              </a:solidFill>
              <a:latin typeface="宋体" charset="-122"/>
              <a:cs typeface="Times New Roman" pitchFamily="18" charset="0"/>
            </a:endParaRPr>
          </a:p>
        </p:txBody>
      </p:sp>
      <p:grpSp>
        <p:nvGrpSpPr>
          <p:cNvPr id="2" name="Group 4"/>
          <p:cNvGrpSpPr>
            <a:grpSpLocks/>
          </p:cNvGrpSpPr>
          <p:nvPr/>
        </p:nvGrpSpPr>
        <p:grpSpPr bwMode="auto">
          <a:xfrm>
            <a:off x="1588" y="777875"/>
            <a:ext cx="609600" cy="2003425"/>
            <a:chOff x="1" y="490"/>
            <a:chExt cx="384" cy="1262"/>
          </a:xfrm>
        </p:grpSpPr>
        <p:pic>
          <p:nvPicPr>
            <p:cNvPr id="1289221" name="Picture 5"/>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289222"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1289223"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89218">
                                            <p:txEl>
                                              <p:pRg st="0" end="0"/>
                                            </p:txEl>
                                          </p:spTgt>
                                        </p:tgtEl>
                                        <p:attrNameLst>
                                          <p:attrName>style.visibility</p:attrName>
                                        </p:attrNameLst>
                                      </p:cBhvr>
                                      <p:to>
                                        <p:strVal val="visible"/>
                                      </p:to>
                                    </p:set>
                                    <p:animEffect transition="in" filter="barn(inVertical)">
                                      <p:cBhvr>
                                        <p:cTn id="7" dur="500"/>
                                        <p:tgtEl>
                                          <p:spTgt spid="12892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42" name="内容占位符 2"/>
          <p:cNvSpPr>
            <a:spLocks noGrp="1"/>
          </p:cNvSpPr>
          <p:nvPr>
            <p:ph idx="4294967295"/>
          </p:nvPr>
        </p:nvSpPr>
        <p:spPr>
          <a:xfrm>
            <a:off x="642910" y="785794"/>
            <a:ext cx="8143932" cy="5857915"/>
          </a:xfrm>
        </p:spPr>
        <p:txBody>
          <a:bodyPr/>
          <a:lstStyle/>
          <a:p>
            <a:pPr marL="0" indent="0">
              <a:lnSpc>
                <a:spcPts val="3500"/>
              </a:lnSpc>
              <a:buNone/>
            </a:pPr>
            <a:r>
              <a:rPr lang="en-US" altLang="zh-CN" sz="2400" b="1" dirty="0" smtClean="0">
                <a:latin typeface="+mn-ea"/>
              </a:rPr>
              <a:t>4．</a:t>
            </a:r>
            <a:r>
              <a:rPr lang="en-US" altLang="en-US" sz="2400" b="1" dirty="0" smtClean="0">
                <a:latin typeface="+mn-ea"/>
              </a:rPr>
              <a:t>[</a:t>
            </a:r>
            <a:r>
              <a:rPr lang="en-US" altLang="en-US" sz="2400" b="1" dirty="0" smtClean="0">
                <a:latin typeface="宋体" pitchFamily="2" charset="-122"/>
                <a:ea typeface="宋体" pitchFamily="2" charset="-122"/>
              </a:rPr>
              <a:t>2015·</a:t>
            </a:r>
            <a:r>
              <a:rPr lang="zh-CN" altLang="en-US" sz="2400" b="1" dirty="0" smtClean="0">
                <a:latin typeface="+mn-ea"/>
              </a:rPr>
              <a:t>全国卷</a:t>
            </a:r>
            <a:r>
              <a:rPr lang="en-US" altLang="en-US" sz="2400" b="1" dirty="0" smtClean="0">
                <a:latin typeface="+mn-ea"/>
              </a:rPr>
              <a:t>Ⅱ] </a:t>
            </a:r>
            <a:r>
              <a:rPr lang="zh-CN" altLang="en-US" sz="2400" b="1" dirty="0" smtClean="0">
                <a:latin typeface="+mn-ea"/>
              </a:rPr>
              <a:t>在下面一段文字横线处补写恰当的语句，使整段文字语意完整连贯，内容贴切，逻辑严密。每处不超过</a:t>
            </a:r>
            <a:r>
              <a:rPr lang="en-US" altLang="en-US" sz="2400" b="1" dirty="0" smtClean="0">
                <a:latin typeface="宋体" pitchFamily="2" charset="-122"/>
                <a:ea typeface="宋体" pitchFamily="2" charset="-122"/>
              </a:rPr>
              <a:t>15</a:t>
            </a:r>
            <a:r>
              <a:rPr lang="zh-CN" altLang="en-US" sz="2400" b="1" dirty="0" smtClean="0">
                <a:latin typeface="+mn-ea"/>
              </a:rPr>
              <a:t>个字。</a:t>
            </a:r>
            <a:r>
              <a:rPr lang="en-US" altLang="en-US" sz="2400" b="1" dirty="0" smtClean="0">
                <a:latin typeface="+mn-ea"/>
              </a:rPr>
              <a:t>(</a:t>
            </a:r>
            <a:r>
              <a:rPr lang="en-US" altLang="en-US" sz="2400" b="1" dirty="0" smtClean="0">
                <a:latin typeface="宋体" pitchFamily="2" charset="-122"/>
                <a:ea typeface="宋体" pitchFamily="2" charset="-122"/>
              </a:rPr>
              <a:t>5</a:t>
            </a:r>
            <a:r>
              <a:rPr lang="zh-CN" altLang="en-US" sz="2400" b="1" dirty="0" smtClean="0">
                <a:latin typeface="+mn-ea"/>
              </a:rPr>
              <a:t>分</a:t>
            </a:r>
            <a:r>
              <a:rPr lang="en-US" altLang="en-US" sz="2400" b="1" dirty="0" smtClean="0">
                <a:latin typeface="+mn-ea"/>
              </a:rPr>
              <a:t>)</a:t>
            </a:r>
          </a:p>
          <a:p>
            <a:pPr marL="0" indent="0">
              <a:lnSpc>
                <a:spcPts val="3500"/>
              </a:lnSpc>
              <a:buNone/>
            </a:pPr>
            <a:r>
              <a:rPr lang="en-US" altLang="zh-CN" sz="2400" b="1" dirty="0" smtClean="0">
                <a:latin typeface="楷体_GB2312" pitchFamily="49" charset="-122"/>
                <a:ea typeface="楷体_GB2312" pitchFamily="49" charset="-122"/>
              </a:rPr>
              <a:t>    </a:t>
            </a:r>
            <a:r>
              <a:rPr lang="zh-CN" altLang="en-US" sz="2400" b="1" dirty="0" smtClean="0">
                <a:solidFill>
                  <a:srgbClr val="000000"/>
                </a:solidFill>
                <a:latin typeface="楷体_GB2312" pitchFamily="49" charset="-122"/>
                <a:ea typeface="楷体_GB2312" pitchFamily="49" charset="-122"/>
                <a:cs typeface="Times New Roman" pitchFamily="18" charset="0"/>
              </a:rPr>
              <a:t>读书的目的仅仅是记住书中的内容吗？答案是否定的。</a:t>
            </a:r>
            <a:r>
              <a:rPr lang="en-US" altLang="en-US" sz="2400" b="1" u="sng" dirty="0" smtClean="0">
                <a:solidFill>
                  <a:srgbClr val="000000"/>
                </a:solidFill>
                <a:latin typeface="楷体_GB2312" pitchFamily="49" charset="-122"/>
                <a:ea typeface="楷体_GB2312" pitchFamily="49" charset="-122"/>
                <a:cs typeface="Times New Roman" pitchFamily="18" charset="0"/>
              </a:rPr>
              <a:t> </a:t>
            </a:r>
            <a:r>
              <a:rPr lang="en-US" altLang="zh-CN" sz="2400" b="1" u="sng" dirty="0" smtClean="0">
                <a:solidFill>
                  <a:srgbClr val="000000"/>
                </a:solidFill>
                <a:latin typeface="楷体_GB2312" pitchFamily="49" charset="-122"/>
                <a:ea typeface="楷体_GB2312" pitchFamily="49" charset="-122"/>
                <a:cs typeface="Times New Roman" pitchFamily="18" charset="0"/>
              </a:rPr>
              <a:t>①   </a:t>
            </a:r>
            <a:r>
              <a:rPr lang="zh-CN" altLang="en-US" sz="2400" b="1" dirty="0" smtClean="0">
                <a:solidFill>
                  <a:srgbClr val="000000"/>
                </a:solidFill>
                <a:latin typeface="楷体_GB2312" pitchFamily="49" charset="-122"/>
                <a:ea typeface="楷体_GB2312" pitchFamily="49" charset="-122"/>
                <a:cs typeface="Times New Roman" pitchFamily="18" charset="0"/>
              </a:rPr>
              <a:t>。记忆型阅读是我们缺乏想象力的根源之一，因为它容易导致盲从书本知识，从而失去质疑精神。批判型阅读是一种创造性阅读，它不追求</a:t>
            </a:r>
            <a:r>
              <a:rPr lang="en-US" sz="2400" b="1" u="sng" dirty="0" smtClean="0">
                <a:latin typeface="楷体_GB2312" pitchFamily="49" charset="-122"/>
                <a:ea typeface="楷体_GB2312" pitchFamily="49" charset="-122"/>
              </a:rPr>
              <a:t> ②  </a:t>
            </a:r>
            <a:r>
              <a:rPr lang="zh-CN" altLang="en-US" sz="2400" b="1" dirty="0" smtClean="0">
                <a:solidFill>
                  <a:srgbClr val="000000"/>
                </a:solidFill>
                <a:latin typeface="楷体_GB2312" pitchFamily="49" charset="-122"/>
                <a:ea typeface="楷体_GB2312" pitchFamily="49" charset="-122"/>
                <a:cs typeface="Times New Roman" pitchFamily="18" charset="0"/>
              </a:rPr>
              <a:t>，而主张激发想象力和灵感，带着自己的思考，让自己变得更有思想。能通过阅读提出有价值的质疑，</a:t>
            </a:r>
            <a:r>
              <a:rPr lang="en-US" altLang="en-US" sz="2400" b="1" u="sng" dirty="0" smtClean="0">
                <a:solidFill>
                  <a:srgbClr val="000000"/>
                </a:solidFill>
                <a:latin typeface="楷体_GB2312" pitchFamily="49" charset="-122"/>
                <a:ea typeface="楷体_GB2312" pitchFamily="49" charset="-122"/>
                <a:cs typeface="Times New Roman" pitchFamily="18" charset="0"/>
              </a:rPr>
              <a:t>③   </a:t>
            </a:r>
            <a:r>
              <a:rPr lang="zh-CN" altLang="en-US" sz="2400" b="1" dirty="0" smtClean="0">
                <a:solidFill>
                  <a:srgbClr val="000000"/>
                </a:solidFill>
                <a:latin typeface="楷体_GB2312" pitchFamily="49" charset="-122"/>
                <a:ea typeface="楷体_GB2312" pitchFamily="49" charset="-122"/>
                <a:cs typeface="Times New Roman" pitchFamily="18" charset="0"/>
              </a:rPr>
              <a:t>， 通过分析根源找到解决问题的途径和方法，这在泛阅读日益普遍的时候更显得难能可贵</a:t>
            </a:r>
            <a:r>
              <a:rPr lang="zh-CN" altLang="en-US" sz="2400" b="1" dirty="0" smtClean="0">
                <a:solidFill>
                  <a:srgbClr val="000000"/>
                </a:solidFill>
                <a:latin typeface="Times New Roman" pitchFamily="18" charset="0"/>
                <a:ea typeface="楷体_GB2312" pitchFamily="49" charset="-122"/>
                <a:cs typeface="Times New Roman" pitchFamily="18" charset="0"/>
              </a:rPr>
              <a:t>。</a:t>
            </a:r>
          </a:p>
          <a:p>
            <a:pPr indent="273600">
              <a:lnSpc>
                <a:spcPts val="3300"/>
              </a:lnSpc>
              <a:buNone/>
            </a:pPr>
            <a:endParaRPr lang="en-US" altLang="zh-CN" sz="2400" b="1" dirty="0" smtClean="0">
              <a:solidFill>
                <a:srgbClr val="000000"/>
              </a:solidFill>
              <a:latin typeface="Times New Roman" pitchFamily="18" charset="0"/>
              <a:ea typeface="楷体_GB2312" pitchFamily="49" charset="-122"/>
              <a:cs typeface="Times New Roman" pitchFamily="18" charset="0"/>
            </a:endParaRPr>
          </a:p>
          <a:p>
            <a:endParaRPr lang="en-US" altLang="zh-CN" sz="2400" b="1" dirty="0" smtClean="0">
              <a:solidFill>
                <a:srgbClr val="000000"/>
              </a:solidFill>
              <a:latin typeface="Times New Roman" pitchFamily="18" charset="0"/>
              <a:ea typeface="楷体_GB2312" pitchFamily="49" charset="-122"/>
              <a:cs typeface="Times New Roman" pitchFamily="18" charset="0"/>
            </a:endParaRPr>
          </a:p>
          <a:p>
            <a:endParaRPr lang="en-US" altLang="zh-CN" sz="2400" b="1" dirty="0" smtClean="0">
              <a:solidFill>
                <a:srgbClr val="000000"/>
              </a:solidFill>
              <a:latin typeface="Times New Roman" pitchFamily="18" charset="0"/>
              <a:ea typeface="楷体_GB2312" pitchFamily="49" charset="-122"/>
              <a:cs typeface="Times New Roman" pitchFamily="18" charset="0"/>
            </a:endParaRPr>
          </a:p>
        </p:txBody>
      </p:sp>
      <p:grpSp>
        <p:nvGrpSpPr>
          <p:cNvPr id="2" name="Group 5"/>
          <p:cNvGrpSpPr>
            <a:grpSpLocks/>
          </p:cNvGrpSpPr>
          <p:nvPr/>
        </p:nvGrpSpPr>
        <p:grpSpPr bwMode="auto">
          <a:xfrm>
            <a:off x="1588" y="777875"/>
            <a:ext cx="609600" cy="2003425"/>
            <a:chOff x="1" y="490"/>
            <a:chExt cx="384" cy="1262"/>
          </a:xfrm>
        </p:grpSpPr>
        <p:pic>
          <p:nvPicPr>
            <p:cNvPr id="1290245"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290246"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1290247"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3" name="内容占位符 2"/>
          <p:cNvSpPr>
            <a:spLocks/>
          </p:cNvSpPr>
          <p:nvPr/>
        </p:nvSpPr>
        <p:spPr bwMode="auto">
          <a:xfrm>
            <a:off x="684213" y="5876925"/>
            <a:ext cx="7920037" cy="431800"/>
          </a:xfrm>
          <a:prstGeom prst="rect">
            <a:avLst/>
          </a:prstGeom>
          <a:noFill/>
          <a:ln w="9525">
            <a:noFill/>
            <a:miter lim="800000"/>
            <a:headEnd/>
            <a:tailEnd/>
          </a:ln>
        </p:spPr>
        <p:txBody>
          <a:bodyPr/>
          <a:lstStyle/>
          <a:p>
            <a:pPr indent="622300" algn="l" eaLnBrk="1" hangingPunct="1">
              <a:lnSpc>
                <a:spcPts val="3500"/>
              </a:lnSpc>
              <a:spcBef>
                <a:spcPct val="0"/>
              </a:spcBef>
            </a:pPr>
            <a:endParaRPr lang="zh-CN" altLang="en-US" b="1" dirty="0">
              <a:solidFill>
                <a:srgbClr val="990033"/>
              </a:solidFill>
              <a:latin typeface="宋体" pitchFamily="2"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90242">
                                            <p:txEl>
                                              <p:pRg st="0" end="0"/>
                                            </p:txEl>
                                          </p:spTgt>
                                        </p:tgtEl>
                                        <p:attrNameLst>
                                          <p:attrName>style.visibility</p:attrName>
                                        </p:attrNameLst>
                                      </p:cBhvr>
                                      <p:to>
                                        <p:strVal val="visible"/>
                                      </p:to>
                                    </p:set>
                                    <p:anim calcmode="lin" valueType="num">
                                      <p:cBhvr additive="base">
                                        <p:cTn id="7" dur="500" fill="hold"/>
                                        <p:tgtEl>
                                          <p:spTgt spid="129024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9024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90242">
                                            <p:txEl>
                                              <p:pRg st="1" end="1"/>
                                            </p:txEl>
                                          </p:spTgt>
                                        </p:tgtEl>
                                        <p:attrNameLst>
                                          <p:attrName>style.visibility</p:attrName>
                                        </p:attrNameLst>
                                      </p:cBhvr>
                                      <p:to>
                                        <p:strVal val="visible"/>
                                      </p:to>
                                    </p:set>
                                    <p:anim calcmode="lin" valueType="num">
                                      <p:cBhvr additive="base">
                                        <p:cTn id="13" dur="500" fill="hold"/>
                                        <p:tgtEl>
                                          <p:spTgt spid="129024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9024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nodePh="1">
                                  <p:stCondLst>
                                    <p:cond delay="0"/>
                                  </p:stCondLst>
                                  <p:endCondLst>
                                    <p:cond evt="begin" delay="0">
                                      <p:tn val="17"/>
                                    </p:cond>
                                  </p:end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barn(inVertical)">
                                      <p:cBhvr>
                                        <p:cTn id="1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42" name="内容占位符 2"/>
          <p:cNvSpPr>
            <a:spLocks noGrp="1"/>
          </p:cNvSpPr>
          <p:nvPr>
            <p:ph idx="4294967295"/>
          </p:nvPr>
        </p:nvSpPr>
        <p:spPr>
          <a:xfrm>
            <a:off x="642910" y="714356"/>
            <a:ext cx="8069291" cy="5929353"/>
          </a:xfrm>
        </p:spPr>
        <p:txBody>
          <a:bodyPr/>
          <a:lstStyle/>
          <a:p>
            <a:pPr marL="0" indent="0">
              <a:lnSpc>
                <a:spcPts val="3500"/>
              </a:lnSpc>
              <a:buNone/>
            </a:pPr>
            <a:r>
              <a:rPr lang="zh-CN" altLang="en-US" sz="2400" b="1" dirty="0" smtClean="0">
                <a:solidFill>
                  <a:srgbClr val="990033"/>
                </a:solidFill>
                <a:latin typeface="Times New Roman" pitchFamily="18" charset="0"/>
                <a:cs typeface="Times New Roman" pitchFamily="18" charset="0"/>
              </a:rPr>
              <a:t>示例：</a:t>
            </a:r>
            <a:r>
              <a:rPr lang="en-US" altLang="zh-CN" sz="2400" b="1" dirty="0" smtClean="0">
                <a:solidFill>
                  <a:srgbClr val="990033"/>
                </a:solidFill>
                <a:latin typeface="Times New Roman" pitchFamily="18" charset="0"/>
                <a:cs typeface="Times New Roman" pitchFamily="18" charset="0"/>
              </a:rPr>
              <a:t>①</a:t>
            </a:r>
            <a:r>
              <a:rPr lang="zh-CN" altLang="en-US" sz="2400" b="1" dirty="0" smtClean="0">
                <a:solidFill>
                  <a:srgbClr val="990033"/>
                </a:solidFill>
                <a:latin typeface="Times New Roman" pitchFamily="18" charset="0"/>
                <a:cs typeface="Times New Roman" pitchFamily="18" charset="0"/>
              </a:rPr>
              <a:t>阅读有记忆型和批判型之分　</a:t>
            </a:r>
            <a:r>
              <a:rPr lang="en-US" altLang="zh-CN" sz="2400" b="1" dirty="0" smtClean="0">
                <a:solidFill>
                  <a:srgbClr val="990033"/>
                </a:solidFill>
                <a:latin typeface="Times New Roman" pitchFamily="18" charset="0"/>
                <a:cs typeface="Times New Roman" pitchFamily="18" charset="0"/>
              </a:rPr>
              <a:t>②</a:t>
            </a:r>
            <a:r>
              <a:rPr lang="zh-CN" altLang="en-US" sz="2400" b="1" dirty="0" smtClean="0">
                <a:solidFill>
                  <a:srgbClr val="990033"/>
                </a:solidFill>
                <a:latin typeface="Times New Roman" pitchFamily="18" charset="0"/>
                <a:cs typeface="Times New Roman" pitchFamily="18" charset="0"/>
              </a:rPr>
              <a:t>简单的、机械的知识记忆　</a:t>
            </a:r>
            <a:r>
              <a:rPr lang="en-US" altLang="zh-CN" sz="2400" b="1" dirty="0" smtClean="0">
                <a:solidFill>
                  <a:srgbClr val="990033"/>
                </a:solidFill>
                <a:latin typeface="Times New Roman" pitchFamily="18" charset="0"/>
                <a:cs typeface="Times New Roman" pitchFamily="18" charset="0"/>
              </a:rPr>
              <a:t>③</a:t>
            </a:r>
            <a:r>
              <a:rPr lang="zh-CN" altLang="en-US" sz="2400" b="1" dirty="0" smtClean="0">
                <a:solidFill>
                  <a:srgbClr val="990033"/>
                </a:solidFill>
                <a:latin typeface="Times New Roman" pitchFamily="18" charset="0"/>
                <a:cs typeface="Times New Roman" pitchFamily="18" charset="0"/>
              </a:rPr>
              <a:t>通过质疑找出问题的根源</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写出一处给</a:t>
            </a:r>
            <a:r>
              <a:rPr lang="en-US" altLang="zh-CN" sz="2400" b="1" dirty="0" smtClean="0">
                <a:solidFill>
                  <a:srgbClr val="990033"/>
                </a:solidFill>
                <a:latin typeface="宋体" pitchFamily="2" charset="-122"/>
                <a:ea typeface="宋体" pitchFamily="2" charset="-122"/>
                <a:cs typeface="Times New Roman" pitchFamily="18" charset="0"/>
              </a:rPr>
              <a:t>1</a:t>
            </a:r>
            <a:r>
              <a:rPr lang="zh-CN" altLang="en-US" sz="2400" b="1" dirty="0" smtClean="0">
                <a:solidFill>
                  <a:srgbClr val="990033"/>
                </a:solidFill>
                <a:latin typeface="Times New Roman" pitchFamily="18" charset="0"/>
                <a:cs typeface="Times New Roman" pitchFamily="18" charset="0"/>
              </a:rPr>
              <a:t>分，写出两处给</a:t>
            </a:r>
            <a:r>
              <a:rPr lang="en-US" altLang="zh-CN" sz="2400" b="1" dirty="0" smtClean="0">
                <a:solidFill>
                  <a:srgbClr val="990033"/>
                </a:solidFill>
                <a:latin typeface="宋体" pitchFamily="2" charset="-122"/>
                <a:ea typeface="宋体" pitchFamily="2" charset="-122"/>
                <a:cs typeface="Times New Roman" pitchFamily="18" charset="0"/>
              </a:rPr>
              <a:t>3</a:t>
            </a:r>
            <a:r>
              <a:rPr lang="zh-CN" altLang="en-US" sz="2400" b="1" dirty="0" smtClean="0">
                <a:solidFill>
                  <a:srgbClr val="990033"/>
                </a:solidFill>
                <a:latin typeface="Times New Roman" pitchFamily="18" charset="0"/>
                <a:cs typeface="Times New Roman" pitchFamily="18" charset="0"/>
              </a:rPr>
              <a:t>分，写出三处给</a:t>
            </a:r>
            <a:r>
              <a:rPr lang="en-US" altLang="zh-CN" sz="2400" b="1" dirty="0" smtClean="0">
                <a:solidFill>
                  <a:srgbClr val="990033"/>
                </a:solidFill>
                <a:latin typeface="宋体" pitchFamily="2" charset="-122"/>
                <a:ea typeface="宋体" pitchFamily="2" charset="-122"/>
                <a:cs typeface="Times New Roman" pitchFamily="18" charset="0"/>
              </a:rPr>
              <a:t>5</a:t>
            </a:r>
            <a:r>
              <a:rPr lang="zh-CN" altLang="en-US" sz="2400" b="1" dirty="0" smtClean="0">
                <a:solidFill>
                  <a:srgbClr val="990033"/>
                </a:solidFill>
                <a:latin typeface="Times New Roman" pitchFamily="18" charset="0"/>
                <a:cs typeface="Times New Roman" pitchFamily="18" charset="0"/>
              </a:rPr>
              <a:t>分。意思答对即可。如有其他答案，只要言之成理，可酌情给分</a:t>
            </a:r>
            <a:r>
              <a:rPr lang="en-US" altLang="zh-CN" sz="2400" b="1" dirty="0" smtClean="0">
                <a:solidFill>
                  <a:srgbClr val="990033"/>
                </a:solidFill>
                <a:latin typeface="Times New Roman" pitchFamily="18" charset="0"/>
                <a:cs typeface="Times New Roman" pitchFamily="18" charset="0"/>
              </a:rPr>
              <a:t>)</a:t>
            </a:r>
          </a:p>
          <a:p>
            <a:pPr indent="622800">
              <a:lnSpc>
                <a:spcPts val="3500"/>
              </a:lnSpc>
            </a:pPr>
            <a:endParaRPr lang="zh-CN" altLang="en-US" sz="2400" b="1" dirty="0" smtClean="0">
              <a:solidFill>
                <a:srgbClr val="990033"/>
              </a:solidFill>
              <a:latin typeface="Times New Roman" pitchFamily="18" charset="0"/>
              <a:cs typeface="Times New Roman" pitchFamily="18" charset="0"/>
            </a:endParaRPr>
          </a:p>
          <a:p>
            <a:pPr indent="622800">
              <a:lnSpc>
                <a:spcPts val="3500"/>
              </a:lnSpc>
              <a:buNone/>
            </a:pPr>
            <a:endParaRPr lang="en-US" altLang="zh-CN" sz="2400" b="1" dirty="0" smtClean="0">
              <a:solidFill>
                <a:srgbClr val="000000"/>
              </a:solidFill>
              <a:latin typeface="Times New Roman" pitchFamily="18" charset="0"/>
              <a:ea typeface="楷体_GB2312" pitchFamily="49" charset="-122"/>
              <a:cs typeface="Times New Roman" pitchFamily="18" charset="0"/>
            </a:endParaRPr>
          </a:p>
          <a:p>
            <a:pPr indent="622800">
              <a:lnSpc>
                <a:spcPts val="3500"/>
              </a:lnSpc>
            </a:pPr>
            <a:endParaRPr lang="en-US" altLang="zh-CN" sz="2400" b="1" dirty="0" smtClean="0">
              <a:solidFill>
                <a:srgbClr val="000000"/>
              </a:solidFill>
              <a:latin typeface="Times New Roman" pitchFamily="18" charset="0"/>
              <a:ea typeface="楷体_GB2312" pitchFamily="49" charset="-122"/>
              <a:cs typeface="Times New Roman" pitchFamily="18" charset="0"/>
            </a:endParaRPr>
          </a:p>
          <a:p>
            <a:endParaRPr lang="en-US" altLang="zh-CN" sz="2400" b="1" dirty="0" smtClean="0">
              <a:solidFill>
                <a:srgbClr val="000000"/>
              </a:solidFill>
              <a:latin typeface="Times New Roman" pitchFamily="18" charset="0"/>
              <a:ea typeface="楷体_GB2312" pitchFamily="49" charset="-122"/>
              <a:cs typeface="Times New Roman" pitchFamily="18" charset="0"/>
            </a:endParaRPr>
          </a:p>
        </p:txBody>
      </p:sp>
      <p:grpSp>
        <p:nvGrpSpPr>
          <p:cNvPr id="2" name="Group 5"/>
          <p:cNvGrpSpPr>
            <a:grpSpLocks/>
          </p:cNvGrpSpPr>
          <p:nvPr/>
        </p:nvGrpSpPr>
        <p:grpSpPr bwMode="auto">
          <a:xfrm>
            <a:off x="1588" y="777875"/>
            <a:ext cx="609600" cy="2003425"/>
            <a:chOff x="1" y="490"/>
            <a:chExt cx="384" cy="1262"/>
          </a:xfrm>
        </p:grpSpPr>
        <p:pic>
          <p:nvPicPr>
            <p:cNvPr id="1290245"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290246"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1290247"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3" name="内容占位符 2"/>
          <p:cNvSpPr>
            <a:spLocks/>
          </p:cNvSpPr>
          <p:nvPr/>
        </p:nvSpPr>
        <p:spPr bwMode="auto">
          <a:xfrm>
            <a:off x="684213" y="5876925"/>
            <a:ext cx="7920037" cy="431800"/>
          </a:xfrm>
          <a:prstGeom prst="rect">
            <a:avLst/>
          </a:prstGeom>
          <a:noFill/>
          <a:ln w="9525">
            <a:noFill/>
            <a:miter lim="800000"/>
            <a:headEnd/>
            <a:tailEnd/>
          </a:ln>
        </p:spPr>
        <p:txBody>
          <a:bodyPr/>
          <a:lstStyle/>
          <a:p>
            <a:pPr indent="622300" algn="l" eaLnBrk="1" hangingPunct="1">
              <a:lnSpc>
                <a:spcPts val="3500"/>
              </a:lnSpc>
              <a:spcBef>
                <a:spcPct val="0"/>
              </a:spcBef>
            </a:pPr>
            <a:endParaRPr lang="zh-CN" altLang="en-US" b="1" dirty="0">
              <a:solidFill>
                <a:srgbClr val="990033"/>
              </a:solidFill>
              <a:latin typeface="宋体" pitchFamily="2"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90242">
                                            <p:txEl>
                                              <p:pRg st="0" end="0"/>
                                            </p:txEl>
                                          </p:spTgt>
                                        </p:tgtEl>
                                        <p:attrNameLst>
                                          <p:attrName>style.visibility</p:attrName>
                                        </p:attrNameLst>
                                      </p:cBhvr>
                                      <p:to>
                                        <p:strVal val="visible"/>
                                      </p:to>
                                    </p:set>
                                    <p:animEffect transition="in" filter="box(in)">
                                      <p:cBhvr>
                                        <p:cTn id="7" dur="500"/>
                                        <p:tgtEl>
                                          <p:spTgt spid="12902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42" name="内容占位符 2"/>
          <p:cNvSpPr>
            <a:spLocks noGrp="1"/>
          </p:cNvSpPr>
          <p:nvPr>
            <p:ph idx="4294967295"/>
          </p:nvPr>
        </p:nvSpPr>
        <p:spPr>
          <a:xfrm>
            <a:off x="714348" y="857232"/>
            <a:ext cx="8072493" cy="5572164"/>
          </a:xfrm>
        </p:spPr>
        <p:txBody>
          <a:bodyPr/>
          <a:lstStyle/>
          <a:p>
            <a:pPr marL="0" indent="0">
              <a:lnSpc>
                <a:spcPts val="3500"/>
              </a:lnSpc>
              <a:buNone/>
            </a:pPr>
            <a:r>
              <a:rPr lang="en-US" altLang="en-US"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解析</a:t>
            </a:r>
            <a:r>
              <a:rPr lang="en-US" altLang="en-US" sz="2400" b="1" dirty="0" smtClean="0">
                <a:solidFill>
                  <a:srgbClr val="990033"/>
                </a:solidFill>
                <a:latin typeface="+mn-ea"/>
                <a:cs typeface="Times New Roman" pitchFamily="18" charset="0"/>
              </a:rPr>
              <a:t>]  </a:t>
            </a:r>
            <a:r>
              <a:rPr lang="zh-CN" altLang="en-US" sz="2400" b="1" dirty="0" smtClean="0">
                <a:solidFill>
                  <a:srgbClr val="990033"/>
                </a:solidFill>
                <a:latin typeface="+mn-ea"/>
                <a:cs typeface="Times New Roman" pitchFamily="18" charset="0"/>
              </a:rPr>
              <a:t>本题考查语言表达简明、连贯、得体、准确、鲜明、生动的能力。解答此题时，首先要把握语段的整体意思，其次要分析前后语境。根据</a:t>
            </a:r>
            <a:r>
              <a:rPr lang="en-US" altLang="en-US" sz="2400" b="1" dirty="0" smtClean="0">
                <a:solidFill>
                  <a:srgbClr val="990033"/>
                </a:solidFill>
                <a:latin typeface="+mn-ea"/>
                <a:cs typeface="Times New Roman" pitchFamily="18" charset="0"/>
              </a:rPr>
              <a:t>①</a:t>
            </a:r>
            <a:r>
              <a:rPr lang="zh-CN" altLang="en-US" sz="2400" b="1" dirty="0" smtClean="0">
                <a:solidFill>
                  <a:srgbClr val="990033"/>
                </a:solidFill>
                <a:latin typeface="+mn-ea"/>
                <a:cs typeface="Times New Roman" pitchFamily="18" charset="0"/>
              </a:rPr>
              <a:t>处后面的</a:t>
            </a:r>
            <a:r>
              <a:rPr lang="en-US" altLang="en-US"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mn-ea"/>
                <a:cs typeface="Times New Roman" pitchFamily="18" charset="0"/>
              </a:rPr>
              <a:t>记忆型阅</a:t>
            </a:r>
            <a:r>
              <a:rPr lang="en-US" altLang="en-US" sz="2400" b="1" dirty="0" smtClean="0">
                <a:solidFill>
                  <a:srgbClr val="990033"/>
                </a:solidFill>
                <a:latin typeface="宋体" pitchFamily="2" charset="-122"/>
                <a:ea typeface="宋体" pitchFamily="2" charset="-122"/>
                <a:cs typeface="Times New Roman" pitchFamily="18" charset="0"/>
              </a:rPr>
              <a:t>”</a:t>
            </a:r>
          </a:p>
          <a:p>
            <a:pPr marL="0" indent="0">
              <a:lnSpc>
                <a:spcPts val="3500"/>
              </a:lnSpc>
              <a:buNone/>
            </a:pPr>
            <a:r>
              <a:rPr lang="en-US" altLang="en-US"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mn-ea"/>
                <a:cs typeface="Times New Roman" pitchFamily="18" charset="0"/>
              </a:rPr>
              <a:t>批判型阅读</a:t>
            </a:r>
            <a:r>
              <a:rPr lang="en-US" altLang="en-US"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mn-ea"/>
                <a:cs typeface="Times New Roman" pitchFamily="18" charset="0"/>
              </a:rPr>
              <a:t>这两个分类可以得出，此处应该填</a:t>
            </a:r>
            <a:r>
              <a:rPr lang="en-US" altLang="en-US"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mn-ea"/>
                <a:cs typeface="Times New Roman" pitchFamily="18" charset="0"/>
              </a:rPr>
              <a:t>对阅读进行记忆型和批判型的分类</a:t>
            </a:r>
            <a:r>
              <a:rPr lang="en-US" altLang="en-US"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mn-ea"/>
                <a:cs typeface="Times New Roman" pitchFamily="18" charset="0"/>
              </a:rPr>
              <a:t>的句子。根据</a:t>
            </a:r>
            <a:r>
              <a:rPr lang="en-US" altLang="en-US" sz="2400" b="1" dirty="0" smtClean="0">
                <a:solidFill>
                  <a:srgbClr val="990033"/>
                </a:solidFill>
                <a:latin typeface="+mn-ea"/>
                <a:cs typeface="Times New Roman" pitchFamily="18" charset="0"/>
              </a:rPr>
              <a:t>②</a:t>
            </a:r>
            <a:r>
              <a:rPr lang="zh-CN" altLang="en-US" sz="2400" b="1" dirty="0" smtClean="0">
                <a:solidFill>
                  <a:srgbClr val="990033"/>
                </a:solidFill>
                <a:latin typeface="+mn-ea"/>
                <a:cs typeface="Times New Roman" pitchFamily="18" charset="0"/>
              </a:rPr>
              <a:t>处前面的</a:t>
            </a:r>
            <a:r>
              <a:rPr lang="en-US" altLang="en-US"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mn-ea"/>
                <a:cs typeface="Times New Roman" pitchFamily="18" charset="0"/>
              </a:rPr>
              <a:t>不追求</a:t>
            </a:r>
            <a:r>
              <a:rPr lang="en-US" altLang="en-US"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mn-ea"/>
                <a:cs typeface="Times New Roman" pitchFamily="18" charset="0"/>
              </a:rPr>
              <a:t>可知，此处所填的内容应和</a:t>
            </a:r>
            <a:r>
              <a:rPr lang="en-US" altLang="en-US"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主张激发想象力和灵感，带着自己的思考，让自己变得更有思想</a:t>
            </a:r>
            <a:r>
              <a:rPr lang="en-US" altLang="en-US"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的意思相反，也就是没有想象力、没有自己思考的、简单的、机械的知识记忆。根据③处前后的两句话可以确定，此处所填内容的基本句式是“通过</a:t>
            </a:r>
            <a:r>
              <a:rPr lang="en-US" altLang="zh-CN" sz="2400" b="1" dirty="0" smtClean="0">
                <a:solidFill>
                  <a:srgbClr val="990033"/>
                </a:solidFill>
                <a:latin typeface="宋体" pitchFamily="2" charset="-122"/>
                <a:ea typeface="宋体" pitchFamily="2" charset="-122"/>
                <a:cs typeface="Times New Roman" pitchFamily="18" charset="0"/>
              </a:rPr>
              <a:t>……</a:t>
            </a: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；另外，从内容方面考虑，这句话还要承上启下，这样，语意才能连贯。</a:t>
            </a:r>
          </a:p>
          <a:p>
            <a:pPr>
              <a:lnSpc>
                <a:spcPts val="3500"/>
              </a:lnSpc>
            </a:pPr>
            <a:endParaRPr lang="zh-CN" altLang="en-US" sz="1600" b="1" dirty="0" smtClean="0">
              <a:solidFill>
                <a:srgbClr val="990033"/>
              </a:solidFill>
              <a:latin typeface="Times New Roman" pitchFamily="18" charset="0"/>
              <a:cs typeface="Times New Roman" pitchFamily="18" charset="0"/>
            </a:endParaRPr>
          </a:p>
          <a:p>
            <a:pPr indent="622800">
              <a:lnSpc>
                <a:spcPts val="3500"/>
              </a:lnSpc>
              <a:buNone/>
            </a:pPr>
            <a:endParaRPr lang="en-US" altLang="zh-CN" sz="2400" b="1" dirty="0" smtClean="0">
              <a:solidFill>
                <a:srgbClr val="000000"/>
              </a:solidFill>
              <a:latin typeface="Times New Roman" pitchFamily="18" charset="0"/>
              <a:ea typeface="楷体_GB2312" pitchFamily="49" charset="-122"/>
              <a:cs typeface="Times New Roman" pitchFamily="18" charset="0"/>
            </a:endParaRPr>
          </a:p>
          <a:p>
            <a:pPr indent="622800">
              <a:lnSpc>
                <a:spcPts val="3500"/>
              </a:lnSpc>
            </a:pPr>
            <a:endParaRPr lang="en-US" altLang="zh-CN" sz="2400" b="1" dirty="0" smtClean="0">
              <a:solidFill>
                <a:srgbClr val="000000"/>
              </a:solidFill>
              <a:latin typeface="Times New Roman" pitchFamily="18" charset="0"/>
              <a:ea typeface="楷体_GB2312" pitchFamily="49" charset="-122"/>
              <a:cs typeface="Times New Roman" pitchFamily="18" charset="0"/>
            </a:endParaRPr>
          </a:p>
          <a:p>
            <a:endParaRPr lang="en-US" altLang="zh-CN" sz="2400" b="1" dirty="0" smtClean="0">
              <a:solidFill>
                <a:srgbClr val="000000"/>
              </a:solidFill>
              <a:latin typeface="Times New Roman" pitchFamily="18" charset="0"/>
              <a:ea typeface="楷体_GB2312" pitchFamily="49" charset="-122"/>
              <a:cs typeface="Times New Roman" pitchFamily="18" charset="0"/>
            </a:endParaRPr>
          </a:p>
        </p:txBody>
      </p:sp>
      <p:grpSp>
        <p:nvGrpSpPr>
          <p:cNvPr id="2" name="Group 5"/>
          <p:cNvGrpSpPr>
            <a:grpSpLocks/>
          </p:cNvGrpSpPr>
          <p:nvPr/>
        </p:nvGrpSpPr>
        <p:grpSpPr bwMode="auto">
          <a:xfrm>
            <a:off x="1588" y="777875"/>
            <a:ext cx="609600" cy="2003425"/>
            <a:chOff x="1" y="490"/>
            <a:chExt cx="384" cy="1262"/>
          </a:xfrm>
        </p:grpSpPr>
        <p:pic>
          <p:nvPicPr>
            <p:cNvPr id="1290245"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290246"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1290247"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3" name="内容占位符 2"/>
          <p:cNvSpPr>
            <a:spLocks/>
          </p:cNvSpPr>
          <p:nvPr/>
        </p:nvSpPr>
        <p:spPr bwMode="auto">
          <a:xfrm>
            <a:off x="684213" y="5876925"/>
            <a:ext cx="7920037" cy="431800"/>
          </a:xfrm>
          <a:prstGeom prst="rect">
            <a:avLst/>
          </a:prstGeom>
          <a:noFill/>
          <a:ln w="9525">
            <a:noFill/>
            <a:miter lim="800000"/>
            <a:headEnd/>
            <a:tailEnd/>
          </a:ln>
        </p:spPr>
        <p:txBody>
          <a:bodyPr/>
          <a:lstStyle/>
          <a:p>
            <a:pPr indent="622300" algn="l" eaLnBrk="1" hangingPunct="1">
              <a:lnSpc>
                <a:spcPts val="3500"/>
              </a:lnSpc>
              <a:spcBef>
                <a:spcPct val="0"/>
              </a:spcBef>
            </a:pPr>
            <a:endParaRPr lang="zh-CN" altLang="en-US" b="1" dirty="0">
              <a:solidFill>
                <a:srgbClr val="990033"/>
              </a:solidFill>
              <a:latin typeface="宋体" pitchFamily="2"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290242">
                                            <p:txEl>
                                              <p:pRg st="0" end="0"/>
                                            </p:txEl>
                                          </p:spTgt>
                                        </p:tgtEl>
                                        <p:attrNameLst>
                                          <p:attrName>style.visibility</p:attrName>
                                        </p:attrNameLst>
                                      </p:cBhvr>
                                      <p:to>
                                        <p:strVal val="visible"/>
                                      </p:to>
                                    </p:set>
                                    <p:animEffect transition="in" filter="diamond(in)">
                                      <p:cBhvr>
                                        <p:cTn id="12" dur="1000"/>
                                        <p:tgtEl>
                                          <p:spTgt spid="129024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1290242">
                                            <p:txEl>
                                              <p:pRg st="1" end="1"/>
                                            </p:txEl>
                                          </p:spTgt>
                                        </p:tgtEl>
                                        <p:attrNameLst>
                                          <p:attrName>style.visibility</p:attrName>
                                        </p:attrNameLst>
                                      </p:cBhvr>
                                      <p:to>
                                        <p:strVal val="visible"/>
                                      </p:to>
                                    </p:set>
                                    <p:animEffect transition="in" filter="diamond(in)">
                                      <p:cBhvr>
                                        <p:cTn id="17" dur="1000"/>
                                        <p:tgtEl>
                                          <p:spTgt spid="129024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714356"/>
            <a:ext cx="8175653" cy="5786478"/>
          </a:xfrm>
        </p:spPr>
        <p:txBody>
          <a:bodyPr/>
          <a:lstStyle/>
          <a:p>
            <a:pPr marL="0" indent="0">
              <a:lnSpc>
                <a:spcPts val="3500"/>
              </a:lnSpc>
              <a:buNone/>
            </a:pPr>
            <a:r>
              <a:rPr lang="en-US" altLang="zh-CN" sz="2400" b="1" dirty="0" smtClean="0">
                <a:latin typeface="宋体" pitchFamily="2" charset="-122"/>
              </a:rPr>
              <a:t>5</a:t>
            </a:r>
            <a:r>
              <a:rPr lang="zh-CN" altLang="en-US" sz="2400" b="1" dirty="0" smtClean="0">
                <a:latin typeface="宋体" pitchFamily="2" charset="-122"/>
              </a:rPr>
              <a:t>．</a:t>
            </a:r>
            <a:r>
              <a:rPr lang="en-US" altLang="en-US" sz="2400" b="1" dirty="0" smtClean="0">
                <a:latin typeface="宋体" charset="-122"/>
              </a:rPr>
              <a:t> [2014·</a:t>
            </a:r>
            <a:r>
              <a:rPr lang="zh-CN" altLang="en-US" sz="2400" b="1" dirty="0" smtClean="0">
                <a:latin typeface="宋体" charset="-122"/>
              </a:rPr>
              <a:t>新课标全国卷</a:t>
            </a:r>
            <a:r>
              <a:rPr lang="en-US" altLang="en-US" sz="2400" b="1" dirty="0" smtClean="0">
                <a:latin typeface="宋体" charset="-122"/>
              </a:rPr>
              <a:t>Ⅰ] </a:t>
            </a:r>
            <a:r>
              <a:rPr lang="zh-CN" altLang="en-US" sz="2400" b="1" dirty="0" smtClean="0">
                <a:latin typeface="宋体" charset="-122"/>
              </a:rPr>
              <a:t>在下面一段文字横线处补写恰当的语句，使整段文字语意完整连贯，内容贴切，逻辑严密。每处不超过</a:t>
            </a:r>
            <a:r>
              <a:rPr lang="en-US" altLang="en-US" sz="2400" b="1" dirty="0" smtClean="0">
                <a:latin typeface="宋体" charset="-122"/>
              </a:rPr>
              <a:t>15</a:t>
            </a:r>
            <a:r>
              <a:rPr lang="zh-CN" altLang="en-US" sz="2400" b="1" dirty="0" smtClean="0">
                <a:latin typeface="宋体" charset="-122"/>
              </a:rPr>
              <a:t>个字。</a:t>
            </a:r>
            <a:r>
              <a:rPr lang="en-US" altLang="en-US" sz="2400" b="1" dirty="0" smtClean="0">
                <a:latin typeface="宋体" charset="-122"/>
              </a:rPr>
              <a:t>(5</a:t>
            </a:r>
            <a:r>
              <a:rPr lang="zh-CN" altLang="en-US" sz="2400" b="1" dirty="0" smtClean="0">
                <a:latin typeface="宋体" charset="-122"/>
              </a:rPr>
              <a:t>分</a:t>
            </a:r>
            <a:r>
              <a:rPr lang="en-US" altLang="en-US" sz="2400" b="1" dirty="0" smtClean="0">
                <a:latin typeface="宋体" charset="-122"/>
              </a:rPr>
              <a:t>)</a:t>
            </a:r>
          </a:p>
          <a:p>
            <a:pPr marL="0" indent="0">
              <a:lnSpc>
                <a:spcPts val="3500"/>
              </a:lnSpc>
              <a:buNone/>
            </a:pPr>
            <a:r>
              <a:rPr lang="zh-CN" altLang="en-US" sz="2400" b="1" dirty="0" smtClean="0">
                <a:solidFill>
                  <a:srgbClr val="000000"/>
                </a:solidFill>
                <a:latin typeface="楷体_GB2312" pitchFamily="49" charset="-122"/>
                <a:ea typeface="楷体_GB2312" pitchFamily="49" charset="-122"/>
                <a:cs typeface="Times New Roman" pitchFamily="18" charset="0"/>
              </a:rPr>
              <a:t>    二氧化碳是最主要的大气保温气体之一。大气中的二氧化碳浓度升高会导致全球变暖，造成天气干旱或旱涝不均，甚至可能造成海洋水位上升，淹没大量沿海城市，</a:t>
            </a:r>
            <a:r>
              <a:rPr lang="en-US" altLang="en-US" sz="2400" b="1" u="sng" dirty="0" smtClean="0">
                <a:solidFill>
                  <a:srgbClr val="000000"/>
                </a:solidFill>
                <a:latin typeface="楷体_GB2312" pitchFamily="49" charset="-122"/>
                <a:ea typeface="楷体_GB2312" pitchFamily="49" charset="-122"/>
                <a:cs typeface="Times New Roman" pitchFamily="18" charset="0"/>
              </a:rPr>
              <a:t>①   </a:t>
            </a:r>
            <a:r>
              <a:rPr lang="zh-CN" altLang="en-US" sz="2400" b="1" dirty="0" smtClean="0">
                <a:solidFill>
                  <a:srgbClr val="000000"/>
                </a:solidFill>
                <a:latin typeface="楷体_GB2312" pitchFamily="49" charset="-122"/>
                <a:ea typeface="楷体_GB2312" pitchFamily="49" charset="-122"/>
                <a:cs typeface="Times New Roman" pitchFamily="18" charset="0"/>
              </a:rPr>
              <a:t>，然而，也有研究指出，</a:t>
            </a:r>
            <a:r>
              <a:rPr lang="en-US" altLang="en-US" sz="2400" b="1" u="sng" dirty="0" smtClean="0">
                <a:solidFill>
                  <a:srgbClr val="000000"/>
                </a:solidFill>
                <a:latin typeface="楷体_GB2312" pitchFamily="49" charset="-122"/>
                <a:ea typeface="楷体_GB2312" pitchFamily="49" charset="-122"/>
                <a:cs typeface="Times New Roman" pitchFamily="18" charset="0"/>
              </a:rPr>
              <a:t>②   </a:t>
            </a:r>
            <a:r>
              <a:rPr lang="zh-CN" altLang="en-US" sz="2400" b="1" dirty="0" smtClean="0">
                <a:solidFill>
                  <a:srgbClr val="000000"/>
                </a:solidFill>
                <a:latin typeface="楷体_GB2312" pitchFamily="49" charset="-122"/>
                <a:ea typeface="楷体_GB2312" pitchFamily="49" charset="-122"/>
                <a:cs typeface="Times New Roman" pitchFamily="18" charset="0"/>
              </a:rPr>
              <a:t>：比如增加的二氧化碳可以给植物</a:t>
            </a:r>
            <a:r>
              <a:rPr lang="en-US" altLang="en-US" sz="2400" b="1" dirty="0" smtClean="0">
                <a:solidFill>
                  <a:srgbClr val="000000"/>
                </a:solidFill>
                <a:latin typeface="楷体_GB2312" pitchFamily="49" charset="-122"/>
                <a:ea typeface="楷体_GB2312" pitchFamily="49"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施肥</a:t>
            </a:r>
            <a:r>
              <a:rPr lang="en-US" altLang="en-US" sz="2400" b="1" dirty="0" smtClean="0">
                <a:solidFill>
                  <a:srgbClr val="000000"/>
                </a:solidFill>
                <a:latin typeface="楷体_GB2312" pitchFamily="49" charset="-122"/>
                <a:ea typeface="楷体_GB2312" pitchFamily="49"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，有利于植物的生长。但这必须有个前提，植物还活着！如果土壤被污染，</a:t>
            </a:r>
            <a:r>
              <a:rPr lang="en-US" altLang="en-US" sz="2400" b="1" u="sng" dirty="0" smtClean="0">
                <a:solidFill>
                  <a:srgbClr val="000000"/>
                </a:solidFill>
                <a:latin typeface="楷体_GB2312" pitchFamily="49" charset="-122"/>
                <a:ea typeface="楷体_GB2312" pitchFamily="49" charset="-122"/>
                <a:cs typeface="Times New Roman" pitchFamily="18" charset="0"/>
              </a:rPr>
              <a:t>③  </a:t>
            </a:r>
            <a:r>
              <a:rPr lang="zh-CN" altLang="en-US" sz="2400" b="1" dirty="0" smtClean="0">
                <a:solidFill>
                  <a:srgbClr val="000000"/>
                </a:solidFill>
                <a:latin typeface="楷体_GB2312" pitchFamily="49" charset="-122"/>
                <a:ea typeface="楷体_GB2312" pitchFamily="49" charset="-122"/>
                <a:cs typeface="Times New Roman" pitchFamily="18" charset="0"/>
              </a:rPr>
              <a:t>，我们就失去了这些向大气中释放氧气的</a:t>
            </a:r>
            <a:r>
              <a:rPr lang="en-US" altLang="en-US" sz="2400" b="1" dirty="0" smtClean="0">
                <a:solidFill>
                  <a:srgbClr val="000000"/>
                </a:solidFill>
                <a:latin typeface="楷体_GB2312" pitchFamily="49" charset="-122"/>
                <a:ea typeface="楷体_GB2312" pitchFamily="49"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氧气工厂</a:t>
            </a:r>
            <a:r>
              <a:rPr lang="en-US" altLang="en-US" sz="2400" b="1" dirty="0" smtClean="0">
                <a:solidFill>
                  <a:srgbClr val="000000"/>
                </a:solidFill>
                <a:latin typeface="楷体_GB2312" pitchFamily="49" charset="-122"/>
                <a:ea typeface="楷体_GB2312" pitchFamily="49"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和</a:t>
            </a:r>
            <a:r>
              <a:rPr lang="en-US" altLang="en-US" sz="2400" b="1" dirty="0" smtClean="0">
                <a:solidFill>
                  <a:srgbClr val="000000"/>
                </a:solidFill>
                <a:latin typeface="楷体_GB2312" pitchFamily="49" charset="-122"/>
                <a:ea typeface="楷体_GB2312" pitchFamily="49"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空气净化器</a:t>
            </a:r>
            <a:r>
              <a:rPr lang="en-US" altLang="en-US" sz="2400" b="1" dirty="0" smtClean="0">
                <a:solidFill>
                  <a:srgbClr val="000000"/>
                </a:solidFill>
                <a:latin typeface="楷体_GB2312" pitchFamily="49" charset="-122"/>
                <a:ea typeface="楷体_GB2312" pitchFamily="49"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a:t>
            </a:r>
            <a:endParaRPr lang="en-US" altLang="zh-CN" sz="2400" b="1" dirty="0" smtClean="0">
              <a:solidFill>
                <a:srgbClr val="000000"/>
              </a:solidFill>
              <a:latin typeface="楷体_GB2312" pitchFamily="49" charset="-122"/>
              <a:ea typeface="楷体_GB2312" pitchFamily="49" charset="-122"/>
              <a:cs typeface="Times New Roman" pitchFamily="18" charset="0"/>
            </a:endParaRPr>
          </a:p>
          <a:p>
            <a:pPr marL="0" indent="0">
              <a:lnSpc>
                <a:spcPts val="3500"/>
              </a:lnSpc>
              <a:buNone/>
            </a:pP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答案</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及</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见本讲</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现场指导</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p>
          <a:p>
            <a:pPr>
              <a:buNone/>
            </a:pPr>
            <a:r>
              <a:rPr lang="en-US" altLang="en-US" sz="2400" b="1" dirty="0" smtClean="0">
                <a:solidFill>
                  <a:srgbClr val="000000"/>
                </a:solidFill>
                <a:latin typeface="Times New Roman" pitchFamily="18" charset="0"/>
                <a:ea typeface="楷体_GB2312" pitchFamily="49" charset="-122"/>
                <a:cs typeface="Times New Roman" pitchFamily="18" charset="0"/>
              </a:rPr>
              <a:t/>
            </a:r>
            <a:br>
              <a:rPr lang="en-US" altLang="en-US" sz="2400" b="1" dirty="0" smtClean="0">
                <a:solidFill>
                  <a:srgbClr val="000000"/>
                </a:solidFill>
                <a:latin typeface="Times New Roman" pitchFamily="18" charset="0"/>
                <a:ea typeface="楷体_GB2312" pitchFamily="49" charset="-122"/>
                <a:cs typeface="Times New Roman" pitchFamily="18" charset="0"/>
              </a:rPr>
            </a:br>
            <a:endParaRPr lang="zh-CN" altLang="en-US" sz="2400" b="1" dirty="0" smtClean="0">
              <a:solidFill>
                <a:srgbClr val="000000"/>
              </a:solidFill>
              <a:latin typeface="Times New Roman" pitchFamily="18" charset="0"/>
              <a:ea typeface="楷体_GB2312" pitchFamily="49" charset="-122"/>
              <a:cs typeface="Times New Roman" pitchFamily="18" charset="0"/>
            </a:endParaRPr>
          </a:p>
        </p:txBody>
      </p:sp>
      <p:grpSp>
        <p:nvGrpSpPr>
          <p:cNvPr id="2" name="Group 5"/>
          <p:cNvGrpSpPr>
            <a:grpSpLocks/>
          </p:cNvGrpSpPr>
          <p:nvPr/>
        </p:nvGrpSpPr>
        <p:grpSpPr bwMode="auto">
          <a:xfrm>
            <a:off x="1588" y="777875"/>
            <a:ext cx="609600" cy="2003425"/>
            <a:chOff x="1" y="490"/>
            <a:chExt cx="384" cy="1262"/>
          </a:xfrm>
        </p:grpSpPr>
        <p:pic>
          <p:nvPicPr>
            <p:cNvPr id="1291269"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291270"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1291271"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strVal val="#ppt_w*0.05"/>
                                          </p:val>
                                        </p:tav>
                                        <p:tav tm="100000">
                                          <p:val>
                                            <p:strVal val="#ppt_w"/>
                                          </p:val>
                                        </p:tav>
                                      </p:tavLst>
                                    </p:anim>
                                    <p:anim calcmode="lin" valueType="num">
                                      <p:cBhvr>
                                        <p:cTn id="8" dur="5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9" dur="500" fill="hold"/>
                                        <p:tgtEl>
                                          <p:spTgt spid="3">
                                            <p:txEl>
                                              <p:pRg st="0" end="0"/>
                                            </p:txEl>
                                          </p:spTgt>
                                        </p:tgtEl>
                                        <p:attrNameLst>
                                          <p:attrName>ppt_x</p:attrName>
                                        </p:attrNameLst>
                                      </p:cBhvr>
                                      <p:tavLst>
                                        <p:tav tm="0">
                                          <p:val>
                                            <p:strVal val="#ppt_x-.2"/>
                                          </p:val>
                                        </p:tav>
                                        <p:tav tm="100000">
                                          <p:val>
                                            <p:strVal val="#ppt_x"/>
                                          </p:val>
                                        </p:tav>
                                      </p:tavLst>
                                    </p:anim>
                                    <p:anim calcmode="lin" valueType="num">
                                      <p:cBhvr>
                                        <p:cTn id="10" dur="500" fill="hold"/>
                                        <p:tgtEl>
                                          <p:spTgt spid="3">
                                            <p:txEl>
                                              <p:pRg st="0" end="0"/>
                                            </p:txEl>
                                          </p:spTgt>
                                        </p:tgtEl>
                                        <p:attrNameLst>
                                          <p:attrName>ppt_y</p:attrName>
                                        </p:attrNameLst>
                                      </p:cBhvr>
                                      <p:tavLst>
                                        <p:tav tm="0">
                                          <p:val>
                                            <p:strVal val="#ppt_y"/>
                                          </p:val>
                                        </p:tav>
                                        <p:tav tm="100000">
                                          <p:val>
                                            <p:strVal val="#ppt_y"/>
                                          </p:val>
                                        </p:tav>
                                      </p:tavLst>
                                    </p:anim>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ppt_w</p:attrName>
                                        </p:attrNameLst>
                                      </p:cBhvr>
                                      <p:tavLst>
                                        <p:tav tm="0">
                                          <p:val>
                                            <p:strVal val="#ppt_w*0.05"/>
                                          </p:val>
                                        </p:tav>
                                        <p:tav tm="100000">
                                          <p:val>
                                            <p:strVal val="#ppt_w"/>
                                          </p:val>
                                        </p:tav>
                                      </p:tavLst>
                                    </p:anim>
                                    <p:anim calcmode="lin" valueType="num">
                                      <p:cBhvr>
                                        <p:cTn id="17" dur="5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18" dur="500" fill="hold"/>
                                        <p:tgtEl>
                                          <p:spTgt spid="3">
                                            <p:txEl>
                                              <p:pRg st="1" end="1"/>
                                            </p:txEl>
                                          </p:spTgt>
                                        </p:tgtEl>
                                        <p:attrNameLst>
                                          <p:attrName>ppt_x</p:attrName>
                                        </p:attrNameLst>
                                      </p:cBhvr>
                                      <p:tavLst>
                                        <p:tav tm="0">
                                          <p:val>
                                            <p:strVal val="#ppt_x-.2"/>
                                          </p:val>
                                        </p:tav>
                                        <p:tav tm="100000">
                                          <p:val>
                                            <p:strVal val="#ppt_x"/>
                                          </p:val>
                                        </p:tav>
                                      </p:tavLst>
                                    </p:anim>
                                    <p:anim calcmode="lin" valueType="num">
                                      <p:cBhvr>
                                        <p:cTn id="19" dur="500" fill="hold"/>
                                        <p:tgtEl>
                                          <p:spTgt spid="3">
                                            <p:txEl>
                                              <p:pRg st="1" end="1"/>
                                            </p:txEl>
                                          </p:spTgt>
                                        </p:tgtEl>
                                        <p:attrNameLst>
                                          <p:attrName>ppt_y</p:attrName>
                                        </p:attrNameLst>
                                      </p:cBhvr>
                                      <p:tavLst>
                                        <p:tav tm="0">
                                          <p:val>
                                            <p:strVal val="#ppt_y"/>
                                          </p:val>
                                        </p:tav>
                                        <p:tav tm="100000">
                                          <p:val>
                                            <p:strVal val="#ppt_y"/>
                                          </p:val>
                                        </p:tav>
                                      </p:tavLst>
                                    </p:anim>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4" presetClass="entr" presetSubtype="0" accel="10000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ppt_w</p:attrName>
                                        </p:attrNameLst>
                                      </p:cBhvr>
                                      <p:tavLst>
                                        <p:tav tm="0">
                                          <p:val>
                                            <p:strVal val="#ppt_w*0.05"/>
                                          </p:val>
                                        </p:tav>
                                        <p:tav tm="100000">
                                          <p:val>
                                            <p:strVal val="#ppt_w"/>
                                          </p:val>
                                        </p:tav>
                                      </p:tavLst>
                                    </p:anim>
                                    <p:anim calcmode="lin" valueType="num">
                                      <p:cBhvr>
                                        <p:cTn id="26" dur="5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27" dur="500" fill="hold"/>
                                        <p:tgtEl>
                                          <p:spTgt spid="3">
                                            <p:txEl>
                                              <p:pRg st="2" end="2"/>
                                            </p:txEl>
                                          </p:spTgt>
                                        </p:tgtEl>
                                        <p:attrNameLst>
                                          <p:attrName>ppt_x</p:attrName>
                                        </p:attrNameLst>
                                      </p:cBhvr>
                                      <p:tavLst>
                                        <p:tav tm="0">
                                          <p:val>
                                            <p:strVal val="#ppt_x-.2"/>
                                          </p:val>
                                        </p:tav>
                                        <p:tav tm="100000">
                                          <p:val>
                                            <p:strVal val="#ppt_x"/>
                                          </p:val>
                                        </p:tav>
                                      </p:tavLst>
                                    </p:anim>
                                    <p:anim calcmode="lin" valueType="num">
                                      <p:cBhvr>
                                        <p:cTn id="28" dur="500" fill="hold"/>
                                        <p:tgtEl>
                                          <p:spTgt spid="3">
                                            <p:txEl>
                                              <p:pRg st="2" end="2"/>
                                            </p:txEl>
                                          </p:spTgt>
                                        </p:tgtEl>
                                        <p:attrNameLst>
                                          <p:attrName>ppt_y</p:attrName>
                                        </p:attrNameLst>
                                      </p:cBhvr>
                                      <p:tavLst>
                                        <p:tav tm="0">
                                          <p:val>
                                            <p:strVal val="#ppt_y"/>
                                          </p:val>
                                        </p:tav>
                                        <p:tav tm="100000">
                                          <p:val>
                                            <p:strVal val="#ppt_y"/>
                                          </p:val>
                                        </p:tav>
                                      </p:tavLst>
                                    </p:anim>
                                    <p:animEffect transition="in" filter="fade">
                                      <p:cBhvr>
                                        <p:cTn id="29" dur="5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4" presetClass="entr" presetSubtype="0" accel="10000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ppt_w</p:attrName>
                                        </p:attrNameLst>
                                      </p:cBhvr>
                                      <p:tavLst>
                                        <p:tav tm="0">
                                          <p:val>
                                            <p:strVal val="#ppt_w*0.05"/>
                                          </p:val>
                                        </p:tav>
                                        <p:tav tm="100000">
                                          <p:val>
                                            <p:strVal val="#ppt_w"/>
                                          </p:val>
                                        </p:tav>
                                      </p:tavLst>
                                    </p:anim>
                                    <p:anim calcmode="lin" valueType="num">
                                      <p:cBhvr>
                                        <p:cTn id="35" dur="5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36" dur="500" fill="hold"/>
                                        <p:tgtEl>
                                          <p:spTgt spid="3">
                                            <p:txEl>
                                              <p:pRg st="3" end="3"/>
                                            </p:txEl>
                                          </p:spTgt>
                                        </p:tgtEl>
                                        <p:attrNameLst>
                                          <p:attrName>ppt_x</p:attrName>
                                        </p:attrNameLst>
                                      </p:cBhvr>
                                      <p:tavLst>
                                        <p:tav tm="0">
                                          <p:val>
                                            <p:strVal val="#ppt_x-.2"/>
                                          </p:val>
                                        </p:tav>
                                        <p:tav tm="100000">
                                          <p:val>
                                            <p:strVal val="#ppt_x"/>
                                          </p:val>
                                        </p:tav>
                                      </p:tavLst>
                                    </p:anim>
                                    <p:anim calcmode="lin" valueType="num">
                                      <p:cBhvr>
                                        <p:cTn id="37" dur="500" fill="hold"/>
                                        <p:tgtEl>
                                          <p:spTgt spid="3">
                                            <p:txEl>
                                              <p:pRg st="3" end="3"/>
                                            </p:txEl>
                                          </p:spTgt>
                                        </p:tgtEl>
                                        <p:attrNameLst>
                                          <p:attrName>ppt_y</p:attrName>
                                        </p:attrNameLst>
                                      </p:cBhvr>
                                      <p:tavLst>
                                        <p:tav tm="0">
                                          <p:val>
                                            <p:strVal val="#ppt_y"/>
                                          </p:val>
                                        </p:tav>
                                        <p:tav tm="100000">
                                          <p:val>
                                            <p:strVal val="#ppt_y"/>
                                          </p:val>
                                        </p:tav>
                                      </p:tavLst>
                                    </p:anim>
                                    <p:animEffect transition="in" filter="fade">
                                      <p:cBhvr>
                                        <p:cTn id="3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85794"/>
            <a:ext cx="8104215" cy="5521344"/>
          </a:xfrm>
        </p:spPr>
        <p:txBody>
          <a:bodyPr/>
          <a:lstStyle/>
          <a:p>
            <a:pPr marL="0" indent="0">
              <a:lnSpc>
                <a:spcPts val="3500"/>
              </a:lnSpc>
              <a:buNone/>
            </a:pPr>
            <a:r>
              <a:rPr lang="en-US" altLang="zh-CN" sz="2400" b="1" dirty="0" smtClean="0">
                <a:latin typeface="宋体" charset="-122"/>
              </a:rPr>
              <a:t>6.[2013·</a:t>
            </a:r>
            <a:r>
              <a:rPr lang="zh-CN" altLang="en-US" sz="2400" b="1" dirty="0" smtClean="0">
                <a:latin typeface="宋体" charset="-122"/>
              </a:rPr>
              <a:t>新课标全国卷</a:t>
            </a:r>
            <a:r>
              <a:rPr lang="en-US" altLang="zh-CN" sz="2400" b="1" dirty="0" smtClean="0">
                <a:latin typeface="宋体" charset="-122"/>
              </a:rPr>
              <a:t>Ⅰ] </a:t>
            </a:r>
            <a:r>
              <a:rPr lang="zh-CN" altLang="en-US" sz="2400" b="1" dirty="0" smtClean="0">
                <a:latin typeface="宋体" charset="-122"/>
              </a:rPr>
              <a:t>在下面一段文字横线处补写恰当的语句，使整段文字语意完整连贯，内容贴切，逻辑严密。每处不超过</a:t>
            </a:r>
            <a:r>
              <a:rPr lang="en-US" altLang="zh-CN" sz="2400" b="1" dirty="0" smtClean="0">
                <a:latin typeface="宋体" charset="-122"/>
              </a:rPr>
              <a:t>12</a:t>
            </a:r>
            <a:r>
              <a:rPr lang="zh-CN" altLang="en-US" sz="2400" b="1" dirty="0" smtClean="0">
                <a:latin typeface="宋体" charset="-122"/>
              </a:rPr>
              <a:t>个字。</a:t>
            </a:r>
            <a:r>
              <a:rPr lang="en-US" altLang="zh-CN" sz="2400" b="1" dirty="0" smtClean="0">
                <a:latin typeface="宋体" charset="-122"/>
              </a:rPr>
              <a:t>(6</a:t>
            </a:r>
            <a:r>
              <a:rPr lang="zh-CN" altLang="en-US" sz="2400" b="1" dirty="0" smtClean="0">
                <a:latin typeface="宋体" charset="-122"/>
              </a:rPr>
              <a:t>分</a:t>
            </a:r>
            <a:r>
              <a:rPr lang="en-US" altLang="zh-CN" sz="2400" b="1" dirty="0" smtClean="0">
                <a:latin typeface="宋体" charset="-122"/>
              </a:rPr>
              <a:t>)</a:t>
            </a:r>
            <a:endParaRPr lang="zh-CN" altLang="en-US" sz="2400" b="1" dirty="0" smtClean="0">
              <a:latin typeface="宋体" charset="-122"/>
            </a:endParaRPr>
          </a:p>
          <a:p>
            <a:pPr marL="0" indent="0">
              <a:lnSpc>
                <a:spcPts val="3500"/>
              </a:lnSpc>
              <a:buNone/>
            </a:pPr>
            <a:r>
              <a:rPr lang="en-US" altLang="zh-CN" sz="2400" b="1" dirty="0" smtClean="0">
                <a:latin typeface="宋体" charset="-122"/>
              </a:rPr>
              <a:t>    </a:t>
            </a:r>
            <a:r>
              <a:rPr lang="zh-CN" altLang="en-US" sz="2400" b="1" dirty="0" smtClean="0">
                <a:latin typeface="楷体_GB2312" pitchFamily="49" charset="-122"/>
                <a:ea typeface="楷体_GB2312" pitchFamily="49" charset="-122"/>
              </a:rPr>
              <a:t>水是植物主要的组成成分，植物体的含水量一般为</a:t>
            </a:r>
            <a:r>
              <a:rPr lang="en-US" altLang="zh-CN" sz="2400" b="1" dirty="0" smtClean="0">
                <a:latin typeface="宋体" pitchFamily="2" charset="-122"/>
                <a:ea typeface="宋体" pitchFamily="2" charset="-122"/>
              </a:rPr>
              <a:t>60%</a:t>
            </a:r>
            <a:r>
              <a:rPr lang="zh-CN" altLang="en-US" sz="2400" b="1" dirty="0" smtClean="0">
                <a:latin typeface="楷体_GB2312" pitchFamily="49" charset="-122"/>
                <a:ea typeface="楷体_GB2312" pitchFamily="49" charset="-122"/>
              </a:rPr>
              <a:t>～</a:t>
            </a:r>
            <a:r>
              <a:rPr lang="en-US" altLang="zh-CN" sz="2400" b="1" dirty="0" smtClean="0">
                <a:latin typeface="宋体" pitchFamily="2" charset="-122"/>
                <a:ea typeface="宋体" pitchFamily="2" charset="-122"/>
              </a:rPr>
              <a:t>80%</a:t>
            </a:r>
            <a:r>
              <a:rPr lang="zh-CN" altLang="en-US" sz="2400" b="1" dirty="0" smtClean="0">
                <a:latin typeface="楷体_GB2312" pitchFamily="49" charset="-122"/>
                <a:ea typeface="楷体_GB2312" pitchFamily="49" charset="-122"/>
              </a:rPr>
              <a:t>，有的甚至可达</a:t>
            </a:r>
            <a:r>
              <a:rPr lang="en-US" altLang="zh-CN" sz="2400" b="1" dirty="0" smtClean="0">
                <a:latin typeface="宋体" pitchFamily="2" charset="-122"/>
                <a:ea typeface="宋体" pitchFamily="2" charset="-122"/>
              </a:rPr>
              <a:t>90</a:t>
            </a:r>
            <a:r>
              <a:rPr lang="en-US" altLang="zh-CN"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以上。</a:t>
            </a:r>
            <a:r>
              <a:rPr lang="en-US" altLang="zh-CN" sz="2400" b="1" u="sng" dirty="0" smtClean="0">
                <a:latin typeface="楷体_GB2312" pitchFamily="49" charset="-122"/>
                <a:ea typeface="楷体_GB2312" pitchFamily="49" charset="-122"/>
              </a:rPr>
              <a:t>①   </a:t>
            </a:r>
            <a:r>
              <a:rPr lang="zh-CN" altLang="en-US" sz="2400" b="1" dirty="0" smtClean="0">
                <a:latin typeface="楷体_GB2312" pitchFamily="49" charset="-122"/>
                <a:ea typeface="楷体_GB2312" pitchFamily="49" charset="-122"/>
              </a:rPr>
              <a:t>，土壤中的矿物质、氧、二氧化碳等都必须先溶于水后，</a:t>
            </a:r>
            <a:r>
              <a:rPr lang="en-US" altLang="zh-CN" sz="2400" b="1" u="sng" dirty="0" smtClean="0">
                <a:latin typeface="楷体_GB2312" pitchFamily="49" charset="-122"/>
                <a:ea typeface="楷体_GB2312" pitchFamily="49" charset="-122"/>
              </a:rPr>
              <a:t>②   </a:t>
            </a:r>
            <a:r>
              <a:rPr lang="zh-CN" altLang="en-US" sz="2400" b="1" dirty="0" smtClean="0">
                <a:latin typeface="楷体_GB2312" pitchFamily="49" charset="-122"/>
                <a:ea typeface="楷体_GB2312" pitchFamily="49" charset="-122"/>
              </a:rPr>
              <a:t>。水还能维持细胞和组织的紧张度，以利于各种</a:t>
            </a:r>
            <a:r>
              <a:rPr lang="en-US" altLang="zh-CN" sz="2400" b="1" dirty="0" smtClean="0">
                <a:latin typeface="楷体_GB2312" pitchFamily="49" charset="-122"/>
                <a:ea typeface="楷体_GB2312" pitchFamily="49" charset="-122"/>
              </a:rPr>
              <a:t> </a:t>
            </a:r>
            <a:r>
              <a:rPr lang="zh-CN" altLang="en-US" sz="2400" b="1" dirty="0" smtClean="0">
                <a:latin typeface="楷体_GB2312" pitchFamily="49" charset="-122"/>
                <a:ea typeface="楷体_GB2312" pitchFamily="49" charset="-122"/>
              </a:rPr>
              <a:t>代谢的正常进行。水是光合作用制造有机物的原料，它还作为反应物参与植物体内很多生物化学过程。因此，</a:t>
            </a:r>
            <a:r>
              <a:rPr lang="en-US" sz="2400" dirty="0" smtClean="0"/>
              <a:t> </a:t>
            </a:r>
            <a:r>
              <a:rPr lang="en-US" sz="2400" b="1" u="sng" dirty="0" smtClean="0">
                <a:latin typeface="楷体_GB2312" pitchFamily="49" charset="-122"/>
                <a:ea typeface="楷体_GB2312" pitchFamily="49" charset="-122"/>
              </a:rPr>
              <a:t>③   </a:t>
            </a:r>
            <a:r>
              <a:rPr lang="zh-CN" altLang="en-US" sz="2400" b="1" dirty="0" smtClean="0">
                <a:latin typeface="楷体_GB2312" pitchFamily="49" charset="-122"/>
                <a:ea typeface="楷体_GB2312" pitchFamily="49" charset="-122"/>
              </a:rPr>
              <a:t>。</a:t>
            </a:r>
            <a:endParaRPr lang="zh-CN" altLang="en-US" sz="2400" b="1" u="sng" dirty="0" smtClean="0">
              <a:latin typeface="楷体_GB2312" pitchFamily="49" charset="-122"/>
              <a:ea typeface="楷体_GB2312" pitchFamily="49" charset="-122"/>
            </a:endParaRPr>
          </a:p>
        </p:txBody>
      </p:sp>
      <p:grpSp>
        <p:nvGrpSpPr>
          <p:cNvPr id="2" name="Group 5"/>
          <p:cNvGrpSpPr>
            <a:grpSpLocks/>
          </p:cNvGrpSpPr>
          <p:nvPr/>
        </p:nvGrpSpPr>
        <p:grpSpPr bwMode="auto">
          <a:xfrm>
            <a:off x="1588" y="777875"/>
            <a:ext cx="609600" cy="2003425"/>
            <a:chOff x="1" y="490"/>
            <a:chExt cx="384" cy="1262"/>
          </a:xfrm>
        </p:grpSpPr>
        <p:pic>
          <p:nvPicPr>
            <p:cNvPr id="1292293"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292294"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1292295"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strVal val="#ppt_w*0.05"/>
                                          </p:val>
                                        </p:tav>
                                        <p:tav tm="100000">
                                          <p:val>
                                            <p:strVal val="#ppt_w"/>
                                          </p:val>
                                        </p:tav>
                                      </p:tavLst>
                                    </p:anim>
                                    <p:anim calcmode="lin" valueType="num">
                                      <p:cBhvr>
                                        <p:cTn id="8" dur="5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9" dur="500" fill="hold"/>
                                        <p:tgtEl>
                                          <p:spTgt spid="3">
                                            <p:txEl>
                                              <p:pRg st="0" end="0"/>
                                            </p:txEl>
                                          </p:spTgt>
                                        </p:tgtEl>
                                        <p:attrNameLst>
                                          <p:attrName>ppt_x</p:attrName>
                                        </p:attrNameLst>
                                      </p:cBhvr>
                                      <p:tavLst>
                                        <p:tav tm="0">
                                          <p:val>
                                            <p:strVal val="#ppt_x-.2"/>
                                          </p:val>
                                        </p:tav>
                                        <p:tav tm="100000">
                                          <p:val>
                                            <p:strVal val="#ppt_x"/>
                                          </p:val>
                                        </p:tav>
                                      </p:tavLst>
                                    </p:anim>
                                    <p:anim calcmode="lin" valueType="num">
                                      <p:cBhvr>
                                        <p:cTn id="10" dur="500" fill="hold"/>
                                        <p:tgtEl>
                                          <p:spTgt spid="3">
                                            <p:txEl>
                                              <p:pRg st="0" end="0"/>
                                            </p:txEl>
                                          </p:spTgt>
                                        </p:tgtEl>
                                        <p:attrNameLst>
                                          <p:attrName>ppt_y</p:attrName>
                                        </p:attrNameLst>
                                      </p:cBhvr>
                                      <p:tavLst>
                                        <p:tav tm="0">
                                          <p:val>
                                            <p:strVal val="#ppt_y"/>
                                          </p:val>
                                        </p:tav>
                                        <p:tav tm="100000">
                                          <p:val>
                                            <p:strVal val="#ppt_y"/>
                                          </p:val>
                                        </p:tav>
                                      </p:tavLst>
                                    </p:anim>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ppt_w</p:attrName>
                                        </p:attrNameLst>
                                      </p:cBhvr>
                                      <p:tavLst>
                                        <p:tav tm="0">
                                          <p:val>
                                            <p:strVal val="#ppt_w*0.05"/>
                                          </p:val>
                                        </p:tav>
                                        <p:tav tm="100000">
                                          <p:val>
                                            <p:strVal val="#ppt_w"/>
                                          </p:val>
                                        </p:tav>
                                      </p:tavLst>
                                    </p:anim>
                                    <p:anim calcmode="lin" valueType="num">
                                      <p:cBhvr>
                                        <p:cTn id="17" dur="5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18" dur="500" fill="hold"/>
                                        <p:tgtEl>
                                          <p:spTgt spid="3">
                                            <p:txEl>
                                              <p:pRg st="1" end="1"/>
                                            </p:txEl>
                                          </p:spTgt>
                                        </p:tgtEl>
                                        <p:attrNameLst>
                                          <p:attrName>ppt_x</p:attrName>
                                        </p:attrNameLst>
                                      </p:cBhvr>
                                      <p:tavLst>
                                        <p:tav tm="0">
                                          <p:val>
                                            <p:strVal val="#ppt_x-.2"/>
                                          </p:val>
                                        </p:tav>
                                        <p:tav tm="100000">
                                          <p:val>
                                            <p:strVal val="#ppt_x"/>
                                          </p:val>
                                        </p:tav>
                                      </p:tavLst>
                                    </p:anim>
                                    <p:anim calcmode="lin" valueType="num">
                                      <p:cBhvr>
                                        <p:cTn id="19" dur="500" fill="hold"/>
                                        <p:tgtEl>
                                          <p:spTgt spid="3">
                                            <p:txEl>
                                              <p:pRg st="1" end="1"/>
                                            </p:txEl>
                                          </p:spTgt>
                                        </p:tgtEl>
                                        <p:attrNameLst>
                                          <p:attrName>ppt_y</p:attrName>
                                        </p:attrNameLst>
                                      </p:cBhvr>
                                      <p:tavLst>
                                        <p:tav tm="0">
                                          <p:val>
                                            <p:strVal val="#ppt_y"/>
                                          </p:val>
                                        </p:tav>
                                        <p:tav tm="100000">
                                          <p:val>
                                            <p:strVal val="#ppt_y"/>
                                          </p:val>
                                        </p:tav>
                                      </p:tavLst>
                                    </p:anim>
                                    <p:animEffect transition="in" filter="fade">
                                      <p:cBhvr>
                                        <p:cTn id="2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14348" y="785794"/>
            <a:ext cx="8032777" cy="5521344"/>
          </a:xfrm>
        </p:spPr>
        <p:txBody>
          <a:bodyPr/>
          <a:lstStyle/>
          <a:p>
            <a:pPr marL="0" indent="0">
              <a:lnSpc>
                <a:spcPts val="3500"/>
              </a:lnSpc>
              <a:buNone/>
            </a:pPr>
            <a:r>
              <a:rPr lang="en-US" altLang="en-US" sz="2400" b="1" dirty="0" smtClean="0">
                <a:solidFill>
                  <a:srgbClr val="990033"/>
                </a:solidFill>
                <a:latin typeface="Times New Roman" pitchFamily="18" charset="0"/>
                <a:cs typeface="Times New Roman" pitchFamily="18" charset="0"/>
              </a:rPr>
              <a:t>①</a:t>
            </a:r>
            <a:r>
              <a:rPr lang="zh-CN" altLang="en-US" sz="2400" b="1" dirty="0" smtClean="0">
                <a:solidFill>
                  <a:srgbClr val="990033"/>
                </a:solidFill>
                <a:latin typeface="Times New Roman" pitchFamily="18" charset="0"/>
                <a:cs typeface="Times New Roman" pitchFamily="18" charset="0"/>
              </a:rPr>
              <a:t>水是很多物质的溶剂　</a:t>
            </a:r>
            <a:r>
              <a:rPr lang="en-US" altLang="en-US" sz="2400" b="1" dirty="0" smtClean="0">
                <a:solidFill>
                  <a:srgbClr val="990033"/>
                </a:solidFill>
                <a:latin typeface="Times New Roman" pitchFamily="18" charset="0"/>
                <a:cs typeface="Times New Roman" pitchFamily="18" charset="0"/>
              </a:rPr>
              <a:t>②</a:t>
            </a:r>
            <a:r>
              <a:rPr lang="zh-CN" altLang="en-US" sz="2400" b="1" dirty="0" smtClean="0">
                <a:solidFill>
                  <a:srgbClr val="990033"/>
                </a:solidFill>
                <a:latin typeface="Times New Roman" pitchFamily="18" charset="0"/>
                <a:cs typeface="Times New Roman" pitchFamily="18" charset="0"/>
              </a:rPr>
              <a:t>才能被植物吸收　</a:t>
            </a:r>
            <a:r>
              <a:rPr lang="en-US" altLang="en-US" sz="2400" b="1" dirty="0" smtClean="0">
                <a:solidFill>
                  <a:srgbClr val="990033"/>
                </a:solidFill>
                <a:latin typeface="Times New Roman" pitchFamily="18" charset="0"/>
                <a:cs typeface="Times New Roman" pitchFamily="18" charset="0"/>
              </a:rPr>
              <a:t>③</a:t>
            </a:r>
            <a:r>
              <a:rPr lang="zh-CN" altLang="en-US" sz="2400" b="1" dirty="0" smtClean="0">
                <a:solidFill>
                  <a:srgbClr val="990033"/>
                </a:solidFill>
                <a:latin typeface="Times New Roman" pitchFamily="18" charset="0"/>
                <a:cs typeface="Times New Roman" pitchFamily="18" charset="0"/>
              </a:rPr>
              <a:t>没有水就没有植物的生命</a:t>
            </a:r>
          </a:p>
          <a:p>
            <a:pPr marL="0" indent="0">
              <a:lnSpc>
                <a:spcPts val="3500"/>
              </a:lnSpc>
              <a:buNone/>
            </a:pPr>
            <a:r>
              <a:rPr lang="en-US" altLang="en-US"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解析</a:t>
            </a:r>
            <a:r>
              <a:rPr lang="en-US" altLang="en-US" sz="2400" b="1" dirty="0" smtClean="0">
                <a:solidFill>
                  <a:srgbClr val="990033"/>
                </a:solidFill>
                <a:latin typeface="Times New Roman" pitchFamily="18" charset="0"/>
                <a:cs typeface="Times New Roman" pitchFamily="18" charset="0"/>
              </a:rPr>
              <a:t>] </a:t>
            </a:r>
            <a:r>
              <a:rPr lang="zh-CN" altLang="en-US" sz="2400" b="1" dirty="0" smtClean="0">
                <a:solidFill>
                  <a:srgbClr val="990033"/>
                </a:solidFill>
                <a:latin typeface="Times New Roman" pitchFamily="18" charset="0"/>
                <a:cs typeface="Times New Roman" pitchFamily="18" charset="0"/>
              </a:rPr>
              <a:t>本题考查语言表达连贯的能力。整个文段共五句话，第一句话是说水在植物体内的含量大；第二句话中需要填上两个句子，大意为土壤中的养分是通过水被植物吸收到的，第一个空应是统领这句话的，即“水是溶剂”，第二个空根据前面的“先溶于水”得知，应填“才被植物吸收”之类的内容；第三个空是说水在代谢中的作用；第四句话是说水在光合作用等方面的作用；第五句话是总括句，可以看出水对植物的重要性，所以此空应为“没有水就没有植物的生命”之类的内容。</a:t>
            </a:r>
          </a:p>
        </p:txBody>
      </p:sp>
      <p:grpSp>
        <p:nvGrpSpPr>
          <p:cNvPr id="2" name="Group 5"/>
          <p:cNvGrpSpPr>
            <a:grpSpLocks/>
          </p:cNvGrpSpPr>
          <p:nvPr/>
        </p:nvGrpSpPr>
        <p:grpSpPr bwMode="auto">
          <a:xfrm>
            <a:off x="1588" y="777875"/>
            <a:ext cx="609600" cy="2003425"/>
            <a:chOff x="1" y="490"/>
            <a:chExt cx="384" cy="1262"/>
          </a:xfrm>
        </p:grpSpPr>
        <p:pic>
          <p:nvPicPr>
            <p:cNvPr id="1292293"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292294"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1292295"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strVal val="#ppt_w*0.05"/>
                                          </p:val>
                                        </p:tav>
                                        <p:tav tm="100000">
                                          <p:val>
                                            <p:strVal val="#ppt_w"/>
                                          </p:val>
                                        </p:tav>
                                      </p:tavLst>
                                    </p:anim>
                                    <p:anim calcmode="lin" valueType="num">
                                      <p:cBhvr>
                                        <p:cTn id="8" dur="5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9" dur="500" fill="hold"/>
                                        <p:tgtEl>
                                          <p:spTgt spid="3">
                                            <p:txEl>
                                              <p:pRg st="0" end="0"/>
                                            </p:txEl>
                                          </p:spTgt>
                                        </p:tgtEl>
                                        <p:attrNameLst>
                                          <p:attrName>ppt_x</p:attrName>
                                        </p:attrNameLst>
                                      </p:cBhvr>
                                      <p:tavLst>
                                        <p:tav tm="0">
                                          <p:val>
                                            <p:strVal val="#ppt_x-.2"/>
                                          </p:val>
                                        </p:tav>
                                        <p:tav tm="100000">
                                          <p:val>
                                            <p:strVal val="#ppt_x"/>
                                          </p:val>
                                        </p:tav>
                                      </p:tavLst>
                                    </p:anim>
                                    <p:anim calcmode="lin" valueType="num">
                                      <p:cBhvr>
                                        <p:cTn id="10" dur="500" fill="hold"/>
                                        <p:tgtEl>
                                          <p:spTgt spid="3">
                                            <p:txEl>
                                              <p:pRg st="0" end="0"/>
                                            </p:txEl>
                                          </p:spTgt>
                                        </p:tgtEl>
                                        <p:attrNameLst>
                                          <p:attrName>ppt_y</p:attrName>
                                        </p:attrNameLst>
                                      </p:cBhvr>
                                      <p:tavLst>
                                        <p:tav tm="0">
                                          <p:val>
                                            <p:strVal val="#ppt_y"/>
                                          </p:val>
                                        </p:tav>
                                        <p:tav tm="100000">
                                          <p:val>
                                            <p:strVal val="#ppt_y"/>
                                          </p:val>
                                        </p:tav>
                                      </p:tavLst>
                                    </p:anim>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ppt_w</p:attrName>
                                        </p:attrNameLst>
                                      </p:cBhvr>
                                      <p:tavLst>
                                        <p:tav tm="0">
                                          <p:val>
                                            <p:strVal val="#ppt_w*0.05"/>
                                          </p:val>
                                        </p:tav>
                                        <p:tav tm="100000">
                                          <p:val>
                                            <p:strVal val="#ppt_w"/>
                                          </p:val>
                                        </p:tav>
                                      </p:tavLst>
                                    </p:anim>
                                    <p:anim calcmode="lin" valueType="num">
                                      <p:cBhvr>
                                        <p:cTn id="17" dur="5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18" dur="500" fill="hold"/>
                                        <p:tgtEl>
                                          <p:spTgt spid="3">
                                            <p:txEl>
                                              <p:pRg st="1" end="1"/>
                                            </p:txEl>
                                          </p:spTgt>
                                        </p:tgtEl>
                                        <p:attrNameLst>
                                          <p:attrName>ppt_x</p:attrName>
                                        </p:attrNameLst>
                                      </p:cBhvr>
                                      <p:tavLst>
                                        <p:tav tm="0">
                                          <p:val>
                                            <p:strVal val="#ppt_x-.2"/>
                                          </p:val>
                                        </p:tav>
                                        <p:tav tm="100000">
                                          <p:val>
                                            <p:strVal val="#ppt_x"/>
                                          </p:val>
                                        </p:tav>
                                      </p:tavLst>
                                    </p:anim>
                                    <p:anim calcmode="lin" valueType="num">
                                      <p:cBhvr>
                                        <p:cTn id="19" dur="500" fill="hold"/>
                                        <p:tgtEl>
                                          <p:spTgt spid="3">
                                            <p:txEl>
                                              <p:pRg st="1" end="1"/>
                                            </p:txEl>
                                          </p:spTgt>
                                        </p:tgtEl>
                                        <p:attrNameLst>
                                          <p:attrName>ppt_y</p:attrName>
                                        </p:attrNameLst>
                                      </p:cBhvr>
                                      <p:tavLst>
                                        <p:tav tm="0">
                                          <p:val>
                                            <p:strVal val="#ppt_y"/>
                                          </p:val>
                                        </p:tav>
                                        <p:tav tm="100000">
                                          <p:val>
                                            <p:strVal val="#ppt_y"/>
                                          </p:val>
                                        </p:tav>
                                      </p:tavLst>
                                    </p:anim>
                                    <p:animEffect transition="in" filter="fade">
                                      <p:cBhvr>
                                        <p:cTn id="2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90575" y="936625"/>
            <a:ext cx="7920038" cy="5399088"/>
          </a:xfrm>
          <a:prstGeom prst="rect">
            <a:avLst/>
          </a:prstGeom>
          <a:noFill/>
          <a:ln>
            <a:noFill/>
          </a:ln>
          <a:extLst>
            <a:ext uri="{909E8E84-426E-40DD-AFC4-6F175D3DCCD1}"/>
            <a:ext uri="{91240B29-F687-4F45-9708-019B960494DF}"/>
          </a:extLst>
        </p:spPr>
        <p:txBody>
          <a:bodyPr/>
          <a:lstStyle/>
          <a:p>
            <a:pPr algn="ctr" eaLnBrk="1" hangingPunct="1">
              <a:lnSpc>
                <a:spcPts val="3500"/>
              </a:lnSpc>
              <a:spcBef>
                <a:spcPct val="0"/>
              </a:spcBef>
            </a:pPr>
            <a:r>
              <a:rPr lang="en-US" altLang="zh-CN" sz="2400" b="1" dirty="0">
                <a:solidFill>
                  <a:srgbClr val="0033CC"/>
                </a:solidFill>
                <a:effectLst>
                  <a:outerShdw blurRad="38100" dist="38100" dir="2700000" algn="tl">
                    <a:srgbClr val="C0C0C0"/>
                  </a:outerShdw>
                </a:effectLst>
                <a:latin typeface="+mn-ea"/>
              </a:rPr>
              <a:t>—— </a:t>
            </a:r>
            <a:r>
              <a:rPr lang="zh-CN" altLang="en-US" sz="2400" b="1" dirty="0">
                <a:solidFill>
                  <a:srgbClr val="0033CC"/>
                </a:solidFill>
                <a:effectLst>
                  <a:outerShdw blurRad="38100" dist="38100" dir="2700000" algn="tl">
                    <a:srgbClr val="C0C0C0"/>
                  </a:outerShdw>
                </a:effectLst>
                <a:latin typeface="+mn-ea"/>
              </a:rPr>
              <a:t>现场指导 </a:t>
            </a:r>
            <a:r>
              <a:rPr lang="en-US" altLang="zh-CN" sz="2400" b="1" dirty="0">
                <a:solidFill>
                  <a:srgbClr val="0033CC"/>
                </a:solidFill>
                <a:effectLst>
                  <a:outerShdw blurRad="38100" dist="38100" dir="2700000" algn="tl">
                    <a:srgbClr val="C0C0C0"/>
                  </a:outerShdw>
                </a:effectLst>
                <a:latin typeface="+mn-ea"/>
              </a:rPr>
              <a:t>——</a:t>
            </a:r>
          </a:p>
          <a:p>
            <a:pPr>
              <a:lnSpc>
                <a:spcPts val="3500"/>
              </a:lnSpc>
              <a:spcBef>
                <a:spcPct val="0"/>
              </a:spcBef>
            </a:pPr>
            <a:r>
              <a:rPr lang="en-US" altLang="zh-CN" sz="2400" b="1" dirty="0" smtClean="0">
                <a:latin typeface="宋体" charset="-122"/>
              </a:rPr>
              <a:t>[</a:t>
            </a:r>
            <a:r>
              <a:rPr lang="en-US" altLang="zh-CN" sz="2400" b="1" dirty="0" smtClean="0">
                <a:solidFill>
                  <a:srgbClr val="000000"/>
                </a:solidFill>
                <a:latin typeface="宋体" pitchFamily="2" charset="-122"/>
                <a:ea typeface="宋体" pitchFamily="2" charset="-122"/>
                <a:cs typeface="Times New Roman" pitchFamily="18" charset="0"/>
              </a:rPr>
              <a:t>2014·</a:t>
            </a:r>
            <a:r>
              <a:rPr lang="zh-CN" altLang="en-US" sz="2400" b="1" dirty="0" smtClean="0">
                <a:solidFill>
                  <a:srgbClr val="000000"/>
                </a:solidFill>
                <a:latin typeface="Times New Roman" pitchFamily="18" charset="0"/>
                <a:cs typeface="Times New Roman" pitchFamily="18" charset="0"/>
              </a:rPr>
              <a:t>新课标全国卷</a:t>
            </a:r>
            <a:r>
              <a:rPr lang="en-US" altLang="zh-CN" sz="2400" b="1" dirty="0" smtClean="0">
                <a:solidFill>
                  <a:srgbClr val="000000"/>
                </a:solidFill>
                <a:latin typeface="宋体" charset="-122"/>
                <a:cs typeface="Times New Roman" pitchFamily="18" charset="0"/>
              </a:rPr>
              <a:t>Ⅰ</a:t>
            </a:r>
            <a:r>
              <a:rPr lang="en-US" altLang="zh-CN" sz="2400" b="1" dirty="0" smtClean="0">
                <a:latin typeface="宋体" charset="-122"/>
              </a:rPr>
              <a:t>] </a:t>
            </a:r>
            <a:r>
              <a:rPr lang="zh-CN" altLang="en-US" sz="2400" b="1" dirty="0" smtClean="0">
                <a:solidFill>
                  <a:srgbClr val="000000"/>
                </a:solidFill>
                <a:latin typeface="Times New Roman" pitchFamily="18" charset="0"/>
                <a:cs typeface="Times New Roman" pitchFamily="18" charset="0"/>
              </a:rPr>
              <a:t>在下面一段文字横线处补写恰当的语句，使整段文字语意完整连贯，内容贴切，逻辑严密。每处不超过</a:t>
            </a:r>
            <a:r>
              <a:rPr lang="en-US" altLang="zh-CN" sz="2400" b="1" dirty="0" smtClean="0">
                <a:solidFill>
                  <a:srgbClr val="000000"/>
                </a:solidFill>
                <a:latin typeface="宋体" pitchFamily="2" charset="-122"/>
                <a:ea typeface="宋体" pitchFamily="2" charset="-122"/>
                <a:cs typeface="Times New Roman" pitchFamily="18" charset="0"/>
              </a:rPr>
              <a:t>15</a:t>
            </a:r>
            <a:r>
              <a:rPr lang="zh-CN" altLang="en-US" sz="2400" b="1" dirty="0" smtClean="0">
                <a:solidFill>
                  <a:srgbClr val="000000"/>
                </a:solidFill>
                <a:latin typeface="Times New Roman" pitchFamily="18" charset="0"/>
                <a:cs typeface="Times New Roman" pitchFamily="18" charset="0"/>
              </a:rPr>
              <a:t>个字。</a:t>
            </a:r>
            <a:r>
              <a:rPr lang="en-US" altLang="zh-CN" sz="2400" b="1" dirty="0" smtClean="0">
                <a:solidFill>
                  <a:srgbClr val="000000"/>
                </a:solidFill>
                <a:latin typeface="Times New Roman" pitchFamily="18" charset="0"/>
                <a:ea typeface="仿宋_GB2312" pitchFamily="49" charset="-122"/>
                <a:cs typeface="Times New Roman" pitchFamily="18" charset="0"/>
              </a:rPr>
              <a:t>(</a:t>
            </a:r>
            <a:r>
              <a:rPr lang="en-US" altLang="zh-CN" sz="2400" b="1" dirty="0" smtClean="0">
                <a:solidFill>
                  <a:srgbClr val="000000"/>
                </a:solidFill>
                <a:latin typeface="宋体" pitchFamily="2" charset="-122"/>
                <a:ea typeface="宋体" pitchFamily="2" charset="-122"/>
                <a:cs typeface="Times New Roman" pitchFamily="18" charset="0"/>
              </a:rPr>
              <a:t>5</a:t>
            </a:r>
            <a:r>
              <a:rPr lang="zh-CN" altLang="en-US" sz="2400" b="1" dirty="0" smtClean="0">
                <a:solidFill>
                  <a:srgbClr val="000000"/>
                </a:solidFill>
                <a:latin typeface="Times New Roman" pitchFamily="18" charset="0"/>
                <a:ea typeface="仿宋_GB2312" pitchFamily="49" charset="-122"/>
                <a:cs typeface="Times New Roman" pitchFamily="18" charset="0"/>
              </a:rPr>
              <a:t>分</a:t>
            </a:r>
            <a:r>
              <a:rPr lang="en-US" altLang="zh-CN" sz="2400" b="1" dirty="0" smtClean="0">
                <a:solidFill>
                  <a:srgbClr val="000000"/>
                </a:solidFill>
                <a:latin typeface="Times New Roman" pitchFamily="18" charset="0"/>
                <a:ea typeface="仿宋_GB2312" pitchFamily="49" charset="-122"/>
                <a:cs typeface="Times New Roman" pitchFamily="18" charset="0"/>
              </a:rPr>
              <a:t>)</a:t>
            </a:r>
            <a:r>
              <a:rPr lang="en-US" altLang="zh-CN" sz="2400" b="1" dirty="0" smtClean="0">
                <a:solidFill>
                  <a:srgbClr val="000000"/>
                </a:solidFill>
                <a:latin typeface="Times New Roman" pitchFamily="18" charset="0"/>
                <a:cs typeface="Times New Roman" pitchFamily="18" charset="0"/>
              </a:rPr>
              <a:t> (</a:t>
            </a:r>
            <a:r>
              <a:rPr lang="zh-CN" altLang="en-US" sz="2400" b="1" dirty="0" smtClean="0">
                <a:solidFill>
                  <a:srgbClr val="000000"/>
                </a:solidFill>
                <a:latin typeface="Times New Roman" pitchFamily="18" charset="0"/>
                <a:cs typeface="Times New Roman" pitchFamily="18" charset="0"/>
              </a:rPr>
              <a:t>原题见本讲</a:t>
            </a:r>
            <a:r>
              <a:rPr lang="zh-CN"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真题体验</a:t>
            </a:r>
            <a:r>
              <a:rPr lang="zh-CN"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第</a:t>
            </a:r>
            <a:r>
              <a:rPr lang="en-US" altLang="zh-CN" sz="2400" b="1" dirty="0" smtClean="0">
                <a:solidFill>
                  <a:srgbClr val="000000"/>
                </a:solidFill>
                <a:latin typeface="宋体" pitchFamily="2" charset="-122"/>
                <a:ea typeface="宋体" pitchFamily="2" charset="-122"/>
                <a:cs typeface="Times New Roman" pitchFamily="18" charset="0"/>
              </a:rPr>
              <a:t>5</a:t>
            </a:r>
            <a:r>
              <a:rPr lang="zh-CN" altLang="en-US" sz="2400" b="1" dirty="0" smtClean="0">
                <a:solidFill>
                  <a:srgbClr val="000000"/>
                </a:solidFill>
                <a:latin typeface="Times New Roman" pitchFamily="18" charset="0"/>
                <a:cs typeface="Times New Roman" pitchFamily="18" charset="0"/>
              </a:rPr>
              <a:t>题</a:t>
            </a:r>
            <a:r>
              <a:rPr lang="en-US" altLang="zh-CN" sz="2400" b="1" dirty="0" smtClean="0">
                <a:solidFill>
                  <a:srgbClr val="000000"/>
                </a:solidFill>
                <a:latin typeface="Times New Roman" pitchFamily="18" charset="0"/>
                <a:cs typeface="Times New Roman" pitchFamily="18" charset="0"/>
              </a:rPr>
              <a:t>)</a:t>
            </a:r>
            <a:endParaRPr lang="en-US" altLang="zh-CN" sz="2400" b="1" dirty="0">
              <a:solidFill>
                <a:srgbClr val="000000"/>
              </a:solidFill>
              <a:latin typeface="Times New Roman" pitchFamily="18" charset="0"/>
              <a:cs typeface="Times New Roman" pitchFamily="18" charset="0"/>
            </a:endParaRPr>
          </a:p>
        </p:txBody>
      </p:sp>
      <p:grpSp>
        <p:nvGrpSpPr>
          <p:cNvPr id="2" name="Group 4"/>
          <p:cNvGrpSpPr>
            <a:grpSpLocks/>
          </p:cNvGrpSpPr>
          <p:nvPr/>
        </p:nvGrpSpPr>
        <p:grpSpPr bwMode="auto">
          <a:xfrm>
            <a:off x="1588" y="777875"/>
            <a:ext cx="609600" cy="2003425"/>
            <a:chOff x="1" y="490"/>
            <a:chExt cx="384" cy="1262"/>
          </a:xfrm>
        </p:grpSpPr>
        <p:pic>
          <p:nvPicPr>
            <p:cNvPr id="1293317" name="Picture 5"/>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293318"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1293319"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588" y="777875"/>
            <a:ext cx="609600" cy="2003425"/>
            <a:chOff x="1" y="490"/>
            <a:chExt cx="384" cy="1262"/>
          </a:xfrm>
        </p:grpSpPr>
        <p:pic>
          <p:nvPicPr>
            <p:cNvPr id="1294340" name="Picture 5"/>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294341"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graphicFrame>
        <p:nvGraphicFramePr>
          <p:cNvPr id="1294359" name="Group 23"/>
          <p:cNvGraphicFramePr>
            <a:graphicFrameLocks noGrp="1"/>
          </p:cNvGraphicFramePr>
          <p:nvPr/>
        </p:nvGraphicFramePr>
        <p:xfrm>
          <a:off x="714348" y="857232"/>
          <a:ext cx="7775575" cy="5643602"/>
        </p:xfrm>
        <a:graphic>
          <a:graphicData uri="http://schemas.openxmlformats.org/drawingml/2006/table">
            <a:tbl>
              <a:tblPr/>
              <a:tblGrid>
                <a:gridCol w="596900"/>
                <a:gridCol w="698500"/>
                <a:gridCol w="6480175"/>
              </a:tblGrid>
              <a:tr h="1171606">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审题</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审题要点</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    </a:t>
                      </a:r>
                      <a:r>
                        <a:rPr kumimoji="0" lang="zh-CN" altLang="en-US" sz="2000" b="1" i="0" u="none" strike="noStrike" cap="none" normalizeH="0" baseline="0" dirty="0" smtClean="0">
                          <a:ln>
                            <a:noFill/>
                          </a:ln>
                          <a:solidFill>
                            <a:srgbClr val="000000"/>
                          </a:solidFill>
                          <a:effectLst/>
                          <a:latin typeface="Times New Roman" pitchFamily="18" charset="0"/>
                          <a:ea typeface="宋体" charset="-122"/>
                          <a:cs typeface="Times New Roman" pitchFamily="18" charset="0"/>
                        </a:rPr>
                        <a:t> ①在横线处补写恰当的语句；②使整段文字在语意方面完整连贯，内容方面贴切，逻辑方面严密；③每处最多只能写</a:t>
                      </a:r>
                      <a:r>
                        <a:rPr kumimoji="0" lang="en-US" altLang="zh-CN" sz="2000" b="1"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rPr>
                        <a:t>15</a:t>
                      </a:r>
                      <a:r>
                        <a:rPr kumimoji="0" lang="zh-CN" altLang="en-US" sz="2000" b="1" i="0" u="none" strike="noStrike" cap="none" normalizeH="0" baseline="0" dirty="0" smtClean="0">
                          <a:ln>
                            <a:noFill/>
                          </a:ln>
                          <a:solidFill>
                            <a:srgbClr val="000000"/>
                          </a:solidFill>
                          <a:effectLst/>
                          <a:latin typeface="Times New Roman" pitchFamily="18" charset="0"/>
                          <a:ea typeface="宋体" charset="-122"/>
                          <a:cs typeface="Times New Roman" pitchFamily="18" charset="0"/>
                        </a:rPr>
                        <a:t>个字</a:t>
                      </a:r>
                      <a:r>
                        <a:rPr kumimoji="0" lang="zh-CN" altLang="en-US" sz="2000" b="1" i="0" u="none" strike="noStrike" cap="none" normalizeH="0" baseline="0" dirty="0" smtClean="0">
                          <a:ln>
                            <a:noFill/>
                          </a:ln>
                          <a:solidFill>
                            <a:schemeClr val="tx1"/>
                          </a:solidFill>
                          <a:effectLst/>
                          <a:latin typeface="Calibri" pitchFamily="34" charset="0"/>
                          <a:ea typeface="宋体" charset="-122"/>
                        </a:rPr>
                        <a:t> </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471996">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思路分析</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00"/>
                          </a:solidFill>
                          <a:effectLst/>
                          <a:latin typeface="+mn-ea"/>
                          <a:ea typeface="+mn-ea"/>
                          <a:cs typeface="Times New Roman" pitchFamily="18" charset="0"/>
                        </a:rPr>
                        <a:t>  第一步</a:t>
                      </a:r>
                      <a:r>
                        <a:rPr kumimoji="0" lang="zh-CN" altLang="en-US" sz="2000" b="1" i="0" u="none" strike="noStrike" kern="1200" cap="none" normalizeH="0" baseline="0" dirty="0" smtClean="0">
                          <a:ln>
                            <a:noFill/>
                          </a:ln>
                          <a:solidFill>
                            <a:srgbClr val="000000"/>
                          </a:solidFill>
                          <a:effectLst/>
                          <a:latin typeface="+mn-ea"/>
                          <a:ea typeface="+mn-ea"/>
                          <a:cs typeface="Times New Roman" pitchFamily="18" charset="0"/>
                        </a:rPr>
                        <a:t>第一步是整体阅读，了解文段的主要内容。这段文字属于说明文，介绍的是“大气中的二氧化碳浓度升高”的利与弊。第二步要结合语境明确每处横线上要填写的内容，主要根据上下文语境来填写。第一个空是对前文“全球变暖”“天气干旱或旱涝不均”“海洋水位上升”“淹没大量沿海城市”等情况的总结，这是二氧化碳浓度升高带来的灾难，因此可写“给人类带来巨大的灾难”；第二个空是对“给植物‘施肥’”现象的总结，也是对前面“灾难”的转折，因此可填写“二氧化碳增加会带来好处”；第三个空根据前后语境“植物还活着！如果土壤被污染”和下文“失去了</a:t>
                      </a:r>
                      <a:r>
                        <a:rPr kumimoji="0" lang="en-US" altLang="zh-CN" sz="2000" b="1" i="0" u="none" strike="noStrike" kern="1200" cap="none" normalizeH="0" baseline="0" dirty="0" smtClean="0">
                          <a:ln>
                            <a:noFill/>
                          </a:ln>
                          <a:solidFill>
                            <a:srgbClr val="000000"/>
                          </a:solidFill>
                          <a:effectLst/>
                          <a:latin typeface="宋体" pitchFamily="2" charset="-122"/>
                          <a:ea typeface="宋体" pitchFamily="2" charset="-122"/>
                          <a:cs typeface="Times New Roman" pitchFamily="18" charset="0"/>
                        </a:rPr>
                        <a:t>……</a:t>
                      </a:r>
                      <a:r>
                        <a:rPr kumimoji="0" lang="en-US" altLang="zh-CN" sz="2000" b="1" i="0" u="none" strike="noStrike" kern="1200" cap="none" normalizeH="0" baseline="0" dirty="0" smtClean="0">
                          <a:ln>
                            <a:noFill/>
                          </a:ln>
                          <a:solidFill>
                            <a:srgbClr val="000000"/>
                          </a:solidFill>
                          <a:effectLst/>
                          <a:latin typeface="+mn-ea"/>
                          <a:ea typeface="+mn-ea"/>
                          <a:cs typeface="Times New Roman" pitchFamily="18" charset="0"/>
                        </a:rPr>
                        <a:t>‘</a:t>
                      </a:r>
                      <a:r>
                        <a:rPr kumimoji="0" lang="zh-CN" altLang="en-US" sz="2000" b="1" i="0" u="none" strike="noStrike" kern="1200" cap="none" normalizeH="0" baseline="0" dirty="0" smtClean="0">
                          <a:ln>
                            <a:noFill/>
                          </a:ln>
                          <a:solidFill>
                            <a:srgbClr val="000000"/>
                          </a:solidFill>
                          <a:effectLst/>
                          <a:latin typeface="+mn-ea"/>
                          <a:ea typeface="+mn-ea"/>
                          <a:cs typeface="Times New Roman" pitchFamily="18" charset="0"/>
                        </a:rPr>
                        <a:t>氧气工厂’和‘空气净化器’”可知，应填写与“植物还活着”相反的内容，可填写“植物就会生病甚至死亡”</a:t>
                      </a:r>
                      <a:endParaRPr kumimoji="0" lang="zh-CN" altLang="en-US" sz="2000" b="1" i="0" u="none" strike="noStrike" cap="none" normalizeH="0" baseline="0" dirty="0" smtClean="0">
                        <a:ln>
                          <a:noFill/>
                        </a:ln>
                        <a:solidFill>
                          <a:schemeClr val="tx1"/>
                        </a:solidFill>
                        <a:effectLst/>
                        <a:latin typeface="+mn-ea"/>
                        <a:ea typeface="+mn-ea"/>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294355"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94359"/>
                                        </p:tgtEl>
                                        <p:attrNameLst>
                                          <p:attrName>style.visibility</p:attrName>
                                        </p:attrNameLst>
                                      </p:cBhvr>
                                      <p:to>
                                        <p:strVal val="visible"/>
                                      </p:to>
                                    </p:set>
                                    <p:animEffect transition="in" filter="box(in)">
                                      <p:cBhvr>
                                        <p:cTn id="7" dur="500"/>
                                        <p:tgtEl>
                                          <p:spTgt spid="1294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692150"/>
            <a:ext cx="8281987" cy="5643563"/>
          </a:xfrm>
        </p:spPr>
        <p:txBody>
          <a:bodyPr>
            <a:noAutofit/>
          </a:bodyPr>
          <a:lstStyle/>
          <a:p>
            <a:pPr marL="0" indent="0" eaLnBrk="1" hangingPunct="1">
              <a:lnSpc>
                <a:spcPts val="3500"/>
              </a:lnSpc>
              <a:spcBef>
                <a:spcPct val="0"/>
              </a:spcBef>
              <a:buFont typeface="Arial" charset="0"/>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eaLnBrk="1" hangingPunct="1">
              <a:lnSpc>
                <a:spcPts val="3500"/>
              </a:lnSpc>
              <a:spcBef>
                <a:spcPct val="0"/>
              </a:spcBef>
              <a:buFont typeface="Arial" charset="0"/>
              <a:buNone/>
            </a:pPr>
            <a:r>
              <a:rPr lang="en-US" altLang="zh-CN" sz="2400" b="1" dirty="0" smtClean="0">
                <a:latin typeface="宋体" pitchFamily="2" charset="-122"/>
              </a:rPr>
              <a:t>8.</a:t>
            </a:r>
            <a:r>
              <a:rPr lang="zh-CN" altLang="zh-CN" sz="2400" b="1" dirty="0" smtClean="0">
                <a:latin typeface="宋体" pitchFamily="2" charset="-122"/>
              </a:rPr>
              <a:t>依次填入下列各句横线处的成语，最恰当的一组是(　　)</a:t>
            </a:r>
          </a:p>
          <a:p>
            <a:pPr marL="0" indent="0" eaLnBrk="1" hangingPunct="1">
              <a:lnSpc>
                <a:spcPts val="3500"/>
              </a:lnSpc>
              <a:spcBef>
                <a:spcPct val="0"/>
              </a:spcBef>
              <a:buFont typeface="Arial" charset="0"/>
              <a:buNone/>
            </a:pPr>
            <a:r>
              <a:rPr lang="zh-CN" altLang="zh-CN" sz="2400" b="1" dirty="0" smtClean="0">
                <a:latin typeface="宋体" pitchFamily="2" charset="-122"/>
              </a:rPr>
              <a:t>①一部分人______，可能另一些人心生怨气，面对“众口难调”，要实现整体利益最大限度的增进，需要高超的改革智慧。</a:t>
            </a:r>
          </a:p>
          <a:p>
            <a:pPr marL="0" indent="0" eaLnBrk="1" hangingPunct="1">
              <a:lnSpc>
                <a:spcPts val="3500"/>
              </a:lnSpc>
              <a:spcBef>
                <a:spcPct val="0"/>
              </a:spcBef>
              <a:buFont typeface="Arial" charset="0"/>
              <a:buNone/>
            </a:pPr>
            <a:r>
              <a:rPr lang="zh-CN" altLang="zh-CN" sz="2400" b="1" dirty="0" smtClean="0">
                <a:latin typeface="宋体" pitchFamily="2" charset="-122"/>
              </a:rPr>
              <a:t>②今天人们已经不仅仅满足于能够在商场里购买到______的商品，还希望在购物的同时，获得精神享受。</a:t>
            </a:r>
          </a:p>
          <a:p>
            <a:pPr marL="0" indent="0" eaLnBrk="1" hangingPunct="1">
              <a:lnSpc>
                <a:spcPts val="3500"/>
              </a:lnSpc>
              <a:spcBef>
                <a:spcPct val="0"/>
              </a:spcBef>
              <a:buFont typeface="Arial" charset="0"/>
              <a:buNone/>
            </a:pPr>
            <a:r>
              <a:rPr lang="zh-CN" altLang="zh-CN" sz="2400" b="1" dirty="0" smtClean="0">
                <a:latin typeface="宋体" pitchFamily="2" charset="-122"/>
              </a:rPr>
              <a:t>③反对派的诉求对于寻找合法打击叙利亚借口的西方国家而言可谓______，这样将便于他们直接进行军事干预。</a:t>
            </a:r>
          </a:p>
          <a:p>
            <a:pPr marL="0" indent="0" eaLnBrk="1" hangingPunct="1">
              <a:lnSpc>
                <a:spcPts val="3500"/>
              </a:lnSpc>
              <a:spcBef>
                <a:spcPct val="0"/>
              </a:spcBef>
              <a:buFont typeface="Arial" charset="0"/>
              <a:buNone/>
            </a:pPr>
            <a:r>
              <a:rPr lang="zh-CN" altLang="en-US" sz="2400" b="1" dirty="0" smtClean="0">
                <a:latin typeface="宋体" pitchFamily="2" charset="-122"/>
              </a:rPr>
              <a:t>  </a:t>
            </a:r>
            <a:endParaRPr lang="zh-CN" altLang="zh-CN" sz="2400" b="1" dirty="0" smtClean="0">
              <a:latin typeface="宋体" pitchFamily="2"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35942"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35943"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5362" name="Rectangle 2"/>
          <p:cNvSpPr>
            <a:spLocks noChangeArrowheads="1"/>
          </p:cNvSpPr>
          <p:nvPr/>
        </p:nvSpPr>
        <p:spPr bwMode="auto">
          <a:xfrm>
            <a:off x="790575" y="936625"/>
            <a:ext cx="7920038" cy="5399088"/>
          </a:xfrm>
          <a:prstGeom prst="rect">
            <a:avLst/>
          </a:prstGeom>
          <a:noFill/>
          <a:ln w="9525">
            <a:noFill/>
            <a:miter lim="800000"/>
            <a:headEnd/>
            <a:tailEnd/>
          </a:ln>
        </p:spPr>
        <p:txBody>
          <a:bodyPr/>
          <a:lstStyle/>
          <a:p>
            <a:pPr algn="ctr" eaLnBrk="1" hangingPunct="1">
              <a:lnSpc>
                <a:spcPts val="3500"/>
              </a:lnSpc>
              <a:spcBef>
                <a:spcPct val="0"/>
              </a:spcBef>
            </a:pPr>
            <a:endParaRPr lang="en-US" altLang="zh-CN" b="1">
              <a:solidFill>
                <a:srgbClr val="990000"/>
              </a:solidFill>
              <a:latin typeface="宋体" pitchFamily="2" charset="-122"/>
            </a:endParaRPr>
          </a:p>
        </p:txBody>
      </p:sp>
      <p:grpSp>
        <p:nvGrpSpPr>
          <p:cNvPr id="2" name="Group 4"/>
          <p:cNvGrpSpPr>
            <a:grpSpLocks/>
          </p:cNvGrpSpPr>
          <p:nvPr/>
        </p:nvGrpSpPr>
        <p:grpSpPr bwMode="auto">
          <a:xfrm>
            <a:off x="1588" y="777875"/>
            <a:ext cx="609600" cy="2003425"/>
            <a:chOff x="1" y="490"/>
            <a:chExt cx="384" cy="1262"/>
          </a:xfrm>
        </p:grpSpPr>
        <p:pic>
          <p:nvPicPr>
            <p:cNvPr id="1295365" name="Picture 5"/>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295366"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graphicFrame>
        <p:nvGraphicFramePr>
          <p:cNvPr id="1295394" name="Group 34"/>
          <p:cNvGraphicFramePr>
            <a:graphicFrameLocks noGrp="1"/>
          </p:cNvGraphicFramePr>
          <p:nvPr/>
        </p:nvGraphicFramePr>
        <p:xfrm>
          <a:off x="714348" y="857232"/>
          <a:ext cx="7745440" cy="5501122"/>
        </p:xfrm>
        <a:graphic>
          <a:graphicData uri="http://schemas.openxmlformats.org/drawingml/2006/table">
            <a:tbl>
              <a:tblPr/>
              <a:tblGrid>
                <a:gridCol w="617402"/>
                <a:gridCol w="425285"/>
                <a:gridCol w="446631"/>
                <a:gridCol w="1564851"/>
                <a:gridCol w="4691271"/>
              </a:tblGrid>
              <a:tr h="873002">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答题</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现场答案</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00"/>
                          </a:solidFill>
                          <a:effectLst/>
                          <a:latin typeface="Times New Roman" pitchFamily="18" charset="0"/>
                          <a:ea typeface="宋体" charset="-122"/>
                          <a:cs typeface="Times New Roman" pitchFamily="18" charset="0"/>
                        </a:rPr>
                        <a:t>     ①给人类造成灾害　 ②二氧化碳浓度升高也有好处　 ③植物被污染</a:t>
                      </a:r>
                      <a:r>
                        <a:rPr kumimoji="0" lang="zh-CN" altLang="en-US" sz="2000" b="1" i="0" u="none" strike="noStrike" cap="none" normalizeH="0" baseline="0" dirty="0" smtClean="0">
                          <a:ln>
                            <a:noFill/>
                          </a:ln>
                          <a:solidFill>
                            <a:schemeClr val="tx1"/>
                          </a:solidFill>
                          <a:effectLst/>
                          <a:latin typeface="Calibri" pitchFamily="34" charset="0"/>
                          <a:ea typeface="宋体" charset="-122"/>
                        </a:rPr>
                        <a:t> </a:t>
                      </a:r>
                      <a:endParaRPr kumimoji="0" lang="zh-CN" altLang="en-US" sz="2000" b="1" i="0" u="none" strike="noStrike" cap="none" normalizeH="0" baseline="0" dirty="0" smtClean="0">
                        <a:ln>
                          <a:noFill/>
                        </a:ln>
                        <a:solidFill>
                          <a:schemeClr val="tx1"/>
                        </a:solidFill>
                        <a:effectLst/>
                        <a:latin typeface="Calibri"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196354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现场得分</a:t>
                      </a:r>
                    </a:p>
                  </a:txBody>
                  <a:tcPr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lang="zh-CN" altLang="en-US" sz="2000" b="1" kern="1200" dirty="0" smtClean="0">
                        <a:solidFill>
                          <a:srgbClr val="990033"/>
                        </a:solidFill>
                        <a:latin typeface="宋体" charset="-122"/>
                        <a:ea typeface="+mn-ea"/>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   得分理由</a:t>
                      </a:r>
                    </a:p>
                  </a:txBody>
                  <a:tcPr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lang="zh-CN" altLang="en-US" sz="2000" b="1" kern="1200" dirty="0" smtClean="0">
                        <a:solidFill>
                          <a:srgbClr val="990033"/>
                        </a:solidFill>
                        <a:latin typeface="宋体" charset="-122"/>
                        <a:ea typeface="+mn-ea"/>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63920">
                <a:tc v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我来答题</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00"/>
                          </a:solidFill>
                          <a:effectLst/>
                          <a:latin typeface="Times New Roman" pitchFamily="18" charset="0"/>
                          <a:ea typeface="宋体" charset="-122"/>
                          <a:cs typeface="Times New Roman" pitchFamily="18" charset="0"/>
                        </a:rPr>
                        <a:t>　</a:t>
                      </a:r>
                      <a:endParaRPr lang="en-US" altLang="zh-CN" sz="2000" b="1" kern="1200" dirty="0" smtClean="0">
                        <a:solidFill>
                          <a:srgbClr val="990033"/>
                        </a:solidFill>
                        <a:latin typeface="Times New Roman" pitchFamily="18" charset="0"/>
                        <a:ea typeface="+mn-ea"/>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1963540">
                <a:tc v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阅卷总结</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normalizeH="0" baseline="0" dirty="0" smtClean="0">
                          <a:ln>
                            <a:noFill/>
                          </a:ln>
                          <a:solidFill>
                            <a:srgbClr val="000000"/>
                          </a:solidFill>
                          <a:effectLst/>
                          <a:latin typeface="宋体" charset="-122"/>
                          <a:ea typeface="宋体" charset="-122"/>
                          <a:cs typeface="Times New Roman" pitchFamily="18" charset="0"/>
                        </a:rPr>
                        <a:t>  答题时要认真阅读题目的要求，如</a:t>
                      </a:r>
                      <a:r>
                        <a:rPr kumimoji="0" lang="en-US" altLang="en-US" sz="2000" b="1" i="0" u="none" strike="noStrike" kern="1200" cap="none" normalizeH="0" baseline="0" dirty="0" smtClean="0">
                          <a:ln>
                            <a:noFill/>
                          </a:ln>
                          <a:solidFill>
                            <a:srgbClr val="000000"/>
                          </a:solidFill>
                          <a:effectLst/>
                          <a:latin typeface="宋体" charset="-122"/>
                          <a:ea typeface="宋体" charset="-122"/>
                          <a:cs typeface="Times New Roman" pitchFamily="18" charset="0"/>
                        </a:rPr>
                        <a:t>“</a:t>
                      </a:r>
                      <a:r>
                        <a:rPr kumimoji="0" lang="zh-CN" altLang="en-US" sz="2000" b="1" i="0" u="none" strike="noStrike" kern="1200" cap="none" normalizeH="0" baseline="0" dirty="0" smtClean="0">
                          <a:ln>
                            <a:noFill/>
                          </a:ln>
                          <a:solidFill>
                            <a:srgbClr val="000000"/>
                          </a:solidFill>
                          <a:effectLst/>
                          <a:latin typeface="宋体" charset="-122"/>
                          <a:ea typeface="宋体" charset="-122"/>
                          <a:cs typeface="Times New Roman" pitchFamily="18" charset="0"/>
                        </a:rPr>
                        <a:t>语意完整连贯，内容贴切，逻辑严密。每处不超过</a:t>
                      </a:r>
                      <a:r>
                        <a:rPr kumimoji="0" lang="en-US" altLang="en-US" sz="2000" b="1" i="0" u="none" strike="noStrike" kern="1200" cap="none" normalizeH="0" baseline="0" dirty="0" smtClean="0">
                          <a:ln>
                            <a:noFill/>
                          </a:ln>
                          <a:solidFill>
                            <a:srgbClr val="000000"/>
                          </a:solidFill>
                          <a:effectLst/>
                          <a:latin typeface="宋体" charset="-122"/>
                          <a:ea typeface="宋体" charset="-122"/>
                          <a:cs typeface="Times New Roman" pitchFamily="18" charset="0"/>
                        </a:rPr>
                        <a:t>15</a:t>
                      </a:r>
                      <a:r>
                        <a:rPr kumimoji="0" lang="zh-CN" altLang="en-US" sz="2000" b="1" i="0" u="none" strike="noStrike" kern="1200" cap="none" normalizeH="0" baseline="0" dirty="0" smtClean="0">
                          <a:ln>
                            <a:noFill/>
                          </a:ln>
                          <a:solidFill>
                            <a:srgbClr val="000000"/>
                          </a:solidFill>
                          <a:effectLst/>
                          <a:latin typeface="宋体" charset="-122"/>
                          <a:ea typeface="宋体" charset="-122"/>
                          <a:cs typeface="Times New Roman" pitchFamily="18" charset="0"/>
                        </a:rPr>
                        <a:t>个字</a:t>
                      </a:r>
                      <a:r>
                        <a:rPr kumimoji="0" lang="en-US" altLang="en-US" sz="2000" b="1" i="0" u="none" strike="noStrike" kern="1200" cap="none" normalizeH="0" baseline="0" dirty="0" smtClean="0">
                          <a:ln>
                            <a:noFill/>
                          </a:ln>
                          <a:solidFill>
                            <a:srgbClr val="000000"/>
                          </a:solidFill>
                          <a:effectLst/>
                          <a:latin typeface="宋体" charset="-122"/>
                          <a:ea typeface="宋体" charset="-122"/>
                          <a:cs typeface="Times New Roman" pitchFamily="18" charset="0"/>
                        </a:rPr>
                        <a:t>”</a:t>
                      </a:r>
                      <a:r>
                        <a:rPr kumimoji="0" lang="zh-CN" altLang="en-US" sz="2000" b="1" i="0" u="none" strike="noStrike" kern="1200" cap="none" normalizeH="0" baseline="0" dirty="0" smtClean="0">
                          <a:ln>
                            <a:noFill/>
                          </a:ln>
                          <a:solidFill>
                            <a:srgbClr val="000000"/>
                          </a:solidFill>
                          <a:effectLst/>
                          <a:latin typeface="宋体" charset="-122"/>
                          <a:ea typeface="宋体" charset="-122"/>
                          <a:cs typeface="Times New Roman" pitchFamily="18" charset="0"/>
                        </a:rPr>
                        <a:t>等；要理清文段的思路，弄清上下文的文脉；还要有“语境意识”，试题所给的材料包含着一种语境；还不能超字数；表述时力求做到准确</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000" b="1" i="0" u="none" strike="noStrike" cap="none" normalizeH="0" baseline="0" dirty="0" smtClean="0">
                        <a:ln>
                          <a:noFill/>
                        </a:ln>
                        <a:solidFill>
                          <a:schemeClr val="tx1"/>
                        </a:solidFill>
                        <a:effectLst/>
                        <a:latin typeface="宋体" charset="-122"/>
                        <a:ea typeface="宋体"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bl>
          </a:graphicData>
        </a:graphic>
      </p:graphicFrame>
      <p:sp>
        <p:nvSpPr>
          <p:cNvPr id="1295390"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9" name="TextBox 8"/>
          <p:cNvSpPr txBox="1"/>
          <p:nvPr/>
        </p:nvSpPr>
        <p:spPr>
          <a:xfrm>
            <a:off x="3714744" y="1714488"/>
            <a:ext cx="4643470" cy="2215991"/>
          </a:xfrm>
          <a:prstGeom prst="rect">
            <a:avLst/>
          </a:prstGeom>
          <a:noFill/>
        </p:spPr>
        <p:txBody>
          <a:bodyPr wrap="square" rtlCol="0">
            <a:spAutoFit/>
          </a:bodyPr>
          <a:lstStyle/>
          <a:p>
            <a:pPr lvl="0"/>
            <a:r>
              <a:rPr lang="zh-CN" altLang="en-US" b="1" dirty="0" smtClean="0">
                <a:solidFill>
                  <a:srgbClr val="000000"/>
                </a:solidFill>
                <a:latin typeface="宋体" pitchFamily="2" charset="-122"/>
                <a:ea typeface="宋体" pitchFamily="2" charset="-122"/>
                <a:cs typeface="Times New Roman" pitchFamily="18" charset="0"/>
              </a:rPr>
              <a:t>　</a:t>
            </a:r>
            <a:r>
              <a:rPr lang="zh-CN" altLang="en-US" sz="2000" b="1" dirty="0" smtClean="0">
                <a:solidFill>
                  <a:srgbClr val="990033"/>
                </a:solidFill>
                <a:latin typeface="宋体" charset="-122"/>
                <a:cs typeface="Times New Roman" pitchFamily="18" charset="0"/>
              </a:rPr>
              <a:t>①②两个句子都能答出大致意思，每句能给</a:t>
            </a:r>
            <a:r>
              <a:rPr lang="en-US" altLang="zh-CN" sz="2000" b="1" dirty="0" smtClean="0">
                <a:solidFill>
                  <a:srgbClr val="990033"/>
                </a:solidFill>
                <a:latin typeface="宋体" charset="-122"/>
                <a:cs typeface="Times New Roman" pitchFamily="18" charset="0"/>
              </a:rPr>
              <a:t>1</a:t>
            </a:r>
            <a:r>
              <a:rPr lang="zh-CN" altLang="en-US" sz="2000" b="1" dirty="0" smtClean="0">
                <a:solidFill>
                  <a:srgbClr val="990033"/>
                </a:solidFill>
                <a:latin typeface="宋体" charset="-122"/>
                <a:cs typeface="Times New Roman" pitchFamily="18" charset="0"/>
              </a:rPr>
              <a:t>～</a:t>
            </a:r>
            <a:r>
              <a:rPr lang="en-US" altLang="zh-CN" sz="2000" b="1" dirty="0" smtClean="0">
                <a:solidFill>
                  <a:srgbClr val="990033"/>
                </a:solidFill>
                <a:latin typeface="宋体" charset="-122"/>
                <a:cs typeface="Times New Roman" pitchFamily="18" charset="0"/>
              </a:rPr>
              <a:t>2</a:t>
            </a:r>
            <a:r>
              <a:rPr lang="zh-CN" altLang="en-US" sz="2000" b="1" dirty="0" smtClean="0">
                <a:solidFill>
                  <a:srgbClr val="990033"/>
                </a:solidFill>
                <a:latin typeface="宋体" charset="-122"/>
                <a:cs typeface="Times New Roman" pitchFamily="18" charset="0"/>
              </a:rPr>
              <a:t>分，本题的失分点主要在第③句上，考生没有结合上下文来理解应填什么内容；其次是第一句表述时要注意用词准确，“灾害”的对象常为“自然”，“灾难”的对象则是人类 </a:t>
            </a:r>
          </a:p>
          <a:p>
            <a:endParaRPr lang="zh-CN" altLang="en-US" dirty="0"/>
          </a:p>
        </p:txBody>
      </p:sp>
      <p:sp>
        <p:nvSpPr>
          <p:cNvPr id="10" name="TextBox 9"/>
          <p:cNvSpPr txBox="1"/>
          <p:nvPr/>
        </p:nvSpPr>
        <p:spPr>
          <a:xfrm>
            <a:off x="6072198" y="4286256"/>
            <a:ext cx="184731" cy="369332"/>
          </a:xfrm>
          <a:prstGeom prst="rect">
            <a:avLst/>
          </a:prstGeom>
          <a:noFill/>
        </p:spPr>
        <p:txBody>
          <a:bodyPr wrap="none" rtlCol="0">
            <a:spAutoFit/>
          </a:bodyPr>
          <a:lstStyle/>
          <a:p>
            <a:endParaRPr lang="zh-CN" altLang="en-US" dirty="0"/>
          </a:p>
        </p:txBody>
      </p:sp>
      <p:sp>
        <p:nvSpPr>
          <p:cNvPr id="11" name="TextBox 10"/>
          <p:cNvSpPr txBox="1"/>
          <p:nvPr/>
        </p:nvSpPr>
        <p:spPr>
          <a:xfrm>
            <a:off x="2285984" y="3714752"/>
            <a:ext cx="5857916" cy="707886"/>
          </a:xfrm>
          <a:prstGeom prst="rect">
            <a:avLst/>
          </a:prstGeom>
          <a:noFill/>
        </p:spPr>
        <p:txBody>
          <a:bodyPr wrap="square" rtlCol="0">
            <a:spAutoFit/>
          </a:bodyPr>
          <a:lstStyle/>
          <a:p>
            <a:r>
              <a:rPr lang="zh-CN" altLang="en-US" sz="2000" b="1" dirty="0" smtClean="0">
                <a:solidFill>
                  <a:srgbClr val="990033"/>
                </a:solidFill>
                <a:latin typeface="Times New Roman" pitchFamily="18" charset="0"/>
                <a:cs typeface="Times New Roman" pitchFamily="18" charset="0"/>
              </a:rPr>
              <a:t>    ①给人类带来巨大的灾难　②二氧化碳增加会带来好处　③植物就会生病甚至死亡 </a:t>
            </a:r>
            <a:endParaRPr lang="zh-CN" altLang="en-US" sz="2000" dirty="0"/>
          </a:p>
        </p:txBody>
      </p:sp>
      <p:sp>
        <p:nvSpPr>
          <p:cNvPr id="12" name="TextBox 11"/>
          <p:cNvSpPr txBox="1"/>
          <p:nvPr/>
        </p:nvSpPr>
        <p:spPr>
          <a:xfrm>
            <a:off x="1763688" y="2276872"/>
            <a:ext cx="432048" cy="1008112"/>
          </a:xfrm>
          <a:prstGeom prst="rect">
            <a:avLst/>
          </a:prstGeom>
          <a:noFill/>
        </p:spPr>
        <p:txBody>
          <a:bodyPr wrap="square" rtlCol="0">
            <a:spAutoFit/>
          </a:bodyPr>
          <a:lstStyle/>
          <a:p>
            <a:pPr lvl="0" algn="ctr"/>
            <a:r>
              <a:rPr lang="en-US" altLang="zh-CN" sz="2000" b="1" dirty="0" smtClean="0">
                <a:solidFill>
                  <a:srgbClr val="990033"/>
                </a:solidFill>
                <a:latin typeface="宋体" pitchFamily="2" charset="-122"/>
                <a:ea typeface="宋体" pitchFamily="2" charset="-122"/>
                <a:cs typeface="Times New Roman" pitchFamily="18" charset="0"/>
              </a:rPr>
              <a:t>3</a:t>
            </a:r>
            <a:r>
              <a:rPr lang="zh-CN" altLang="en-US" sz="2000" b="1" dirty="0" smtClean="0">
                <a:solidFill>
                  <a:srgbClr val="990033"/>
                </a:solidFill>
                <a:latin typeface="+mn-ea"/>
                <a:cs typeface="Times New Roman" pitchFamily="18" charset="0"/>
              </a:rPr>
              <a:t>分</a:t>
            </a:r>
          </a:p>
          <a:p>
            <a:endParaRPr lang="zh-CN" alt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95394"/>
                                        </p:tgtEl>
                                        <p:attrNameLst>
                                          <p:attrName>style.visibility</p:attrName>
                                        </p:attrNameLst>
                                      </p:cBhvr>
                                      <p:to>
                                        <p:strVal val="visible"/>
                                      </p:to>
                                    </p:set>
                                    <p:animEffect transition="in" filter="box(in)">
                                      <p:cBhvr>
                                        <p:cTn id="7" dur="1000"/>
                                        <p:tgtEl>
                                          <p:spTgt spid="129539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714356"/>
            <a:ext cx="8286808" cy="5643602"/>
          </a:xfrm>
        </p:spPr>
        <p:txBody>
          <a:bodyPr>
            <a:noAutofit/>
          </a:bodyPr>
          <a:lstStyle/>
          <a:p>
            <a:pPr marL="0" indent="273050" algn="ctr" eaLnBrk="1" hangingPunct="1">
              <a:lnSpc>
                <a:spcPct val="118000"/>
              </a:lnSpc>
              <a:spcBef>
                <a:spcPct val="0"/>
              </a:spcBef>
              <a:buFont typeface="Arial" charset="0"/>
              <a:buNone/>
            </a:pPr>
            <a:r>
              <a:rPr lang="en-US" altLang="zh-CN" sz="2400" b="1" dirty="0" smtClean="0">
                <a:solidFill>
                  <a:srgbClr val="0033CC"/>
                </a:solidFill>
                <a:effectLst>
                  <a:outerShdw blurRad="38100" dist="38100" dir="2700000" algn="tl">
                    <a:srgbClr val="C0C0C0"/>
                  </a:outerShdw>
                </a:effectLst>
                <a:latin typeface="+mn-ea"/>
              </a:rPr>
              <a:t>—— </a:t>
            </a:r>
            <a:r>
              <a:rPr lang="zh-CN" altLang="en-US" sz="2400" b="1" dirty="0" smtClean="0">
                <a:solidFill>
                  <a:srgbClr val="0033CC"/>
                </a:solidFill>
                <a:effectLst>
                  <a:outerShdw blurRad="38100" dist="38100" dir="2700000" algn="tl">
                    <a:srgbClr val="C0C0C0"/>
                  </a:outerShdw>
                </a:effectLst>
                <a:latin typeface="+mn-ea"/>
              </a:rPr>
              <a:t>考点精讲 </a:t>
            </a:r>
            <a:r>
              <a:rPr lang="en-US" altLang="zh-CN" sz="2400" b="1" dirty="0" smtClean="0">
                <a:solidFill>
                  <a:srgbClr val="0033CC"/>
                </a:solidFill>
                <a:effectLst>
                  <a:outerShdw blurRad="38100" dist="38100" dir="2700000" algn="tl">
                    <a:srgbClr val="C0C0C0"/>
                  </a:outerShdw>
                </a:effectLst>
                <a:latin typeface="+mn-ea"/>
              </a:rPr>
              <a:t>——</a:t>
            </a:r>
          </a:p>
          <a:p>
            <a:pPr marL="0" indent="273050" eaLnBrk="1" hangingPunct="1">
              <a:lnSpc>
                <a:spcPct val="118000"/>
              </a:lnSpc>
              <a:spcBef>
                <a:spcPct val="0"/>
              </a:spcBef>
              <a:buFont typeface="Arial" charset="0"/>
              <a:buNone/>
            </a:pPr>
            <a:r>
              <a:rPr lang="en-US" altLang="en-US" sz="2400" b="1" dirty="0" smtClean="0">
                <a:solidFill>
                  <a:srgbClr val="0033CC"/>
                </a:solidFill>
                <a:effectLst>
                  <a:outerShdw blurRad="38100" dist="38100" dir="2700000" algn="tl">
                    <a:srgbClr val="C0C0C0"/>
                  </a:outerShdw>
                </a:effectLst>
                <a:latin typeface="+mn-ea"/>
                <a:cs typeface="Times New Roman" pitchFamily="18" charset="0"/>
              </a:rPr>
              <a:t>   </a:t>
            </a:r>
            <a:r>
              <a:rPr lang="en-US"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宋体" charset="-122"/>
                <a:cs typeface="Times New Roman" pitchFamily="18" charset="0"/>
              </a:rPr>
              <a:t>连贯</a:t>
            </a:r>
            <a:r>
              <a:rPr lang="en-US"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宋体" charset="-122"/>
                <a:cs typeface="Times New Roman" pitchFamily="18" charset="0"/>
              </a:rPr>
              <a:t>是指语言的表达要注意句与句之间的组合与衔接，做到话题统一，句序合理，衔接和呼应自然，合乎语境。高考“连贯”题备受青睐，考查形式包括排列句序</a:t>
            </a:r>
            <a:r>
              <a:rPr lang="en-US"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宋体" charset="-122"/>
                <a:cs typeface="Times New Roman" pitchFamily="18" charset="0"/>
              </a:rPr>
              <a:t>要求将一组打乱顺序的句子按一定的逻辑关系重新排列</a:t>
            </a:r>
            <a:r>
              <a:rPr lang="en-US"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宋体" charset="-122"/>
                <a:cs typeface="Times New Roman" pitchFamily="18" charset="0"/>
              </a:rPr>
              <a:t>、复位填空</a:t>
            </a:r>
            <a:r>
              <a:rPr lang="en-US"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宋体" charset="-122"/>
                <a:cs typeface="Times New Roman" pitchFamily="18" charset="0"/>
              </a:rPr>
              <a:t>要求将语段中抽出的句子放到合适的位置</a:t>
            </a:r>
            <a:r>
              <a:rPr lang="en-US"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宋体" charset="-122"/>
                <a:cs typeface="Times New Roman" pitchFamily="18" charset="0"/>
              </a:rPr>
              <a:t>、填补或续写</a:t>
            </a:r>
            <a:r>
              <a:rPr lang="en-US"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宋体" charset="-122"/>
                <a:cs typeface="Times New Roman" pitchFamily="18" charset="0"/>
              </a:rPr>
              <a:t>要求根据语段中心内容和具体情境在指定的位置上填入合适的词语或在后面续写恰当的句子</a:t>
            </a:r>
            <a:r>
              <a:rPr lang="en-US"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宋体" charset="-122"/>
                <a:cs typeface="Times New Roman" pitchFamily="18" charset="0"/>
              </a:rPr>
              <a:t>等。</a:t>
            </a:r>
          </a:p>
          <a:p>
            <a:pPr marL="0" indent="0">
              <a:lnSpc>
                <a:spcPts val="3500"/>
              </a:lnSpc>
              <a:buNone/>
            </a:pPr>
            <a:r>
              <a:rPr lang="zh-CN" altLang="en-US" sz="2400" b="1" dirty="0" smtClean="0">
                <a:solidFill>
                  <a:srgbClr val="000000"/>
                </a:solidFill>
                <a:latin typeface="宋体" charset="-122"/>
                <a:cs typeface="Times New Roman" pitchFamily="18" charset="0"/>
              </a:rPr>
              <a:t>    目前考查表达连贯，除渗透在各种情境表达题中之外，专门考查连贯的有三种题型：</a:t>
            </a:r>
            <a:r>
              <a:rPr lang="en-US" altLang="en-US" sz="2400" b="1" dirty="0" smtClean="0">
                <a:solidFill>
                  <a:srgbClr val="000000"/>
                </a:solidFill>
                <a:latin typeface="宋体" charset="-122"/>
                <a:cs typeface="Times New Roman" pitchFamily="18" charset="0"/>
              </a:rPr>
              <a:t>(1)</a:t>
            </a:r>
            <a:r>
              <a:rPr lang="zh-CN" altLang="en-US" sz="2400" b="1" dirty="0" smtClean="0">
                <a:solidFill>
                  <a:srgbClr val="000000"/>
                </a:solidFill>
                <a:latin typeface="宋体" charset="-122"/>
                <a:cs typeface="Times New Roman" pitchFamily="18" charset="0"/>
              </a:rPr>
              <a:t>排序题</a:t>
            </a:r>
            <a:r>
              <a:rPr lang="en-US"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宋体" charset="-122"/>
                <a:cs typeface="Times New Roman" pitchFamily="18" charset="0"/>
              </a:rPr>
              <a:t>客观题和主观题</a:t>
            </a:r>
            <a:r>
              <a:rPr lang="en-US"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宋体" charset="-122"/>
                <a:cs typeface="Times New Roman" pitchFamily="18" charset="0"/>
              </a:rPr>
              <a:t>；</a:t>
            </a:r>
            <a:r>
              <a:rPr lang="en-US" altLang="en-US" sz="2400" b="1" dirty="0" smtClean="0">
                <a:solidFill>
                  <a:srgbClr val="000000"/>
                </a:solidFill>
                <a:latin typeface="宋体" charset="-122"/>
                <a:cs typeface="Times New Roman" pitchFamily="18" charset="0"/>
              </a:rPr>
              <a:t>(2)</a:t>
            </a:r>
            <a:r>
              <a:rPr lang="zh-CN" altLang="en-US" sz="2400" b="1" dirty="0" smtClean="0">
                <a:solidFill>
                  <a:srgbClr val="000000"/>
                </a:solidFill>
                <a:latin typeface="宋体" charset="-122"/>
                <a:cs typeface="Times New Roman" pitchFamily="18" charset="0"/>
              </a:rPr>
              <a:t>段中填句题；</a:t>
            </a:r>
            <a:r>
              <a:rPr lang="en-US" altLang="en-US" sz="2400" b="1" dirty="0" smtClean="0">
                <a:solidFill>
                  <a:srgbClr val="000000"/>
                </a:solidFill>
                <a:latin typeface="宋体" charset="-122"/>
                <a:cs typeface="Times New Roman" pitchFamily="18" charset="0"/>
              </a:rPr>
              <a:t>(3)</a:t>
            </a:r>
            <a:r>
              <a:rPr lang="zh-CN" altLang="en-US" sz="2400" b="1" dirty="0" smtClean="0">
                <a:solidFill>
                  <a:srgbClr val="000000"/>
                </a:solidFill>
                <a:latin typeface="宋体" charset="-122"/>
                <a:cs typeface="Times New Roman" pitchFamily="18" charset="0"/>
              </a:rPr>
              <a:t>段中填词题</a:t>
            </a:r>
            <a:r>
              <a:rPr lang="en-US"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宋体" charset="-122"/>
                <a:cs typeface="Times New Roman" pitchFamily="18" charset="0"/>
              </a:rPr>
              <a:t>主要是指填虚词</a:t>
            </a:r>
            <a:r>
              <a:rPr lang="en-US"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宋体" charset="-122"/>
                <a:cs typeface="Times New Roman" pitchFamily="18" charset="0"/>
              </a:rPr>
              <a:t>。这里只对前两种题型进行详细解说。</a:t>
            </a:r>
          </a:p>
        </p:txBody>
      </p:sp>
      <p:grpSp>
        <p:nvGrpSpPr>
          <p:cNvPr id="2" name="Group 4"/>
          <p:cNvGrpSpPr>
            <a:grpSpLocks/>
          </p:cNvGrpSpPr>
          <p:nvPr/>
        </p:nvGrpSpPr>
        <p:grpSpPr bwMode="auto">
          <a:xfrm>
            <a:off x="1588" y="2674938"/>
            <a:ext cx="609600" cy="1978025"/>
            <a:chOff x="1" y="1685"/>
            <a:chExt cx="384" cy="1246"/>
          </a:xfrm>
        </p:grpSpPr>
        <p:pic>
          <p:nvPicPr>
            <p:cNvPr id="1296389"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96390"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96391" name="Rectangle 9"/>
          <p:cNvSpPr>
            <a:spLocks noChangeArrowheads="1"/>
          </p:cNvSpPr>
          <p:nvPr/>
        </p:nvSpPr>
        <p:spPr bwMode="auto">
          <a:xfrm>
            <a:off x="0" y="1531938"/>
            <a:ext cx="184150" cy="366712"/>
          </a:xfrm>
          <a:prstGeom prst="rect">
            <a:avLst/>
          </a:prstGeom>
          <a:noFill/>
          <a:ln w="9525">
            <a:noFill/>
            <a:miter lim="800000"/>
            <a:headEnd/>
            <a:tailEnd/>
          </a:ln>
        </p:spPr>
        <p:txBody>
          <a:bodyPr wrap="none" anchor="ctr">
            <a:spAutoFit/>
          </a:bodyPr>
          <a:lstStyle/>
          <a:p>
            <a:pPr algn="l" eaLnBrk="1" hangingPunct="1">
              <a:lnSpc>
                <a:spcPct val="100000"/>
              </a:lnSpc>
              <a:spcBef>
                <a:spcPct val="0"/>
              </a:spcBef>
              <a:buFontTx/>
              <a:buNone/>
            </a:pPr>
            <a:endParaRPr lang="zh-CN" altLang="en-US" sz="1800"/>
          </a:p>
        </p:txBody>
      </p:sp>
      <p:sp>
        <p:nvSpPr>
          <p:cNvPr id="1296392"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left)">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left)">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714356"/>
            <a:ext cx="8286807" cy="5715040"/>
          </a:xfrm>
        </p:spPr>
        <p:txBody>
          <a:bodyPr/>
          <a:lstStyle/>
          <a:p>
            <a:pPr marL="0" indent="0" eaLnBrk="1" hangingPunct="1">
              <a:lnSpc>
                <a:spcPts val="3500"/>
              </a:lnSpc>
              <a:spcBef>
                <a:spcPct val="0"/>
              </a:spcBef>
              <a:buFont typeface="Arial" charset="0"/>
              <a:buNone/>
            </a:pPr>
            <a:r>
              <a:rPr lang="zh-CN" altLang="zh-CN" sz="2400" dirty="0" smtClean="0">
                <a:latin typeface="黑体" pitchFamily="2" charset="-122"/>
                <a:ea typeface="黑体" pitchFamily="2" charset="-122"/>
              </a:rPr>
              <a:t>►　</a:t>
            </a:r>
            <a:r>
              <a:rPr lang="zh-CN" altLang="en-US" sz="2400" dirty="0" smtClean="0">
                <a:latin typeface="黑体" pitchFamily="2" charset="-122"/>
                <a:ea typeface="黑体" pitchFamily="2" charset="-122"/>
              </a:rPr>
              <a:t>题型一　　排序题</a:t>
            </a:r>
          </a:p>
          <a:p>
            <a:pPr marL="0" indent="0" algn="just" eaLnBrk="1" hangingPunct="1">
              <a:lnSpc>
                <a:spcPts val="3500"/>
              </a:lnSpc>
              <a:spcBef>
                <a:spcPct val="0"/>
              </a:spcBef>
              <a:buNone/>
            </a:pPr>
            <a:r>
              <a:rPr lang="zh-CN" altLang="en-US" sz="2400" b="1" dirty="0" smtClean="0">
                <a:solidFill>
                  <a:srgbClr val="000000"/>
                </a:solidFill>
                <a:latin typeface="Times New Roman" pitchFamily="18" charset="0"/>
                <a:cs typeface="Times New Roman" pitchFamily="18" charset="0"/>
              </a:rPr>
              <a:t>        排序题常见的答题角度有以下几个方面：</a:t>
            </a:r>
          </a:p>
          <a:p>
            <a:pPr marL="0" indent="0" algn="just" eaLnBrk="1" hangingPunct="1">
              <a:lnSpc>
                <a:spcPts val="3500"/>
              </a:lnSpc>
              <a:spcBef>
                <a:spcPct val="0"/>
              </a:spcBef>
              <a:buNone/>
            </a:pPr>
            <a:r>
              <a:rPr lang="en-US" altLang="zh-CN" sz="2400" b="1" dirty="0" smtClean="0">
                <a:solidFill>
                  <a:srgbClr val="000000"/>
                </a:solidFill>
                <a:latin typeface="Times New Roman" pitchFamily="18" charset="0"/>
                <a:cs typeface="Times New Roman" pitchFamily="18" charset="0"/>
              </a:rPr>
              <a:t> 1</a:t>
            </a:r>
            <a:r>
              <a:rPr lang="zh-CN" altLang="en-US" sz="2400" b="1" dirty="0" smtClean="0">
                <a:solidFill>
                  <a:srgbClr val="000000"/>
                </a:solidFill>
                <a:latin typeface="Times New Roman" pitchFamily="18" charset="0"/>
                <a:cs typeface="Times New Roman" pitchFamily="18" charset="0"/>
              </a:rPr>
              <a:t>．看陈述对象，考虑话题的一致性</a:t>
            </a:r>
          </a:p>
          <a:p>
            <a:pPr marL="0" indent="0" algn="just">
              <a:lnSpc>
                <a:spcPts val="3500"/>
              </a:lnSpc>
              <a:spcBef>
                <a:spcPct val="0"/>
              </a:spcBef>
              <a:buNone/>
            </a:pPr>
            <a:r>
              <a:rPr lang="zh-CN" altLang="en-US" sz="2400" b="1" dirty="0" smtClean="0">
                <a:solidFill>
                  <a:srgbClr val="000000"/>
                </a:solidFill>
                <a:latin typeface="Times New Roman" pitchFamily="18" charset="0"/>
                <a:cs typeface="Times New Roman" pitchFamily="18" charset="0"/>
              </a:rPr>
              <a:t>       话题统一是保持语言连贯性的首要条件。一般说来，同一主旨的话题，陈述对象是明确集中的，围绕同一陈述对象所展开的话题，前后衔接紧凑，思维顺势而下；转换了陈述对象，话题的一致性就遭到破坏，语句也就变得不连贯了。出题者往往便会据此出题，或抽去其中一句让考生选择，或改变其中一句叙述的对象要考生修改。要保持陈述角度的一致性，必然要求几个句子的主语一致或围绕同一对象展开。</a:t>
            </a:r>
          </a:p>
          <a:p>
            <a:pPr marL="0" indent="622300" algn="just" eaLnBrk="1" hangingPunct="1">
              <a:lnSpc>
                <a:spcPts val="3500"/>
              </a:lnSpc>
              <a:spcBef>
                <a:spcPct val="0"/>
              </a:spcBef>
              <a:buFont typeface="Arial" charset="0"/>
              <a:buNone/>
            </a:pPr>
            <a:endParaRPr lang="zh-CN" altLang="en-US" sz="2400" b="1" dirty="0" smtClean="0">
              <a:solidFill>
                <a:srgbClr val="000000"/>
              </a:solidFill>
              <a:latin typeface="Times New Roman" pitchFamily="18" charset="0"/>
              <a:cs typeface="Times New Roman" pitchFamily="18" charset="0"/>
            </a:endParaRPr>
          </a:p>
        </p:txBody>
      </p:sp>
      <p:grpSp>
        <p:nvGrpSpPr>
          <p:cNvPr id="2" name="Group 5"/>
          <p:cNvGrpSpPr>
            <a:grpSpLocks/>
          </p:cNvGrpSpPr>
          <p:nvPr/>
        </p:nvGrpSpPr>
        <p:grpSpPr bwMode="auto">
          <a:xfrm>
            <a:off x="1588" y="2674938"/>
            <a:ext cx="609600" cy="1978025"/>
            <a:chOff x="1" y="1685"/>
            <a:chExt cx="384" cy="1246"/>
          </a:xfrm>
        </p:grpSpPr>
        <p:pic>
          <p:nvPicPr>
            <p:cNvPr id="1297413"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9741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97415"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 calcmode="lin" valueType="num">
                                      <p:cBhvr additive="base">
                                        <p:cTn id="1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 calcmode="lin" valueType="num">
                                      <p:cBhvr additive="base">
                                        <p:cTn id="1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 calcmode="lin" valueType="num">
                                      <p:cBhvr additive="base">
                                        <p:cTn id="1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714356"/>
            <a:ext cx="8286807" cy="5715040"/>
          </a:xfrm>
        </p:spPr>
        <p:txBody>
          <a:bodyPr/>
          <a:lstStyle/>
          <a:p>
            <a:pPr marL="0" indent="0" eaLnBrk="1" hangingPunct="1">
              <a:lnSpc>
                <a:spcPts val="3500"/>
              </a:lnSpc>
              <a:spcBef>
                <a:spcPct val="0"/>
              </a:spcBef>
              <a:buNone/>
            </a:pPr>
            <a:r>
              <a:rPr lang="zh-CN" altLang="en-US" sz="2400" b="1" dirty="0" smtClean="0">
                <a:solidFill>
                  <a:srgbClr val="000000"/>
                </a:solidFill>
                <a:latin typeface="Times New Roman" pitchFamily="18" charset="0"/>
                <a:cs typeface="Times New Roman" pitchFamily="18" charset="0"/>
              </a:rPr>
              <a:t>因此，我们的解题对策是：一要看几个句子的主语是否一      致，二要看主语不一致的句子是不是从同一对象的角度展开的。当然，有时上下句采用了顶真或近似顶真的手法，虽然主语不一致，但也是连贯的。</a:t>
            </a:r>
          </a:p>
        </p:txBody>
      </p:sp>
      <p:grpSp>
        <p:nvGrpSpPr>
          <p:cNvPr id="2" name="Group 5"/>
          <p:cNvGrpSpPr>
            <a:grpSpLocks/>
          </p:cNvGrpSpPr>
          <p:nvPr/>
        </p:nvGrpSpPr>
        <p:grpSpPr bwMode="auto">
          <a:xfrm>
            <a:off x="1588" y="2674938"/>
            <a:ext cx="609600" cy="1978025"/>
            <a:chOff x="1" y="1685"/>
            <a:chExt cx="384" cy="1246"/>
          </a:xfrm>
        </p:grpSpPr>
        <p:pic>
          <p:nvPicPr>
            <p:cNvPr id="1297413"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9741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97415"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8434" name="内容占位符 2"/>
          <p:cNvSpPr>
            <a:spLocks noGrp="1"/>
          </p:cNvSpPr>
          <p:nvPr>
            <p:ph idx="4294967295"/>
          </p:nvPr>
        </p:nvSpPr>
        <p:spPr>
          <a:xfrm>
            <a:off x="642911" y="785793"/>
            <a:ext cx="8069290" cy="5549919"/>
          </a:xfrm>
        </p:spPr>
        <p:txBody>
          <a:bodyPr/>
          <a:lstStyle/>
          <a:p>
            <a:pPr marL="0" indent="0" eaLnBrk="1" hangingPunct="1">
              <a:lnSpc>
                <a:spcPts val="3500"/>
              </a:lnSpc>
              <a:spcBef>
                <a:spcPct val="0"/>
              </a:spcBef>
              <a:buFont typeface="Arial" charset="0"/>
              <a:buNone/>
            </a:pPr>
            <a:r>
              <a:rPr lang="en-US" altLang="zh-CN" sz="2400" b="1" dirty="0" smtClean="0">
                <a:latin typeface="宋体" pitchFamily="2" charset="-122"/>
              </a:rPr>
              <a:t>【</a:t>
            </a:r>
            <a:r>
              <a:rPr lang="zh-CN" altLang="en-US" sz="2400" dirty="0" smtClean="0">
                <a:latin typeface="黑体" pitchFamily="2" charset="-122"/>
                <a:ea typeface="黑体" pitchFamily="2" charset="-122"/>
              </a:rPr>
              <a:t>对点训练</a:t>
            </a:r>
            <a:r>
              <a:rPr lang="en-US" altLang="zh-CN" sz="2400" b="1" dirty="0" smtClean="0">
                <a:latin typeface="宋体" pitchFamily="2" charset="-122"/>
              </a:rPr>
              <a:t>】</a:t>
            </a:r>
          </a:p>
          <a:p>
            <a:pPr marL="0" indent="0" eaLnBrk="1" hangingPunct="1">
              <a:lnSpc>
                <a:spcPts val="3500"/>
              </a:lnSpc>
              <a:spcBef>
                <a:spcPct val="0"/>
              </a:spcBef>
              <a:buFont typeface="Arial" charset="0"/>
              <a:buNone/>
            </a:pPr>
            <a:r>
              <a:rPr lang="en-US" altLang="zh-CN" sz="2400" b="1" dirty="0" smtClean="0">
                <a:latin typeface="Times New Roman" pitchFamily="18" charset="0"/>
              </a:rPr>
              <a:t> 1</a:t>
            </a:r>
            <a:r>
              <a:rPr lang="zh-CN" altLang="en-US" sz="2400" b="1" dirty="0" smtClean="0">
                <a:latin typeface="宋体" pitchFamily="2" charset="-122"/>
              </a:rPr>
              <a:t>．</a:t>
            </a:r>
            <a:r>
              <a:rPr lang="en-US" altLang="zh-CN" sz="2400" b="1" dirty="0" smtClean="0">
                <a:latin typeface="宋体" pitchFamily="2" charset="-122"/>
              </a:rPr>
              <a:t>[</a:t>
            </a:r>
            <a:r>
              <a:rPr lang="en-US" altLang="zh-CN" sz="2400" b="1" dirty="0" smtClean="0">
                <a:solidFill>
                  <a:srgbClr val="000000"/>
                </a:solidFill>
                <a:latin typeface="Times New Roman" pitchFamily="18" charset="0"/>
                <a:cs typeface="Times New Roman" pitchFamily="18" charset="0"/>
              </a:rPr>
              <a:t>2014</a:t>
            </a:r>
            <a:r>
              <a:rPr lang="en-US" altLang="zh-CN"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新课标全国卷</a:t>
            </a:r>
            <a:r>
              <a:rPr lang="en-US" altLang="zh-CN" sz="2400" b="1" dirty="0" smtClean="0">
                <a:solidFill>
                  <a:srgbClr val="000000"/>
                </a:solidFill>
                <a:latin typeface="宋体" pitchFamily="2" charset="-122"/>
                <a:cs typeface="Times New Roman" pitchFamily="18" charset="0"/>
              </a:rPr>
              <a:t>Ⅰ</a:t>
            </a:r>
            <a:r>
              <a:rPr lang="en-US" altLang="zh-CN" sz="2400" b="1" dirty="0" smtClean="0">
                <a:latin typeface="宋体" pitchFamily="2" charset="-122"/>
              </a:rPr>
              <a:t>] </a:t>
            </a:r>
            <a:r>
              <a:rPr lang="zh-CN" altLang="en-US" sz="2400" b="1" dirty="0" smtClean="0">
                <a:solidFill>
                  <a:srgbClr val="000000"/>
                </a:solidFill>
                <a:latin typeface="Times New Roman" pitchFamily="18" charset="0"/>
                <a:cs typeface="Times New Roman" pitchFamily="18" charset="0"/>
              </a:rPr>
              <a:t>依次填入下面一段文字横线处的语句，衔接最恰当的一组是 </a:t>
            </a:r>
            <a:r>
              <a:rPr lang="en-US" altLang="zh-CN"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a:t>
            </a:r>
            <a:endParaRPr lang="en-US" altLang="zh-CN" sz="2400" b="1" dirty="0" smtClean="0">
              <a:solidFill>
                <a:srgbClr val="000000"/>
              </a:solidFill>
              <a:latin typeface="Times New Roman" pitchFamily="18" charset="0"/>
              <a:ea typeface="楷体_GB2312" pitchFamily="49" charset="-122"/>
              <a:cs typeface="Times New Roman" pitchFamily="18" charset="0"/>
            </a:endParaRPr>
          </a:p>
          <a:p>
            <a:pPr marL="0" indent="0" eaLnBrk="1" hangingPunct="1">
              <a:lnSpc>
                <a:spcPts val="3500"/>
              </a:lnSpc>
              <a:spcBef>
                <a:spcPct val="0"/>
              </a:spcBef>
              <a:buFont typeface="Arial" charset="0"/>
              <a:buNone/>
            </a:pPr>
            <a:r>
              <a:rPr lang="zh-CN" altLang="en-US" sz="2400" b="1" dirty="0" smtClean="0">
                <a:solidFill>
                  <a:srgbClr val="000000"/>
                </a:solidFill>
                <a:latin typeface="Times New Roman" pitchFamily="18" charset="0"/>
                <a:ea typeface="楷体_GB2312" pitchFamily="49" charset="-122"/>
                <a:cs typeface="Times New Roman" pitchFamily="18" charset="0"/>
              </a:rPr>
              <a:t>         中国珠算是以算盘为工具进行数字计算的一种方法，借助算盘和口诀，通过人手指拨动算珠，就可以完成高难度计算。</a:t>
            </a:r>
            <a:r>
              <a:rPr lang="en-US" altLang="zh-CN"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zh-CN"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zh-CN"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zh-CN"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zh-CN"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zh-CN"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zh-CN" sz="2400" b="1" dirty="0" smtClean="0">
                <a:solidFill>
                  <a:srgbClr val="000000"/>
                </a:solidFill>
                <a:latin typeface="Times New Roman" pitchFamily="18" charset="0"/>
                <a:ea typeface="楷体_GB2312" pitchFamily="49" charset="-122"/>
                <a:cs typeface="Times New Roman" pitchFamily="18" charset="0"/>
              </a:rPr>
              <a:t>2013</a:t>
            </a:r>
            <a:r>
              <a:rPr lang="zh-CN" altLang="en-US" sz="2400" b="1" dirty="0" smtClean="0">
                <a:solidFill>
                  <a:srgbClr val="000000"/>
                </a:solidFill>
                <a:latin typeface="Times New Roman" pitchFamily="18" charset="0"/>
                <a:ea typeface="楷体_GB2312" pitchFamily="49" charset="-122"/>
                <a:cs typeface="Times New Roman" pitchFamily="18" charset="0"/>
              </a:rPr>
              <a:t>年</a:t>
            </a:r>
            <a:r>
              <a:rPr lang="en-US" altLang="zh-CN" sz="2400" b="1" dirty="0" smtClean="0">
                <a:solidFill>
                  <a:srgbClr val="000000"/>
                </a:solidFill>
                <a:latin typeface="Times New Roman" pitchFamily="18" charset="0"/>
                <a:ea typeface="楷体_GB2312" pitchFamily="49" charset="-122"/>
                <a:cs typeface="Times New Roman" pitchFamily="18" charset="0"/>
              </a:rPr>
              <a:t>12</a:t>
            </a:r>
            <a:r>
              <a:rPr lang="zh-CN" altLang="en-US" sz="2400" b="1" dirty="0" smtClean="0">
                <a:solidFill>
                  <a:srgbClr val="000000"/>
                </a:solidFill>
                <a:latin typeface="Times New Roman" pitchFamily="18" charset="0"/>
                <a:ea typeface="楷体_GB2312" pitchFamily="49" charset="-122"/>
                <a:cs typeface="Times New Roman" pitchFamily="18" charset="0"/>
              </a:rPr>
              <a:t>月</a:t>
            </a:r>
            <a:r>
              <a:rPr lang="en-US" altLang="zh-CN" sz="2400" b="1" dirty="0" smtClean="0">
                <a:solidFill>
                  <a:srgbClr val="000000"/>
                </a:solidFill>
                <a:latin typeface="Times New Roman" pitchFamily="18" charset="0"/>
                <a:ea typeface="楷体_GB2312" pitchFamily="49" charset="-122"/>
                <a:cs typeface="Times New Roman" pitchFamily="18" charset="0"/>
              </a:rPr>
              <a:t>4</a:t>
            </a:r>
            <a:r>
              <a:rPr lang="zh-CN" altLang="en-US" sz="2400" b="1" dirty="0" smtClean="0">
                <a:solidFill>
                  <a:srgbClr val="000000"/>
                </a:solidFill>
                <a:latin typeface="Times New Roman" pitchFamily="18" charset="0"/>
                <a:ea typeface="楷体_GB2312" pitchFamily="49" charset="-122"/>
                <a:cs typeface="Times New Roman" pitchFamily="18" charset="0"/>
              </a:rPr>
              <a:t>日，</a:t>
            </a:r>
            <a:r>
              <a:rPr lang="zh-CN" altLang="en-US" sz="2400" b="1" dirty="0" smtClean="0">
                <a:solidFill>
                  <a:srgbClr val="000000"/>
                </a:solidFill>
                <a:latin typeface="宋体" pitchFamily="2" charset="-122"/>
                <a:cs typeface="Times New Roman" pitchFamily="18" charset="0"/>
              </a:rPr>
              <a:t>“</a:t>
            </a:r>
            <a:r>
              <a:rPr lang="zh-CN" altLang="en-US" sz="2400" b="1" dirty="0" smtClean="0">
                <a:solidFill>
                  <a:srgbClr val="000000"/>
                </a:solidFill>
                <a:latin typeface="Times New Roman" pitchFamily="18" charset="0"/>
                <a:ea typeface="楷体_GB2312" pitchFamily="49" charset="-122"/>
              </a:rPr>
              <a:t>中国珠算</a:t>
            </a:r>
            <a:r>
              <a:rPr lang="zh-CN" altLang="en-US" sz="2400" b="1" dirty="0" smtClean="0">
                <a:solidFill>
                  <a:srgbClr val="000000"/>
                </a:solidFill>
                <a:latin typeface="宋体" pitchFamily="2" charset="-122"/>
                <a:cs typeface="Times New Roman" pitchFamily="18" charset="0"/>
              </a:rPr>
              <a:t>”</a:t>
            </a:r>
            <a:r>
              <a:rPr lang="zh-CN" altLang="en-US" sz="2400" b="1" dirty="0" smtClean="0">
                <a:solidFill>
                  <a:srgbClr val="000000"/>
                </a:solidFill>
                <a:latin typeface="Times New Roman" pitchFamily="18" charset="0"/>
                <a:ea typeface="楷体_GB2312" pitchFamily="49" charset="-122"/>
              </a:rPr>
              <a:t>被正式列入联合国教科文组织人类非物质文化遗产名录。</a:t>
            </a:r>
            <a:endParaRPr lang="en-US" altLang="zh-CN" sz="2400" b="1" dirty="0" smtClean="0">
              <a:solidFill>
                <a:srgbClr val="000000"/>
              </a:solidFill>
              <a:latin typeface="宋体" pitchFamily="2" charset="-122"/>
              <a:cs typeface="Times New Roman" pitchFamily="18" charset="0"/>
            </a:endParaRPr>
          </a:p>
          <a:p>
            <a:pPr marL="0" indent="0" eaLnBrk="1" hangingPunct="1">
              <a:lnSpc>
                <a:spcPts val="3500"/>
              </a:lnSpc>
              <a:spcBef>
                <a:spcPct val="0"/>
              </a:spcBef>
              <a:buFont typeface="Arial" charset="0"/>
              <a:buNone/>
            </a:pPr>
            <a:r>
              <a:rPr lang="zh-CN" altLang="en-US" sz="2400" b="1" dirty="0" smtClean="0">
                <a:solidFill>
                  <a:srgbClr val="000000"/>
                </a:solidFill>
                <a:latin typeface="宋体" pitchFamily="2" charset="-122"/>
                <a:cs typeface="Times New Roman" pitchFamily="18" charset="0"/>
              </a:rPr>
              <a:t>①</a:t>
            </a:r>
            <a:r>
              <a:rPr lang="zh-CN" altLang="en-US" sz="2400" b="1" dirty="0" smtClean="0">
                <a:solidFill>
                  <a:srgbClr val="000000"/>
                </a:solidFill>
                <a:latin typeface="Times New Roman" pitchFamily="18" charset="0"/>
                <a:cs typeface="Times New Roman" pitchFamily="18" charset="0"/>
              </a:rPr>
              <a:t>即便是不识字的人也能熟练掌握　</a:t>
            </a:r>
          </a:p>
          <a:p>
            <a:pPr marL="0" indent="0" eaLnBrk="1" hangingPunct="1">
              <a:lnSpc>
                <a:spcPts val="3500"/>
              </a:lnSpc>
              <a:spcBef>
                <a:spcPct val="0"/>
              </a:spcBef>
              <a:buFont typeface="Arial" charset="0"/>
              <a:buNone/>
            </a:pPr>
            <a:r>
              <a:rPr lang="zh-CN" altLang="en-US" sz="2400" b="1" dirty="0" smtClean="0">
                <a:solidFill>
                  <a:srgbClr val="000000"/>
                </a:solidFill>
                <a:latin typeface="宋体" pitchFamily="2" charset="-122"/>
                <a:cs typeface="Times New Roman" pitchFamily="18" charset="0"/>
              </a:rPr>
              <a:t>②</a:t>
            </a:r>
            <a:r>
              <a:rPr lang="zh-CN" altLang="en-US" sz="2400" b="1" dirty="0" smtClean="0">
                <a:solidFill>
                  <a:srgbClr val="000000"/>
                </a:solidFill>
                <a:latin typeface="Times New Roman" pitchFamily="18" charset="0"/>
                <a:cs typeface="Times New Roman" pitchFamily="18" charset="0"/>
              </a:rPr>
              <a:t>珠算算盘结构简单，操作方便　</a:t>
            </a:r>
          </a:p>
          <a:p>
            <a:pPr marL="0" indent="0" eaLnBrk="1" hangingPunct="1">
              <a:lnSpc>
                <a:spcPts val="3500"/>
              </a:lnSpc>
              <a:spcBef>
                <a:spcPct val="0"/>
              </a:spcBef>
              <a:buFont typeface="Arial" charset="0"/>
              <a:buNone/>
            </a:pPr>
            <a:r>
              <a:rPr lang="zh-CN" altLang="en-US" sz="2400" b="1" dirty="0" smtClean="0">
                <a:solidFill>
                  <a:srgbClr val="000000"/>
                </a:solidFill>
                <a:latin typeface="宋体" pitchFamily="2" charset="-122"/>
                <a:cs typeface="Times New Roman" pitchFamily="18" charset="0"/>
              </a:rPr>
              <a:t>③</a:t>
            </a:r>
            <a:r>
              <a:rPr lang="zh-CN" altLang="en-US" sz="2400" b="1" dirty="0" smtClean="0">
                <a:solidFill>
                  <a:srgbClr val="000000"/>
                </a:solidFill>
                <a:latin typeface="Times New Roman" pitchFamily="18" charset="0"/>
                <a:cs typeface="Times New Roman" pitchFamily="18" charset="0"/>
              </a:rPr>
              <a:t>包含了珠算的所有秘密　</a:t>
            </a:r>
          </a:p>
          <a:p>
            <a:pPr marL="0" indent="622800" algn="just" eaLnBrk="1" hangingPunct="1">
              <a:lnSpc>
                <a:spcPts val="3500"/>
              </a:lnSpc>
              <a:spcBef>
                <a:spcPct val="0"/>
              </a:spcBef>
              <a:buFont typeface="Arial" charset="0"/>
              <a:buNone/>
            </a:pPr>
            <a:r>
              <a:rPr lang="zh-CN" altLang="en-US" sz="2400" b="1" dirty="0" smtClean="0">
                <a:solidFill>
                  <a:srgbClr val="000000"/>
                </a:solidFill>
                <a:latin typeface="Times New Roman" pitchFamily="18" charset="0"/>
                <a:cs typeface="Times New Roman" pitchFamily="18" charset="0"/>
              </a:rPr>
              <a:t>      </a:t>
            </a:r>
          </a:p>
        </p:txBody>
      </p:sp>
      <p:grpSp>
        <p:nvGrpSpPr>
          <p:cNvPr id="2" name="Group 5"/>
          <p:cNvGrpSpPr>
            <a:grpSpLocks/>
          </p:cNvGrpSpPr>
          <p:nvPr/>
        </p:nvGrpSpPr>
        <p:grpSpPr bwMode="auto">
          <a:xfrm>
            <a:off x="1588" y="2674938"/>
            <a:ext cx="609600" cy="1978025"/>
            <a:chOff x="1" y="1685"/>
            <a:chExt cx="384" cy="1246"/>
          </a:xfrm>
        </p:grpSpPr>
        <p:pic>
          <p:nvPicPr>
            <p:cNvPr id="1298437"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9843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98439"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98434">
                                            <p:txEl>
                                              <p:pRg st="0" end="0"/>
                                            </p:txEl>
                                          </p:spTgt>
                                        </p:tgtEl>
                                        <p:attrNameLst>
                                          <p:attrName>style.visibility</p:attrName>
                                        </p:attrNameLst>
                                      </p:cBhvr>
                                      <p:to>
                                        <p:strVal val="visible"/>
                                      </p:to>
                                    </p:set>
                                    <p:anim calcmode="lin" valueType="num">
                                      <p:cBhvr additive="base">
                                        <p:cTn id="7" dur="500" fill="hold"/>
                                        <p:tgtEl>
                                          <p:spTgt spid="129843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9843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98434">
                                            <p:txEl>
                                              <p:pRg st="1" end="1"/>
                                            </p:txEl>
                                          </p:spTgt>
                                        </p:tgtEl>
                                        <p:attrNameLst>
                                          <p:attrName>style.visibility</p:attrName>
                                        </p:attrNameLst>
                                      </p:cBhvr>
                                      <p:to>
                                        <p:strVal val="visible"/>
                                      </p:to>
                                    </p:set>
                                    <p:anim calcmode="lin" valueType="num">
                                      <p:cBhvr additive="base">
                                        <p:cTn id="13" dur="500" fill="hold"/>
                                        <p:tgtEl>
                                          <p:spTgt spid="129843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98434">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1298434">
                                            <p:txEl>
                                              <p:pRg st="2" end="2"/>
                                            </p:txEl>
                                          </p:spTgt>
                                        </p:tgtEl>
                                        <p:attrNameLst>
                                          <p:attrName>style.visibility</p:attrName>
                                        </p:attrNameLst>
                                      </p:cBhvr>
                                      <p:to>
                                        <p:strVal val="visible"/>
                                      </p:to>
                                    </p:set>
                                    <p:anim calcmode="lin" valueType="num">
                                      <p:cBhvr additive="base">
                                        <p:cTn id="18" dur="500" fill="hold"/>
                                        <p:tgtEl>
                                          <p:spTgt spid="1298434">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298434">
                                            <p:txEl>
                                              <p:pRg st="2" end="2"/>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1298434">
                                            <p:txEl>
                                              <p:pRg st="3" end="3"/>
                                            </p:txEl>
                                          </p:spTgt>
                                        </p:tgtEl>
                                        <p:attrNameLst>
                                          <p:attrName>style.visibility</p:attrName>
                                        </p:attrNameLst>
                                      </p:cBhvr>
                                      <p:to>
                                        <p:strVal val="visible"/>
                                      </p:to>
                                    </p:set>
                                    <p:anim calcmode="lin" valueType="num">
                                      <p:cBhvr additive="base">
                                        <p:cTn id="23" dur="500" fill="hold"/>
                                        <p:tgtEl>
                                          <p:spTgt spid="1298434">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98434">
                                            <p:txEl>
                                              <p:pRg st="3" end="3"/>
                                            </p:txEl>
                                          </p:spTgt>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 presetClass="entr" presetSubtype="4" fill="hold" nodeType="afterEffect">
                                  <p:stCondLst>
                                    <p:cond delay="0"/>
                                  </p:stCondLst>
                                  <p:childTnLst>
                                    <p:set>
                                      <p:cBhvr>
                                        <p:cTn id="27" dur="1" fill="hold">
                                          <p:stCondLst>
                                            <p:cond delay="0"/>
                                          </p:stCondLst>
                                        </p:cTn>
                                        <p:tgtEl>
                                          <p:spTgt spid="1298434">
                                            <p:txEl>
                                              <p:pRg st="4" end="4"/>
                                            </p:txEl>
                                          </p:spTgt>
                                        </p:tgtEl>
                                        <p:attrNameLst>
                                          <p:attrName>style.visibility</p:attrName>
                                        </p:attrNameLst>
                                      </p:cBhvr>
                                      <p:to>
                                        <p:strVal val="visible"/>
                                      </p:to>
                                    </p:set>
                                    <p:anim calcmode="lin" valueType="num">
                                      <p:cBhvr additive="base">
                                        <p:cTn id="28" dur="500" fill="hold"/>
                                        <p:tgtEl>
                                          <p:spTgt spid="1298434">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98434">
                                            <p:txEl>
                                              <p:pRg st="4" end="4"/>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2" presetClass="entr" presetSubtype="4" fill="hold" nodeType="afterEffect">
                                  <p:stCondLst>
                                    <p:cond delay="0"/>
                                  </p:stCondLst>
                                  <p:childTnLst>
                                    <p:set>
                                      <p:cBhvr>
                                        <p:cTn id="32" dur="1" fill="hold">
                                          <p:stCondLst>
                                            <p:cond delay="0"/>
                                          </p:stCondLst>
                                        </p:cTn>
                                        <p:tgtEl>
                                          <p:spTgt spid="1298434">
                                            <p:txEl>
                                              <p:pRg st="5" end="5"/>
                                            </p:txEl>
                                          </p:spTgt>
                                        </p:tgtEl>
                                        <p:attrNameLst>
                                          <p:attrName>style.visibility</p:attrName>
                                        </p:attrNameLst>
                                      </p:cBhvr>
                                      <p:to>
                                        <p:strVal val="visible"/>
                                      </p:to>
                                    </p:set>
                                    <p:anim calcmode="lin" valueType="num">
                                      <p:cBhvr additive="base">
                                        <p:cTn id="33" dur="500" fill="hold"/>
                                        <p:tgtEl>
                                          <p:spTgt spid="1298434">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29843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9458"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zh-CN" altLang="en-US" sz="2400" b="1" dirty="0" smtClean="0">
                <a:solidFill>
                  <a:srgbClr val="000000"/>
                </a:solidFill>
                <a:latin typeface="宋体" pitchFamily="2" charset="-122"/>
                <a:cs typeface="Times New Roman" pitchFamily="18" charset="0"/>
              </a:rPr>
              <a:t>④</a:t>
            </a:r>
            <a:r>
              <a:rPr lang="zh-CN" altLang="en-US" sz="2400" b="1" dirty="0" smtClean="0">
                <a:solidFill>
                  <a:srgbClr val="000000"/>
                </a:solidFill>
                <a:latin typeface="Times New Roman" pitchFamily="18" charset="0"/>
                <a:cs typeface="Times New Roman" pitchFamily="18" charset="0"/>
              </a:rPr>
              <a:t>蕴含了坐标几何的原理　</a:t>
            </a:r>
          </a:p>
          <a:p>
            <a:pPr marL="0" indent="0" eaLnBrk="1" hangingPunct="1">
              <a:lnSpc>
                <a:spcPts val="3500"/>
              </a:lnSpc>
              <a:spcBef>
                <a:spcPct val="0"/>
              </a:spcBef>
              <a:buFont typeface="Arial" charset="0"/>
              <a:buNone/>
            </a:pPr>
            <a:r>
              <a:rPr lang="zh-CN" altLang="en-US" sz="2400" b="1" dirty="0" smtClean="0">
                <a:solidFill>
                  <a:srgbClr val="000000"/>
                </a:solidFill>
                <a:latin typeface="宋体" pitchFamily="2" charset="-122"/>
                <a:cs typeface="Times New Roman" pitchFamily="18" charset="0"/>
              </a:rPr>
              <a:t>⑤</a:t>
            </a:r>
            <a:r>
              <a:rPr lang="zh-CN" altLang="en-US" sz="2400" b="1" dirty="0" smtClean="0">
                <a:solidFill>
                  <a:srgbClr val="000000"/>
                </a:solidFill>
                <a:latin typeface="Times New Roman" pitchFamily="18" charset="0"/>
                <a:cs typeface="Times New Roman" pitchFamily="18" charset="0"/>
              </a:rPr>
              <a:t>用珠算运算，无论速度还是准确率都可以跟电子计算器媲美　</a:t>
            </a:r>
          </a:p>
          <a:p>
            <a:pPr marL="0" indent="0" eaLnBrk="1" hangingPunct="1">
              <a:lnSpc>
                <a:spcPts val="3500"/>
              </a:lnSpc>
              <a:spcBef>
                <a:spcPct val="0"/>
              </a:spcBef>
              <a:buFont typeface="Arial" charset="0"/>
              <a:buNone/>
            </a:pPr>
            <a:r>
              <a:rPr lang="zh-CN" altLang="en-US" sz="2400" b="1" dirty="0" smtClean="0">
                <a:solidFill>
                  <a:srgbClr val="000000"/>
                </a:solidFill>
                <a:latin typeface="宋体" pitchFamily="2" charset="-122"/>
                <a:cs typeface="Times New Roman" pitchFamily="18" charset="0"/>
              </a:rPr>
              <a:t>⑥</a:t>
            </a:r>
            <a:r>
              <a:rPr lang="zh-CN" altLang="en-US" sz="2400" b="1" dirty="0" smtClean="0">
                <a:solidFill>
                  <a:srgbClr val="000000"/>
                </a:solidFill>
                <a:latin typeface="Times New Roman" pitchFamily="18" charset="0"/>
                <a:cs typeface="Times New Roman" pitchFamily="18" charset="0"/>
              </a:rPr>
              <a:t>珠算口诀则是一套完整的韵味诗歌</a:t>
            </a:r>
          </a:p>
          <a:p>
            <a:pPr marL="0" indent="0" eaLnBrk="1" hangingPunct="1">
              <a:lnSpc>
                <a:spcPts val="3500"/>
              </a:lnSpc>
              <a:spcBef>
                <a:spcPct val="0"/>
              </a:spcBef>
              <a:buFont typeface="Arial" charset="0"/>
              <a:buNone/>
            </a:pPr>
            <a:r>
              <a:rPr lang="en-US" altLang="zh-CN" sz="2400" b="1" dirty="0" smtClean="0">
                <a:solidFill>
                  <a:srgbClr val="000000"/>
                </a:solidFill>
                <a:latin typeface="Times New Roman" pitchFamily="18" charset="0"/>
                <a:cs typeface="Times New Roman" pitchFamily="18" charset="0"/>
              </a:rPr>
              <a:t>          A</a:t>
            </a:r>
            <a:r>
              <a:rPr lang="zh-CN"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宋体" pitchFamily="2" charset="-122"/>
                <a:cs typeface="Times New Roman" pitchFamily="18" charset="0"/>
              </a:rPr>
              <a:t>②③⑥④⑤①</a:t>
            </a:r>
            <a:r>
              <a:rPr lang="zh-CN" altLang="en-US"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B</a:t>
            </a:r>
            <a:r>
              <a:rPr lang="zh-CN"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宋体" pitchFamily="2" charset="-122"/>
                <a:cs typeface="Times New Roman" pitchFamily="18" charset="0"/>
              </a:rPr>
              <a:t>②④⑥③①⑤</a:t>
            </a:r>
            <a:endParaRPr lang="zh-CN" altLang="en-US" sz="2400" b="1" dirty="0" smtClean="0">
              <a:solidFill>
                <a:srgbClr val="000000"/>
              </a:solidFill>
              <a:latin typeface="Times New Roman" pitchFamily="18" charset="0"/>
              <a:cs typeface="Times New Roman" pitchFamily="18" charset="0"/>
            </a:endParaRPr>
          </a:p>
          <a:p>
            <a:pPr marL="0" indent="0" eaLnBrk="1" hangingPunct="1">
              <a:lnSpc>
                <a:spcPts val="3500"/>
              </a:lnSpc>
              <a:spcBef>
                <a:spcPct val="0"/>
              </a:spcBef>
              <a:buFont typeface="Arial" charset="0"/>
              <a:buNone/>
            </a:pPr>
            <a:r>
              <a:rPr lang="en-US" altLang="zh-CN" sz="2400" b="1" dirty="0" smtClean="0">
                <a:solidFill>
                  <a:srgbClr val="000000"/>
                </a:solidFill>
                <a:latin typeface="Times New Roman" pitchFamily="18" charset="0"/>
                <a:cs typeface="Times New Roman" pitchFamily="18" charset="0"/>
              </a:rPr>
              <a:t>          C</a:t>
            </a:r>
            <a:r>
              <a:rPr lang="zh-CN"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宋体" pitchFamily="2" charset="-122"/>
                <a:cs typeface="Times New Roman" pitchFamily="18" charset="0"/>
              </a:rPr>
              <a:t>⑤①②⑥③④</a:t>
            </a:r>
            <a:r>
              <a:rPr lang="zh-CN" altLang="en-US"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D</a:t>
            </a:r>
            <a:r>
              <a:rPr lang="zh-CN"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宋体" pitchFamily="2" charset="-122"/>
                <a:cs typeface="Times New Roman" pitchFamily="18" charset="0"/>
              </a:rPr>
              <a:t>⑤②③⑥④①</a:t>
            </a:r>
          </a:p>
        </p:txBody>
      </p:sp>
      <p:grpSp>
        <p:nvGrpSpPr>
          <p:cNvPr id="2" name="Group 5"/>
          <p:cNvGrpSpPr>
            <a:grpSpLocks/>
          </p:cNvGrpSpPr>
          <p:nvPr/>
        </p:nvGrpSpPr>
        <p:grpSpPr bwMode="auto">
          <a:xfrm>
            <a:off x="1588" y="2674938"/>
            <a:ext cx="609600" cy="1978025"/>
            <a:chOff x="1" y="1685"/>
            <a:chExt cx="384" cy="1246"/>
          </a:xfrm>
        </p:grpSpPr>
        <p:pic>
          <p:nvPicPr>
            <p:cNvPr id="129946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29946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299463"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99458">
                                            <p:txEl>
                                              <p:pRg st="0" end="0"/>
                                            </p:txEl>
                                          </p:spTgt>
                                        </p:tgtEl>
                                        <p:attrNameLst>
                                          <p:attrName>style.visibility</p:attrName>
                                        </p:attrNameLst>
                                      </p:cBhvr>
                                      <p:to>
                                        <p:strVal val="visible"/>
                                      </p:to>
                                    </p:set>
                                    <p:anim calcmode="lin" valueType="num">
                                      <p:cBhvr additive="base">
                                        <p:cTn id="7" dur="500" fill="hold"/>
                                        <p:tgtEl>
                                          <p:spTgt spid="129945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99458">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299458">
                                            <p:txEl>
                                              <p:pRg st="1" end="1"/>
                                            </p:txEl>
                                          </p:spTgt>
                                        </p:tgtEl>
                                        <p:attrNameLst>
                                          <p:attrName>style.visibility</p:attrName>
                                        </p:attrNameLst>
                                      </p:cBhvr>
                                      <p:to>
                                        <p:strVal val="visible"/>
                                      </p:to>
                                    </p:set>
                                    <p:anim calcmode="lin" valueType="num">
                                      <p:cBhvr additive="base">
                                        <p:cTn id="12" dur="500" fill="hold"/>
                                        <p:tgtEl>
                                          <p:spTgt spid="1299458">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299458">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299458">
                                            <p:txEl>
                                              <p:pRg st="2" end="2"/>
                                            </p:txEl>
                                          </p:spTgt>
                                        </p:tgtEl>
                                        <p:attrNameLst>
                                          <p:attrName>style.visibility</p:attrName>
                                        </p:attrNameLst>
                                      </p:cBhvr>
                                      <p:to>
                                        <p:strVal val="visible"/>
                                      </p:to>
                                    </p:set>
                                    <p:anim calcmode="lin" valueType="num">
                                      <p:cBhvr additive="base">
                                        <p:cTn id="17" dur="500" fill="hold"/>
                                        <p:tgtEl>
                                          <p:spTgt spid="129945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99458">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299458">
                                            <p:txEl>
                                              <p:pRg st="3" end="3"/>
                                            </p:txEl>
                                          </p:spTgt>
                                        </p:tgtEl>
                                        <p:attrNameLst>
                                          <p:attrName>style.visibility</p:attrName>
                                        </p:attrNameLst>
                                      </p:cBhvr>
                                      <p:to>
                                        <p:strVal val="visible"/>
                                      </p:to>
                                    </p:set>
                                    <p:anim calcmode="lin" valueType="num">
                                      <p:cBhvr additive="base">
                                        <p:cTn id="22" dur="500" fill="hold"/>
                                        <p:tgtEl>
                                          <p:spTgt spid="1299458">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299458">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299458">
                                            <p:txEl>
                                              <p:pRg st="4" end="4"/>
                                            </p:txEl>
                                          </p:spTgt>
                                        </p:tgtEl>
                                        <p:attrNameLst>
                                          <p:attrName>style.visibility</p:attrName>
                                        </p:attrNameLst>
                                      </p:cBhvr>
                                      <p:to>
                                        <p:strVal val="visible"/>
                                      </p:to>
                                    </p:set>
                                    <p:anim calcmode="lin" valueType="num">
                                      <p:cBhvr additive="base">
                                        <p:cTn id="27" dur="500" fill="hold"/>
                                        <p:tgtEl>
                                          <p:spTgt spid="1299458">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9945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82" name="内容占位符 2"/>
          <p:cNvSpPr>
            <a:spLocks noGrp="1"/>
          </p:cNvSpPr>
          <p:nvPr>
            <p:ph idx="1"/>
          </p:nvPr>
        </p:nvSpPr>
        <p:spPr>
          <a:xfrm>
            <a:off x="792163" y="936625"/>
            <a:ext cx="7920037" cy="5399088"/>
          </a:xfrm>
        </p:spPr>
        <p:txBody>
          <a:bodyPr/>
          <a:lstStyle/>
          <a:p>
            <a:pPr marL="0">
              <a:lnSpc>
                <a:spcPts val="3500"/>
              </a:lnSpc>
              <a:spcBef>
                <a:spcPct val="0"/>
              </a:spcBef>
              <a:buNone/>
            </a:pP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宋体" charset="-122"/>
                <a:cs typeface="Times New Roman" pitchFamily="18" charset="0"/>
              </a:rPr>
              <a:t>　</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zh-CN" sz="2400" b="1" dirty="0" smtClean="0">
                <a:solidFill>
                  <a:srgbClr val="990033"/>
                </a:solidFill>
                <a:latin typeface="宋体" charset="-122"/>
                <a:cs typeface="Times New Roman" pitchFamily="18" charset="0"/>
              </a:rPr>
              <a:t>] </a:t>
            </a:r>
            <a:r>
              <a:rPr lang="zh-CN" altLang="en-US" sz="2400" b="1" dirty="0" smtClean="0">
                <a:solidFill>
                  <a:srgbClr val="990033"/>
                </a:solidFill>
                <a:latin typeface="宋体" charset="-122"/>
                <a:cs typeface="Times New Roman" pitchFamily="18" charset="0"/>
              </a:rPr>
              <a:t>本题考查的是语言表达连贯的能力。根据</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看陈述对象，考虑话题的一致性</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的原则，从前文的句子</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借助算盘和口诀</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可看出，下文应是对</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算盘</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和</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口诀</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的相应解释，</a:t>
            </a:r>
            <a:r>
              <a:rPr lang="en-US" altLang="zh-CN" sz="2400" b="1" dirty="0" smtClean="0">
                <a:solidFill>
                  <a:srgbClr val="990033"/>
                </a:solidFill>
                <a:latin typeface="宋体" charset="-122"/>
                <a:cs typeface="Times New Roman" pitchFamily="18" charset="0"/>
              </a:rPr>
              <a:t>②④</a:t>
            </a:r>
            <a:r>
              <a:rPr lang="zh-CN" altLang="en-US" sz="2400" b="1" dirty="0" smtClean="0">
                <a:solidFill>
                  <a:srgbClr val="990033"/>
                </a:solidFill>
                <a:latin typeface="宋体" charset="-122"/>
                <a:cs typeface="Times New Roman" pitchFamily="18" charset="0"/>
              </a:rPr>
              <a:t>句主要说明算盘的结构及原理，⑥③①句是对“珠算口诀”的解释；⑤句是算盘和口诀融合运算的效果，应放在最后。</a:t>
            </a:r>
          </a:p>
        </p:txBody>
      </p:sp>
      <p:grpSp>
        <p:nvGrpSpPr>
          <p:cNvPr id="2" name="Group 5"/>
          <p:cNvGrpSpPr>
            <a:grpSpLocks/>
          </p:cNvGrpSpPr>
          <p:nvPr/>
        </p:nvGrpSpPr>
        <p:grpSpPr bwMode="auto">
          <a:xfrm>
            <a:off x="1588" y="2674938"/>
            <a:ext cx="609600" cy="1978025"/>
            <a:chOff x="1" y="1685"/>
            <a:chExt cx="384" cy="1246"/>
          </a:xfrm>
        </p:grpSpPr>
        <p:pic>
          <p:nvPicPr>
            <p:cNvPr id="1300485"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00486"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00487"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00482">
                                            <p:txEl>
                                              <p:pRg st="0" end="0"/>
                                            </p:txEl>
                                          </p:spTgt>
                                        </p:tgtEl>
                                        <p:attrNameLst>
                                          <p:attrName>style.visibility</p:attrName>
                                        </p:attrNameLst>
                                      </p:cBhvr>
                                      <p:to>
                                        <p:strVal val="visible"/>
                                      </p:to>
                                    </p:set>
                                    <p:anim calcmode="lin" valueType="num">
                                      <p:cBhvr additive="base">
                                        <p:cTn id="7" dur="500" fill="hold"/>
                                        <p:tgtEl>
                                          <p:spTgt spid="130048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0048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530" name="内容占位符 2"/>
          <p:cNvSpPr>
            <a:spLocks noGrp="1"/>
          </p:cNvSpPr>
          <p:nvPr>
            <p:ph idx="4294967295"/>
          </p:nvPr>
        </p:nvSpPr>
        <p:spPr>
          <a:xfrm>
            <a:off x="792163" y="936625"/>
            <a:ext cx="7920037" cy="3213100"/>
          </a:xfrm>
        </p:spPr>
        <p:txBody>
          <a:bodyPr/>
          <a:lstStyle/>
          <a:p>
            <a:pPr marL="0" indent="0" eaLnBrk="1" hangingPunct="1">
              <a:lnSpc>
                <a:spcPts val="3500"/>
              </a:lnSpc>
              <a:spcBef>
                <a:spcPct val="0"/>
              </a:spcBef>
              <a:buNone/>
            </a:pPr>
            <a:r>
              <a:rPr lang="en-US" altLang="zh-CN" sz="2400" b="1" dirty="0" smtClean="0">
                <a:solidFill>
                  <a:srgbClr val="000000"/>
                </a:solidFill>
                <a:latin typeface="Times New Roman" pitchFamily="18" charset="0"/>
                <a:cs typeface="Times New Roman" pitchFamily="18" charset="0"/>
              </a:rPr>
              <a:t> 2</a:t>
            </a:r>
            <a:r>
              <a:rPr lang="zh-CN" altLang="en-US" sz="2400" b="1" dirty="0" smtClean="0">
                <a:solidFill>
                  <a:srgbClr val="000000"/>
                </a:solidFill>
                <a:latin typeface="Times New Roman" pitchFamily="18" charset="0"/>
                <a:cs typeface="Times New Roman" pitchFamily="18" charset="0"/>
              </a:rPr>
              <a:t>．看语气语脉，考虑语意的粘连性</a:t>
            </a:r>
          </a:p>
          <a:p>
            <a:pPr marL="0" indent="0">
              <a:lnSpc>
                <a:spcPts val="3500"/>
              </a:lnSpc>
              <a:spcBef>
                <a:spcPct val="0"/>
              </a:spcBef>
              <a:buNone/>
            </a:pPr>
            <a:r>
              <a:rPr lang="zh-CN" altLang="en-US" sz="2400" b="1" dirty="0" smtClean="0">
                <a:solidFill>
                  <a:srgbClr val="000000"/>
                </a:solidFill>
                <a:latin typeface="Times New Roman" pitchFamily="18" charset="0"/>
                <a:cs typeface="Times New Roman" pitchFamily="18" charset="0"/>
              </a:rPr>
              <a:t>       语言运用的连贯问题，实际上是语气相承、语流通畅的问题。大凡表达效果好的句群，不仅上下文衔接连贯，逻辑关系严密，读起来也绝不会拗口。因此，语气语流的相承、音节的和谐也是语言连贯的重要方面。</a:t>
            </a:r>
          </a:p>
        </p:txBody>
      </p:sp>
      <p:grpSp>
        <p:nvGrpSpPr>
          <p:cNvPr id="2" name="Group 5"/>
          <p:cNvGrpSpPr>
            <a:grpSpLocks/>
          </p:cNvGrpSpPr>
          <p:nvPr/>
        </p:nvGrpSpPr>
        <p:grpSpPr bwMode="auto">
          <a:xfrm>
            <a:off x="1588" y="2674938"/>
            <a:ext cx="609600" cy="1978025"/>
            <a:chOff x="1" y="1685"/>
            <a:chExt cx="384" cy="1246"/>
          </a:xfrm>
        </p:grpSpPr>
        <p:pic>
          <p:nvPicPr>
            <p:cNvPr id="1302533"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0253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02535"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302530"/>
                                        </p:tgtEl>
                                        <p:attrNameLst>
                                          <p:attrName>style.visibility</p:attrName>
                                        </p:attrNameLst>
                                      </p:cBhvr>
                                      <p:to>
                                        <p:strVal val="visible"/>
                                      </p:to>
                                    </p:set>
                                    <p:animEffect transition="in" filter="blinds(horizontal)">
                                      <p:cBhvr>
                                        <p:cTn id="7" dur="500"/>
                                        <p:tgtEl>
                                          <p:spTgt spid="1302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2530" grpId="0"/>
    </p:bldLst>
  </p:timing>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3554" name="内容占位符 2"/>
          <p:cNvSpPr>
            <a:spLocks noGrp="1"/>
          </p:cNvSpPr>
          <p:nvPr>
            <p:ph idx="4294967295"/>
          </p:nvPr>
        </p:nvSpPr>
        <p:spPr>
          <a:xfrm>
            <a:off x="611188" y="692150"/>
            <a:ext cx="8208962" cy="5688013"/>
          </a:xfrm>
        </p:spPr>
        <p:txBody>
          <a:bodyPr/>
          <a:lstStyle/>
          <a:p>
            <a:pPr marL="0" indent="0" eaLnBrk="1" hangingPunct="1">
              <a:lnSpc>
                <a:spcPts val="3500"/>
              </a:lnSpc>
              <a:spcBef>
                <a:spcPct val="0"/>
              </a:spcBef>
              <a:buFont typeface="Arial" charset="0"/>
              <a:buNone/>
            </a:pPr>
            <a:r>
              <a:rPr lang="en-US" altLang="zh-CN" sz="2200" b="1" dirty="0" smtClean="0">
                <a:latin typeface="宋体" pitchFamily="2" charset="-122"/>
              </a:rPr>
              <a:t>【</a:t>
            </a:r>
            <a:r>
              <a:rPr lang="zh-CN" altLang="en-US" sz="2400" dirty="0" smtClean="0">
                <a:latin typeface="黑体" pitchFamily="2" charset="-122"/>
                <a:ea typeface="黑体" pitchFamily="2" charset="-122"/>
              </a:rPr>
              <a:t>对点训练</a:t>
            </a:r>
            <a:r>
              <a:rPr lang="en-US" altLang="zh-CN" sz="22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2</a:t>
            </a:r>
            <a:r>
              <a:rPr lang="zh-CN" altLang="en-US" sz="2400" b="1" dirty="0" smtClean="0">
                <a:latin typeface="宋体" pitchFamily="2" charset="-122"/>
              </a:rPr>
              <a:t>．</a:t>
            </a:r>
            <a:r>
              <a:rPr lang="en-US" altLang="zh-CN" sz="2400" b="1" dirty="0" smtClean="0">
                <a:latin typeface="宋体" charset="-122"/>
              </a:rPr>
              <a:t>[</a:t>
            </a:r>
            <a:r>
              <a:rPr lang="en-US" altLang="zh-CN" sz="2400" b="1" dirty="0" smtClean="0">
                <a:solidFill>
                  <a:srgbClr val="000000"/>
                </a:solidFill>
                <a:latin typeface="宋体" pitchFamily="2" charset="-122"/>
                <a:ea typeface="宋体" pitchFamily="2" charset="-122"/>
                <a:cs typeface="Times New Roman" pitchFamily="18" charset="0"/>
              </a:rPr>
              <a:t>2014·</a:t>
            </a:r>
            <a:r>
              <a:rPr lang="zh-CN" altLang="en-US" sz="2400" b="1" dirty="0" smtClean="0">
                <a:solidFill>
                  <a:srgbClr val="000000"/>
                </a:solidFill>
                <a:latin typeface="Times New Roman" pitchFamily="18" charset="0"/>
                <a:cs typeface="Times New Roman" pitchFamily="18" charset="0"/>
              </a:rPr>
              <a:t>辽宁卷</a:t>
            </a:r>
            <a:r>
              <a:rPr lang="en-US" altLang="zh-CN" sz="2400" b="1" dirty="0" smtClean="0">
                <a:latin typeface="宋体" charset="-122"/>
              </a:rPr>
              <a:t>] </a:t>
            </a:r>
            <a:r>
              <a:rPr lang="zh-CN" altLang="en-US" sz="2400" b="1" dirty="0" smtClean="0">
                <a:solidFill>
                  <a:srgbClr val="000000"/>
                </a:solidFill>
                <a:latin typeface="Times New Roman" pitchFamily="18" charset="0"/>
                <a:cs typeface="Times New Roman" pitchFamily="18" charset="0"/>
              </a:rPr>
              <a:t>把下列句子组成语意连贯的语段，排序最恰当的一组是 </a:t>
            </a:r>
            <a:r>
              <a:rPr lang="en-US" altLang="zh-CN"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a:t>
            </a:r>
            <a:endParaRPr lang="en-US" altLang="zh-CN" sz="2400" b="1" dirty="0" smtClean="0">
              <a:solidFill>
                <a:srgbClr val="000000"/>
              </a:solidFill>
              <a:latin typeface="宋体" charset="-122"/>
              <a:ea typeface="楷体_GB2312" pitchFamily="49" charset="-122"/>
              <a:cs typeface="Times New Roman" pitchFamily="18" charset="0"/>
            </a:endParaRPr>
          </a:p>
          <a:p>
            <a:pPr marL="0" indent="0" eaLnBrk="1" hangingPunct="1">
              <a:lnSpc>
                <a:spcPts val="3500"/>
              </a:lnSpc>
              <a:spcBef>
                <a:spcPct val="0"/>
              </a:spcBef>
              <a:buNone/>
            </a:pPr>
            <a:r>
              <a:rPr lang="en-US" altLang="zh-CN" sz="2400" b="1" dirty="0" smtClean="0">
                <a:solidFill>
                  <a:srgbClr val="000000"/>
                </a:solidFill>
                <a:latin typeface="宋体" charset="-122"/>
                <a:ea typeface="楷体_GB2312" pitchFamily="49" charset="-122"/>
                <a:cs typeface="Times New Roman" pitchFamily="18" charset="0"/>
              </a:rPr>
              <a:t>    </a:t>
            </a:r>
            <a:r>
              <a:rPr lang="en-US" altLang="zh-CN" sz="2400" b="1" dirty="0" smtClean="0">
                <a:solidFill>
                  <a:srgbClr val="000000"/>
                </a:solidFill>
                <a:latin typeface="楷体_GB2312" pitchFamily="49" charset="-122"/>
                <a:ea typeface="楷体_GB2312" pitchFamily="49" charset="-122"/>
                <a:cs typeface="Times New Roman" pitchFamily="18" charset="0"/>
              </a:rPr>
              <a:t>①</a:t>
            </a:r>
            <a:r>
              <a:rPr lang="zh-CN" altLang="en-US" sz="2400" b="1" dirty="0" smtClean="0">
                <a:solidFill>
                  <a:srgbClr val="000000"/>
                </a:solidFill>
                <a:latin typeface="楷体_GB2312" pitchFamily="49" charset="-122"/>
                <a:ea typeface="楷体_GB2312" pitchFamily="49" charset="-122"/>
                <a:cs typeface="Times New Roman" pitchFamily="18" charset="0"/>
              </a:rPr>
              <a:t>比如告诉你的父母，陪他们一起逛街感觉非常开心</a:t>
            </a:r>
          </a:p>
          <a:p>
            <a:pPr marL="0" indent="0" eaLnBrk="1" hangingPunct="1">
              <a:lnSpc>
                <a:spcPts val="3500"/>
              </a:lnSpc>
              <a:spcBef>
                <a:spcPct val="0"/>
              </a:spcBef>
              <a:buNone/>
            </a:pPr>
            <a:r>
              <a:rPr lang="zh-CN" altLang="en-US" sz="2400" b="1" dirty="0" smtClean="0">
                <a:solidFill>
                  <a:srgbClr val="000000"/>
                </a:solidFill>
                <a:latin typeface="楷体_GB2312" pitchFamily="49" charset="-122"/>
                <a:ea typeface="楷体_GB2312" pitchFamily="49" charset="-122"/>
                <a:cs typeface="Times New Roman" pitchFamily="18" charset="0"/>
              </a:rPr>
              <a:t>    ②如果只是将快乐私藏，积极的情绪便会很快消失</a:t>
            </a:r>
          </a:p>
          <a:p>
            <a:pPr marL="0" indent="0" eaLnBrk="1" hangingPunct="1">
              <a:lnSpc>
                <a:spcPts val="3500"/>
              </a:lnSpc>
              <a:spcBef>
                <a:spcPct val="0"/>
              </a:spcBef>
              <a:buNone/>
            </a:pPr>
            <a:r>
              <a:rPr lang="zh-CN" altLang="en-US" sz="2400" b="1" dirty="0" smtClean="0">
                <a:solidFill>
                  <a:srgbClr val="000000"/>
                </a:solidFill>
                <a:latin typeface="楷体_GB2312" pitchFamily="49" charset="-122"/>
                <a:ea typeface="楷体_GB2312" pitchFamily="49" charset="-122"/>
                <a:cs typeface="Times New Roman" pitchFamily="18" charset="0"/>
              </a:rPr>
              <a:t>    ③它不仅有助于快乐感的延续，还能拉近人与人之间的关系</a:t>
            </a:r>
          </a:p>
          <a:p>
            <a:pPr marL="0" indent="0" eaLnBrk="1" hangingPunct="1">
              <a:lnSpc>
                <a:spcPts val="3500"/>
              </a:lnSpc>
              <a:spcBef>
                <a:spcPct val="0"/>
              </a:spcBef>
              <a:buNone/>
            </a:pPr>
            <a:r>
              <a:rPr lang="zh-CN" altLang="en-US" sz="2400" b="1" dirty="0" smtClean="0">
                <a:solidFill>
                  <a:srgbClr val="000000"/>
                </a:solidFill>
                <a:latin typeface="楷体_GB2312" pitchFamily="49" charset="-122"/>
                <a:ea typeface="楷体_GB2312" pitchFamily="49" charset="-122"/>
                <a:cs typeface="Times New Roman" pitchFamily="18" charset="0"/>
              </a:rPr>
              <a:t>    ④告诉你的朋友，很怀念在一起时开心的时光，并开始筹划新的聚会等等</a:t>
            </a:r>
          </a:p>
        </p:txBody>
      </p:sp>
      <p:grpSp>
        <p:nvGrpSpPr>
          <p:cNvPr id="2" name="Group 5"/>
          <p:cNvGrpSpPr>
            <a:grpSpLocks/>
          </p:cNvGrpSpPr>
          <p:nvPr/>
        </p:nvGrpSpPr>
        <p:grpSpPr bwMode="auto">
          <a:xfrm>
            <a:off x="1588" y="2674938"/>
            <a:ext cx="609600" cy="1978025"/>
            <a:chOff x="1" y="1685"/>
            <a:chExt cx="384" cy="1246"/>
          </a:xfrm>
        </p:grpSpPr>
        <p:pic>
          <p:nvPicPr>
            <p:cNvPr id="1303557"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0355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03559"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03554">
                                            <p:txEl>
                                              <p:pRg st="0" end="0"/>
                                            </p:txEl>
                                          </p:spTgt>
                                        </p:tgtEl>
                                        <p:attrNameLst>
                                          <p:attrName>style.visibility</p:attrName>
                                        </p:attrNameLst>
                                      </p:cBhvr>
                                      <p:to>
                                        <p:strVal val="visible"/>
                                      </p:to>
                                    </p:set>
                                    <p:anim calcmode="lin" valueType="num">
                                      <p:cBhvr additive="base">
                                        <p:cTn id="7" dur="500" fill="hold"/>
                                        <p:tgtEl>
                                          <p:spTgt spid="130355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0355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03554">
                                            <p:txEl>
                                              <p:pRg st="1" end="1"/>
                                            </p:txEl>
                                          </p:spTgt>
                                        </p:tgtEl>
                                        <p:attrNameLst>
                                          <p:attrName>style.visibility</p:attrName>
                                        </p:attrNameLst>
                                      </p:cBhvr>
                                      <p:to>
                                        <p:strVal val="visible"/>
                                      </p:to>
                                    </p:set>
                                    <p:anim calcmode="lin" valueType="num">
                                      <p:cBhvr additive="base">
                                        <p:cTn id="13" dur="500" fill="hold"/>
                                        <p:tgtEl>
                                          <p:spTgt spid="130355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0355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03554">
                                            <p:txEl>
                                              <p:pRg st="2" end="2"/>
                                            </p:txEl>
                                          </p:spTgt>
                                        </p:tgtEl>
                                        <p:attrNameLst>
                                          <p:attrName>style.visibility</p:attrName>
                                        </p:attrNameLst>
                                      </p:cBhvr>
                                      <p:to>
                                        <p:strVal val="visible"/>
                                      </p:to>
                                    </p:set>
                                    <p:anim calcmode="lin" valueType="num">
                                      <p:cBhvr additive="base">
                                        <p:cTn id="19" dur="500" fill="hold"/>
                                        <p:tgtEl>
                                          <p:spTgt spid="130355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0355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03554">
                                            <p:txEl>
                                              <p:pRg st="3" end="3"/>
                                            </p:txEl>
                                          </p:spTgt>
                                        </p:tgtEl>
                                        <p:attrNameLst>
                                          <p:attrName>style.visibility</p:attrName>
                                        </p:attrNameLst>
                                      </p:cBhvr>
                                      <p:to>
                                        <p:strVal val="visible"/>
                                      </p:to>
                                    </p:set>
                                    <p:anim calcmode="lin" valueType="num">
                                      <p:cBhvr additive="base">
                                        <p:cTn id="25" dur="500" fill="hold"/>
                                        <p:tgtEl>
                                          <p:spTgt spid="130355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0355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03554">
                                            <p:txEl>
                                              <p:pRg st="4" end="4"/>
                                            </p:txEl>
                                          </p:spTgt>
                                        </p:tgtEl>
                                        <p:attrNameLst>
                                          <p:attrName>style.visibility</p:attrName>
                                        </p:attrNameLst>
                                      </p:cBhvr>
                                      <p:to>
                                        <p:strVal val="visible"/>
                                      </p:to>
                                    </p:set>
                                    <p:anim calcmode="lin" valueType="num">
                                      <p:cBhvr additive="base">
                                        <p:cTn id="31" dur="500" fill="hold"/>
                                        <p:tgtEl>
                                          <p:spTgt spid="130355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0355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03554">
                                            <p:txEl>
                                              <p:pRg st="5" end="5"/>
                                            </p:txEl>
                                          </p:spTgt>
                                        </p:tgtEl>
                                        <p:attrNameLst>
                                          <p:attrName>style.visibility</p:attrName>
                                        </p:attrNameLst>
                                      </p:cBhvr>
                                      <p:to>
                                        <p:strVal val="visible"/>
                                      </p:to>
                                    </p:set>
                                    <p:anim calcmode="lin" valueType="num">
                                      <p:cBhvr additive="base">
                                        <p:cTn id="37" dur="500" fill="hold"/>
                                        <p:tgtEl>
                                          <p:spTgt spid="130355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0355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3554" name="内容占位符 2"/>
          <p:cNvSpPr>
            <a:spLocks noGrp="1"/>
          </p:cNvSpPr>
          <p:nvPr>
            <p:ph idx="4294967295"/>
          </p:nvPr>
        </p:nvSpPr>
        <p:spPr>
          <a:xfrm>
            <a:off x="611188" y="692150"/>
            <a:ext cx="8208962" cy="5688013"/>
          </a:xfrm>
        </p:spPr>
        <p:txBody>
          <a:bodyPr/>
          <a:lstStyle/>
          <a:p>
            <a:pPr marL="0" indent="355600" algn="just" eaLnBrk="1" hangingPunct="1">
              <a:lnSpc>
                <a:spcPts val="3500"/>
              </a:lnSpc>
              <a:spcBef>
                <a:spcPct val="0"/>
              </a:spcBef>
              <a:buNone/>
            </a:pPr>
            <a:r>
              <a:rPr lang="zh-CN" altLang="en-US" sz="2800" b="1" dirty="0" smtClean="0">
                <a:solidFill>
                  <a:srgbClr val="000000"/>
                </a:solidFill>
                <a:latin typeface="宋体" charset="-122"/>
                <a:ea typeface="楷体_GB2312" pitchFamily="49" charset="-122"/>
                <a:cs typeface="Times New Roman" pitchFamily="18" charset="0"/>
              </a:rPr>
              <a:t>  </a:t>
            </a:r>
            <a:r>
              <a:rPr lang="zh-CN" altLang="en-US" sz="2400" b="1" dirty="0" smtClean="0">
                <a:solidFill>
                  <a:srgbClr val="000000"/>
                </a:solidFill>
                <a:latin typeface="宋体" charset="-122"/>
                <a:ea typeface="楷体_GB2312" pitchFamily="49" charset="-122"/>
                <a:cs typeface="Times New Roman" pitchFamily="18" charset="0"/>
              </a:rPr>
              <a:t>⑤</a:t>
            </a:r>
            <a:r>
              <a:rPr lang="zh-CN" altLang="en-US" sz="2400" b="1" dirty="0" smtClean="0">
                <a:solidFill>
                  <a:srgbClr val="000000"/>
                </a:solidFill>
                <a:latin typeface="Times New Roman" pitchFamily="18" charset="0"/>
                <a:ea typeface="楷体_GB2312" pitchFamily="49" charset="-122"/>
                <a:cs typeface="Times New Roman" pitchFamily="18" charset="0"/>
              </a:rPr>
              <a:t>传递快乐其实很简单</a:t>
            </a:r>
            <a:endParaRPr lang="zh-CN" altLang="en-US" sz="2400" b="1" dirty="0" smtClean="0">
              <a:solidFill>
                <a:srgbClr val="000000"/>
              </a:solidFill>
              <a:latin typeface="宋体" charset="-122"/>
              <a:ea typeface="楷体_GB2312" pitchFamily="49" charset="-122"/>
              <a:cs typeface="Times New Roman" pitchFamily="18" charset="0"/>
            </a:endParaRPr>
          </a:p>
          <a:p>
            <a:pPr marL="0" indent="355600" algn="just" eaLnBrk="1" hangingPunct="1">
              <a:lnSpc>
                <a:spcPts val="3500"/>
              </a:lnSpc>
              <a:spcBef>
                <a:spcPct val="0"/>
              </a:spcBef>
              <a:buNone/>
            </a:pPr>
            <a:r>
              <a:rPr lang="zh-CN" altLang="en-US" sz="2400" b="1" dirty="0" smtClean="0">
                <a:solidFill>
                  <a:srgbClr val="000000"/>
                </a:solidFill>
                <a:latin typeface="宋体" charset="-122"/>
                <a:ea typeface="楷体_GB2312" pitchFamily="49" charset="-122"/>
                <a:cs typeface="Times New Roman" pitchFamily="18" charset="0"/>
              </a:rPr>
              <a:t>  ⑥</a:t>
            </a:r>
            <a:r>
              <a:rPr lang="zh-CN" altLang="en-US" sz="2400" b="1" dirty="0" smtClean="0">
                <a:solidFill>
                  <a:srgbClr val="000000"/>
                </a:solidFill>
                <a:latin typeface="Times New Roman" pitchFamily="18" charset="0"/>
                <a:ea typeface="楷体_GB2312" pitchFamily="49" charset="-122"/>
                <a:cs typeface="Times New Roman" pitchFamily="18" charset="0"/>
              </a:rPr>
              <a:t>积极与他人分享快乐的记忆和经历，是放大快乐感的最佳方法</a:t>
            </a:r>
          </a:p>
          <a:p>
            <a:pPr marL="0" indent="355600" algn="just" eaLnBrk="1" hangingPunct="1">
              <a:lnSpc>
                <a:spcPts val="3500"/>
              </a:lnSpc>
              <a:spcBef>
                <a:spcPct val="0"/>
              </a:spcBef>
              <a:buNone/>
            </a:pPr>
            <a:r>
              <a:rPr lang="en-US" altLang="zh-CN" sz="2400" b="1" dirty="0" smtClean="0">
                <a:solidFill>
                  <a:srgbClr val="000000"/>
                </a:solidFill>
                <a:latin typeface="Times New Roman" pitchFamily="18" charset="0"/>
                <a:cs typeface="Times New Roman" pitchFamily="18" charset="0"/>
              </a:rPr>
              <a:t>      A</a:t>
            </a:r>
            <a:r>
              <a:rPr lang="zh-CN"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宋体" charset="-122"/>
                <a:cs typeface="Times New Roman" pitchFamily="18" charset="0"/>
              </a:rPr>
              <a:t>⑤⑥①②④③</a:t>
            </a:r>
            <a:r>
              <a:rPr lang="zh-CN" altLang="en-US"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B</a:t>
            </a:r>
            <a:r>
              <a:rPr lang="zh-CN"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宋体" charset="-122"/>
                <a:cs typeface="Times New Roman" pitchFamily="18" charset="0"/>
              </a:rPr>
              <a:t>⑤③②⑥①④</a:t>
            </a:r>
            <a:endParaRPr lang="zh-CN" altLang="en-US" sz="2400" b="1" dirty="0" smtClean="0">
              <a:solidFill>
                <a:srgbClr val="000000"/>
              </a:solidFill>
              <a:latin typeface="Times New Roman" pitchFamily="18" charset="0"/>
              <a:cs typeface="Times New Roman" pitchFamily="18" charset="0"/>
            </a:endParaRPr>
          </a:p>
          <a:p>
            <a:pPr marL="0" indent="355600" algn="just" eaLnBrk="1" hangingPunct="1">
              <a:lnSpc>
                <a:spcPts val="3500"/>
              </a:lnSpc>
              <a:spcBef>
                <a:spcPct val="0"/>
              </a:spcBef>
              <a:buNone/>
            </a:pPr>
            <a:r>
              <a:rPr lang="en-US" altLang="zh-CN" sz="2400" b="1" dirty="0" smtClean="0">
                <a:solidFill>
                  <a:srgbClr val="000000"/>
                </a:solidFill>
                <a:latin typeface="Times New Roman" pitchFamily="18" charset="0"/>
                <a:cs typeface="Times New Roman" pitchFamily="18" charset="0"/>
              </a:rPr>
              <a:t>      C</a:t>
            </a:r>
            <a:r>
              <a:rPr lang="zh-CN"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宋体" charset="-122"/>
                <a:cs typeface="Times New Roman" pitchFamily="18" charset="0"/>
              </a:rPr>
              <a:t>⑥③②⑤①④</a:t>
            </a:r>
            <a:r>
              <a:rPr lang="zh-CN" altLang="en-US"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D</a:t>
            </a:r>
            <a:r>
              <a:rPr lang="zh-CN"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宋体" charset="-122"/>
                <a:cs typeface="Times New Roman" pitchFamily="18" charset="0"/>
              </a:rPr>
              <a:t>⑥⑤①④②③</a:t>
            </a:r>
            <a:r>
              <a:rPr lang="zh-CN" altLang="en-US" sz="2400" b="1" dirty="0" smtClean="0">
                <a:solidFill>
                  <a:srgbClr val="000000"/>
                </a:solidFill>
                <a:latin typeface="宋体" charset="-122"/>
                <a:ea typeface="楷体_GB2312" pitchFamily="49" charset="-122"/>
                <a:cs typeface="Times New Roman" pitchFamily="18" charset="0"/>
              </a:rPr>
              <a:t>   </a:t>
            </a:r>
            <a:endParaRPr lang="zh-CN" altLang="en-US" sz="2000" b="1" dirty="0" smtClean="0">
              <a:solidFill>
                <a:srgbClr val="000000"/>
              </a:solidFill>
              <a:latin typeface="Times New Roman" pitchFamily="18" charset="0"/>
              <a:cs typeface="Times New Roman" pitchFamily="18" charset="0"/>
            </a:endParaRPr>
          </a:p>
        </p:txBody>
      </p:sp>
      <p:grpSp>
        <p:nvGrpSpPr>
          <p:cNvPr id="2" name="Group 5"/>
          <p:cNvGrpSpPr>
            <a:grpSpLocks/>
          </p:cNvGrpSpPr>
          <p:nvPr/>
        </p:nvGrpSpPr>
        <p:grpSpPr bwMode="auto">
          <a:xfrm>
            <a:off x="1588" y="2674938"/>
            <a:ext cx="609600" cy="1978025"/>
            <a:chOff x="1" y="1685"/>
            <a:chExt cx="384" cy="1246"/>
          </a:xfrm>
        </p:grpSpPr>
        <p:pic>
          <p:nvPicPr>
            <p:cNvPr id="1303557"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0355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03559"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03554">
                                            <p:txEl>
                                              <p:pRg st="0" end="0"/>
                                            </p:txEl>
                                          </p:spTgt>
                                        </p:tgtEl>
                                        <p:attrNameLst>
                                          <p:attrName>style.visibility</p:attrName>
                                        </p:attrNameLst>
                                      </p:cBhvr>
                                      <p:to>
                                        <p:strVal val="visible"/>
                                      </p:to>
                                    </p:set>
                                    <p:anim calcmode="lin" valueType="num">
                                      <p:cBhvr additive="base">
                                        <p:cTn id="7" dur="500" fill="hold"/>
                                        <p:tgtEl>
                                          <p:spTgt spid="130355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0355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03554">
                                            <p:txEl>
                                              <p:pRg st="1" end="1"/>
                                            </p:txEl>
                                          </p:spTgt>
                                        </p:tgtEl>
                                        <p:attrNameLst>
                                          <p:attrName>style.visibility</p:attrName>
                                        </p:attrNameLst>
                                      </p:cBhvr>
                                      <p:to>
                                        <p:strVal val="visible"/>
                                      </p:to>
                                    </p:set>
                                    <p:anim calcmode="lin" valueType="num">
                                      <p:cBhvr additive="base">
                                        <p:cTn id="13" dur="500" fill="hold"/>
                                        <p:tgtEl>
                                          <p:spTgt spid="130355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0355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03554">
                                            <p:txEl>
                                              <p:pRg st="2" end="2"/>
                                            </p:txEl>
                                          </p:spTgt>
                                        </p:tgtEl>
                                        <p:attrNameLst>
                                          <p:attrName>style.visibility</p:attrName>
                                        </p:attrNameLst>
                                      </p:cBhvr>
                                      <p:to>
                                        <p:strVal val="visible"/>
                                      </p:to>
                                    </p:set>
                                    <p:anim calcmode="lin" valueType="num">
                                      <p:cBhvr additive="base">
                                        <p:cTn id="19" dur="500" fill="hold"/>
                                        <p:tgtEl>
                                          <p:spTgt spid="130355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0355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03554">
                                            <p:txEl>
                                              <p:pRg st="3" end="3"/>
                                            </p:txEl>
                                          </p:spTgt>
                                        </p:tgtEl>
                                        <p:attrNameLst>
                                          <p:attrName>style.visibility</p:attrName>
                                        </p:attrNameLst>
                                      </p:cBhvr>
                                      <p:to>
                                        <p:strVal val="visible"/>
                                      </p:to>
                                    </p:set>
                                    <p:anim calcmode="lin" valueType="num">
                                      <p:cBhvr additive="base">
                                        <p:cTn id="25" dur="500" fill="hold"/>
                                        <p:tgtEl>
                                          <p:spTgt spid="130355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0355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692150"/>
            <a:ext cx="8281987" cy="5643563"/>
          </a:xfrm>
        </p:spPr>
        <p:txBody>
          <a:bodyPr>
            <a:noAutofit/>
          </a:bodyPr>
          <a:lstStyle/>
          <a:p>
            <a:pPr marL="0" indent="0" eaLnBrk="1" hangingPunct="1">
              <a:lnSpc>
                <a:spcPts val="3500"/>
              </a:lnSpc>
              <a:spcBef>
                <a:spcPct val="0"/>
              </a:spcBef>
              <a:buFont typeface="Arial" charset="0"/>
              <a:buNone/>
            </a:pPr>
            <a:r>
              <a:rPr lang="en-US" altLang="zh-CN" sz="2400" b="1" dirty="0" smtClean="0">
                <a:latin typeface="Times New Roman" pitchFamily="18" charset="0"/>
                <a:cs typeface="Times New Roman" pitchFamily="18" charset="0"/>
              </a:rPr>
              <a:t>  </a:t>
            </a:r>
            <a:r>
              <a:rPr lang="zh-CN" altLang="zh-CN" sz="2400" b="1" dirty="0" smtClean="0">
                <a:latin typeface="Times New Roman" pitchFamily="18" charset="0"/>
                <a:cs typeface="Times New Roman" pitchFamily="18" charset="0"/>
              </a:rPr>
              <a:t>A. 正中下怀　心满意足　称心如意</a:t>
            </a:r>
          </a:p>
          <a:p>
            <a:pPr marL="0" indent="0" eaLnBrk="1" hangingPunct="1">
              <a:lnSpc>
                <a:spcPts val="3500"/>
              </a:lnSpc>
              <a:spcBef>
                <a:spcPct val="0"/>
              </a:spcBef>
              <a:buFont typeface="Arial" charset="0"/>
              <a:buNone/>
            </a:pPr>
            <a:r>
              <a:rPr lang="zh-CN" altLang="en-US" sz="2400" b="1" dirty="0" smtClean="0">
                <a:latin typeface="Times New Roman" pitchFamily="18" charset="0"/>
                <a:cs typeface="Times New Roman" pitchFamily="18" charset="0"/>
              </a:rPr>
              <a:t>  </a:t>
            </a:r>
            <a:r>
              <a:rPr lang="zh-CN" altLang="zh-CN" sz="2400" b="1" dirty="0" smtClean="0">
                <a:latin typeface="Times New Roman" pitchFamily="18" charset="0"/>
                <a:cs typeface="Times New Roman" pitchFamily="18" charset="0"/>
              </a:rPr>
              <a:t>B. 称心如意　心满意足　正中下怀</a:t>
            </a:r>
          </a:p>
          <a:p>
            <a:pPr marL="0" indent="0" eaLnBrk="1" hangingPunct="1">
              <a:lnSpc>
                <a:spcPts val="3500"/>
              </a:lnSpc>
              <a:spcBef>
                <a:spcPct val="0"/>
              </a:spcBef>
              <a:buFont typeface="Arial" charset="0"/>
              <a:buNone/>
            </a:pPr>
            <a:r>
              <a:rPr lang="zh-CN" altLang="en-US" sz="2400" b="1" dirty="0" smtClean="0">
                <a:latin typeface="Times New Roman" pitchFamily="18" charset="0"/>
                <a:cs typeface="Times New Roman" pitchFamily="18" charset="0"/>
              </a:rPr>
              <a:t>  </a:t>
            </a:r>
            <a:r>
              <a:rPr lang="zh-CN" altLang="zh-CN" sz="2400" b="1" dirty="0" smtClean="0">
                <a:latin typeface="Times New Roman" pitchFamily="18" charset="0"/>
                <a:cs typeface="Times New Roman" pitchFamily="18" charset="0"/>
              </a:rPr>
              <a:t>C. 心满意足　正中下怀　称心如意</a:t>
            </a:r>
          </a:p>
          <a:p>
            <a:pPr marL="0" indent="0" eaLnBrk="1" hangingPunct="1">
              <a:lnSpc>
                <a:spcPts val="3500"/>
              </a:lnSpc>
              <a:spcBef>
                <a:spcPct val="0"/>
              </a:spcBef>
              <a:buFont typeface="Arial" charset="0"/>
              <a:buNone/>
            </a:pPr>
            <a:r>
              <a:rPr lang="zh-CN" altLang="en-US" sz="2400" b="1" dirty="0" smtClean="0">
                <a:latin typeface="Times New Roman" pitchFamily="18" charset="0"/>
                <a:cs typeface="Times New Roman" pitchFamily="18" charset="0"/>
              </a:rPr>
              <a:t>  </a:t>
            </a:r>
            <a:r>
              <a:rPr lang="zh-CN" altLang="zh-CN" sz="2400" b="1" dirty="0" smtClean="0">
                <a:latin typeface="Times New Roman" pitchFamily="18" charset="0"/>
                <a:cs typeface="Times New Roman" pitchFamily="18" charset="0"/>
              </a:rPr>
              <a:t>D. 心满意足　称心如意　正中下怀</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35942"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35943"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4578" name="内容占位符 2"/>
          <p:cNvSpPr>
            <a:spLocks noGrp="1"/>
          </p:cNvSpPr>
          <p:nvPr>
            <p:ph idx="4294967295"/>
          </p:nvPr>
        </p:nvSpPr>
        <p:spPr>
          <a:xfrm>
            <a:off x="792163" y="936625"/>
            <a:ext cx="7920037" cy="5399088"/>
          </a:xfrm>
        </p:spPr>
        <p:txBody>
          <a:bodyPr/>
          <a:lstStyle/>
          <a:p>
            <a:pPr marL="0" indent="0">
              <a:lnSpc>
                <a:spcPts val="3500"/>
              </a:lnSpc>
              <a:spcBef>
                <a:spcPct val="0"/>
              </a:spcBef>
              <a:buNone/>
            </a:pPr>
            <a:r>
              <a:rPr lang="en-US" altLang="zh-CN" sz="2400" b="1" dirty="0" smtClean="0">
                <a:solidFill>
                  <a:srgbClr val="990033"/>
                </a:solidFill>
                <a:latin typeface="Times New Roman" pitchFamily="18" charset="0"/>
                <a:cs typeface="Times New Roman" pitchFamily="18" charset="0"/>
              </a:rPr>
              <a:t> C</a:t>
            </a:r>
            <a:r>
              <a:rPr lang="zh-CN" altLang="en-US" sz="2400" b="1" dirty="0" smtClean="0">
                <a:solidFill>
                  <a:srgbClr val="990033"/>
                </a:solidFill>
                <a:latin typeface="宋体" charset="-122"/>
                <a:cs typeface="Times New Roman" pitchFamily="18" charset="0"/>
              </a:rPr>
              <a:t>　</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zh-CN" sz="2400" b="1" dirty="0" smtClean="0">
                <a:solidFill>
                  <a:srgbClr val="990033"/>
                </a:solidFill>
                <a:latin typeface="宋体" charset="-122"/>
                <a:cs typeface="Times New Roman" pitchFamily="18" charset="0"/>
              </a:rPr>
              <a:t>] </a:t>
            </a:r>
            <a:r>
              <a:rPr lang="zh-CN" altLang="en-US" sz="2400" b="1" dirty="0" smtClean="0">
                <a:solidFill>
                  <a:srgbClr val="990033"/>
                </a:solidFill>
                <a:latin typeface="宋体" charset="-122"/>
                <a:cs typeface="Times New Roman" pitchFamily="18" charset="0"/>
              </a:rPr>
              <a:t>本题通过排序考查语言表达的连贯。做此类题目，要</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看语气语脉，考虑语意的粘连性</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，要注意明中心、理思路、抓标志。本句群的中心是分享快乐，因此</a:t>
            </a:r>
            <a:r>
              <a:rPr lang="en-US" altLang="en-US" sz="2400" b="1" dirty="0" smtClean="0">
                <a:solidFill>
                  <a:srgbClr val="990033"/>
                </a:solidFill>
                <a:latin typeface="宋体" charset="-122"/>
                <a:cs typeface="Times New Roman" pitchFamily="18" charset="0"/>
              </a:rPr>
              <a:t>⑥</a:t>
            </a:r>
            <a:r>
              <a:rPr lang="zh-CN" altLang="en-US" sz="2400" b="1" dirty="0" smtClean="0">
                <a:solidFill>
                  <a:srgbClr val="990033"/>
                </a:solidFill>
                <a:latin typeface="宋体" charset="-122"/>
                <a:cs typeface="Times New Roman" pitchFamily="18" charset="0"/>
              </a:rPr>
              <a:t>句应是句群的起始句，提出中心话题，</a:t>
            </a:r>
            <a:r>
              <a:rPr lang="en-US" altLang="en-US" sz="2400" b="1" dirty="0" smtClean="0">
                <a:solidFill>
                  <a:srgbClr val="990033"/>
                </a:solidFill>
                <a:latin typeface="宋体" charset="-122"/>
                <a:cs typeface="Times New Roman" pitchFamily="18" charset="0"/>
              </a:rPr>
              <a:t>③</a:t>
            </a:r>
            <a:r>
              <a:rPr lang="zh-CN" altLang="en-US" sz="2400" b="1" dirty="0" smtClean="0">
                <a:solidFill>
                  <a:srgbClr val="990033"/>
                </a:solidFill>
                <a:latin typeface="宋体" charset="-122"/>
                <a:cs typeface="Times New Roman" pitchFamily="18" charset="0"/>
              </a:rPr>
              <a:t>句紧接其后阐述分享</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传递</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快乐的意义，</a:t>
            </a:r>
            <a:r>
              <a:rPr lang="en-US" altLang="en-US" sz="2400" b="1" dirty="0" smtClean="0">
                <a:solidFill>
                  <a:srgbClr val="990033"/>
                </a:solidFill>
                <a:latin typeface="宋体" charset="-122"/>
                <a:cs typeface="Times New Roman" pitchFamily="18" charset="0"/>
              </a:rPr>
              <a:t>②</a:t>
            </a:r>
            <a:r>
              <a:rPr lang="zh-CN" altLang="en-US" sz="2400" b="1" dirty="0" smtClean="0">
                <a:solidFill>
                  <a:srgbClr val="990033"/>
                </a:solidFill>
                <a:latin typeface="宋体" charset="-122"/>
                <a:cs typeface="Times New Roman" pitchFamily="18" charset="0"/>
              </a:rPr>
              <a:t>句是对</a:t>
            </a:r>
            <a:r>
              <a:rPr lang="en-US" altLang="en-US" sz="2400" b="1" dirty="0" smtClean="0">
                <a:solidFill>
                  <a:srgbClr val="990033"/>
                </a:solidFill>
                <a:latin typeface="宋体" charset="-122"/>
                <a:cs typeface="Times New Roman" pitchFamily="18" charset="0"/>
              </a:rPr>
              <a:t>③</a:t>
            </a:r>
            <a:r>
              <a:rPr lang="zh-CN" altLang="en-US" sz="2400" b="1" dirty="0" smtClean="0">
                <a:solidFill>
                  <a:srgbClr val="990033"/>
                </a:solidFill>
                <a:latin typeface="宋体" charset="-122"/>
                <a:cs typeface="Times New Roman" pitchFamily="18" charset="0"/>
              </a:rPr>
              <a:t>句的反面论述，应排在</a:t>
            </a:r>
            <a:r>
              <a:rPr lang="en-US" altLang="en-US" sz="2400" b="1" dirty="0" smtClean="0">
                <a:solidFill>
                  <a:srgbClr val="990033"/>
                </a:solidFill>
                <a:latin typeface="宋体" charset="-122"/>
                <a:cs typeface="Times New Roman" pitchFamily="18" charset="0"/>
              </a:rPr>
              <a:t>③</a:t>
            </a:r>
            <a:r>
              <a:rPr lang="zh-CN" altLang="en-US" sz="2400" b="1" dirty="0" smtClean="0">
                <a:solidFill>
                  <a:srgbClr val="990033"/>
                </a:solidFill>
                <a:latin typeface="宋体" charset="-122"/>
                <a:cs typeface="Times New Roman" pitchFamily="18" charset="0"/>
              </a:rPr>
              <a:t>句后；句群的思路是先谈分享快乐的意义再谈分享快乐的方法，前面</a:t>
            </a:r>
            <a:r>
              <a:rPr lang="en-US" altLang="en-US" sz="2400" b="1" dirty="0" smtClean="0">
                <a:solidFill>
                  <a:srgbClr val="990033"/>
                </a:solidFill>
                <a:latin typeface="宋体" charset="-122"/>
                <a:cs typeface="Times New Roman" pitchFamily="18" charset="0"/>
              </a:rPr>
              <a:t>⑥③②</a:t>
            </a:r>
            <a:r>
              <a:rPr lang="zh-CN" altLang="en-US" sz="2400" b="1" dirty="0" smtClean="0">
                <a:solidFill>
                  <a:srgbClr val="990033"/>
                </a:solidFill>
                <a:latin typeface="宋体" charset="-122"/>
                <a:cs typeface="Times New Roman" pitchFamily="18" charset="0"/>
              </a:rPr>
              <a:t>句阐述了分享</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传递</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快乐的意义，</a:t>
            </a:r>
            <a:r>
              <a:rPr lang="en-US" altLang="en-US" sz="2400" b="1" dirty="0" smtClean="0">
                <a:solidFill>
                  <a:srgbClr val="990033"/>
                </a:solidFill>
                <a:latin typeface="宋体" charset="-122"/>
                <a:cs typeface="Times New Roman" pitchFamily="18" charset="0"/>
              </a:rPr>
              <a:t>⑤</a:t>
            </a:r>
            <a:r>
              <a:rPr lang="zh-CN" altLang="en-US" sz="2400" b="1" dirty="0" smtClean="0">
                <a:solidFill>
                  <a:srgbClr val="990033"/>
                </a:solidFill>
                <a:latin typeface="宋体" charset="-122"/>
                <a:cs typeface="Times New Roman" pitchFamily="18" charset="0"/>
              </a:rPr>
              <a:t>句开始论述分享</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传递</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快乐的方法，①④句是对⑤句的举例阐述，而由标志性的词语“比如”可知，①句应排在④句之前。</a:t>
            </a:r>
          </a:p>
          <a:p>
            <a:pPr marL="0" indent="622300" algn="just" eaLnBrk="1" hangingPunct="1">
              <a:lnSpc>
                <a:spcPts val="3500"/>
              </a:lnSpc>
              <a:spcBef>
                <a:spcPct val="0"/>
              </a:spcBef>
              <a:buFont typeface="Arial" charset="0"/>
              <a:buNone/>
            </a:pPr>
            <a:endParaRPr lang="zh-CN" altLang="en-US" sz="2400" b="1" dirty="0" smtClean="0">
              <a:latin typeface="宋体" pitchFamily="2" charset="-122"/>
            </a:endParaRPr>
          </a:p>
        </p:txBody>
      </p:sp>
      <p:grpSp>
        <p:nvGrpSpPr>
          <p:cNvPr id="2" name="Group 5"/>
          <p:cNvGrpSpPr>
            <a:grpSpLocks/>
          </p:cNvGrpSpPr>
          <p:nvPr/>
        </p:nvGrpSpPr>
        <p:grpSpPr bwMode="auto">
          <a:xfrm>
            <a:off x="1588" y="2674938"/>
            <a:ext cx="609600" cy="1978025"/>
            <a:chOff x="1" y="1685"/>
            <a:chExt cx="384" cy="1246"/>
          </a:xfrm>
        </p:grpSpPr>
        <p:pic>
          <p:nvPicPr>
            <p:cNvPr id="130458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0458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04583"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04578">
                                            <p:txEl>
                                              <p:pRg st="0" end="0"/>
                                            </p:txEl>
                                          </p:spTgt>
                                        </p:tgtEl>
                                        <p:attrNameLst>
                                          <p:attrName>style.visibility</p:attrName>
                                        </p:attrNameLst>
                                      </p:cBhvr>
                                      <p:to>
                                        <p:strVal val="visible"/>
                                      </p:to>
                                    </p:set>
                                    <p:animEffect transition="in" filter="blinds(horizontal)">
                                      <p:cBhvr>
                                        <p:cTn id="7" dur="500"/>
                                        <p:tgtEl>
                                          <p:spTgt spid="13045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6626" name="内容占位符 2"/>
          <p:cNvSpPr>
            <a:spLocks noGrp="1"/>
          </p:cNvSpPr>
          <p:nvPr>
            <p:ph idx="4294967295"/>
          </p:nvPr>
        </p:nvSpPr>
        <p:spPr>
          <a:xfrm>
            <a:off x="642910" y="857232"/>
            <a:ext cx="8215369" cy="5478481"/>
          </a:xfrm>
        </p:spPr>
        <p:txBody>
          <a:bodyPr/>
          <a:lstStyle/>
          <a:p>
            <a:pPr marL="0" indent="0" eaLnBrk="1" hangingPunct="1">
              <a:lnSpc>
                <a:spcPts val="3500"/>
              </a:lnSpc>
              <a:spcBef>
                <a:spcPct val="0"/>
              </a:spcBef>
              <a:buNone/>
            </a:pPr>
            <a:r>
              <a:rPr lang="en-US" altLang="zh-CN" sz="2400" b="1" dirty="0" smtClean="0">
                <a:solidFill>
                  <a:srgbClr val="000000"/>
                </a:solidFill>
                <a:latin typeface="Times New Roman" pitchFamily="18" charset="0"/>
                <a:cs typeface="Times New Roman" pitchFamily="18" charset="0"/>
              </a:rPr>
              <a:t>3</a:t>
            </a:r>
            <a:r>
              <a:rPr lang="zh-CN" altLang="en-US" sz="2400" b="1" dirty="0" smtClean="0">
                <a:solidFill>
                  <a:srgbClr val="000000"/>
                </a:solidFill>
                <a:latin typeface="Times New Roman" pitchFamily="18" charset="0"/>
                <a:cs typeface="Times New Roman" pitchFamily="18" charset="0"/>
              </a:rPr>
              <a:t>．看前后句式，考虑结构的一致性</a:t>
            </a:r>
          </a:p>
          <a:p>
            <a:pPr marL="0" indent="0">
              <a:lnSpc>
                <a:spcPts val="3500"/>
              </a:lnSpc>
              <a:spcBef>
                <a:spcPct val="0"/>
              </a:spcBef>
              <a:buNone/>
            </a:pPr>
            <a:r>
              <a:rPr lang="zh-CN" altLang="en-US" sz="2400" b="1" dirty="0" smtClean="0">
                <a:solidFill>
                  <a:srgbClr val="000000"/>
                </a:solidFill>
                <a:latin typeface="Times New Roman" pitchFamily="18" charset="0"/>
                <a:cs typeface="Times New Roman" pitchFamily="18" charset="0"/>
              </a:rPr>
              <a:t>         一组在统一话题下的句子，对多种事物或一个事物的多个方面进行叙述时，它们各自的内部语法结构往往有组合上的一致性。也就是说，在备选句中，与前后句结构相同的句子，往往是能保持语言连贯的句子。</a:t>
            </a:r>
          </a:p>
        </p:txBody>
      </p:sp>
      <p:grpSp>
        <p:nvGrpSpPr>
          <p:cNvPr id="2" name="Group 5"/>
          <p:cNvGrpSpPr>
            <a:grpSpLocks/>
          </p:cNvGrpSpPr>
          <p:nvPr/>
        </p:nvGrpSpPr>
        <p:grpSpPr bwMode="auto">
          <a:xfrm>
            <a:off x="1588" y="2674938"/>
            <a:ext cx="609600" cy="1978025"/>
            <a:chOff x="1" y="1685"/>
            <a:chExt cx="384" cy="1246"/>
          </a:xfrm>
        </p:grpSpPr>
        <p:pic>
          <p:nvPicPr>
            <p:cNvPr id="1306629"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06630"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06631"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06626">
                                            <p:txEl>
                                              <p:pRg st="0" end="0"/>
                                            </p:txEl>
                                          </p:spTgt>
                                        </p:tgtEl>
                                        <p:attrNameLst>
                                          <p:attrName>style.visibility</p:attrName>
                                        </p:attrNameLst>
                                      </p:cBhvr>
                                      <p:to>
                                        <p:strVal val="visible"/>
                                      </p:to>
                                    </p:set>
                                    <p:animEffect transition="in" filter="wipe(left)">
                                      <p:cBhvr>
                                        <p:cTn id="7" dur="500"/>
                                        <p:tgtEl>
                                          <p:spTgt spid="13066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06626">
                                            <p:txEl>
                                              <p:pRg st="1" end="1"/>
                                            </p:txEl>
                                          </p:spTgt>
                                        </p:tgtEl>
                                        <p:attrNameLst>
                                          <p:attrName>style.visibility</p:attrName>
                                        </p:attrNameLst>
                                      </p:cBhvr>
                                      <p:to>
                                        <p:strVal val="visible"/>
                                      </p:to>
                                    </p:set>
                                    <p:animEffect transition="in" filter="wipe(left)">
                                      <p:cBhvr>
                                        <p:cTn id="12" dur="500"/>
                                        <p:tgtEl>
                                          <p:spTgt spid="13066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7650"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en-US" altLang="zh-CN" sz="2400" b="1" dirty="0" smtClean="0">
                <a:latin typeface="宋体" pitchFamily="2" charset="-122"/>
              </a:rPr>
              <a:t>【</a:t>
            </a:r>
            <a:r>
              <a:rPr lang="zh-CN" altLang="en-US" sz="2400" dirty="0" smtClean="0">
                <a:latin typeface="黑体" pitchFamily="2" charset="-122"/>
                <a:ea typeface="黑体" pitchFamily="2" charset="-122"/>
              </a:rPr>
              <a:t>对点训练</a:t>
            </a:r>
            <a:r>
              <a:rPr lang="en-US" altLang="zh-CN" sz="2400" b="1" dirty="0" smtClean="0">
                <a:latin typeface="宋体" pitchFamily="2" charset="-122"/>
              </a:rPr>
              <a:t>】</a:t>
            </a:r>
          </a:p>
          <a:p>
            <a:pPr marL="0" indent="0" eaLnBrk="1" hangingPunct="1">
              <a:lnSpc>
                <a:spcPts val="3500"/>
              </a:lnSpc>
              <a:spcBef>
                <a:spcPct val="0"/>
              </a:spcBef>
              <a:buFont typeface="Arial" charset="0"/>
              <a:buNone/>
            </a:pPr>
            <a:r>
              <a:rPr lang="en-US" altLang="zh-CN" sz="2400" b="1" dirty="0" smtClean="0">
                <a:latin typeface="宋体" pitchFamily="2" charset="-122"/>
              </a:rPr>
              <a:t> 3</a:t>
            </a:r>
            <a:r>
              <a:rPr lang="zh-CN" altLang="en-US" sz="2400" b="1" dirty="0" smtClean="0">
                <a:latin typeface="宋体" pitchFamily="2" charset="-122"/>
              </a:rPr>
              <a:t>．</a:t>
            </a:r>
            <a:r>
              <a:rPr lang="en-US" altLang="zh-CN" sz="2400" b="1" dirty="0" smtClean="0">
                <a:latin typeface="宋体" pitchFamily="2" charset="-122"/>
              </a:rPr>
              <a:t>[</a:t>
            </a:r>
            <a:r>
              <a:rPr lang="en-US" altLang="zh-CN" sz="2400" b="1" dirty="0" smtClean="0">
                <a:solidFill>
                  <a:srgbClr val="000000"/>
                </a:solidFill>
                <a:latin typeface="宋体" pitchFamily="2" charset="-122"/>
                <a:ea typeface="宋体" pitchFamily="2" charset="-122"/>
                <a:cs typeface="Times New Roman" pitchFamily="18" charset="0"/>
              </a:rPr>
              <a:t>2014·</a:t>
            </a:r>
            <a:r>
              <a:rPr lang="zh-CN" altLang="en-US" sz="2400" b="1" dirty="0" smtClean="0">
                <a:solidFill>
                  <a:srgbClr val="000000"/>
                </a:solidFill>
                <a:latin typeface="Times New Roman" pitchFamily="18" charset="0"/>
                <a:cs typeface="Times New Roman" pitchFamily="18" charset="0"/>
              </a:rPr>
              <a:t>江西卷</a:t>
            </a:r>
            <a:r>
              <a:rPr lang="en-US" altLang="zh-CN" sz="2400" b="1" dirty="0" smtClean="0">
                <a:latin typeface="宋体" pitchFamily="2" charset="-122"/>
              </a:rPr>
              <a:t>] </a:t>
            </a:r>
            <a:r>
              <a:rPr lang="zh-CN" altLang="en-US" sz="2400" b="1" dirty="0" smtClean="0">
                <a:solidFill>
                  <a:srgbClr val="000000"/>
                </a:solidFill>
                <a:latin typeface="Times New Roman" pitchFamily="18" charset="0"/>
                <a:cs typeface="Times New Roman" pitchFamily="18" charset="0"/>
              </a:rPr>
              <a:t>依次填入下面一段文字横线处的语句，衔接最恰当的一组是</a:t>
            </a:r>
            <a:r>
              <a:rPr lang="en-US" altLang="zh-CN"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a:t>
            </a:r>
            <a:endParaRPr lang="en-US" altLang="zh-CN" sz="2400" b="1" dirty="0" smtClean="0">
              <a:solidFill>
                <a:srgbClr val="000000"/>
              </a:solidFill>
              <a:latin typeface="Times New Roman" pitchFamily="18" charset="0"/>
              <a:ea typeface="楷体_GB2312" pitchFamily="49" charset="-122"/>
              <a:cs typeface="Times New Roman" pitchFamily="18" charset="0"/>
            </a:endParaRPr>
          </a:p>
          <a:p>
            <a:pPr marL="0" indent="0" eaLnBrk="1" hangingPunct="1">
              <a:lnSpc>
                <a:spcPts val="3500"/>
              </a:lnSpc>
              <a:spcBef>
                <a:spcPct val="0"/>
              </a:spcBef>
              <a:buFont typeface="Arial" charset="0"/>
              <a:buNone/>
            </a:pPr>
            <a:r>
              <a:rPr lang="zh-CN" altLang="en-US" sz="2400" b="1" dirty="0" smtClean="0">
                <a:solidFill>
                  <a:srgbClr val="000000"/>
                </a:solidFill>
                <a:latin typeface="Times New Roman" pitchFamily="18" charset="0"/>
                <a:ea typeface="楷体_GB2312" pitchFamily="49" charset="-122"/>
                <a:cs typeface="Times New Roman" pitchFamily="18" charset="0"/>
              </a:rPr>
              <a:t>         瓦尔登湖</a:t>
            </a:r>
            <a:r>
              <a:rPr lang="zh-CN" altLang="en-US" sz="2400" b="1" dirty="0" smtClean="0">
                <a:solidFill>
                  <a:srgbClr val="000000"/>
                </a:solidFill>
                <a:latin typeface="宋体" pitchFamily="2" charset="-122"/>
                <a:cs typeface="Times New Roman" pitchFamily="18" charset="0"/>
              </a:rPr>
              <a:t>“</a:t>
            </a:r>
            <a:r>
              <a:rPr lang="zh-CN" altLang="en-US" sz="2400" b="1" dirty="0" smtClean="0">
                <a:solidFill>
                  <a:srgbClr val="000000"/>
                </a:solidFill>
                <a:latin typeface="Times New Roman" pitchFamily="18" charset="0"/>
                <a:ea typeface="楷体_GB2312" pitchFamily="49" charset="-122"/>
              </a:rPr>
              <a:t>波平如镜</a:t>
            </a:r>
            <a:r>
              <a:rPr lang="zh-CN" altLang="en-US" sz="2400" b="1" dirty="0" smtClean="0">
                <a:solidFill>
                  <a:srgbClr val="000000"/>
                </a:solidFill>
                <a:latin typeface="宋体" pitchFamily="2" charset="-122"/>
                <a:cs typeface="Times New Roman" pitchFamily="18" charset="0"/>
              </a:rPr>
              <a:t>”</a:t>
            </a:r>
            <a:r>
              <a:rPr lang="zh-CN" altLang="en-US" sz="2400" b="1" dirty="0" smtClean="0">
                <a:solidFill>
                  <a:srgbClr val="000000"/>
                </a:solidFill>
                <a:latin typeface="Times New Roman" pitchFamily="18" charset="0"/>
                <a:ea typeface="楷体_GB2312" pitchFamily="49" charset="-122"/>
              </a:rPr>
              <a:t>，</a:t>
            </a:r>
            <a:r>
              <a:rPr lang="en-US" altLang="zh-CN" sz="2400" b="1" dirty="0" smtClean="0">
                <a:solidFill>
                  <a:srgbClr val="000000"/>
                </a:solidFill>
                <a:latin typeface="Times New Roman" pitchFamily="18" charset="0"/>
                <a:ea typeface="楷体_GB2312" pitchFamily="49" charset="-122"/>
              </a:rPr>
              <a:t>________</a:t>
            </a:r>
            <a:r>
              <a:rPr lang="zh-CN" altLang="en-US" sz="2400" b="1" dirty="0" smtClean="0">
                <a:solidFill>
                  <a:srgbClr val="000000"/>
                </a:solidFill>
                <a:latin typeface="Times New Roman" pitchFamily="18" charset="0"/>
                <a:ea typeface="楷体_GB2312" pitchFamily="49" charset="-122"/>
              </a:rPr>
              <a:t>　</a:t>
            </a:r>
            <a:r>
              <a:rPr lang="en-US" altLang="zh-CN" sz="2400" b="1" dirty="0" smtClean="0">
                <a:solidFill>
                  <a:srgbClr val="000000"/>
                </a:solidFill>
                <a:latin typeface="Times New Roman" pitchFamily="18" charset="0"/>
                <a:ea typeface="楷体_GB2312" pitchFamily="49" charset="-122"/>
              </a:rPr>
              <a:t>________</a:t>
            </a:r>
            <a:r>
              <a:rPr lang="zh-CN" altLang="en-US" sz="2400" b="1" dirty="0" smtClean="0">
                <a:solidFill>
                  <a:srgbClr val="000000"/>
                </a:solidFill>
                <a:latin typeface="Times New Roman" pitchFamily="18" charset="0"/>
                <a:ea typeface="楷体_GB2312" pitchFamily="49" charset="-122"/>
              </a:rPr>
              <a:t>　或许，一只燕子飞掠在水面上，低得碰到了湖水。</a:t>
            </a:r>
            <a:r>
              <a:rPr lang="en-US" altLang="zh-CN" sz="2400" b="1" dirty="0" smtClean="0">
                <a:solidFill>
                  <a:srgbClr val="000000"/>
                </a:solidFill>
                <a:latin typeface="Times New Roman" pitchFamily="18" charset="0"/>
                <a:ea typeface="楷体_GB2312" pitchFamily="49" charset="-122"/>
              </a:rPr>
              <a:t>________</a:t>
            </a:r>
            <a:r>
              <a:rPr lang="zh-CN" altLang="en-US" sz="2400" b="1" dirty="0" smtClean="0">
                <a:solidFill>
                  <a:srgbClr val="000000"/>
                </a:solidFill>
                <a:latin typeface="Times New Roman" pitchFamily="18" charset="0"/>
                <a:ea typeface="楷体_GB2312" pitchFamily="49" charset="-122"/>
              </a:rPr>
              <a:t>　</a:t>
            </a:r>
            <a:r>
              <a:rPr lang="en-US" altLang="zh-CN" sz="2400" b="1" dirty="0" smtClean="0">
                <a:solidFill>
                  <a:srgbClr val="000000"/>
                </a:solidFill>
                <a:latin typeface="Times New Roman" pitchFamily="18" charset="0"/>
                <a:ea typeface="楷体_GB2312" pitchFamily="49" charset="-122"/>
              </a:rPr>
              <a:t>________</a:t>
            </a:r>
            <a:r>
              <a:rPr lang="zh-CN" altLang="en-US" sz="2400" b="1" dirty="0" smtClean="0">
                <a:solidFill>
                  <a:srgbClr val="000000"/>
                </a:solidFill>
                <a:latin typeface="Times New Roman" pitchFamily="18" charset="0"/>
                <a:ea typeface="楷体_GB2312" pitchFamily="49" charset="-122"/>
              </a:rPr>
              <a:t>　</a:t>
            </a:r>
            <a:r>
              <a:rPr lang="en-US" altLang="zh-CN" sz="2400" b="1" dirty="0" smtClean="0">
                <a:solidFill>
                  <a:srgbClr val="000000"/>
                </a:solidFill>
                <a:latin typeface="Times New Roman" pitchFamily="18" charset="0"/>
                <a:ea typeface="楷体_GB2312" pitchFamily="49" charset="-122"/>
              </a:rPr>
              <a:t>________</a:t>
            </a:r>
            <a:endParaRPr lang="en-US" altLang="zh-CN" sz="2400" b="1" dirty="0" smtClean="0">
              <a:solidFill>
                <a:srgbClr val="000000"/>
              </a:solidFill>
              <a:latin typeface="宋体" pitchFamily="2" charset="-122"/>
              <a:cs typeface="Times New Roman" pitchFamily="18" charset="0"/>
            </a:endParaRPr>
          </a:p>
          <a:p>
            <a:pPr marL="0" indent="0" eaLnBrk="1" hangingPunct="1">
              <a:lnSpc>
                <a:spcPts val="3500"/>
              </a:lnSpc>
              <a:spcBef>
                <a:spcPct val="0"/>
              </a:spcBef>
              <a:buFont typeface="Arial" charset="0"/>
              <a:buNone/>
            </a:pPr>
            <a:r>
              <a:rPr lang="en-US" altLang="zh-CN" sz="2400" b="1" dirty="0" smtClean="0">
                <a:solidFill>
                  <a:srgbClr val="000000"/>
                </a:solidFill>
                <a:latin typeface="宋体" pitchFamily="2" charset="-122"/>
                <a:cs typeface="Times New Roman" pitchFamily="18" charset="0"/>
              </a:rPr>
              <a:t>①</a:t>
            </a:r>
            <a:r>
              <a:rPr lang="zh-CN" altLang="en-US" sz="2400" b="1" dirty="0" smtClean="0">
                <a:solidFill>
                  <a:srgbClr val="000000"/>
                </a:solidFill>
                <a:latin typeface="Times New Roman" pitchFamily="18" charset="0"/>
                <a:cs typeface="Times New Roman" pitchFamily="18" charset="0"/>
              </a:rPr>
              <a:t>或许，还会有一只鸭子在整理它自己的羽毛　</a:t>
            </a:r>
          </a:p>
          <a:p>
            <a:pPr marL="0" indent="0" eaLnBrk="1" hangingPunct="1">
              <a:lnSpc>
                <a:spcPts val="3500"/>
              </a:lnSpc>
              <a:spcBef>
                <a:spcPct val="0"/>
              </a:spcBef>
              <a:buFont typeface="Arial" charset="0"/>
              <a:buNone/>
            </a:pPr>
            <a:r>
              <a:rPr lang="zh-CN" altLang="en-US" sz="2400" b="1" dirty="0" smtClean="0">
                <a:solidFill>
                  <a:srgbClr val="000000"/>
                </a:solidFill>
                <a:latin typeface="宋体" pitchFamily="2" charset="-122"/>
                <a:cs typeface="Times New Roman" pitchFamily="18" charset="0"/>
              </a:rPr>
              <a:t>②</a:t>
            </a:r>
            <a:r>
              <a:rPr lang="zh-CN" altLang="en-US" sz="2400" b="1" dirty="0" smtClean="0">
                <a:solidFill>
                  <a:srgbClr val="000000"/>
                </a:solidFill>
                <a:latin typeface="Times New Roman" pitchFamily="18" charset="0"/>
                <a:cs typeface="Times New Roman" pitchFamily="18" charset="0"/>
              </a:rPr>
              <a:t>其时，只有一些掠水虫，隔开了同等的距离，分散在全部的湖面</a:t>
            </a:r>
            <a:endParaRPr lang="en-US" altLang="zh-CN" sz="2400" b="1" dirty="0" smtClean="0">
              <a:solidFill>
                <a:srgbClr val="000000"/>
              </a:solidFill>
              <a:latin typeface="宋体" pitchFamily="2" charset="-122"/>
              <a:cs typeface="Times New Roman" pitchFamily="18" charset="0"/>
            </a:endParaRPr>
          </a:p>
          <a:p>
            <a:pPr marL="0" indent="0" eaLnBrk="1" hangingPunct="1">
              <a:lnSpc>
                <a:spcPts val="3500"/>
              </a:lnSpc>
              <a:spcBef>
                <a:spcPct val="0"/>
              </a:spcBef>
              <a:buFont typeface="Arial" charset="0"/>
              <a:buNone/>
            </a:pPr>
            <a:r>
              <a:rPr lang="zh-CN" altLang="en-US" sz="2400" b="1" dirty="0" smtClean="0">
                <a:solidFill>
                  <a:srgbClr val="000000"/>
                </a:solidFill>
                <a:latin typeface="宋体" pitchFamily="2" charset="-122"/>
                <a:cs typeface="Times New Roman" pitchFamily="18" charset="0"/>
              </a:rPr>
              <a:t>③</a:t>
            </a:r>
            <a:r>
              <a:rPr lang="zh-CN" altLang="en-US" sz="2400" b="1" dirty="0" smtClean="0">
                <a:solidFill>
                  <a:srgbClr val="000000"/>
                </a:solidFill>
                <a:latin typeface="Times New Roman" pitchFamily="18" charset="0"/>
                <a:cs typeface="Times New Roman" pitchFamily="18" charset="0"/>
              </a:rPr>
              <a:t>有时，全部的圆弧展露了，银色的圆弧　</a:t>
            </a:r>
          </a:p>
          <a:p>
            <a:pPr marL="0" indent="0" eaLnBrk="1" hangingPunct="1">
              <a:lnSpc>
                <a:spcPts val="3500"/>
              </a:lnSpc>
              <a:spcBef>
                <a:spcPct val="0"/>
              </a:spcBef>
              <a:buFont typeface="Arial" charset="0"/>
              <a:buNone/>
            </a:pPr>
            <a:r>
              <a:rPr lang="zh-CN" altLang="en-US" sz="2400" b="1" dirty="0" smtClean="0">
                <a:solidFill>
                  <a:srgbClr val="000000"/>
                </a:solidFill>
                <a:latin typeface="宋体" pitchFamily="2" charset="-122"/>
                <a:cs typeface="Times New Roman" pitchFamily="18" charset="0"/>
              </a:rPr>
              <a:t>  </a:t>
            </a:r>
            <a:endParaRPr lang="zh-CN" altLang="en-US" sz="2400" b="1" dirty="0" smtClean="0">
              <a:solidFill>
                <a:srgbClr val="000000"/>
              </a:solidFill>
              <a:latin typeface="Times New Roman" pitchFamily="18" charset="0"/>
              <a:cs typeface="Times New Roman" pitchFamily="18" charset="0"/>
            </a:endParaRPr>
          </a:p>
          <a:p>
            <a:pPr marL="0" indent="622300" algn="just" eaLnBrk="1" hangingPunct="1">
              <a:lnSpc>
                <a:spcPts val="3500"/>
              </a:lnSpc>
              <a:spcBef>
                <a:spcPct val="0"/>
              </a:spcBef>
              <a:buFont typeface="Arial" charset="0"/>
              <a:buNone/>
            </a:pPr>
            <a:r>
              <a:rPr lang="zh-CN" altLang="en-US" sz="2400" b="1" dirty="0" smtClean="0">
                <a:solidFill>
                  <a:srgbClr val="000000"/>
                </a:solidFill>
                <a:latin typeface="宋体" pitchFamily="2" charset="-122"/>
                <a:cs typeface="Times New Roman" pitchFamily="18" charset="0"/>
              </a:rPr>
              <a:t>  </a:t>
            </a:r>
          </a:p>
        </p:txBody>
      </p:sp>
      <p:grpSp>
        <p:nvGrpSpPr>
          <p:cNvPr id="2" name="Group 5"/>
          <p:cNvGrpSpPr>
            <a:grpSpLocks/>
          </p:cNvGrpSpPr>
          <p:nvPr/>
        </p:nvGrpSpPr>
        <p:grpSpPr bwMode="auto">
          <a:xfrm>
            <a:off x="1588" y="2674938"/>
            <a:ext cx="609600" cy="1978025"/>
            <a:chOff x="1" y="1685"/>
            <a:chExt cx="384" cy="1246"/>
          </a:xfrm>
        </p:grpSpPr>
        <p:pic>
          <p:nvPicPr>
            <p:cNvPr id="1307653"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0765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07655"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07650">
                                            <p:txEl>
                                              <p:pRg st="0" end="0"/>
                                            </p:txEl>
                                          </p:spTgt>
                                        </p:tgtEl>
                                        <p:attrNameLst>
                                          <p:attrName>style.visibility</p:attrName>
                                        </p:attrNameLst>
                                      </p:cBhvr>
                                      <p:to>
                                        <p:strVal val="visible"/>
                                      </p:to>
                                    </p:set>
                                    <p:anim calcmode="lin" valueType="num">
                                      <p:cBhvr additive="base">
                                        <p:cTn id="7" dur="500" fill="hold"/>
                                        <p:tgtEl>
                                          <p:spTgt spid="130765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0765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07650">
                                            <p:txEl>
                                              <p:pRg st="1" end="1"/>
                                            </p:txEl>
                                          </p:spTgt>
                                        </p:tgtEl>
                                        <p:attrNameLst>
                                          <p:attrName>style.visibility</p:attrName>
                                        </p:attrNameLst>
                                      </p:cBhvr>
                                      <p:to>
                                        <p:strVal val="visible"/>
                                      </p:to>
                                    </p:set>
                                    <p:anim calcmode="lin" valueType="num">
                                      <p:cBhvr additive="base">
                                        <p:cTn id="13" dur="500" fill="hold"/>
                                        <p:tgtEl>
                                          <p:spTgt spid="130765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07650">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1307650">
                                            <p:txEl>
                                              <p:pRg st="2" end="2"/>
                                            </p:txEl>
                                          </p:spTgt>
                                        </p:tgtEl>
                                        <p:attrNameLst>
                                          <p:attrName>style.visibility</p:attrName>
                                        </p:attrNameLst>
                                      </p:cBhvr>
                                      <p:to>
                                        <p:strVal val="visible"/>
                                      </p:to>
                                    </p:set>
                                    <p:anim calcmode="lin" valueType="num">
                                      <p:cBhvr additive="base">
                                        <p:cTn id="18" dur="500" fill="hold"/>
                                        <p:tgtEl>
                                          <p:spTgt spid="1307650">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307650">
                                            <p:txEl>
                                              <p:pRg st="2" end="2"/>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1307650">
                                            <p:txEl>
                                              <p:pRg st="3" end="3"/>
                                            </p:txEl>
                                          </p:spTgt>
                                        </p:tgtEl>
                                        <p:attrNameLst>
                                          <p:attrName>style.visibility</p:attrName>
                                        </p:attrNameLst>
                                      </p:cBhvr>
                                      <p:to>
                                        <p:strVal val="visible"/>
                                      </p:to>
                                    </p:set>
                                    <p:anim calcmode="lin" valueType="num">
                                      <p:cBhvr additive="base">
                                        <p:cTn id="23" dur="500" fill="hold"/>
                                        <p:tgtEl>
                                          <p:spTgt spid="1307650">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07650">
                                            <p:txEl>
                                              <p:pRg st="3" end="3"/>
                                            </p:txEl>
                                          </p:spTgt>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 presetClass="entr" presetSubtype="4" fill="hold" nodeType="afterEffect">
                                  <p:stCondLst>
                                    <p:cond delay="0"/>
                                  </p:stCondLst>
                                  <p:childTnLst>
                                    <p:set>
                                      <p:cBhvr>
                                        <p:cTn id="27" dur="1" fill="hold">
                                          <p:stCondLst>
                                            <p:cond delay="0"/>
                                          </p:stCondLst>
                                        </p:cTn>
                                        <p:tgtEl>
                                          <p:spTgt spid="1307650">
                                            <p:txEl>
                                              <p:pRg st="4" end="4"/>
                                            </p:txEl>
                                          </p:spTgt>
                                        </p:tgtEl>
                                        <p:attrNameLst>
                                          <p:attrName>style.visibility</p:attrName>
                                        </p:attrNameLst>
                                      </p:cBhvr>
                                      <p:to>
                                        <p:strVal val="visible"/>
                                      </p:to>
                                    </p:set>
                                    <p:anim calcmode="lin" valueType="num">
                                      <p:cBhvr additive="base">
                                        <p:cTn id="28" dur="500" fill="hold"/>
                                        <p:tgtEl>
                                          <p:spTgt spid="1307650">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307650">
                                            <p:txEl>
                                              <p:pRg st="4" end="4"/>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2" presetClass="entr" presetSubtype="4" fill="hold" nodeType="afterEffect">
                                  <p:stCondLst>
                                    <p:cond delay="0"/>
                                  </p:stCondLst>
                                  <p:childTnLst>
                                    <p:set>
                                      <p:cBhvr>
                                        <p:cTn id="32" dur="1" fill="hold">
                                          <p:stCondLst>
                                            <p:cond delay="0"/>
                                          </p:stCondLst>
                                        </p:cTn>
                                        <p:tgtEl>
                                          <p:spTgt spid="1307650">
                                            <p:txEl>
                                              <p:pRg st="5" end="5"/>
                                            </p:txEl>
                                          </p:spTgt>
                                        </p:tgtEl>
                                        <p:attrNameLst>
                                          <p:attrName>style.visibility</p:attrName>
                                        </p:attrNameLst>
                                      </p:cBhvr>
                                      <p:to>
                                        <p:strVal val="visible"/>
                                      </p:to>
                                    </p:set>
                                    <p:anim calcmode="lin" valueType="num">
                                      <p:cBhvr additive="base">
                                        <p:cTn id="33" dur="500" fill="hold"/>
                                        <p:tgtEl>
                                          <p:spTgt spid="1307650">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0765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8674"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zh-CN" altLang="en-US" sz="2400" b="1" dirty="0" smtClean="0">
                <a:solidFill>
                  <a:srgbClr val="000000"/>
                </a:solidFill>
                <a:latin typeface="宋体" charset="-122"/>
                <a:cs typeface="Times New Roman" pitchFamily="18" charset="0"/>
              </a:rPr>
              <a:t>④</a:t>
            </a:r>
            <a:r>
              <a:rPr lang="zh-CN" altLang="en-US" sz="2400" b="1" dirty="0" smtClean="0">
                <a:solidFill>
                  <a:srgbClr val="000000"/>
                </a:solidFill>
                <a:latin typeface="Times New Roman" pitchFamily="18" charset="0"/>
                <a:cs typeface="Times New Roman" pitchFamily="18" charset="0"/>
              </a:rPr>
              <a:t>在远处，有一条鱼在空中画出了一个大约三四英尺的圆弧来　</a:t>
            </a:r>
            <a:endParaRPr lang="en-US" altLang="zh-CN" sz="2400" b="1" dirty="0" smtClean="0">
              <a:solidFill>
                <a:srgbClr val="000000"/>
              </a:solidFill>
              <a:latin typeface="Times New Roman" pitchFamily="18" charset="0"/>
              <a:cs typeface="Times New Roman" pitchFamily="18" charset="0"/>
            </a:endParaRPr>
          </a:p>
          <a:p>
            <a:pPr marL="0" indent="0" eaLnBrk="1" hangingPunct="1">
              <a:lnSpc>
                <a:spcPts val="3500"/>
              </a:lnSpc>
              <a:spcBef>
                <a:spcPct val="0"/>
              </a:spcBef>
              <a:buNone/>
            </a:pPr>
            <a:r>
              <a:rPr lang="zh-CN" altLang="en-US" sz="2400" b="1" dirty="0" smtClean="0">
                <a:solidFill>
                  <a:srgbClr val="000000"/>
                </a:solidFill>
                <a:latin typeface="Times New Roman" pitchFamily="18" charset="0"/>
                <a:cs typeface="Times New Roman" pitchFamily="18" charset="0"/>
              </a:rPr>
              <a:t> </a:t>
            </a:r>
            <a:r>
              <a:rPr lang="zh-CN" altLang="en-US" sz="2400" b="1" dirty="0" smtClean="0">
                <a:solidFill>
                  <a:srgbClr val="000000"/>
                </a:solidFill>
                <a:latin typeface="宋体" charset="-122"/>
                <a:cs typeface="Times New Roman" pitchFamily="18" charset="0"/>
              </a:rPr>
              <a:t>⑤</a:t>
            </a:r>
            <a:r>
              <a:rPr lang="zh-CN" altLang="en-US" sz="2400" b="1" dirty="0" smtClean="0">
                <a:solidFill>
                  <a:srgbClr val="000000"/>
                </a:solidFill>
                <a:latin typeface="Times New Roman" pitchFamily="18" charset="0"/>
                <a:cs typeface="Times New Roman" pitchFamily="18" charset="0"/>
              </a:rPr>
              <a:t>它跃起时一道闪光，降落入水，又一道闪光</a:t>
            </a:r>
          </a:p>
          <a:p>
            <a:pPr marL="0" indent="622300" algn="just" eaLnBrk="1" hangingPunct="1">
              <a:lnSpc>
                <a:spcPts val="3500"/>
              </a:lnSpc>
              <a:spcBef>
                <a:spcPct val="0"/>
              </a:spcBef>
              <a:buNone/>
            </a:pPr>
            <a:r>
              <a:rPr lang="en-US" altLang="zh-CN" sz="2400" b="1" dirty="0" smtClean="0">
                <a:solidFill>
                  <a:srgbClr val="000000"/>
                </a:solidFill>
                <a:latin typeface="Times New Roman" pitchFamily="18" charset="0"/>
                <a:cs typeface="Times New Roman" pitchFamily="18" charset="0"/>
              </a:rPr>
              <a:t> A</a:t>
            </a:r>
            <a:r>
              <a:rPr lang="zh-CN"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宋体" charset="-122"/>
                <a:cs typeface="Times New Roman" pitchFamily="18" charset="0"/>
              </a:rPr>
              <a:t>④⑤③②①</a:t>
            </a:r>
            <a:r>
              <a:rPr lang="zh-CN" altLang="en-US"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B</a:t>
            </a:r>
            <a:r>
              <a:rPr lang="zh-CN"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宋体" charset="-122"/>
                <a:cs typeface="Times New Roman" pitchFamily="18" charset="0"/>
              </a:rPr>
              <a:t>①②③⑤④</a:t>
            </a:r>
            <a:endParaRPr lang="zh-CN" altLang="en-US" sz="2400" b="1" dirty="0" smtClean="0">
              <a:solidFill>
                <a:srgbClr val="000000"/>
              </a:solidFill>
              <a:latin typeface="Times New Roman" pitchFamily="18" charset="0"/>
              <a:cs typeface="Times New Roman" pitchFamily="18" charset="0"/>
            </a:endParaRPr>
          </a:p>
          <a:p>
            <a:pPr marL="0" indent="622300" algn="just" eaLnBrk="1" hangingPunct="1">
              <a:lnSpc>
                <a:spcPts val="3500"/>
              </a:lnSpc>
              <a:spcBef>
                <a:spcPct val="0"/>
              </a:spcBef>
              <a:buNone/>
            </a:pPr>
            <a:r>
              <a:rPr lang="en-US" altLang="zh-CN" sz="2400" b="1" dirty="0" smtClean="0">
                <a:solidFill>
                  <a:srgbClr val="000000"/>
                </a:solidFill>
                <a:latin typeface="Times New Roman" pitchFamily="18" charset="0"/>
                <a:cs typeface="Times New Roman" pitchFamily="18" charset="0"/>
              </a:rPr>
              <a:t> C</a:t>
            </a:r>
            <a:r>
              <a:rPr lang="zh-CN"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宋体" charset="-122"/>
                <a:cs typeface="Times New Roman" pitchFamily="18" charset="0"/>
              </a:rPr>
              <a:t>②①④⑤③</a:t>
            </a:r>
            <a:r>
              <a:rPr lang="zh-CN" altLang="en-US"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D</a:t>
            </a:r>
            <a:r>
              <a:rPr lang="zh-CN"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宋体" charset="-122"/>
                <a:cs typeface="Times New Roman" pitchFamily="18" charset="0"/>
              </a:rPr>
              <a:t>①②④③⑤</a:t>
            </a:r>
          </a:p>
        </p:txBody>
      </p:sp>
      <p:grpSp>
        <p:nvGrpSpPr>
          <p:cNvPr id="2" name="Group 5"/>
          <p:cNvGrpSpPr>
            <a:grpSpLocks/>
          </p:cNvGrpSpPr>
          <p:nvPr/>
        </p:nvGrpSpPr>
        <p:grpSpPr bwMode="auto">
          <a:xfrm>
            <a:off x="1588" y="2674938"/>
            <a:ext cx="609600" cy="1978025"/>
            <a:chOff x="1" y="1685"/>
            <a:chExt cx="384" cy="1246"/>
          </a:xfrm>
        </p:grpSpPr>
        <p:pic>
          <p:nvPicPr>
            <p:cNvPr id="1308677"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0867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08679"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08674">
                                            <p:txEl>
                                              <p:pRg st="0" end="0"/>
                                            </p:txEl>
                                          </p:spTgt>
                                        </p:tgtEl>
                                        <p:attrNameLst>
                                          <p:attrName>style.visibility</p:attrName>
                                        </p:attrNameLst>
                                      </p:cBhvr>
                                      <p:to>
                                        <p:strVal val="visible"/>
                                      </p:to>
                                    </p:set>
                                    <p:anim calcmode="lin" valueType="num">
                                      <p:cBhvr additive="base">
                                        <p:cTn id="7" dur="500" fill="hold"/>
                                        <p:tgtEl>
                                          <p:spTgt spid="130867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0867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08674">
                                            <p:txEl>
                                              <p:pRg st="1" end="1"/>
                                            </p:txEl>
                                          </p:spTgt>
                                        </p:tgtEl>
                                        <p:attrNameLst>
                                          <p:attrName>style.visibility</p:attrName>
                                        </p:attrNameLst>
                                      </p:cBhvr>
                                      <p:to>
                                        <p:strVal val="visible"/>
                                      </p:to>
                                    </p:set>
                                    <p:anim calcmode="lin" valueType="num">
                                      <p:cBhvr additive="base">
                                        <p:cTn id="13" dur="500" fill="hold"/>
                                        <p:tgtEl>
                                          <p:spTgt spid="130867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0867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08674">
                                            <p:txEl>
                                              <p:pRg st="2" end="2"/>
                                            </p:txEl>
                                          </p:spTgt>
                                        </p:tgtEl>
                                        <p:attrNameLst>
                                          <p:attrName>style.visibility</p:attrName>
                                        </p:attrNameLst>
                                      </p:cBhvr>
                                      <p:to>
                                        <p:strVal val="visible"/>
                                      </p:to>
                                    </p:set>
                                    <p:anim calcmode="lin" valueType="num">
                                      <p:cBhvr additive="base">
                                        <p:cTn id="19" dur="500" fill="hold"/>
                                        <p:tgtEl>
                                          <p:spTgt spid="130867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0867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08674">
                                            <p:txEl>
                                              <p:pRg st="3" end="3"/>
                                            </p:txEl>
                                          </p:spTgt>
                                        </p:tgtEl>
                                        <p:attrNameLst>
                                          <p:attrName>style.visibility</p:attrName>
                                        </p:attrNameLst>
                                      </p:cBhvr>
                                      <p:to>
                                        <p:strVal val="visible"/>
                                      </p:to>
                                    </p:set>
                                    <p:anim calcmode="lin" valueType="num">
                                      <p:cBhvr additive="base">
                                        <p:cTn id="25" dur="500" fill="hold"/>
                                        <p:tgtEl>
                                          <p:spTgt spid="130867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0867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9698" name="内容占位符 2"/>
          <p:cNvSpPr>
            <a:spLocks noGrp="1"/>
          </p:cNvSpPr>
          <p:nvPr>
            <p:ph idx="4294967295"/>
          </p:nvPr>
        </p:nvSpPr>
        <p:spPr>
          <a:xfrm>
            <a:off x="792163" y="936625"/>
            <a:ext cx="7920037" cy="5399088"/>
          </a:xfrm>
        </p:spPr>
        <p:txBody>
          <a:bodyPr/>
          <a:lstStyle/>
          <a:p>
            <a:pPr marL="0" indent="0">
              <a:lnSpc>
                <a:spcPts val="3500"/>
              </a:lnSpc>
              <a:spcBef>
                <a:spcPct val="0"/>
              </a:spcBef>
              <a:buNone/>
            </a:pP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宋体" charset="-122"/>
                <a:cs typeface="Times New Roman" pitchFamily="18" charset="0"/>
              </a:rPr>
              <a:t>　</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zh-CN" sz="2400" b="1" dirty="0" smtClean="0">
                <a:solidFill>
                  <a:srgbClr val="990033"/>
                </a:solidFill>
                <a:latin typeface="宋体" charset="-122"/>
                <a:cs typeface="Times New Roman" pitchFamily="18" charset="0"/>
              </a:rPr>
              <a:t>] </a:t>
            </a:r>
            <a:r>
              <a:rPr lang="zh-CN" altLang="en-US" sz="2400" b="1" dirty="0" smtClean="0">
                <a:solidFill>
                  <a:srgbClr val="990033"/>
                </a:solidFill>
                <a:latin typeface="宋体" charset="-122"/>
                <a:cs typeface="Times New Roman" pitchFamily="18" charset="0"/>
              </a:rPr>
              <a:t>本题考查语言表达连贯的能力。根据句式一致的原则，备填句中的</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或许</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第</a:t>
            </a:r>
            <a:r>
              <a:rPr lang="en-US" altLang="en-US" sz="2400" b="1" dirty="0" smtClean="0">
                <a:solidFill>
                  <a:srgbClr val="990033"/>
                </a:solidFill>
                <a:latin typeface="宋体" charset="-122"/>
                <a:cs typeface="Times New Roman" pitchFamily="18" charset="0"/>
              </a:rPr>
              <a:t>①</a:t>
            </a:r>
            <a:r>
              <a:rPr lang="zh-CN" altLang="en-US" sz="2400" b="1" dirty="0" smtClean="0">
                <a:solidFill>
                  <a:srgbClr val="990033"/>
                </a:solidFill>
                <a:latin typeface="宋体" charset="-122"/>
                <a:cs typeface="Times New Roman" pitchFamily="18" charset="0"/>
              </a:rPr>
              <a:t>句</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，与原文中的</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或许</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可以构成并列结构，由此能判断出第二空应填</a:t>
            </a:r>
            <a:r>
              <a:rPr lang="en-US" altLang="en-US" sz="2400" b="1" dirty="0" smtClean="0">
                <a:solidFill>
                  <a:srgbClr val="990033"/>
                </a:solidFill>
                <a:latin typeface="宋体" charset="-122"/>
                <a:cs typeface="Times New Roman" pitchFamily="18" charset="0"/>
              </a:rPr>
              <a:t>①</a:t>
            </a:r>
            <a:r>
              <a:rPr lang="zh-CN" altLang="en-US" sz="2400" b="1" dirty="0" smtClean="0">
                <a:solidFill>
                  <a:srgbClr val="990033"/>
                </a:solidFill>
                <a:latin typeface="宋体" charset="-122"/>
                <a:cs typeface="Times New Roman" pitchFamily="18" charset="0"/>
              </a:rPr>
              <a:t>。填在第一空的，只能是</a:t>
            </a:r>
            <a:r>
              <a:rPr lang="en-US" altLang="en-US" sz="2400" b="1" dirty="0" smtClean="0">
                <a:solidFill>
                  <a:srgbClr val="990033"/>
                </a:solidFill>
                <a:latin typeface="宋体" charset="-122"/>
                <a:cs typeface="Times New Roman" pitchFamily="18" charset="0"/>
              </a:rPr>
              <a:t>②</a:t>
            </a:r>
            <a:r>
              <a:rPr lang="zh-CN" altLang="en-US" sz="2400" b="1" dirty="0" smtClean="0">
                <a:solidFill>
                  <a:srgbClr val="990033"/>
                </a:solidFill>
                <a:latin typeface="宋体" charset="-122"/>
                <a:cs typeface="Times New Roman" pitchFamily="18" charset="0"/>
              </a:rPr>
              <a:t>或</a:t>
            </a:r>
            <a:r>
              <a:rPr lang="en-US" altLang="en-US" sz="2400" b="1" dirty="0" smtClean="0">
                <a:solidFill>
                  <a:srgbClr val="990033"/>
                </a:solidFill>
                <a:latin typeface="宋体" charset="-122"/>
                <a:cs typeface="Times New Roman" pitchFamily="18" charset="0"/>
              </a:rPr>
              <a:t>④</a:t>
            </a:r>
            <a:r>
              <a:rPr lang="zh-CN" altLang="en-US" sz="2400" b="1" dirty="0" smtClean="0">
                <a:solidFill>
                  <a:srgbClr val="990033"/>
                </a:solidFill>
                <a:latin typeface="宋体" charset="-122"/>
                <a:cs typeface="Times New Roman" pitchFamily="18" charset="0"/>
              </a:rPr>
              <a:t>，但</a:t>
            </a:r>
            <a:r>
              <a:rPr lang="en-US" altLang="en-US" sz="2400" b="1" dirty="0" smtClean="0">
                <a:solidFill>
                  <a:srgbClr val="990033"/>
                </a:solidFill>
                <a:latin typeface="宋体" charset="-122"/>
                <a:cs typeface="Times New Roman" pitchFamily="18" charset="0"/>
              </a:rPr>
              <a:t>④</a:t>
            </a:r>
            <a:r>
              <a:rPr lang="zh-CN" altLang="en-US" sz="2400" b="1" dirty="0" smtClean="0">
                <a:solidFill>
                  <a:srgbClr val="990033"/>
                </a:solidFill>
                <a:latin typeface="宋体" charset="-122"/>
                <a:cs typeface="Times New Roman" pitchFamily="18" charset="0"/>
              </a:rPr>
              <a:t>句讲的是远处的情景，与语境不协调，所以第一空应填</a:t>
            </a:r>
            <a:r>
              <a:rPr lang="en-US" altLang="en-US" sz="2400" b="1" dirty="0" smtClean="0">
                <a:solidFill>
                  <a:srgbClr val="990033"/>
                </a:solidFill>
                <a:latin typeface="宋体" charset="-122"/>
                <a:cs typeface="Times New Roman" pitchFamily="18" charset="0"/>
              </a:rPr>
              <a:t>②</a:t>
            </a:r>
            <a:r>
              <a:rPr lang="zh-CN" altLang="en-US" sz="2400" b="1" dirty="0" smtClean="0">
                <a:solidFill>
                  <a:srgbClr val="990033"/>
                </a:solidFill>
                <a:latin typeface="宋体" charset="-122"/>
                <a:cs typeface="Times New Roman" pitchFamily="18" charset="0"/>
              </a:rPr>
              <a:t>。后三空谈论的是同一个话题。显然，第</a:t>
            </a:r>
            <a:r>
              <a:rPr lang="en-US" altLang="en-US" sz="2400" b="1" dirty="0" smtClean="0">
                <a:solidFill>
                  <a:srgbClr val="990033"/>
                </a:solidFill>
                <a:latin typeface="宋体" charset="-122"/>
                <a:cs typeface="Times New Roman" pitchFamily="18" charset="0"/>
              </a:rPr>
              <a:t>④</a:t>
            </a:r>
            <a:r>
              <a:rPr lang="zh-CN" altLang="en-US" sz="2400" b="1" dirty="0" smtClean="0">
                <a:solidFill>
                  <a:srgbClr val="990033"/>
                </a:solidFill>
                <a:latin typeface="宋体" charset="-122"/>
                <a:cs typeface="Times New Roman" pitchFamily="18" charset="0"/>
              </a:rPr>
              <a:t>句承接前面的两个</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或许</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所描写的两种景致，故</a:t>
            </a:r>
            <a:r>
              <a:rPr lang="en-US" altLang="en-US" sz="2400" b="1" dirty="0" smtClean="0">
                <a:solidFill>
                  <a:srgbClr val="990033"/>
                </a:solidFill>
                <a:latin typeface="宋体" charset="-122"/>
                <a:cs typeface="Times New Roman" pitchFamily="18" charset="0"/>
              </a:rPr>
              <a:t>④</a:t>
            </a:r>
            <a:r>
              <a:rPr lang="zh-CN" altLang="en-US" sz="2400" b="1" dirty="0" smtClean="0">
                <a:solidFill>
                  <a:srgbClr val="990033"/>
                </a:solidFill>
                <a:latin typeface="宋体" charset="-122"/>
                <a:cs typeface="Times New Roman" pitchFamily="18" charset="0"/>
              </a:rPr>
              <a:t>放在第三空最为合适。</a:t>
            </a:r>
            <a:r>
              <a:rPr lang="en-US" altLang="en-US" sz="2400" b="1" dirty="0" smtClean="0">
                <a:solidFill>
                  <a:srgbClr val="990033"/>
                </a:solidFill>
                <a:latin typeface="宋体" charset="-122"/>
                <a:cs typeface="Times New Roman" pitchFamily="18" charset="0"/>
              </a:rPr>
              <a:t>③⑤</a:t>
            </a:r>
            <a:r>
              <a:rPr lang="zh-CN" altLang="en-US" sz="2400" b="1" dirty="0" smtClean="0">
                <a:solidFill>
                  <a:srgbClr val="990033"/>
                </a:solidFill>
                <a:latin typeface="宋体" charset="-122"/>
                <a:cs typeface="Times New Roman" pitchFamily="18" charset="0"/>
              </a:rPr>
              <a:t>两句是对</a:t>
            </a:r>
            <a:r>
              <a:rPr lang="en-US" altLang="en-US" sz="2400" b="1" dirty="0" smtClean="0">
                <a:solidFill>
                  <a:srgbClr val="990033"/>
                </a:solidFill>
                <a:latin typeface="宋体" charset="-122"/>
                <a:cs typeface="Times New Roman" pitchFamily="18" charset="0"/>
              </a:rPr>
              <a:t>④</a:t>
            </a:r>
            <a:r>
              <a:rPr lang="zh-CN" altLang="en-US" sz="2400" b="1" dirty="0" smtClean="0">
                <a:solidFill>
                  <a:srgbClr val="990033"/>
                </a:solidFill>
                <a:latin typeface="宋体" charset="-122"/>
                <a:cs typeface="Times New Roman" pitchFamily="18" charset="0"/>
              </a:rPr>
              <a:t>句的具体描绘，⑤句的“跃起”衔接④句中的“空中”，③句承接前文具体描绘“圆弧”和“闪光”。</a:t>
            </a:r>
          </a:p>
        </p:txBody>
      </p:sp>
      <p:grpSp>
        <p:nvGrpSpPr>
          <p:cNvPr id="2" name="Group 5"/>
          <p:cNvGrpSpPr>
            <a:grpSpLocks/>
          </p:cNvGrpSpPr>
          <p:nvPr/>
        </p:nvGrpSpPr>
        <p:grpSpPr bwMode="auto">
          <a:xfrm>
            <a:off x="1588" y="2674938"/>
            <a:ext cx="609600" cy="1978025"/>
            <a:chOff x="1" y="1685"/>
            <a:chExt cx="384" cy="1246"/>
          </a:xfrm>
        </p:grpSpPr>
        <p:pic>
          <p:nvPicPr>
            <p:cNvPr id="130970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0970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09703"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09698">
                                            <p:txEl>
                                              <p:pRg st="0" end="0"/>
                                            </p:txEl>
                                          </p:spTgt>
                                        </p:tgtEl>
                                        <p:attrNameLst>
                                          <p:attrName>style.visibility</p:attrName>
                                        </p:attrNameLst>
                                      </p:cBhvr>
                                      <p:to>
                                        <p:strVal val="visible"/>
                                      </p:to>
                                    </p:set>
                                    <p:animEffect transition="in" filter="blinds(horizontal)">
                                      <p:cBhvr>
                                        <p:cTn id="7" dur="500"/>
                                        <p:tgtEl>
                                          <p:spTgt spid="13096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746" name="内容占位符 2"/>
          <p:cNvSpPr>
            <a:spLocks noGrp="1"/>
          </p:cNvSpPr>
          <p:nvPr>
            <p:ph idx="4294967295"/>
          </p:nvPr>
        </p:nvSpPr>
        <p:spPr>
          <a:xfrm>
            <a:off x="571472" y="857232"/>
            <a:ext cx="8358246" cy="5478481"/>
          </a:xfrm>
        </p:spPr>
        <p:txBody>
          <a:bodyPr/>
          <a:lstStyle/>
          <a:p>
            <a:pPr marL="0" indent="0" eaLnBrk="1" hangingPunct="1">
              <a:lnSpc>
                <a:spcPts val="3500"/>
              </a:lnSpc>
              <a:spcBef>
                <a:spcPct val="0"/>
              </a:spcBef>
              <a:buNone/>
            </a:pPr>
            <a:r>
              <a:rPr lang="en-US" altLang="zh-CN" sz="2400" b="1" dirty="0" smtClean="0">
                <a:solidFill>
                  <a:srgbClr val="000000"/>
                </a:solidFill>
                <a:latin typeface="Times New Roman" pitchFamily="18" charset="0"/>
                <a:cs typeface="Times New Roman" pitchFamily="18" charset="0"/>
              </a:rPr>
              <a:t>4</a:t>
            </a:r>
            <a:r>
              <a:rPr lang="zh-CN" altLang="en-US" sz="2400" b="1" dirty="0" smtClean="0">
                <a:solidFill>
                  <a:srgbClr val="000000"/>
                </a:solidFill>
                <a:latin typeface="Times New Roman" pitchFamily="18" charset="0"/>
                <a:cs typeface="Times New Roman" pitchFamily="18" charset="0"/>
              </a:rPr>
              <a:t>．看词语照应，考虑语脉的相承性</a:t>
            </a:r>
          </a:p>
          <a:p>
            <a:pPr marL="0" indent="0">
              <a:lnSpc>
                <a:spcPts val="3500"/>
              </a:lnSpc>
              <a:buNone/>
            </a:pPr>
            <a:r>
              <a:rPr lang="zh-CN" altLang="en-US" sz="2400" b="1" dirty="0" smtClean="0">
                <a:solidFill>
                  <a:srgbClr val="000000"/>
                </a:solidFill>
                <a:latin typeface="Times New Roman" pitchFamily="18" charset="0"/>
                <a:cs typeface="Times New Roman" pitchFamily="18" charset="0"/>
              </a:rPr>
              <a:t>         语脉的前后相承，必定有显性或隐性的词语与之相应。前面或后面出现了某一词语，再寻找与之相对应的词语，发现它们的内在联系，确定其先后顺序，使语脉的链条相承并衔接恰当。语句的照应和暗示是语言连贯的重要条件。出题者也经常利用这点设置问题，考查我们。解答此类题的关键是，通过对语意的把握和对关键词语的分析，把握语句间的前后联系，准确地找出与所提示或暗示的词句相呼应的题肢。</a:t>
            </a:r>
          </a:p>
        </p:txBody>
      </p:sp>
      <p:grpSp>
        <p:nvGrpSpPr>
          <p:cNvPr id="2" name="Group 5"/>
          <p:cNvGrpSpPr>
            <a:grpSpLocks/>
          </p:cNvGrpSpPr>
          <p:nvPr/>
        </p:nvGrpSpPr>
        <p:grpSpPr bwMode="auto">
          <a:xfrm>
            <a:off x="1588" y="2674938"/>
            <a:ext cx="609600" cy="1978025"/>
            <a:chOff x="1" y="1685"/>
            <a:chExt cx="384" cy="1246"/>
          </a:xfrm>
        </p:grpSpPr>
        <p:pic>
          <p:nvPicPr>
            <p:cNvPr id="1311749"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11750"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11751"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11746">
                                            <p:txEl>
                                              <p:pRg st="0" end="0"/>
                                            </p:txEl>
                                          </p:spTgt>
                                        </p:tgtEl>
                                        <p:attrNameLst>
                                          <p:attrName>style.visibility</p:attrName>
                                        </p:attrNameLst>
                                      </p:cBhvr>
                                      <p:to>
                                        <p:strVal val="visible"/>
                                      </p:to>
                                    </p:set>
                                    <p:animEffect transition="in" filter="blinds(horizontal)">
                                      <p:cBhvr>
                                        <p:cTn id="7" dur="500"/>
                                        <p:tgtEl>
                                          <p:spTgt spid="13117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11746">
                                            <p:txEl>
                                              <p:pRg st="1" end="1"/>
                                            </p:txEl>
                                          </p:spTgt>
                                        </p:tgtEl>
                                        <p:attrNameLst>
                                          <p:attrName>style.visibility</p:attrName>
                                        </p:attrNameLst>
                                      </p:cBhvr>
                                      <p:to>
                                        <p:strVal val="visible"/>
                                      </p:to>
                                    </p:set>
                                    <p:animEffect transition="in" filter="blinds(horizontal)">
                                      <p:cBhvr>
                                        <p:cTn id="12" dur="500"/>
                                        <p:tgtEl>
                                          <p:spTgt spid="131174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770" name="内容占位符 2"/>
          <p:cNvSpPr>
            <a:spLocks noGrp="1"/>
          </p:cNvSpPr>
          <p:nvPr>
            <p:ph idx="4294967295"/>
          </p:nvPr>
        </p:nvSpPr>
        <p:spPr>
          <a:xfrm>
            <a:off x="642910" y="936625"/>
            <a:ext cx="8215369" cy="5399088"/>
          </a:xfrm>
        </p:spPr>
        <p:txBody>
          <a:bodyPr/>
          <a:lstStyle/>
          <a:p>
            <a:pPr marL="0" indent="0" eaLnBrk="1" hangingPunct="1">
              <a:lnSpc>
                <a:spcPts val="3500"/>
              </a:lnSpc>
              <a:spcBef>
                <a:spcPct val="0"/>
              </a:spcBef>
              <a:buFont typeface="Arial" charset="0"/>
              <a:buNone/>
            </a:pPr>
            <a:r>
              <a:rPr lang="en-US" altLang="zh-CN" sz="2400" b="1" dirty="0" smtClean="0">
                <a:latin typeface="宋体" pitchFamily="2" charset="-122"/>
              </a:rPr>
              <a:t>【</a:t>
            </a:r>
            <a:r>
              <a:rPr lang="zh-CN" altLang="en-US" sz="2400" dirty="0" smtClean="0">
                <a:latin typeface="黑体" pitchFamily="2" charset="-122"/>
                <a:ea typeface="黑体" pitchFamily="2" charset="-122"/>
              </a:rPr>
              <a:t>对点训练</a:t>
            </a:r>
            <a:r>
              <a:rPr lang="en-US" altLang="zh-CN" sz="2400" b="1" dirty="0" smtClean="0">
                <a:latin typeface="宋体" pitchFamily="2" charset="-122"/>
              </a:rPr>
              <a:t>】</a:t>
            </a:r>
          </a:p>
          <a:p>
            <a:pPr marL="0" indent="0">
              <a:lnSpc>
                <a:spcPts val="3500"/>
              </a:lnSpc>
              <a:spcBef>
                <a:spcPct val="0"/>
              </a:spcBef>
              <a:buNone/>
            </a:pPr>
            <a:r>
              <a:rPr lang="en-US" altLang="zh-CN" sz="2400" b="1" dirty="0" smtClean="0">
                <a:latin typeface="宋体" pitchFamily="2" charset="-122"/>
              </a:rPr>
              <a:t> 4</a:t>
            </a:r>
            <a:r>
              <a:rPr lang="zh-CN" altLang="en-US" sz="2400" b="1" dirty="0" smtClean="0">
                <a:latin typeface="宋体" pitchFamily="2" charset="-122"/>
              </a:rPr>
              <a:t>．</a:t>
            </a:r>
            <a:r>
              <a:rPr lang="en-US" altLang="zh-CN" sz="2400" b="1" dirty="0" smtClean="0">
                <a:latin typeface="宋体" charset="-122"/>
              </a:rPr>
              <a:t>[</a:t>
            </a:r>
            <a:r>
              <a:rPr lang="en-US" altLang="zh-CN" sz="2400" b="1" dirty="0" smtClean="0">
                <a:solidFill>
                  <a:srgbClr val="000000"/>
                </a:solidFill>
                <a:latin typeface="宋体" pitchFamily="2" charset="-122"/>
                <a:ea typeface="宋体" pitchFamily="2" charset="-122"/>
                <a:cs typeface="Times New Roman" pitchFamily="18" charset="0"/>
              </a:rPr>
              <a:t>2015·</a:t>
            </a:r>
            <a:r>
              <a:rPr lang="zh-CN" altLang="en-US" sz="2400" b="1" dirty="0" smtClean="0">
                <a:solidFill>
                  <a:srgbClr val="000000"/>
                </a:solidFill>
                <a:latin typeface="Times New Roman" pitchFamily="18" charset="0"/>
                <a:cs typeface="Times New Roman" pitchFamily="18" charset="0"/>
              </a:rPr>
              <a:t>江苏卷</a:t>
            </a:r>
            <a:r>
              <a:rPr lang="en-US" altLang="zh-CN" sz="2400" b="1" dirty="0" smtClean="0">
                <a:latin typeface="宋体" charset="-122"/>
              </a:rPr>
              <a:t>] </a:t>
            </a:r>
            <a:r>
              <a:rPr lang="zh-CN" altLang="en-US" sz="2400" b="1" dirty="0" smtClean="0">
                <a:solidFill>
                  <a:srgbClr val="000000"/>
                </a:solidFill>
                <a:latin typeface="Times New Roman" pitchFamily="18" charset="0"/>
                <a:cs typeface="Times New Roman" pitchFamily="18" charset="0"/>
              </a:rPr>
              <a:t>在下 面一段文字横线处填入语句，衔接最恰当的一项是</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　　</a:t>
            </a:r>
            <a:r>
              <a:rPr lang="en-US" altLang="en-US" sz="2400" b="1" dirty="0" smtClean="0">
                <a:solidFill>
                  <a:srgbClr val="000000"/>
                </a:solidFill>
                <a:latin typeface="Times New Roman" pitchFamily="18" charset="0"/>
                <a:cs typeface="Times New Roman" pitchFamily="18" charset="0"/>
              </a:rPr>
              <a:t>)</a:t>
            </a:r>
            <a:endParaRPr lang="zh-CN" altLang="en-US" sz="2400" b="1" dirty="0" smtClean="0">
              <a:solidFill>
                <a:srgbClr val="000000"/>
              </a:solidFill>
              <a:latin typeface="Times New Roman" pitchFamily="18" charset="0"/>
              <a:cs typeface="Times New Roman" pitchFamily="18" charset="0"/>
            </a:endParaRPr>
          </a:p>
          <a:p>
            <a:pPr marL="0" indent="0" eaLnBrk="1" hangingPunct="1">
              <a:lnSpc>
                <a:spcPts val="3500"/>
              </a:lnSpc>
              <a:spcBef>
                <a:spcPct val="0"/>
              </a:spcBef>
              <a:buNone/>
            </a:pPr>
            <a:endParaRPr lang="en-US" altLang="zh-CN" sz="2400" b="1" dirty="0" smtClean="0">
              <a:solidFill>
                <a:srgbClr val="000000"/>
              </a:solidFill>
              <a:latin typeface="Times New Roman" pitchFamily="18" charset="0"/>
              <a:ea typeface="楷体_GB2312" pitchFamily="49" charset="-122"/>
              <a:cs typeface="Times New Roman" pitchFamily="18" charset="0"/>
            </a:endParaRPr>
          </a:p>
          <a:p>
            <a:pPr marL="0" indent="0">
              <a:lnSpc>
                <a:spcPts val="3500"/>
              </a:lnSpc>
              <a:spcBef>
                <a:spcPct val="0"/>
              </a:spcBef>
              <a:buNone/>
            </a:pPr>
            <a:r>
              <a:rPr lang="zh-CN" altLang="en-US" sz="2400" b="1" dirty="0" smtClean="0">
                <a:solidFill>
                  <a:srgbClr val="000000"/>
                </a:solidFill>
                <a:latin typeface="Times New Roman" pitchFamily="18" charset="0"/>
                <a:ea typeface="楷体_GB2312" pitchFamily="49" charset="-122"/>
                <a:cs typeface="Times New Roman" pitchFamily="18" charset="0"/>
              </a:rPr>
              <a:t>         自宋元至明清，清明节除了要祭扫家墓，还要在门楣、窗户上插上柳条。</a:t>
            </a:r>
            <a:r>
              <a:rPr lang="en-US" altLang="en-US"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en-US"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en-US"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en-US"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en-US"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en-US"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p>
          <a:p>
            <a:pPr marL="0" indent="0">
              <a:lnSpc>
                <a:spcPts val="3500"/>
              </a:lnSpc>
              <a:spcBef>
                <a:spcPct val="0"/>
              </a:spcBef>
              <a:buNone/>
            </a:pPr>
            <a:r>
              <a:rPr lang="zh-CN" altLang="en-US" sz="2400" b="1" dirty="0" smtClean="0">
                <a:solidFill>
                  <a:srgbClr val="000000"/>
                </a:solidFill>
                <a:latin typeface="宋体" charset="-122"/>
                <a:cs typeface="Times New Roman" pitchFamily="18" charset="0"/>
              </a:rPr>
              <a:t>①</a:t>
            </a:r>
            <a:r>
              <a:rPr lang="zh-CN" altLang="en-US" sz="2400" b="1" dirty="0" smtClean="0">
                <a:solidFill>
                  <a:srgbClr val="000000"/>
                </a:solidFill>
                <a:latin typeface="Times New Roman" pitchFamily="18" charset="0"/>
                <a:cs typeface="Times New Roman" pitchFamily="18" charset="0"/>
              </a:rPr>
              <a:t>达到人丁兴旺、身体健康的目的</a:t>
            </a:r>
          </a:p>
          <a:p>
            <a:pPr marL="0" indent="0">
              <a:lnSpc>
                <a:spcPts val="3500"/>
              </a:lnSpc>
              <a:spcBef>
                <a:spcPct val="0"/>
              </a:spcBef>
              <a:buNone/>
            </a:pPr>
            <a:r>
              <a:rPr lang="zh-CN" altLang="en-US" sz="2400" b="1" dirty="0" smtClean="0">
                <a:solidFill>
                  <a:srgbClr val="000000"/>
                </a:solidFill>
                <a:latin typeface="宋体" charset="-122"/>
                <a:cs typeface="Times New Roman" pitchFamily="18" charset="0"/>
              </a:rPr>
              <a:t>②</a:t>
            </a:r>
            <a:r>
              <a:rPr lang="zh-CN" altLang="en-US" sz="2400" b="1" dirty="0" smtClean="0">
                <a:solidFill>
                  <a:srgbClr val="000000"/>
                </a:solidFill>
                <a:latin typeface="Times New Roman" pitchFamily="18" charset="0"/>
                <a:cs typeface="Times New Roman" pitchFamily="18" charset="0"/>
              </a:rPr>
              <a:t>于是在郊游踏青时　</a:t>
            </a:r>
            <a:endParaRPr lang="en-US" altLang="zh-CN" sz="2400" b="1" dirty="0" smtClean="0">
              <a:solidFill>
                <a:srgbClr val="000000"/>
              </a:solidFill>
              <a:latin typeface="Times New Roman" pitchFamily="18" charset="0"/>
              <a:cs typeface="Times New Roman" pitchFamily="18" charset="0"/>
            </a:endParaRPr>
          </a:p>
          <a:p>
            <a:pPr marL="0" indent="0">
              <a:lnSpc>
                <a:spcPts val="3500"/>
              </a:lnSpc>
              <a:spcBef>
                <a:spcPct val="0"/>
              </a:spcBef>
              <a:buNone/>
            </a:pPr>
            <a:r>
              <a:rPr lang="zh-CN" altLang="en-US" sz="2400" b="1" dirty="0" smtClean="0">
                <a:solidFill>
                  <a:srgbClr val="000000"/>
                </a:solidFill>
                <a:latin typeface="Times New Roman" pitchFamily="18" charset="0"/>
                <a:cs typeface="Times New Roman" pitchFamily="18" charset="0"/>
              </a:rPr>
              <a:t>③它便成了人类文化中生命力的象征</a:t>
            </a:r>
          </a:p>
        </p:txBody>
      </p:sp>
      <p:grpSp>
        <p:nvGrpSpPr>
          <p:cNvPr id="2" name="Group 5"/>
          <p:cNvGrpSpPr>
            <a:grpSpLocks/>
          </p:cNvGrpSpPr>
          <p:nvPr/>
        </p:nvGrpSpPr>
        <p:grpSpPr bwMode="auto">
          <a:xfrm>
            <a:off x="1588" y="2674938"/>
            <a:ext cx="609600" cy="1978025"/>
            <a:chOff x="1" y="1685"/>
            <a:chExt cx="384" cy="1246"/>
          </a:xfrm>
        </p:grpSpPr>
        <p:pic>
          <p:nvPicPr>
            <p:cNvPr id="1312773"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1277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12775"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12770">
                                            <p:txEl>
                                              <p:pRg st="0" end="0"/>
                                            </p:txEl>
                                          </p:spTgt>
                                        </p:tgtEl>
                                        <p:attrNameLst>
                                          <p:attrName>style.visibility</p:attrName>
                                        </p:attrNameLst>
                                      </p:cBhvr>
                                      <p:to>
                                        <p:strVal val="visible"/>
                                      </p:to>
                                    </p:set>
                                    <p:anim calcmode="lin" valueType="num">
                                      <p:cBhvr additive="base">
                                        <p:cTn id="7" dur="500" fill="hold"/>
                                        <p:tgtEl>
                                          <p:spTgt spid="131277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127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12770">
                                            <p:txEl>
                                              <p:pRg st="1" end="1"/>
                                            </p:txEl>
                                          </p:spTgt>
                                        </p:tgtEl>
                                        <p:attrNameLst>
                                          <p:attrName>style.visibility</p:attrName>
                                        </p:attrNameLst>
                                      </p:cBhvr>
                                      <p:to>
                                        <p:strVal val="visible"/>
                                      </p:to>
                                    </p:set>
                                    <p:anim calcmode="lin" valueType="num">
                                      <p:cBhvr additive="base">
                                        <p:cTn id="13" dur="500" fill="hold"/>
                                        <p:tgtEl>
                                          <p:spTgt spid="131277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1277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12770">
                                            <p:txEl>
                                              <p:pRg st="3" end="3"/>
                                            </p:txEl>
                                          </p:spTgt>
                                        </p:tgtEl>
                                        <p:attrNameLst>
                                          <p:attrName>style.visibility</p:attrName>
                                        </p:attrNameLst>
                                      </p:cBhvr>
                                      <p:to>
                                        <p:strVal val="visible"/>
                                      </p:to>
                                    </p:set>
                                    <p:anim calcmode="lin" valueType="num">
                                      <p:cBhvr additive="base">
                                        <p:cTn id="19" dur="500" fill="hold"/>
                                        <p:tgtEl>
                                          <p:spTgt spid="131277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1277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12770">
                                            <p:txEl>
                                              <p:pRg st="4" end="4"/>
                                            </p:txEl>
                                          </p:spTgt>
                                        </p:tgtEl>
                                        <p:attrNameLst>
                                          <p:attrName>style.visibility</p:attrName>
                                        </p:attrNameLst>
                                      </p:cBhvr>
                                      <p:to>
                                        <p:strVal val="visible"/>
                                      </p:to>
                                    </p:set>
                                    <p:anim calcmode="lin" valueType="num">
                                      <p:cBhvr additive="base">
                                        <p:cTn id="25" dur="500" fill="hold"/>
                                        <p:tgtEl>
                                          <p:spTgt spid="1312770">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1277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12770">
                                            <p:txEl>
                                              <p:pRg st="5" end="5"/>
                                            </p:txEl>
                                          </p:spTgt>
                                        </p:tgtEl>
                                        <p:attrNameLst>
                                          <p:attrName>style.visibility</p:attrName>
                                        </p:attrNameLst>
                                      </p:cBhvr>
                                      <p:to>
                                        <p:strVal val="visible"/>
                                      </p:to>
                                    </p:set>
                                    <p:anim calcmode="lin" valueType="num">
                                      <p:cBhvr additive="base">
                                        <p:cTn id="31" dur="500" fill="hold"/>
                                        <p:tgtEl>
                                          <p:spTgt spid="1312770">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1277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12770">
                                            <p:txEl>
                                              <p:pRg st="6" end="6"/>
                                            </p:txEl>
                                          </p:spTgt>
                                        </p:tgtEl>
                                        <p:attrNameLst>
                                          <p:attrName>style.visibility</p:attrName>
                                        </p:attrNameLst>
                                      </p:cBhvr>
                                      <p:to>
                                        <p:strVal val="visible"/>
                                      </p:to>
                                    </p:set>
                                    <p:anim calcmode="lin" valueType="num">
                                      <p:cBhvr additive="base">
                                        <p:cTn id="37" dur="500" fill="hold"/>
                                        <p:tgtEl>
                                          <p:spTgt spid="1312770">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1277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3794" name="内容占位符 2"/>
          <p:cNvSpPr>
            <a:spLocks noGrp="1"/>
          </p:cNvSpPr>
          <p:nvPr>
            <p:ph idx="4294967295"/>
          </p:nvPr>
        </p:nvSpPr>
        <p:spPr>
          <a:xfrm>
            <a:off x="792163" y="936625"/>
            <a:ext cx="7920037" cy="3787775"/>
          </a:xfrm>
        </p:spPr>
        <p:txBody>
          <a:bodyPr/>
          <a:lstStyle/>
          <a:p>
            <a:pPr marL="0" indent="0">
              <a:lnSpc>
                <a:spcPts val="3500"/>
              </a:lnSpc>
              <a:spcBef>
                <a:spcPct val="0"/>
              </a:spcBef>
              <a:buNone/>
            </a:pPr>
            <a:r>
              <a:rPr lang="zh-CN" altLang="en-US" sz="2400" b="1" dirty="0" smtClean="0">
                <a:solidFill>
                  <a:srgbClr val="000000"/>
                </a:solidFill>
                <a:latin typeface="宋体" charset="-122"/>
                <a:cs typeface="Times New Roman" pitchFamily="18" charset="0"/>
              </a:rPr>
              <a:t>④</a:t>
            </a:r>
            <a:r>
              <a:rPr lang="zh-CN" altLang="en-US" sz="2400" b="1" dirty="0" smtClean="0">
                <a:solidFill>
                  <a:srgbClr val="000000"/>
                </a:solidFill>
                <a:latin typeface="Times New Roman" pitchFamily="18" charset="0"/>
                <a:cs typeface="Times New Roman" pitchFamily="18" charset="0"/>
              </a:rPr>
              <a:t>人们企盼将这种生命力转移到自家门庭和家庭成员身上</a:t>
            </a:r>
          </a:p>
          <a:p>
            <a:pPr marL="0" indent="0">
              <a:lnSpc>
                <a:spcPts val="3500"/>
              </a:lnSpc>
              <a:spcBef>
                <a:spcPct val="0"/>
              </a:spcBef>
              <a:buNone/>
            </a:pPr>
            <a:r>
              <a:rPr lang="zh-CN" altLang="en-US" sz="2400" b="1" dirty="0" smtClean="0">
                <a:solidFill>
                  <a:srgbClr val="000000"/>
                </a:solidFill>
                <a:latin typeface="宋体" charset="-122"/>
                <a:cs typeface="Times New Roman" pitchFamily="18" charset="0"/>
              </a:rPr>
              <a:t>⑤</a:t>
            </a:r>
            <a:r>
              <a:rPr lang="zh-CN" altLang="en-US" sz="2400" b="1" dirty="0" smtClean="0">
                <a:solidFill>
                  <a:srgbClr val="000000"/>
                </a:solidFill>
                <a:latin typeface="Times New Roman" pitchFamily="18" charset="0"/>
                <a:cs typeface="Times New Roman" pitchFamily="18" charset="0"/>
              </a:rPr>
              <a:t>不会忘记顺便折一些柳条回来</a:t>
            </a:r>
          </a:p>
          <a:p>
            <a:pPr marL="0" indent="0" eaLnBrk="1" hangingPunct="1">
              <a:lnSpc>
                <a:spcPts val="3500"/>
              </a:lnSpc>
              <a:spcBef>
                <a:spcPct val="0"/>
              </a:spcBef>
              <a:buNone/>
            </a:pPr>
            <a:r>
              <a:rPr lang="zh-CN" altLang="en-US" sz="2400" b="1" dirty="0" smtClean="0">
                <a:solidFill>
                  <a:srgbClr val="000000"/>
                </a:solidFill>
                <a:latin typeface="Times New Roman" pitchFamily="18" charset="0"/>
                <a:cs typeface="Times New Roman" pitchFamily="18" charset="0"/>
              </a:rPr>
              <a:t>⑥由于柳树最先送来春的消息并且具有旺盛的生殖力</a:t>
            </a:r>
          </a:p>
          <a:p>
            <a:pPr marL="0" indent="0" eaLnBrk="1" hangingPunct="1">
              <a:lnSpc>
                <a:spcPts val="3500"/>
              </a:lnSpc>
              <a:spcBef>
                <a:spcPct val="0"/>
              </a:spcBef>
              <a:buNone/>
            </a:pPr>
            <a:endParaRPr lang="zh-CN" altLang="en-US" sz="2400" b="1" dirty="0" smtClean="0">
              <a:solidFill>
                <a:srgbClr val="000000"/>
              </a:solidFill>
              <a:latin typeface="Times New Roman" pitchFamily="18" charset="0"/>
              <a:cs typeface="Times New Roman" pitchFamily="18" charset="0"/>
            </a:endParaRPr>
          </a:p>
          <a:p>
            <a:pPr marL="0" indent="0">
              <a:lnSpc>
                <a:spcPts val="3500"/>
              </a:lnSpc>
              <a:spcBef>
                <a:spcPct val="0"/>
              </a:spcBef>
              <a:buNone/>
            </a:pPr>
            <a:r>
              <a:rPr lang="en-US" altLang="zh-CN" sz="2400" b="1" dirty="0" smtClean="0">
                <a:solidFill>
                  <a:srgbClr val="000000"/>
                </a:solidFill>
                <a:latin typeface="Times New Roman" pitchFamily="18" charset="0"/>
                <a:cs typeface="Times New Roman" pitchFamily="18" charset="0"/>
              </a:rPr>
              <a:t>         A</a:t>
            </a:r>
            <a:r>
              <a:rPr lang="zh-CN" altLang="en-US" sz="2400" b="1" dirty="0" smtClean="0">
                <a:solidFill>
                  <a:srgbClr val="000000"/>
                </a:solidFill>
                <a:latin typeface="+mn-ea"/>
                <a:cs typeface="Times New Roman" pitchFamily="18" charset="0"/>
              </a:rPr>
              <a:t>．</a:t>
            </a:r>
            <a:r>
              <a:rPr lang="zh-CN" altLang="en-US" sz="2400" b="1" dirty="0" smtClean="0">
                <a:latin typeface="+mn-ea"/>
              </a:rPr>
              <a:t> </a:t>
            </a:r>
            <a:r>
              <a:rPr lang="zh-CN" altLang="en-US" sz="2400" b="1" dirty="0" smtClean="0">
                <a:solidFill>
                  <a:srgbClr val="000000"/>
                </a:solidFill>
                <a:latin typeface="+mn-ea"/>
                <a:cs typeface="Times New Roman" pitchFamily="18" charset="0"/>
              </a:rPr>
              <a:t>⑥③④①②⑤</a:t>
            </a:r>
            <a:r>
              <a:rPr lang="zh-CN" altLang="en-US" sz="2400" b="1" dirty="0" smtClean="0">
                <a:latin typeface="+mn-ea"/>
              </a:rPr>
              <a:t>  </a:t>
            </a:r>
            <a:r>
              <a:rPr lang="en-US" altLang="zh-CN" sz="2400" b="1" dirty="0" smtClean="0">
                <a:solidFill>
                  <a:srgbClr val="000000"/>
                </a:solidFill>
                <a:latin typeface="Times New Roman" pitchFamily="18" charset="0"/>
                <a:cs typeface="Times New Roman" pitchFamily="18" charset="0"/>
              </a:rPr>
              <a:t>B</a:t>
            </a:r>
            <a:r>
              <a:rPr lang="zh-CN" altLang="en-US" sz="2400" b="1" dirty="0" smtClean="0">
                <a:solidFill>
                  <a:srgbClr val="000000"/>
                </a:solidFill>
                <a:latin typeface="+mn-ea"/>
                <a:cs typeface="Times New Roman" pitchFamily="18" charset="0"/>
              </a:rPr>
              <a:t>．</a:t>
            </a:r>
            <a:r>
              <a:rPr lang="en-US" sz="2400" b="1" dirty="0" smtClean="0">
                <a:latin typeface="+mn-ea"/>
              </a:rPr>
              <a:t> </a:t>
            </a:r>
            <a:r>
              <a:rPr lang="en-US" altLang="en-US" sz="2400" b="1" dirty="0" smtClean="0">
                <a:solidFill>
                  <a:srgbClr val="000000"/>
                </a:solidFill>
                <a:latin typeface="+mn-ea"/>
                <a:cs typeface="Times New Roman" pitchFamily="18" charset="0"/>
              </a:rPr>
              <a:t>②⑤①④⑥③</a:t>
            </a:r>
            <a:endParaRPr lang="zh-CN" altLang="en-US" sz="2400" b="1" dirty="0" smtClean="0">
              <a:solidFill>
                <a:srgbClr val="000000"/>
              </a:solidFill>
              <a:latin typeface="+mn-ea"/>
              <a:cs typeface="Times New Roman" pitchFamily="18" charset="0"/>
            </a:endParaRPr>
          </a:p>
          <a:p>
            <a:pPr marL="0" indent="0">
              <a:lnSpc>
                <a:spcPts val="3500"/>
              </a:lnSpc>
              <a:spcBef>
                <a:spcPct val="0"/>
              </a:spcBef>
              <a:buNone/>
            </a:pPr>
            <a:r>
              <a:rPr lang="zh-CN" altLang="en-US" sz="2400" b="1" dirty="0" smtClean="0">
                <a:solidFill>
                  <a:srgbClr val="000000"/>
                </a:solidFill>
                <a:latin typeface="+mn-ea"/>
                <a:cs typeface="Times New Roman" pitchFamily="18" charset="0"/>
              </a:rPr>
              <a:t>    </a:t>
            </a:r>
            <a:r>
              <a:rPr lang="en-US" altLang="zh-CN" sz="2400" b="1" dirty="0" smtClean="0">
                <a:solidFill>
                  <a:srgbClr val="000000"/>
                </a:solidFill>
                <a:latin typeface="Times New Roman" pitchFamily="18" charset="0"/>
                <a:cs typeface="Times New Roman" pitchFamily="18" charset="0"/>
              </a:rPr>
              <a:t> C</a:t>
            </a:r>
            <a:r>
              <a:rPr lang="zh-CN" altLang="en-US" sz="2400" b="1" dirty="0" smtClean="0">
                <a:solidFill>
                  <a:srgbClr val="000000"/>
                </a:solidFill>
                <a:latin typeface="+mn-ea"/>
                <a:cs typeface="Times New Roman" pitchFamily="18" charset="0"/>
              </a:rPr>
              <a:t>．</a:t>
            </a:r>
            <a:r>
              <a:rPr lang="zh-CN" altLang="en-US" sz="2400" b="1" dirty="0" smtClean="0">
                <a:latin typeface="+mn-ea"/>
              </a:rPr>
              <a:t> </a:t>
            </a:r>
            <a:r>
              <a:rPr lang="zh-CN" altLang="en-US" sz="2400" b="1" dirty="0" smtClean="0">
                <a:solidFill>
                  <a:srgbClr val="000000"/>
                </a:solidFill>
                <a:latin typeface="+mn-ea"/>
                <a:cs typeface="Times New Roman" pitchFamily="18" charset="0"/>
              </a:rPr>
              <a:t>②④⑥③①⑤ </a:t>
            </a:r>
            <a:r>
              <a:rPr lang="zh-CN" altLang="en-US"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D</a:t>
            </a:r>
            <a:r>
              <a:rPr lang="zh-CN" altLang="en-US" sz="2400" b="1" dirty="0" smtClean="0">
                <a:solidFill>
                  <a:srgbClr val="000000"/>
                </a:solidFill>
                <a:latin typeface="+mn-ea"/>
                <a:cs typeface="Times New Roman" pitchFamily="18" charset="0"/>
              </a:rPr>
              <a:t>． ⑥④②⑤③①   </a:t>
            </a:r>
          </a:p>
        </p:txBody>
      </p:sp>
      <p:grpSp>
        <p:nvGrpSpPr>
          <p:cNvPr id="2" name="Group 5"/>
          <p:cNvGrpSpPr>
            <a:grpSpLocks/>
          </p:cNvGrpSpPr>
          <p:nvPr/>
        </p:nvGrpSpPr>
        <p:grpSpPr bwMode="auto">
          <a:xfrm>
            <a:off x="1588" y="2674938"/>
            <a:ext cx="609600" cy="1978025"/>
            <a:chOff x="1" y="1685"/>
            <a:chExt cx="384" cy="1246"/>
          </a:xfrm>
        </p:grpSpPr>
        <p:pic>
          <p:nvPicPr>
            <p:cNvPr id="1313797"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1379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13799"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13794">
                                            <p:txEl>
                                              <p:pRg st="0" end="0"/>
                                            </p:txEl>
                                          </p:spTgt>
                                        </p:tgtEl>
                                        <p:attrNameLst>
                                          <p:attrName>style.visibility</p:attrName>
                                        </p:attrNameLst>
                                      </p:cBhvr>
                                      <p:to>
                                        <p:strVal val="visible"/>
                                      </p:to>
                                    </p:set>
                                    <p:anim calcmode="lin" valueType="num">
                                      <p:cBhvr additive="base">
                                        <p:cTn id="7" dur="500" fill="hold"/>
                                        <p:tgtEl>
                                          <p:spTgt spid="131379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1379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13794">
                                            <p:txEl>
                                              <p:pRg st="1" end="1"/>
                                            </p:txEl>
                                          </p:spTgt>
                                        </p:tgtEl>
                                        <p:attrNameLst>
                                          <p:attrName>style.visibility</p:attrName>
                                        </p:attrNameLst>
                                      </p:cBhvr>
                                      <p:to>
                                        <p:strVal val="visible"/>
                                      </p:to>
                                    </p:set>
                                    <p:anim calcmode="lin" valueType="num">
                                      <p:cBhvr additive="base">
                                        <p:cTn id="13" dur="500" fill="hold"/>
                                        <p:tgtEl>
                                          <p:spTgt spid="131379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1379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13794">
                                            <p:txEl>
                                              <p:pRg st="2" end="2"/>
                                            </p:txEl>
                                          </p:spTgt>
                                        </p:tgtEl>
                                        <p:attrNameLst>
                                          <p:attrName>style.visibility</p:attrName>
                                        </p:attrNameLst>
                                      </p:cBhvr>
                                      <p:to>
                                        <p:strVal val="visible"/>
                                      </p:to>
                                    </p:set>
                                    <p:anim calcmode="lin" valueType="num">
                                      <p:cBhvr additive="base">
                                        <p:cTn id="19" dur="500" fill="hold"/>
                                        <p:tgtEl>
                                          <p:spTgt spid="131379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1379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13794">
                                            <p:txEl>
                                              <p:pRg st="4" end="4"/>
                                            </p:txEl>
                                          </p:spTgt>
                                        </p:tgtEl>
                                        <p:attrNameLst>
                                          <p:attrName>style.visibility</p:attrName>
                                        </p:attrNameLst>
                                      </p:cBhvr>
                                      <p:to>
                                        <p:strVal val="visible"/>
                                      </p:to>
                                    </p:set>
                                    <p:anim calcmode="lin" valueType="num">
                                      <p:cBhvr additive="base">
                                        <p:cTn id="25" dur="500" fill="hold"/>
                                        <p:tgtEl>
                                          <p:spTgt spid="131379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1379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13794">
                                            <p:txEl>
                                              <p:pRg st="5" end="5"/>
                                            </p:txEl>
                                          </p:spTgt>
                                        </p:tgtEl>
                                        <p:attrNameLst>
                                          <p:attrName>style.visibility</p:attrName>
                                        </p:attrNameLst>
                                      </p:cBhvr>
                                      <p:to>
                                        <p:strVal val="visible"/>
                                      </p:to>
                                    </p:set>
                                    <p:anim calcmode="lin" valueType="num">
                                      <p:cBhvr additive="base">
                                        <p:cTn id="31" dur="500" fill="hold"/>
                                        <p:tgtEl>
                                          <p:spTgt spid="131379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1379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818" name="内容占位符 2"/>
          <p:cNvSpPr>
            <a:spLocks noGrp="1"/>
          </p:cNvSpPr>
          <p:nvPr>
            <p:ph idx="4294967295"/>
          </p:nvPr>
        </p:nvSpPr>
        <p:spPr>
          <a:xfrm>
            <a:off x="792163" y="936625"/>
            <a:ext cx="7920037" cy="5399088"/>
          </a:xfrm>
        </p:spPr>
        <p:txBody>
          <a:bodyPr/>
          <a:lstStyle/>
          <a:p>
            <a:pPr marL="0" indent="0">
              <a:lnSpc>
                <a:spcPts val="3500"/>
              </a:lnSpc>
              <a:spcBef>
                <a:spcPct val="0"/>
              </a:spcBef>
              <a:buNone/>
            </a:pPr>
            <a:r>
              <a:rPr lang="en-US" altLang="zh-CN" sz="2400" b="1" dirty="0" smtClean="0">
                <a:solidFill>
                  <a:srgbClr val="990033"/>
                </a:solidFill>
                <a:latin typeface="Times New Roman" pitchFamily="18" charset="0"/>
                <a:cs typeface="Times New Roman" pitchFamily="18" charset="0"/>
              </a:rPr>
              <a:t>A</a:t>
            </a:r>
            <a:r>
              <a:rPr lang="zh-CN" altLang="en-US" sz="2400" b="1" dirty="0" smtClean="0">
                <a:solidFill>
                  <a:srgbClr val="990033"/>
                </a:solidFill>
                <a:latin typeface="Times New Roman" pitchFamily="18" charset="0"/>
                <a:cs typeface="Times New Roman" pitchFamily="18" charset="0"/>
              </a:rPr>
              <a:t>　</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本题可根据连词</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由于</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于是</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等判断各句之间的逻辑关系，再根据由柳及人的顺序确定语句的最终顺序。根据文意可知，</a:t>
            </a:r>
            <a:r>
              <a:rPr lang="en-US" altLang="en-US" sz="2400" b="1" dirty="0" smtClean="0">
                <a:solidFill>
                  <a:srgbClr val="990033"/>
                </a:solidFill>
                <a:latin typeface="宋体" charset="-122"/>
                <a:cs typeface="Times New Roman" pitchFamily="18" charset="0"/>
              </a:rPr>
              <a:t>⑥③</a:t>
            </a:r>
            <a:r>
              <a:rPr lang="zh-CN" altLang="en-US" sz="2400" b="1" dirty="0" smtClean="0">
                <a:solidFill>
                  <a:srgbClr val="990033"/>
                </a:solidFill>
                <a:latin typeface="宋体" charset="-122"/>
                <a:cs typeface="Times New Roman" pitchFamily="18" charset="0"/>
              </a:rPr>
              <a:t>先说明柳树由于</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具有旺盛的生殖力</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，而</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成了人类文化中生命力的象征</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，两者存在因果关系。</a:t>
            </a:r>
            <a:r>
              <a:rPr lang="en-US" altLang="en-US" sz="2400" b="1" dirty="0" smtClean="0">
                <a:solidFill>
                  <a:srgbClr val="990033"/>
                </a:solidFill>
                <a:latin typeface="宋体" charset="-122"/>
                <a:cs typeface="Times New Roman" pitchFamily="18" charset="0"/>
              </a:rPr>
              <a:t>④①②⑤</a:t>
            </a:r>
            <a:r>
              <a:rPr lang="zh-CN" altLang="en-US" sz="2400" b="1" dirty="0" smtClean="0">
                <a:solidFill>
                  <a:srgbClr val="990033"/>
                </a:solidFill>
                <a:latin typeface="宋体" charset="-122"/>
                <a:cs typeface="Times New Roman" pitchFamily="18" charset="0"/>
              </a:rPr>
              <a:t>讲人们希望将生命力转移到自家门庭和家庭成员身上，达到一定目的，于是在郊游踏青时会折些柳条回来。</a:t>
            </a:r>
          </a:p>
        </p:txBody>
      </p:sp>
      <p:grpSp>
        <p:nvGrpSpPr>
          <p:cNvPr id="2" name="Group 5"/>
          <p:cNvGrpSpPr>
            <a:grpSpLocks/>
          </p:cNvGrpSpPr>
          <p:nvPr/>
        </p:nvGrpSpPr>
        <p:grpSpPr bwMode="auto">
          <a:xfrm>
            <a:off x="1588" y="2674938"/>
            <a:ext cx="609600" cy="1978025"/>
            <a:chOff x="1" y="1685"/>
            <a:chExt cx="384" cy="1246"/>
          </a:xfrm>
        </p:grpSpPr>
        <p:pic>
          <p:nvPicPr>
            <p:cNvPr id="131482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1482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14823"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14818">
                                            <p:txEl>
                                              <p:pRg st="0" end="0"/>
                                            </p:txEl>
                                          </p:spTgt>
                                        </p:tgtEl>
                                        <p:attrNameLst>
                                          <p:attrName>style.visibility</p:attrName>
                                        </p:attrNameLst>
                                      </p:cBhvr>
                                      <p:to>
                                        <p:strVal val="visible"/>
                                      </p:to>
                                    </p:set>
                                    <p:animEffect transition="in" filter="blinds(horizontal)">
                                      <p:cBhvr>
                                        <p:cTn id="7" dur="500"/>
                                        <p:tgtEl>
                                          <p:spTgt spid="13148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7890" name="内容占位符 2"/>
          <p:cNvSpPr>
            <a:spLocks noGrp="1"/>
          </p:cNvSpPr>
          <p:nvPr>
            <p:ph idx="4294967295"/>
          </p:nvPr>
        </p:nvSpPr>
        <p:spPr>
          <a:xfrm>
            <a:off x="642910" y="857232"/>
            <a:ext cx="8143932" cy="5478481"/>
          </a:xfrm>
        </p:spPr>
        <p:txBody>
          <a:bodyPr/>
          <a:lstStyle/>
          <a:p>
            <a:pPr marL="0" indent="0" eaLnBrk="1" hangingPunct="1">
              <a:lnSpc>
                <a:spcPts val="3500"/>
              </a:lnSpc>
              <a:spcBef>
                <a:spcPct val="0"/>
              </a:spcBef>
              <a:buNone/>
            </a:pPr>
            <a:r>
              <a:rPr lang="en-US" altLang="zh-CN" sz="2400" b="1" dirty="0" smtClean="0">
                <a:solidFill>
                  <a:srgbClr val="000000"/>
                </a:solidFill>
                <a:latin typeface="Times New Roman" pitchFamily="18" charset="0"/>
                <a:cs typeface="Times New Roman" pitchFamily="18" charset="0"/>
              </a:rPr>
              <a:t>5</a:t>
            </a:r>
            <a:r>
              <a:rPr lang="zh-CN" altLang="en-US" sz="2400" b="1" dirty="0" smtClean="0">
                <a:solidFill>
                  <a:srgbClr val="000000"/>
                </a:solidFill>
                <a:latin typeface="Times New Roman" pitchFamily="18" charset="0"/>
                <a:cs typeface="Times New Roman" pitchFamily="18" charset="0"/>
              </a:rPr>
              <a:t>．看逻辑顺序，考虑思维的走向定位</a:t>
            </a:r>
          </a:p>
          <a:p>
            <a:pPr marL="0" indent="0">
              <a:lnSpc>
                <a:spcPts val="3500"/>
              </a:lnSpc>
              <a:buNone/>
            </a:pPr>
            <a:r>
              <a:rPr lang="zh-CN" altLang="en-US" sz="2400" b="1" dirty="0" smtClean="0">
                <a:solidFill>
                  <a:srgbClr val="000000"/>
                </a:solidFill>
                <a:latin typeface="Times New Roman" pitchFamily="18" charset="0"/>
                <a:cs typeface="Times New Roman" pitchFamily="18" charset="0"/>
              </a:rPr>
              <a:t>         一段话，不论什么内容， 几个短语或句子先说哪一个，后说哪一个，都有着某种合理的逻辑顺序或意义归类。出题者经常利用这点来考查我们。常见的顺序有三种：时间</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先后</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、空间</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高低、上下、前后、左右、内外、远近</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、逻辑</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由一般到特殊、由具体到抽象、由主到次、由少到多等</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a:t>
            </a:r>
          </a:p>
        </p:txBody>
      </p:sp>
      <p:grpSp>
        <p:nvGrpSpPr>
          <p:cNvPr id="2" name="Group 5"/>
          <p:cNvGrpSpPr>
            <a:grpSpLocks/>
          </p:cNvGrpSpPr>
          <p:nvPr/>
        </p:nvGrpSpPr>
        <p:grpSpPr bwMode="auto">
          <a:xfrm>
            <a:off x="1588" y="2674938"/>
            <a:ext cx="609600" cy="1978025"/>
            <a:chOff x="1" y="1685"/>
            <a:chExt cx="384" cy="1246"/>
          </a:xfrm>
        </p:grpSpPr>
        <p:pic>
          <p:nvPicPr>
            <p:cNvPr id="1317893"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1789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17895"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17890">
                                            <p:txEl>
                                              <p:pRg st="0" end="0"/>
                                            </p:txEl>
                                          </p:spTgt>
                                        </p:tgtEl>
                                        <p:attrNameLst>
                                          <p:attrName>style.visibility</p:attrName>
                                        </p:attrNameLst>
                                      </p:cBhvr>
                                      <p:to>
                                        <p:strVal val="visible"/>
                                      </p:to>
                                    </p:set>
                                    <p:anim calcmode="lin" valueType="num">
                                      <p:cBhvr additive="base">
                                        <p:cTn id="7" dur="500" fill="hold"/>
                                        <p:tgtEl>
                                          <p:spTgt spid="131789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1789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17890">
                                            <p:txEl>
                                              <p:pRg st="1" end="1"/>
                                            </p:txEl>
                                          </p:spTgt>
                                        </p:tgtEl>
                                        <p:attrNameLst>
                                          <p:attrName>style.visibility</p:attrName>
                                        </p:attrNameLst>
                                      </p:cBhvr>
                                      <p:to>
                                        <p:strVal val="visible"/>
                                      </p:to>
                                    </p:set>
                                    <p:anim calcmode="lin" valueType="num">
                                      <p:cBhvr additive="base">
                                        <p:cTn id="13" dur="500" fill="hold"/>
                                        <p:tgtEl>
                                          <p:spTgt spid="131789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1789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55650" y="908050"/>
            <a:ext cx="7920038" cy="4708525"/>
          </a:xfrm>
        </p:spPr>
        <p:txBody>
          <a:bodyPr/>
          <a:lstStyle/>
          <a:p>
            <a:pPr marL="0" indent="0" algn="just" eaLnBrk="1" hangingPunct="1">
              <a:lnSpc>
                <a:spcPct val="122000"/>
              </a:lnSpc>
              <a:spcBef>
                <a:spcPct val="0"/>
              </a:spcBef>
              <a:buNone/>
            </a:pPr>
            <a:r>
              <a:rPr lang="en-US" altLang="zh-CN" sz="2400" b="1" dirty="0" smtClean="0">
                <a:solidFill>
                  <a:srgbClr val="990033"/>
                </a:solidFill>
                <a:latin typeface="宋体" pitchFamily="2" charset="-122"/>
              </a:rPr>
              <a:t>8. </a:t>
            </a:r>
            <a:r>
              <a:rPr lang="en-US" altLang="zh-CN" sz="2400" b="1" dirty="0" smtClean="0">
                <a:solidFill>
                  <a:srgbClr val="990033"/>
                </a:solidFill>
                <a:latin typeface="Times New Roman" pitchFamily="18" charset="0"/>
                <a:cs typeface="Times New Roman" pitchFamily="18" charset="0"/>
              </a:rPr>
              <a:t>D</a:t>
            </a:r>
            <a:r>
              <a:rPr lang="en-US" altLang="zh-CN" sz="2400" b="1" dirty="0" smtClean="0">
                <a:solidFill>
                  <a:srgbClr val="990033"/>
                </a:solidFill>
                <a:latin typeface="宋体" pitchFamily="2" charset="-122"/>
              </a:rPr>
              <a:t>　[</a:t>
            </a:r>
            <a:r>
              <a:rPr lang="en-US" altLang="zh-CN" sz="2400" b="1" dirty="0" err="1" smtClean="0">
                <a:solidFill>
                  <a:srgbClr val="990033"/>
                </a:solidFill>
                <a:latin typeface="宋体" pitchFamily="2" charset="-122"/>
              </a:rPr>
              <a:t>解析</a:t>
            </a:r>
            <a:r>
              <a:rPr lang="en-US" altLang="zh-CN" sz="2400" b="1" dirty="0" smtClean="0">
                <a:solidFill>
                  <a:srgbClr val="990033"/>
                </a:solidFill>
                <a:latin typeface="宋体" pitchFamily="2" charset="-122"/>
              </a:rPr>
              <a:t>] </a:t>
            </a:r>
            <a:r>
              <a:rPr lang="zh-CN" altLang="en-US" sz="2400" b="1" dirty="0" smtClean="0">
                <a:solidFill>
                  <a:srgbClr val="990033"/>
                </a:solidFill>
                <a:latin typeface="宋体" pitchFamily="2" charset="-122"/>
              </a:rPr>
              <a:t>“称心如意”“心满意足”都有“十分满意”的意思。前者侧重在“称心”，它可以直接用作“人”和“事”的定语；后者不能直接用作“人”或“事”的定语，如“称心如意的郎君”不能说成是“心满意足的郎君”。 “正中下怀”指正合自己的心意。</a:t>
            </a: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36966"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3696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0"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7890" name="内容占位符 2"/>
          <p:cNvSpPr>
            <a:spLocks noGrp="1"/>
          </p:cNvSpPr>
          <p:nvPr>
            <p:ph idx="4294967295"/>
          </p:nvPr>
        </p:nvSpPr>
        <p:spPr>
          <a:xfrm>
            <a:off x="785786" y="857232"/>
            <a:ext cx="8001056" cy="5478481"/>
          </a:xfrm>
        </p:spPr>
        <p:txBody>
          <a:bodyPr/>
          <a:lstStyle/>
          <a:p>
            <a:pPr marL="0" indent="0" eaLnBrk="1" hangingPunct="1">
              <a:lnSpc>
                <a:spcPts val="3500"/>
              </a:lnSpc>
              <a:spcBef>
                <a:spcPct val="0"/>
              </a:spcBef>
              <a:buNone/>
            </a:pPr>
            <a:r>
              <a:rPr lang="zh-CN" altLang="en-US" sz="2400" b="1" dirty="0" smtClean="0">
                <a:solidFill>
                  <a:srgbClr val="000000"/>
                </a:solidFill>
                <a:latin typeface="Times New Roman" pitchFamily="18" charset="0"/>
                <a:cs typeface="Times New Roman" pitchFamily="18" charset="0"/>
              </a:rPr>
              <a:t>此外，复句中分句间的关系必须符合其内在的逻辑。复句中分句或语段中句子之间常常有递进、顺承、转折、因果、条件、总分等逻辑关系：如果是递进关系，顺进则层层上升，逆进则层层下降；如果是因果关系，或一因一果，或多因一果；等等。解题时我们可以根据上下文，判定文段按照哪种逻辑顺序展开，确定句子间存在的内在关系，然后就可以把握句子的顺序了。</a:t>
            </a:r>
          </a:p>
        </p:txBody>
      </p:sp>
      <p:grpSp>
        <p:nvGrpSpPr>
          <p:cNvPr id="2" name="Group 5"/>
          <p:cNvGrpSpPr>
            <a:grpSpLocks/>
          </p:cNvGrpSpPr>
          <p:nvPr/>
        </p:nvGrpSpPr>
        <p:grpSpPr bwMode="auto">
          <a:xfrm>
            <a:off x="1588" y="2674938"/>
            <a:ext cx="609600" cy="1978025"/>
            <a:chOff x="1" y="1685"/>
            <a:chExt cx="384" cy="1246"/>
          </a:xfrm>
        </p:grpSpPr>
        <p:pic>
          <p:nvPicPr>
            <p:cNvPr id="1317893"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1789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17895"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17890">
                                            <p:txEl>
                                              <p:pRg st="0" end="0"/>
                                            </p:txEl>
                                          </p:spTgt>
                                        </p:tgtEl>
                                        <p:attrNameLst>
                                          <p:attrName>style.visibility</p:attrName>
                                        </p:attrNameLst>
                                      </p:cBhvr>
                                      <p:to>
                                        <p:strVal val="visible"/>
                                      </p:to>
                                    </p:set>
                                    <p:anim calcmode="lin" valueType="num">
                                      <p:cBhvr additive="base">
                                        <p:cTn id="7" dur="500" fill="hold"/>
                                        <p:tgtEl>
                                          <p:spTgt spid="131789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1789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914" name="内容占位符 2"/>
          <p:cNvSpPr>
            <a:spLocks noGrp="1"/>
          </p:cNvSpPr>
          <p:nvPr>
            <p:ph idx="4294967295"/>
          </p:nvPr>
        </p:nvSpPr>
        <p:spPr>
          <a:xfrm>
            <a:off x="642911" y="785794"/>
            <a:ext cx="8069290" cy="5549919"/>
          </a:xfrm>
        </p:spPr>
        <p:txBody>
          <a:bodyPr/>
          <a:lstStyle/>
          <a:p>
            <a:pPr marL="0" indent="0" eaLnBrk="1" hangingPunct="1">
              <a:lnSpc>
                <a:spcPts val="3500"/>
              </a:lnSpc>
              <a:spcBef>
                <a:spcPct val="0"/>
              </a:spcBef>
              <a:buFont typeface="Arial" charset="0"/>
              <a:buNone/>
            </a:pPr>
            <a:r>
              <a:rPr lang="en-US" altLang="zh-CN" sz="2400" b="1" dirty="0" smtClean="0">
                <a:latin typeface="宋体" pitchFamily="2" charset="-122"/>
              </a:rPr>
              <a:t>【</a:t>
            </a:r>
            <a:r>
              <a:rPr lang="zh-CN" altLang="en-US" sz="2400" dirty="0" smtClean="0">
                <a:latin typeface="黑体" pitchFamily="2" charset="-122"/>
                <a:ea typeface="黑体" pitchFamily="2" charset="-122"/>
              </a:rPr>
              <a:t>对点训练</a:t>
            </a:r>
            <a:r>
              <a:rPr lang="en-US" altLang="zh-CN" sz="2400" b="1" dirty="0" smtClean="0">
                <a:latin typeface="宋体" pitchFamily="2" charset="-122"/>
              </a:rPr>
              <a:t>】</a:t>
            </a:r>
          </a:p>
          <a:p>
            <a:pPr marL="0" indent="0">
              <a:lnSpc>
                <a:spcPts val="3500"/>
              </a:lnSpc>
              <a:spcBef>
                <a:spcPct val="0"/>
              </a:spcBef>
              <a:buNone/>
            </a:pPr>
            <a:r>
              <a:rPr lang="en-US" altLang="zh-CN" sz="2400" b="1" dirty="0" smtClean="0">
                <a:latin typeface="宋体" charset="-122"/>
              </a:rPr>
              <a:t>5</a:t>
            </a:r>
            <a:r>
              <a:rPr lang="zh-CN" altLang="en-US" sz="2400" b="1" dirty="0" smtClean="0">
                <a:latin typeface="宋体" charset="-122"/>
              </a:rPr>
              <a:t>．</a:t>
            </a:r>
            <a:r>
              <a:rPr lang="en-US" altLang="zh-CN" sz="2400" b="1" dirty="0" smtClean="0">
                <a:latin typeface="宋体" charset="-122"/>
              </a:rPr>
              <a:t>[</a:t>
            </a:r>
            <a:r>
              <a:rPr lang="en-US" altLang="zh-CN" sz="2400" b="1" dirty="0" smtClean="0">
                <a:solidFill>
                  <a:srgbClr val="000000"/>
                </a:solidFill>
                <a:latin typeface="宋体" pitchFamily="2" charset="-122"/>
                <a:ea typeface="宋体" pitchFamily="2" charset="-122"/>
                <a:cs typeface="Times New Roman" pitchFamily="18" charset="0"/>
              </a:rPr>
              <a:t>2015·</a:t>
            </a:r>
            <a:r>
              <a:rPr lang="zh-CN" altLang="en-US" sz="2400" b="1" dirty="0" smtClean="0">
                <a:solidFill>
                  <a:srgbClr val="000000"/>
                </a:solidFill>
                <a:latin typeface="Times New Roman" pitchFamily="18" charset="0"/>
                <a:cs typeface="Times New Roman" pitchFamily="18" charset="0"/>
              </a:rPr>
              <a:t>重庆卷</a:t>
            </a:r>
            <a:r>
              <a:rPr lang="en-US" altLang="zh-CN" sz="2400" b="1" dirty="0" smtClean="0">
                <a:latin typeface="宋体" charset="-122"/>
              </a:rPr>
              <a:t>] </a:t>
            </a:r>
            <a:r>
              <a:rPr lang="zh-CN" altLang="en-US" sz="2400" b="1" dirty="0" smtClean="0">
                <a:solidFill>
                  <a:srgbClr val="000000"/>
                </a:solidFill>
                <a:latin typeface="Times New Roman" pitchFamily="18" charset="0"/>
                <a:cs typeface="Times New Roman" pitchFamily="18" charset="0"/>
              </a:rPr>
              <a:t>依次填入下面一段文字横线处的语句，前后衔接最为恰当的一组是</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　　</a:t>
            </a:r>
            <a:r>
              <a:rPr lang="en-US" altLang="en-US" sz="2400" b="1" dirty="0" smtClean="0">
                <a:solidFill>
                  <a:srgbClr val="000000"/>
                </a:solidFill>
                <a:latin typeface="Times New Roman" pitchFamily="18" charset="0"/>
                <a:cs typeface="Times New Roman" pitchFamily="18" charset="0"/>
              </a:rPr>
              <a:t>)</a:t>
            </a:r>
            <a:endParaRPr lang="en-US" altLang="zh-CN" sz="2400" b="1" dirty="0" smtClean="0">
              <a:solidFill>
                <a:srgbClr val="000000"/>
              </a:solidFill>
              <a:latin typeface="Times New Roman" pitchFamily="18" charset="0"/>
              <a:cs typeface="Times New Roman" pitchFamily="18" charset="0"/>
            </a:endParaRPr>
          </a:p>
          <a:p>
            <a:pPr marL="0" indent="0">
              <a:lnSpc>
                <a:spcPts val="3500"/>
              </a:lnSpc>
              <a:spcBef>
                <a:spcPct val="0"/>
              </a:spcBef>
              <a:buNone/>
            </a:pPr>
            <a:r>
              <a:rPr lang="zh-CN" altLang="en-US" sz="2400" b="1" dirty="0" smtClean="0">
                <a:solidFill>
                  <a:srgbClr val="000000"/>
                </a:solidFill>
                <a:latin typeface="Times New Roman" pitchFamily="18" charset="0"/>
                <a:ea typeface="楷体_GB2312" pitchFamily="49" charset="-122"/>
                <a:cs typeface="Times New Roman" pitchFamily="18" charset="0"/>
              </a:rPr>
              <a:t>        中国人民抗日战争的胜利，充分证明了中国共产党是救亡图存、实现民族复兴的核心力量。今天，我们纪念抗日战争胜利</a:t>
            </a:r>
            <a:r>
              <a:rPr lang="en-US" altLang="en-US" sz="2400" b="1" dirty="0" smtClean="0">
                <a:solidFill>
                  <a:srgbClr val="000000"/>
                </a:solidFill>
                <a:latin typeface="宋体" pitchFamily="2" charset="-122"/>
                <a:ea typeface="宋体" pitchFamily="2" charset="-122"/>
                <a:cs typeface="Times New Roman" pitchFamily="18" charset="0"/>
              </a:rPr>
              <a:t>70</a:t>
            </a:r>
            <a:r>
              <a:rPr lang="zh-CN" altLang="en-US" sz="2400" b="1" dirty="0" smtClean="0">
                <a:solidFill>
                  <a:srgbClr val="000000"/>
                </a:solidFill>
                <a:latin typeface="Times New Roman" pitchFamily="18" charset="0"/>
                <a:ea typeface="楷体_GB2312" pitchFamily="49" charset="-122"/>
                <a:cs typeface="Times New Roman" pitchFamily="18" charset="0"/>
              </a:rPr>
              <a:t>周年，就是要</a:t>
            </a:r>
            <a:r>
              <a:rPr lang="en-US" altLang="en-US"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en-US"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en-US"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en-US"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en-US"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。铭记这段历史，是因为它的惨烈悲壮与不屈抗争应当成为中华民族的集体记忆，更是希望从中汲取沉痛的历史教训，获得开创未来的精神力量。</a:t>
            </a:r>
          </a:p>
          <a:p>
            <a:pPr marL="0" indent="622300" algn="just" eaLnBrk="1" hangingPunct="1">
              <a:lnSpc>
                <a:spcPts val="3500"/>
              </a:lnSpc>
              <a:spcBef>
                <a:spcPct val="0"/>
              </a:spcBef>
              <a:buNone/>
            </a:pPr>
            <a:endParaRPr lang="zh-CN" altLang="en-US" sz="2400" b="1" dirty="0" smtClean="0">
              <a:solidFill>
                <a:srgbClr val="000000"/>
              </a:solidFill>
              <a:latin typeface="宋体" pitchFamily="2" charset="-122"/>
              <a:ea typeface="宋体" pitchFamily="2" charset="-122"/>
              <a:cs typeface="Times New Roman" pitchFamily="18" charset="0"/>
            </a:endParaRPr>
          </a:p>
        </p:txBody>
      </p:sp>
      <p:grpSp>
        <p:nvGrpSpPr>
          <p:cNvPr id="2" name="Group 5"/>
          <p:cNvGrpSpPr>
            <a:grpSpLocks/>
          </p:cNvGrpSpPr>
          <p:nvPr/>
        </p:nvGrpSpPr>
        <p:grpSpPr bwMode="auto">
          <a:xfrm>
            <a:off x="1588" y="2674938"/>
            <a:ext cx="609600" cy="1978025"/>
            <a:chOff x="1" y="1685"/>
            <a:chExt cx="384" cy="1246"/>
          </a:xfrm>
        </p:grpSpPr>
        <p:pic>
          <p:nvPicPr>
            <p:cNvPr id="1318917"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1891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18919"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18914">
                                            <p:txEl>
                                              <p:pRg st="0" end="0"/>
                                            </p:txEl>
                                          </p:spTgt>
                                        </p:tgtEl>
                                        <p:attrNameLst>
                                          <p:attrName>style.visibility</p:attrName>
                                        </p:attrNameLst>
                                      </p:cBhvr>
                                      <p:to>
                                        <p:strVal val="visible"/>
                                      </p:to>
                                    </p:set>
                                    <p:anim calcmode="lin" valueType="num">
                                      <p:cBhvr additive="base">
                                        <p:cTn id="7" dur="500" fill="hold"/>
                                        <p:tgtEl>
                                          <p:spTgt spid="13189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189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18914">
                                            <p:txEl>
                                              <p:pRg st="1" end="1"/>
                                            </p:txEl>
                                          </p:spTgt>
                                        </p:tgtEl>
                                        <p:attrNameLst>
                                          <p:attrName>style.visibility</p:attrName>
                                        </p:attrNameLst>
                                      </p:cBhvr>
                                      <p:to>
                                        <p:strVal val="visible"/>
                                      </p:to>
                                    </p:set>
                                    <p:anim calcmode="lin" valueType="num">
                                      <p:cBhvr additive="base">
                                        <p:cTn id="13" dur="500" fill="hold"/>
                                        <p:tgtEl>
                                          <p:spTgt spid="131891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18914">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18914">
                                            <p:txEl>
                                              <p:pRg st="2" end="2"/>
                                            </p:txEl>
                                          </p:spTgt>
                                        </p:tgtEl>
                                        <p:attrNameLst>
                                          <p:attrName>style.visibility</p:attrName>
                                        </p:attrNameLst>
                                      </p:cBhvr>
                                      <p:to>
                                        <p:strVal val="visible"/>
                                      </p:to>
                                    </p:set>
                                    <p:anim calcmode="lin" valueType="num">
                                      <p:cBhvr additive="base">
                                        <p:cTn id="17" dur="500" fill="hold"/>
                                        <p:tgtEl>
                                          <p:spTgt spid="131891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1891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9938" name="内容占位符 2"/>
          <p:cNvSpPr>
            <a:spLocks noGrp="1"/>
          </p:cNvSpPr>
          <p:nvPr>
            <p:ph idx="4294967295"/>
          </p:nvPr>
        </p:nvSpPr>
        <p:spPr>
          <a:xfrm>
            <a:off x="611560" y="764704"/>
            <a:ext cx="8246720" cy="5593255"/>
          </a:xfrm>
        </p:spPr>
        <p:txBody>
          <a:bodyPr/>
          <a:lstStyle/>
          <a:p>
            <a:pPr marL="0" indent="0">
              <a:lnSpc>
                <a:spcPts val="3500"/>
              </a:lnSpc>
              <a:buNone/>
            </a:pPr>
            <a:r>
              <a:rPr lang="zh-CN" altLang="en-US" sz="2400" b="1" dirty="0" smtClean="0">
                <a:solidFill>
                  <a:srgbClr val="000000"/>
                </a:solidFill>
                <a:latin typeface="宋体" charset="-122"/>
                <a:cs typeface="Times New Roman" pitchFamily="18" charset="0"/>
              </a:rPr>
              <a:t>①</a:t>
            </a:r>
            <a:r>
              <a:rPr lang="zh-CN" altLang="en-US" sz="2400" b="1" dirty="0" smtClean="0">
                <a:solidFill>
                  <a:srgbClr val="000000"/>
                </a:solidFill>
                <a:latin typeface="Times New Roman" pitchFamily="18" charset="0"/>
                <a:cs typeface="Times New Roman" pitchFamily="18" charset="0"/>
              </a:rPr>
              <a:t>永远铭记参加抗日战争的老战士、抗日将领、爱国人士</a:t>
            </a:r>
            <a:endParaRPr lang="en-US" altLang="zh-CN" sz="2400" b="1" dirty="0" smtClean="0">
              <a:solidFill>
                <a:srgbClr val="000000"/>
              </a:solidFill>
              <a:latin typeface="Times New Roman" pitchFamily="18" charset="0"/>
              <a:cs typeface="Times New Roman" pitchFamily="18" charset="0"/>
            </a:endParaRPr>
          </a:p>
          <a:p>
            <a:pPr marL="0" indent="0">
              <a:lnSpc>
                <a:spcPts val="3500"/>
              </a:lnSpc>
              <a:buNone/>
            </a:pPr>
            <a:r>
              <a:rPr lang="zh-CN" altLang="en-US" sz="2400" b="1" dirty="0" smtClean="0">
                <a:solidFill>
                  <a:srgbClr val="000000"/>
                </a:solidFill>
                <a:latin typeface="Times New Roman" pitchFamily="18" charset="0"/>
                <a:cs typeface="Times New Roman" pitchFamily="18" charset="0"/>
              </a:rPr>
              <a:t>②永远铭记支援和帮助了中国抗战的外国政府和国际友人</a:t>
            </a:r>
          </a:p>
          <a:p>
            <a:pPr marL="0" indent="0">
              <a:lnSpc>
                <a:spcPts val="3500"/>
              </a:lnSpc>
              <a:buNone/>
            </a:pPr>
            <a:r>
              <a:rPr lang="zh-CN" altLang="en-US" sz="2400" b="1" dirty="0" smtClean="0">
                <a:solidFill>
                  <a:srgbClr val="000000"/>
                </a:solidFill>
                <a:latin typeface="Times New Roman" pitchFamily="18" charset="0"/>
                <a:cs typeface="Times New Roman" pitchFamily="18" charset="0"/>
              </a:rPr>
              <a:t>③永远铭记惨遭日本侵略者杀戮的死难同胞</a:t>
            </a:r>
            <a:endParaRPr lang="en-US" altLang="zh-CN" sz="2400" b="1" dirty="0" smtClean="0">
              <a:solidFill>
                <a:srgbClr val="000000"/>
              </a:solidFill>
              <a:latin typeface="Times New Roman" pitchFamily="18" charset="0"/>
              <a:cs typeface="Times New Roman" pitchFamily="18" charset="0"/>
            </a:endParaRPr>
          </a:p>
          <a:p>
            <a:pPr marL="0" indent="0">
              <a:lnSpc>
                <a:spcPts val="3500"/>
              </a:lnSpc>
              <a:buNone/>
            </a:pPr>
            <a:r>
              <a:rPr lang="zh-CN" altLang="en-US" sz="2400" b="1" dirty="0" smtClean="0">
                <a:solidFill>
                  <a:srgbClr val="000000"/>
                </a:solidFill>
                <a:latin typeface="宋体" charset="-122"/>
                <a:cs typeface="Times New Roman" pitchFamily="18" charset="0"/>
              </a:rPr>
              <a:t>④</a:t>
            </a:r>
            <a:r>
              <a:rPr lang="zh-CN" altLang="en-US" sz="2400" b="1" dirty="0" smtClean="0">
                <a:solidFill>
                  <a:srgbClr val="000000"/>
                </a:solidFill>
                <a:latin typeface="Times New Roman" pitchFamily="18" charset="0"/>
                <a:cs typeface="Times New Roman" pitchFamily="18" charset="0"/>
              </a:rPr>
              <a:t>永远铭记为抗战胜利建立了功勋的海内外中华儿女</a:t>
            </a:r>
            <a:endParaRPr lang="en-US" altLang="zh-CN" sz="2400" b="1" dirty="0" smtClean="0">
              <a:solidFill>
                <a:srgbClr val="000000"/>
              </a:solidFill>
              <a:latin typeface="Times New Roman" pitchFamily="18" charset="0"/>
              <a:cs typeface="Times New Roman" pitchFamily="18" charset="0"/>
            </a:endParaRPr>
          </a:p>
          <a:p>
            <a:pPr marL="0" indent="0">
              <a:lnSpc>
                <a:spcPts val="3500"/>
              </a:lnSpc>
              <a:buNone/>
            </a:pPr>
            <a:r>
              <a:rPr lang="zh-CN" altLang="en-US" sz="2400" b="1" dirty="0" smtClean="0">
                <a:solidFill>
                  <a:srgbClr val="000000"/>
                </a:solidFill>
                <a:latin typeface="Times New Roman" pitchFamily="18" charset="0"/>
                <a:cs typeface="Times New Roman" pitchFamily="18" charset="0"/>
              </a:rPr>
              <a:t>⑤永远铭记在抗日战争中英勇战斗、为国捐躯的烈士     </a:t>
            </a:r>
            <a:endParaRPr lang="en-US" altLang="zh-CN" sz="2400" b="1" dirty="0" smtClean="0">
              <a:solidFill>
                <a:srgbClr val="000000"/>
              </a:solidFill>
              <a:latin typeface="Times New Roman" pitchFamily="18" charset="0"/>
              <a:cs typeface="Times New Roman" pitchFamily="18" charset="0"/>
            </a:endParaRPr>
          </a:p>
          <a:p>
            <a:pPr>
              <a:lnSpc>
                <a:spcPts val="3500"/>
              </a:lnSpc>
              <a:buNone/>
            </a:pPr>
            <a:r>
              <a:rPr lang="en-US" altLang="zh-CN" sz="2400" b="1" dirty="0" smtClean="0">
                <a:solidFill>
                  <a:srgbClr val="000000"/>
                </a:solidFill>
                <a:latin typeface="Times New Roman" pitchFamily="18" charset="0"/>
                <a:cs typeface="Times New Roman" pitchFamily="18" charset="0"/>
              </a:rPr>
              <a:t>             A</a:t>
            </a:r>
            <a:r>
              <a:rPr lang="zh-CN" altLang="en-US" sz="2400" b="1" dirty="0" smtClean="0">
                <a:solidFill>
                  <a:srgbClr val="000000"/>
                </a:solidFill>
                <a:latin typeface="Times New Roman" pitchFamily="18" charset="0"/>
                <a:cs typeface="Times New Roman" pitchFamily="18" charset="0"/>
              </a:rPr>
              <a:t>．</a:t>
            </a:r>
            <a:r>
              <a:rPr lang="zh-CN" altLang="en-US" sz="2400" dirty="0" smtClean="0"/>
              <a:t> </a:t>
            </a:r>
            <a:r>
              <a:rPr lang="en-US" altLang="zh-CN" sz="2400" b="1" dirty="0" smtClean="0">
                <a:solidFill>
                  <a:srgbClr val="000000"/>
                </a:solidFill>
                <a:latin typeface="Times New Roman" pitchFamily="18" charset="0"/>
                <a:cs typeface="Times New Roman" pitchFamily="18" charset="0"/>
              </a:rPr>
              <a:t>⑤③④②①</a:t>
            </a:r>
            <a:r>
              <a:rPr lang="zh-CN" altLang="en-US"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B</a:t>
            </a:r>
            <a:r>
              <a:rPr lang="zh-CN" altLang="en-US" sz="2400" b="1" dirty="0" smtClean="0">
                <a:solidFill>
                  <a:srgbClr val="000000"/>
                </a:solidFill>
                <a:latin typeface="Times New Roman" pitchFamily="18" charset="0"/>
                <a:cs typeface="Times New Roman" pitchFamily="18" charset="0"/>
              </a:rPr>
              <a:t>．</a:t>
            </a:r>
            <a:r>
              <a:rPr lang="en-US" altLang="en-US" sz="2400" b="1" dirty="0" smtClean="0">
                <a:solidFill>
                  <a:srgbClr val="000000"/>
                </a:solidFill>
                <a:latin typeface="Times New Roman" pitchFamily="18" charset="0"/>
                <a:cs typeface="Times New Roman" pitchFamily="18" charset="0"/>
              </a:rPr>
              <a:t>①②④⑤③</a:t>
            </a:r>
          </a:p>
          <a:p>
            <a:pPr>
              <a:lnSpc>
                <a:spcPts val="3500"/>
              </a:lnSpc>
              <a:buNone/>
            </a:pPr>
            <a:r>
              <a:rPr lang="en-US" altLang="zh-CN" sz="2400" b="1" dirty="0" smtClean="0">
                <a:solidFill>
                  <a:srgbClr val="000000"/>
                </a:solidFill>
                <a:latin typeface="Times New Roman" pitchFamily="18" charset="0"/>
                <a:cs typeface="Times New Roman" pitchFamily="18" charset="0"/>
              </a:rPr>
              <a:t>             C</a:t>
            </a:r>
            <a:r>
              <a:rPr lang="zh-CN" altLang="en-US" sz="2400" b="1" dirty="0" smtClean="0">
                <a:solidFill>
                  <a:srgbClr val="000000"/>
                </a:solidFill>
                <a:latin typeface="Times New Roman" pitchFamily="18" charset="0"/>
                <a:cs typeface="Times New Roman" pitchFamily="18" charset="0"/>
              </a:rPr>
              <a:t>．③⑤①④②         </a:t>
            </a:r>
            <a:r>
              <a:rPr lang="en-US" altLang="zh-CN" sz="2400" b="1" dirty="0" smtClean="0">
                <a:solidFill>
                  <a:srgbClr val="000000"/>
                </a:solidFill>
                <a:latin typeface="Times New Roman" pitchFamily="18" charset="0"/>
                <a:cs typeface="Times New Roman" pitchFamily="18" charset="0"/>
              </a:rPr>
              <a:t>D</a:t>
            </a:r>
            <a:r>
              <a:rPr lang="zh-CN" altLang="en-US" sz="2400" b="1" dirty="0" smtClean="0">
                <a:solidFill>
                  <a:srgbClr val="000000"/>
                </a:solidFill>
                <a:latin typeface="Times New Roman" pitchFamily="18" charset="0"/>
                <a:cs typeface="Times New Roman" pitchFamily="18" charset="0"/>
              </a:rPr>
              <a:t>．④③②①⑤</a:t>
            </a:r>
          </a:p>
          <a:p>
            <a:pPr marL="0" indent="622300" algn="just">
              <a:lnSpc>
                <a:spcPts val="3500"/>
              </a:lnSpc>
              <a:spcBef>
                <a:spcPct val="0"/>
              </a:spcBef>
              <a:buNone/>
            </a:pPr>
            <a:endParaRPr lang="zh-CN" altLang="en-US" sz="2400" b="1" dirty="0" smtClean="0">
              <a:solidFill>
                <a:srgbClr val="000000"/>
              </a:solidFill>
              <a:latin typeface="宋体" charset="-122"/>
              <a:cs typeface="Times New Roman" pitchFamily="18" charset="0"/>
            </a:endParaRPr>
          </a:p>
          <a:p>
            <a:endParaRPr lang="zh-CN" altLang="en-US" sz="2400" b="1" dirty="0" smtClean="0">
              <a:solidFill>
                <a:srgbClr val="000000"/>
              </a:solidFill>
              <a:latin typeface="Times New Roman" pitchFamily="18" charset="0"/>
              <a:cs typeface="Times New Roman" pitchFamily="18" charset="0"/>
            </a:endParaRPr>
          </a:p>
        </p:txBody>
      </p:sp>
      <p:grpSp>
        <p:nvGrpSpPr>
          <p:cNvPr id="2" name="Group 5"/>
          <p:cNvGrpSpPr>
            <a:grpSpLocks/>
          </p:cNvGrpSpPr>
          <p:nvPr/>
        </p:nvGrpSpPr>
        <p:grpSpPr bwMode="auto">
          <a:xfrm>
            <a:off x="1588" y="2674938"/>
            <a:ext cx="609600" cy="1978025"/>
            <a:chOff x="1" y="1685"/>
            <a:chExt cx="384" cy="1246"/>
          </a:xfrm>
        </p:grpSpPr>
        <p:pic>
          <p:nvPicPr>
            <p:cNvPr id="131994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1994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19943"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19938">
                                            <p:txEl>
                                              <p:pRg st="0" end="0"/>
                                            </p:txEl>
                                          </p:spTgt>
                                        </p:tgtEl>
                                        <p:attrNameLst>
                                          <p:attrName>style.visibility</p:attrName>
                                        </p:attrNameLst>
                                      </p:cBhvr>
                                      <p:to>
                                        <p:strVal val="visible"/>
                                      </p:to>
                                    </p:set>
                                    <p:anim calcmode="lin" valueType="num">
                                      <p:cBhvr additive="base">
                                        <p:cTn id="7" dur="500" fill="hold"/>
                                        <p:tgtEl>
                                          <p:spTgt spid="131993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1993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19938">
                                            <p:txEl>
                                              <p:pRg st="1" end="1"/>
                                            </p:txEl>
                                          </p:spTgt>
                                        </p:tgtEl>
                                        <p:attrNameLst>
                                          <p:attrName>style.visibility</p:attrName>
                                        </p:attrNameLst>
                                      </p:cBhvr>
                                      <p:to>
                                        <p:strVal val="visible"/>
                                      </p:to>
                                    </p:set>
                                    <p:anim calcmode="lin" valueType="num">
                                      <p:cBhvr additive="base">
                                        <p:cTn id="13" dur="500" fill="hold"/>
                                        <p:tgtEl>
                                          <p:spTgt spid="131993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1993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19938">
                                            <p:txEl>
                                              <p:pRg st="2" end="2"/>
                                            </p:txEl>
                                          </p:spTgt>
                                        </p:tgtEl>
                                        <p:attrNameLst>
                                          <p:attrName>style.visibility</p:attrName>
                                        </p:attrNameLst>
                                      </p:cBhvr>
                                      <p:to>
                                        <p:strVal val="visible"/>
                                      </p:to>
                                    </p:set>
                                    <p:anim calcmode="lin" valueType="num">
                                      <p:cBhvr additive="base">
                                        <p:cTn id="19" dur="500" fill="hold"/>
                                        <p:tgtEl>
                                          <p:spTgt spid="131993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1993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19938">
                                            <p:txEl>
                                              <p:pRg st="3" end="3"/>
                                            </p:txEl>
                                          </p:spTgt>
                                        </p:tgtEl>
                                        <p:attrNameLst>
                                          <p:attrName>style.visibility</p:attrName>
                                        </p:attrNameLst>
                                      </p:cBhvr>
                                      <p:to>
                                        <p:strVal val="visible"/>
                                      </p:to>
                                    </p:set>
                                    <p:anim calcmode="lin" valueType="num">
                                      <p:cBhvr additive="base">
                                        <p:cTn id="25" dur="500" fill="hold"/>
                                        <p:tgtEl>
                                          <p:spTgt spid="131993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1993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19938">
                                            <p:txEl>
                                              <p:pRg st="4" end="4"/>
                                            </p:txEl>
                                          </p:spTgt>
                                        </p:tgtEl>
                                        <p:attrNameLst>
                                          <p:attrName>style.visibility</p:attrName>
                                        </p:attrNameLst>
                                      </p:cBhvr>
                                      <p:to>
                                        <p:strVal val="visible"/>
                                      </p:to>
                                    </p:set>
                                    <p:anim calcmode="lin" valueType="num">
                                      <p:cBhvr additive="base">
                                        <p:cTn id="31" dur="500" fill="hold"/>
                                        <p:tgtEl>
                                          <p:spTgt spid="131993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1993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19938">
                                            <p:txEl>
                                              <p:pRg st="5" end="5"/>
                                            </p:txEl>
                                          </p:spTgt>
                                        </p:tgtEl>
                                        <p:attrNameLst>
                                          <p:attrName>style.visibility</p:attrName>
                                        </p:attrNameLst>
                                      </p:cBhvr>
                                      <p:to>
                                        <p:strVal val="visible"/>
                                      </p:to>
                                    </p:set>
                                    <p:anim calcmode="lin" valueType="num">
                                      <p:cBhvr additive="base">
                                        <p:cTn id="37" dur="500" fill="hold"/>
                                        <p:tgtEl>
                                          <p:spTgt spid="131993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1993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319938">
                                            <p:txEl>
                                              <p:pRg st="6" end="6"/>
                                            </p:txEl>
                                          </p:spTgt>
                                        </p:tgtEl>
                                        <p:attrNameLst>
                                          <p:attrName>style.visibility</p:attrName>
                                        </p:attrNameLst>
                                      </p:cBhvr>
                                      <p:to>
                                        <p:strVal val="visible"/>
                                      </p:to>
                                    </p:set>
                                    <p:anim calcmode="lin" valueType="num">
                                      <p:cBhvr additive="base">
                                        <p:cTn id="43" dur="500" fill="hold"/>
                                        <p:tgtEl>
                                          <p:spTgt spid="1319938">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31993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62"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solidFill>
                  <a:srgbClr val="990033"/>
                </a:solidFill>
                <a:latin typeface="Times New Roman" pitchFamily="18" charset="0"/>
                <a:cs typeface="Times New Roman" pitchFamily="18" charset="0"/>
              </a:rPr>
              <a:t> C</a:t>
            </a:r>
            <a:r>
              <a:rPr lang="zh-CN" altLang="en-US" sz="2400" b="1" dirty="0" smtClean="0">
                <a:solidFill>
                  <a:srgbClr val="990033"/>
                </a:solidFill>
                <a:latin typeface="宋体" charset="-122"/>
                <a:cs typeface="Times New Roman" pitchFamily="18" charset="0"/>
              </a:rPr>
              <a:t>　</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本题考查语言表达连贯的能力。留空待排序的五个句子是一组排比句，形式上构成并列，但在内容的排列上却要遵循一定的逻辑顺序。五个句子中提到的五类需要</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永远铭记</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的人，应按照由主到次、由国内到国外、由贡献大到贡献小这样的顺序排列。抗日战争的目的是解救受难同胞，实现民族解放，因此，铭记</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死难同胞</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具有最重要的意义，</a:t>
            </a:r>
            <a:r>
              <a:rPr lang="en-US" altLang="en-US" sz="2400" b="1" dirty="0" smtClean="0">
                <a:solidFill>
                  <a:srgbClr val="990033"/>
                </a:solidFill>
                <a:latin typeface="宋体" charset="-122"/>
                <a:cs typeface="Times New Roman" pitchFamily="18" charset="0"/>
              </a:rPr>
              <a:t>③</a:t>
            </a:r>
            <a:r>
              <a:rPr lang="zh-CN" altLang="en-US" sz="2400" b="1" dirty="0" smtClean="0">
                <a:solidFill>
                  <a:srgbClr val="990033"/>
                </a:solidFill>
                <a:latin typeface="宋体" charset="-122"/>
                <a:cs typeface="Times New Roman" pitchFamily="18" charset="0"/>
              </a:rPr>
              <a:t>句应放在最前面；</a:t>
            </a:r>
            <a:r>
              <a:rPr lang="en-US" altLang="en-US" sz="2400" b="1" dirty="0" smtClean="0">
                <a:solidFill>
                  <a:srgbClr val="990033"/>
                </a:solidFill>
                <a:latin typeface="宋体" charset="-122"/>
                <a:cs typeface="Times New Roman" pitchFamily="18" charset="0"/>
              </a:rPr>
              <a:t>⑤</a:t>
            </a:r>
            <a:r>
              <a:rPr lang="zh-CN" altLang="en-US" sz="2400" b="1" dirty="0" smtClean="0">
                <a:solidFill>
                  <a:srgbClr val="990033"/>
                </a:solidFill>
                <a:latin typeface="宋体" charset="-122"/>
                <a:cs typeface="Times New Roman" pitchFamily="18" charset="0"/>
              </a:rPr>
              <a:t>句紧随其后，铭记的是</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英勇战斗、为国捐躯的烈士</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；接下来是</a:t>
            </a:r>
            <a:r>
              <a:rPr lang="en-US" altLang="en-US" sz="2400" b="1" dirty="0" smtClean="0">
                <a:solidFill>
                  <a:srgbClr val="990033"/>
                </a:solidFill>
                <a:latin typeface="宋体" charset="-122"/>
                <a:cs typeface="Times New Roman" pitchFamily="18" charset="0"/>
              </a:rPr>
              <a:t>①</a:t>
            </a:r>
            <a:r>
              <a:rPr lang="zh-CN" altLang="en-US" sz="2400" b="1" dirty="0" smtClean="0">
                <a:solidFill>
                  <a:srgbClr val="990033"/>
                </a:solidFill>
                <a:latin typeface="宋体" charset="-122"/>
                <a:cs typeface="Times New Roman" pitchFamily="18" charset="0"/>
              </a:rPr>
              <a:t>句，参加抗日战争但没有牺牲的军人和爱国人士；</a:t>
            </a:r>
            <a:r>
              <a:rPr lang="en-US" altLang="en-US" sz="2400" b="1" dirty="0" smtClean="0">
                <a:solidFill>
                  <a:srgbClr val="990033"/>
                </a:solidFill>
                <a:latin typeface="宋体" charset="-122"/>
                <a:cs typeface="Times New Roman" pitchFamily="18" charset="0"/>
              </a:rPr>
              <a:t>④</a:t>
            </a:r>
            <a:r>
              <a:rPr lang="zh-CN" altLang="en-US" sz="2400" b="1" dirty="0" smtClean="0">
                <a:solidFill>
                  <a:srgbClr val="990033"/>
                </a:solidFill>
                <a:latin typeface="宋体" charset="-122"/>
                <a:cs typeface="Times New Roman" pitchFamily="18" charset="0"/>
              </a:rPr>
              <a:t>句逐渐拓展到海内外的中华儿女；最后应当提及的是</a:t>
            </a:r>
            <a:r>
              <a:rPr lang="en-US" altLang="en-US" sz="2400" b="1" dirty="0" smtClean="0">
                <a:solidFill>
                  <a:srgbClr val="990033"/>
                </a:solidFill>
                <a:latin typeface="宋体" charset="-122"/>
                <a:cs typeface="Times New Roman" pitchFamily="18" charset="0"/>
              </a:rPr>
              <a:t>②</a:t>
            </a:r>
            <a:r>
              <a:rPr lang="zh-CN" altLang="en-US" sz="2400" b="1" dirty="0" smtClean="0">
                <a:solidFill>
                  <a:srgbClr val="990033"/>
                </a:solidFill>
                <a:latin typeface="宋体" charset="-122"/>
                <a:cs typeface="Times New Roman" pitchFamily="18" charset="0"/>
              </a:rPr>
              <a:t>句中的</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支援和帮助了中国抗战的外国政府和国际友人”。</a:t>
            </a:r>
            <a:endParaRPr lang="zh-CN" altLang="en-US" sz="2400" b="1" dirty="0" smtClean="0">
              <a:latin typeface="宋体" pitchFamily="2" charset="-122"/>
            </a:endParaRPr>
          </a:p>
        </p:txBody>
      </p:sp>
      <p:grpSp>
        <p:nvGrpSpPr>
          <p:cNvPr id="2" name="Group 5"/>
          <p:cNvGrpSpPr>
            <a:grpSpLocks/>
          </p:cNvGrpSpPr>
          <p:nvPr/>
        </p:nvGrpSpPr>
        <p:grpSpPr bwMode="auto">
          <a:xfrm>
            <a:off x="1588" y="2674938"/>
            <a:ext cx="609600" cy="1978025"/>
            <a:chOff x="1" y="1685"/>
            <a:chExt cx="384" cy="1246"/>
          </a:xfrm>
        </p:grpSpPr>
        <p:pic>
          <p:nvPicPr>
            <p:cNvPr id="1320965"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20966"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20967"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20962">
                                            <p:txEl>
                                              <p:pRg st="0" end="0"/>
                                            </p:txEl>
                                          </p:spTgt>
                                        </p:tgtEl>
                                        <p:attrNameLst>
                                          <p:attrName>style.visibility</p:attrName>
                                        </p:attrNameLst>
                                      </p:cBhvr>
                                      <p:to>
                                        <p:strVal val="visible"/>
                                      </p:to>
                                    </p:set>
                                    <p:animEffect transition="in" filter="blinds(horizontal)">
                                      <p:cBhvr>
                                        <p:cTn id="7" dur="500"/>
                                        <p:tgtEl>
                                          <p:spTgt spid="13209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3010" name="内容占位符 2"/>
          <p:cNvSpPr>
            <a:spLocks noGrp="1"/>
          </p:cNvSpPr>
          <p:nvPr>
            <p:ph idx="4294967295"/>
          </p:nvPr>
        </p:nvSpPr>
        <p:spPr>
          <a:xfrm>
            <a:off x="642910" y="714356"/>
            <a:ext cx="8143931" cy="5621357"/>
          </a:xfrm>
        </p:spPr>
        <p:txBody>
          <a:bodyPr/>
          <a:lstStyle/>
          <a:p>
            <a:pPr marL="0" indent="0" eaLnBrk="1" hangingPunct="1">
              <a:lnSpc>
                <a:spcPts val="3500"/>
              </a:lnSpc>
              <a:spcBef>
                <a:spcPct val="0"/>
              </a:spcBef>
              <a:buFont typeface="Arial" charset="0"/>
              <a:buNone/>
            </a:pPr>
            <a:r>
              <a:rPr lang="zh-CN" altLang="zh-CN" sz="2400" dirty="0" smtClean="0">
                <a:latin typeface="黑体" pitchFamily="2" charset="-122"/>
                <a:ea typeface="黑体" pitchFamily="2" charset="-122"/>
              </a:rPr>
              <a:t>►</a:t>
            </a:r>
            <a:r>
              <a:rPr lang="zh-CN" altLang="en-US" sz="2400" dirty="0" smtClean="0">
                <a:latin typeface="黑体" pitchFamily="2" charset="-122"/>
                <a:ea typeface="黑体" pitchFamily="2" charset="-122"/>
              </a:rPr>
              <a:t>  题型二　　段中填句题</a:t>
            </a:r>
          </a:p>
          <a:p>
            <a:pPr marL="0" indent="622300">
              <a:lnSpc>
                <a:spcPts val="3500"/>
              </a:lnSpc>
              <a:spcBef>
                <a:spcPct val="0"/>
              </a:spcBef>
              <a:buNone/>
            </a:pPr>
            <a:r>
              <a:rPr lang="zh-CN" altLang="en-US" sz="2400" b="1" dirty="0" smtClean="0">
                <a:solidFill>
                  <a:srgbClr val="000000"/>
                </a:solidFill>
                <a:latin typeface="Times New Roman" pitchFamily="18" charset="0"/>
                <a:cs typeface="Times New Roman" pitchFamily="18" charset="0"/>
              </a:rPr>
              <a:t> 一个文段中，空出若干个句子，要考生填上去，这也是近年来常见的一种考查连贯的题型。解答这种题，一是注意内容要受整个文段的主题和内容的限制，二是语言要和上下文语境一脉贯通。要做到这两点，必须深入分析内容，牢牢把握语境。补写衔接题，不仅要注意语言的连贯性，还要注意题目提出的其他要求。答题时，还需留心题目暗示考生要写什么，比如常常考到的关联词。答题时，除了要满足特殊要求，最重要的就是补写的内容要承前启后。</a:t>
            </a:r>
          </a:p>
        </p:txBody>
      </p:sp>
      <p:grpSp>
        <p:nvGrpSpPr>
          <p:cNvPr id="2" name="Group 5"/>
          <p:cNvGrpSpPr>
            <a:grpSpLocks/>
          </p:cNvGrpSpPr>
          <p:nvPr/>
        </p:nvGrpSpPr>
        <p:grpSpPr bwMode="auto">
          <a:xfrm>
            <a:off x="1588" y="2674938"/>
            <a:ext cx="609600" cy="1978025"/>
            <a:chOff x="1" y="1685"/>
            <a:chExt cx="384" cy="1246"/>
          </a:xfrm>
        </p:grpSpPr>
        <p:pic>
          <p:nvPicPr>
            <p:cNvPr id="1323013"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2301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23015"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3010">
                                            <p:txEl>
                                              <p:pRg st="0" end="0"/>
                                            </p:txEl>
                                          </p:spTgt>
                                        </p:tgtEl>
                                        <p:attrNameLst>
                                          <p:attrName>style.visibility</p:attrName>
                                        </p:attrNameLst>
                                      </p:cBhvr>
                                      <p:to>
                                        <p:strVal val="visible"/>
                                      </p:to>
                                    </p:set>
                                    <p:anim calcmode="lin" valueType="num">
                                      <p:cBhvr additive="base">
                                        <p:cTn id="7" dur="500" fill="hold"/>
                                        <p:tgtEl>
                                          <p:spTgt spid="13230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230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23010">
                                            <p:txEl>
                                              <p:pRg st="1" end="1"/>
                                            </p:txEl>
                                          </p:spTgt>
                                        </p:tgtEl>
                                        <p:attrNameLst>
                                          <p:attrName>style.visibility</p:attrName>
                                        </p:attrNameLst>
                                      </p:cBhvr>
                                      <p:to>
                                        <p:strVal val="visible"/>
                                      </p:to>
                                    </p:set>
                                    <p:anim calcmode="lin" valueType="num">
                                      <p:cBhvr additive="base">
                                        <p:cTn id="13" dur="1000" fill="hold"/>
                                        <p:tgtEl>
                                          <p:spTgt spid="1323010">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132301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4034" name="内容占位符 2"/>
          <p:cNvSpPr>
            <a:spLocks noGrp="1"/>
          </p:cNvSpPr>
          <p:nvPr>
            <p:ph idx="4294967295"/>
          </p:nvPr>
        </p:nvSpPr>
        <p:spPr>
          <a:xfrm>
            <a:off x="714348" y="785794"/>
            <a:ext cx="8072493" cy="5549919"/>
          </a:xfrm>
        </p:spPr>
        <p:txBody>
          <a:bodyPr/>
          <a:lstStyle/>
          <a:p>
            <a:pPr marL="0" indent="0" eaLnBrk="1" hangingPunct="1">
              <a:lnSpc>
                <a:spcPts val="3500"/>
              </a:lnSpc>
              <a:spcBef>
                <a:spcPct val="0"/>
              </a:spcBef>
              <a:buFont typeface="Arial" charset="0"/>
              <a:buNone/>
            </a:pPr>
            <a:r>
              <a:rPr lang="en-US" altLang="zh-CN" sz="2400" b="1" dirty="0" smtClean="0">
                <a:latin typeface="宋体" pitchFamily="2" charset="-122"/>
              </a:rPr>
              <a:t>【</a:t>
            </a:r>
            <a:r>
              <a:rPr lang="zh-CN" altLang="en-US" sz="2400" dirty="0" smtClean="0">
                <a:latin typeface="黑体" pitchFamily="2" charset="-122"/>
                <a:ea typeface="黑体" pitchFamily="2" charset="-122"/>
              </a:rPr>
              <a:t>对点训练</a:t>
            </a:r>
            <a:r>
              <a:rPr lang="en-US" altLang="zh-CN" sz="2400" b="1" dirty="0" smtClean="0">
                <a:latin typeface="宋体" pitchFamily="2" charset="-122"/>
              </a:rPr>
              <a:t>】</a:t>
            </a:r>
          </a:p>
          <a:p>
            <a:pPr marL="0" indent="0">
              <a:lnSpc>
                <a:spcPts val="3500"/>
              </a:lnSpc>
              <a:spcBef>
                <a:spcPct val="0"/>
              </a:spcBef>
              <a:buNone/>
            </a:pPr>
            <a:r>
              <a:rPr lang="en-US" altLang="zh-CN" sz="2400" b="1" dirty="0" smtClean="0">
                <a:latin typeface="宋体" pitchFamily="2" charset="-122"/>
              </a:rPr>
              <a:t>6</a:t>
            </a:r>
            <a:r>
              <a:rPr lang="zh-CN" altLang="en-US" sz="2400" b="1" dirty="0" smtClean="0">
                <a:latin typeface="宋体" pitchFamily="2" charset="-122"/>
              </a:rPr>
              <a:t>．</a:t>
            </a:r>
            <a:r>
              <a:rPr lang="en-US" altLang="zh-CN" sz="2400" b="1" dirty="0" smtClean="0">
                <a:latin typeface="宋体" charset="-122"/>
              </a:rPr>
              <a:t> [</a:t>
            </a:r>
            <a:r>
              <a:rPr lang="en-US" altLang="zh-CN" sz="2400" b="1" dirty="0" smtClean="0">
                <a:solidFill>
                  <a:srgbClr val="000000"/>
                </a:solidFill>
                <a:latin typeface="宋体" pitchFamily="2" charset="-122"/>
                <a:ea typeface="宋体" pitchFamily="2" charset="-122"/>
                <a:cs typeface="Times New Roman" pitchFamily="18" charset="0"/>
              </a:rPr>
              <a:t>2015·</a:t>
            </a:r>
            <a:r>
              <a:rPr lang="zh-CN" altLang="en-US" sz="2400" b="1" dirty="0" smtClean="0">
                <a:solidFill>
                  <a:srgbClr val="000000"/>
                </a:solidFill>
                <a:latin typeface="Times New Roman" pitchFamily="18" charset="0"/>
                <a:cs typeface="Times New Roman" pitchFamily="18" charset="0"/>
              </a:rPr>
              <a:t>全国卷</a:t>
            </a:r>
            <a:r>
              <a:rPr lang="en-US" altLang="en-US" sz="2400" b="1" dirty="0" smtClean="0">
                <a:solidFill>
                  <a:srgbClr val="000000"/>
                </a:solidFill>
                <a:latin typeface="Times New Roman" pitchFamily="18" charset="0"/>
                <a:cs typeface="Times New Roman" pitchFamily="18" charset="0"/>
              </a:rPr>
              <a:t>Ⅰ</a:t>
            </a:r>
            <a:r>
              <a:rPr lang="en-US" altLang="zh-CN" sz="2400" b="1" dirty="0" smtClean="0">
                <a:solidFill>
                  <a:srgbClr val="000000"/>
                </a:solidFill>
                <a:latin typeface="Times New Roman" pitchFamily="18" charset="0"/>
                <a:cs typeface="Times New Roman" pitchFamily="18" charset="0"/>
              </a:rPr>
              <a:t>] </a:t>
            </a:r>
            <a:r>
              <a:rPr lang="zh-CN" altLang="en-US" sz="2400" b="1" dirty="0" smtClean="0">
                <a:solidFill>
                  <a:srgbClr val="000000"/>
                </a:solidFill>
                <a:latin typeface="Times New Roman" pitchFamily="18" charset="0"/>
                <a:cs typeface="Times New Roman" pitchFamily="18" charset="0"/>
              </a:rPr>
              <a:t>在下面一段文字横线处补写恰当的语句，使整段文字语意完整连贯，内容贴切，逻辑严密。每处不超过</a:t>
            </a:r>
            <a:r>
              <a:rPr lang="en-US" altLang="en-US" sz="2400" b="1" dirty="0" smtClean="0">
                <a:solidFill>
                  <a:srgbClr val="000000"/>
                </a:solidFill>
                <a:latin typeface="宋体" pitchFamily="2" charset="-122"/>
                <a:ea typeface="宋体" pitchFamily="2" charset="-122"/>
                <a:cs typeface="Times New Roman" pitchFamily="18" charset="0"/>
              </a:rPr>
              <a:t>15</a:t>
            </a:r>
            <a:r>
              <a:rPr lang="zh-CN" altLang="en-US" sz="2400" b="1" dirty="0" smtClean="0">
                <a:solidFill>
                  <a:srgbClr val="000000"/>
                </a:solidFill>
                <a:latin typeface="Times New Roman" pitchFamily="18" charset="0"/>
                <a:cs typeface="Times New Roman" pitchFamily="18" charset="0"/>
              </a:rPr>
              <a:t>个字。</a:t>
            </a:r>
            <a:r>
              <a:rPr lang="en-US" altLang="en-US" sz="2400" b="1" dirty="0" smtClean="0">
                <a:solidFill>
                  <a:srgbClr val="000000"/>
                </a:solidFill>
                <a:latin typeface="Times New Roman" pitchFamily="18" charset="0"/>
                <a:cs typeface="Times New Roman" pitchFamily="18" charset="0"/>
              </a:rPr>
              <a:t>(</a:t>
            </a:r>
            <a:r>
              <a:rPr lang="en-US" altLang="en-US" sz="2400" b="1" dirty="0" smtClean="0">
                <a:solidFill>
                  <a:srgbClr val="000000"/>
                </a:solidFill>
                <a:latin typeface="宋体" pitchFamily="2" charset="-122"/>
                <a:ea typeface="宋体" pitchFamily="2" charset="-122"/>
                <a:cs typeface="Times New Roman" pitchFamily="18" charset="0"/>
              </a:rPr>
              <a:t>5</a:t>
            </a:r>
            <a:r>
              <a:rPr lang="zh-CN" altLang="en-US" sz="2400" b="1" dirty="0" smtClean="0">
                <a:solidFill>
                  <a:srgbClr val="000000"/>
                </a:solidFill>
                <a:latin typeface="Times New Roman" pitchFamily="18" charset="0"/>
                <a:cs typeface="Times New Roman" pitchFamily="18" charset="0"/>
              </a:rPr>
              <a:t>分</a:t>
            </a:r>
            <a:r>
              <a:rPr lang="en-US" altLang="en-US" sz="2400" b="1" dirty="0" smtClean="0">
                <a:solidFill>
                  <a:srgbClr val="000000"/>
                </a:solidFill>
                <a:latin typeface="Times New Roman" pitchFamily="18" charset="0"/>
                <a:cs typeface="Times New Roman" pitchFamily="18" charset="0"/>
              </a:rPr>
              <a:t>)</a:t>
            </a:r>
          </a:p>
          <a:p>
            <a:pPr marL="0" indent="0">
              <a:lnSpc>
                <a:spcPts val="3500"/>
              </a:lnSpc>
              <a:spcBef>
                <a:spcPct val="0"/>
              </a:spcBef>
              <a:buNone/>
            </a:pPr>
            <a:r>
              <a:rPr lang="zh-CN" altLang="en-US" sz="2400" b="1" dirty="0" smtClean="0">
                <a:solidFill>
                  <a:srgbClr val="000000"/>
                </a:solidFill>
                <a:latin typeface="Times New Roman" pitchFamily="18" charset="0"/>
                <a:ea typeface="楷体_GB2312" pitchFamily="49" charset="-122"/>
                <a:cs typeface="Times New Roman" pitchFamily="18" charset="0"/>
              </a:rPr>
              <a:t>        电子商务存在的价值之一，就是通过互联网进行网上购物、网上支付，节省消费者与商家的时间和空间，</a:t>
            </a:r>
            <a:r>
              <a:rPr lang="en-US" altLang="en-US" sz="2400" b="1" u="sng" dirty="0" smtClean="0">
                <a:solidFill>
                  <a:srgbClr val="000000"/>
                </a:solidFill>
                <a:latin typeface="Times New Roman" pitchFamily="18" charset="0"/>
                <a:ea typeface="楷体_GB2312" pitchFamily="49" charset="-122"/>
                <a:cs typeface="Times New Roman" pitchFamily="18" charset="0"/>
              </a:rPr>
              <a:t>①   </a:t>
            </a:r>
            <a:r>
              <a:rPr lang="zh-CN" altLang="en-US" sz="2400" b="1" dirty="0" smtClean="0">
                <a:solidFill>
                  <a:srgbClr val="000000"/>
                </a:solidFill>
                <a:latin typeface="Times New Roman" pitchFamily="18" charset="0"/>
                <a:ea typeface="楷体_GB2312" pitchFamily="49" charset="-122"/>
                <a:cs typeface="Times New Roman" pitchFamily="18" charset="0"/>
              </a:rPr>
              <a:t>。对于工作忙碌的上班族而言，</a:t>
            </a:r>
            <a:r>
              <a:rPr lang="en-US" altLang="en-US" sz="2400" b="1" u="sng" dirty="0" smtClean="0">
                <a:solidFill>
                  <a:srgbClr val="000000"/>
                </a:solidFill>
                <a:latin typeface="Times New Roman" pitchFamily="18" charset="0"/>
                <a:ea typeface="楷体_GB2312" pitchFamily="49" charset="-122"/>
                <a:cs typeface="Times New Roman" pitchFamily="18" charset="0"/>
              </a:rPr>
              <a:t>②     </a:t>
            </a:r>
            <a:r>
              <a:rPr lang="zh-CN" altLang="en-US" sz="2400" b="1" dirty="0" smtClean="0">
                <a:solidFill>
                  <a:srgbClr val="000000"/>
                </a:solidFill>
                <a:latin typeface="Times New Roman" pitchFamily="18" charset="0"/>
                <a:ea typeface="楷体_GB2312" pitchFamily="49" charset="-122"/>
                <a:cs typeface="Times New Roman" pitchFamily="18" charset="0"/>
              </a:rPr>
              <a:t>，还易于达到货比三家、快乐购物的目的。在信息多元化的</a:t>
            </a:r>
            <a:r>
              <a:rPr lang="en-US" altLang="en-US" sz="2400" b="1" dirty="0" smtClean="0">
                <a:solidFill>
                  <a:srgbClr val="000000"/>
                </a:solidFill>
                <a:latin typeface="宋体" pitchFamily="2" charset="-122"/>
                <a:ea typeface="宋体" pitchFamily="2" charset="-122"/>
                <a:cs typeface="Times New Roman" pitchFamily="18" charset="0"/>
              </a:rPr>
              <a:t>21</a:t>
            </a:r>
            <a:r>
              <a:rPr lang="zh-CN" altLang="en-US" sz="2400" b="1" dirty="0" smtClean="0">
                <a:solidFill>
                  <a:srgbClr val="000000"/>
                </a:solidFill>
                <a:latin typeface="Times New Roman" pitchFamily="18" charset="0"/>
                <a:ea typeface="楷体_GB2312" pitchFamily="49" charset="-122"/>
                <a:cs typeface="Times New Roman" pitchFamily="18" charset="0"/>
              </a:rPr>
              <a:t>世纪，</a:t>
            </a:r>
            <a:r>
              <a:rPr lang="en-US" altLang="en-US" sz="2400" b="1" u="sng" dirty="0" smtClean="0">
                <a:solidFill>
                  <a:srgbClr val="000000"/>
                </a:solidFill>
                <a:latin typeface="Times New Roman" pitchFamily="18" charset="0"/>
                <a:ea typeface="楷体_GB2312" pitchFamily="49" charset="-122"/>
                <a:cs typeface="Times New Roman" pitchFamily="18" charset="0"/>
              </a:rPr>
              <a:t>③     </a:t>
            </a:r>
            <a:r>
              <a:rPr lang="zh-CN" altLang="en-US" sz="2400" b="1" dirty="0" smtClean="0">
                <a:solidFill>
                  <a:srgbClr val="000000"/>
                </a:solidFill>
                <a:latin typeface="Times New Roman" pitchFamily="18" charset="0"/>
                <a:ea typeface="楷体_GB2312" pitchFamily="49" charset="-122"/>
                <a:cs typeface="Times New Roman" pitchFamily="18" charset="0"/>
              </a:rPr>
              <a:t>，完成购物，已经成为许多消费者的习惯。</a:t>
            </a:r>
          </a:p>
        </p:txBody>
      </p:sp>
      <p:grpSp>
        <p:nvGrpSpPr>
          <p:cNvPr id="2" name="Group 5"/>
          <p:cNvGrpSpPr>
            <a:grpSpLocks/>
          </p:cNvGrpSpPr>
          <p:nvPr/>
        </p:nvGrpSpPr>
        <p:grpSpPr bwMode="auto">
          <a:xfrm>
            <a:off x="1588" y="2674938"/>
            <a:ext cx="609600" cy="1978025"/>
            <a:chOff x="1" y="1685"/>
            <a:chExt cx="384" cy="1246"/>
          </a:xfrm>
        </p:grpSpPr>
        <p:pic>
          <p:nvPicPr>
            <p:cNvPr id="1324037"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2403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24039"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4034">
                                            <p:txEl>
                                              <p:pRg st="0" end="0"/>
                                            </p:txEl>
                                          </p:spTgt>
                                        </p:tgtEl>
                                        <p:attrNameLst>
                                          <p:attrName>style.visibility</p:attrName>
                                        </p:attrNameLst>
                                      </p:cBhvr>
                                      <p:to>
                                        <p:strVal val="visible"/>
                                      </p:to>
                                    </p:set>
                                    <p:anim calcmode="lin" valueType="num">
                                      <p:cBhvr additive="base">
                                        <p:cTn id="7" dur="500" fill="hold"/>
                                        <p:tgtEl>
                                          <p:spTgt spid="132403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2403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324034">
                                            <p:txEl>
                                              <p:pRg st="1" end="1"/>
                                            </p:txEl>
                                          </p:spTgt>
                                        </p:tgtEl>
                                        <p:attrNameLst>
                                          <p:attrName>style.visibility</p:attrName>
                                        </p:attrNameLst>
                                      </p:cBhvr>
                                      <p:to>
                                        <p:strVal val="visible"/>
                                      </p:to>
                                    </p:set>
                                    <p:anim calcmode="lin" valueType="num">
                                      <p:cBhvr additive="base">
                                        <p:cTn id="12" dur="500" fill="hold"/>
                                        <p:tgtEl>
                                          <p:spTgt spid="1324034">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32403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324034">
                                            <p:txEl>
                                              <p:pRg st="2" end="2"/>
                                            </p:txEl>
                                          </p:spTgt>
                                        </p:tgtEl>
                                        <p:attrNameLst>
                                          <p:attrName>style.visibility</p:attrName>
                                        </p:attrNameLst>
                                      </p:cBhvr>
                                      <p:to>
                                        <p:strVal val="visible"/>
                                      </p:to>
                                    </p:set>
                                    <p:anim calcmode="lin" valueType="num">
                                      <p:cBhvr additive="base">
                                        <p:cTn id="17" dur="500" fill="hold"/>
                                        <p:tgtEl>
                                          <p:spTgt spid="132403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2403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5058" name="内容占位符 2"/>
          <p:cNvSpPr>
            <a:spLocks noGrp="1"/>
          </p:cNvSpPr>
          <p:nvPr>
            <p:ph idx="4294967295"/>
          </p:nvPr>
        </p:nvSpPr>
        <p:spPr>
          <a:xfrm>
            <a:off x="714348" y="928670"/>
            <a:ext cx="7929618" cy="5407043"/>
          </a:xfrm>
        </p:spPr>
        <p:txBody>
          <a:bodyPr/>
          <a:lstStyle/>
          <a:p>
            <a:pPr marL="0" indent="0">
              <a:lnSpc>
                <a:spcPts val="3500"/>
              </a:lnSpc>
              <a:buNone/>
            </a:pPr>
            <a:r>
              <a:rPr lang="en-US" altLang="en-US" sz="2400" b="1" dirty="0" smtClean="0">
                <a:solidFill>
                  <a:srgbClr val="990033"/>
                </a:solidFill>
                <a:latin typeface="宋体" charset="-122"/>
                <a:cs typeface="Times New Roman" pitchFamily="18" charset="0"/>
              </a:rPr>
              <a:t>①</a:t>
            </a:r>
            <a:r>
              <a:rPr lang="zh-CN" altLang="en-US" sz="2400" b="1" dirty="0" smtClean="0">
                <a:solidFill>
                  <a:srgbClr val="990033"/>
                </a:solidFill>
                <a:latin typeface="宋体" charset="-122"/>
                <a:cs typeface="Times New Roman" pitchFamily="18" charset="0"/>
              </a:rPr>
              <a:t>从而大大提高交易效率　</a:t>
            </a:r>
            <a:r>
              <a:rPr lang="en-US" altLang="en-US" sz="2400" b="1" dirty="0" smtClean="0">
                <a:solidFill>
                  <a:srgbClr val="990033"/>
                </a:solidFill>
                <a:latin typeface="宋体" charset="-122"/>
                <a:cs typeface="Times New Roman" pitchFamily="18" charset="0"/>
              </a:rPr>
              <a:t>②</a:t>
            </a:r>
            <a:r>
              <a:rPr lang="zh-CN" altLang="en-US" sz="2400" b="1" dirty="0" smtClean="0">
                <a:solidFill>
                  <a:srgbClr val="990033"/>
                </a:solidFill>
                <a:latin typeface="宋体" charset="-122"/>
                <a:cs typeface="Times New Roman" pitchFamily="18" charset="0"/>
              </a:rPr>
              <a:t>除了大量节省宝贵时间　</a:t>
            </a:r>
            <a:r>
              <a:rPr lang="en-US" altLang="en-US" sz="2400" b="1" dirty="0" smtClean="0">
                <a:solidFill>
                  <a:srgbClr val="990033"/>
                </a:solidFill>
                <a:latin typeface="宋体" charset="-122"/>
                <a:cs typeface="Times New Roman" pitchFamily="18" charset="0"/>
              </a:rPr>
              <a:t>③</a:t>
            </a:r>
            <a:r>
              <a:rPr lang="zh-CN" altLang="en-US" sz="2400" b="1" dirty="0" smtClean="0">
                <a:solidFill>
                  <a:srgbClr val="990033"/>
                </a:solidFill>
                <a:latin typeface="宋体" charset="-122"/>
                <a:cs typeface="Times New Roman" pitchFamily="18" charset="0"/>
              </a:rPr>
              <a:t>上网浏览商品信息</a:t>
            </a:r>
            <a:endParaRPr lang="en-US" altLang="zh-CN" sz="2400" b="1" dirty="0" smtClean="0">
              <a:solidFill>
                <a:srgbClr val="990033"/>
              </a:solidFill>
              <a:latin typeface="宋体" charset="-122"/>
              <a:cs typeface="Times New Roman" pitchFamily="18" charset="0"/>
            </a:endParaRPr>
          </a:p>
          <a:p>
            <a:pPr marL="0" indent="0">
              <a:lnSpc>
                <a:spcPts val="3500"/>
              </a:lnSpc>
              <a:buNone/>
            </a:pP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en-US" sz="2400" b="1" dirty="0" smtClean="0">
                <a:solidFill>
                  <a:srgbClr val="990033"/>
                </a:solidFill>
                <a:latin typeface="宋体" charset="-122"/>
                <a:cs typeface="Times New Roman" pitchFamily="18" charset="0"/>
              </a:rPr>
              <a:t>]  </a:t>
            </a:r>
            <a:r>
              <a:rPr lang="zh-CN" altLang="en-US" sz="2400" b="1" dirty="0" smtClean="0">
                <a:solidFill>
                  <a:srgbClr val="990033"/>
                </a:solidFill>
                <a:latin typeface="宋体" charset="-122"/>
                <a:cs typeface="Times New Roman" pitchFamily="18" charset="0"/>
              </a:rPr>
              <a:t>本题考查语言表达连贯的能力。解题时，要注意联系上下文。第</a:t>
            </a:r>
            <a:r>
              <a:rPr lang="en-US" altLang="en-US" sz="2400" b="1" dirty="0" smtClean="0">
                <a:solidFill>
                  <a:srgbClr val="990033"/>
                </a:solidFill>
                <a:latin typeface="宋体" charset="-122"/>
                <a:cs typeface="Times New Roman" pitchFamily="18" charset="0"/>
              </a:rPr>
              <a:t>①</a:t>
            </a:r>
            <a:r>
              <a:rPr lang="zh-CN" altLang="en-US" sz="2400" b="1" dirty="0" smtClean="0">
                <a:solidFill>
                  <a:srgbClr val="990033"/>
                </a:solidFill>
                <a:latin typeface="宋体" charset="-122"/>
                <a:cs typeface="Times New Roman" pitchFamily="18" charset="0"/>
              </a:rPr>
              <a:t>空，前句已经说了</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节省消费者与商家的时间和空间</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，下句就要阐述其意义，从</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方便快捷</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或</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提高效率</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等角度来填写；第</a:t>
            </a:r>
            <a:r>
              <a:rPr lang="en-US" altLang="en-US" sz="2400" b="1" dirty="0" smtClean="0">
                <a:solidFill>
                  <a:srgbClr val="990033"/>
                </a:solidFill>
                <a:latin typeface="宋体" charset="-122"/>
                <a:cs typeface="Times New Roman" pitchFamily="18" charset="0"/>
              </a:rPr>
              <a:t>②</a:t>
            </a:r>
            <a:r>
              <a:rPr lang="zh-CN" altLang="en-US" sz="2400" b="1" dirty="0" smtClean="0">
                <a:solidFill>
                  <a:srgbClr val="990033"/>
                </a:solidFill>
                <a:latin typeface="宋体" charset="-122"/>
                <a:cs typeface="Times New Roman" pitchFamily="18" charset="0"/>
              </a:rPr>
              <a:t>空，前句说</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对于工作忙碌的上班族而言</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，后面则可填</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节省时间</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等内容；第</a:t>
            </a:r>
            <a:r>
              <a:rPr lang="en-US" altLang="en-US" sz="2400" b="1" dirty="0" smtClean="0">
                <a:solidFill>
                  <a:srgbClr val="990033"/>
                </a:solidFill>
                <a:latin typeface="宋体" charset="-122"/>
                <a:cs typeface="Times New Roman" pitchFamily="18" charset="0"/>
              </a:rPr>
              <a:t>③</a:t>
            </a:r>
            <a:r>
              <a:rPr lang="zh-CN" altLang="en-US" sz="2400" b="1" dirty="0" smtClean="0">
                <a:solidFill>
                  <a:srgbClr val="990033"/>
                </a:solidFill>
                <a:latin typeface="宋体" charset="-122"/>
                <a:cs typeface="Times New Roman" pitchFamily="18" charset="0"/>
              </a:rPr>
              <a:t>空，前句有</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信息多元化</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内容，因此后面可填</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上网浏览商品信息</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等。  </a:t>
            </a:r>
          </a:p>
        </p:txBody>
      </p:sp>
      <p:grpSp>
        <p:nvGrpSpPr>
          <p:cNvPr id="2" name="Group 5"/>
          <p:cNvGrpSpPr>
            <a:grpSpLocks/>
          </p:cNvGrpSpPr>
          <p:nvPr/>
        </p:nvGrpSpPr>
        <p:grpSpPr bwMode="auto">
          <a:xfrm>
            <a:off x="1588" y="2674938"/>
            <a:ext cx="609600" cy="1978025"/>
            <a:chOff x="1" y="1685"/>
            <a:chExt cx="384" cy="1246"/>
          </a:xfrm>
        </p:grpSpPr>
        <p:pic>
          <p:nvPicPr>
            <p:cNvPr id="132506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2506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25063"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5058">
                                            <p:txEl>
                                              <p:pRg st="0" end="0"/>
                                            </p:txEl>
                                          </p:spTgt>
                                        </p:tgtEl>
                                        <p:attrNameLst>
                                          <p:attrName>style.visibility</p:attrName>
                                        </p:attrNameLst>
                                      </p:cBhvr>
                                      <p:to>
                                        <p:strVal val="visible"/>
                                      </p:to>
                                    </p:set>
                                    <p:anim calcmode="lin" valueType="num">
                                      <p:cBhvr additive="base">
                                        <p:cTn id="7" dur="500" fill="hold"/>
                                        <p:tgtEl>
                                          <p:spTgt spid="132505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2505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25058">
                                            <p:txEl>
                                              <p:pRg st="1" end="1"/>
                                            </p:txEl>
                                          </p:spTgt>
                                        </p:tgtEl>
                                        <p:attrNameLst>
                                          <p:attrName>style.visibility</p:attrName>
                                        </p:attrNameLst>
                                      </p:cBhvr>
                                      <p:to>
                                        <p:strVal val="visible"/>
                                      </p:to>
                                    </p:set>
                                    <p:anim calcmode="lin" valueType="num">
                                      <p:cBhvr additive="base">
                                        <p:cTn id="13" dur="500" fill="hold"/>
                                        <p:tgtEl>
                                          <p:spTgt spid="132505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2505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5058" name="内容占位符 2"/>
          <p:cNvSpPr>
            <a:spLocks noGrp="1"/>
          </p:cNvSpPr>
          <p:nvPr>
            <p:ph idx="4294967295"/>
          </p:nvPr>
        </p:nvSpPr>
        <p:spPr>
          <a:xfrm>
            <a:off x="714347" y="857232"/>
            <a:ext cx="8143933" cy="5478481"/>
          </a:xfrm>
        </p:spPr>
        <p:txBody>
          <a:bodyPr/>
          <a:lstStyle/>
          <a:p>
            <a:pPr marL="0" indent="0">
              <a:lnSpc>
                <a:spcPts val="3500"/>
              </a:lnSpc>
              <a:buNone/>
            </a:pPr>
            <a:r>
              <a:rPr lang="en-US" altLang="zh-CN" sz="2400" b="1" dirty="0" smtClean="0">
                <a:latin typeface="宋体" charset="-122"/>
              </a:rPr>
              <a:t>7. [2014·</a:t>
            </a:r>
            <a:r>
              <a:rPr lang="zh-CN" altLang="en-US" sz="2400" b="1" dirty="0" smtClean="0">
                <a:latin typeface="宋体" charset="-122"/>
              </a:rPr>
              <a:t>新课标全国卷</a:t>
            </a:r>
            <a:r>
              <a:rPr lang="en-US" altLang="zh-CN" sz="2400" b="1" dirty="0" smtClean="0">
                <a:latin typeface="宋体" charset="-122"/>
              </a:rPr>
              <a:t>Ⅱ]</a:t>
            </a:r>
            <a:r>
              <a:rPr lang="zh-CN" altLang="en-US" sz="2400" b="1" dirty="0" smtClean="0">
                <a:latin typeface="宋体" charset="-122"/>
              </a:rPr>
              <a:t>在下面一段文字横线处补写恰当的语句，使整段文字语意完整连贯，内容贴切，逻辑严密。每处不超过</a:t>
            </a:r>
            <a:r>
              <a:rPr lang="en-US" altLang="zh-CN" sz="2400" b="1" dirty="0" smtClean="0">
                <a:latin typeface="宋体" charset="-122"/>
              </a:rPr>
              <a:t>12</a:t>
            </a:r>
            <a:r>
              <a:rPr lang="zh-CN" altLang="en-US" sz="2400" b="1" dirty="0" smtClean="0">
                <a:latin typeface="宋体" charset="-122"/>
              </a:rPr>
              <a:t>个字。</a:t>
            </a:r>
            <a:r>
              <a:rPr lang="en-US" altLang="zh-CN" sz="2400" b="1" dirty="0" smtClean="0">
                <a:latin typeface="宋体" charset="-122"/>
              </a:rPr>
              <a:t>(5</a:t>
            </a:r>
            <a:r>
              <a:rPr lang="zh-CN" altLang="en-US" sz="2400" b="1" dirty="0" smtClean="0">
                <a:latin typeface="宋体" charset="-122"/>
              </a:rPr>
              <a:t>分</a:t>
            </a:r>
            <a:r>
              <a:rPr lang="en-US" altLang="zh-CN" sz="2400" b="1" dirty="0" smtClean="0">
                <a:latin typeface="宋体" charset="-122"/>
              </a:rPr>
              <a:t>)</a:t>
            </a:r>
            <a:endParaRPr lang="zh-CN" altLang="en-US" sz="2400" b="1" dirty="0" smtClean="0">
              <a:latin typeface="宋体" charset="-122"/>
            </a:endParaRPr>
          </a:p>
          <a:p>
            <a:pPr marL="0" indent="0">
              <a:lnSpc>
                <a:spcPts val="3500"/>
              </a:lnSpc>
              <a:buNone/>
            </a:pPr>
            <a:r>
              <a:rPr lang="zh-CN" altLang="en-US" sz="2400" b="1" dirty="0" smtClean="0">
                <a:solidFill>
                  <a:srgbClr val="000000"/>
                </a:solidFill>
                <a:latin typeface="Times New Roman" pitchFamily="18" charset="0"/>
                <a:ea typeface="楷体_GB2312" pitchFamily="49" charset="-122"/>
                <a:cs typeface="Times New Roman" pitchFamily="18" charset="0"/>
              </a:rPr>
              <a:t>         大家都知道，</a:t>
            </a:r>
            <a:r>
              <a:rPr lang="en-US" altLang="zh-CN" sz="2400" b="1" u="sng" dirty="0" smtClean="0">
                <a:solidFill>
                  <a:srgbClr val="000000"/>
                </a:solidFill>
                <a:latin typeface="Times New Roman" pitchFamily="18" charset="0"/>
                <a:ea typeface="楷体_GB2312" pitchFamily="49" charset="-122"/>
                <a:cs typeface="Times New Roman" pitchFamily="18" charset="0"/>
              </a:rPr>
              <a:t>①   </a:t>
            </a:r>
            <a:r>
              <a:rPr lang="zh-CN" altLang="en-US" sz="2400" b="1" dirty="0" smtClean="0">
                <a:solidFill>
                  <a:srgbClr val="000000"/>
                </a:solidFill>
                <a:latin typeface="Times New Roman" pitchFamily="18" charset="0"/>
                <a:ea typeface="楷体_GB2312" pitchFamily="49" charset="-122"/>
                <a:cs typeface="Times New Roman" pitchFamily="18" charset="0"/>
              </a:rPr>
              <a:t>，倘若呼吸停止，生命也将终结。人体通过呼吸，</a:t>
            </a:r>
            <a:r>
              <a:rPr lang="en-US" altLang="zh-CN" sz="2400" b="1" u="sng" dirty="0" smtClean="0">
                <a:solidFill>
                  <a:srgbClr val="000000"/>
                </a:solidFill>
                <a:latin typeface="Times New Roman" pitchFamily="18" charset="0"/>
                <a:ea typeface="楷体_GB2312" pitchFamily="49" charset="-122"/>
                <a:cs typeface="Times New Roman" pitchFamily="18" charset="0"/>
              </a:rPr>
              <a:t>②   </a:t>
            </a:r>
            <a:r>
              <a:rPr lang="zh-CN" altLang="en-US" sz="2400" b="1" dirty="0" smtClean="0">
                <a:solidFill>
                  <a:srgbClr val="000000"/>
                </a:solidFill>
                <a:latin typeface="Times New Roman" pitchFamily="18" charset="0"/>
                <a:ea typeface="楷体_GB2312" pitchFamily="49" charset="-122"/>
                <a:cs typeface="Times New Roman" pitchFamily="18" charset="0"/>
              </a:rPr>
              <a:t>，排出二氧化碳。那你可知道土壤也有呼吸？土壤呼吸和人的呼吸一样，也是一个</a:t>
            </a:r>
            <a:r>
              <a:rPr lang="en-US" altLang="zh-CN" sz="2400" b="1" u="sng" dirty="0" smtClean="0">
                <a:solidFill>
                  <a:srgbClr val="000000"/>
                </a:solidFill>
                <a:latin typeface="Times New Roman" pitchFamily="18" charset="0"/>
                <a:ea typeface="楷体_GB2312" pitchFamily="49" charset="-122"/>
                <a:cs typeface="Times New Roman" pitchFamily="18" charset="0"/>
              </a:rPr>
              <a:t>③      </a:t>
            </a:r>
            <a:r>
              <a:rPr lang="zh-CN" altLang="en-US" sz="2400" b="1" dirty="0" smtClean="0">
                <a:solidFill>
                  <a:srgbClr val="000000"/>
                </a:solidFill>
                <a:latin typeface="Times New Roman" pitchFamily="18" charset="0"/>
                <a:ea typeface="楷体_GB2312" pitchFamily="49" charset="-122"/>
                <a:cs typeface="Times New Roman" pitchFamily="18" charset="0"/>
              </a:rPr>
              <a:t>的过程。</a:t>
            </a:r>
          </a:p>
        </p:txBody>
      </p:sp>
      <p:grpSp>
        <p:nvGrpSpPr>
          <p:cNvPr id="2" name="Group 5"/>
          <p:cNvGrpSpPr>
            <a:grpSpLocks/>
          </p:cNvGrpSpPr>
          <p:nvPr/>
        </p:nvGrpSpPr>
        <p:grpSpPr bwMode="auto">
          <a:xfrm>
            <a:off x="1588" y="2674938"/>
            <a:ext cx="609600" cy="1978025"/>
            <a:chOff x="1" y="1685"/>
            <a:chExt cx="384" cy="1246"/>
          </a:xfrm>
        </p:grpSpPr>
        <p:pic>
          <p:nvPicPr>
            <p:cNvPr id="132506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2506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25063"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5058">
                                            <p:txEl>
                                              <p:pRg st="0" end="0"/>
                                            </p:txEl>
                                          </p:spTgt>
                                        </p:tgtEl>
                                        <p:attrNameLst>
                                          <p:attrName>style.visibility</p:attrName>
                                        </p:attrNameLst>
                                      </p:cBhvr>
                                      <p:to>
                                        <p:strVal val="visible"/>
                                      </p:to>
                                    </p:set>
                                    <p:anim calcmode="lin" valueType="num">
                                      <p:cBhvr additive="base">
                                        <p:cTn id="7" dur="500" fill="hold"/>
                                        <p:tgtEl>
                                          <p:spTgt spid="132505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2505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25058">
                                            <p:txEl>
                                              <p:pRg st="1" end="1"/>
                                            </p:txEl>
                                          </p:spTgt>
                                        </p:tgtEl>
                                        <p:attrNameLst>
                                          <p:attrName>style.visibility</p:attrName>
                                        </p:attrNameLst>
                                      </p:cBhvr>
                                      <p:to>
                                        <p:strVal val="visible"/>
                                      </p:to>
                                    </p:set>
                                    <p:anim calcmode="lin" valueType="num">
                                      <p:cBhvr additive="base">
                                        <p:cTn id="13" dur="500" fill="hold"/>
                                        <p:tgtEl>
                                          <p:spTgt spid="132505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2505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5058" name="内容占位符 2"/>
          <p:cNvSpPr>
            <a:spLocks noGrp="1"/>
          </p:cNvSpPr>
          <p:nvPr>
            <p:ph idx="4294967295"/>
          </p:nvPr>
        </p:nvSpPr>
        <p:spPr>
          <a:xfrm>
            <a:off x="714348" y="785794"/>
            <a:ext cx="8001056" cy="5549919"/>
          </a:xfrm>
        </p:spPr>
        <p:txBody>
          <a:bodyPr/>
          <a:lstStyle/>
          <a:p>
            <a:pPr marL="0" indent="0">
              <a:lnSpc>
                <a:spcPts val="3500"/>
              </a:lnSpc>
              <a:buNone/>
            </a:pPr>
            <a:r>
              <a:rPr lang="en-US" altLang="en-US" sz="2400" b="1" dirty="0" smtClean="0">
                <a:solidFill>
                  <a:srgbClr val="990033"/>
                </a:solidFill>
                <a:latin typeface="宋体" charset="-122"/>
                <a:cs typeface="Times New Roman" pitchFamily="18" charset="0"/>
              </a:rPr>
              <a:t>①</a:t>
            </a:r>
            <a:r>
              <a:rPr lang="zh-CN" altLang="en-US" sz="2400" b="1" dirty="0" smtClean="0">
                <a:solidFill>
                  <a:srgbClr val="990033"/>
                </a:solidFill>
                <a:latin typeface="宋体" charset="-122"/>
                <a:cs typeface="Times New Roman" pitchFamily="18" charset="0"/>
              </a:rPr>
              <a:t>一个人活着就必须呼吸　</a:t>
            </a:r>
            <a:r>
              <a:rPr lang="en-US" altLang="en-US" sz="2400" b="1" dirty="0" smtClean="0">
                <a:solidFill>
                  <a:srgbClr val="990033"/>
                </a:solidFill>
                <a:latin typeface="宋体" charset="-122"/>
                <a:cs typeface="Times New Roman" pitchFamily="18" charset="0"/>
              </a:rPr>
              <a:t>②</a:t>
            </a:r>
            <a:r>
              <a:rPr lang="zh-CN" altLang="en-US" sz="2400" b="1" dirty="0" smtClean="0">
                <a:solidFill>
                  <a:srgbClr val="990033"/>
                </a:solidFill>
                <a:latin typeface="宋体" charset="-122"/>
                <a:cs typeface="Times New Roman" pitchFamily="18" charset="0"/>
              </a:rPr>
              <a:t>从大气中吸入氧气　</a:t>
            </a:r>
            <a:r>
              <a:rPr lang="en-US" altLang="en-US" sz="2400" b="1" dirty="0" smtClean="0">
                <a:solidFill>
                  <a:srgbClr val="990033"/>
                </a:solidFill>
                <a:latin typeface="宋体" charset="-122"/>
                <a:cs typeface="Times New Roman" pitchFamily="18" charset="0"/>
              </a:rPr>
              <a:t>③</a:t>
            </a:r>
            <a:r>
              <a:rPr lang="zh-CN" altLang="en-US" sz="2400" b="1" dirty="0" smtClean="0">
                <a:solidFill>
                  <a:srgbClr val="990033"/>
                </a:solidFill>
                <a:latin typeface="宋体" charset="-122"/>
                <a:cs typeface="Times New Roman" pitchFamily="18" charset="0"/>
              </a:rPr>
              <a:t>吸入氧气释放二氧化碳</a:t>
            </a:r>
          </a:p>
          <a:p>
            <a:pPr marL="0" indent="0">
              <a:lnSpc>
                <a:spcPts val="3500"/>
              </a:lnSpc>
              <a:buNone/>
            </a:pP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en-US" sz="2400" b="1" dirty="0" smtClean="0">
                <a:solidFill>
                  <a:srgbClr val="990033"/>
                </a:solidFill>
                <a:latin typeface="宋体" charset="-122"/>
                <a:cs typeface="Times New Roman" pitchFamily="18" charset="0"/>
              </a:rPr>
              <a:t>]  </a:t>
            </a:r>
            <a:r>
              <a:rPr lang="zh-CN" altLang="en-US" sz="2400" b="1" dirty="0" smtClean="0">
                <a:solidFill>
                  <a:srgbClr val="990033"/>
                </a:solidFill>
                <a:latin typeface="宋体" charset="-122"/>
                <a:cs typeface="Times New Roman" pitchFamily="18" charset="0"/>
              </a:rPr>
              <a:t>本题考查语言表达简明、连贯、得体、准确、鲜明、生动的能力，能力层级为</a:t>
            </a:r>
            <a:r>
              <a:rPr lang="en-US" altLang="en-US" sz="2400" b="1" dirty="0" smtClean="0">
                <a:solidFill>
                  <a:srgbClr val="990033"/>
                </a:solidFill>
                <a:latin typeface="Times New Roman" pitchFamily="18" charset="0"/>
                <a:cs typeface="Times New Roman" pitchFamily="18" charset="0"/>
              </a:rPr>
              <a:t>E</a:t>
            </a:r>
            <a:r>
              <a:rPr lang="zh-CN" altLang="en-US" sz="2400" b="1" dirty="0" smtClean="0">
                <a:solidFill>
                  <a:srgbClr val="990033"/>
                </a:solidFill>
                <a:latin typeface="宋体" charset="-122"/>
                <a:cs typeface="Times New Roman" pitchFamily="18" charset="0"/>
              </a:rPr>
              <a:t>级。解答此题时，首先要把握语段的整体意思，其次分析前后语境，再次要具备相关的科学常识。</a:t>
            </a:r>
            <a:r>
              <a:rPr lang="en-US" altLang="en-US" sz="2400" b="1" dirty="0" smtClean="0">
                <a:solidFill>
                  <a:srgbClr val="990033"/>
                </a:solidFill>
                <a:latin typeface="宋体" charset="-122"/>
                <a:cs typeface="Times New Roman" pitchFamily="18" charset="0"/>
              </a:rPr>
              <a:t>①</a:t>
            </a:r>
            <a:r>
              <a:rPr lang="zh-CN" altLang="en-US" sz="2400" b="1" dirty="0" smtClean="0">
                <a:solidFill>
                  <a:srgbClr val="990033"/>
                </a:solidFill>
                <a:latin typeface="宋体" charset="-122"/>
                <a:cs typeface="Times New Roman" pitchFamily="18" charset="0"/>
              </a:rPr>
              <a:t>处，根据</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倘若</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呼吸停止</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生命终结</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可分析出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生命不终结，呼吸不停止</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的信息；</a:t>
            </a:r>
            <a:r>
              <a:rPr lang="en-US" altLang="en-US" sz="2400" b="1" dirty="0" smtClean="0">
                <a:solidFill>
                  <a:srgbClr val="990033"/>
                </a:solidFill>
                <a:latin typeface="宋体" charset="-122"/>
                <a:cs typeface="Times New Roman" pitchFamily="18" charset="0"/>
              </a:rPr>
              <a:t>②</a:t>
            </a:r>
            <a:r>
              <a:rPr lang="zh-CN" altLang="en-US" sz="2400" b="1" dirty="0" smtClean="0">
                <a:solidFill>
                  <a:srgbClr val="990033"/>
                </a:solidFill>
                <a:latin typeface="宋体" charset="-122"/>
                <a:cs typeface="Times New Roman" pitchFamily="18" charset="0"/>
              </a:rPr>
              <a:t>处，根据</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排出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可分析出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吸入</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的信息，根据科学常识，分析出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吸入氧气</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的信息； </a:t>
            </a:r>
            <a:r>
              <a:rPr lang="en-US" altLang="en-US" sz="2400" b="1" dirty="0" smtClean="0">
                <a:solidFill>
                  <a:srgbClr val="990033"/>
                </a:solidFill>
                <a:latin typeface="宋体" charset="-122"/>
                <a:cs typeface="Times New Roman" pitchFamily="18" charset="0"/>
              </a:rPr>
              <a:t>③</a:t>
            </a:r>
            <a:r>
              <a:rPr lang="zh-CN" altLang="en-US" sz="2400" b="1" dirty="0" smtClean="0">
                <a:solidFill>
                  <a:srgbClr val="990033"/>
                </a:solidFill>
                <a:latin typeface="宋体" charset="-122"/>
                <a:cs typeface="Times New Roman" pitchFamily="18" charset="0"/>
              </a:rPr>
              <a:t>处，根据</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和人的呼吸一样</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也</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，分析出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吸入氧气排出二氧化碳”的信息。最后，将分析出的信息按照字数要求整合成句 。</a:t>
            </a:r>
            <a:endParaRPr lang="zh-CN" altLang="en-US" sz="2400" b="1" dirty="0" smtClean="0">
              <a:solidFill>
                <a:srgbClr val="000000"/>
              </a:solidFill>
              <a:latin typeface="Times New Roman" pitchFamily="18" charset="0"/>
              <a:ea typeface="楷体_GB2312" pitchFamily="49" charset="-122"/>
              <a:cs typeface="Times New Roman" pitchFamily="18" charset="0"/>
            </a:endParaRPr>
          </a:p>
        </p:txBody>
      </p:sp>
      <p:grpSp>
        <p:nvGrpSpPr>
          <p:cNvPr id="2" name="Group 5"/>
          <p:cNvGrpSpPr>
            <a:grpSpLocks/>
          </p:cNvGrpSpPr>
          <p:nvPr/>
        </p:nvGrpSpPr>
        <p:grpSpPr bwMode="auto">
          <a:xfrm>
            <a:off x="1588" y="2674938"/>
            <a:ext cx="609600" cy="1978025"/>
            <a:chOff x="1" y="1685"/>
            <a:chExt cx="384" cy="1246"/>
          </a:xfrm>
        </p:grpSpPr>
        <p:pic>
          <p:nvPicPr>
            <p:cNvPr id="132506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2506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25063"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5058">
                                            <p:txEl>
                                              <p:pRg st="0" end="0"/>
                                            </p:txEl>
                                          </p:spTgt>
                                        </p:tgtEl>
                                        <p:attrNameLst>
                                          <p:attrName>style.visibility</p:attrName>
                                        </p:attrNameLst>
                                      </p:cBhvr>
                                      <p:to>
                                        <p:strVal val="visible"/>
                                      </p:to>
                                    </p:set>
                                    <p:anim calcmode="lin" valueType="num">
                                      <p:cBhvr additive="base">
                                        <p:cTn id="7" dur="500" fill="hold"/>
                                        <p:tgtEl>
                                          <p:spTgt spid="132505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2505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25058">
                                            <p:txEl>
                                              <p:pRg st="1" end="1"/>
                                            </p:txEl>
                                          </p:spTgt>
                                        </p:tgtEl>
                                        <p:attrNameLst>
                                          <p:attrName>style.visibility</p:attrName>
                                        </p:attrNameLst>
                                      </p:cBhvr>
                                      <p:to>
                                        <p:strVal val="visible"/>
                                      </p:to>
                                    </p:set>
                                    <p:anim calcmode="lin" valueType="num">
                                      <p:cBhvr additive="base">
                                        <p:cTn id="13" dur="500" fill="hold"/>
                                        <p:tgtEl>
                                          <p:spTgt spid="132505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2505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1" y="936625"/>
            <a:ext cx="8069290" cy="5399088"/>
          </a:xfrm>
        </p:spPr>
        <p:txBody>
          <a:bodyPr>
            <a:noAutofit/>
          </a:bodyPr>
          <a:lstStyle/>
          <a:p>
            <a:pPr marL="0" indent="622300" algn="ctr" eaLnBrk="1" hangingPunct="1">
              <a:lnSpc>
                <a:spcPts val="3500"/>
              </a:lnSpc>
              <a:spcBef>
                <a:spcPct val="0"/>
              </a:spcBef>
              <a:buFont typeface="Arial" charset="0"/>
              <a:buNone/>
            </a:pPr>
            <a:r>
              <a:rPr lang="en-US" altLang="zh-CN" sz="2400" b="1" dirty="0" smtClean="0">
                <a:solidFill>
                  <a:srgbClr val="0033CC"/>
                </a:solidFill>
                <a:effectLst>
                  <a:outerShdw blurRad="38100" dist="38100" dir="2700000" algn="tl">
                    <a:srgbClr val="C0C0C0"/>
                  </a:outerShdw>
                </a:effectLst>
                <a:latin typeface="宋体"/>
              </a:rPr>
              <a:t>——</a:t>
            </a:r>
            <a:r>
              <a:rPr lang="en-US" altLang="zh-CN" sz="2400" b="1" dirty="0" smtClean="0">
                <a:solidFill>
                  <a:srgbClr val="0033CC"/>
                </a:solidFill>
                <a:effectLst>
                  <a:outerShdw blurRad="38100" dist="38100" dir="2700000" algn="tl">
                    <a:srgbClr val="C0C0C0"/>
                  </a:outerShdw>
                </a:effectLst>
              </a:rPr>
              <a:t> </a:t>
            </a:r>
            <a:r>
              <a:rPr lang="zh-CN" altLang="en-US" sz="2400" b="1" dirty="0" smtClean="0">
                <a:solidFill>
                  <a:srgbClr val="0033CC"/>
                </a:solidFill>
                <a:effectLst>
                  <a:outerShdw blurRad="38100" dist="38100" dir="2700000" algn="tl">
                    <a:srgbClr val="C0C0C0"/>
                  </a:outerShdw>
                </a:effectLst>
                <a:ea typeface="黑体" pitchFamily="2" charset="-122"/>
              </a:rPr>
              <a:t>技法点拨</a:t>
            </a:r>
            <a:r>
              <a:rPr lang="zh-CN" altLang="en-US" sz="2400" b="1" dirty="0" smtClean="0">
                <a:solidFill>
                  <a:srgbClr val="0033CC"/>
                </a:solidFill>
                <a:effectLst>
                  <a:outerShdw blurRad="38100" dist="38100" dir="2700000" algn="tl">
                    <a:srgbClr val="C0C0C0"/>
                  </a:outerShdw>
                </a:effectLst>
              </a:rPr>
              <a:t> </a:t>
            </a:r>
            <a:r>
              <a:rPr lang="en-US" altLang="zh-CN" sz="2400" b="1" dirty="0" smtClean="0">
                <a:solidFill>
                  <a:srgbClr val="0033CC"/>
                </a:solidFill>
                <a:effectLst>
                  <a:outerShdw blurRad="38100" dist="38100" dir="2700000" algn="tl">
                    <a:srgbClr val="C0C0C0"/>
                  </a:outerShdw>
                </a:effectLst>
                <a:latin typeface="宋体"/>
              </a:rPr>
              <a:t>——</a:t>
            </a:r>
            <a:endParaRPr lang="en-US" altLang="zh-CN" sz="2400" b="1" dirty="0" smtClean="0">
              <a:solidFill>
                <a:srgbClr val="0033CC"/>
              </a:solidFill>
              <a:effectLst>
                <a:outerShdw blurRad="38100" dist="38100" dir="2700000" algn="tl">
                  <a:srgbClr val="C0C0C0"/>
                </a:outerShdw>
              </a:effectLst>
            </a:endParaRPr>
          </a:p>
          <a:p>
            <a:pPr marL="0" indent="0" eaLnBrk="1" hangingPunct="1">
              <a:lnSpc>
                <a:spcPts val="3500"/>
              </a:lnSpc>
              <a:spcBef>
                <a:spcPct val="0"/>
              </a:spcBef>
              <a:buFont typeface="Arial" charset="0"/>
              <a:buNone/>
            </a:pPr>
            <a:r>
              <a:rPr lang="zh-CN" altLang="en-US" sz="2400" dirty="0" smtClean="0">
                <a:latin typeface="黑体" pitchFamily="2" charset="-122"/>
                <a:ea typeface="黑体" pitchFamily="2" charset="-122"/>
              </a:rPr>
              <a:t>技法</a:t>
            </a:r>
            <a:r>
              <a:rPr lang="en-US" altLang="zh-CN" sz="2400" dirty="0" smtClean="0">
                <a:latin typeface="黑体" pitchFamily="2" charset="-122"/>
                <a:ea typeface="黑体" pitchFamily="2" charset="-122"/>
              </a:rPr>
              <a:t>6</a:t>
            </a:r>
            <a:r>
              <a:rPr lang="zh-CN" altLang="en-US" sz="2400" dirty="0" smtClean="0">
                <a:latin typeface="黑体" pitchFamily="2" charset="-122"/>
                <a:ea typeface="黑体" pitchFamily="2" charset="-122"/>
              </a:rPr>
              <a:t>　语言连贯金手指</a:t>
            </a:r>
          </a:p>
          <a:p>
            <a:pPr marL="0" indent="0" eaLnBrk="1" hangingPunct="1">
              <a:lnSpc>
                <a:spcPts val="3500"/>
              </a:lnSpc>
              <a:spcBef>
                <a:spcPct val="0"/>
              </a:spcBef>
              <a:buFont typeface="Arial" charset="0"/>
              <a:buNone/>
            </a:pPr>
            <a:r>
              <a:rPr lang="en-US" altLang="zh-CN" sz="2400" b="1" dirty="0" smtClean="0">
                <a:solidFill>
                  <a:srgbClr val="000000"/>
                </a:solidFill>
                <a:latin typeface="Times New Roman" pitchFamily="18" charset="0"/>
                <a:cs typeface="Times New Roman" pitchFamily="18" charset="0"/>
              </a:rPr>
              <a:t>1</a:t>
            </a:r>
            <a:r>
              <a:rPr lang="zh-CN" altLang="en-US" sz="2400" b="1" dirty="0" smtClean="0">
                <a:solidFill>
                  <a:srgbClr val="000000"/>
                </a:solidFill>
                <a:latin typeface="Times New Roman" pitchFamily="18" charset="0"/>
                <a:cs typeface="Times New Roman" pitchFamily="18" charset="0"/>
              </a:rPr>
              <a:t>．抓中心</a:t>
            </a:r>
          </a:p>
          <a:p>
            <a:pPr marL="0" indent="0">
              <a:lnSpc>
                <a:spcPts val="3500"/>
              </a:lnSpc>
              <a:spcBef>
                <a:spcPct val="0"/>
              </a:spcBef>
              <a:buNone/>
            </a:pPr>
            <a:r>
              <a:rPr lang="zh-CN" altLang="en-US" sz="2400" b="1" dirty="0" smtClean="0">
                <a:solidFill>
                  <a:srgbClr val="000000"/>
                </a:solidFill>
                <a:latin typeface="Times New Roman" pitchFamily="18" charset="0"/>
                <a:cs typeface="Times New Roman" pitchFamily="18" charset="0"/>
              </a:rPr>
              <a:t>         一个句群，虽然由若干句子组成，却表述一个中心，句序的安排必然围绕这一中心。因此抓住了句群的中心，就抓住了要害，对句序的认识就会由暗到明。分析句子的性质和作用</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如总领句、总结句、过渡句、解说句、观点句、材料句等</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，是抓准中心的重要手段。一个句群的中心，大多用一个关键句表达。这一关键句往往放在句首或者句尾。</a:t>
            </a:r>
          </a:p>
        </p:txBody>
      </p:sp>
      <p:grpSp>
        <p:nvGrpSpPr>
          <p:cNvPr id="2" name="Group 5"/>
          <p:cNvGrpSpPr>
            <a:grpSpLocks/>
          </p:cNvGrpSpPr>
          <p:nvPr/>
        </p:nvGrpSpPr>
        <p:grpSpPr bwMode="auto">
          <a:xfrm>
            <a:off x="1588" y="2674938"/>
            <a:ext cx="609600" cy="1978025"/>
            <a:chOff x="1" y="1685"/>
            <a:chExt cx="384" cy="1246"/>
          </a:xfrm>
        </p:grpSpPr>
        <p:pic>
          <p:nvPicPr>
            <p:cNvPr id="1327109"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27110"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27111"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a:grpSpLocks/>
          </p:cNvGrpSpPr>
          <p:nvPr/>
        </p:nvGrpSpPr>
        <p:grpSpPr bwMode="auto">
          <a:xfrm>
            <a:off x="1588" y="777875"/>
            <a:ext cx="609600" cy="2219325"/>
            <a:chOff x="1" y="490"/>
            <a:chExt cx="384" cy="1262"/>
          </a:xfrm>
        </p:grpSpPr>
        <p:pic>
          <p:nvPicPr>
            <p:cNvPr id="873475" name="Picture 4"/>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873476"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2"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873478" name="内容占位符 2"/>
          <p:cNvSpPr>
            <a:spLocks/>
          </p:cNvSpPr>
          <p:nvPr/>
        </p:nvSpPr>
        <p:spPr bwMode="auto">
          <a:xfrm>
            <a:off x="785786" y="714356"/>
            <a:ext cx="7704137" cy="5327650"/>
          </a:xfrm>
          <a:prstGeom prst="rect">
            <a:avLst/>
          </a:prstGeom>
          <a:noFill/>
          <a:ln w="9525">
            <a:noFill/>
            <a:miter lim="800000"/>
            <a:headEnd/>
            <a:tailEnd/>
          </a:ln>
        </p:spPr>
        <p:txBody>
          <a:bodyPr lIns="46800" rIns="46800"/>
          <a:lstStyle/>
          <a:p>
            <a:pPr eaLnBrk="1" hangingPunct="1">
              <a:lnSpc>
                <a:spcPts val="3000"/>
              </a:lnSpc>
              <a:spcBef>
                <a:spcPct val="0"/>
              </a:spcBef>
            </a:pPr>
            <a:r>
              <a:rPr lang="en-US" altLang="zh-CN" sz="2400" b="1" dirty="0">
                <a:latin typeface="黑体" pitchFamily="2" charset="-122"/>
                <a:ea typeface="黑体" pitchFamily="2" charset="-122"/>
              </a:rPr>
              <a:t>           </a:t>
            </a:r>
            <a:r>
              <a:rPr lang="en-US" altLang="zh-CN" sz="2400" b="1" dirty="0" smtClean="0">
                <a:latin typeface="黑体" pitchFamily="2" charset="-122"/>
                <a:ea typeface="黑体" pitchFamily="2" charset="-122"/>
              </a:rPr>
              <a:t>    </a:t>
            </a:r>
            <a:r>
              <a:rPr lang="en-US" altLang="zh-CN" sz="2400" b="1" dirty="0" smtClean="0">
                <a:solidFill>
                  <a:srgbClr val="0033CC"/>
                </a:solidFill>
                <a:effectLst>
                  <a:outerShdw blurRad="38100" dist="38100" dir="2700000" algn="tl">
                    <a:srgbClr val="C0C0C0"/>
                  </a:outerShdw>
                </a:effectLst>
                <a:latin typeface="宋体"/>
              </a:rPr>
              <a:t>——</a:t>
            </a:r>
            <a:r>
              <a:rPr lang="en-US" altLang="zh-CN" sz="2400" b="1" dirty="0" smtClean="0">
                <a:solidFill>
                  <a:srgbClr val="0033CC"/>
                </a:solidFill>
                <a:effectLst>
                  <a:outerShdw blurRad="38100" dist="38100" dir="2700000" algn="tl">
                    <a:srgbClr val="C0C0C0"/>
                  </a:outerShdw>
                </a:effectLst>
              </a:rPr>
              <a:t> </a:t>
            </a:r>
            <a:r>
              <a:rPr lang="zh-CN" altLang="en-US" sz="2400" b="1" dirty="0">
                <a:solidFill>
                  <a:srgbClr val="0033CC"/>
                </a:solidFill>
                <a:effectLst>
                  <a:outerShdw blurRad="38100" dist="38100" dir="2700000" algn="tl">
                    <a:srgbClr val="C0C0C0"/>
                  </a:outerShdw>
                </a:effectLst>
                <a:latin typeface="黑体" pitchFamily="2" charset="-122"/>
                <a:ea typeface="黑体" pitchFamily="2" charset="-122"/>
              </a:rPr>
              <a:t>真题体验</a:t>
            </a:r>
            <a:r>
              <a:rPr lang="zh-CN" altLang="en-US" sz="2400" b="1" dirty="0">
                <a:solidFill>
                  <a:srgbClr val="0033CC"/>
                </a:solidFill>
                <a:effectLst>
                  <a:outerShdw blurRad="38100" dist="38100" dir="2700000" algn="tl">
                    <a:srgbClr val="C0C0C0"/>
                  </a:outerShdw>
                </a:effectLst>
              </a:rPr>
              <a:t> </a:t>
            </a:r>
            <a:r>
              <a:rPr lang="en-US" altLang="zh-CN" sz="2400" b="1" dirty="0">
                <a:solidFill>
                  <a:srgbClr val="0033CC"/>
                </a:solidFill>
                <a:effectLst>
                  <a:outerShdw blurRad="38100" dist="38100" dir="2700000" algn="tl">
                    <a:srgbClr val="C0C0C0"/>
                  </a:outerShdw>
                </a:effectLst>
                <a:latin typeface="宋体"/>
              </a:rPr>
              <a:t>——</a:t>
            </a:r>
            <a:endParaRPr lang="en-US" altLang="zh-CN" sz="2400" b="1" dirty="0">
              <a:solidFill>
                <a:srgbClr val="0033CC"/>
              </a:solidFill>
              <a:effectLst>
                <a:outerShdw blurRad="38100" dist="38100" dir="2700000" algn="tl">
                  <a:srgbClr val="C0C0C0"/>
                </a:outerShdw>
              </a:effectLst>
            </a:endParaRPr>
          </a:p>
          <a:p>
            <a:pPr>
              <a:lnSpc>
                <a:spcPts val="3500"/>
              </a:lnSpc>
              <a:spcBef>
                <a:spcPct val="0"/>
              </a:spcBef>
            </a:pPr>
            <a:r>
              <a:rPr lang="en-US" altLang="zh-CN" sz="2400" b="1" dirty="0" smtClean="0">
                <a:latin typeface="+mn-ea"/>
              </a:rPr>
              <a:t>1</a:t>
            </a:r>
            <a:r>
              <a:rPr lang="en-US" altLang="zh-CN" sz="2400" b="1" dirty="0" smtClean="0">
                <a:latin typeface="宋体" pitchFamily="2" charset="-122"/>
              </a:rPr>
              <a:t>.[2015·</a:t>
            </a:r>
            <a:r>
              <a:rPr lang="zh-CN" altLang="en-US" sz="2400" b="1" dirty="0" smtClean="0">
                <a:latin typeface="宋体" pitchFamily="2" charset="-122"/>
              </a:rPr>
              <a:t>全国卷</a:t>
            </a:r>
            <a:r>
              <a:rPr lang="en-US" altLang="zh-CN" sz="2400" b="1" dirty="0" smtClean="0">
                <a:latin typeface="宋体" pitchFamily="2" charset="-122"/>
              </a:rPr>
              <a:t>Ⅰ] </a:t>
            </a:r>
            <a:r>
              <a:rPr lang="zh-CN" altLang="en-US" sz="2400" b="1" dirty="0" smtClean="0">
                <a:latin typeface="宋体" pitchFamily="2" charset="-122"/>
              </a:rPr>
              <a:t>依次填入下列各句横线处的成语，最恰当的一组是</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a:lnSpc>
                <a:spcPts val="3500"/>
              </a:lnSpc>
              <a:spcBef>
                <a:spcPct val="0"/>
              </a:spcBef>
            </a:pPr>
            <a:r>
              <a:rPr lang="en-US" altLang="zh-CN" sz="2400" b="1" dirty="0" smtClean="0">
                <a:latin typeface="宋体" pitchFamily="2" charset="-122"/>
              </a:rPr>
              <a:t>①</a:t>
            </a:r>
            <a:r>
              <a:rPr lang="zh-CN" altLang="en-US" sz="2400" b="1" dirty="0" smtClean="0">
                <a:latin typeface="宋体" pitchFamily="2" charset="-122"/>
              </a:rPr>
              <a:t>这正是经验丰富的主教练在战术安排上的</a:t>
            </a:r>
            <a:r>
              <a:rPr lang="en-US" altLang="zh-CN" sz="2400" b="1" dirty="0" smtClean="0">
                <a:latin typeface="宋体" pitchFamily="2" charset="-122"/>
              </a:rPr>
              <a:t>________</a:t>
            </a:r>
            <a:r>
              <a:rPr lang="zh-CN" altLang="en-US" sz="2400" b="1" dirty="0" smtClean="0">
                <a:latin typeface="宋体" pitchFamily="2" charset="-122"/>
              </a:rPr>
              <a:t>之处：下半场比赛中想方设法消耗对方主力队员的体力，终于扭转劣势，赢得比赛。</a:t>
            </a:r>
          </a:p>
          <a:p>
            <a:pPr>
              <a:lnSpc>
                <a:spcPts val="3500"/>
              </a:lnSpc>
              <a:spcBef>
                <a:spcPct val="0"/>
              </a:spcBef>
            </a:pPr>
            <a:r>
              <a:rPr lang="zh-CN" altLang="en-US" sz="2400" b="1" dirty="0" smtClean="0">
                <a:latin typeface="宋体" pitchFamily="2" charset="-122"/>
              </a:rPr>
              <a:t>②经过几天的</a:t>
            </a:r>
            <a:r>
              <a:rPr lang="en-US" altLang="zh-CN" sz="2400" b="1" dirty="0" smtClean="0">
                <a:latin typeface="宋体" pitchFamily="2" charset="-122"/>
              </a:rPr>
              <a:t>________</a:t>
            </a:r>
            <a:r>
              <a:rPr lang="zh-CN" altLang="en-US" sz="2400" b="1" dirty="0" smtClean="0">
                <a:latin typeface="宋体" pitchFamily="2" charset="-122"/>
              </a:rPr>
              <a:t>，又和病人家属做了充分沟通，吴医生最终否定了治疗小组提出的保守治疗方案，决定尽快为病人进行肺部手术。</a:t>
            </a:r>
          </a:p>
          <a:p>
            <a:pPr>
              <a:lnSpc>
                <a:spcPts val="3500"/>
              </a:lnSpc>
              <a:spcBef>
                <a:spcPct val="0"/>
              </a:spcBef>
            </a:pPr>
            <a:r>
              <a:rPr lang="zh-CN" altLang="en-US" sz="2400" b="1" dirty="0" smtClean="0">
                <a:latin typeface="宋体" pitchFamily="2" charset="-122"/>
              </a:rPr>
              <a:t>③早在上个世纪末，当地决策者就</a:t>
            </a:r>
            <a:r>
              <a:rPr lang="en-US" altLang="zh-CN" sz="2400" b="1" dirty="0" smtClean="0">
                <a:latin typeface="宋体" pitchFamily="2" charset="-122"/>
              </a:rPr>
              <a:t>________</a:t>
            </a:r>
            <a:r>
              <a:rPr lang="zh-CN" altLang="en-US" sz="2400" b="1" dirty="0" smtClean="0">
                <a:latin typeface="宋体" pitchFamily="2" charset="-122"/>
              </a:rPr>
              <a:t>，提出了从单一的小农业向大农业转移的战略措施，于是一个个生态经济园区应运而生。</a:t>
            </a:r>
          </a:p>
        </p:txBody>
      </p:sp>
      <p:sp>
        <p:nvSpPr>
          <p:cNvPr id="9" name="动作按钮: 自定义 8">
            <a:hlinkClick r:id="rId3" action="ppaction://hlinksldjump" highlightClick="1"/>
          </p:cNvPr>
          <p:cNvSpPr/>
          <p:nvPr/>
        </p:nvSpPr>
        <p:spPr>
          <a:xfrm>
            <a:off x="7885113" y="6561138"/>
            <a:ext cx="1042987"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873478"/>
                                        </p:tgtEl>
                                        <p:attrNameLst>
                                          <p:attrName>style.visibility</p:attrName>
                                        </p:attrNameLst>
                                      </p:cBhvr>
                                      <p:to>
                                        <p:strVal val="visible"/>
                                      </p:to>
                                    </p:set>
                                    <p:animEffect transition="in" filter="dissolve">
                                      <p:cBhvr>
                                        <p:cTn id="16" dur="500"/>
                                        <p:tgtEl>
                                          <p:spTgt spid="873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7347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692150"/>
            <a:ext cx="8208962" cy="5689600"/>
          </a:xfrm>
        </p:spPr>
        <p:txBody>
          <a:bodyPr/>
          <a:lstStyle/>
          <a:p>
            <a:pPr marL="0" indent="0" eaLnBrk="1" hangingPunct="1">
              <a:lnSpc>
                <a:spcPct val="120000"/>
              </a:lnSpc>
              <a:spcBef>
                <a:spcPct val="0"/>
              </a:spcBef>
              <a:buFont typeface="Arial" charset="0"/>
              <a:buNone/>
            </a:pPr>
            <a:r>
              <a:rPr lang="en-US" altLang="zh-CN" sz="2400" b="1" dirty="0" smtClean="0">
                <a:ea typeface="黑体" pitchFamily="2" charset="-122"/>
              </a:rPr>
              <a:t>【</a:t>
            </a:r>
            <a:r>
              <a:rPr lang="zh-CN" altLang="en-US" sz="2400" b="1" dirty="0" smtClean="0">
                <a:ea typeface="黑体" pitchFamily="2" charset="-122"/>
              </a:rPr>
              <a:t>成语小贴士</a:t>
            </a:r>
            <a:r>
              <a:rPr lang="en-US" altLang="zh-CN" sz="2400" b="1" dirty="0" smtClean="0">
                <a:ea typeface="黑体" pitchFamily="2" charset="-122"/>
              </a:rPr>
              <a:t>】</a:t>
            </a:r>
          </a:p>
          <a:p>
            <a:pPr marL="0" indent="0" eaLnBrk="1" hangingPunct="1">
              <a:lnSpc>
                <a:spcPct val="122000"/>
              </a:lnSpc>
              <a:spcBef>
                <a:spcPct val="0"/>
              </a:spcBef>
              <a:buFont typeface="Arial" charset="0"/>
              <a:buNone/>
            </a:pPr>
            <a:r>
              <a:rPr lang="zh-CN" altLang="en-US" sz="2400" b="1" dirty="0" smtClean="0">
                <a:ea typeface="黑体" pitchFamily="2" charset="-122"/>
              </a:rPr>
              <a:t>                    常见语法结构不同的近义成语辨析</a:t>
            </a:r>
          </a:p>
          <a:p>
            <a:pPr marL="0" indent="0" eaLnBrk="1" hangingPunct="1">
              <a:lnSpc>
                <a:spcPct val="122000"/>
              </a:lnSpc>
              <a:spcBef>
                <a:spcPct val="0"/>
              </a:spcBef>
              <a:buFont typeface="Arial" charset="0"/>
              <a:buNone/>
            </a:pPr>
            <a:r>
              <a:rPr lang="en-US" altLang="zh-CN" sz="2400" b="1" dirty="0" smtClean="0">
                <a:latin typeface="宋体" pitchFamily="2" charset="-122"/>
              </a:rPr>
              <a:t>    </a:t>
            </a:r>
            <a:r>
              <a:rPr lang="en-US" altLang="zh-CN" sz="2400" b="1" dirty="0" smtClean="0">
                <a:latin typeface="+mn-ea"/>
              </a:rPr>
              <a:t>1. </a:t>
            </a:r>
            <a:r>
              <a:rPr lang="zh-CN" altLang="en-US" sz="2400" b="1" dirty="0" smtClean="0">
                <a:latin typeface="+mn-ea"/>
              </a:rPr>
              <a:t>一语道破、一语中的：都有“说话简短而能抓住本质，切中要害”的意思。异：前者能带宾语，如“一语道破天机”；而后者则不能带宾语。</a:t>
            </a:r>
          </a:p>
          <a:p>
            <a:pPr marL="0" indent="0" eaLnBrk="1" hangingPunct="1">
              <a:lnSpc>
                <a:spcPct val="122000"/>
              </a:lnSpc>
              <a:spcBef>
                <a:spcPct val="0"/>
              </a:spcBef>
              <a:buFont typeface="Arial" charset="0"/>
              <a:buNone/>
            </a:pPr>
            <a:r>
              <a:rPr lang="en-US" altLang="zh-CN" sz="2400" b="1" dirty="0" smtClean="0">
                <a:latin typeface="+mn-ea"/>
              </a:rPr>
              <a:t>    2. </a:t>
            </a:r>
            <a:r>
              <a:rPr lang="zh-CN" altLang="en-US" sz="2400" b="1" dirty="0" smtClean="0">
                <a:latin typeface="+mn-ea"/>
              </a:rPr>
              <a:t>全神贯注、聚精会神：都可以形容精神很集中，注意力不分散。异：前者可以用在介词结构“在</a:t>
            </a:r>
            <a:r>
              <a:rPr lang="en-US" altLang="zh-CN" sz="2400" b="1" dirty="0" smtClean="0">
                <a:latin typeface="+mn-ea"/>
              </a:rPr>
              <a:t>……</a:t>
            </a:r>
            <a:r>
              <a:rPr lang="zh-CN" altLang="en-US" sz="2400" b="1" dirty="0" smtClean="0">
                <a:latin typeface="+mn-ea"/>
              </a:rPr>
              <a:t>上” “在</a:t>
            </a:r>
            <a:r>
              <a:rPr lang="en-US" altLang="zh-CN" sz="2400" b="1" dirty="0" smtClean="0">
                <a:latin typeface="+mn-ea"/>
              </a:rPr>
              <a:t>……”</a:t>
            </a:r>
            <a:r>
              <a:rPr lang="zh-CN" altLang="en-US" sz="2400" b="1" dirty="0" smtClean="0">
                <a:latin typeface="+mn-ea"/>
              </a:rPr>
              <a:t>中，做补语；后者没有这种用法。</a:t>
            </a:r>
          </a:p>
          <a:p>
            <a:pPr marL="0" indent="0" eaLnBrk="1" hangingPunct="1">
              <a:lnSpc>
                <a:spcPct val="122000"/>
              </a:lnSpc>
              <a:spcBef>
                <a:spcPct val="0"/>
              </a:spcBef>
              <a:buFont typeface="Arial" charset="0"/>
              <a:buNone/>
            </a:pPr>
            <a:r>
              <a:rPr lang="en-US" altLang="zh-CN" sz="2400" b="1" dirty="0" smtClean="0">
                <a:latin typeface="+mn-ea"/>
              </a:rPr>
              <a:t>    3. </a:t>
            </a:r>
            <a:r>
              <a:rPr lang="zh-CN" altLang="en-US" sz="2400" b="1" dirty="0" smtClean="0">
                <a:latin typeface="+mn-ea"/>
              </a:rPr>
              <a:t>铜墙铁壁、固若金汤：都能形容十分坚固，不可摧毁。异：前者多用作宾语，也可用作主语，如“军民携手共建铜墙铁壁”；后者多用作谓语、定语。</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37990"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3799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14356"/>
            <a:ext cx="8215369" cy="5786478"/>
          </a:xfrm>
        </p:spPr>
        <p:txBody>
          <a:bodyPr>
            <a:noAutofit/>
          </a:bodyPr>
          <a:lstStyle/>
          <a:p>
            <a:pPr marL="0" indent="0">
              <a:lnSpc>
                <a:spcPts val="3500"/>
              </a:lnSpc>
              <a:spcBef>
                <a:spcPct val="0"/>
              </a:spcBef>
              <a:buNone/>
            </a:pPr>
            <a:r>
              <a:rPr lang="en-US" altLang="zh-CN" sz="2400" b="1" dirty="0" smtClean="0">
                <a:latin typeface="宋体" charset="-122"/>
              </a:rPr>
              <a:t>【</a:t>
            </a:r>
            <a:r>
              <a:rPr lang="zh-CN" altLang="en-US" sz="2400" dirty="0" smtClean="0">
                <a:latin typeface="黑体" pitchFamily="2" charset="-122"/>
                <a:ea typeface="黑体" pitchFamily="2" charset="-122"/>
              </a:rPr>
              <a:t>技法小练</a:t>
            </a:r>
            <a:r>
              <a:rPr lang="en-US" altLang="zh-CN" sz="2400" b="1" dirty="0" smtClean="0">
                <a:latin typeface="宋体" charset="-122"/>
              </a:rPr>
              <a:t>】</a:t>
            </a:r>
          </a:p>
          <a:p>
            <a:pPr marL="0" indent="0">
              <a:lnSpc>
                <a:spcPts val="3500"/>
              </a:lnSpc>
              <a:buNone/>
            </a:pPr>
            <a:r>
              <a:rPr lang="zh-CN" altLang="en-US" sz="2400" b="1" dirty="0" smtClean="0">
                <a:latin typeface="宋体" charset="-122"/>
              </a:rPr>
              <a:t> </a:t>
            </a:r>
            <a:r>
              <a:rPr lang="en-US" altLang="zh-CN" sz="2400" b="1" dirty="0" smtClean="0">
                <a:latin typeface="宋体" charset="-122"/>
              </a:rPr>
              <a:t>1. </a:t>
            </a:r>
            <a:r>
              <a:rPr lang="zh-CN" altLang="en-US" sz="2400" b="1" dirty="0" smtClean="0">
                <a:solidFill>
                  <a:srgbClr val="000000"/>
                </a:solidFill>
                <a:latin typeface="Times New Roman" pitchFamily="18" charset="0"/>
                <a:cs typeface="Times New Roman" pitchFamily="18" charset="0"/>
              </a:rPr>
              <a:t>给下面语句排序，衔接恰当的一组是 </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　　</a:t>
            </a:r>
            <a:r>
              <a:rPr lang="en-US" altLang="en-US" sz="2400" b="1" dirty="0" smtClean="0">
                <a:solidFill>
                  <a:srgbClr val="000000"/>
                </a:solidFill>
                <a:latin typeface="Times New Roman" pitchFamily="18" charset="0"/>
                <a:cs typeface="Times New Roman" pitchFamily="18" charset="0"/>
              </a:rPr>
              <a:t>)</a:t>
            </a:r>
            <a:endParaRPr lang="zh-CN" altLang="en-US" sz="2400" b="1" dirty="0" smtClean="0">
              <a:solidFill>
                <a:srgbClr val="000000"/>
              </a:solidFill>
              <a:latin typeface="Times New Roman" pitchFamily="18" charset="0"/>
              <a:cs typeface="Times New Roman" pitchFamily="18" charset="0"/>
            </a:endParaRPr>
          </a:p>
          <a:p>
            <a:pPr marL="0" indent="0">
              <a:lnSpc>
                <a:spcPts val="3500"/>
              </a:lnSpc>
              <a:spcBef>
                <a:spcPct val="0"/>
              </a:spcBef>
              <a:buNone/>
            </a:pPr>
            <a:r>
              <a:rPr lang="zh-CN" altLang="en-US" sz="2400" b="1" dirty="0" smtClean="0">
                <a:solidFill>
                  <a:srgbClr val="000000"/>
                </a:solidFill>
                <a:latin typeface="Times New Roman" pitchFamily="18" charset="0"/>
                <a:ea typeface="楷体_GB2312" pitchFamily="49" charset="-122"/>
                <a:cs typeface="Times New Roman" pitchFamily="18" charset="0"/>
              </a:rPr>
              <a:t>        ①因为较弱的电磁辐射，也会对人的神经系统与心血管系统产生一定的干扰。</a:t>
            </a:r>
          </a:p>
          <a:p>
            <a:pPr marL="0" indent="0">
              <a:lnSpc>
                <a:spcPts val="3500"/>
              </a:lnSpc>
              <a:spcBef>
                <a:spcPct val="0"/>
              </a:spcBef>
              <a:buNone/>
            </a:pPr>
            <a:r>
              <a:rPr lang="zh-CN" altLang="en-US" sz="2400" b="1" dirty="0" smtClean="0">
                <a:solidFill>
                  <a:srgbClr val="000000"/>
                </a:solidFill>
                <a:latin typeface="Times New Roman" pitchFamily="18" charset="0"/>
                <a:ea typeface="楷体_GB2312" pitchFamily="49" charset="-122"/>
                <a:cs typeface="Times New Roman" pitchFamily="18" charset="0"/>
              </a:rPr>
              <a:t>        ②人的大脑和神经会产生微弱的电磁波，当周围电器发出比它强数百万倍的电磁波时，人的神经活动就会受到严重干扰。</a:t>
            </a:r>
          </a:p>
          <a:p>
            <a:pPr marL="0" indent="0">
              <a:lnSpc>
                <a:spcPts val="3500"/>
              </a:lnSpc>
              <a:spcBef>
                <a:spcPct val="0"/>
              </a:spcBef>
              <a:buNone/>
            </a:pPr>
            <a:r>
              <a:rPr lang="zh-CN" altLang="en-US" sz="2400" b="1" dirty="0" smtClean="0">
                <a:solidFill>
                  <a:srgbClr val="000000"/>
                </a:solidFill>
                <a:latin typeface="Times New Roman" pitchFamily="18" charset="0"/>
                <a:ea typeface="楷体_GB2312" pitchFamily="49" charset="-122"/>
                <a:cs typeface="Times New Roman" pitchFamily="18" charset="0"/>
              </a:rPr>
              <a:t>        ③即使在不太强的电磁场环境中工作和生活，人也会受到影响。</a:t>
            </a:r>
          </a:p>
        </p:txBody>
      </p:sp>
      <p:grpSp>
        <p:nvGrpSpPr>
          <p:cNvPr id="2" name="Group 5"/>
          <p:cNvGrpSpPr>
            <a:grpSpLocks/>
          </p:cNvGrpSpPr>
          <p:nvPr/>
        </p:nvGrpSpPr>
        <p:grpSpPr bwMode="auto">
          <a:xfrm>
            <a:off x="1588" y="2674938"/>
            <a:ext cx="609600" cy="1978025"/>
            <a:chOff x="1" y="1685"/>
            <a:chExt cx="384" cy="1246"/>
          </a:xfrm>
        </p:grpSpPr>
        <p:pic>
          <p:nvPicPr>
            <p:cNvPr id="1327109"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27110"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27111"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14356"/>
            <a:ext cx="8215369" cy="5786478"/>
          </a:xfrm>
        </p:spPr>
        <p:txBody>
          <a:bodyPr>
            <a:noAutofit/>
          </a:bodyPr>
          <a:lstStyle/>
          <a:p>
            <a:pPr marL="0" indent="355600" algn="just">
              <a:lnSpc>
                <a:spcPts val="3500"/>
              </a:lnSpc>
              <a:spcBef>
                <a:spcPct val="0"/>
              </a:spcBef>
              <a:buNone/>
            </a:pPr>
            <a:r>
              <a:rPr lang="zh-CN" altLang="en-US" sz="2400" b="1" dirty="0" smtClean="0">
                <a:solidFill>
                  <a:srgbClr val="000000"/>
                </a:solidFill>
                <a:latin typeface="Times New Roman" pitchFamily="18" charset="0"/>
                <a:ea typeface="楷体_GB2312" pitchFamily="49" charset="-122"/>
                <a:cs typeface="Times New Roman" pitchFamily="18" charset="0"/>
              </a:rPr>
              <a:t>   ④如果长时间处于这种强电磁波的环境中，人会出现头痛、注意力不集中、嗜睡等症状，强电磁辐射会使人心血管疾病加重、神经系统功能失调。</a:t>
            </a:r>
          </a:p>
          <a:p>
            <a:pPr marL="0" indent="622300" algn="just">
              <a:lnSpc>
                <a:spcPts val="3500"/>
              </a:lnSpc>
              <a:spcBef>
                <a:spcPct val="0"/>
              </a:spcBef>
              <a:buNone/>
            </a:pPr>
            <a:r>
              <a:rPr lang="en-US" altLang="zh-CN" sz="2400" b="1" dirty="0" smtClean="0">
                <a:solidFill>
                  <a:srgbClr val="000000"/>
                </a:solidFill>
                <a:latin typeface="Times New Roman" pitchFamily="18" charset="0"/>
                <a:cs typeface="Times New Roman" pitchFamily="18" charset="0"/>
              </a:rPr>
              <a:t>  A. </a:t>
            </a:r>
            <a:r>
              <a:rPr lang="zh-CN" altLang="en-US" sz="2400" b="1" dirty="0" smtClean="0">
                <a:solidFill>
                  <a:srgbClr val="000000"/>
                </a:solidFill>
                <a:latin typeface="Times New Roman" pitchFamily="18" charset="0"/>
                <a:cs typeface="Times New Roman" pitchFamily="18" charset="0"/>
              </a:rPr>
              <a:t>④①②③　　　　</a:t>
            </a:r>
            <a:r>
              <a:rPr lang="en-US" altLang="zh-CN" sz="2400" b="1" dirty="0" smtClean="0">
                <a:solidFill>
                  <a:srgbClr val="000000"/>
                </a:solidFill>
                <a:latin typeface="Times New Roman" pitchFamily="18" charset="0"/>
                <a:cs typeface="Times New Roman" pitchFamily="18" charset="0"/>
              </a:rPr>
              <a:t>B. ②③①④</a:t>
            </a:r>
            <a:endParaRPr lang="zh-CN" altLang="en-US" sz="2400" b="1" dirty="0" smtClean="0">
              <a:solidFill>
                <a:srgbClr val="000000"/>
              </a:solidFill>
              <a:latin typeface="Times New Roman" pitchFamily="18" charset="0"/>
              <a:cs typeface="Times New Roman" pitchFamily="18" charset="0"/>
            </a:endParaRPr>
          </a:p>
          <a:p>
            <a:pPr marL="0" indent="622300" algn="just">
              <a:lnSpc>
                <a:spcPts val="3500"/>
              </a:lnSpc>
              <a:spcBef>
                <a:spcPct val="0"/>
              </a:spcBef>
              <a:buNone/>
            </a:pPr>
            <a:r>
              <a:rPr lang="en-US" altLang="zh-CN" sz="2400" b="1" dirty="0" smtClean="0">
                <a:solidFill>
                  <a:srgbClr val="000000"/>
                </a:solidFill>
                <a:latin typeface="Times New Roman" pitchFamily="18" charset="0"/>
                <a:cs typeface="Times New Roman" pitchFamily="18" charset="0"/>
              </a:rPr>
              <a:t>  C. </a:t>
            </a:r>
            <a:r>
              <a:rPr lang="zh-CN" altLang="en-US" sz="2400" b="1" dirty="0" smtClean="0">
                <a:solidFill>
                  <a:srgbClr val="000000"/>
                </a:solidFill>
                <a:latin typeface="Times New Roman" pitchFamily="18" charset="0"/>
                <a:cs typeface="Times New Roman" pitchFamily="18" charset="0"/>
              </a:rPr>
              <a:t>④③②①</a:t>
            </a:r>
            <a:r>
              <a:rPr lang="en-US" altLang="zh-CN" sz="2400" b="1" dirty="0" smtClean="0">
                <a:solidFill>
                  <a:srgbClr val="000000"/>
                </a:solidFill>
                <a:latin typeface="Times New Roman" pitchFamily="18" charset="0"/>
                <a:cs typeface="Times New Roman" pitchFamily="18" charset="0"/>
              </a:rPr>
              <a:t>                D. </a:t>
            </a:r>
            <a:r>
              <a:rPr lang="zh-CN" altLang="en-US" sz="2400" b="1" dirty="0" smtClean="0">
                <a:solidFill>
                  <a:srgbClr val="000000"/>
                </a:solidFill>
                <a:latin typeface="Times New Roman" pitchFamily="18" charset="0"/>
                <a:cs typeface="Times New Roman" pitchFamily="18" charset="0"/>
              </a:rPr>
              <a:t>②④③①</a:t>
            </a:r>
          </a:p>
        </p:txBody>
      </p:sp>
      <p:grpSp>
        <p:nvGrpSpPr>
          <p:cNvPr id="2" name="Group 5"/>
          <p:cNvGrpSpPr>
            <a:grpSpLocks/>
          </p:cNvGrpSpPr>
          <p:nvPr/>
        </p:nvGrpSpPr>
        <p:grpSpPr bwMode="auto">
          <a:xfrm>
            <a:off x="1588" y="2674938"/>
            <a:ext cx="609600" cy="1978025"/>
            <a:chOff x="1" y="1685"/>
            <a:chExt cx="384" cy="1246"/>
          </a:xfrm>
        </p:grpSpPr>
        <p:pic>
          <p:nvPicPr>
            <p:cNvPr id="1327109"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27110"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27111"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85794"/>
            <a:ext cx="8215369" cy="5715040"/>
          </a:xfrm>
        </p:spPr>
        <p:txBody>
          <a:bodyPr>
            <a:noAutofit/>
          </a:bodyPr>
          <a:lstStyle/>
          <a:p>
            <a:pPr marL="0" indent="0">
              <a:lnSpc>
                <a:spcPts val="3500"/>
              </a:lnSpc>
              <a:buNone/>
            </a:pPr>
            <a:r>
              <a:rPr lang="en-US" altLang="en-US" sz="2800" b="1" dirty="0" smtClean="0">
                <a:solidFill>
                  <a:srgbClr val="990033"/>
                </a:solidFill>
                <a:latin typeface="宋体" charset="-122"/>
                <a:cs typeface="Times New Roman" pitchFamily="18" charset="0"/>
              </a:rPr>
              <a:t> </a:t>
            </a:r>
            <a:r>
              <a:rPr lang="en-US" altLang="en-US"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宋体" charset="-122"/>
                <a:cs typeface="Times New Roman" pitchFamily="18" charset="0"/>
              </a:rPr>
              <a:t>　</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en-US" sz="2400" b="1" dirty="0" smtClean="0">
                <a:solidFill>
                  <a:srgbClr val="990033"/>
                </a:solidFill>
                <a:latin typeface="宋体" charset="-122"/>
                <a:cs typeface="Times New Roman" pitchFamily="18" charset="0"/>
              </a:rPr>
              <a:t>] </a:t>
            </a:r>
            <a:r>
              <a:rPr lang="zh-CN" altLang="en-US" sz="2400" b="1" dirty="0" smtClean="0">
                <a:solidFill>
                  <a:srgbClr val="990033"/>
                </a:solidFill>
                <a:latin typeface="宋体" charset="-122"/>
                <a:cs typeface="Times New Roman" pitchFamily="18" charset="0"/>
              </a:rPr>
              <a:t>四个句子都是围绕</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电磁波对人的影响</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这个话题来谈的。四个句子中，句</a:t>
            </a:r>
            <a:r>
              <a:rPr lang="en-US" altLang="en-US" sz="2400" b="1" dirty="0" smtClean="0">
                <a:solidFill>
                  <a:srgbClr val="990033"/>
                </a:solidFill>
                <a:latin typeface="宋体" charset="-122"/>
                <a:cs typeface="Times New Roman" pitchFamily="18" charset="0"/>
              </a:rPr>
              <a:t>②</a:t>
            </a:r>
            <a:r>
              <a:rPr lang="zh-CN" altLang="en-US" sz="2400" b="1" dirty="0" smtClean="0">
                <a:solidFill>
                  <a:srgbClr val="990033"/>
                </a:solidFill>
                <a:latin typeface="宋体" charset="-122"/>
                <a:cs typeface="Times New Roman" pitchFamily="18" charset="0"/>
              </a:rPr>
              <a:t>总说电磁波对人的危害，应作为这个语段的起始句。句</a:t>
            </a:r>
            <a:r>
              <a:rPr lang="en-US" altLang="en-US" sz="2400" b="1" dirty="0" smtClean="0">
                <a:solidFill>
                  <a:srgbClr val="990033"/>
                </a:solidFill>
                <a:latin typeface="宋体" charset="-122"/>
                <a:cs typeface="Times New Roman" pitchFamily="18" charset="0"/>
              </a:rPr>
              <a:t>④</a:t>
            </a:r>
            <a:r>
              <a:rPr lang="zh-CN" altLang="en-US" sz="2400" b="1" dirty="0" smtClean="0">
                <a:solidFill>
                  <a:srgbClr val="990033"/>
                </a:solidFill>
                <a:latin typeface="宋体" charset="-122"/>
                <a:cs typeface="Times New Roman" pitchFamily="18" charset="0"/>
              </a:rPr>
              <a:t>用</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这种强电磁波</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照应句</a:t>
            </a:r>
            <a:r>
              <a:rPr lang="en-US" altLang="en-US" sz="2400" b="1" dirty="0" smtClean="0">
                <a:solidFill>
                  <a:srgbClr val="990033"/>
                </a:solidFill>
                <a:latin typeface="宋体" charset="-122"/>
                <a:cs typeface="Times New Roman" pitchFamily="18" charset="0"/>
              </a:rPr>
              <a:t>②</a:t>
            </a:r>
            <a:r>
              <a:rPr lang="zh-CN" altLang="en-US" sz="2400" b="1" dirty="0" smtClean="0">
                <a:solidFill>
                  <a:srgbClr val="990033"/>
                </a:solidFill>
                <a:latin typeface="宋体" charset="-122"/>
                <a:cs typeface="Times New Roman" pitchFamily="18" charset="0"/>
              </a:rPr>
              <a:t>，阐述强电磁波对人造成危害的具体情况，故句</a:t>
            </a:r>
            <a:r>
              <a:rPr lang="en-US" altLang="en-US" sz="2400" b="1" dirty="0" smtClean="0">
                <a:solidFill>
                  <a:srgbClr val="990033"/>
                </a:solidFill>
                <a:latin typeface="宋体" charset="-122"/>
                <a:cs typeface="Times New Roman" pitchFamily="18" charset="0"/>
              </a:rPr>
              <a:t>④</a:t>
            </a:r>
            <a:r>
              <a:rPr lang="zh-CN" altLang="en-US" sz="2400" b="1" dirty="0" smtClean="0">
                <a:solidFill>
                  <a:srgbClr val="990033"/>
                </a:solidFill>
                <a:latin typeface="宋体" charset="-122"/>
                <a:cs typeface="Times New Roman" pitchFamily="18" charset="0"/>
              </a:rPr>
              <a:t>应跟在句</a:t>
            </a:r>
            <a:r>
              <a:rPr lang="en-US" altLang="en-US" sz="2400" b="1" dirty="0" smtClean="0">
                <a:solidFill>
                  <a:srgbClr val="990033"/>
                </a:solidFill>
                <a:latin typeface="宋体" charset="-122"/>
                <a:cs typeface="Times New Roman" pitchFamily="18" charset="0"/>
              </a:rPr>
              <a:t>②</a:t>
            </a:r>
            <a:r>
              <a:rPr lang="zh-CN" altLang="en-US" sz="2400" b="1" dirty="0" smtClean="0">
                <a:solidFill>
                  <a:srgbClr val="990033"/>
                </a:solidFill>
                <a:latin typeface="宋体" charset="-122"/>
                <a:cs typeface="Times New Roman" pitchFamily="18" charset="0"/>
              </a:rPr>
              <a:t>后。句</a:t>
            </a:r>
            <a:r>
              <a:rPr lang="en-US" altLang="en-US" sz="2400" b="1" dirty="0" smtClean="0">
                <a:solidFill>
                  <a:srgbClr val="990033"/>
                </a:solidFill>
                <a:latin typeface="宋体" charset="-122"/>
                <a:cs typeface="Times New Roman" pitchFamily="18" charset="0"/>
              </a:rPr>
              <a:t>③</a:t>
            </a:r>
            <a:r>
              <a:rPr lang="zh-CN" altLang="en-US" sz="2400" b="1" dirty="0" smtClean="0">
                <a:solidFill>
                  <a:srgbClr val="990033"/>
                </a:solidFill>
                <a:latin typeface="宋体" charset="-122"/>
                <a:cs typeface="Times New Roman" pitchFamily="18" charset="0"/>
              </a:rPr>
              <a:t>、句</a:t>
            </a:r>
            <a:r>
              <a:rPr lang="en-US" altLang="en-US" sz="2400" b="1" dirty="0" smtClean="0">
                <a:solidFill>
                  <a:srgbClr val="990033"/>
                </a:solidFill>
                <a:latin typeface="宋体" charset="-122"/>
                <a:cs typeface="Times New Roman" pitchFamily="18" charset="0"/>
              </a:rPr>
              <a:t>①</a:t>
            </a:r>
            <a:r>
              <a:rPr lang="zh-CN" altLang="en-US" sz="2400" b="1" dirty="0" smtClean="0">
                <a:solidFill>
                  <a:srgbClr val="990033"/>
                </a:solidFill>
                <a:latin typeface="宋体" charset="-122"/>
                <a:cs typeface="Times New Roman" pitchFamily="18" charset="0"/>
              </a:rPr>
              <a:t>陈述</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不太强的电磁波</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对人的危害，句</a:t>
            </a:r>
            <a:r>
              <a:rPr lang="en-US" altLang="en-US" sz="2400" b="1" dirty="0" smtClean="0">
                <a:solidFill>
                  <a:srgbClr val="990033"/>
                </a:solidFill>
                <a:latin typeface="宋体" charset="-122"/>
                <a:cs typeface="Times New Roman" pitchFamily="18" charset="0"/>
              </a:rPr>
              <a:t>①</a:t>
            </a:r>
            <a:r>
              <a:rPr lang="zh-CN" altLang="en-US" sz="2400" b="1" dirty="0" smtClean="0">
                <a:solidFill>
                  <a:srgbClr val="990033"/>
                </a:solidFill>
                <a:latin typeface="宋体" charset="-122"/>
                <a:cs typeface="Times New Roman" pitchFamily="18" charset="0"/>
              </a:rPr>
              <a:t>是针对句</a:t>
            </a:r>
            <a:r>
              <a:rPr lang="en-US" altLang="en-US" sz="2400" b="1" dirty="0" smtClean="0">
                <a:solidFill>
                  <a:srgbClr val="990033"/>
                </a:solidFill>
                <a:latin typeface="宋体" charset="-122"/>
                <a:cs typeface="Times New Roman" pitchFamily="18" charset="0"/>
              </a:rPr>
              <a:t>③</a:t>
            </a:r>
            <a:r>
              <a:rPr lang="zh-CN" altLang="en-US" sz="2400" b="1" dirty="0" smtClean="0">
                <a:solidFill>
                  <a:srgbClr val="990033"/>
                </a:solidFill>
                <a:latin typeface="宋体" charset="-122"/>
                <a:cs typeface="Times New Roman" pitchFamily="18" charset="0"/>
              </a:rPr>
              <a:t>所述现象的产生原因的说明，故句</a:t>
            </a:r>
            <a:r>
              <a:rPr lang="en-US" altLang="en-US" sz="2400" b="1" dirty="0" smtClean="0">
                <a:solidFill>
                  <a:srgbClr val="990033"/>
                </a:solidFill>
                <a:latin typeface="宋体" charset="-122"/>
                <a:cs typeface="Times New Roman" pitchFamily="18" charset="0"/>
              </a:rPr>
              <a:t>①</a:t>
            </a:r>
            <a:r>
              <a:rPr lang="zh-CN" altLang="en-US" sz="2400" b="1" dirty="0" smtClean="0">
                <a:solidFill>
                  <a:srgbClr val="990033"/>
                </a:solidFill>
                <a:latin typeface="宋体" charset="-122"/>
                <a:cs typeface="Times New Roman" pitchFamily="18" charset="0"/>
              </a:rPr>
              <a:t>应放在句</a:t>
            </a:r>
            <a:r>
              <a:rPr lang="en-US" altLang="en-US" sz="2400" b="1" dirty="0" smtClean="0">
                <a:solidFill>
                  <a:srgbClr val="990033"/>
                </a:solidFill>
                <a:latin typeface="宋体" charset="-122"/>
                <a:cs typeface="Times New Roman" pitchFamily="18" charset="0"/>
              </a:rPr>
              <a:t>③</a:t>
            </a:r>
            <a:r>
              <a:rPr lang="zh-CN" altLang="en-US" sz="2400" b="1" dirty="0" smtClean="0">
                <a:solidFill>
                  <a:srgbClr val="990033"/>
                </a:solidFill>
                <a:latin typeface="宋体" charset="-122"/>
                <a:cs typeface="Times New Roman" pitchFamily="18" charset="0"/>
              </a:rPr>
              <a:t>后。</a:t>
            </a:r>
          </a:p>
        </p:txBody>
      </p:sp>
      <p:grpSp>
        <p:nvGrpSpPr>
          <p:cNvPr id="2" name="Group 5"/>
          <p:cNvGrpSpPr>
            <a:grpSpLocks/>
          </p:cNvGrpSpPr>
          <p:nvPr/>
        </p:nvGrpSpPr>
        <p:grpSpPr bwMode="auto">
          <a:xfrm>
            <a:off x="1588" y="2674938"/>
            <a:ext cx="609600" cy="1978025"/>
            <a:chOff x="1" y="1685"/>
            <a:chExt cx="384" cy="1246"/>
          </a:xfrm>
        </p:grpSpPr>
        <p:pic>
          <p:nvPicPr>
            <p:cNvPr id="1327109"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27110"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27111"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130" name="内容占位符 2"/>
          <p:cNvSpPr>
            <a:spLocks noGrp="1"/>
          </p:cNvSpPr>
          <p:nvPr>
            <p:ph idx="4294967295"/>
          </p:nvPr>
        </p:nvSpPr>
        <p:spPr>
          <a:xfrm>
            <a:off x="714348" y="785794"/>
            <a:ext cx="8143932" cy="5715040"/>
          </a:xfrm>
        </p:spPr>
        <p:txBody>
          <a:bodyPr/>
          <a:lstStyle/>
          <a:p>
            <a:pPr marL="0" indent="0" eaLnBrk="1" hangingPunct="1">
              <a:lnSpc>
                <a:spcPts val="3500"/>
              </a:lnSpc>
              <a:spcBef>
                <a:spcPct val="0"/>
              </a:spcBef>
              <a:buFont typeface="Arial" charset="0"/>
              <a:buNone/>
            </a:pPr>
            <a:r>
              <a:rPr lang="en-US" altLang="zh-CN" sz="2400" b="1" dirty="0" smtClean="0">
                <a:solidFill>
                  <a:srgbClr val="000000"/>
                </a:solidFill>
                <a:latin typeface="Times New Roman" pitchFamily="18" charset="0"/>
                <a:cs typeface="Times New Roman" pitchFamily="18" charset="0"/>
              </a:rPr>
              <a:t> 2</a:t>
            </a:r>
            <a:r>
              <a:rPr lang="zh-CN" altLang="en-US" sz="2400" b="1" dirty="0" smtClean="0">
                <a:solidFill>
                  <a:srgbClr val="000000"/>
                </a:solidFill>
                <a:latin typeface="Times New Roman" pitchFamily="18" charset="0"/>
                <a:cs typeface="Times New Roman" pitchFamily="18" charset="0"/>
              </a:rPr>
              <a:t>．抓思路</a:t>
            </a:r>
            <a:endParaRPr lang="en-US" altLang="zh-CN" sz="2400" b="1" dirty="0" smtClean="0">
              <a:solidFill>
                <a:srgbClr val="000000"/>
              </a:solidFill>
              <a:latin typeface="Times New Roman" pitchFamily="18" charset="0"/>
              <a:cs typeface="Times New Roman" pitchFamily="18" charset="0"/>
            </a:endParaRPr>
          </a:p>
          <a:p>
            <a:pPr marL="0" indent="0" eaLnBrk="1" hangingPunct="1">
              <a:lnSpc>
                <a:spcPts val="3500"/>
              </a:lnSpc>
              <a:spcBef>
                <a:spcPct val="0"/>
              </a:spcBef>
              <a:buFont typeface="Arial" charset="0"/>
              <a:buNone/>
            </a:pPr>
            <a:r>
              <a:rPr lang="zh-CN" altLang="en-US" sz="2400" b="1" dirty="0" smtClean="0">
                <a:solidFill>
                  <a:srgbClr val="000000"/>
                </a:solidFill>
                <a:latin typeface="Times New Roman" pitchFamily="18" charset="0"/>
                <a:cs typeface="Times New Roman" pitchFamily="18" charset="0"/>
              </a:rPr>
              <a:t>         从总体上看，句群小层次一般呈现出相并</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并列、对照</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、相承</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顺接、层进</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、相属</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总分</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的关系；从局部看，句与句之间往往呈现出并列、承接、解说、对比、递进、转折、因果、总分等逻辑关系。理顺句序，要尽可能多地确定出必然相连接的句子，找到</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句链</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从文体来看，记叙文常常以时间或空间为顺序；议论文常常把观点放在前面，把材料句放在中间，把总结句放在后面，结构形式或总分或并列或对照或层进；说明文同议论文一样，往往把事理句放在前面，把材料句放在后面，因为材料是用来说明事理的，材料的内部又遵循一定的顺序</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时间、空间、逻辑等</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a:t>
            </a:r>
          </a:p>
          <a:p>
            <a:pPr marL="0" indent="622300" algn="just" eaLnBrk="1" hangingPunct="1">
              <a:lnSpc>
                <a:spcPct val="122000"/>
              </a:lnSpc>
              <a:spcBef>
                <a:spcPct val="0"/>
              </a:spcBef>
              <a:buNone/>
            </a:pPr>
            <a:endParaRPr lang="zh-CN" altLang="en-US" sz="2400" b="1" dirty="0" smtClean="0">
              <a:solidFill>
                <a:srgbClr val="000000"/>
              </a:solidFill>
              <a:latin typeface="Times New Roman" pitchFamily="18" charset="0"/>
              <a:cs typeface="Times New Roman" pitchFamily="18" charset="0"/>
            </a:endParaRPr>
          </a:p>
        </p:txBody>
      </p:sp>
      <p:grpSp>
        <p:nvGrpSpPr>
          <p:cNvPr id="2" name="Group 5"/>
          <p:cNvGrpSpPr>
            <a:grpSpLocks/>
          </p:cNvGrpSpPr>
          <p:nvPr/>
        </p:nvGrpSpPr>
        <p:grpSpPr bwMode="auto">
          <a:xfrm>
            <a:off x="1588" y="2674938"/>
            <a:ext cx="609600" cy="1978025"/>
            <a:chOff x="1" y="1685"/>
            <a:chExt cx="384" cy="1246"/>
          </a:xfrm>
        </p:grpSpPr>
        <p:pic>
          <p:nvPicPr>
            <p:cNvPr id="1328133"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2813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28135"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8130">
                                            <p:txEl>
                                              <p:pRg st="0" end="0"/>
                                            </p:txEl>
                                          </p:spTgt>
                                        </p:tgtEl>
                                        <p:attrNameLst>
                                          <p:attrName>style.visibility</p:attrName>
                                        </p:attrNameLst>
                                      </p:cBhvr>
                                      <p:to>
                                        <p:strVal val="visible"/>
                                      </p:to>
                                    </p:set>
                                    <p:anim calcmode="lin" valueType="num">
                                      <p:cBhvr additive="base">
                                        <p:cTn id="7" dur="500" fill="hold"/>
                                        <p:tgtEl>
                                          <p:spTgt spid="13281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281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28130">
                                            <p:txEl>
                                              <p:pRg st="1" end="1"/>
                                            </p:txEl>
                                          </p:spTgt>
                                        </p:tgtEl>
                                        <p:attrNameLst>
                                          <p:attrName>style.visibility</p:attrName>
                                        </p:attrNameLst>
                                      </p:cBhvr>
                                      <p:to>
                                        <p:strVal val="visible"/>
                                      </p:to>
                                    </p:set>
                                    <p:anim calcmode="lin" valueType="num">
                                      <p:cBhvr additive="base">
                                        <p:cTn id="13" dur="500" fill="hold"/>
                                        <p:tgtEl>
                                          <p:spTgt spid="132813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2813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130" name="内容占位符 2"/>
          <p:cNvSpPr>
            <a:spLocks noGrp="1"/>
          </p:cNvSpPr>
          <p:nvPr>
            <p:ph idx="4294967295"/>
          </p:nvPr>
        </p:nvSpPr>
        <p:spPr>
          <a:xfrm>
            <a:off x="571472" y="714356"/>
            <a:ext cx="8215369" cy="5786478"/>
          </a:xfrm>
        </p:spPr>
        <p:txBody>
          <a:bodyPr/>
          <a:lstStyle/>
          <a:p>
            <a:pPr marL="0" indent="0">
              <a:lnSpc>
                <a:spcPts val="3500"/>
              </a:lnSpc>
              <a:buNone/>
            </a:pPr>
            <a:r>
              <a:rPr lang="en-US" altLang="zh-CN" sz="2400" b="1" dirty="0" smtClean="0">
                <a:solidFill>
                  <a:srgbClr val="000000"/>
                </a:solidFill>
                <a:latin typeface="Times New Roman" pitchFamily="18" charset="0"/>
                <a:cs typeface="Times New Roman" pitchFamily="18" charset="0"/>
              </a:rPr>
              <a:t>【</a:t>
            </a:r>
            <a:r>
              <a:rPr lang="zh-CN" altLang="en-US" sz="2400" dirty="0" smtClean="0">
                <a:solidFill>
                  <a:srgbClr val="000000"/>
                </a:solidFill>
                <a:latin typeface="黑体" pitchFamily="2" charset="-122"/>
                <a:ea typeface="黑体" pitchFamily="2" charset="-122"/>
                <a:cs typeface="Times New Roman" pitchFamily="18" charset="0"/>
              </a:rPr>
              <a:t>技法小练</a:t>
            </a:r>
            <a:r>
              <a:rPr lang="en-US" altLang="zh-CN" sz="2400" b="1" dirty="0" smtClean="0">
                <a:solidFill>
                  <a:srgbClr val="000000"/>
                </a:solidFill>
                <a:latin typeface="Times New Roman" pitchFamily="18" charset="0"/>
                <a:cs typeface="Times New Roman" pitchFamily="18" charset="0"/>
              </a:rPr>
              <a:t>】</a:t>
            </a:r>
          </a:p>
          <a:p>
            <a:pPr marL="0" indent="0">
              <a:lnSpc>
                <a:spcPts val="3500"/>
              </a:lnSpc>
              <a:buNone/>
            </a:pPr>
            <a:r>
              <a:rPr lang="en-US" altLang="zh-CN"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宋体" pitchFamily="2" charset="-122"/>
                <a:ea typeface="宋体" pitchFamily="2" charset="-122"/>
                <a:cs typeface="Times New Roman" pitchFamily="18" charset="0"/>
              </a:rPr>
              <a:t>2</a:t>
            </a:r>
            <a:r>
              <a:rPr lang="zh-CN" altLang="en-US" sz="2400" b="1" dirty="0" smtClean="0">
                <a:solidFill>
                  <a:srgbClr val="000000"/>
                </a:solidFill>
                <a:latin typeface="Times New Roman" pitchFamily="18" charset="0"/>
                <a:cs typeface="Times New Roman" pitchFamily="18" charset="0"/>
              </a:rPr>
              <a:t>．把下列句子组成语意连贯的语段，排序最恰当的一组是 </a:t>
            </a:r>
            <a:r>
              <a:rPr lang="en-US" altLang="zh-CN"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a:t>
            </a:r>
          </a:p>
          <a:p>
            <a:pPr marL="0" indent="0">
              <a:lnSpc>
                <a:spcPts val="3500"/>
              </a:lnSpc>
              <a:buNone/>
            </a:pPr>
            <a:r>
              <a:rPr lang="zh-CN" altLang="en-US" sz="2400" b="1" dirty="0" smtClean="0">
                <a:solidFill>
                  <a:srgbClr val="000000"/>
                </a:solidFill>
                <a:latin typeface="Times New Roman" pitchFamily="18" charset="0"/>
                <a:ea typeface="楷体_GB2312" pitchFamily="49" charset="-122"/>
                <a:cs typeface="Times New Roman" pitchFamily="18" charset="0"/>
              </a:rPr>
              <a:t>        ①艺术家富于感情，单凭直觉思维；他恍然大悟，无须推理。</a:t>
            </a:r>
            <a:endParaRPr lang="en-US" altLang="zh-CN" sz="2400" b="1" dirty="0" smtClean="0">
              <a:solidFill>
                <a:srgbClr val="000000"/>
              </a:solidFill>
              <a:latin typeface="Times New Roman" pitchFamily="18" charset="0"/>
              <a:ea typeface="楷体_GB2312" pitchFamily="49" charset="-122"/>
              <a:cs typeface="Times New Roman" pitchFamily="18" charset="0"/>
            </a:endParaRPr>
          </a:p>
          <a:p>
            <a:pPr marL="0" indent="0">
              <a:lnSpc>
                <a:spcPts val="3500"/>
              </a:lnSpc>
              <a:buNone/>
            </a:pPr>
            <a:r>
              <a:rPr lang="zh-CN" altLang="en-US" sz="2400" b="1" dirty="0" smtClean="0">
                <a:solidFill>
                  <a:srgbClr val="000000"/>
                </a:solidFill>
                <a:latin typeface="Times New Roman" pitchFamily="18" charset="0"/>
                <a:ea typeface="楷体_GB2312" pitchFamily="49" charset="-122"/>
                <a:cs typeface="Times New Roman" pitchFamily="18" charset="0"/>
              </a:rPr>
              <a:t>        ②这种看法未免有点武断，甚至是错误的。</a:t>
            </a:r>
          </a:p>
          <a:p>
            <a:pPr marL="0" indent="0">
              <a:lnSpc>
                <a:spcPts val="3500"/>
              </a:lnSpc>
              <a:buNone/>
            </a:pPr>
            <a:r>
              <a:rPr lang="zh-CN" altLang="en-US" sz="2400" b="1" dirty="0" smtClean="0">
                <a:solidFill>
                  <a:srgbClr val="000000"/>
                </a:solidFill>
                <a:latin typeface="Times New Roman" pitchFamily="18" charset="0"/>
                <a:ea typeface="楷体_GB2312" pitchFamily="49" charset="-122"/>
                <a:cs typeface="Times New Roman" pitchFamily="18" charset="0"/>
              </a:rPr>
              <a:t>        ③真正的科学家，既有推理能力，也有相当的想象力，有时还会越过复杂的推理而直接得到答案；否则，他的科学研究也会受到影响。</a:t>
            </a:r>
          </a:p>
          <a:p>
            <a:pPr marL="0" indent="0">
              <a:lnSpc>
                <a:spcPts val="3500"/>
              </a:lnSpc>
              <a:buNone/>
            </a:pPr>
            <a:r>
              <a:rPr lang="zh-CN" altLang="en-US" sz="2400" b="1" dirty="0" smtClean="0">
                <a:solidFill>
                  <a:srgbClr val="000000"/>
                </a:solidFill>
                <a:latin typeface="宋体" charset="-122"/>
                <a:cs typeface="Times New Roman" pitchFamily="18" charset="0"/>
              </a:rPr>
              <a:t>    </a:t>
            </a:r>
            <a:endParaRPr lang="zh-CN" altLang="en-US" sz="2400" b="1" dirty="0" smtClean="0">
              <a:solidFill>
                <a:srgbClr val="000000"/>
              </a:solidFill>
              <a:latin typeface="Times New Roman" pitchFamily="18" charset="0"/>
              <a:cs typeface="Times New Roman" pitchFamily="18" charset="0"/>
            </a:endParaRPr>
          </a:p>
          <a:p>
            <a:pPr marL="0" indent="622300" algn="just" eaLnBrk="1" hangingPunct="1">
              <a:lnSpc>
                <a:spcPct val="122000"/>
              </a:lnSpc>
              <a:spcBef>
                <a:spcPct val="0"/>
              </a:spcBef>
              <a:buNone/>
            </a:pPr>
            <a:endParaRPr lang="zh-CN" altLang="en-US" sz="2400" b="1" dirty="0" smtClean="0">
              <a:solidFill>
                <a:srgbClr val="000000"/>
              </a:solidFill>
              <a:latin typeface="Times New Roman" pitchFamily="18" charset="0"/>
              <a:cs typeface="Times New Roman" pitchFamily="18" charset="0"/>
            </a:endParaRPr>
          </a:p>
        </p:txBody>
      </p:sp>
      <p:grpSp>
        <p:nvGrpSpPr>
          <p:cNvPr id="2" name="Group 5"/>
          <p:cNvGrpSpPr>
            <a:grpSpLocks/>
          </p:cNvGrpSpPr>
          <p:nvPr/>
        </p:nvGrpSpPr>
        <p:grpSpPr bwMode="auto">
          <a:xfrm>
            <a:off x="1588" y="2674938"/>
            <a:ext cx="609600" cy="1978025"/>
            <a:chOff x="1" y="1685"/>
            <a:chExt cx="384" cy="1246"/>
          </a:xfrm>
        </p:grpSpPr>
        <p:pic>
          <p:nvPicPr>
            <p:cNvPr id="1328133"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2813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28135"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8130">
                                            <p:txEl>
                                              <p:pRg st="0" end="0"/>
                                            </p:txEl>
                                          </p:spTgt>
                                        </p:tgtEl>
                                        <p:attrNameLst>
                                          <p:attrName>style.visibility</p:attrName>
                                        </p:attrNameLst>
                                      </p:cBhvr>
                                      <p:to>
                                        <p:strVal val="visible"/>
                                      </p:to>
                                    </p:set>
                                    <p:anim calcmode="lin" valueType="num">
                                      <p:cBhvr additive="base">
                                        <p:cTn id="7" dur="500" fill="hold"/>
                                        <p:tgtEl>
                                          <p:spTgt spid="13281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281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28130">
                                            <p:txEl>
                                              <p:pRg st="1" end="1"/>
                                            </p:txEl>
                                          </p:spTgt>
                                        </p:tgtEl>
                                        <p:attrNameLst>
                                          <p:attrName>style.visibility</p:attrName>
                                        </p:attrNameLst>
                                      </p:cBhvr>
                                      <p:to>
                                        <p:strVal val="visible"/>
                                      </p:to>
                                    </p:set>
                                    <p:anim calcmode="lin" valueType="num">
                                      <p:cBhvr additive="base">
                                        <p:cTn id="13" dur="500" fill="hold"/>
                                        <p:tgtEl>
                                          <p:spTgt spid="132813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2813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28130">
                                            <p:txEl>
                                              <p:pRg st="2" end="2"/>
                                            </p:txEl>
                                          </p:spTgt>
                                        </p:tgtEl>
                                        <p:attrNameLst>
                                          <p:attrName>style.visibility</p:attrName>
                                        </p:attrNameLst>
                                      </p:cBhvr>
                                      <p:to>
                                        <p:strVal val="visible"/>
                                      </p:to>
                                    </p:set>
                                    <p:anim calcmode="lin" valueType="num">
                                      <p:cBhvr additive="base">
                                        <p:cTn id="19" dur="500" fill="hold"/>
                                        <p:tgtEl>
                                          <p:spTgt spid="132813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2813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28130">
                                            <p:txEl>
                                              <p:pRg st="3" end="3"/>
                                            </p:txEl>
                                          </p:spTgt>
                                        </p:tgtEl>
                                        <p:attrNameLst>
                                          <p:attrName>style.visibility</p:attrName>
                                        </p:attrNameLst>
                                      </p:cBhvr>
                                      <p:to>
                                        <p:strVal val="visible"/>
                                      </p:to>
                                    </p:set>
                                    <p:anim calcmode="lin" valueType="num">
                                      <p:cBhvr additive="base">
                                        <p:cTn id="25" dur="500" fill="hold"/>
                                        <p:tgtEl>
                                          <p:spTgt spid="132813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2813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28130">
                                            <p:txEl>
                                              <p:pRg st="4" end="4"/>
                                            </p:txEl>
                                          </p:spTgt>
                                        </p:tgtEl>
                                        <p:attrNameLst>
                                          <p:attrName>style.visibility</p:attrName>
                                        </p:attrNameLst>
                                      </p:cBhvr>
                                      <p:to>
                                        <p:strVal val="visible"/>
                                      </p:to>
                                    </p:set>
                                    <p:anim calcmode="lin" valueType="num">
                                      <p:cBhvr additive="base">
                                        <p:cTn id="31" dur="500" fill="hold"/>
                                        <p:tgtEl>
                                          <p:spTgt spid="132813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2813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28130">
                                            <p:txEl>
                                              <p:pRg st="5" end="5"/>
                                            </p:txEl>
                                          </p:spTgt>
                                        </p:tgtEl>
                                        <p:attrNameLst>
                                          <p:attrName>style.visibility</p:attrName>
                                        </p:attrNameLst>
                                      </p:cBhvr>
                                      <p:to>
                                        <p:strVal val="visible"/>
                                      </p:to>
                                    </p:set>
                                    <p:anim calcmode="lin" valueType="num">
                                      <p:cBhvr additive="base">
                                        <p:cTn id="37" dur="500" fill="hold"/>
                                        <p:tgtEl>
                                          <p:spTgt spid="132813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2813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130" name="内容占位符 2"/>
          <p:cNvSpPr>
            <a:spLocks noGrp="1"/>
          </p:cNvSpPr>
          <p:nvPr>
            <p:ph idx="4294967295"/>
          </p:nvPr>
        </p:nvSpPr>
        <p:spPr>
          <a:xfrm>
            <a:off x="571472" y="714356"/>
            <a:ext cx="8215369" cy="5786478"/>
          </a:xfrm>
        </p:spPr>
        <p:txBody>
          <a:bodyPr/>
          <a:lstStyle/>
          <a:p>
            <a:pPr marL="0" indent="0">
              <a:lnSpc>
                <a:spcPts val="3500"/>
              </a:lnSpc>
              <a:buNone/>
            </a:pPr>
            <a:r>
              <a:rPr lang="zh-CN" altLang="en-US" sz="2400" b="1" dirty="0" smtClean="0">
                <a:solidFill>
                  <a:srgbClr val="000000"/>
                </a:solidFill>
                <a:latin typeface="Times New Roman" pitchFamily="18" charset="0"/>
                <a:ea typeface="楷体_GB2312" pitchFamily="49" charset="-122"/>
                <a:cs typeface="Times New Roman" pitchFamily="18" charset="0"/>
              </a:rPr>
              <a:t>         ④人们习惯于把艺术和科学说成是毫无内在联系的完全不同的东西。</a:t>
            </a:r>
          </a:p>
          <a:p>
            <a:pPr marL="0" indent="0">
              <a:lnSpc>
                <a:spcPts val="3500"/>
              </a:lnSpc>
              <a:buNone/>
            </a:pPr>
            <a:r>
              <a:rPr lang="zh-CN" altLang="en-US" sz="2400" b="1" dirty="0" smtClean="0">
                <a:solidFill>
                  <a:srgbClr val="000000"/>
                </a:solidFill>
                <a:latin typeface="Times New Roman" pitchFamily="18" charset="0"/>
                <a:ea typeface="楷体_GB2312" pitchFamily="49" charset="-122"/>
                <a:cs typeface="Times New Roman" pitchFamily="18" charset="0"/>
              </a:rPr>
              <a:t>         ⑤真正的艺术家，既有想象力，也有相当的推理能力，并且深知自己的作为；否则，他的艺术创作会受到影响。</a:t>
            </a:r>
          </a:p>
          <a:p>
            <a:pPr marL="0" indent="0">
              <a:lnSpc>
                <a:spcPts val="3500"/>
              </a:lnSpc>
              <a:buNone/>
            </a:pPr>
            <a:r>
              <a:rPr lang="zh-CN" altLang="en-US" sz="2400" b="1" dirty="0" smtClean="0">
                <a:solidFill>
                  <a:srgbClr val="000000"/>
                </a:solidFill>
                <a:latin typeface="Times New Roman" pitchFamily="18" charset="0"/>
                <a:ea typeface="楷体_GB2312" pitchFamily="49" charset="-122"/>
                <a:cs typeface="Times New Roman" pitchFamily="18" charset="0"/>
              </a:rPr>
              <a:t>         ⑥科学家相当冷静，光靠理性思维；他循序论证，无须想象。</a:t>
            </a:r>
          </a:p>
          <a:p>
            <a:pPr marL="0" indent="0">
              <a:lnSpc>
                <a:spcPts val="3500"/>
              </a:lnSpc>
              <a:spcBef>
                <a:spcPct val="0"/>
              </a:spcBef>
              <a:buNone/>
            </a:pPr>
            <a:endParaRPr lang="zh-CN" altLang="en-US" sz="2400" b="1" dirty="0" smtClean="0">
              <a:solidFill>
                <a:srgbClr val="000000"/>
              </a:solidFill>
              <a:latin typeface="Times New Roman" pitchFamily="18" charset="0"/>
              <a:cs typeface="Times New Roman" pitchFamily="18" charset="0"/>
            </a:endParaRPr>
          </a:p>
          <a:p>
            <a:pPr marL="0" indent="0">
              <a:lnSpc>
                <a:spcPts val="3500"/>
              </a:lnSpc>
              <a:buNone/>
            </a:pPr>
            <a:r>
              <a:rPr lang="en-US" altLang="zh-CN" sz="2400" b="1" dirty="0" smtClean="0">
                <a:solidFill>
                  <a:srgbClr val="000000"/>
                </a:solidFill>
                <a:latin typeface="Times New Roman" pitchFamily="18" charset="0"/>
                <a:cs typeface="Times New Roman" pitchFamily="18" charset="0"/>
              </a:rPr>
              <a:t>          A. </a:t>
            </a:r>
            <a:r>
              <a:rPr lang="zh-CN" altLang="en-US" sz="2400" b="1" dirty="0" smtClean="0">
                <a:solidFill>
                  <a:srgbClr val="000000"/>
                </a:solidFill>
                <a:latin typeface="Times New Roman" pitchFamily="18" charset="0"/>
                <a:cs typeface="Times New Roman" pitchFamily="18" charset="0"/>
              </a:rPr>
              <a:t>①⑥②④⑤③</a:t>
            </a:r>
            <a:r>
              <a:rPr lang="en-US" altLang="zh-CN" sz="2400" b="1" dirty="0" smtClean="0">
                <a:solidFill>
                  <a:srgbClr val="000000"/>
                </a:solidFill>
                <a:latin typeface="Times New Roman" pitchFamily="18" charset="0"/>
                <a:cs typeface="Times New Roman" pitchFamily="18" charset="0"/>
              </a:rPr>
              <a:t>     B. </a:t>
            </a:r>
            <a:r>
              <a:rPr lang="zh-CN" altLang="en-US" sz="2400" b="1" dirty="0" smtClean="0">
                <a:solidFill>
                  <a:srgbClr val="000000"/>
                </a:solidFill>
                <a:latin typeface="Times New Roman" pitchFamily="18" charset="0"/>
                <a:cs typeface="Times New Roman" pitchFamily="18" charset="0"/>
              </a:rPr>
              <a:t>①⑥④②③⑤</a:t>
            </a:r>
          </a:p>
          <a:p>
            <a:pPr marL="0" indent="0">
              <a:lnSpc>
                <a:spcPts val="3500"/>
              </a:lnSpc>
              <a:buNone/>
            </a:pPr>
            <a:r>
              <a:rPr lang="en-US" altLang="zh-CN" sz="2400" b="1" dirty="0" smtClean="0">
                <a:solidFill>
                  <a:srgbClr val="000000"/>
                </a:solidFill>
                <a:latin typeface="Times New Roman" pitchFamily="18" charset="0"/>
                <a:cs typeface="Times New Roman" pitchFamily="18" charset="0"/>
              </a:rPr>
              <a:t>          C. </a:t>
            </a:r>
            <a:r>
              <a:rPr lang="zh-CN" altLang="en-US" sz="2400" b="1" dirty="0" smtClean="0">
                <a:solidFill>
                  <a:srgbClr val="000000"/>
                </a:solidFill>
                <a:latin typeface="Times New Roman" pitchFamily="18" charset="0"/>
                <a:cs typeface="Times New Roman" pitchFamily="18" charset="0"/>
              </a:rPr>
              <a:t>④①⑥②⑤③</a:t>
            </a:r>
            <a:r>
              <a:rPr lang="en-US" altLang="zh-CN" sz="2400" b="1" dirty="0" smtClean="0">
                <a:solidFill>
                  <a:srgbClr val="000000"/>
                </a:solidFill>
                <a:latin typeface="Times New Roman" pitchFamily="18" charset="0"/>
                <a:cs typeface="Times New Roman" pitchFamily="18" charset="0"/>
              </a:rPr>
              <a:t>     D. </a:t>
            </a:r>
            <a:r>
              <a:rPr lang="zh-CN" altLang="en-US" sz="2400" b="1" dirty="0" smtClean="0">
                <a:solidFill>
                  <a:srgbClr val="000000"/>
                </a:solidFill>
                <a:latin typeface="Times New Roman" pitchFamily="18" charset="0"/>
                <a:cs typeface="Times New Roman" pitchFamily="18" charset="0"/>
              </a:rPr>
              <a:t>④②①⑥⑤③</a:t>
            </a:r>
          </a:p>
        </p:txBody>
      </p:sp>
      <p:grpSp>
        <p:nvGrpSpPr>
          <p:cNvPr id="2" name="Group 5"/>
          <p:cNvGrpSpPr>
            <a:grpSpLocks/>
          </p:cNvGrpSpPr>
          <p:nvPr/>
        </p:nvGrpSpPr>
        <p:grpSpPr bwMode="auto">
          <a:xfrm>
            <a:off x="1588" y="2674938"/>
            <a:ext cx="609600" cy="1978025"/>
            <a:chOff x="1" y="1685"/>
            <a:chExt cx="384" cy="1246"/>
          </a:xfrm>
        </p:grpSpPr>
        <p:pic>
          <p:nvPicPr>
            <p:cNvPr id="1328133"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2813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28135"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8130">
                                            <p:txEl>
                                              <p:pRg st="0" end="0"/>
                                            </p:txEl>
                                          </p:spTgt>
                                        </p:tgtEl>
                                        <p:attrNameLst>
                                          <p:attrName>style.visibility</p:attrName>
                                        </p:attrNameLst>
                                      </p:cBhvr>
                                      <p:to>
                                        <p:strVal val="visible"/>
                                      </p:to>
                                    </p:set>
                                    <p:anim calcmode="lin" valueType="num">
                                      <p:cBhvr additive="base">
                                        <p:cTn id="7" dur="500" fill="hold"/>
                                        <p:tgtEl>
                                          <p:spTgt spid="13281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281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28130">
                                            <p:txEl>
                                              <p:pRg st="1" end="1"/>
                                            </p:txEl>
                                          </p:spTgt>
                                        </p:tgtEl>
                                        <p:attrNameLst>
                                          <p:attrName>style.visibility</p:attrName>
                                        </p:attrNameLst>
                                      </p:cBhvr>
                                      <p:to>
                                        <p:strVal val="visible"/>
                                      </p:to>
                                    </p:set>
                                    <p:anim calcmode="lin" valueType="num">
                                      <p:cBhvr additive="base">
                                        <p:cTn id="13" dur="500" fill="hold"/>
                                        <p:tgtEl>
                                          <p:spTgt spid="132813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2813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28130">
                                            <p:txEl>
                                              <p:pRg st="2" end="2"/>
                                            </p:txEl>
                                          </p:spTgt>
                                        </p:tgtEl>
                                        <p:attrNameLst>
                                          <p:attrName>style.visibility</p:attrName>
                                        </p:attrNameLst>
                                      </p:cBhvr>
                                      <p:to>
                                        <p:strVal val="visible"/>
                                      </p:to>
                                    </p:set>
                                    <p:anim calcmode="lin" valueType="num">
                                      <p:cBhvr additive="base">
                                        <p:cTn id="19" dur="500" fill="hold"/>
                                        <p:tgtEl>
                                          <p:spTgt spid="132813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2813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28130">
                                            <p:txEl>
                                              <p:pRg st="4" end="4"/>
                                            </p:txEl>
                                          </p:spTgt>
                                        </p:tgtEl>
                                        <p:attrNameLst>
                                          <p:attrName>style.visibility</p:attrName>
                                        </p:attrNameLst>
                                      </p:cBhvr>
                                      <p:to>
                                        <p:strVal val="visible"/>
                                      </p:to>
                                    </p:set>
                                    <p:anim calcmode="lin" valueType="num">
                                      <p:cBhvr additive="base">
                                        <p:cTn id="25" dur="500" fill="hold"/>
                                        <p:tgtEl>
                                          <p:spTgt spid="1328130">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2813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28130">
                                            <p:txEl>
                                              <p:pRg st="5" end="5"/>
                                            </p:txEl>
                                          </p:spTgt>
                                        </p:tgtEl>
                                        <p:attrNameLst>
                                          <p:attrName>style.visibility</p:attrName>
                                        </p:attrNameLst>
                                      </p:cBhvr>
                                      <p:to>
                                        <p:strVal val="visible"/>
                                      </p:to>
                                    </p:set>
                                    <p:anim calcmode="lin" valueType="num">
                                      <p:cBhvr additive="base">
                                        <p:cTn id="31" dur="500" fill="hold"/>
                                        <p:tgtEl>
                                          <p:spTgt spid="1328130">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2813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130" name="内容占位符 2"/>
          <p:cNvSpPr>
            <a:spLocks noGrp="1"/>
          </p:cNvSpPr>
          <p:nvPr>
            <p:ph idx="4294967295"/>
          </p:nvPr>
        </p:nvSpPr>
        <p:spPr>
          <a:xfrm>
            <a:off x="571472" y="714356"/>
            <a:ext cx="8215369" cy="5786478"/>
          </a:xfrm>
        </p:spPr>
        <p:txBody>
          <a:bodyPr/>
          <a:lstStyle/>
          <a:p>
            <a:pPr marL="0" indent="0">
              <a:lnSpc>
                <a:spcPts val="3500"/>
              </a:lnSpc>
              <a:spcBef>
                <a:spcPct val="0"/>
              </a:spcBef>
              <a:buNone/>
            </a:pPr>
            <a:r>
              <a:rPr lang="en-US" altLang="zh-CN" sz="2400" b="1" dirty="0" smtClean="0">
                <a:solidFill>
                  <a:srgbClr val="990033"/>
                </a:solidFill>
                <a:latin typeface="Times New Roman" pitchFamily="18" charset="0"/>
                <a:cs typeface="Times New Roman" pitchFamily="18" charset="0"/>
              </a:rPr>
              <a:t> C</a:t>
            </a:r>
            <a:r>
              <a:rPr lang="zh-CN" altLang="en-US" sz="2400" b="1" dirty="0" smtClean="0">
                <a:solidFill>
                  <a:srgbClr val="990033"/>
                </a:solidFill>
                <a:latin typeface="Times New Roman" pitchFamily="18" charset="0"/>
                <a:cs typeface="Times New Roman" pitchFamily="18" charset="0"/>
              </a:rPr>
              <a:t>　</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t>
            </a:r>
            <a:r>
              <a:rPr lang="zh-CN" altLang="en-US" sz="2400" b="1" dirty="0" smtClean="0">
                <a:solidFill>
                  <a:srgbClr val="990033"/>
                </a:solidFill>
                <a:latin typeface="Times New Roman" pitchFamily="18" charset="0"/>
                <a:cs typeface="Times New Roman" pitchFamily="18" charset="0"/>
              </a:rPr>
              <a:t>本题考查语言表达连贯。根据语句的逻辑关系，语段为“先总后分”的结构。</a:t>
            </a:r>
            <a:r>
              <a:rPr lang="en-US" altLang="zh-CN" sz="2400" b="1" dirty="0" smtClean="0">
                <a:solidFill>
                  <a:srgbClr val="990033"/>
                </a:solidFill>
                <a:latin typeface="Times New Roman" pitchFamily="18" charset="0"/>
                <a:cs typeface="Times New Roman" pitchFamily="18" charset="0"/>
              </a:rPr>
              <a:t>④</a:t>
            </a:r>
            <a:r>
              <a:rPr lang="zh-CN" altLang="en-US" sz="2400" b="1" dirty="0" smtClean="0">
                <a:solidFill>
                  <a:srgbClr val="990033"/>
                </a:solidFill>
                <a:latin typeface="Times New Roman" pitchFamily="18" charset="0"/>
                <a:cs typeface="Times New Roman" pitchFamily="18" charset="0"/>
              </a:rPr>
              <a:t>提出</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人们习惯于</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的总观点，所以，</a:t>
            </a:r>
            <a:r>
              <a:rPr lang="en-US" altLang="zh-CN" sz="2400" b="1" dirty="0" smtClean="0">
                <a:solidFill>
                  <a:srgbClr val="990033"/>
                </a:solidFill>
                <a:latin typeface="Times New Roman" pitchFamily="18" charset="0"/>
                <a:cs typeface="Times New Roman" pitchFamily="18" charset="0"/>
              </a:rPr>
              <a:t>④</a:t>
            </a:r>
            <a:r>
              <a:rPr lang="zh-CN" altLang="en-US" sz="2400" b="1" dirty="0" smtClean="0">
                <a:solidFill>
                  <a:srgbClr val="990033"/>
                </a:solidFill>
                <a:latin typeface="Times New Roman" pitchFamily="18" charset="0"/>
                <a:cs typeface="Times New Roman" pitchFamily="18" charset="0"/>
              </a:rPr>
              <a:t>应为最先；</a:t>
            </a:r>
            <a:r>
              <a:rPr lang="en-US" altLang="zh-CN" sz="2400" b="1" dirty="0" smtClean="0">
                <a:solidFill>
                  <a:srgbClr val="990033"/>
                </a:solidFill>
                <a:latin typeface="Times New Roman" pitchFamily="18" charset="0"/>
                <a:cs typeface="Times New Roman" pitchFamily="18" charset="0"/>
              </a:rPr>
              <a:t>①</a:t>
            </a:r>
            <a:r>
              <a:rPr lang="zh-CN" altLang="en-US" sz="2400" b="1" dirty="0" smtClean="0">
                <a:solidFill>
                  <a:srgbClr val="990033"/>
                </a:solidFill>
                <a:latin typeface="Times New Roman" pitchFamily="18" charset="0"/>
                <a:cs typeface="Times New Roman" pitchFamily="18" charset="0"/>
              </a:rPr>
              <a:t>单独解释“艺术家”，</a:t>
            </a:r>
            <a:r>
              <a:rPr lang="en-US" altLang="zh-CN" sz="2400" b="1" dirty="0" smtClean="0">
                <a:solidFill>
                  <a:srgbClr val="990033"/>
                </a:solidFill>
                <a:latin typeface="Times New Roman" pitchFamily="18" charset="0"/>
                <a:cs typeface="Times New Roman" pitchFamily="18" charset="0"/>
              </a:rPr>
              <a:t>⑥</a:t>
            </a:r>
            <a:r>
              <a:rPr lang="zh-CN" altLang="en-US" sz="2400" b="1" dirty="0" smtClean="0">
                <a:solidFill>
                  <a:srgbClr val="990033"/>
                </a:solidFill>
                <a:latin typeface="Times New Roman" pitchFamily="18" charset="0"/>
                <a:cs typeface="Times New Roman" pitchFamily="18" charset="0"/>
              </a:rPr>
              <a:t>单独解释</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科学家</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a:t>
            </a:r>
            <a:r>
              <a:rPr lang="en-US" altLang="zh-CN" sz="2400" b="1" dirty="0" smtClean="0">
                <a:solidFill>
                  <a:srgbClr val="990033"/>
                </a:solidFill>
                <a:latin typeface="Times New Roman" pitchFamily="18" charset="0"/>
                <a:cs typeface="Times New Roman" pitchFamily="18" charset="0"/>
              </a:rPr>
              <a:t>①⑥</a:t>
            </a:r>
            <a:r>
              <a:rPr lang="zh-CN" altLang="en-US" sz="2400" b="1" dirty="0" smtClean="0">
                <a:solidFill>
                  <a:srgbClr val="990033"/>
                </a:solidFill>
                <a:latin typeface="Times New Roman" pitchFamily="18" charset="0"/>
                <a:cs typeface="Times New Roman" pitchFamily="18" charset="0"/>
              </a:rPr>
              <a:t>都是</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分说</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的一部分，而</a:t>
            </a:r>
            <a:r>
              <a:rPr lang="en-US" altLang="zh-CN" sz="2400" b="1" dirty="0" smtClean="0">
                <a:solidFill>
                  <a:srgbClr val="990033"/>
                </a:solidFill>
                <a:latin typeface="Times New Roman" pitchFamily="18" charset="0"/>
                <a:cs typeface="Times New Roman" pitchFamily="18" charset="0"/>
              </a:rPr>
              <a:t>④</a:t>
            </a:r>
            <a:r>
              <a:rPr lang="zh-CN" altLang="en-US" sz="2400" b="1" dirty="0" smtClean="0">
                <a:solidFill>
                  <a:srgbClr val="990033"/>
                </a:solidFill>
                <a:latin typeface="Times New Roman" pitchFamily="18" charset="0"/>
                <a:cs typeface="Times New Roman" pitchFamily="18" charset="0"/>
              </a:rPr>
              <a:t>先提及“艺术”后提及“科学”，所以，在分说“人们习惯”的部分，需要先阐明</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艺术家</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，后阐明</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科学家</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，因此</a:t>
            </a:r>
            <a:r>
              <a:rPr lang="en-US" altLang="zh-CN" sz="2400" b="1" dirty="0" smtClean="0">
                <a:solidFill>
                  <a:srgbClr val="990033"/>
                </a:solidFill>
                <a:latin typeface="Times New Roman" pitchFamily="18" charset="0"/>
                <a:cs typeface="Times New Roman" pitchFamily="18" charset="0"/>
              </a:rPr>
              <a:t>①</a:t>
            </a:r>
            <a:r>
              <a:rPr lang="zh-CN" altLang="en-US" sz="2400" b="1" dirty="0" smtClean="0">
                <a:solidFill>
                  <a:srgbClr val="990033"/>
                </a:solidFill>
                <a:latin typeface="Times New Roman" pitchFamily="18" charset="0"/>
                <a:cs typeface="Times New Roman" pitchFamily="18" charset="0"/>
              </a:rPr>
              <a:t>紧跟</a:t>
            </a:r>
            <a:r>
              <a:rPr lang="en-US" altLang="zh-CN" sz="2400" b="1" dirty="0" smtClean="0">
                <a:solidFill>
                  <a:srgbClr val="990033"/>
                </a:solidFill>
                <a:latin typeface="Times New Roman" pitchFamily="18" charset="0"/>
                <a:cs typeface="Times New Roman" pitchFamily="18" charset="0"/>
              </a:rPr>
              <a:t>④</a:t>
            </a:r>
            <a:r>
              <a:rPr lang="zh-CN" altLang="en-US" sz="2400" b="1" dirty="0" smtClean="0">
                <a:solidFill>
                  <a:srgbClr val="990033"/>
                </a:solidFill>
                <a:latin typeface="Times New Roman" pitchFamily="18" charset="0"/>
                <a:cs typeface="Times New Roman" pitchFamily="18" charset="0"/>
              </a:rPr>
              <a:t>，</a:t>
            </a:r>
            <a:r>
              <a:rPr lang="en-US" altLang="zh-CN" sz="2400" b="1" dirty="0" smtClean="0">
                <a:solidFill>
                  <a:srgbClr val="990033"/>
                </a:solidFill>
                <a:latin typeface="Times New Roman" pitchFamily="18" charset="0"/>
                <a:cs typeface="Times New Roman" pitchFamily="18" charset="0"/>
              </a:rPr>
              <a:t>⑥</a:t>
            </a:r>
            <a:r>
              <a:rPr lang="zh-CN" altLang="en-US" sz="2400" b="1" dirty="0" smtClean="0">
                <a:solidFill>
                  <a:srgbClr val="990033"/>
                </a:solidFill>
                <a:latin typeface="Times New Roman" pitchFamily="18" charset="0"/>
                <a:cs typeface="Times New Roman" pitchFamily="18" charset="0"/>
              </a:rPr>
              <a:t>紧跟</a:t>
            </a:r>
            <a:r>
              <a:rPr lang="en-US" altLang="zh-CN" sz="2400" b="1" dirty="0" smtClean="0">
                <a:solidFill>
                  <a:srgbClr val="990033"/>
                </a:solidFill>
                <a:latin typeface="Times New Roman" pitchFamily="18" charset="0"/>
                <a:cs typeface="Times New Roman" pitchFamily="18" charset="0"/>
              </a:rPr>
              <a:t>①</a:t>
            </a:r>
            <a:r>
              <a:rPr lang="zh-CN" altLang="en-US" sz="2400" b="1" dirty="0" smtClean="0">
                <a:solidFill>
                  <a:srgbClr val="990033"/>
                </a:solidFill>
                <a:latin typeface="Times New Roman" pitchFamily="18" charset="0"/>
                <a:cs typeface="Times New Roman" pitchFamily="18" charset="0"/>
              </a:rPr>
              <a:t>；而这种观点是被反对的，</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这种观点</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指的是</a:t>
            </a:r>
            <a:r>
              <a:rPr lang="en-US" altLang="zh-CN" sz="2400" b="1" dirty="0" smtClean="0">
                <a:solidFill>
                  <a:srgbClr val="990033"/>
                </a:solidFill>
                <a:latin typeface="Times New Roman" pitchFamily="18" charset="0"/>
                <a:cs typeface="Times New Roman" pitchFamily="18" charset="0"/>
              </a:rPr>
              <a:t>④①⑥</a:t>
            </a:r>
            <a:r>
              <a:rPr lang="zh-CN" altLang="en-US" sz="2400" b="1" dirty="0" smtClean="0">
                <a:solidFill>
                  <a:srgbClr val="990033"/>
                </a:solidFill>
                <a:latin typeface="Times New Roman" pitchFamily="18" charset="0"/>
                <a:cs typeface="Times New Roman" pitchFamily="18" charset="0"/>
              </a:rPr>
              <a:t>，接</a:t>
            </a:r>
            <a:r>
              <a:rPr lang="en-US" altLang="zh-CN" sz="2400" b="1" dirty="0" smtClean="0">
                <a:solidFill>
                  <a:srgbClr val="990033"/>
                </a:solidFill>
                <a:latin typeface="Times New Roman" pitchFamily="18" charset="0"/>
                <a:cs typeface="Times New Roman" pitchFamily="18" charset="0"/>
              </a:rPr>
              <a:t>②</a:t>
            </a:r>
            <a:r>
              <a:rPr lang="zh-CN" altLang="en-US" sz="2400" b="1" dirty="0" smtClean="0">
                <a:solidFill>
                  <a:srgbClr val="990033"/>
                </a:solidFill>
                <a:latin typeface="Times New Roman" pitchFamily="18" charset="0"/>
                <a:cs typeface="Times New Roman" pitchFamily="18" charset="0"/>
              </a:rPr>
              <a:t>顺理成章；接下来再按顺序分述艺术家与科学家的共同点。所以排序最恰当的是</a:t>
            </a:r>
            <a:r>
              <a:rPr lang="en-US" altLang="zh-CN" sz="2400" b="1" dirty="0" smtClean="0">
                <a:solidFill>
                  <a:srgbClr val="990033"/>
                </a:solidFill>
                <a:latin typeface="Times New Roman" pitchFamily="18" charset="0"/>
                <a:cs typeface="Times New Roman" pitchFamily="18" charset="0"/>
              </a:rPr>
              <a:t>④①⑥②⑤③</a:t>
            </a:r>
            <a:r>
              <a:rPr lang="zh-CN" altLang="en-US" sz="2400" b="1" dirty="0" smtClean="0">
                <a:solidFill>
                  <a:srgbClr val="990033"/>
                </a:solidFill>
                <a:latin typeface="Times New Roman" pitchFamily="18" charset="0"/>
                <a:cs typeface="Times New Roman" pitchFamily="18" charset="0"/>
              </a:rPr>
              <a:t>。</a:t>
            </a:r>
          </a:p>
          <a:p>
            <a:pPr marL="0" indent="622300" algn="just">
              <a:lnSpc>
                <a:spcPct val="122000"/>
              </a:lnSpc>
              <a:spcBef>
                <a:spcPct val="0"/>
              </a:spcBef>
              <a:buNone/>
            </a:pPr>
            <a:endParaRPr lang="zh-CN" altLang="en-US" sz="2400" b="1" dirty="0" smtClean="0">
              <a:solidFill>
                <a:srgbClr val="000000"/>
              </a:solidFill>
              <a:latin typeface="Times New Roman" pitchFamily="18" charset="0"/>
              <a:cs typeface="Times New Roman" pitchFamily="18" charset="0"/>
            </a:endParaRPr>
          </a:p>
        </p:txBody>
      </p:sp>
      <p:grpSp>
        <p:nvGrpSpPr>
          <p:cNvPr id="2" name="Group 5"/>
          <p:cNvGrpSpPr>
            <a:grpSpLocks/>
          </p:cNvGrpSpPr>
          <p:nvPr/>
        </p:nvGrpSpPr>
        <p:grpSpPr bwMode="auto">
          <a:xfrm>
            <a:off x="1588" y="2674938"/>
            <a:ext cx="609600" cy="1978025"/>
            <a:chOff x="1" y="1685"/>
            <a:chExt cx="384" cy="1246"/>
          </a:xfrm>
        </p:grpSpPr>
        <p:pic>
          <p:nvPicPr>
            <p:cNvPr id="1328133"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2813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28135"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8130">
                                            <p:txEl>
                                              <p:pRg st="0" end="0"/>
                                            </p:txEl>
                                          </p:spTgt>
                                        </p:tgtEl>
                                        <p:attrNameLst>
                                          <p:attrName>style.visibility</p:attrName>
                                        </p:attrNameLst>
                                      </p:cBhvr>
                                      <p:to>
                                        <p:strVal val="visible"/>
                                      </p:to>
                                    </p:set>
                                    <p:anim calcmode="lin" valueType="num">
                                      <p:cBhvr additive="base">
                                        <p:cTn id="7" dur="500" fill="hold"/>
                                        <p:tgtEl>
                                          <p:spTgt spid="13281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2813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130" name="内容占位符 2"/>
          <p:cNvSpPr>
            <a:spLocks noGrp="1"/>
          </p:cNvSpPr>
          <p:nvPr>
            <p:ph idx="4294967295"/>
          </p:nvPr>
        </p:nvSpPr>
        <p:spPr>
          <a:xfrm>
            <a:off x="571472" y="642918"/>
            <a:ext cx="8143932" cy="5929354"/>
          </a:xfrm>
        </p:spPr>
        <p:txBody>
          <a:bodyPr/>
          <a:lstStyle/>
          <a:p>
            <a:pPr marL="0" indent="0">
              <a:lnSpc>
                <a:spcPts val="3500"/>
              </a:lnSpc>
              <a:spcBef>
                <a:spcPct val="0"/>
              </a:spcBef>
              <a:buNone/>
            </a:pPr>
            <a:r>
              <a:rPr lang="en-US" altLang="zh-CN" sz="2400" b="1" dirty="0" smtClean="0">
                <a:solidFill>
                  <a:srgbClr val="000000"/>
                </a:solidFill>
                <a:latin typeface="Times New Roman" pitchFamily="18" charset="0"/>
                <a:cs typeface="Times New Roman" pitchFamily="18" charset="0"/>
              </a:rPr>
              <a:t>3. </a:t>
            </a:r>
            <a:r>
              <a:rPr lang="zh-CN" altLang="en-US" sz="2400" b="1" dirty="0" smtClean="0">
                <a:solidFill>
                  <a:srgbClr val="000000"/>
                </a:solidFill>
                <a:latin typeface="Times New Roman" pitchFamily="18" charset="0"/>
                <a:cs typeface="Times New Roman" pitchFamily="18" charset="0"/>
              </a:rPr>
              <a:t>抓标志</a:t>
            </a:r>
            <a:endParaRPr lang="en-US" altLang="zh-CN" sz="2400" b="1" dirty="0" smtClean="0">
              <a:solidFill>
                <a:srgbClr val="000000"/>
              </a:solidFill>
              <a:latin typeface="Times New Roman" pitchFamily="18" charset="0"/>
              <a:cs typeface="Times New Roman" pitchFamily="18" charset="0"/>
            </a:endParaRPr>
          </a:p>
          <a:p>
            <a:pPr marL="0" indent="0">
              <a:lnSpc>
                <a:spcPts val="3500"/>
              </a:lnSpc>
              <a:spcBef>
                <a:spcPct val="0"/>
              </a:spcBef>
              <a:buNone/>
            </a:pPr>
            <a:r>
              <a:rPr lang="en-US" altLang="zh-CN" sz="2400" b="1" dirty="0" smtClean="0">
                <a:solidFill>
                  <a:srgbClr val="000000"/>
                </a:solidFill>
                <a:latin typeface="Times New Roman" pitchFamily="18" charset="0"/>
                <a:cs typeface="Times New Roman" pitchFamily="18" charset="0"/>
              </a:rPr>
              <a:t>        </a:t>
            </a:r>
            <a:r>
              <a:rPr lang="zh-CN" altLang="en-US" sz="2400" b="1" dirty="0" smtClean="0">
                <a:solidFill>
                  <a:srgbClr val="000000"/>
                </a:solidFill>
                <a:latin typeface="Times New Roman" pitchFamily="18" charset="0"/>
                <a:cs typeface="Times New Roman" pitchFamily="18" charset="0"/>
              </a:rPr>
              <a:t>一个语段中往往会有一些显示语句排序先后的标志性词语，它们主要是：</a:t>
            </a:r>
            <a:r>
              <a:rPr lang="en-US" altLang="en-US" sz="2400" b="1" dirty="0" smtClean="0">
                <a:solidFill>
                  <a:srgbClr val="000000"/>
                </a:solidFill>
                <a:latin typeface="Times New Roman" pitchFamily="18" charset="0"/>
                <a:cs typeface="Times New Roman" pitchFamily="18" charset="0"/>
              </a:rPr>
              <a:t>①</a:t>
            </a:r>
            <a:r>
              <a:rPr lang="zh-CN" altLang="en-US" sz="2400" b="1" dirty="0" smtClean="0">
                <a:solidFill>
                  <a:srgbClr val="000000"/>
                </a:solidFill>
                <a:latin typeface="Times New Roman" pitchFamily="18" charset="0"/>
                <a:cs typeface="Times New Roman" pitchFamily="18" charset="0"/>
              </a:rPr>
              <a:t>显示层次的词语，如“首先”“其次</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再次</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等；</a:t>
            </a:r>
            <a:r>
              <a:rPr lang="en-US" altLang="en-US" sz="2400" b="1" dirty="0" smtClean="0">
                <a:solidFill>
                  <a:srgbClr val="000000"/>
                </a:solidFill>
                <a:latin typeface="Times New Roman" pitchFamily="18" charset="0"/>
                <a:cs typeface="Times New Roman" pitchFamily="18" charset="0"/>
              </a:rPr>
              <a:t>②</a:t>
            </a:r>
            <a:r>
              <a:rPr lang="zh-CN" altLang="en-US" sz="2400" b="1" dirty="0" smtClean="0">
                <a:solidFill>
                  <a:srgbClr val="000000"/>
                </a:solidFill>
                <a:latin typeface="Times New Roman" pitchFamily="18" charset="0"/>
                <a:cs typeface="Times New Roman" pitchFamily="18" charset="0"/>
              </a:rPr>
              <a:t>表示时间先后的词语，如</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先前</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与</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后来</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过去</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现在</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与</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将来</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等；</a:t>
            </a:r>
            <a:r>
              <a:rPr lang="en-US" altLang="en-US" sz="2400" b="1" dirty="0" smtClean="0">
                <a:solidFill>
                  <a:srgbClr val="000000"/>
                </a:solidFill>
                <a:latin typeface="Times New Roman" pitchFamily="18" charset="0"/>
                <a:cs typeface="Times New Roman" pitchFamily="18" charset="0"/>
              </a:rPr>
              <a:t>③</a:t>
            </a:r>
            <a:r>
              <a:rPr lang="zh-CN" altLang="en-US" sz="2400" b="1" dirty="0" smtClean="0">
                <a:solidFill>
                  <a:srgbClr val="000000"/>
                </a:solidFill>
                <a:latin typeface="Times New Roman" pitchFamily="18" charset="0"/>
                <a:cs typeface="Times New Roman" pitchFamily="18" charset="0"/>
              </a:rPr>
              <a:t>表示承前叙述的衔接性词语，如</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所谓</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同时</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换句话说</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与此相反</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等；</a:t>
            </a:r>
            <a:r>
              <a:rPr lang="en-US" altLang="en-US" sz="2400" b="1" dirty="0" smtClean="0">
                <a:solidFill>
                  <a:srgbClr val="000000"/>
                </a:solidFill>
                <a:latin typeface="Times New Roman" pitchFamily="18" charset="0"/>
                <a:cs typeface="Times New Roman" pitchFamily="18" charset="0"/>
              </a:rPr>
              <a:t>④</a:t>
            </a:r>
            <a:r>
              <a:rPr lang="zh-CN" altLang="en-US" sz="2400" b="1" dirty="0" smtClean="0">
                <a:solidFill>
                  <a:srgbClr val="000000"/>
                </a:solidFill>
                <a:latin typeface="Times New Roman" pitchFamily="18" charset="0"/>
                <a:cs typeface="Times New Roman" pitchFamily="18" charset="0"/>
              </a:rPr>
              <a:t>表示举例的词语</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例如</a:t>
            </a:r>
            <a:r>
              <a:rPr lang="en-US" altLang="en-US" sz="2400" b="1" dirty="0" smtClean="0">
                <a:solidFill>
                  <a:srgbClr val="000000"/>
                </a:solidFill>
                <a:latin typeface="宋体" pitchFamily="2" charset="-122"/>
                <a:ea typeface="宋体" pitchFamily="2" charset="-122"/>
                <a:cs typeface="Times New Roman" pitchFamily="18" charset="0"/>
              </a:rPr>
              <a:t>”</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用在举例前</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诸如此类</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用在举例后</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等；</a:t>
            </a:r>
            <a:r>
              <a:rPr lang="en-US" altLang="en-US" sz="2400" b="1" dirty="0" smtClean="0">
                <a:solidFill>
                  <a:srgbClr val="000000"/>
                </a:solidFill>
                <a:latin typeface="Times New Roman" pitchFamily="18" charset="0"/>
                <a:cs typeface="Times New Roman" pitchFamily="18" charset="0"/>
              </a:rPr>
              <a:t>⑤</a:t>
            </a:r>
            <a:r>
              <a:rPr lang="zh-CN" altLang="en-US" sz="2400" b="1" dirty="0" smtClean="0">
                <a:solidFill>
                  <a:srgbClr val="000000"/>
                </a:solidFill>
                <a:latin typeface="Times New Roman" pitchFamily="18" charset="0"/>
                <a:cs typeface="Times New Roman" pitchFamily="18" charset="0"/>
              </a:rPr>
              <a:t>表示指代意义的词语，如</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这些</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上述</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等；</a:t>
            </a:r>
            <a:r>
              <a:rPr lang="en-US" altLang="en-US" sz="2400" b="1" dirty="0" smtClean="0">
                <a:solidFill>
                  <a:srgbClr val="000000"/>
                </a:solidFill>
                <a:latin typeface="Times New Roman" pitchFamily="18" charset="0"/>
                <a:cs typeface="Times New Roman" pitchFamily="18" charset="0"/>
              </a:rPr>
              <a:t>⑥</a:t>
            </a:r>
            <a:r>
              <a:rPr lang="zh-CN" altLang="en-US" sz="2400" b="1" dirty="0" smtClean="0">
                <a:solidFill>
                  <a:srgbClr val="000000"/>
                </a:solidFill>
                <a:latin typeface="Times New Roman" pitchFamily="18" charset="0"/>
                <a:cs typeface="Times New Roman" pitchFamily="18" charset="0"/>
              </a:rPr>
              <a:t>显示复句分句间意义关系的关联词语，如</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因为</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但是</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如果</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等；</a:t>
            </a:r>
            <a:r>
              <a:rPr lang="en-US" altLang="en-US" sz="2400" b="1" dirty="0" smtClean="0">
                <a:solidFill>
                  <a:srgbClr val="000000"/>
                </a:solidFill>
                <a:latin typeface="Times New Roman" pitchFamily="18" charset="0"/>
                <a:cs typeface="Times New Roman" pitchFamily="18" charset="0"/>
              </a:rPr>
              <a:t>⑦</a:t>
            </a:r>
            <a:r>
              <a:rPr lang="zh-CN" altLang="en-US" sz="2400" b="1" dirty="0" smtClean="0">
                <a:solidFill>
                  <a:srgbClr val="000000"/>
                </a:solidFill>
                <a:latin typeface="Times New Roman" pitchFamily="18" charset="0"/>
                <a:cs typeface="Times New Roman" pitchFamily="18" charset="0"/>
              </a:rPr>
              <a:t>提示结论的词语，如“总之”“综上所述”“由此看来”等。抓住这些标志，有时就能直接找到答案，或至少能够帮助我们明确语段中联系最紧密的句子的顺序。</a:t>
            </a:r>
          </a:p>
        </p:txBody>
      </p:sp>
      <p:grpSp>
        <p:nvGrpSpPr>
          <p:cNvPr id="2" name="Group 5"/>
          <p:cNvGrpSpPr>
            <a:grpSpLocks/>
          </p:cNvGrpSpPr>
          <p:nvPr/>
        </p:nvGrpSpPr>
        <p:grpSpPr bwMode="auto">
          <a:xfrm>
            <a:off x="1588" y="2674938"/>
            <a:ext cx="609600" cy="1978025"/>
            <a:chOff x="1" y="1685"/>
            <a:chExt cx="384" cy="1246"/>
          </a:xfrm>
        </p:grpSpPr>
        <p:pic>
          <p:nvPicPr>
            <p:cNvPr id="1328133"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2813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28135"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8130">
                                            <p:txEl>
                                              <p:pRg st="0" end="0"/>
                                            </p:txEl>
                                          </p:spTgt>
                                        </p:tgtEl>
                                        <p:attrNameLst>
                                          <p:attrName>style.visibility</p:attrName>
                                        </p:attrNameLst>
                                      </p:cBhvr>
                                      <p:to>
                                        <p:strVal val="visible"/>
                                      </p:to>
                                    </p:set>
                                    <p:anim calcmode="lin" valueType="num">
                                      <p:cBhvr additive="base">
                                        <p:cTn id="7" dur="500" fill="hold"/>
                                        <p:tgtEl>
                                          <p:spTgt spid="13281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281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28130">
                                            <p:txEl>
                                              <p:pRg st="1" end="1"/>
                                            </p:txEl>
                                          </p:spTgt>
                                        </p:tgtEl>
                                        <p:attrNameLst>
                                          <p:attrName>style.visibility</p:attrName>
                                        </p:attrNameLst>
                                      </p:cBhvr>
                                      <p:to>
                                        <p:strVal val="visible"/>
                                      </p:to>
                                    </p:set>
                                    <p:anim calcmode="lin" valueType="num">
                                      <p:cBhvr additive="base">
                                        <p:cTn id="13" dur="500" fill="hold"/>
                                        <p:tgtEl>
                                          <p:spTgt spid="132813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2813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130" name="内容占位符 2"/>
          <p:cNvSpPr>
            <a:spLocks noGrp="1"/>
          </p:cNvSpPr>
          <p:nvPr>
            <p:ph idx="4294967295"/>
          </p:nvPr>
        </p:nvSpPr>
        <p:spPr>
          <a:xfrm>
            <a:off x="642910" y="714356"/>
            <a:ext cx="8286808" cy="5786478"/>
          </a:xfrm>
        </p:spPr>
        <p:txBody>
          <a:bodyPr/>
          <a:lstStyle/>
          <a:p>
            <a:pPr marL="0" indent="0">
              <a:lnSpc>
                <a:spcPts val="3500"/>
              </a:lnSpc>
              <a:buNone/>
            </a:pPr>
            <a:r>
              <a:rPr lang="en-US" altLang="zh-CN" sz="2400" b="1" dirty="0" smtClean="0">
                <a:solidFill>
                  <a:srgbClr val="000000"/>
                </a:solidFill>
                <a:latin typeface="Times New Roman" pitchFamily="18" charset="0"/>
                <a:cs typeface="Times New Roman" pitchFamily="18" charset="0"/>
              </a:rPr>
              <a:t> 【</a:t>
            </a:r>
            <a:r>
              <a:rPr lang="zh-CN" altLang="en-US" sz="2400" dirty="0" smtClean="0">
                <a:solidFill>
                  <a:srgbClr val="000000"/>
                </a:solidFill>
                <a:latin typeface="黑体" pitchFamily="2" charset="-122"/>
                <a:ea typeface="黑体" pitchFamily="2" charset="-122"/>
                <a:cs typeface="Times New Roman" pitchFamily="18" charset="0"/>
              </a:rPr>
              <a:t>技法小练</a:t>
            </a:r>
            <a:r>
              <a:rPr lang="en-US" altLang="zh-CN" sz="2400" b="1" dirty="0" smtClean="0">
                <a:solidFill>
                  <a:srgbClr val="000000"/>
                </a:solidFill>
                <a:latin typeface="Times New Roman" pitchFamily="18" charset="0"/>
                <a:cs typeface="Times New Roman" pitchFamily="18" charset="0"/>
              </a:rPr>
              <a:t>】</a:t>
            </a:r>
          </a:p>
          <a:p>
            <a:pPr marL="0" indent="0">
              <a:lnSpc>
                <a:spcPts val="3500"/>
              </a:lnSpc>
              <a:buNone/>
            </a:pPr>
            <a:r>
              <a:rPr lang="zh-CN" altLang="en-US"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3.  </a:t>
            </a:r>
            <a:r>
              <a:rPr lang="zh-CN" altLang="en-US" sz="2400" b="1" dirty="0" smtClean="0">
                <a:solidFill>
                  <a:srgbClr val="000000"/>
                </a:solidFill>
                <a:latin typeface="Times New Roman" pitchFamily="18" charset="0"/>
                <a:cs typeface="Times New Roman" pitchFamily="18" charset="0"/>
              </a:rPr>
              <a:t>依次填入下面一段文字横线处的语句，衔接最恰当的一组是</a:t>
            </a:r>
            <a:r>
              <a:rPr lang="en-US" altLang="zh-CN"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a:t>
            </a:r>
            <a:endParaRPr lang="zh-CN" altLang="en-US" sz="2400" b="1" dirty="0" smtClean="0">
              <a:solidFill>
                <a:srgbClr val="000000"/>
              </a:solidFill>
              <a:latin typeface="Times New Roman" pitchFamily="18" charset="0"/>
              <a:cs typeface="Times New Roman" pitchFamily="18" charset="0"/>
            </a:endParaRPr>
          </a:p>
          <a:p>
            <a:pPr marL="0" indent="0">
              <a:lnSpc>
                <a:spcPts val="3500"/>
              </a:lnSpc>
              <a:buNone/>
            </a:pPr>
            <a:r>
              <a:rPr lang="zh-CN" altLang="en-US" sz="2400" b="1" dirty="0" smtClean="0">
                <a:solidFill>
                  <a:srgbClr val="000000"/>
                </a:solidFill>
                <a:latin typeface="Times New Roman" pitchFamily="18" charset="0"/>
                <a:ea typeface="楷体_GB2312" pitchFamily="49" charset="-122"/>
                <a:cs typeface="Times New Roman" pitchFamily="18" charset="0"/>
              </a:rPr>
              <a:t>         过去的儿童教育是注入式教育，只要把种种的死知识、死教训装入他头脑中，就以为满足。</a:t>
            </a:r>
            <a:r>
              <a:rPr lang="en-US" altLang="en-US"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en-US"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en-US"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en-US"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en-US"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en-US"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。儿童自由的读物，实在极少。我们出版这个</a:t>
            </a:r>
            <a:r>
              <a:rPr lang="en-US" altLang="zh-CN"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ea typeface="楷体_GB2312" pitchFamily="49" charset="-122"/>
                <a:cs typeface="Times New Roman" pitchFamily="18" charset="0"/>
              </a:rPr>
              <a:t>儿童世界</a:t>
            </a:r>
            <a:r>
              <a:rPr lang="en-US" altLang="zh-CN"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ea typeface="楷体_GB2312" pitchFamily="49" charset="-122"/>
                <a:cs typeface="Times New Roman" pitchFamily="18" charset="0"/>
              </a:rPr>
              <a:t>的目的就在于弥补这个缺憾。</a:t>
            </a:r>
            <a:endParaRPr lang="en-US" altLang="zh-CN" sz="2400" b="1" dirty="0" smtClean="0">
              <a:solidFill>
                <a:srgbClr val="000000"/>
              </a:solidFill>
              <a:latin typeface="Times New Roman" pitchFamily="18" charset="0"/>
              <a:ea typeface="楷体_GB2312" pitchFamily="49" charset="-122"/>
              <a:cs typeface="Times New Roman" pitchFamily="18" charset="0"/>
            </a:endParaRPr>
          </a:p>
          <a:p>
            <a:pPr marL="0" indent="0">
              <a:lnSpc>
                <a:spcPts val="3500"/>
              </a:lnSpc>
              <a:buNone/>
            </a:pPr>
            <a:r>
              <a:rPr lang="zh-CN" altLang="en-US" sz="2400" b="1" dirty="0" smtClean="0">
                <a:solidFill>
                  <a:srgbClr val="000000"/>
                </a:solidFill>
                <a:latin typeface="+mn-ea"/>
                <a:cs typeface="Times New Roman" pitchFamily="18" charset="0"/>
              </a:rPr>
              <a:t>①教师教一课，他们就读一课</a:t>
            </a:r>
            <a:endParaRPr lang="en-US" altLang="zh-CN" sz="2400" b="1" dirty="0" smtClean="0">
              <a:solidFill>
                <a:srgbClr val="000000"/>
              </a:solidFill>
              <a:latin typeface="+mn-ea"/>
              <a:cs typeface="Times New Roman" pitchFamily="18" charset="0"/>
            </a:endParaRPr>
          </a:p>
          <a:p>
            <a:pPr marL="0" indent="0">
              <a:lnSpc>
                <a:spcPts val="3500"/>
              </a:lnSpc>
              <a:buNone/>
            </a:pPr>
            <a:r>
              <a:rPr lang="zh-CN" altLang="en-US" sz="2400" b="1" dirty="0" smtClean="0">
                <a:solidFill>
                  <a:srgbClr val="000000"/>
                </a:solidFill>
                <a:latin typeface="+mn-ea"/>
                <a:cs typeface="Times New Roman" pitchFamily="18" charset="0"/>
              </a:rPr>
              <a:t>②刻板庄严的教科书，就是儿童的唯一读物</a:t>
            </a:r>
          </a:p>
          <a:p>
            <a:pPr marL="0" indent="0">
              <a:lnSpc>
                <a:spcPts val="3500"/>
              </a:lnSpc>
              <a:buNone/>
            </a:pPr>
            <a:r>
              <a:rPr lang="zh-CN" altLang="en-US" sz="2400" b="1" dirty="0" smtClean="0">
                <a:solidFill>
                  <a:srgbClr val="000000"/>
                </a:solidFill>
                <a:latin typeface="+mn-ea"/>
                <a:cs typeface="Times New Roman" pitchFamily="18" charset="0"/>
              </a:rPr>
              <a:t>③我们虽知道之前的不对</a:t>
            </a:r>
          </a:p>
          <a:p>
            <a:endParaRPr lang="zh-CN" altLang="en-US" sz="2400" b="1" dirty="0" smtClean="0">
              <a:solidFill>
                <a:srgbClr val="000000"/>
              </a:solidFill>
              <a:latin typeface="Times New Roman" pitchFamily="18" charset="0"/>
              <a:cs typeface="Times New Roman" pitchFamily="18" charset="0"/>
            </a:endParaRPr>
          </a:p>
        </p:txBody>
      </p:sp>
      <p:grpSp>
        <p:nvGrpSpPr>
          <p:cNvPr id="2" name="Group 5"/>
          <p:cNvGrpSpPr>
            <a:grpSpLocks/>
          </p:cNvGrpSpPr>
          <p:nvPr/>
        </p:nvGrpSpPr>
        <p:grpSpPr bwMode="auto">
          <a:xfrm>
            <a:off x="1588" y="2674938"/>
            <a:ext cx="609600" cy="1978025"/>
            <a:chOff x="1" y="1685"/>
            <a:chExt cx="384" cy="1246"/>
          </a:xfrm>
        </p:grpSpPr>
        <p:pic>
          <p:nvPicPr>
            <p:cNvPr id="1328133"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2813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28135"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8130">
                                            <p:txEl>
                                              <p:pRg st="0" end="0"/>
                                            </p:txEl>
                                          </p:spTgt>
                                        </p:tgtEl>
                                        <p:attrNameLst>
                                          <p:attrName>style.visibility</p:attrName>
                                        </p:attrNameLst>
                                      </p:cBhvr>
                                      <p:to>
                                        <p:strVal val="visible"/>
                                      </p:to>
                                    </p:set>
                                    <p:anim calcmode="lin" valueType="num">
                                      <p:cBhvr additive="base">
                                        <p:cTn id="7" dur="500" fill="hold"/>
                                        <p:tgtEl>
                                          <p:spTgt spid="13281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281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28130">
                                            <p:txEl>
                                              <p:pRg st="1" end="1"/>
                                            </p:txEl>
                                          </p:spTgt>
                                        </p:tgtEl>
                                        <p:attrNameLst>
                                          <p:attrName>style.visibility</p:attrName>
                                        </p:attrNameLst>
                                      </p:cBhvr>
                                      <p:to>
                                        <p:strVal val="visible"/>
                                      </p:to>
                                    </p:set>
                                    <p:anim calcmode="lin" valueType="num">
                                      <p:cBhvr additive="base">
                                        <p:cTn id="13" dur="500" fill="hold"/>
                                        <p:tgtEl>
                                          <p:spTgt spid="132813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2813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28130">
                                            <p:txEl>
                                              <p:pRg st="2" end="2"/>
                                            </p:txEl>
                                          </p:spTgt>
                                        </p:tgtEl>
                                        <p:attrNameLst>
                                          <p:attrName>style.visibility</p:attrName>
                                        </p:attrNameLst>
                                      </p:cBhvr>
                                      <p:to>
                                        <p:strVal val="visible"/>
                                      </p:to>
                                    </p:set>
                                    <p:anim calcmode="lin" valueType="num">
                                      <p:cBhvr additive="base">
                                        <p:cTn id="19" dur="500" fill="hold"/>
                                        <p:tgtEl>
                                          <p:spTgt spid="132813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2813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28130">
                                            <p:txEl>
                                              <p:pRg st="3" end="3"/>
                                            </p:txEl>
                                          </p:spTgt>
                                        </p:tgtEl>
                                        <p:attrNameLst>
                                          <p:attrName>style.visibility</p:attrName>
                                        </p:attrNameLst>
                                      </p:cBhvr>
                                      <p:to>
                                        <p:strVal val="visible"/>
                                      </p:to>
                                    </p:set>
                                    <p:anim calcmode="lin" valueType="num">
                                      <p:cBhvr additive="base">
                                        <p:cTn id="25" dur="500" fill="hold"/>
                                        <p:tgtEl>
                                          <p:spTgt spid="132813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2813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28130">
                                            <p:txEl>
                                              <p:pRg st="4" end="4"/>
                                            </p:txEl>
                                          </p:spTgt>
                                        </p:tgtEl>
                                        <p:attrNameLst>
                                          <p:attrName>style.visibility</p:attrName>
                                        </p:attrNameLst>
                                      </p:cBhvr>
                                      <p:to>
                                        <p:strVal val="visible"/>
                                      </p:to>
                                    </p:set>
                                    <p:anim calcmode="lin" valueType="num">
                                      <p:cBhvr additive="base">
                                        <p:cTn id="31" dur="500" fill="hold"/>
                                        <p:tgtEl>
                                          <p:spTgt spid="132813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2813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28130">
                                            <p:txEl>
                                              <p:pRg st="5" end="5"/>
                                            </p:txEl>
                                          </p:spTgt>
                                        </p:tgtEl>
                                        <p:attrNameLst>
                                          <p:attrName>style.visibility</p:attrName>
                                        </p:attrNameLst>
                                      </p:cBhvr>
                                      <p:to>
                                        <p:strVal val="visible"/>
                                      </p:to>
                                    </p:set>
                                    <p:anim calcmode="lin" valueType="num">
                                      <p:cBhvr additive="base">
                                        <p:cTn id="37" dur="500" fill="hold"/>
                                        <p:tgtEl>
                                          <p:spTgt spid="132813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2813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130" name="内容占位符 2"/>
          <p:cNvSpPr>
            <a:spLocks noGrp="1"/>
          </p:cNvSpPr>
          <p:nvPr>
            <p:ph idx="4294967295"/>
          </p:nvPr>
        </p:nvSpPr>
        <p:spPr>
          <a:xfrm>
            <a:off x="571472" y="785794"/>
            <a:ext cx="8358246" cy="5715040"/>
          </a:xfrm>
        </p:spPr>
        <p:txBody>
          <a:bodyPr/>
          <a:lstStyle/>
          <a:p>
            <a:pPr marL="0" indent="0">
              <a:lnSpc>
                <a:spcPts val="3500"/>
              </a:lnSpc>
              <a:buNone/>
            </a:pPr>
            <a:r>
              <a:rPr lang="zh-CN" altLang="en-US" sz="2400" b="1" dirty="0" smtClean="0">
                <a:solidFill>
                  <a:srgbClr val="000000"/>
                </a:solidFill>
                <a:latin typeface="+mn-ea"/>
                <a:cs typeface="Times New Roman" pitchFamily="18" charset="0"/>
              </a:rPr>
              <a:t>④然而小学里的教育仍旧不能十分吸引儿童</a:t>
            </a:r>
          </a:p>
          <a:p>
            <a:pPr marL="0" indent="0">
              <a:lnSpc>
                <a:spcPts val="3500"/>
              </a:lnSpc>
              <a:buNone/>
            </a:pPr>
            <a:r>
              <a:rPr lang="zh-CN" altLang="en-US" sz="2400" b="1" dirty="0" smtClean="0">
                <a:solidFill>
                  <a:srgbClr val="000000"/>
                </a:solidFill>
                <a:latin typeface="+mn-ea"/>
                <a:cs typeface="Times New Roman" pitchFamily="18" charset="0"/>
              </a:rPr>
              <a:t>⑤而且各种教育，仍旧是被动的，不是主动的</a:t>
            </a:r>
            <a:endParaRPr lang="en-US" altLang="zh-CN" sz="2400" b="1" dirty="0" smtClean="0">
              <a:solidFill>
                <a:srgbClr val="000000"/>
              </a:solidFill>
              <a:latin typeface="+mn-ea"/>
              <a:cs typeface="Times New Roman" pitchFamily="18" charset="0"/>
            </a:endParaRPr>
          </a:p>
          <a:p>
            <a:pPr marL="0" indent="0">
              <a:lnSpc>
                <a:spcPts val="3500"/>
              </a:lnSpc>
              <a:buNone/>
            </a:pPr>
            <a:r>
              <a:rPr lang="zh-CN" altLang="en-US" sz="2400" b="1" dirty="0" smtClean="0">
                <a:solidFill>
                  <a:srgbClr val="000000"/>
                </a:solidFill>
                <a:latin typeface="+mn-ea"/>
                <a:cs typeface="Times New Roman" pitchFamily="18" charset="0"/>
              </a:rPr>
              <a:t>⑥也想尽办法去培养儿童的兴趣 </a:t>
            </a:r>
            <a:endParaRPr lang="en-US" altLang="zh-CN" sz="2400" b="1" dirty="0" smtClean="0">
              <a:solidFill>
                <a:srgbClr val="000000"/>
              </a:solidFill>
              <a:latin typeface="+mn-ea"/>
              <a:cs typeface="Times New Roman" pitchFamily="18" charset="0"/>
            </a:endParaRPr>
          </a:p>
          <a:p>
            <a:pPr marL="0" indent="0">
              <a:lnSpc>
                <a:spcPts val="3500"/>
              </a:lnSpc>
              <a:buNone/>
            </a:pPr>
            <a:r>
              <a:rPr lang="en-US" altLang="zh-CN" sz="2400" b="1" dirty="0" smtClean="0">
                <a:solidFill>
                  <a:srgbClr val="000000"/>
                </a:solidFill>
                <a:latin typeface="+mn-ea"/>
                <a:cs typeface="Times New Roman" pitchFamily="18" charset="0"/>
              </a:rPr>
              <a:t>     </a:t>
            </a:r>
            <a:r>
              <a:rPr lang="en-US" altLang="zh-CN" sz="2400" b="1" dirty="0" smtClean="0">
                <a:solidFill>
                  <a:srgbClr val="000000"/>
                </a:solidFill>
                <a:latin typeface="Times New Roman" pitchFamily="18" charset="0"/>
                <a:cs typeface="Times New Roman" pitchFamily="18" charset="0"/>
              </a:rPr>
              <a:t>A. </a:t>
            </a:r>
            <a:r>
              <a:rPr lang="zh-CN" altLang="en-US" sz="2400" b="1" dirty="0" smtClean="0">
                <a:solidFill>
                  <a:srgbClr val="000000"/>
                </a:solidFill>
                <a:latin typeface="Times New Roman" pitchFamily="18" charset="0"/>
                <a:cs typeface="Times New Roman" pitchFamily="18" charset="0"/>
              </a:rPr>
              <a:t>③⑥④②⑤①</a:t>
            </a:r>
            <a:r>
              <a:rPr lang="en-US" altLang="zh-CN" sz="2400" b="1" dirty="0" smtClean="0">
                <a:solidFill>
                  <a:srgbClr val="000000"/>
                </a:solidFill>
                <a:latin typeface="Times New Roman" pitchFamily="18" charset="0"/>
                <a:cs typeface="Times New Roman" pitchFamily="18" charset="0"/>
              </a:rPr>
              <a:t>      B. </a:t>
            </a:r>
            <a:r>
              <a:rPr lang="zh-CN" altLang="en-US" sz="2400" b="1" dirty="0" smtClean="0">
                <a:solidFill>
                  <a:srgbClr val="000000"/>
                </a:solidFill>
                <a:latin typeface="Times New Roman" pitchFamily="18" charset="0"/>
                <a:cs typeface="Times New Roman" pitchFamily="18" charset="0"/>
              </a:rPr>
              <a:t>③⑥④⑤②①</a:t>
            </a:r>
          </a:p>
          <a:p>
            <a:pPr indent="0">
              <a:lnSpc>
                <a:spcPts val="3500"/>
              </a:lnSpc>
              <a:buNone/>
            </a:pPr>
            <a:r>
              <a:rPr lang="en-US" altLang="zh-CN" sz="2400" b="1" dirty="0" smtClean="0">
                <a:solidFill>
                  <a:srgbClr val="000000"/>
                </a:solidFill>
                <a:latin typeface="Times New Roman" pitchFamily="18" charset="0"/>
                <a:cs typeface="Times New Roman" pitchFamily="18" charset="0"/>
              </a:rPr>
              <a:t>      C. </a:t>
            </a:r>
            <a:r>
              <a:rPr lang="zh-CN" altLang="en-US" sz="2400" b="1" dirty="0" smtClean="0">
                <a:solidFill>
                  <a:srgbClr val="000000"/>
                </a:solidFill>
                <a:latin typeface="Times New Roman" pitchFamily="18" charset="0"/>
                <a:cs typeface="Times New Roman" pitchFamily="18" charset="0"/>
              </a:rPr>
              <a:t>①③⑥④⑤②</a:t>
            </a:r>
            <a:r>
              <a:rPr lang="en-US" altLang="zh-CN" sz="2400" b="1" dirty="0" smtClean="0">
                <a:solidFill>
                  <a:srgbClr val="000000"/>
                </a:solidFill>
                <a:latin typeface="Times New Roman" pitchFamily="18" charset="0"/>
                <a:cs typeface="Times New Roman" pitchFamily="18" charset="0"/>
              </a:rPr>
              <a:t>       D. </a:t>
            </a:r>
            <a:r>
              <a:rPr lang="zh-CN" altLang="en-US" sz="2400" b="1" dirty="0" smtClean="0">
                <a:solidFill>
                  <a:srgbClr val="000000"/>
                </a:solidFill>
                <a:latin typeface="Times New Roman" pitchFamily="18" charset="0"/>
                <a:cs typeface="Times New Roman" pitchFamily="18" charset="0"/>
              </a:rPr>
              <a:t>①③⑤⑥④②</a:t>
            </a:r>
          </a:p>
          <a:p>
            <a:pPr>
              <a:lnSpc>
                <a:spcPts val="3500"/>
              </a:lnSpc>
              <a:buNone/>
            </a:pPr>
            <a:endParaRPr lang="zh-CN" altLang="en-US" sz="2400" b="1" dirty="0" smtClean="0">
              <a:solidFill>
                <a:srgbClr val="000000"/>
              </a:solidFill>
              <a:latin typeface="Times New Roman" pitchFamily="18" charset="0"/>
              <a:ea typeface="楷体_GB2312" pitchFamily="49" charset="-122"/>
              <a:cs typeface="Times New Roman" pitchFamily="18" charset="0"/>
            </a:endParaRPr>
          </a:p>
          <a:p>
            <a:pPr>
              <a:lnSpc>
                <a:spcPts val="3500"/>
              </a:lnSpc>
              <a:buNone/>
            </a:pPr>
            <a:r>
              <a:rPr lang="en-US" altLang="zh-CN" sz="2400" b="1" dirty="0" smtClean="0">
                <a:solidFill>
                  <a:srgbClr val="000000"/>
                </a:solidFill>
                <a:latin typeface="Times New Roman" pitchFamily="18" charset="0"/>
                <a:cs typeface="Times New Roman" pitchFamily="18" charset="0"/>
              </a:rPr>
              <a:t>     </a:t>
            </a:r>
            <a:endParaRPr lang="zh-CN" altLang="en-US" sz="2400" b="1" dirty="0" smtClean="0">
              <a:solidFill>
                <a:srgbClr val="000000"/>
              </a:solidFill>
              <a:latin typeface="Times New Roman" pitchFamily="18" charset="0"/>
              <a:cs typeface="Times New Roman" pitchFamily="18" charset="0"/>
            </a:endParaRPr>
          </a:p>
        </p:txBody>
      </p:sp>
      <p:grpSp>
        <p:nvGrpSpPr>
          <p:cNvPr id="2" name="Group 5"/>
          <p:cNvGrpSpPr>
            <a:grpSpLocks/>
          </p:cNvGrpSpPr>
          <p:nvPr/>
        </p:nvGrpSpPr>
        <p:grpSpPr bwMode="auto">
          <a:xfrm>
            <a:off x="1588" y="2674938"/>
            <a:ext cx="609600" cy="1978025"/>
            <a:chOff x="1" y="1685"/>
            <a:chExt cx="384" cy="1246"/>
          </a:xfrm>
        </p:grpSpPr>
        <p:pic>
          <p:nvPicPr>
            <p:cNvPr id="1328133"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2813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28135"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8130">
                                            <p:txEl>
                                              <p:pRg st="0" end="0"/>
                                            </p:txEl>
                                          </p:spTgt>
                                        </p:tgtEl>
                                        <p:attrNameLst>
                                          <p:attrName>style.visibility</p:attrName>
                                        </p:attrNameLst>
                                      </p:cBhvr>
                                      <p:to>
                                        <p:strVal val="visible"/>
                                      </p:to>
                                    </p:set>
                                    <p:anim calcmode="lin" valueType="num">
                                      <p:cBhvr additive="base">
                                        <p:cTn id="7" dur="500" fill="hold"/>
                                        <p:tgtEl>
                                          <p:spTgt spid="13281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281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28130">
                                            <p:txEl>
                                              <p:pRg st="1" end="1"/>
                                            </p:txEl>
                                          </p:spTgt>
                                        </p:tgtEl>
                                        <p:attrNameLst>
                                          <p:attrName>style.visibility</p:attrName>
                                        </p:attrNameLst>
                                      </p:cBhvr>
                                      <p:to>
                                        <p:strVal val="visible"/>
                                      </p:to>
                                    </p:set>
                                    <p:anim calcmode="lin" valueType="num">
                                      <p:cBhvr additive="base">
                                        <p:cTn id="13" dur="500" fill="hold"/>
                                        <p:tgtEl>
                                          <p:spTgt spid="132813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2813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28130">
                                            <p:txEl>
                                              <p:pRg st="2" end="2"/>
                                            </p:txEl>
                                          </p:spTgt>
                                        </p:tgtEl>
                                        <p:attrNameLst>
                                          <p:attrName>style.visibility</p:attrName>
                                        </p:attrNameLst>
                                      </p:cBhvr>
                                      <p:to>
                                        <p:strVal val="visible"/>
                                      </p:to>
                                    </p:set>
                                    <p:anim calcmode="lin" valueType="num">
                                      <p:cBhvr additive="base">
                                        <p:cTn id="19" dur="500" fill="hold"/>
                                        <p:tgtEl>
                                          <p:spTgt spid="132813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2813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28130">
                                            <p:txEl>
                                              <p:pRg st="3" end="3"/>
                                            </p:txEl>
                                          </p:spTgt>
                                        </p:tgtEl>
                                        <p:attrNameLst>
                                          <p:attrName>style.visibility</p:attrName>
                                        </p:attrNameLst>
                                      </p:cBhvr>
                                      <p:to>
                                        <p:strVal val="visible"/>
                                      </p:to>
                                    </p:set>
                                    <p:anim calcmode="lin" valueType="num">
                                      <p:cBhvr additive="base">
                                        <p:cTn id="25" dur="500" fill="hold"/>
                                        <p:tgtEl>
                                          <p:spTgt spid="132813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2813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28130">
                                            <p:txEl>
                                              <p:pRg st="4" end="4"/>
                                            </p:txEl>
                                          </p:spTgt>
                                        </p:tgtEl>
                                        <p:attrNameLst>
                                          <p:attrName>style.visibility</p:attrName>
                                        </p:attrNameLst>
                                      </p:cBhvr>
                                      <p:to>
                                        <p:strVal val="visible"/>
                                      </p:to>
                                    </p:set>
                                    <p:anim calcmode="lin" valueType="num">
                                      <p:cBhvr additive="base">
                                        <p:cTn id="31" dur="500" fill="hold"/>
                                        <p:tgtEl>
                                          <p:spTgt spid="132813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2813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28130">
                                            <p:txEl>
                                              <p:pRg st="6" end="6"/>
                                            </p:txEl>
                                          </p:spTgt>
                                        </p:tgtEl>
                                        <p:attrNameLst>
                                          <p:attrName>style.visibility</p:attrName>
                                        </p:attrNameLst>
                                      </p:cBhvr>
                                      <p:to>
                                        <p:strVal val="visible"/>
                                      </p:to>
                                    </p:set>
                                    <p:anim calcmode="lin" valueType="num">
                                      <p:cBhvr additive="base">
                                        <p:cTn id="37" dur="500" fill="hold"/>
                                        <p:tgtEl>
                                          <p:spTgt spid="1328130">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2813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algn="ctr" eaLnBrk="1" hangingPunct="1">
              <a:lnSpc>
                <a:spcPts val="3500"/>
              </a:lnSpc>
              <a:spcBef>
                <a:spcPct val="0"/>
              </a:spcBef>
              <a:buFont typeface="Arial" charset="0"/>
              <a:buNone/>
            </a:pPr>
            <a:r>
              <a:rPr lang="en-US" altLang="zh-CN" sz="2400" b="1" dirty="0" smtClean="0">
                <a:solidFill>
                  <a:srgbClr val="0033CC"/>
                </a:solidFill>
                <a:effectLst>
                  <a:outerShdw blurRad="38100" dist="38100" dir="2700000" algn="tl">
                    <a:srgbClr val="C0C0C0"/>
                  </a:outerShdw>
                </a:effectLst>
                <a:latin typeface="宋体"/>
              </a:rPr>
              <a:t>——</a:t>
            </a:r>
            <a:r>
              <a:rPr lang="en-US" altLang="zh-CN" sz="2400" b="1" dirty="0" smtClean="0">
                <a:solidFill>
                  <a:srgbClr val="0033CC"/>
                </a:solidFill>
                <a:effectLst>
                  <a:outerShdw blurRad="38100" dist="38100" dir="2700000" algn="tl">
                    <a:srgbClr val="C0C0C0"/>
                  </a:outerShdw>
                </a:effectLst>
              </a:rPr>
              <a:t> </a:t>
            </a:r>
            <a:r>
              <a:rPr lang="zh-CN" altLang="en-US" sz="2400" b="1" dirty="0" smtClean="0">
                <a:solidFill>
                  <a:srgbClr val="0033CC"/>
                </a:solidFill>
                <a:effectLst>
                  <a:outerShdw blurRad="38100" dist="38100" dir="2700000" algn="tl">
                    <a:srgbClr val="C0C0C0"/>
                  </a:outerShdw>
                </a:effectLst>
                <a:ea typeface="黑体" pitchFamily="2" charset="-122"/>
              </a:rPr>
              <a:t>考点精讲</a:t>
            </a:r>
            <a:r>
              <a:rPr lang="zh-CN" altLang="en-US" sz="2400" b="1" dirty="0" smtClean="0">
                <a:solidFill>
                  <a:srgbClr val="0033CC"/>
                </a:solidFill>
                <a:effectLst>
                  <a:outerShdw blurRad="38100" dist="38100" dir="2700000" algn="tl">
                    <a:srgbClr val="C0C0C0"/>
                  </a:outerShdw>
                </a:effectLst>
                <a:latin typeface="宋体" pitchFamily="2" charset="-122"/>
              </a:rPr>
              <a:t> </a:t>
            </a:r>
            <a:r>
              <a:rPr lang="en-US" altLang="zh-CN" sz="2400" b="1" dirty="0" smtClean="0">
                <a:solidFill>
                  <a:srgbClr val="0033CC"/>
                </a:solidFill>
                <a:effectLst>
                  <a:outerShdw blurRad="38100" dist="38100" dir="2700000" algn="tl">
                    <a:srgbClr val="C0C0C0"/>
                  </a:outerShdw>
                </a:effectLst>
                <a:latin typeface="宋体" pitchFamily="2" charset="-122"/>
              </a:rPr>
              <a:t>——</a:t>
            </a:r>
          </a:p>
          <a:p>
            <a:pPr marL="0" indent="0" algn="just" eaLnBrk="1" hangingPunct="1">
              <a:lnSpc>
                <a:spcPct val="122000"/>
              </a:lnSpc>
              <a:spcBef>
                <a:spcPct val="0"/>
              </a:spcBef>
              <a:buFont typeface="Arial" charset="0"/>
              <a:buNone/>
            </a:pPr>
            <a:r>
              <a:rPr lang="en-US" altLang="zh-CN" sz="2400" b="1" dirty="0" smtClean="0">
                <a:latin typeface="黑体" pitchFamily="2" charset="-122"/>
                <a:ea typeface="黑体" pitchFamily="2" charset="-122"/>
              </a:rPr>
              <a:t> </a:t>
            </a:r>
            <a:r>
              <a:rPr lang="zh-CN" altLang="en-US" sz="2400" b="1" dirty="0" smtClean="0">
                <a:latin typeface="黑体" pitchFamily="2" charset="-122"/>
                <a:ea typeface="黑体" pitchFamily="2" charset="-122"/>
              </a:rPr>
              <a:t>类型二　情景运用正误式</a:t>
            </a: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mn-ea"/>
              </a:rPr>
              <a:t> 成语运用错误常见有如下角度：</a:t>
            </a:r>
          </a:p>
          <a:p>
            <a:pPr marL="0" indent="0" algn="just" eaLnBrk="1" hangingPunct="1">
              <a:lnSpc>
                <a:spcPct val="122000"/>
              </a:lnSpc>
              <a:spcBef>
                <a:spcPct val="0"/>
              </a:spcBef>
              <a:buFont typeface="Arial" charset="0"/>
              <a:buNone/>
            </a:pPr>
            <a:r>
              <a:rPr lang="zh-CN" altLang="en-US" sz="2400" b="1" dirty="0" smtClean="0">
                <a:latin typeface="黑体" pitchFamily="2" charset="-122"/>
                <a:ea typeface="黑体" pitchFamily="2" charset="-122"/>
              </a:rPr>
              <a:t> </a:t>
            </a:r>
            <a:r>
              <a:rPr lang="zh-CN" altLang="zh-CN" sz="2200" b="1" dirty="0" smtClean="0">
                <a:latin typeface="黑体" pitchFamily="2" charset="-122"/>
                <a:ea typeface="黑体" pitchFamily="2" charset="-122"/>
              </a:rPr>
              <a:t>►</a:t>
            </a:r>
            <a:r>
              <a:rPr lang="zh-CN" altLang="en-US" sz="2400" b="1" dirty="0" smtClean="0">
                <a:latin typeface="黑体" pitchFamily="2" charset="-122"/>
                <a:ea typeface="黑体" pitchFamily="2" charset="-122"/>
              </a:rPr>
              <a:t>角度一　 望文生义</a:t>
            </a: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857224" y="2857496"/>
          <a:ext cx="7704138" cy="2357454"/>
        </p:xfrm>
        <a:graphic>
          <a:graphicData uri="http://schemas.openxmlformats.org/drawingml/2006/table">
            <a:tbl>
              <a:tblPr/>
              <a:tblGrid>
                <a:gridCol w="714380"/>
                <a:gridCol w="6989758"/>
              </a:tblGrid>
              <a:tr h="713185">
                <a:tc>
                  <a:txBody>
                    <a:bodyPr/>
                    <a:lstStyle/>
                    <a:p>
                      <a:pPr algn="ctr"/>
                      <a:r>
                        <a:rPr lang="zh-CN" altLang="en-US" sz="2000" b="1" kern="1200" baseline="0" dirty="0" smtClean="0">
                          <a:solidFill>
                            <a:schemeClr val="tx1"/>
                          </a:solidFill>
                          <a:latin typeface="+mn-ea"/>
                          <a:ea typeface="+mn-ea"/>
                          <a:cs typeface="+mn-cs"/>
                        </a:rPr>
                        <a:t>释义</a:t>
                      </a: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r>
                        <a:rPr lang="zh-CN" altLang="en-US" sz="2000" b="1" kern="1200" baseline="0" dirty="0" smtClean="0">
                          <a:solidFill>
                            <a:schemeClr val="tx1"/>
                          </a:solidFill>
                          <a:latin typeface="+mn-ea"/>
                          <a:ea typeface="+mn-ea"/>
                          <a:cs typeface="+mn-cs"/>
                        </a:rPr>
                        <a:t>  不同的成语有不同的侧重点，近义成语可根据意义的侧重点不同进行辨析 </a:t>
                      </a:r>
                      <a:endParaRPr lang="zh-CN" altLang="en-US" sz="2000" b="1" baseline="0" dirty="0">
                        <a:solidFill>
                          <a:schemeClr val="tx1"/>
                        </a:solidFill>
                        <a:latin typeface="+mn-ea"/>
                        <a:ea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644269">
                <a:tc>
                  <a:txBody>
                    <a:bodyPr/>
                    <a:lstStyle/>
                    <a:p>
                      <a:pPr algn="ctr"/>
                      <a:r>
                        <a:rPr lang="zh-CN" altLang="en-US" sz="2000" b="1" kern="1200" baseline="0" dirty="0" smtClean="0">
                          <a:solidFill>
                            <a:schemeClr val="tx1"/>
                          </a:solidFill>
                          <a:latin typeface="+mn-ea"/>
                          <a:ea typeface="+mn-ea"/>
                          <a:cs typeface="+mn-cs"/>
                        </a:rPr>
                        <a:t>示例</a:t>
                      </a: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baseline="0" dirty="0" smtClean="0">
                          <a:solidFill>
                            <a:schemeClr val="tx1"/>
                          </a:solidFill>
                          <a:latin typeface="+mn-ea"/>
                          <a:ea typeface="+mn-ea"/>
                        </a:rPr>
                        <a:t>  把“万人空巷”理解成“人们都离开街巷回到家里”就是望文生义，实际上正确的意思是“家家户户的人都从巷子里出来</a:t>
                      </a:r>
                      <a:r>
                        <a:rPr lang="en-US" altLang="zh-CN" sz="2000" b="1" baseline="0" dirty="0" smtClean="0">
                          <a:solidFill>
                            <a:schemeClr val="tx1"/>
                          </a:solidFill>
                          <a:latin typeface="+mn-ea"/>
                          <a:ea typeface="+mn-ea"/>
                        </a:rPr>
                        <a:t>(</a:t>
                      </a:r>
                      <a:r>
                        <a:rPr lang="zh-CN" altLang="en-US" sz="2000" b="1" baseline="0" dirty="0" smtClean="0">
                          <a:solidFill>
                            <a:schemeClr val="tx1"/>
                          </a:solidFill>
                          <a:latin typeface="+mn-ea"/>
                          <a:ea typeface="+mn-ea"/>
                        </a:rPr>
                        <a:t>观看或参加某些大的活动等</a:t>
                      </a:r>
                      <a:r>
                        <a:rPr lang="en-US" altLang="zh-CN" sz="2000" b="1" baseline="0" dirty="0" smtClean="0">
                          <a:solidFill>
                            <a:schemeClr val="tx1"/>
                          </a:solidFill>
                          <a:latin typeface="+mn-ea"/>
                          <a:ea typeface="+mn-ea"/>
                        </a:rPr>
                        <a:t>)”</a:t>
                      </a:r>
                      <a:r>
                        <a:rPr lang="zh-CN" altLang="en-US" sz="2000" b="1" baseline="0" dirty="0" smtClean="0">
                          <a:solidFill>
                            <a:schemeClr val="tx1"/>
                          </a:solidFill>
                          <a:latin typeface="+mn-ea"/>
                          <a:ea typeface="+mn-ea"/>
                        </a:rPr>
                        <a:t>，多用来形容庆祝、欢迎等盛况</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2000" b="1" baseline="0" dirty="0">
                        <a:solidFill>
                          <a:schemeClr val="tx1"/>
                        </a:solidFill>
                        <a:latin typeface="+mn-ea"/>
                        <a:ea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par>
                                <p:cTn id="12" presetID="22" presetClass="entr" presetSubtype="8"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wipe(left)">
                                      <p:cBhvr>
                                        <p:cTn id="14" dur="500"/>
                                        <p:tgtEl>
                                          <p:spTgt spid="3">
                                            <p:txEl>
                                              <p:pRg st="2" end="2"/>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wipe(left)">
                                      <p:cBhvr>
                                        <p:cTn id="20" dur="500"/>
                                        <p:tgtEl>
                                          <p:spTgt spid="3">
                                            <p:txEl>
                                              <p:pRg st="5" end="5"/>
                                            </p:txEl>
                                          </p:spTgt>
                                        </p:tgtEl>
                                      </p:cBhvr>
                                    </p:animEffect>
                                  </p:childTnLst>
                                </p:cTn>
                              </p:par>
                              <p:par>
                                <p:cTn id="21" presetID="4" presetClass="entr" presetSubtype="16"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ox(in)">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130" name="内容占位符 2"/>
          <p:cNvSpPr>
            <a:spLocks noGrp="1"/>
          </p:cNvSpPr>
          <p:nvPr>
            <p:ph idx="4294967295"/>
          </p:nvPr>
        </p:nvSpPr>
        <p:spPr>
          <a:xfrm>
            <a:off x="571472" y="785794"/>
            <a:ext cx="8215370" cy="5715040"/>
          </a:xfrm>
        </p:spPr>
        <p:txBody>
          <a:bodyPr/>
          <a:lstStyle/>
          <a:p>
            <a:pPr marL="0" indent="0">
              <a:lnSpc>
                <a:spcPts val="3500"/>
              </a:lnSpc>
              <a:spcBef>
                <a:spcPct val="0"/>
              </a:spcBef>
              <a:buNone/>
            </a:pPr>
            <a:r>
              <a:rPr lang="en-US" altLang="en-US" sz="2400" b="1" dirty="0" smtClean="0">
                <a:solidFill>
                  <a:srgbClr val="000000"/>
                </a:solidFill>
                <a:latin typeface="Times New Roman" pitchFamily="18" charset="0"/>
                <a:cs typeface="Times New Roman" pitchFamily="18" charset="0"/>
              </a:rPr>
              <a:t> </a:t>
            </a:r>
            <a:r>
              <a:rPr lang="en-US" altLang="en-US"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　</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t>
            </a:r>
            <a:r>
              <a:rPr lang="zh-CN" altLang="en-US" sz="2400" b="1" dirty="0" smtClean="0">
                <a:solidFill>
                  <a:srgbClr val="990033"/>
                </a:solidFill>
                <a:latin typeface="Times New Roman" pitchFamily="18" charset="0"/>
                <a:cs typeface="Times New Roman" pitchFamily="18" charset="0"/>
              </a:rPr>
              <a:t>这是个议论性语段，语段围绕着</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为什么要出版</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儿童世界</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这个读物</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展开论述。从内容上看，先说</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我们</a:t>
            </a:r>
            <a:r>
              <a:rPr lang="en-US" altLang="zh-CN" sz="2400" b="1" dirty="0" smtClean="0">
                <a:solidFill>
                  <a:srgbClr val="990033"/>
                </a:solidFill>
                <a:latin typeface="宋体" pitchFamily="2" charset="-122"/>
                <a:ea typeface="宋体" pitchFamily="2" charset="-122"/>
                <a:cs typeface="Times New Roman" pitchFamily="18" charset="0"/>
              </a:rPr>
              <a:t>”</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出版者</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的认识，后说小学里的现状，以便说明</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我们</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为什么要出版</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儿童世界</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这个读物。解此题，抓住</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虽</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也</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然而</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而且</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这几个标志性的关联词，可将顺序排列为</a:t>
            </a:r>
            <a:r>
              <a:rPr lang="en-US" altLang="zh-CN" sz="2400" b="1" dirty="0" smtClean="0">
                <a:solidFill>
                  <a:srgbClr val="990033"/>
                </a:solidFill>
                <a:latin typeface="Times New Roman" pitchFamily="18" charset="0"/>
                <a:cs typeface="Times New Roman" pitchFamily="18" charset="0"/>
              </a:rPr>
              <a:t>③⑥④⑤</a:t>
            </a:r>
            <a:r>
              <a:rPr lang="zh-CN" altLang="en-US" sz="2400" b="1" dirty="0" smtClean="0">
                <a:solidFill>
                  <a:srgbClr val="990033"/>
                </a:solidFill>
                <a:latin typeface="Times New Roman" pitchFamily="18" charset="0"/>
                <a:cs typeface="Times New Roman" pitchFamily="18" charset="0"/>
              </a:rPr>
              <a:t>；根据分号这一标识可知，句</a:t>
            </a:r>
            <a:r>
              <a:rPr lang="en-US" altLang="zh-CN" sz="2400" b="1" dirty="0" smtClean="0">
                <a:solidFill>
                  <a:srgbClr val="990033"/>
                </a:solidFill>
                <a:latin typeface="Times New Roman" pitchFamily="18" charset="0"/>
                <a:cs typeface="Times New Roman" pitchFamily="18" charset="0"/>
              </a:rPr>
              <a:t>②</a:t>
            </a:r>
            <a:r>
              <a:rPr lang="zh-CN" altLang="en-US" sz="2400" b="1" dirty="0" smtClean="0">
                <a:solidFill>
                  <a:srgbClr val="990033"/>
                </a:solidFill>
                <a:latin typeface="Times New Roman" pitchFamily="18" charset="0"/>
                <a:cs typeface="Times New Roman" pitchFamily="18" charset="0"/>
              </a:rPr>
              <a:t>应紧跟它们之后。句</a:t>
            </a:r>
            <a:r>
              <a:rPr lang="en-US" altLang="zh-CN" sz="2400" b="1" dirty="0" smtClean="0">
                <a:solidFill>
                  <a:srgbClr val="990033"/>
                </a:solidFill>
                <a:latin typeface="Times New Roman" pitchFamily="18" charset="0"/>
                <a:cs typeface="Times New Roman" pitchFamily="18" charset="0"/>
              </a:rPr>
              <a:t>①</a:t>
            </a:r>
            <a:r>
              <a:rPr lang="zh-CN" altLang="en-US" sz="2400" b="1" dirty="0" smtClean="0">
                <a:solidFill>
                  <a:srgbClr val="990033"/>
                </a:solidFill>
                <a:latin typeface="Times New Roman" pitchFamily="18" charset="0"/>
                <a:cs typeface="Times New Roman" pitchFamily="18" charset="0"/>
              </a:rPr>
              <a:t>正好与后文</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儿童自由的读物，实在极少</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相连接，故句</a:t>
            </a:r>
            <a:r>
              <a:rPr lang="en-US" altLang="zh-CN" sz="2400" b="1" dirty="0" smtClean="0">
                <a:solidFill>
                  <a:srgbClr val="990033"/>
                </a:solidFill>
                <a:latin typeface="Times New Roman" pitchFamily="18" charset="0"/>
                <a:cs typeface="Times New Roman" pitchFamily="18" charset="0"/>
              </a:rPr>
              <a:t>①</a:t>
            </a:r>
            <a:r>
              <a:rPr lang="zh-CN" altLang="en-US" sz="2400" b="1" dirty="0" smtClean="0">
                <a:solidFill>
                  <a:srgbClr val="990033"/>
                </a:solidFill>
                <a:latin typeface="Times New Roman" pitchFamily="18" charset="0"/>
                <a:cs typeface="Times New Roman" pitchFamily="18" charset="0"/>
              </a:rPr>
              <a:t>应填在最后一空。</a:t>
            </a:r>
          </a:p>
          <a:p>
            <a:pPr marL="0" indent="0" eaLnBrk="1" hangingPunct="1">
              <a:lnSpc>
                <a:spcPts val="3500"/>
              </a:lnSpc>
              <a:spcBef>
                <a:spcPct val="0"/>
              </a:spcBef>
              <a:buNone/>
            </a:pPr>
            <a:endParaRPr lang="zh-CN" altLang="en-US" sz="2400" b="1" dirty="0" smtClean="0">
              <a:solidFill>
                <a:srgbClr val="000000"/>
              </a:solidFill>
              <a:latin typeface="Times New Roman" pitchFamily="18" charset="0"/>
              <a:cs typeface="Times New Roman" pitchFamily="18" charset="0"/>
            </a:endParaRPr>
          </a:p>
          <a:p>
            <a:pPr>
              <a:lnSpc>
                <a:spcPts val="3500"/>
              </a:lnSpc>
              <a:buNone/>
            </a:pPr>
            <a:endParaRPr lang="zh-CN" altLang="en-US" sz="2400" b="1" dirty="0" smtClean="0">
              <a:solidFill>
                <a:srgbClr val="000000"/>
              </a:solidFill>
              <a:latin typeface="Times New Roman" pitchFamily="18" charset="0"/>
              <a:ea typeface="楷体_GB2312" pitchFamily="49" charset="-122"/>
              <a:cs typeface="Times New Roman" pitchFamily="18" charset="0"/>
            </a:endParaRPr>
          </a:p>
          <a:p>
            <a:pPr>
              <a:lnSpc>
                <a:spcPts val="3500"/>
              </a:lnSpc>
              <a:buNone/>
            </a:pPr>
            <a:r>
              <a:rPr lang="en-US" altLang="zh-CN" sz="2400" b="1" dirty="0" smtClean="0">
                <a:solidFill>
                  <a:srgbClr val="000000"/>
                </a:solidFill>
                <a:latin typeface="Times New Roman" pitchFamily="18" charset="0"/>
                <a:cs typeface="Times New Roman" pitchFamily="18" charset="0"/>
              </a:rPr>
              <a:t>     </a:t>
            </a:r>
            <a:endParaRPr lang="zh-CN" altLang="en-US" sz="2400" b="1" dirty="0" smtClean="0">
              <a:solidFill>
                <a:srgbClr val="000000"/>
              </a:solidFill>
              <a:latin typeface="Times New Roman" pitchFamily="18" charset="0"/>
              <a:cs typeface="Times New Roman" pitchFamily="18" charset="0"/>
            </a:endParaRPr>
          </a:p>
        </p:txBody>
      </p:sp>
      <p:grpSp>
        <p:nvGrpSpPr>
          <p:cNvPr id="2" name="Group 5"/>
          <p:cNvGrpSpPr>
            <a:grpSpLocks/>
          </p:cNvGrpSpPr>
          <p:nvPr/>
        </p:nvGrpSpPr>
        <p:grpSpPr bwMode="auto">
          <a:xfrm>
            <a:off x="1588" y="2674938"/>
            <a:ext cx="609600" cy="1978025"/>
            <a:chOff x="1" y="1685"/>
            <a:chExt cx="384" cy="1246"/>
          </a:xfrm>
        </p:grpSpPr>
        <p:pic>
          <p:nvPicPr>
            <p:cNvPr id="1328133"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2813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28135"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8130">
                                            <p:txEl>
                                              <p:pRg st="0" end="0"/>
                                            </p:txEl>
                                          </p:spTgt>
                                        </p:tgtEl>
                                        <p:attrNameLst>
                                          <p:attrName>style.visibility</p:attrName>
                                        </p:attrNameLst>
                                      </p:cBhvr>
                                      <p:to>
                                        <p:strVal val="visible"/>
                                      </p:to>
                                    </p:set>
                                    <p:anim calcmode="lin" valueType="num">
                                      <p:cBhvr additive="base">
                                        <p:cTn id="7" dur="500" fill="hold"/>
                                        <p:tgtEl>
                                          <p:spTgt spid="13281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281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28130">
                                            <p:txEl>
                                              <p:pRg st="3" end="3"/>
                                            </p:txEl>
                                          </p:spTgt>
                                        </p:tgtEl>
                                        <p:attrNameLst>
                                          <p:attrName>style.visibility</p:attrName>
                                        </p:attrNameLst>
                                      </p:cBhvr>
                                      <p:to>
                                        <p:strVal val="visible"/>
                                      </p:to>
                                    </p:set>
                                    <p:anim calcmode="lin" valueType="num">
                                      <p:cBhvr additive="base">
                                        <p:cTn id="13" dur="500" fill="hold"/>
                                        <p:tgtEl>
                                          <p:spTgt spid="1328130">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2813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130" name="内容占位符 2"/>
          <p:cNvSpPr>
            <a:spLocks noGrp="1"/>
          </p:cNvSpPr>
          <p:nvPr>
            <p:ph idx="4294967295"/>
          </p:nvPr>
        </p:nvSpPr>
        <p:spPr>
          <a:xfrm>
            <a:off x="642910" y="785794"/>
            <a:ext cx="8286808" cy="5715040"/>
          </a:xfrm>
        </p:spPr>
        <p:txBody>
          <a:bodyPr/>
          <a:lstStyle/>
          <a:p>
            <a:pPr marL="0" indent="0">
              <a:lnSpc>
                <a:spcPts val="3500"/>
              </a:lnSpc>
              <a:buNone/>
            </a:pPr>
            <a:r>
              <a:rPr lang="en-US" altLang="zh-CN" sz="2400" b="1" dirty="0" smtClean="0">
                <a:solidFill>
                  <a:srgbClr val="000000"/>
                </a:solidFill>
                <a:latin typeface="Times New Roman" pitchFamily="18" charset="0"/>
                <a:cs typeface="Times New Roman" pitchFamily="18" charset="0"/>
              </a:rPr>
              <a:t> 4. </a:t>
            </a:r>
            <a:r>
              <a:rPr lang="zh-CN" altLang="en-US" sz="2400" b="1" dirty="0" smtClean="0">
                <a:solidFill>
                  <a:srgbClr val="000000"/>
                </a:solidFill>
                <a:latin typeface="Times New Roman" pitchFamily="18" charset="0"/>
                <a:cs typeface="Times New Roman" pitchFamily="18" charset="0"/>
              </a:rPr>
              <a:t>抓语境</a:t>
            </a:r>
          </a:p>
          <a:p>
            <a:pPr marL="0" indent="0">
              <a:lnSpc>
                <a:spcPts val="3500"/>
              </a:lnSpc>
              <a:buNone/>
            </a:pPr>
            <a:r>
              <a:rPr lang="zh-CN" altLang="en-US" sz="2400" b="1" dirty="0" smtClean="0">
                <a:solidFill>
                  <a:srgbClr val="000000"/>
                </a:solidFill>
                <a:latin typeface="Times New Roman" pitchFamily="18" charset="0"/>
                <a:cs typeface="Times New Roman" pitchFamily="18" charset="0"/>
              </a:rPr>
              <a:t>         解答段中填句题，要特别关注语境。要做到七个一致：句式一致，话题一致，意境一致，韵律一致，逻辑一致，前后一致，语气一致。</a:t>
            </a:r>
          </a:p>
        </p:txBody>
      </p:sp>
      <p:grpSp>
        <p:nvGrpSpPr>
          <p:cNvPr id="2" name="Group 5"/>
          <p:cNvGrpSpPr>
            <a:grpSpLocks/>
          </p:cNvGrpSpPr>
          <p:nvPr/>
        </p:nvGrpSpPr>
        <p:grpSpPr bwMode="auto">
          <a:xfrm>
            <a:off x="1588" y="2674938"/>
            <a:ext cx="609600" cy="1978025"/>
            <a:chOff x="1" y="1685"/>
            <a:chExt cx="384" cy="1246"/>
          </a:xfrm>
        </p:grpSpPr>
        <p:pic>
          <p:nvPicPr>
            <p:cNvPr id="1328133"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2813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28135"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8130">
                                            <p:txEl>
                                              <p:pRg st="0" end="0"/>
                                            </p:txEl>
                                          </p:spTgt>
                                        </p:tgtEl>
                                        <p:attrNameLst>
                                          <p:attrName>style.visibility</p:attrName>
                                        </p:attrNameLst>
                                      </p:cBhvr>
                                      <p:to>
                                        <p:strVal val="visible"/>
                                      </p:to>
                                    </p:set>
                                    <p:anim calcmode="lin" valueType="num">
                                      <p:cBhvr additive="base">
                                        <p:cTn id="7" dur="500" fill="hold"/>
                                        <p:tgtEl>
                                          <p:spTgt spid="13281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281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28130">
                                            <p:txEl>
                                              <p:pRg st="1" end="1"/>
                                            </p:txEl>
                                          </p:spTgt>
                                        </p:tgtEl>
                                        <p:attrNameLst>
                                          <p:attrName>style.visibility</p:attrName>
                                        </p:attrNameLst>
                                      </p:cBhvr>
                                      <p:to>
                                        <p:strVal val="visible"/>
                                      </p:to>
                                    </p:set>
                                    <p:anim calcmode="lin" valueType="num">
                                      <p:cBhvr additive="base">
                                        <p:cTn id="13" dur="500" fill="hold"/>
                                        <p:tgtEl>
                                          <p:spTgt spid="132813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2813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130" name="内容占位符 2"/>
          <p:cNvSpPr>
            <a:spLocks noGrp="1"/>
          </p:cNvSpPr>
          <p:nvPr>
            <p:ph idx="4294967295"/>
          </p:nvPr>
        </p:nvSpPr>
        <p:spPr>
          <a:xfrm>
            <a:off x="571472" y="785794"/>
            <a:ext cx="8215370" cy="5715040"/>
          </a:xfrm>
        </p:spPr>
        <p:txBody>
          <a:bodyPr/>
          <a:lstStyle/>
          <a:p>
            <a:pPr marL="0" indent="0">
              <a:lnSpc>
                <a:spcPts val="3500"/>
              </a:lnSpc>
              <a:buNone/>
            </a:pPr>
            <a:r>
              <a:rPr lang="en-US" altLang="zh-CN" sz="2400" b="1" dirty="0" smtClean="0">
                <a:solidFill>
                  <a:srgbClr val="000000"/>
                </a:solidFill>
                <a:latin typeface="Times New Roman" pitchFamily="18" charset="0"/>
                <a:cs typeface="Times New Roman" pitchFamily="18" charset="0"/>
              </a:rPr>
              <a:t>【</a:t>
            </a:r>
            <a:r>
              <a:rPr lang="zh-CN" altLang="en-US" sz="2400" dirty="0" smtClean="0">
                <a:solidFill>
                  <a:srgbClr val="000000"/>
                </a:solidFill>
                <a:latin typeface="黑体" pitchFamily="2" charset="-122"/>
                <a:ea typeface="黑体" pitchFamily="2" charset="-122"/>
                <a:cs typeface="Times New Roman" pitchFamily="18" charset="0"/>
              </a:rPr>
              <a:t>技法小练</a:t>
            </a:r>
            <a:r>
              <a:rPr lang="en-US" altLang="zh-CN" sz="2400" b="1" dirty="0" smtClean="0">
                <a:solidFill>
                  <a:srgbClr val="000000"/>
                </a:solidFill>
                <a:latin typeface="Times New Roman" pitchFamily="18" charset="0"/>
                <a:cs typeface="Times New Roman" pitchFamily="18" charset="0"/>
              </a:rPr>
              <a:t>】</a:t>
            </a:r>
          </a:p>
          <a:p>
            <a:pPr marL="0" indent="0">
              <a:lnSpc>
                <a:spcPts val="3500"/>
              </a:lnSpc>
              <a:buNone/>
            </a:pPr>
            <a:r>
              <a:rPr lang="zh-CN" altLang="en-US"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4.   </a:t>
            </a:r>
            <a:r>
              <a:rPr lang="zh-CN" altLang="en-US" sz="2400" b="1" dirty="0" smtClean="0">
                <a:solidFill>
                  <a:srgbClr val="000000"/>
                </a:solidFill>
                <a:latin typeface="Times New Roman" pitchFamily="18" charset="0"/>
                <a:cs typeface="Times New Roman" pitchFamily="18" charset="0"/>
              </a:rPr>
              <a:t>请根据上下文，在下面文字的画线处补写出相应内容。要求：语意连贯，表达明确，每处不超过</a:t>
            </a:r>
            <a:r>
              <a:rPr lang="en-US" altLang="en-US" sz="2400" b="1" dirty="0" smtClean="0">
                <a:solidFill>
                  <a:srgbClr val="000000"/>
                </a:solidFill>
                <a:latin typeface="宋体" pitchFamily="2" charset="-122"/>
                <a:ea typeface="宋体" pitchFamily="2" charset="-122"/>
                <a:cs typeface="Times New Roman" pitchFamily="18" charset="0"/>
              </a:rPr>
              <a:t>12</a:t>
            </a:r>
            <a:r>
              <a:rPr lang="zh-CN" altLang="en-US" sz="2400" b="1" dirty="0" smtClean="0">
                <a:solidFill>
                  <a:srgbClr val="000000"/>
                </a:solidFill>
                <a:latin typeface="Times New Roman" pitchFamily="18" charset="0"/>
                <a:cs typeface="Times New Roman" pitchFamily="18" charset="0"/>
              </a:rPr>
              <a:t>字。</a:t>
            </a:r>
            <a:r>
              <a:rPr lang="en-US" altLang="en-US" sz="2400" b="1" dirty="0" smtClean="0">
                <a:solidFill>
                  <a:srgbClr val="000000"/>
                </a:solidFill>
                <a:latin typeface="Times New Roman" pitchFamily="18" charset="0"/>
                <a:cs typeface="Times New Roman" pitchFamily="18" charset="0"/>
              </a:rPr>
              <a:t>(</a:t>
            </a:r>
            <a:r>
              <a:rPr lang="en-US" altLang="en-US" sz="2400" b="1" dirty="0" smtClean="0">
                <a:solidFill>
                  <a:srgbClr val="000000"/>
                </a:solidFill>
                <a:latin typeface="宋体" pitchFamily="2" charset="-122"/>
                <a:ea typeface="宋体" pitchFamily="2" charset="-122"/>
                <a:cs typeface="Times New Roman" pitchFamily="18" charset="0"/>
              </a:rPr>
              <a:t>5</a:t>
            </a:r>
            <a:r>
              <a:rPr lang="zh-CN" altLang="en-US" sz="2400" b="1" dirty="0" smtClean="0">
                <a:solidFill>
                  <a:srgbClr val="000000"/>
                </a:solidFill>
                <a:latin typeface="Times New Roman" pitchFamily="18" charset="0"/>
                <a:cs typeface="Times New Roman" pitchFamily="18" charset="0"/>
              </a:rPr>
              <a:t>分</a:t>
            </a:r>
            <a:r>
              <a:rPr lang="en-US" altLang="en-US" sz="2400" b="1" dirty="0" smtClean="0">
                <a:solidFill>
                  <a:srgbClr val="000000"/>
                </a:solidFill>
                <a:latin typeface="Times New Roman" pitchFamily="18" charset="0"/>
                <a:cs typeface="Times New Roman" pitchFamily="18" charset="0"/>
              </a:rPr>
              <a:t>)</a:t>
            </a:r>
            <a:endParaRPr lang="zh-CN" altLang="en-US" sz="2400" b="1" dirty="0" smtClean="0">
              <a:solidFill>
                <a:srgbClr val="000000"/>
              </a:solidFill>
              <a:latin typeface="Times New Roman" pitchFamily="18" charset="0"/>
              <a:cs typeface="Times New Roman" pitchFamily="18" charset="0"/>
            </a:endParaRPr>
          </a:p>
          <a:p>
            <a:pPr marL="0" indent="0">
              <a:lnSpc>
                <a:spcPts val="3500"/>
              </a:lnSpc>
              <a:buNone/>
            </a:pPr>
            <a:r>
              <a:rPr lang="zh-CN" altLang="en-US" sz="2400" b="1" dirty="0" smtClean="0">
                <a:solidFill>
                  <a:srgbClr val="000000"/>
                </a:solidFill>
                <a:latin typeface="Times New Roman" pitchFamily="18" charset="0"/>
                <a:ea typeface="楷体_GB2312" pitchFamily="49" charset="-122"/>
                <a:cs typeface="Times New Roman" pitchFamily="18" charset="0"/>
              </a:rPr>
              <a:t>        </a:t>
            </a:r>
            <a:r>
              <a:rPr lang="zh-CN" altLang="en-US" sz="2400" b="1" dirty="0" smtClean="0">
                <a:solidFill>
                  <a:srgbClr val="000000"/>
                </a:solidFill>
                <a:latin typeface="楷体_GB2312" pitchFamily="49" charset="-122"/>
                <a:ea typeface="楷体_GB2312" pitchFamily="49" charset="-122"/>
                <a:cs typeface="Times New Roman" pitchFamily="18" charset="0"/>
              </a:rPr>
              <a:t>中国古代园林艺术的基本思想是可游、可居、可望。其中，</a:t>
            </a:r>
            <a:r>
              <a:rPr lang="en-US" altLang="en-US" sz="2400" b="1" u="sng" dirty="0" smtClean="0">
                <a:solidFill>
                  <a:srgbClr val="000000"/>
                </a:solidFill>
                <a:latin typeface="楷体_GB2312" pitchFamily="49" charset="-122"/>
                <a:ea typeface="楷体_GB2312" pitchFamily="49" charset="-122"/>
                <a:cs typeface="Times New Roman" pitchFamily="18" charset="0"/>
              </a:rPr>
              <a:t>①   </a:t>
            </a:r>
            <a:r>
              <a:rPr lang="zh-CN" altLang="en-US" sz="2400" b="1" dirty="0" smtClean="0">
                <a:solidFill>
                  <a:srgbClr val="000000"/>
                </a:solidFill>
                <a:latin typeface="楷体_GB2312" pitchFamily="49" charset="-122"/>
                <a:ea typeface="楷体_GB2312" pitchFamily="49" charset="-122"/>
                <a:cs typeface="Times New Roman" pitchFamily="18" charset="0"/>
              </a:rPr>
              <a:t>。一切美术都是</a:t>
            </a:r>
            <a:r>
              <a:rPr lang="en-US" altLang="en-US" sz="2400" b="1" dirty="0" smtClean="0">
                <a:solidFill>
                  <a:srgbClr val="000000"/>
                </a:solidFill>
                <a:latin typeface="楷体_GB2312" pitchFamily="49" charset="-122"/>
                <a:ea typeface="楷体_GB2312" pitchFamily="49"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望</a:t>
            </a:r>
            <a:r>
              <a:rPr lang="en-US" altLang="en-US" sz="2400" b="1" dirty="0" smtClean="0">
                <a:solidFill>
                  <a:srgbClr val="000000"/>
                </a:solidFill>
                <a:latin typeface="楷体_GB2312" pitchFamily="49" charset="-122"/>
                <a:ea typeface="楷体_GB2312" pitchFamily="49"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，都是欣赏。不但</a:t>
            </a:r>
            <a:r>
              <a:rPr lang="en-US" altLang="en-US" sz="2400" b="1" dirty="0" smtClean="0">
                <a:solidFill>
                  <a:srgbClr val="000000"/>
                </a:solidFill>
                <a:latin typeface="楷体_GB2312" pitchFamily="49" charset="-122"/>
                <a:ea typeface="楷体_GB2312" pitchFamily="49"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游</a:t>
            </a:r>
            <a:r>
              <a:rPr lang="en-US" altLang="en-US" sz="2400" b="1" dirty="0" smtClean="0">
                <a:solidFill>
                  <a:srgbClr val="000000"/>
                </a:solidFill>
                <a:latin typeface="楷体_GB2312" pitchFamily="49" charset="-122"/>
                <a:ea typeface="楷体_GB2312" pitchFamily="49"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可以   发生</a:t>
            </a:r>
            <a:r>
              <a:rPr lang="en-US" altLang="en-US" sz="2400" b="1" dirty="0" smtClean="0">
                <a:solidFill>
                  <a:srgbClr val="000000"/>
                </a:solidFill>
                <a:latin typeface="楷体_GB2312" pitchFamily="49" charset="-122"/>
                <a:ea typeface="楷体_GB2312" pitchFamily="49"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望</a:t>
            </a:r>
            <a:r>
              <a:rPr lang="en-US" altLang="en-US" sz="2400" b="1" dirty="0" smtClean="0">
                <a:solidFill>
                  <a:srgbClr val="000000"/>
                </a:solidFill>
                <a:latin typeface="楷体_GB2312" pitchFamily="49" charset="-122"/>
                <a:ea typeface="楷体_GB2312" pitchFamily="49"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的作用，</a:t>
            </a:r>
            <a:r>
              <a:rPr lang="en-US" altLang="en-US" sz="2400" b="1" u="sng" dirty="0" smtClean="0">
                <a:solidFill>
                  <a:srgbClr val="000000"/>
                </a:solidFill>
                <a:latin typeface="楷体_GB2312" pitchFamily="49" charset="-122"/>
                <a:ea typeface="楷体_GB2312" pitchFamily="49" charset="-122"/>
                <a:cs typeface="Times New Roman" pitchFamily="18" charset="0"/>
              </a:rPr>
              <a:t>②   </a:t>
            </a:r>
            <a:r>
              <a:rPr lang="zh-CN" altLang="en-US" sz="2400" b="1" dirty="0" smtClean="0">
                <a:solidFill>
                  <a:srgbClr val="000000"/>
                </a:solidFill>
                <a:latin typeface="楷体_GB2312" pitchFamily="49" charset="-122"/>
                <a:ea typeface="楷体_GB2312" pitchFamily="49" charset="-122"/>
                <a:cs typeface="Times New Roman" pitchFamily="18" charset="0"/>
              </a:rPr>
              <a:t>，也同样要</a:t>
            </a:r>
            <a:r>
              <a:rPr lang="en-US" altLang="en-US" sz="2400" b="1" dirty="0" smtClean="0">
                <a:solidFill>
                  <a:srgbClr val="000000"/>
                </a:solidFill>
                <a:latin typeface="楷体_GB2312" pitchFamily="49" charset="-122"/>
                <a:ea typeface="楷体_GB2312" pitchFamily="49"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望</a:t>
            </a:r>
            <a:r>
              <a:rPr lang="en-US" altLang="en-US" sz="2400" b="1" dirty="0" smtClean="0">
                <a:solidFill>
                  <a:srgbClr val="000000"/>
                </a:solidFill>
                <a:latin typeface="楷体_GB2312" pitchFamily="49" charset="-122"/>
                <a:ea typeface="楷体_GB2312" pitchFamily="49"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。一切亭台楼阁，都是为了</a:t>
            </a:r>
            <a:r>
              <a:rPr lang="en-US" altLang="en-US" sz="2400" b="1" dirty="0" smtClean="0">
                <a:solidFill>
                  <a:srgbClr val="000000"/>
                </a:solidFill>
                <a:latin typeface="楷体_GB2312" pitchFamily="49" charset="-122"/>
                <a:ea typeface="楷体_GB2312" pitchFamily="49"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望</a:t>
            </a:r>
            <a:r>
              <a:rPr lang="en-US" altLang="en-US" sz="2400" b="1" dirty="0" smtClean="0">
                <a:solidFill>
                  <a:srgbClr val="000000"/>
                </a:solidFill>
                <a:latin typeface="楷体_GB2312" pitchFamily="49" charset="-122"/>
                <a:ea typeface="楷体_GB2312" pitchFamily="49"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，都是为了得到和丰富对于空间的美的感受。在园林建筑艺术中，</a:t>
            </a:r>
            <a:r>
              <a:rPr lang="en-US" altLang="en-US" sz="2400" b="1" u="sng" dirty="0" smtClean="0">
                <a:solidFill>
                  <a:srgbClr val="000000"/>
                </a:solidFill>
                <a:latin typeface="楷体_GB2312" pitchFamily="49" charset="-122"/>
                <a:ea typeface="楷体_GB2312" pitchFamily="49" charset="-122"/>
                <a:cs typeface="Times New Roman" pitchFamily="18" charset="0"/>
              </a:rPr>
              <a:t>③   </a:t>
            </a:r>
            <a:r>
              <a:rPr lang="zh-CN" altLang="en-US" sz="2400" b="1" dirty="0" smtClean="0">
                <a:solidFill>
                  <a:srgbClr val="000000"/>
                </a:solidFill>
                <a:latin typeface="楷体_GB2312" pitchFamily="49" charset="-122"/>
                <a:ea typeface="楷体_GB2312" pitchFamily="49" charset="-122"/>
                <a:cs typeface="Times New Roman" pitchFamily="18" charset="0"/>
              </a:rPr>
              <a:t>，有了窗子，内外就发生交流。窗外的竹子或青山，经过窗子的框框望去，就是一幅画。</a:t>
            </a:r>
          </a:p>
        </p:txBody>
      </p:sp>
      <p:grpSp>
        <p:nvGrpSpPr>
          <p:cNvPr id="2" name="Group 5"/>
          <p:cNvGrpSpPr>
            <a:grpSpLocks/>
          </p:cNvGrpSpPr>
          <p:nvPr/>
        </p:nvGrpSpPr>
        <p:grpSpPr bwMode="auto">
          <a:xfrm>
            <a:off x="1588" y="2674938"/>
            <a:ext cx="609600" cy="1978025"/>
            <a:chOff x="1" y="1685"/>
            <a:chExt cx="384" cy="1246"/>
          </a:xfrm>
        </p:grpSpPr>
        <p:pic>
          <p:nvPicPr>
            <p:cNvPr id="1328133"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2813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28135"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8130">
                                            <p:txEl>
                                              <p:pRg st="0" end="0"/>
                                            </p:txEl>
                                          </p:spTgt>
                                        </p:tgtEl>
                                        <p:attrNameLst>
                                          <p:attrName>style.visibility</p:attrName>
                                        </p:attrNameLst>
                                      </p:cBhvr>
                                      <p:to>
                                        <p:strVal val="visible"/>
                                      </p:to>
                                    </p:set>
                                    <p:anim calcmode="lin" valueType="num">
                                      <p:cBhvr additive="base">
                                        <p:cTn id="7" dur="500" fill="hold"/>
                                        <p:tgtEl>
                                          <p:spTgt spid="13281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281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28130">
                                            <p:txEl>
                                              <p:pRg st="1" end="1"/>
                                            </p:txEl>
                                          </p:spTgt>
                                        </p:tgtEl>
                                        <p:attrNameLst>
                                          <p:attrName>style.visibility</p:attrName>
                                        </p:attrNameLst>
                                      </p:cBhvr>
                                      <p:to>
                                        <p:strVal val="visible"/>
                                      </p:to>
                                    </p:set>
                                    <p:anim calcmode="lin" valueType="num">
                                      <p:cBhvr additive="base">
                                        <p:cTn id="13" dur="500" fill="hold"/>
                                        <p:tgtEl>
                                          <p:spTgt spid="132813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2813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28130">
                                            <p:txEl>
                                              <p:pRg st="2" end="2"/>
                                            </p:txEl>
                                          </p:spTgt>
                                        </p:tgtEl>
                                        <p:attrNameLst>
                                          <p:attrName>style.visibility</p:attrName>
                                        </p:attrNameLst>
                                      </p:cBhvr>
                                      <p:to>
                                        <p:strVal val="visible"/>
                                      </p:to>
                                    </p:set>
                                    <p:anim calcmode="lin" valueType="num">
                                      <p:cBhvr additive="base">
                                        <p:cTn id="19" dur="500" fill="hold"/>
                                        <p:tgtEl>
                                          <p:spTgt spid="132813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2813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130" name="内容占位符 2"/>
          <p:cNvSpPr>
            <a:spLocks noGrp="1"/>
          </p:cNvSpPr>
          <p:nvPr>
            <p:ph idx="4294967295"/>
          </p:nvPr>
        </p:nvSpPr>
        <p:spPr>
          <a:xfrm>
            <a:off x="714348" y="857232"/>
            <a:ext cx="8072494" cy="5643602"/>
          </a:xfrm>
        </p:spPr>
        <p:txBody>
          <a:bodyPr/>
          <a:lstStyle/>
          <a:p>
            <a:pPr marL="0" indent="0">
              <a:lnSpc>
                <a:spcPts val="3500"/>
              </a:lnSpc>
              <a:buNone/>
            </a:pPr>
            <a:r>
              <a:rPr lang="zh-CN" altLang="en-US" sz="2400" b="1" dirty="0" smtClean="0">
                <a:solidFill>
                  <a:srgbClr val="000000"/>
                </a:solidFill>
                <a:latin typeface="Times New Roman" pitchFamily="18" charset="0"/>
                <a:ea typeface="楷体_GB2312" pitchFamily="49" charset="-122"/>
                <a:cs typeface="Times New Roman" pitchFamily="18" charset="0"/>
              </a:rPr>
              <a:t> </a:t>
            </a:r>
            <a:r>
              <a:rPr lang="zh-CN" altLang="en-US" sz="2400" b="1" dirty="0" smtClean="0">
                <a:solidFill>
                  <a:srgbClr val="000000"/>
                </a:solidFill>
                <a:latin typeface="楷体_GB2312" pitchFamily="49" charset="-122"/>
                <a:ea typeface="楷体_GB2312" pitchFamily="49" charset="-122"/>
                <a:cs typeface="Times New Roman" pitchFamily="18" charset="0"/>
              </a:rPr>
              <a:t>而且同一个窗子，从不同的角度望出去，</a:t>
            </a:r>
            <a:r>
              <a:rPr lang="en-US" altLang="en-US" sz="2400" b="1" u="sng" dirty="0" smtClean="0">
                <a:solidFill>
                  <a:srgbClr val="000000"/>
                </a:solidFill>
                <a:latin typeface="楷体_GB2312" pitchFamily="49" charset="-122"/>
                <a:ea typeface="楷体_GB2312" pitchFamily="49" charset="-122"/>
                <a:cs typeface="Times New Roman" pitchFamily="18" charset="0"/>
              </a:rPr>
              <a:t>④   </a:t>
            </a:r>
            <a:r>
              <a:rPr lang="zh-CN" altLang="en-US" sz="2400" b="1" dirty="0" smtClean="0">
                <a:solidFill>
                  <a:srgbClr val="000000"/>
                </a:solidFill>
                <a:latin typeface="楷体_GB2312" pitchFamily="49" charset="-122"/>
                <a:ea typeface="楷体_GB2312" pitchFamily="49" charset="-122"/>
                <a:cs typeface="Times New Roman" pitchFamily="18" charset="0"/>
              </a:rPr>
              <a:t>，于是引发人们不同的联想。这样，画的境界就无限地丰富了。如</a:t>
            </a:r>
            <a:r>
              <a:rPr lang="en-US" altLang="en-US" sz="2400" b="1" dirty="0" smtClean="0">
                <a:solidFill>
                  <a:srgbClr val="000000"/>
                </a:solidFill>
                <a:latin typeface="楷体_GB2312" pitchFamily="49" charset="-122"/>
                <a:ea typeface="楷体_GB2312" pitchFamily="49"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窗含西岭千秋雪，门泊东吴万里船</a:t>
            </a:r>
            <a:r>
              <a:rPr lang="en-US" altLang="en-US" sz="2400" b="1" dirty="0" smtClean="0">
                <a:solidFill>
                  <a:srgbClr val="000000"/>
                </a:solidFill>
                <a:latin typeface="楷体_GB2312" pitchFamily="49" charset="-122"/>
                <a:ea typeface="楷体_GB2312" pitchFamily="49"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，诗人透过一个小窗子</a:t>
            </a:r>
            <a:r>
              <a:rPr lang="en-US" altLang="en-US" sz="2400" b="1" dirty="0" smtClean="0">
                <a:solidFill>
                  <a:srgbClr val="000000"/>
                </a:solidFill>
                <a:latin typeface="楷体_GB2312" pitchFamily="49" charset="-122"/>
                <a:ea typeface="楷体_GB2312" pitchFamily="49"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望</a:t>
            </a:r>
            <a:r>
              <a:rPr lang="en-US" altLang="en-US" sz="2400" b="1" dirty="0" smtClean="0">
                <a:solidFill>
                  <a:srgbClr val="000000"/>
                </a:solidFill>
                <a:latin typeface="楷体_GB2312" pitchFamily="49" charset="-122"/>
                <a:ea typeface="楷体_GB2312" pitchFamily="49"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到千秋之雪、万里之船，以小见大，从而获得了</a:t>
            </a:r>
            <a:r>
              <a:rPr lang="en-US" altLang="en-US" sz="2400" b="1" u="sng" dirty="0" smtClean="0">
                <a:solidFill>
                  <a:srgbClr val="000000"/>
                </a:solidFill>
                <a:latin typeface="楷体_GB2312" pitchFamily="49" charset="-122"/>
                <a:ea typeface="楷体_GB2312" pitchFamily="49" charset="-122"/>
                <a:cs typeface="Times New Roman" pitchFamily="18" charset="0"/>
              </a:rPr>
              <a:t>⑤   </a:t>
            </a:r>
            <a:r>
              <a:rPr lang="zh-CN" altLang="en-US" sz="2400" b="1" dirty="0" smtClean="0">
                <a:solidFill>
                  <a:srgbClr val="000000"/>
                </a:solidFill>
                <a:latin typeface="楷体_GB2312" pitchFamily="49" charset="-122"/>
                <a:ea typeface="楷体_GB2312" pitchFamily="49" charset="-122"/>
                <a:cs typeface="Times New Roman" pitchFamily="18" charset="0"/>
              </a:rPr>
              <a:t>。</a:t>
            </a:r>
          </a:p>
        </p:txBody>
      </p:sp>
      <p:grpSp>
        <p:nvGrpSpPr>
          <p:cNvPr id="2" name="Group 5"/>
          <p:cNvGrpSpPr>
            <a:grpSpLocks/>
          </p:cNvGrpSpPr>
          <p:nvPr/>
        </p:nvGrpSpPr>
        <p:grpSpPr bwMode="auto">
          <a:xfrm>
            <a:off x="1588" y="2674938"/>
            <a:ext cx="609600" cy="1978025"/>
            <a:chOff x="1" y="1685"/>
            <a:chExt cx="384" cy="1246"/>
          </a:xfrm>
        </p:grpSpPr>
        <p:pic>
          <p:nvPicPr>
            <p:cNvPr id="1328133"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2813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28135"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8130">
                                            <p:txEl>
                                              <p:pRg st="0" end="0"/>
                                            </p:txEl>
                                          </p:spTgt>
                                        </p:tgtEl>
                                        <p:attrNameLst>
                                          <p:attrName>style.visibility</p:attrName>
                                        </p:attrNameLst>
                                      </p:cBhvr>
                                      <p:to>
                                        <p:strVal val="visible"/>
                                      </p:to>
                                    </p:set>
                                    <p:anim calcmode="lin" valueType="num">
                                      <p:cBhvr additive="base">
                                        <p:cTn id="7" dur="500" fill="hold"/>
                                        <p:tgtEl>
                                          <p:spTgt spid="13281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2813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130" name="内容占位符 2"/>
          <p:cNvSpPr>
            <a:spLocks noGrp="1"/>
          </p:cNvSpPr>
          <p:nvPr>
            <p:ph idx="4294967295"/>
          </p:nvPr>
        </p:nvSpPr>
        <p:spPr>
          <a:xfrm>
            <a:off x="571472" y="642918"/>
            <a:ext cx="8215370" cy="5857916"/>
          </a:xfrm>
        </p:spPr>
        <p:txBody>
          <a:bodyPr/>
          <a:lstStyle/>
          <a:p>
            <a:pPr marL="0" indent="0">
              <a:lnSpc>
                <a:spcPts val="3500"/>
              </a:lnSpc>
              <a:buNone/>
            </a:pPr>
            <a:r>
              <a:rPr lang="en-US" altLang="zh-CN" sz="2400" b="1" dirty="0" smtClean="0">
                <a:solidFill>
                  <a:srgbClr val="990033"/>
                </a:solidFill>
                <a:latin typeface="宋体" charset="-122"/>
                <a:cs typeface="Times New Roman" pitchFamily="18" charset="0"/>
              </a:rPr>
              <a:t>①“</a:t>
            </a:r>
            <a:r>
              <a:rPr lang="zh-CN" altLang="en-US" sz="2400" b="1" dirty="0" smtClean="0">
                <a:solidFill>
                  <a:srgbClr val="990033"/>
                </a:solidFill>
                <a:latin typeface="宋体" charset="-122"/>
                <a:cs typeface="Times New Roman" pitchFamily="18" charset="0"/>
              </a:rPr>
              <a:t>望</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最重要　</a:t>
            </a:r>
            <a:r>
              <a:rPr lang="en-US" altLang="zh-CN" sz="2400" b="1" dirty="0" smtClean="0">
                <a:solidFill>
                  <a:srgbClr val="990033"/>
                </a:solidFill>
                <a:latin typeface="宋体" charset="-122"/>
                <a:cs typeface="Times New Roman" pitchFamily="18" charset="0"/>
              </a:rPr>
              <a:t>②</a:t>
            </a:r>
            <a:r>
              <a:rPr lang="zh-CN" altLang="en-US" sz="2400" b="1" dirty="0" smtClean="0">
                <a:solidFill>
                  <a:srgbClr val="990033"/>
                </a:solidFill>
                <a:latin typeface="宋体" charset="-122"/>
                <a:cs typeface="Times New Roman" pitchFamily="18" charset="0"/>
              </a:rPr>
              <a:t>即便是</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居</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　</a:t>
            </a:r>
            <a:r>
              <a:rPr lang="en-US" altLang="zh-CN" sz="2400" b="1" dirty="0" smtClean="0">
                <a:solidFill>
                  <a:srgbClr val="990033"/>
                </a:solidFill>
                <a:latin typeface="宋体" charset="-122"/>
                <a:cs typeface="Times New Roman" pitchFamily="18" charset="0"/>
              </a:rPr>
              <a:t>③</a:t>
            </a:r>
            <a:r>
              <a:rPr lang="zh-CN" altLang="en-US" sz="2400" b="1" dirty="0" smtClean="0">
                <a:solidFill>
                  <a:srgbClr val="990033"/>
                </a:solidFill>
                <a:latin typeface="宋体" charset="-122"/>
                <a:cs typeface="Times New Roman" pitchFamily="18" charset="0"/>
              </a:rPr>
              <a:t>窗子起着“望”的重要作用　④景色都不相同　⑤丰富的审美感受</a:t>
            </a:r>
          </a:p>
          <a:p>
            <a:pPr marL="0" indent="0">
              <a:lnSpc>
                <a:spcPts val="3500"/>
              </a:lnSpc>
              <a:buNone/>
            </a:pP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zh-CN" sz="2400" b="1" dirty="0" smtClean="0">
                <a:solidFill>
                  <a:srgbClr val="990033"/>
                </a:solidFill>
                <a:latin typeface="宋体" charset="-122"/>
                <a:cs typeface="Times New Roman" pitchFamily="18" charset="0"/>
              </a:rPr>
              <a:t>] </a:t>
            </a:r>
            <a:r>
              <a:rPr lang="zh-CN" altLang="en-US" sz="2400" b="1" dirty="0" smtClean="0">
                <a:solidFill>
                  <a:srgbClr val="990033"/>
                </a:solidFill>
                <a:latin typeface="宋体" charset="-122"/>
                <a:cs typeface="Times New Roman" pitchFamily="18" charset="0"/>
              </a:rPr>
              <a:t>解答因境补文类试题的重要依据就是</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境</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，也就是试题提供的语境。语段第一句述说</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中国古代园林艺术的基本思想是可游、可居、可望</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，然后根据整个后文的内容可知，语段都是有关</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望</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的重要性的述说，由此断定第</a:t>
            </a:r>
            <a:r>
              <a:rPr lang="en-US" altLang="zh-CN" sz="2400" b="1" dirty="0" smtClean="0">
                <a:solidFill>
                  <a:srgbClr val="990033"/>
                </a:solidFill>
                <a:latin typeface="宋体" charset="-122"/>
                <a:cs typeface="Times New Roman" pitchFamily="18" charset="0"/>
              </a:rPr>
              <a:t>①</a:t>
            </a:r>
            <a:r>
              <a:rPr lang="zh-CN" altLang="en-US" sz="2400" b="1" dirty="0" smtClean="0">
                <a:solidFill>
                  <a:srgbClr val="990033"/>
                </a:solidFill>
                <a:latin typeface="宋体" charset="-122"/>
                <a:cs typeface="Times New Roman" pitchFamily="18" charset="0"/>
              </a:rPr>
              <a:t>处应补写</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望</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最重要</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。第</a:t>
            </a:r>
            <a:r>
              <a:rPr lang="en-US" altLang="zh-CN" sz="2400" b="1" dirty="0" smtClean="0">
                <a:solidFill>
                  <a:srgbClr val="990033"/>
                </a:solidFill>
                <a:latin typeface="宋体" charset="-122"/>
                <a:cs typeface="Times New Roman" pitchFamily="18" charset="0"/>
              </a:rPr>
              <a:t>②</a:t>
            </a:r>
            <a:r>
              <a:rPr lang="zh-CN" altLang="en-US" sz="2400" b="1" dirty="0" smtClean="0">
                <a:solidFill>
                  <a:srgbClr val="990033"/>
                </a:solidFill>
                <a:latin typeface="宋体" charset="-122"/>
                <a:cs typeface="Times New Roman" pitchFamily="18" charset="0"/>
              </a:rPr>
              <a:t>处前面的句子说的是</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游</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与</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望</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的关系，此处应该是说</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居</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与</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望</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的关系了，可补写</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即便是</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居</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。第</a:t>
            </a:r>
            <a:r>
              <a:rPr lang="en-US" altLang="zh-CN" sz="2400" b="1" dirty="0" smtClean="0">
                <a:solidFill>
                  <a:srgbClr val="990033"/>
                </a:solidFill>
                <a:latin typeface="宋体" charset="-122"/>
                <a:cs typeface="Times New Roman" pitchFamily="18" charset="0"/>
              </a:rPr>
              <a:t>③</a:t>
            </a:r>
            <a:r>
              <a:rPr lang="zh-CN" altLang="en-US" sz="2400" b="1" dirty="0" smtClean="0">
                <a:solidFill>
                  <a:srgbClr val="990033"/>
                </a:solidFill>
                <a:latin typeface="宋体" charset="-122"/>
                <a:cs typeface="Times New Roman" pitchFamily="18" charset="0"/>
              </a:rPr>
              <a:t>处与后文照应，可补写</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窗子起着</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望</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的重要作用</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。第</a:t>
            </a:r>
            <a:r>
              <a:rPr lang="en-US" altLang="zh-CN" sz="2400" b="1" dirty="0" smtClean="0">
                <a:solidFill>
                  <a:srgbClr val="990033"/>
                </a:solidFill>
                <a:latin typeface="宋体" charset="-122"/>
                <a:cs typeface="Times New Roman" pitchFamily="18" charset="0"/>
              </a:rPr>
              <a:t>④</a:t>
            </a:r>
            <a:r>
              <a:rPr lang="zh-CN" altLang="en-US" sz="2400" b="1" dirty="0" smtClean="0">
                <a:solidFill>
                  <a:srgbClr val="990033"/>
                </a:solidFill>
                <a:latin typeface="宋体" charset="-122"/>
                <a:cs typeface="Times New Roman" pitchFamily="18" charset="0"/>
              </a:rPr>
              <a:t>处照应前文</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从不同的角度望出去</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，可补写“景色都不相同”。第⑤处补写的内容应是“诗人”的感受，而且这种感受应是丰富的，因此可补写“丰富的审美感受”。</a:t>
            </a:r>
            <a:endParaRPr lang="zh-CN" altLang="en-US" sz="2400" b="1" dirty="0">
              <a:solidFill>
                <a:srgbClr val="990033"/>
              </a:solidFill>
              <a:latin typeface="宋体" charset="-122"/>
              <a:cs typeface="Times New Roman" pitchFamily="18" charset="0"/>
            </a:endParaRPr>
          </a:p>
        </p:txBody>
      </p:sp>
      <p:grpSp>
        <p:nvGrpSpPr>
          <p:cNvPr id="2" name="Group 5"/>
          <p:cNvGrpSpPr>
            <a:grpSpLocks/>
          </p:cNvGrpSpPr>
          <p:nvPr/>
        </p:nvGrpSpPr>
        <p:grpSpPr bwMode="auto">
          <a:xfrm>
            <a:off x="1588" y="2674938"/>
            <a:ext cx="609600" cy="1978025"/>
            <a:chOff x="1" y="1685"/>
            <a:chExt cx="384" cy="1246"/>
          </a:xfrm>
        </p:grpSpPr>
        <p:pic>
          <p:nvPicPr>
            <p:cNvPr id="1328133"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2813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28135"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8130">
                                            <p:txEl>
                                              <p:pRg st="0" end="0"/>
                                            </p:txEl>
                                          </p:spTgt>
                                        </p:tgtEl>
                                        <p:attrNameLst>
                                          <p:attrName>style.visibility</p:attrName>
                                        </p:attrNameLst>
                                      </p:cBhvr>
                                      <p:to>
                                        <p:strVal val="visible"/>
                                      </p:to>
                                    </p:set>
                                    <p:anim calcmode="lin" valueType="num">
                                      <p:cBhvr additive="base">
                                        <p:cTn id="7" dur="500" fill="hold"/>
                                        <p:tgtEl>
                                          <p:spTgt spid="13281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281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28130">
                                            <p:txEl>
                                              <p:pRg st="1" end="1"/>
                                            </p:txEl>
                                          </p:spTgt>
                                        </p:tgtEl>
                                        <p:attrNameLst>
                                          <p:attrName>style.visibility</p:attrName>
                                        </p:attrNameLst>
                                      </p:cBhvr>
                                      <p:to>
                                        <p:strVal val="visible"/>
                                      </p:to>
                                    </p:set>
                                    <p:anim calcmode="lin" valueType="num">
                                      <p:cBhvr additive="base">
                                        <p:cTn id="13" dur="500" fill="hold"/>
                                        <p:tgtEl>
                                          <p:spTgt spid="132813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2813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588" y="4581525"/>
            <a:ext cx="609600" cy="2028825"/>
            <a:chOff x="1" y="2886"/>
            <a:chExt cx="384" cy="1278"/>
          </a:xfrm>
        </p:grpSpPr>
        <p:pic>
          <p:nvPicPr>
            <p:cNvPr id="1329156"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329157"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1329158"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spcBef>
                <a:spcPct val="0"/>
              </a:spcBef>
            </a:pPr>
            <a:r>
              <a:rPr lang="en-US" altLang="zh-CN" sz="2200" b="1" dirty="0">
                <a:latin typeface="宋体" pitchFamily="2" charset="-122"/>
              </a:rPr>
              <a:t>1</a:t>
            </a:r>
            <a:r>
              <a:rPr lang="zh-CN" altLang="en-US" sz="2200" b="1" dirty="0">
                <a:latin typeface="宋体" pitchFamily="2" charset="-122"/>
              </a:rPr>
              <a:t>．</a:t>
            </a:r>
            <a:r>
              <a:rPr lang="en-US" altLang="zh-CN" sz="2400" b="1" dirty="0">
                <a:latin typeface="宋体" pitchFamily="2" charset="-122"/>
              </a:rPr>
              <a:t>[</a:t>
            </a:r>
            <a:r>
              <a:rPr lang="en-US" altLang="zh-CN" sz="2400" b="1" dirty="0">
                <a:solidFill>
                  <a:srgbClr val="000000"/>
                </a:solidFill>
                <a:latin typeface="宋体" pitchFamily="2" charset="-122"/>
                <a:ea typeface="宋体" pitchFamily="2" charset="-122"/>
                <a:cs typeface="Times New Roman" pitchFamily="18" charset="0"/>
              </a:rPr>
              <a:t>2013·</a:t>
            </a:r>
            <a:r>
              <a:rPr lang="zh-CN" altLang="en-US" sz="2400" b="1" dirty="0">
                <a:solidFill>
                  <a:srgbClr val="000000"/>
                </a:solidFill>
                <a:latin typeface="Times New Roman" pitchFamily="18" charset="0"/>
                <a:cs typeface="Times New Roman" pitchFamily="18" charset="0"/>
              </a:rPr>
              <a:t>新课标全国卷</a:t>
            </a:r>
            <a:r>
              <a:rPr lang="en-US" altLang="zh-CN" sz="2400" b="1" dirty="0">
                <a:solidFill>
                  <a:srgbClr val="000000"/>
                </a:solidFill>
                <a:latin typeface="宋体" pitchFamily="2" charset="-122"/>
                <a:cs typeface="Times New Roman" pitchFamily="18" charset="0"/>
              </a:rPr>
              <a:t>Ⅱ</a:t>
            </a:r>
            <a:r>
              <a:rPr lang="en-US" altLang="zh-CN" sz="2400" b="1" dirty="0" smtClean="0">
                <a:solidFill>
                  <a:srgbClr val="000000"/>
                </a:solidFill>
                <a:latin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依次填入下面一段文字横线处的语句，衔接最恰当的一组是</a:t>
            </a:r>
            <a:r>
              <a:rPr lang="en-US" altLang="zh-CN"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a:t>
            </a:r>
            <a:endParaRPr lang="en-US" altLang="zh-CN" sz="2400" b="1" dirty="0">
              <a:solidFill>
                <a:srgbClr val="000000"/>
              </a:solidFill>
              <a:latin typeface="Times New Roman" pitchFamily="18" charset="0"/>
              <a:ea typeface="楷体_GB2312" pitchFamily="49" charset="-122"/>
              <a:cs typeface="Times New Roman" pitchFamily="18" charset="0"/>
            </a:endParaRPr>
          </a:p>
          <a:p>
            <a:pPr>
              <a:lnSpc>
                <a:spcPts val="3500"/>
              </a:lnSpc>
              <a:spcBef>
                <a:spcPct val="0"/>
              </a:spcBef>
            </a:pPr>
            <a:r>
              <a:rPr lang="zh-CN" altLang="en-US" sz="2400" b="1" dirty="0" smtClean="0">
                <a:solidFill>
                  <a:srgbClr val="000000"/>
                </a:solidFill>
                <a:latin typeface="Times New Roman" pitchFamily="18" charset="0"/>
                <a:ea typeface="楷体_GB2312" pitchFamily="49" charset="-122"/>
                <a:cs typeface="Times New Roman" pitchFamily="18" charset="0"/>
              </a:rPr>
              <a:t>         在学校的日子里，我没有什么特别的感觉，</a:t>
            </a:r>
            <a:r>
              <a:rPr lang="en-US" altLang="zh-CN"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zh-CN"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zh-CN"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zh-CN"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zh-CN"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zh-CN"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。我默默地注视着学校红色的大门，由衷地感谢她带给我的一切。</a:t>
            </a:r>
            <a:endParaRPr lang="en-US" altLang="zh-CN" sz="2400" b="1" dirty="0" smtClean="0">
              <a:solidFill>
                <a:srgbClr val="000000"/>
              </a:solidFill>
              <a:latin typeface="宋体" charset="-122"/>
              <a:cs typeface="Times New Roman" pitchFamily="18" charset="0"/>
            </a:endParaRPr>
          </a:p>
          <a:p>
            <a:pPr>
              <a:lnSpc>
                <a:spcPts val="3500"/>
              </a:lnSpc>
              <a:spcBef>
                <a:spcPct val="0"/>
              </a:spcBef>
            </a:pPr>
            <a:r>
              <a:rPr lang="zh-CN" altLang="en-US" sz="2400" b="1" dirty="0" smtClean="0">
                <a:solidFill>
                  <a:srgbClr val="000000"/>
                </a:solidFill>
                <a:latin typeface="宋体" charset="-122"/>
                <a:cs typeface="Times New Roman" pitchFamily="18" charset="0"/>
              </a:rPr>
              <a:t>①</a:t>
            </a:r>
            <a:r>
              <a:rPr lang="zh-CN" altLang="en-US" sz="2400" b="1" dirty="0" smtClean="0">
                <a:solidFill>
                  <a:srgbClr val="000000"/>
                </a:solidFill>
                <a:latin typeface="Times New Roman" pitchFamily="18" charset="0"/>
                <a:cs typeface="Times New Roman" pitchFamily="18" charset="0"/>
              </a:rPr>
              <a:t>很多时候你可能觉得今天跟昨天没什么不同</a:t>
            </a:r>
            <a:endParaRPr lang="en-US" altLang="zh-CN" sz="2400" b="1" dirty="0" smtClean="0">
              <a:solidFill>
                <a:srgbClr val="000000"/>
              </a:solidFill>
              <a:latin typeface="宋体" charset="-122"/>
              <a:cs typeface="Times New Roman" pitchFamily="18" charset="0"/>
            </a:endParaRPr>
          </a:p>
          <a:p>
            <a:pPr>
              <a:lnSpc>
                <a:spcPts val="3500"/>
              </a:lnSpc>
              <a:spcBef>
                <a:spcPct val="0"/>
              </a:spcBef>
            </a:pPr>
            <a:r>
              <a:rPr lang="zh-CN" altLang="en-US" sz="2400" b="1" dirty="0" smtClean="0">
                <a:solidFill>
                  <a:srgbClr val="000000"/>
                </a:solidFill>
                <a:latin typeface="宋体" charset="-122"/>
                <a:cs typeface="Times New Roman" pitchFamily="18" charset="0"/>
              </a:rPr>
              <a:t>②</a:t>
            </a:r>
            <a:r>
              <a:rPr lang="zh-CN" altLang="en-US" sz="2400" b="1" dirty="0" smtClean="0">
                <a:solidFill>
                  <a:srgbClr val="000000"/>
                </a:solidFill>
                <a:latin typeface="Times New Roman" pitchFamily="18" charset="0"/>
                <a:cs typeface="Times New Roman" pitchFamily="18" charset="0"/>
              </a:rPr>
              <a:t>这时你可能非常留恋过去的日子</a:t>
            </a:r>
            <a:endParaRPr lang="zh-CN" altLang="en-US" sz="2400" b="1" dirty="0" smtClean="0">
              <a:solidFill>
                <a:srgbClr val="000000"/>
              </a:solidFill>
              <a:latin typeface="宋体" charset="-122"/>
              <a:cs typeface="Times New Roman" pitchFamily="18" charset="0"/>
            </a:endParaRPr>
          </a:p>
          <a:p>
            <a:pPr>
              <a:lnSpc>
                <a:spcPts val="3500"/>
              </a:lnSpc>
              <a:spcBef>
                <a:spcPct val="0"/>
              </a:spcBef>
            </a:pPr>
            <a:r>
              <a:rPr lang="zh-CN" altLang="en-US" sz="2400" b="1" dirty="0" smtClean="0">
                <a:solidFill>
                  <a:srgbClr val="000000"/>
                </a:solidFill>
                <a:latin typeface="宋体" charset="-122"/>
                <a:cs typeface="Times New Roman" pitchFamily="18" charset="0"/>
              </a:rPr>
              <a:t>③</a:t>
            </a:r>
            <a:r>
              <a:rPr lang="zh-CN" altLang="en-US" sz="2400" b="1" dirty="0" smtClean="0">
                <a:solidFill>
                  <a:srgbClr val="000000"/>
                </a:solidFill>
                <a:latin typeface="Times New Roman" pitchFamily="18" charset="0"/>
                <a:cs typeface="Times New Roman" pitchFamily="18" charset="0"/>
              </a:rPr>
              <a:t>突然发现它写得真好</a:t>
            </a:r>
            <a:endParaRPr lang="zh-CN" altLang="en-US" sz="2400" b="1" dirty="0" smtClean="0">
              <a:solidFill>
                <a:srgbClr val="000000"/>
              </a:solidFill>
              <a:latin typeface="宋体" charset="-122"/>
              <a:cs typeface="Times New Roman" pitchFamily="18" charset="0"/>
            </a:endParaRPr>
          </a:p>
          <a:p>
            <a:pPr>
              <a:lnSpc>
                <a:spcPts val="3500"/>
              </a:lnSpc>
              <a:spcBef>
                <a:spcPct val="0"/>
              </a:spcBef>
            </a:pPr>
            <a:r>
              <a:rPr lang="zh-CN" altLang="en-US" sz="2400" b="1" dirty="0" smtClean="0">
                <a:solidFill>
                  <a:srgbClr val="000000"/>
                </a:solidFill>
                <a:latin typeface="宋体" charset="-122"/>
                <a:cs typeface="Times New Roman" pitchFamily="18" charset="0"/>
              </a:rPr>
              <a:t>④</a:t>
            </a:r>
            <a:r>
              <a:rPr lang="zh-CN" altLang="en-US" sz="2400" b="1" dirty="0" smtClean="0">
                <a:solidFill>
                  <a:srgbClr val="000000"/>
                </a:solidFill>
                <a:latin typeface="Times New Roman" pitchFamily="18" charset="0"/>
                <a:cs typeface="Times New Roman" pitchFamily="18" charset="0"/>
              </a:rPr>
              <a:t>你回过头来，其实一切都在改变</a:t>
            </a:r>
            <a:endParaRPr lang="zh-CN" altLang="en-US" sz="2400" b="1" dirty="0" smtClean="0">
              <a:solidFill>
                <a:srgbClr val="000000"/>
              </a:solidFill>
              <a:latin typeface="宋体" charset="-122"/>
              <a:cs typeface="Times New Roman" pitchFamily="18" charset="0"/>
            </a:endParaRPr>
          </a:p>
        </p:txBody>
      </p:sp>
      <p:sp>
        <p:nvSpPr>
          <p:cNvPr id="1329159"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29158">
                                            <p:txEl>
                                              <p:pRg st="0" end="0"/>
                                            </p:txEl>
                                          </p:spTgt>
                                        </p:tgtEl>
                                        <p:attrNameLst>
                                          <p:attrName>style.visibility</p:attrName>
                                        </p:attrNameLst>
                                      </p:cBhvr>
                                      <p:to>
                                        <p:strVal val="visible"/>
                                      </p:to>
                                    </p:set>
                                    <p:anim calcmode="lin" valueType="num">
                                      <p:cBhvr additive="base">
                                        <p:cTn id="13" dur="500" fill="hold"/>
                                        <p:tgtEl>
                                          <p:spTgt spid="132915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29158">
                                            <p:txEl>
                                              <p:pRg st="0" end="0"/>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1329158">
                                            <p:txEl>
                                              <p:pRg st="1" end="1"/>
                                            </p:txEl>
                                          </p:spTgt>
                                        </p:tgtEl>
                                        <p:attrNameLst>
                                          <p:attrName>style.visibility</p:attrName>
                                        </p:attrNameLst>
                                      </p:cBhvr>
                                      <p:to>
                                        <p:strVal val="visible"/>
                                      </p:to>
                                    </p:set>
                                    <p:anim calcmode="lin" valueType="num">
                                      <p:cBhvr additive="base">
                                        <p:cTn id="18" dur="500" fill="hold"/>
                                        <p:tgtEl>
                                          <p:spTgt spid="1329158">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329158">
                                            <p:txEl>
                                              <p:pRg st="1" end="1"/>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1329158">
                                            <p:txEl>
                                              <p:pRg st="2" end="2"/>
                                            </p:txEl>
                                          </p:spTgt>
                                        </p:tgtEl>
                                        <p:attrNameLst>
                                          <p:attrName>style.visibility</p:attrName>
                                        </p:attrNameLst>
                                      </p:cBhvr>
                                      <p:to>
                                        <p:strVal val="visible"/>
                                      </p:to>
                                    </p:set>
                                    <p:anim calcmode="lin" valueType="num">
                                      <p:cBhvr additive="base">
                                        <p:cTn id="23" dur="500" fill="hold"/>
                                        <p:tgtEl>
                                          <p:spTgt spid="1329158">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29158">
                                            <p:txEl>
                                              <p:pRg st="2" end="2"/>
                                            </p:txEl>
                                          </p:spTgt>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 presetClass="entr" presetSubtype="4" fill="hold" nodeType="afterEffect">
                                  <p:stCondLst>
                                    <p:cond delay="0"/>
                                  </p:stCondLst>
                                  <p:childTnLst>
                                    <p:set>
                                      <p:cBhvr>
                                        <p:cTn id="27" dur="1" fill="hold">
                                          <p:stCondLst>
                                            <p:cond delay="0"/>
                                          </p:stCondLst>
                                        </p:cTn>
                                        <p:tgtEl>
                                          <p:spTgt spid="1329158">
                                            <p:txEl>
                                              <p:pRg st="3" end="3"/>
                                            </p:txEl>
                                          </p:spTgt>
                                        </p:tgtEl>
                                        <p:attrNameLst>
                                          <p:attrName>style.visibility</p:attrName>
                                        </p:attrNameLst>
                                      </p:cBhvr>
                                      <p:to>
                                        <p:strVal val="visible"/>
                                      </p:to>
                                    </p:set>
                                    <p:anim calcmode="lin" valueType="num">
                                      <p:cBhvr additive="base">
                                        <p:cTn id="28" dur="500" fill="hold"/>
                                        <p:tgtEl>
                                          <p:spTgt spid="1329158">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329158">
                                            <p:txEl>
                                              <p:pRg st="3" end="3"/>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2" presetClass="entr" presetSubtype="4" fill="hold" nodeType="afterEffect">
                                  <p:stCondLst>
                                    <p:cond delay="0"/>
                                  </p:stCondLst>
                                  <p:childTnLst>
                                    <p:set>
                                      <p:cBhvr>
                                        <p:cTn id="32" dur="1" fill="hold">
                                          <p:stCondLst>
                                            <p:cond delay="0"/>
                                          </p:stCondLst>
                                        </p:cTn>
                                        <p:tgtEl>
                                          <p:spTgt spid="1329158">
                                            <p:txEl>
                                              <p:pRg st="4" end="4"/>
                                            </p:txEl>
                                          </p:spTgt>
                                        </p:tgtEl>
                                        <p:attrNameLst>
                                          <p:attrName>style.visibility</p:attrName>
                                        </p:attrNameLst>
                                      </p:cBhvr>
                                      <p:to>
                                        <p:strVal val="visible"/>
                                      </p:to>
                                    </p:set>
                                    <p:anim calcmode="lin" valueType="num">
                                      <p:cBhvr additive="base">
                                        <p:cTn id="33" dur="500" fill="hold"/>
                                        <p:tgtEl>
                                          <p:spTgt spid="1329158">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29158">
                                            <p:txEl>
                                              <p:pRg st="4" end="4"/>
                                            </p:txEl>
                                          </p:spTgt>
                                        </p:tgtEl>
                                        <p:attrNameLst>
                                          <p:attrName>ppt_y</p:attrName>
                                        </p:attrNameLst>
                                      </p:cBhvr>
                                      <p:tavLst>
                                        <p:tav tm="0">
                                          <p:val>
                                            <p:strVal val="1+#ppt_h/2"/>
                                          </p:val>
                                        </p:tav>
                                        <p:tav tm="100000">
                                          <p:val>
                                            <p:strVal val="#ppt_y"/>
                                          </p:val>
                                        </p:tav>
                                      </p:tavLst>
                                    </p:anim>
                                  </p:childTnLst>
                                </p:cTn>
                              </p:par>
                            </p:childTnLst>
                          </p:cTn>
                        </p:par>
                        <p:par>
                          <p:cTn id="35" fill="hold">
                            <p:stCondLst>
                              <p:cond delay="2500"/>
                            </p:stCondLst>
                            <p:childTnLst>
                              <p:par>
                                <p:cTn id="36" presetID="2" presetClass="entr" presetSubtype="4" fill="hold" nodeType="afterEffect">
                                  <p:stCondLst>
                                    <p:cond delay="0"/>
                                  </p:stCondLst>
                                  <p:childTnLst>
                                    <p:set>
                                      <p:cBhvr>
                                        <p:cTn id="37" dur="1" fill="hold">
                                          <p:stCondLst>
                                            <p:cond delay="0"/>
                                          </p:stCondLst>
                                        </p:cTn>
                                        <p:tgtEl>
                                          <p:spTgt spid="1329158">
                                            <p:txEl>
                                              <p:pRg st="5" end="5"/>
                                            </p:txEl>
                                          </p:spTgt>
                                        </p:tgtEl>
                                        <p:attrNameLst>
                                          <p:attrName>style.visibility</p:attrName>
                                        </p:attrNameLst>
                                      </p:cBhvr>
                                      <p:to>
                                        <p:strVal val="visible"/>
                                      </p:to>
                                    </p:set>
                                    <p:anim calcmode="lin" valueType="num">
                                      <p:cBhvr additive="base">
                                        <p:cTn id="38" dur="500" fill="hold"/>
                                        <p:tgtEl>
                                          <p:spTgt spid="1329158">
                                            <p:txEl>
                                              <p:pRg st="5" end="5"/>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32915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588" y="4581525"/>
            <a:ext cx="609600" cy="2028825"/>
            <a:chOff x="1" y="2886"/>
            <a:chExt cx="384" cy="1278"/>
          </a:xfrm>
        </p:grpSpPr>
        <p:pic>
          <p:nvPicPr>
            <p:cNvPr id="1329156"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329157"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训练</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检测</a:t>
              </a:r>
            </a:p>
          </p:txBody>
        </p:sp>
      </p:grpSp>
      <p:sp>
        <p:nvSpPr>
          <p:cNvPr id="1329158"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spcBef>
                <a:spcPct val="0"/>
              </a:spcBef>
            </a:pPr>
            <a:r>
              <a:rPr lang="zh-CN" altLang="en-US" sz="2400" b="1" dirty="0" smtClean="0">
                <a:solidFill>
                  <a:srgbClr val="000000"/>
                </a:solidFill>
                <a:latin typeface="宋体" charset="-122"/>
                <a:cs typeface="Times New Roman" pitchFamily="18" charset="0"/>
              </a:rPr>
              <a:t>⑤</a:t>
            </a:r>
            <a:r>
              <a:rPr lang="zh-CN" altLang="en-US" sz="2400" b="1" dirty="0" smtClean="0">
                <a:solidFill>
                  <a:srgbClr val="000000"/>
                </a:solidFill>
                <a:latin typeface="Times New Roman" pitchFamily="18" charset="0"/>
                <a:cs typeface="Times New Roman" pitchFamily="18" charset="0"/>
              </a:rPr>
              <a:t>不禁哼出一句</a:t>
            </a:r>
            <a:r>
              <a:rPr lang="zh-CN"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月亮的脸偷偷地在改变</a:t>
            </a:r>
            <a:r>
              <a:rPr lang="zh-CN" altLang="en-US" sz="2400" b="1" dirty="0" smtClean="0">
                <a:solidFill>
                  <a:srgbClr val="000000"/>
                </a:solidFill>
                <a:latin typeface="宋体" charset="-122"/>
                <a:cs typeface="Times New Roman" pitchFamily="18" charset="0"/>
              </a:rPr>
              <a:t>”</a:t>
            </a:r>
          </a:p>
          <a:p>
            <a:pPr>
              <a:lnSpc>
                <a:spcPts val="3500"/>
              </a:lnSpc>
              <a:spcBef>
                <a:spcPct val="0"/>
              </a:spcBef>
            </a:pPr>
            <a:r>
              <a:rPr lang="zh-CN" altLang="en-US" sz="2400" b="1" dirty="0" smtClean="0">
                <a:solidFill>
                  <a:srgbClr val="000000"/>
                </a:solidFill>
                <a:latin typeface="宋体" charset="-122"/>
                <a:cs typeface="Times New Roman" pitchFamily="18" charset="0"/>
              </a:rPr>
              <a:t>⑥</a:t>
            </a:r>
            <a:r>
              <a:rPr lang="zh-CN" altLang="en-US" sz="2400" b="1" dirty="0" smtClean="0">
                <a:solidFill>
                  <a:srgbClr val="000000"/>
                </a:solidFill>
                <a:latin typeface="Times New Roman" pitchFamily="18" charset="0"/>
                <a:cs typeface="Times New Roman" pitchFamily="18" charset="0"/>
              </a:rPr>
              <a:t>现在要离开这个工作了七年的学校</a:t>
            </a:r>
          </a:p>
          <a:p>
            <a:pPr indent="628650">
              <a:lnSpc>
                <a:spcPts val="3500"/>
              </a:lnSpc>
              <a:spcBef>
                <a:spcPct val="0"/>
              </a:spcBef>
            </a:pPr>
            <a:r>
              <a:rPr lang="en-US" altLang="zh-CN" sz="2400" b="1" dirty="0" smtClean="0">
                <a:solidFill>
                  <a:srgbClr val="000000"/>
                </a:solidFill>
                <a:latin typeface="Times New Roman" pitchFamily="18" charset="0"/>
                <a:cs typeface="Times New Roman" pitchFamily="18" charset="0"/>
              </a:rPr>
              <a:t>A</a:t>
            </a:r>
            <a:r>
              <a:rPr lang="zh-CN"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宋体" pitchFamily="2" charset="-122"/>
                <a:cs typeface="Times New Roman" pitchFamily="18" charset="0"/>
              </a:rPr>
              <a:t>①②④⑤⑥③</a:t>
            </a:r>
            <a:r>
              <a:rPr lang="zh-CN" altLang="en-US"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B</a:t>
            </a:r>
            <a:r>
              <a:rPr lang="zh-CN"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宋体" pitchFamily="2" charset="-122"/>
                <a:cs typeface="Times New Roman" pitchFamily="18" charset="0"/>
              </a:rPr>
              <a:t>①⑥②⑤③④</a:t>
            </a:r>
            <a:endParaRPr lang="zh-CN" altLang="en-US" sz="2400" b="1" dirty="0" smtClean="0">
              <a:solidFill>
                <a:srgbClr val="000000"/>
              </a:solidFill>
              <a:latin typeface="Times New Roman" pitchFamily="18" charset="0"/>
              <a:cs typeface="Times New Roman" pitchFamily="18" charset="0"/>
            </a:endParaRPr>
          </a:p>
          <a:p>
            <a:pPr indent="628650">
              <a:lnSpc>
                <a:spcPts val="3500"/>
              </a:lnSpc>
              <a:spcBef>
                <a:spcPct val="0"/>
              </a:spcBef>
            </a:pPr>
            <a:r>
              <a:rPr lang="en-US" altLang="zh-CN" sz="2400" b="1" dirty="0" smtClean="0">
                <a:solidFill>
                  <a:srgbClr val="000000"/>
                </a:solidFill>
                <a:latin typeface="Times New Roman" pitchFamily="18" charset="0"/>
                <a:cs typeface="Times New Roman" pitchFamily="18" charset="0"/>
              </a:rPr>
              <a:t>C</a:t>
            </a:r>
            <a:r>
              <a:rPr lang="zh-CN"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宋体" pitchFamily="2" charset="-122"/>
                <a:cs typeface="Times New Roman" pitchFamily="18" charset="0"/>
              </a:rPr>
              <a:t>⑥②⑤①④③</a:t>
            </a:r>
            <a:r>
              <a:rPr lang="zh-CN" altLang="en-US"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D</a:t>
            </a:r>
            <a:r>
              <a:rPr lang="zh-CN"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宋体" pitchFamily="2" charset="-122"/>
                <a:cs typeface="Times New Roman" pitchFamily="18" charset="0"/>
              </a:rPr>
              <a:t>⑥⑤③①④②</a:t>
            </a:r>
            <a:endParaRPr lang="zh-CN" altLang="en-US" sz="2400" b="1" dirty="0">
              <a:solidFill>
                <a:srgbClr val="000000"/>
              </a:solidFill>
              <a:latin typeface="Times New Roman" pitchFamily="18" charset="0"/>
              <a:cs typeface="Times New Roman" pitchFamily="18" charset="0"/>
            </a:endParaRPr>
          </a:p>
        </p:txBody>
      </p:sp>
      <p:sp>
        <p:nvSpPr>
          <p:cNvPr id="1329159"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9158">
                                            <p:txEl>
                                              <p:pRg st="0" end="0"/>
                                            </p:txEl>
                                          </p:spTgt>
                                        </p:tgtEl>
                                        <p:attrNameLst>
                                          <p:attrName>style.visibility</p:attrName>
                                        </p:attrNameLst>
                                      </p:cBhvr>
                                      <p:to>
                                        <p:strVal val="visible"/>
                                      </p:to>
                                    </p:set>
                                    <p:anim calcmode="lin" valueType="num">
                                      <p:cBhvr additive="base">
                                        <p:cTn id="7" dur="500" fill="hold"/>
                                        <p:tgtEl>
                                          <p:spTgt spid="132915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2915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29158">
                                            <p:txEl>
                                              <p:pRg st="1" end="1"/>
                                            </p:txEl>
                                          </p:spTgt>
                                        </p:tgtEl>
                                        <p:attrNameLst>
                                          <p:attrName>style.visibility</p:attrName>
                                        </p:attrNameLst>
                                      </p:cBhvr>
                                      <p:to>
                                        <p:strVal val="visible"/>
                                      </p:to>
                                    </p:set>
                                    <p:anim calcmode="lin" valueType="num">
                                      <p:cBhvr additive="base">
                                        <p:cTn id="13" dur="500" fill="hold"/>
                                        <p:tgtEl>
                                          <p:spTgt spid="132915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2915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29158">
                                            <p:txEl>
                                              <p:pRg st="2" end="2"/>
                                            </p:txEl>
                                          </p:spTgt>
                                        </p:tgtEl>
                                        <p:attrNameLst>
                                          <p:attrName>style.visibility</p:attrName>
                                        </p:attrNameLst>
                                      </p:cBhvr>
                                      <p:to>
                                        <p:strVal val="visible"/>
                                      </p:to>
                                    </p:set>
                                    <p:anim calcmode="lin" valueType="num">
                                      <p:cBhvr additive="base">
                                        <p:cTn id="19" dur="500" fill="hold"/>
                                        <p:tgtEl>
                                          <p:spTgt spid="132915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2915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29158">
                                            <p:txEl>
                                              <p:pRg st="3" end="3"/>
                                            </p:txEl>
                                          </p:spTgt>
                                        </p:tgtEl>
                                        <p:attrNameLst>
                                          <p:attrName>style.visibility</p:attrName>
                                        </p:attrNameLst>
                                      </p:cBhvr>
                                      <p:to>
                                        <p:strVal val="visible"/>
                                      </p:to>
                                    </p:set>
                                    <p:anim calcmode="lin" valueType="num">
                                      <p:cBhvr additive="base">
                                        <p:cTn id="25" dur="500" fill="hold"/>
                                        <p:tgtEl>
                                          <p:spTgt spid="132915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2915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588" y="4581525"/>
            <a:ext cx="609600" cy="2028825"/>
            <a:chOff x="1" y="2886"/>
            <a:chExt cx="384" cy="1278"/>
          </a:xfrm>
        </p:grpSpPr>
        <p:pic>
          <p:nvPicPr>
            <p:cNvPr id="1330180"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330181"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spcBef>
                <a:spcPct val="0"/>
              </a:spcBef>
            </a:pP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宋体" charset="-122"/>
                <a:cs typeface="Times New Roman" pitchFamily="18" charset="0"/>
              </a:rPr>
              <a:t>　</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zh-CN" sz="2400" b="1" dirty="0" smtClean="0">
                <a:solidFill>
                  <a:srgbClr val="990033"/>
                </a:solidFill>
                <a:latin typeface="宋体" charset="-122"/>
                <a:cs typeface="Times New Roman" pitchFamily="18" charset="0"/>
              </a:rPr>
              <a:t>] </a:t>
            </a:r>
            <a:r>
              <a:rPr lang="zh-CN" altLang="en-US" sz="2400" b="1" dirty="0" smtClean="0">
                <a:solidFill>
                  <a:srgbClr val="990033"/>
                </a:solidFill>
                <a:latin typeface="宋体" charset="-122"/>
                <a:cs typeface="Times New Roman" pitchFamily="18" charset="0"/>
              </a:rPr>
              <a:t>这是一道嵌入式的连贯题。解答此题，找好首句是关键。首句一般是承接上文、总领下文的句子。由给定的上文可知，⑥句是起始句。其次要注意上下文之间的照应、衔接。③句中的“它”是指⑤句里面的歌词，所以⑤③应放在一起；④句中的“改变”紧承句①中的“没什么不同”，所以①④应放在一起；②句中的“留恋”既与④句中的“改变”相承接，又和文段的尾句相吻合。</a:t>
            </a:r>
            <a:r>
              <a:rPr lang="zh-CN" altLang="en-US" sz="2400" b="1" dirty="0" smtClean="0">
                <a:solidFill>
                  <a:srgbClr val="990033"/>
                </a:solidFill>
                <a:latin typeface="宋体" charset="-122"/>
              </a:rPr>
              <a:t> </a:t>
            </a:r>
            <a:endParaRPr lang="zh-CN" altLang="en-US" sz="2400" b="1" dirty="0">
              <a:solidFill>
                <a:srgbClr val="990033"/>
              </a:solidFill>
              <a:latin typeface="宋体" charset="-122"/>
            </a:endParaRPr>
          </a:p>
        </p:txBody>
      </p:sp>
      <p:sp>
        <p:nvSpPr>
          <p:cNvPr id="1330183"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588" y="4581525"/>
            <a:ext cx="609600" cy="2028825"/>
            <a:chOff x="1" y="2886"/>
            <a:chExt cx="384" cy="1278"/>
          </a:xfrm>
        </p:grpSpPr>
        <p:pic>
          <p:nvPicPr>
            <p:cNvPr id="1331204"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331205"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1331206" name="内容占位符 2"/>
          <p:cNvSpPr>
            <a:spLocks/>
          </p:cNvSpPr>
          <p:nvPr/>
        </p:nvSpPr>
        <p:spPr bwMode="auto">
          <a:xfrm>
            <a:off x="571472" y="642918"/>
            <a:ext cx="8358246" cy="5929354"/>
          </a:xfrm>
          <a:prstGeom prst="rect">
            <a:avLst/>
          </a:prstGeom>
          <a:noFill/>
          <a:ln w="9525">
            <a:noFill/>
            <a:miter lim="800000"/>
            <a:headEnd/>
            <a:tailEnd/>
          </a:ln>
        </p:spPr>
        <p:txBody>
          <a:bodyPr/>
          <a:lstStyle/>
          <a:p>
            <a:pPr>
              <a:lnSpc>
                <a:spcPts val="3500"/>
              </a:lnSpc>
              <a:spcBef>
                <a:spcPct val="0"/>
              </a:spcBef>
            </a:pPr>
            <a:r>
              <a:rPr lang="en-US" altLang="zh-CN" sz="2400" b="1" dirty="0" smtClean="0">
                <a:latin typeface="宋体" charset="-122"/>
              </a:rPr>
              <a:t>2</a:t>
            </a:r>
            <a:r>
              <a:rPr lang="zh-CN" altLang="en-US" sz="2400" b="1" dirty="0" smtClean="0">
                <a:latin typeface="宋体" charset="-122"/>
              </a:rPr>
              <a:t>．</a:t>
            </a:r>
            <a:r>
              <a:rPr lang="en-US" altLang="zh-CN" sz="2400" b="1" dirty="0" smtClean="0">
                <a:latin typeface="宋体" charset="-122"/>
              </a:rPr>
              <a:t>[</a:t>
            </a:r>
            <a:r>
              <a:rPr lang="en-US" altLang="zh-CN" sz="2400" b="1" dirty="0" smtClean="0">
                <a:solidFill>
                  <a:srgbClr val="000000"/>
                </a:solidFill>
                <a:latin typeface="宋体" pitchFamily="2" charset="-122"/>
                <a:ea typeface="宋体" pitchFamily="2" charset="-122"/>
                <a:cs typeface="Times New Roman" pitchFamily="18" charset="0"/>
              </a:rPr>
              <a:t>2012·</a:t>
            </a:r>
            <a:r>
              <a:rPr lang="zh-CN" altLang="en-US" sz="2400" b="1" dirty="0" smtClean="0">
                <a:solidFill>
                  <a:srgbClr val="000000"/>
                </a:solidFill>
                <a:latin typeface="Times New Roman" pitchFamily="18" charset="0"/>
                <a:cs typeface="Times New Roman" pitchFamily="18" charset="0"/>
              </a:rPr>
              <a:t>课标全国卷</a:t>
            </a:r>
            <a:r>
              <a:rPr lang="en-US" altLang="zh-CN" sz="2400" b="1" dirty="0" smtClean="0">
                <a:solidFill>
                  <a:srgbClr val="000000"/>
                </a:solidFill>
                <a:latin typeface="宋体" charset="-122"/>
                <a:cs typeface="Times New Roman" pitchFamily="18" charset="0"/>
              </a:rPr>
              <a:t>] </a:t>
            </a:r>
            <a:r>
              <a:rPr lang="zh-CN" altLang="en-US" sz="2400" b="1" dirty="0" smtClean="0">
                <a:solidFill>
                  <a:srgbClr val="000000"/>
                </a:solidFill>
                <a:latin typeface="Times New Roman" pitchFamily="18" charset="0"/>
                <a:cs typeface="Times New Roman" pitchFamily="18" charset="0"/>
              </a:rPr>
              <a:t>依次填入下面一段文字横线处的语句，衔接最恰当的一组是 </a:t>
            </a:r>
            <a:r>
              <a:rPr lang="en-US" altLang="zh-CN"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a:t>
            </a:r>
            <a:endParaRPr lang="en-US" altLang="zh-CN" sz="2400" b="1" dirty="0" smtClean="0">
              <a:solidFill>
                <a:srgbClr val="000000"/>
              </a:solidFill>
              <a:latin typeface="Times New Roman" pitchFamily="18" charset="0"/>
              <a:ea typeface="楷体_GB2312" pitchFamily="49" charset="-122"/>
              <a:cs typeface="Times New Roman" pitchFamily="18" charset="0"/>
            </a:endParaRPr>
          </a:p>
          <a:p>
            <a:pPr>
              <a:lnSpc>
                <a:spcPts val="3500"/>
              </a:lnSpc>
              <a:spcBef>
                <a:spcPct val="0"/>
              </a:spcBef>
            </a:pPr>
            <a:r>
              <a:rPr lang="zh-CN" altLang="en-US" sz="2400" b="1" dirty="0" smtClean="0">
                <a:solidFill>
                  <a:srgbClr val="000000"/>
                </a:solidFill>
                <a:latin typeface="Times New Roman" pitchFamily="18" charset="0"/>
                <a:ea typeface="楷体_GB2312" pitchFamily="49" charset="-122"/>
                <a:cs typeface="Times New Roman" pitchFamily="18" charset="0"/>
              </a:rPr>
              <a:t>        在我国古代，人们盛物用的器皿除陶器等之外，还有一种容器，是葫芦。</a:t>
            </a:r>
            <a:r>
              <a:rPr lang="en-US" altLang="zh-CN"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zh-CN"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zh-CN"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zh-CN"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zh-CN"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zh-CN"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endParaRPr lang="zh-CN" altLang="en-US" sz="2400" b="1" dirty="0" smtClean="0">
              <a:solidFill>
                <a:srgbClr val="000000"/>
              </a:solidFill>
              <a:latin typeface="宋体" charset="-122"/>
              <a:cs typeface="Times New Roman" pitchFamily="18" charset="0"/>
            </a:endParaRPr>
          </a:p>
          <a:p>
            <a:pPr>
              <a:lnSpc>
                <a:spcPts val="3500"/>
              </a:lnSpc>
              <a:spcBef>
                <a:spcPct val="0"/>
              </a:spcBef>
            </a:pPr>
            <a:r>
              <a:rPr lang="zh-CN" altLang="en-US" sz="2400" b="1" dirty="0" smtClean="0">
                <a:solidFill>
                  <a:srgbClr val="000000"/>
                </a:solidFill>
                <a:latin typeface="宋体" charset="-122"/>
                <a:cs typeface="Times New Roman" pitchFamily="18" charset="0"/>
              </a:rPr>
              <a:t>①</a:t>
            </a:r>
            <a:r>
              <a:rPr lang="zh-CN" altLang="en-US" sz="2400" b="1" dirty="0" smtClean="0">
                <a:solidFill>
                  <a:srgbClr val="000000"/>
                </a:solidFill>
                <a:latin typeface="Times New Roman" pitchFamily="18" charset="0"/>
                <a:cs typeface="Times New Roman" pitchFamily="18" charset="0"/>
              </a:rPr>
              <a:t>最早的记载见于</a:t>
            </a:r>
            <a:r>
              <a:rPr lang="en-US" altLang="zh-CN"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诗经</a:t>
            </a:r>
            <a:r>
              <a:rPr lang="en-US" altLang="zh-CN"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，如</a:t>
            </a:r>
            <a:r>
              <a:rPr lang="en-US" altLang="zh-CN"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公刘</a:t>
            </a:r>
            <a:r>
              <a:rPr lang="en-US" altLang="zh-CN"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篇中</a:t>
            </a:r>
            <a:r>
              <a:rPr lang="zh-CN"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酌之用匏</a:t>
            </a:r>
            <a:r>
              <a:rPr lang="zh-CN"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的</a:t>
            </a:r>
            <a:r>
              <a:rPr lang="zh-CN"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匏</a:t>
            </a:r>
            <a:r>
              <a:rPr lang="zh-CN"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就是指葫芦</a:t>
            </a:r>
            <a:r>
              <a:rPr lang="zh-CN" altLang="en-US" sz="2400" b="1" dirty="0" smtClean="0">
                <a:solidFill>
                  <a:srgbClr val="000000"/>
                </a:solidFill>
                <a:latin typeface="宋体" charset="-122"/>
                <a:cs typeface="Times New Roman" pitchFamily="18" charset="0"/>
              </a:rPr>
              <a:t>  ②</a:t>
            </a:r>
            <a:r>
              <a:rPr lang="zh-CN" altLang="en-US" sz="2400" b="1" dirty="0" smtClean="0">
                <a:solidFill>
                  <a:srgbClr val="000000"/>
                </a:solidFill>
                <a:latin typeface="Times New Roman" pitchFamily="18" charset="0"/>
                <a:cs typeface="Times New Roman" pitchFamily="18" charset="0"/>
              </a:rPr>
              <a:t>用葫芦做容器是先民们认识自然、利用自然的结果</a:t>
            </a:r>
            <a:r>
              <a:rPr lang="zh-CN" altLang="en-US" sz="2400" b="1" dirty="0" smtClean="0">
                <a:solidFill>
                  <a:srgbClr val="000000"/>
                </a:solidFill>
                <a:latin typeface="宋体" charset="-122"/>
                <a:cs typeface="Times New Roman" pitchFamily="18" charset="0"/>
              </a:rPr>
              <a:t>  ③</a:t>
            </a:r>
            <a:r>
              <a:rPr lang="zh-CN" altLang="en-US" sz="2400" b="1" dirty="0" smtClean="0">
                <a:solidFill>
                  <a:srgbClr val="000000"/>
                </a:solidFill>
                <a:latin typeface="Times New Roman" pitchFamily="18" charset="0"/>
                <a:cs typeface="Times New Roman" pitchFamily="18" charset="0"/>
              </a:rPr>
              <a:t>葫芦是一种葫芦科爬藤植物的果实</a:t>
            </a:r>
            <a:r>
              <a:rPr lang="zh-CN" altLang="en-US" sz="2400" b="1" dirty="0" smtClean="0">
                <a:solidFill>
                  <a:srgbClr val="000000"/>
                </a:solidFill>
                <a:latin typeface="宋体" charset="-122"/>
                <a:cs typeface="Times New Roman" pitchFamily="18" charset="0"/>
              </a:rPr>
              <a:t>  ④</a:t>
            </a:r>
            <a:r>
              <a:rPr lang="zh-CN" altLang="en-US" sz="2400" b="1" dirty="0" smtClean="0">
                <a:solidFill>
                  <a:srgbClr val="000000"/>
                </a:solidFill>
                <a:latin typeface="Times New Roman" pitchFamily="18" charset="0"/>
                <a:cs typeface="Times New Roman" pitchFamily="18" charset="0"/>
              </a:rPr>
              <a:t>葫芦成熟后，掏空里面的籽瓤，即可当容器使用</a:t>
            </a:r>
            <a:r>
              <a:rPr lang="zh-CN" altLang="en-US" sz="2400" b="1" dirty="0" smtClean="0">
                <a:solidFill>
                  <a:srgbClr val="000000"/>
                </a:solidFill>
                <a:latin typeface="宋体" charset="-122"/>
                <a:cs typeface="Times New Roman" pitchFamily="18" charset="0"/>
              </a:rPr>
              <a:t>  ⑤</a:t>
            </a:r>
            <a:r>
              <a:rPr lang="zh-CN" altLang="en-US" sz="2400" b="1" dirty="0" smtClean="0">
                <a:solidFill>
                  <a:srgbClr val="000000"/>
                </a:solidFill>
                <a:latin typeface="Times New Roman" pitchFamily="18" charset="0"/>
                <a:cs typeface="Times New Roman" pitchFamily="18" charset="0"/>
              </a:rPr>
              <a:t>它大多呈哑铃状，上面小下面大</a:t>
            </a:r>
            <a:r>
              <a:rPr lang="zh-CN" altLang="en-US" sz="2400" b="1" dirty="0" smtClean="0">
                <a:solidFill>
                  <a:srgbClr val="000000"/>
                </a:solidFill>
                <a:latin typeface="宋体" charset="-122"/>
                <a:cs typeface="Times New Roman" pitchFamily="18" charset="0"/>
              </a:rPr>
              <a:t>  ⑥</a:t>
            </a:r>
            <a:r>
              <a:rPr lang="zh-CN" altLang="en-US" sz="2400" b="1" dirty="0" smtClean="0">
                <a:solidFill>
                  <a:srgbClr val="000000"/>
                </a:solidFill>
                <a:latin typeface="Times New Roman" pitchFamily="18" charset="0"/>
                <a:cs typeface="Times New Roman" pitchFamily="18" charset="0"/>
              </a:rPr>
              <a:t>我国劳动人民使用葫芦盛物的历史非常悠久</a:t>
            </a:r>
          </a:p>
          <a:p>
            <a:pPr>
              <a:lnSpc>
                <a:spcPts val="3500"/>
              </a:lnSpc>
              <a:spcBef>
                <a:spcPct val="0"/>
              </a:spcBef>
            </a:pPr>
            <a:r>
              <a:rPr lang="en-US" altLang="zh-CN" sz="2400" b="1" dirty="0" smtClean="0">
                <a:solidFill>
                  <a:srgbClr val="000000"/>
                </a:solidFill>
                <a:latin typeface="Times New Roman" pitchFamily="18" charset="0"/>
                <a:cs typeface="Times New Roman" pitchFamily="18" charset="0"/>
              </a:rPr>
              <a:t>    A. </a:t>
            </a:r>
            <a:r>
              <a:rPr lang="en-US" altLang="zh-CN" sz="2400" b="1" dirty="0" smtClean="0">
                <a:solidFill>
                  <a:srgbClr val="000000"/>
                </a:solidFill>
                <a:latin typeface="宋体" charset="-122"/>
                <a:cs typeface="Times New Roman" pitchFamily="18" charset="0"/>
              </a:rPr>
              <a:t>⑥②③⑤④①</a:t>
            </a:r>
            <a:r>
              <a:rPr lang="en-US" altLang="zh-CN" sz="2400" b="1" dirty="0" smtClean="0">
                <a:solidFill>
                  <a:srgbClr val="000000"/>
                </a:solidFill>
                <a:latin typeface="Times New Roman" pitchFamily="18" charset="0"/>
                <a:cs typeface="Times New Roman" pitchFamily="18" charset="0"/>
              </a:rPr>
              <a:t>                   B. </a:t>
            </a:r>
            <a:r>
              <a:rPr lang="en-US" altLang="zh-CN" sz="2400" b="1" dirty="0" smtClean="0">
                <a:solidFill>
                  <a:srgbClr val="000000"/>
                </a:solidFill>
                <a:latin typeface="宋体" charset="-122"/>
                <a:cs typeface="Times New Roman" pitchFamily="18" charset="0"/>
              </a:rPr>
              <a:t>⑥①④②③⑤</a:t>
            </a:r>
            <a:endParaRPr lang="en-US" altLang="zh-CN" sz="2400" b="1" dirty="0" smtClean="0">
              <a:solidFill>
                <a:srgbClr val="000000"/>
              </a:solidFill>
              <a:latin typeface="Times New Roman" pitchFamily="18" charset="0"/>
              <a:cs typeface="Times New Roman" pitchFamily="18" charset="0"/>
            </a:endParaRPr>
          </a:p>
          <a:p>
            <a:pPr>
              <a:lnSpc>
                <a:spcPts val="3500"/>
              </a:lnSpc>
              <a:spcBef>
                <a:spcPct val="0"/>
              </a:spcBef>
            </a:pPr>
            <a:r>
              <a:rPr lang="en-US" altLang="zh-CN" sz="2400" b="1" dirty="0" smtClean="0">
                <a:solidFill>
                  <a:srgbClr val="000000"/>
                </a:solidFill>
                <a:latin typeface="Times New Roman" pitchFamily="18" charset="0"/>
                <a:cs typeface="Times New Roman" pitchFamily="18" charset="0"/>
              </a:rPr>
              <a:t>    C. </a:t>
            </a:r>
            <a:r>
              <a:rPr lang="en-US" altLang="zh-CN" sz="2400" b="1" dirty="0" smtClean="0">
                <a:solidFill>
                  <a:srgbClr val="000000"/>
                </a:solidFill>
                <a:latin typeface="宋体" charset="-122"/>
                <a:cs typeface="Times New Roman" pitchFamily="18" charset="0"/>
              </a:rPr>
              <a:t>⑤③④①⑥②</a:t>
            </a:r>
            <a:r>
              <a:rPr lang="en-US" altLang="zh-CN" sz="2400" b="1" dirty="0" smtClean="0">
                <a:solidFill>
                  <a:srgbClr val="000000"/>
                </a:solidFill>
                <a:latin typeface="Times New Roman" pitchFamily="18" charset="0"/>
                <a:cs typeface="Times New Roman" pitchFamily="18" charset="0"/>
              </a:rPr>
              <a:t>                   D. </a:t>
            </a:r>
            <a:r>
              <a:rPr lang="en-US" altLang="zh-CN" sz="2400" b="1" dirty="0" smtClean="0">
                <a:solidFill>
                  <a:srgbClr val="000000"/>
                </a:solidFill>
                <a:latin typeface="宋体" charset="-122"/>
                <a:cs typeface="Times New Roman" pitchFamily="18" charset="0"/>
              </a:rPr>
              <a:t>③⑤④⑥①②</a:t>
            </a:r>
            <a:endParaRPr lang="zh-CN" altLang="en-US" sz="2400" b="1" dirty="0">
              <a:solidFill>
                <a:srgbClr val="000000"/>
              </a:solidFill>
              <a:latin typeface="Times New Roman" pitchFamily="18" charset="0"/>
              <a:cs typeface="Times New Roman" pitchFamily="18" charset="0"/>
            </a:endParaRPr>
          </a:p>
        </p:txBody>
      </p:sp>
      <p:sp>
        <p:nvSpPr>
          <p:cNvPr id="1331207"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206">
                                            <p:txEl>
                                              <p:pRg st="0" end="0"/>
                                            </p:txEl>
                                          </p:spTgt>
                                        </p:tgtEl>
                                        <p:attrNameLst>
                                          <p:attrName>style.visibility</p:attrName>
                                        </p:attrNameLst>
                                      </p:cBhvr>
                                      <p:to>
                                        <p:strVal val="visible"/>
                                      </p:to>
                                    </p:set>
                                    <p:anim calcmode="lin" valueType="num">
                                      <p:cBhvr additive="base">
                                        <p:cTn id="7" dur="500" fill="hold"/>
                                        <p:tgtEl>
                                          <p:spTgt spid="133120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20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31206">
                                            <p:txEl>
                                              <p:pRg st="1" end="1"/>
                                            </p:txEl>
                                          </p:spTgt>
                                        </p:tgtEl>
                                        <p:attrNameLst>
                                          <p:attrName>style.visibility</p:attrName>
                                        </p:attrNameLst>
                                      </p:cBhvr>
                                      <p:to>
                                        <p:strVal val="visible"/>
                                      </p:to>
                                    </p:set>
                                    <p:anim calcmode="lin" valueType="num">
                                      <p:cBhvr additive="base">
                                        <p:cTn id="13" dur="500" fill="hold"/>
                                        <p:tgtEl>
                                          <p:spTgt spid="133120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20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31206">
                                            <p:txEl>
                                              <p:pRg st="2" end="2"/>
                                            </p:txEl>
                                          </p:spTgt>
                                        </p:tgtEl>
                                        <p:attrNameLst>
                                          <p:attrName>style.visibility</p:attrName>
                                        </p:attrNameLst>
                                      </p:cBhvr>
                                      <p:to>
                                        <p:strVal val="visible"/>
                                      </p:to>
                                    </p:set>
                                    <p:anim calcmode="lin" valueType="num">
                                      <p:cBhvr additive="base">
                                        <p:cTn id="19" dur="500" fill="hold"/>
                                        <p:tgtEl>
                                          <p:spTgt spid="133120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20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31206">
                                            <p:txEl>
                                              <p:pRg st="3" end="3"/>
                                            </p:txEl>
                                          </p:spTgt>
                                        </p:tgtEl>
                                        <p:attrNameLst>
                                          <p:attrName>style.visibility</p:attrName>
                                        </p:attrNameLst>
                                      </p:cBhvr>
                                      <p:to>
                                        <p:strVal val="visible"/>
                                      </p:to>
                                    </p:set>
                                    <p:anim calcmode="lin" valueType="num">
                                      <p:cBhvr additive="base">
                                        <p:cTn id="25" dur="500" fill="hold"/>
                                        <p:tgtEl>
                                          <p:spTgt spid="133120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20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31206">
                                            <p:txEl>
                                              <p:pRg st="4" end="4"/>
                                            </p:txEl>
                                          </p:spTgt>
                                        </p:tgtEl>
                                        <p:attrNameLst>
                                          <p:attrName>style.visibility</p:attrName>
                                        </p:attrNameLst>
                                      </p:cBhvr>
                                      <p:to>
                                        <p:strVal val="visible"/>
                                      </p:to>
                                    </p:set>
                                    <p:anim calcmode="lin" valueType="num">
                                      <p:cBhvr additive="base">
                                        <p:cTn id="31" dur="500" fill="hold"/>
                                        <p:tgtEl>
                                          <p:spTgt spid="133120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20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588" y="4581525"/>
            <a:ext cx="609600" cy="2028825"/>
            <a:chOff x="1" y="2886"/>
            <a:chExt cx="384" cy="1278"/>
          </a:xfrm>
        </p:grpSpPr>
        <p:pic>
          <p:nvPicPr>
            <p:cNvPr id="1332228"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332229"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1332230"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spcBef>
                <a:spcPct val="0"/>
              </a:spcBef>
            </a:pP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宋体" charset="-122"/>
                <a:cs typeface="Times New Roman" pitchFamily="18" charset="0"/>
              </a:rPr>
              <a:t>　</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zh-CN" sz="2400" b="1" dirty="0" smtClean="0">
                <a:solidFill>
                  <a:srgbClr val="990033"/>
                </a:solidFill>
                <a:latin typeface="宋体" charset="-122"/>
                <a:cs typeface="Times New Roman" pitchFamily="18" charset="0"/>
              </a:rPr>
              <a:t>] </a:t>
            </a:r>
            <a:r>
              <a:rPr lang="zh-CN" altLang="en-US" sz="2400" b="1" dirty="0" smtClean="0">
                <a:solidFill>
                  <a:srgbClr val="990033"/>
                </a:solidFill>
                <a:latin typeface="宋体" charset="-122"/>
                <a:cs typeface="Times New Roman" pitchFamily="18" charset="0"/>
              </a:rPr>
              <a:t>本题考查语言表达连贯的能力。前文语境引出了</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葫芦</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，所以和前文衔接最好的就是</a:t>
            </a:r>
            <a:r>
              <a:rPr lang="en-US" altLang="en-US" sz="2400" b="1" dirty="0" smtClean="0">
                <a:solidFill>
                  <a:srgbClr val="990033"/>
                </a:solidFill>
                <a:latin typeface="宋体" charset="-122"/>
                <a:cs typeface="Times New Roman" pitchFamily="18" charset="0"/>
              </a:rPr>
              <a:t>③</a:t>
            </a:r>
            <a:r>
              <a:rPr lang="zh-CN" altLang="en-US" sz="2400" b="1" dirty="0" smtClean="0">
                <a:solidFill>
                  <a:srgbClr val="990033"/>
                </a:solidFill>
                <a:latin typeface="宋体" charset="-122"/>
                <a:cs typeface="Times New Roman" pitchFamily="18" charset="0"/>
              </a:rPr>
              <a:t>，说明葫芦是什么；接着</a:t>
            </a:r>
            <a:r>
              <a:rPr lang="en-US" altLang="en-US" sz="2400" b="1" dirty="0" smtClean="0">
                <a:solidFill>
                  <a:srgbClr val="990033"/>
                </a:solidFill>
                <a:latin typeface="宋体" charset="-122"/>
                <a:cs typeface="Times New Roman" pitchFamily="18" charset="0"/>
              </a:rPr>
              <a:t>⑤④</a:t>
            </a:r>
            <a:r>
              <a:rPr lang="zh-CN" altLang="en-US" sz="2400" b="1" dirty="0" smtClean="0">
                <a:solidFill>
                  <a:srgbClr val="990033"/>
                </a:solidFill>
                <a:latin typeface="宋体" charset="-122"/>
                <a:cs typeface="Times New Roman" pitchFamily="18" charset="0"/>
              </a:rPr>
              <a:t>分别介绍葫芦的形状和用途；然后再介绍使用葫芦的历史以及记载</a:t>
            </a:r>
            <a:r>
              <a:rPr lang="en-US" altLang="en-US" sz="2400" b="1" dirty="0" smtClean="0">
                <a:solidFill>
                  <a:srgbClr val="990033"/>
                </a:solidFill>
                <a:latin typeface="宋体" charset="-122"/>
                <a:cs typeface="Times New Roman" pitchFamily="18" charset="0"/>
              </a:rPr>
              <a:t>——⑥①</a:t>
            </a:r>
            <a:r>
              <a:rPr lang="zh-CN" altLang="en-US" sz="2400" b="1" dirty="0" smtClean="0">
                <a:solidFill>
                  <a:srgbClr val="990033"/>
                </a:solidFill>
                <a:latin typeface="宋体" charset="-122"/>
                <a:cs typeface="Times New Roman" pitchFamily="18" charset="0"/>
              </a:rPr>
              <a:t>；最后</a:t>
            </a:r>
            <a:r>
              <a:rPr lang="en-US" altLang="en-US" sz="2400" b="1" dirty="0" smtClean="0">
                <a:solidFill>
                  <a:srgbClr val="990033"/>
                </a:solidFill>
                <a:latin typeface="宋体" charset="-122"/>
                <a:cs typeface="Times New Roman" pitchFamily="18" charset="0"/>
              </a:rPr>
              <a:t>②</a:t>
            </a:r>
            <a:r>
              <a:rPr lang="zh-CN" altLang="en-US" sz="2400" b="1" dirty="0" smtClean="0">
                <a:solidFill>
                  <a:srgbClr val="990033"/>
                </a:solidFill>
                <a:latin typeface="宋体" charset="-122"/>
                <a:cs typeface="Times New Roman" pitchFamily="18" charset="0"/>
              </a:rPr>
              <a:t>是总结句，也是对开头的照应。</a:t>
            </a:r>
          </a:p>
        </p:txBody>
      </p:sp>
      <p:sp>
        <p:nvSpPr>
          <p:cNvPr id="1332231"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2230">
                                            <p:txEl>
                                              <p:pRg st="0" end="0"/>
                                            </p:txEl>
                                          </p:spTgt>
                                        </p:tgtEl>
                                        <p:attrNameLst>
                                          <p:attrName>style.visibility</p:attrName>
                                        </p:attrNameLst>
                                      </p:cBhvr>
                                      <p:to>
                                        <p:strVal val="visible"/>
                                      </p:to>
                                    </p:set>
                                    <p:anim calcmode="lin" valueType="num">
                                      <p:cBhvr additive="base">
                                        <p:cTn id="7" dur="500" fill="hold"/>
                                        <p:tgtEl>
                                          <p:spTgt spid="13322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223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1000100" y="1428736"/>
          <a:ext cx="7704138" cy="4053840"/>
        </p:xfrm>
        <a:graphic>
          <a:graphicData uri="http://schemas.openxmlformats.org/drawingml/2006/table">
            <a:tbl>
              <a:tblPr/>
              <a:tblGrid>
                <a:gridCol w="714380"/>
                <a:gridCol w="6989758"/>
              </a:tblGrid>
              <a:tr h="2357454">
                <a:tc>
                  <a:txBody>
                    <a:bodyPr/>
                    <a:lstStyle/>
                    <a:p>
                      <a:pPr algn="ctr"/>
                      <a:r>
                        <a:rPr lang="zh-CN" altLang="en-US" sz="2000" b="1" baseline="0" dirty="0" smtClean="0">
                          <a:solidFill>
                            <a:schemeClr val="tx1"/>
                          </a:solidFill>
                          <a:latin typeface="+mn-ea"/>
                          <a:ea typeface="+mn-ea"/>
                        </a:rPr>
                        <a:t>如何避免望文生义</a:t>
                      </a: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1" kern="1200" dirty="0" smtClean="0">
                          <a:solidFill>
                            <a:schemeClr val="dk1"/>
                          </a:solidFill>
                          <a:latin typeface="+mn-ea"/>
                          <a:ea typeface="+mn-ea"/>
                          <a:cs typeface="+mn-cs"/>
                        </a:rPr>
                        <a:t>  1. </a:t>
                      </a:r>
                      <a:r>
                        <a:rPr lang="zh-CN" altLang="en-US" sz="2000" b="1" kern="1200" dirty="0" smtClean="0">
                          <a:solidFill>
                            <a:schemeClr val="dk1"/>
                          </a:solidFill>
                          <a:latin typeface="+mn-ea"/>
                          <a:ea typeface="+mn-ea"/>
                          <a:cs typeface="+mn-cs"/>
                        </a:rPr>
                        <a:t>关注意义的整体性。如“江河日下”的意思是“江河的水一天天地向下流，比喻情况一天天地坏下去”。</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kern="1200" dirty="0" smtClean="0">
                          <a:solidFill>
                            <a:schemeClr val="dk1"/>
                          </a:solidFill>
                          <a:latin typeface="+mn-ea"/>
                          <a:ea typeface="+mn-ea"/>
                          <a:cs typeface="+mn-cs"/>
                        </a:rPr>
                        <a:t>　</a:t>
                      </a:r>
                      <a:r>
                        <a:rPr lang="en-US" altLang="zh-CN" sz="2000" b="1" kern="1200" dirty="0" smtClean="0">
                          <a:solidFill>
                            <a:schemeClr val="dk1"/>
                          </a:solidFill>
                          <a:latin typeface="+mn-ea"/>
                          <a:ea typeface="+mn-ea"/>
                          <a:cs typeface="+mn-cs"/>
                        </a:rPr>
                        <a:t>2. </a:t>
                      </a:r>
                      <a:r>
                        <a:rPr lang="zh-CN" altLang="en-US" sz="2000" b="1" kern="1200" dirty="0" smtClean="0">
                          <a:solidFill>
                            <a:schemeClr val="dk1"/>
                          </a:solidFill>
                          <a:latin typeface="+mn-ea"/>
                          <a:ea typeface="+mn-ea"/>
                          <a:cs typeface="+mn-cs"/>
                        </a:rPr>
                        <a:t>找准成语的关键词。如“不足为训</a:t>
                      </a:r>
                      <a:r>
                        <a:rPr lang="en-US" altLang="zh-CN"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准则</a:t>
                      </a:r>
                      <a:r>
                        <a:rPr lang="en-US" altLang="zh-CN"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、不刊</a:t>
                      </a:r>
                      <a:r>
                        <a:rPr lang="en-US" altLang="zh-CN"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更改</a:t>
                      </a:r>
                      <a:r>
                        <a:rPr lang="en-US" altLang="zh-CN"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之论、久假</a:t>
                      </a:r>
                      <a:r>
                        <a:rPr lang="en-US" altLang="zh-CN"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借</a:t>
                      </a:r>
                      <a:r>
                        <a:rPr lang="en-US" altLang="zh-CN"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不归、危</a:t>
                      </a:r>
                      <a:r>
                        <a:rPr lang="en-US" altLang="zh-CN"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正直的</a:t>
                      </a:r>
                      <a:r>
                        <a:rPr lang="en-US" altLang="zh-CN"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言正</a:t>
                      </a:r>
                      <a:r>
                        <a:rPr lang="en-US" altLang="zh-CN"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严肃的</a:t>
                      </a:r>
                      <a:r>
                        <a:rPr lang="en-US" altLang="zh-CN"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色”。</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kern="1200" dirty="0" smtClean="0">
                          <a:solidFill>
                            <a:schemeClr val="dk1"/>
                          </a:solidFill>
                          <a:latin typeface="+mn-ea"/>
                          <a:ea typeface="+mn-ea"/>
                          <a:cs typeface="+mn-cs"/>
                        </a:rPr>
                        <a:t>　</a:t>
                      </a:r>
                      <a:r>
                        <a:rPr lang="en-US" altLang="zh-CN" sz="2000" b="1" kern="1200" dirty="0" smtClean="0">
                          <a:solidFill>
                            <a:schemeClr val="dk1"/>
                          </a:solidFill>
                          <a:latin typeface="+mn-ea"/>
                          <a:ea typeface="+mn-ea"/>
                          <a:cs typeface="+mn-cs"/>
                        </a:rPr>
                        <a:t>3. </a:t>
                      </a:r>
                      <a:r>
                        <a:rPr lang="zh-CN" altLang="en-US" sz="2000" b="1" kern="1200" dirty="0" smtClean="0">
                          <a:solidFill>
                            <a:schemeClr val="dk1"/>
                          </a:solidFill>
                          <a:latin typeface="+mn-ea"/>
                          <a:ea typeface="+mn-ea"/>
                          <a:cs typeface="+mn-cs"/>
                        </a:rPr>
                        <a:t>探寻成语意义源头。成语多约定俗成，源于典故，因此要正确理解成语，就要知道成语的本义和典故。如“七月流火”表示暑热开始减退、天气渐渐地凉了起来，如果用“七月流火”来形容盛夏天气炎热则是犯了望文生义的错误。“七月流火”语出</a:t>
                      </a:r>
                      <a:r>
                        <a:rPr lang="en-US" altLang="zh-CN"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诗经</a:t>
                      </a:r>
                      <a:r>
                        <a:rPr lang="en-US" altLang="zh-CN" sz="2000" b="1" kern="1200" dirty="0" smtClean="0">
                          <a:solidFill>
                            <a:schemeClr val="dk1"/>
                          </a:solidFill>
                          <a:latin typeface="+mn-ea"/>
                          <a:ea typeface="+mn-ea"/>
                          <a:cs typeface="+mn-cs"/>
                        </a:rPr>
                        <a:t>》</a:t>
                      </a:r>
                      <a:r>
                        <a:rPr lang="zh-CN" altLang="en-US" sz="2000" b="1" kern="1200" dirty="0" smtClean="0">
                          <a:solidFill>
                            <a:schemeClr val="dk1"/>
                          </a:solidFill>
                          <a:latin typeface="+mn-ea"/>
                          <a:ea typeface="+mn-ea"/>
                          <a:cs typeface="+mn-cs"/>
                        </a:rPr>
                        <a:t>。“流”指移动，落下；“火”指大火星，即心宿二。大火星是一颗著名的红巨星。每年农历五月黄昏时，心宿二在中天，位于正南方，位置最高。农历七月黄昏，大火星的位置由中天逐渐西降，这时暑热开始减退，故称“流火”，即“天气转凉”的意思</a:t>
                      </a:r>
                      <a:endParaRPr lang="zh-CN" altLang="en-US" sz="2000" b="1" baseline="0" dirty="0">
                        <a:solidFill>
                          <a:schemeClr val="tx1"/>
                        </a:solidFill>
                        <a:latin typeface="+mn-ea"/>
                        <a:ea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 name="TextBox 9"/>
          <p:cNvSpPr txBox="1"/>
          <p:nvPr/>
        </p:nvSpPr>
        <p:spPr>
          <a:xfrm>
            <a:off x="7358082" y="928670"/>
            <a:ext cx="1285884" cy="461665"/>
          </a:xfrm>
          <a:prstGeom prst="rect">
            <a:avLst/>
          </a:prstGeom>
          <a:noFill/>
        </p:spPr>
        <p:txBody>
          <a:bodyPr wrap="square" rtlCol="0">
            <a:spAutoFit/>
          </a:bodyPr>
          <a:lstStyle/>
          <a:p>
            <a:r>
              <a:rPr lang="zh-CN" altLang="en-US" sz="2400" b="1" dirty="0" smtClean="0">
                <a:latin typeface="宋体" pitchFamily="2" charset="-122"/>
              </a:rPr>
              <a:t>（续表）</a:t>
            </a:r>
            <a:endParaRPr lang="zh-CN" altLang="en-US" sz="2400" dirty="0"/>
          </a:p>
        </p:txBody>
      </p:sp>
      <p:sp>
        <p:nvSpPr>
          <p:cNvPr id="11"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 presetClass="entr" presetSubtype="16"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588" y="4581525"/>
            <a:ext cx="609600" cy="2028825"/>
            <a:chOff x="1" y="2886"/>
            <a:chExt cx="384" cy="1278"/>
          </a:xfrm>
        </p:grpSpPr>
        <p:pic>
          <p:nvPicPr>
            <p:cNvPr id="1333252"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333253"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1333254"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spcBef>
                <a:spcPct val="0"/>
              </a:spcBef>
            </a:pPr>
            <a:r>
              <a:rPr lang="en-US" altLang="zh-CN" sz="2400" b="1" dirty="0" smtClean="0">
                <a:latin typeface="宋体" charset="-122"/>
              </a:rPr>
              <a:t>3</a:t>
            </a:r>
            <a:r>
              <a:rPr lang="zh-CN" altLang="en-US" sz="2400" b="1" dirty="0" smtClean="0">
                <a:latin typeface="宋体" charset="-122"/>
              </a:rPr>
              <a:t>．</a:t>
            </a:r>
            <a:r>
              <a:rPr lang="en-US" altLang="zh-CN" sz="2400" b="1" dirty="0" smtClean="0">
                <a:latin typeface="宋体" charset="-122"/>
              </a:rPr>
              <a:t>[</a:t>
            </a:r>
            <a:r>
              <a:rPr lang="en-US" altLang="zh-CN" sz="2400" b="1" dirty="0" smtClean="0">
                <a:solidFill>
                  <a:srgbClr val="000000"/>
                </a:solidFill>
                <a:latin typeface="宋体" pitchFamily="2" charset="-122"/>
                <a:ea typeface="宋体" pitchFamily="2" charset="-122"/>
                <a:cs typeface="Times New Roman" pitchFamily="18" charset="0"/>
              </a:rPr>
              <a:t>2011·</a:t>
            </a:r>
            <a:r>
              <a:rPr lang="zh-CN" altLang="en-US" sz="2400" b="1" dirty="0" smtClean="0">
                <a:solidFill>
                  <a:srgbClr val="000000"/>
                </a:solidFill>
                <a:latin typeface="Courier New"/>
                <a:cs typeface="Times New Roman" pitchFamily="18" charset="0"/>
              </a:rPr>
              <a:t>课标全国</a:t>
            </a:r>
            <a:r>
              <a:rPr lang="zh-CN" altLang="en-US" sz="2400" b="1" dirty="0" smtClean="0">
                <a:solidFill>
                  <a:srgbClr val="000000"/>
                </a:solidFill>
                <a:latin typeface="Times New Roman" pitchFamily="18" charset="0"/>
                <a:cs typeface="Times New Roman" pitchFamily="18" charset="0"/>
              </a:rPr>
              <a:t>卷</a:t>
            </a:r>
            <a:r>
              <a:rPr lang="en-US" altLang="zh-CN" sz="2400" b="1" dirty="0" smtClean="0">
                <a:solidFill>
                  <a:srgbClr val="000000"/>
                </a:solidFill>
                <a:latin typeface="宋体" charset="-122"/>
                <a:cs typeface="Times New Roman" pitchFamily="18" charset="0"/>
              </a:rPr>
              <a:t>]</a:t>
            </a:r>
            <a:r>
              <a:rPr lang="zh-CN" altLang="en-US" sz="2400" b="1" dirty="0" smtClean="0">
                <a:latin typeface="宋体" charset="-122"/>
              </a:rPr>
              <a:t> </a:t>
            </a:r>
            <a:r>
              <a:rPr lang="zh-CN" altLang="en-US" sz="2400" b="1" dirty="0" smtClean="0">
                <a:solidFill>
                  <a:srgbClr val="000000"/>
                </a:solidFill>
                <a:latin typeface="Times New Roman" pitchFamily="18" charset="0"/>
                <a:cs typeface="Times New Roman" pitchFamily="18" charset="0"/>
              </a:rPr>
              <a:t>依次填入下面一段文字横线处的语句，衔接最恰当的一组是</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　　</a:t>
            </a:r>
            <a:r>
              <a:rPr lang="en-US" altLang="en-US" sz="2400" b="1" dirty="0" smtClean="0">
                <a:solidFill>
                  <a:srgbClr val="000000"/>
                </a:solidFill>
                <a:latin typeface="Times New Roman" pitchFamily="18" charset="0"/>
                <a:cs typeface="Times New Roman" pitchFamily="18" charset="0"/>
              </a:rPr>
              <a:t>)</a:t>
            </a:r>
            <a:endParaRPr lang="zh-CN" altLang="en-US" sz="2400" b="1" dirty="0" smtClean="0">
              <a:solidFill>
                <a:srgbClr val="000000"/>
              </a:solidFill>
              <a:latin typeface="Times New Roman" pitchFamily="18" charset="0"/>
              <a:cs typeface="Times New Roman" pitchFamily="18" charset="0"/>
            </a:endParaRPr>
          </a:p>
          <a:p>
            <a:pPr>
              <a:lnSpc>
                <a:spcPts val="3500"/>
              </a:lnSpc>
              <a:spcBef>
                <a:spcPct val="0"/>
              </a:spcBef>
            </a:pPr>
            <a:r>
              <a:rPr lang="zh-CN" altLang="en-US" sz="2400" b="1" dirty="0" smtClean="0">
                <a:solidFill>
                  <a:srgbClr val="000000"/>
                </a:solidFill>
                <a:latin typeface="Times New Roman" pitchFamily="18" charset="0"/>
                <a:ea typeface="楷体_GB2312" pitchFamily="49" charset="-122"/>
                <a:cs typeface="Times New Roman" pitchFamily="18" charset="0"/>
              </a:rPr>
              <a:t>         我国是食品生产和消费大国，</a:t>
            </a:r>
            <a:r>
              <a:rPr lang="en-US" altLang="zh-CN"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zh-CN"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zh-CN"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zh-CN"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zh-CN"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zh-CN"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。这样才能有效解决食品安全领域损害群众利益的突出问题，切实增强消费安全感。</a:t>
            </a:r>
            <a:endParaRPr lang="en-US" altLang="zh-CN" sz="2400" b="1" dirty="0" smtClean="0">
              <a:solidFill>
                <a:srgbClr val="000000"/>
              </a:solidFill>
              <a:latin typeface="宋体" charset="-122"/>
              <a:ea typeface="楷体_GB2312" pitchFamily="49" charset="-122"/>
              <a:cs typeface="Times New Roman" pitchFamily="18" charset="0"/>
            </a:endParaRPr>
          </a:p>
          <a:p>
            <a:pPr>
              <a:lnSpc>
                <a:spcPts val="3500"/>
              </a:lnSpc>
              <a:spcBef>
                <a:spcPct val="0"/>
              </a:spcBef>
            </a:pPr>
            <a:r>
              <a:rPr lang="zh-CN" altLang="en-US" sz="2400" b="1" dirty="0" smtClean="0">
                <a:solidFill>
                  <a:srgbClr val="000000"/>
                </a:solidFill>
                <a:latin typeface="宋体" charset="-122"/>
                <a:cs typeface="Times New Roman" pitchFamily="18" charset="0"/>
              </a:rPr>
              <a:t>①</a:t>
            </a:r>
            <a:r>
              <a:rPr lang="zh-CN" altLang="en-US" sz="2400" b="1" dirty="0" smtClean="0">
                <a:solidFill>
                  <a:srgbClr val="000000"/>
                </a:solidFill>
                <a:latin typeface="Times New Roman" pitchFamily="18" charset="0"/>
                <a:cs typeface="Times New Roman" pitchFamily="18" charset="0"/>
              </a:rPr>
              <a:t>强化执法措施，严惩违法犯罪分子</a:t>
            </a:r>
            <a:endParaRPr lang="zh-CN" altLang="en-US" sz="2400" b="1" dirty="0" smtClean="0">
              <a:solidFill>
                <a:srgbClr val="000000"/>
              </a:solidFill>
              <a:latin typeface="宋体" charset="-122"/>
              <a:cs typeface="Times New Roman" pitchFamily="18" charset="0"/>
            </a:endParaRPr>
          </a:p>
          <a:p>
            <a:pPr>
              <a:lnSpc>
                <a:spcPts val="3500"/>
              </a:lnSpc>
              <a:spcBef>
                <a:spcPct val="0"/>
              </a:spcBef>
            </a:pPr>
            <a:r>
              <a:rPr lang="zh-CN" altLang="en-US" sz="2400" b="1" dirty="0" smtClean="0">
                <a:solidFill>
                  <a:srgbClr val="000000"/>
                </a:solidFill>
                <a:latin typeface="宋体" charset="-122"/>
                <a:cs typeface="Times New Roman" pitchFamily="18" charset="0"/>
              </a:rPr>
              <a:t>②</a:t>
            </a:r>
            <a:r>
              <a:rPr lang="zh-CN" altLang="en-US" sz="2400" b="1" dirty="0" smtClean="0">
                <a:solidFill>
                  <a:srgbClr val="000000"/>
                </a:solidFill>
                <a:latin typeface="Times New Roman" pitchFamily="18" charset="0"/>
                <a:cs typeface="Times New Roman" pitchFamily="18" charset="0"/>
              </a:rPr>
              <a:t>食品产业涉及环节多，哪一环出现漏洞都会给食   品安全带来严重威胁</a:t>
            </a:r>
            <a:endParaRPr lang="en-US" altLang="zh-CN" sz="2400" b="1" dirty="0" smtClean="0">
              <a:solidFill>
                <a:srgbClr val="000000"/>
              </a:solidFill>
              <a:latin typeface="宋体" charset="-122"/>
              <a:cs typeface="Times New Roman" pitchFamily="18" charset="0"/>
            </a:endParaRPr>
          </a:p>
          <a:p>
            <a:pPr>
              <a:lnSpc>
                <a:spcPts val="3500"/>
              </a:lnSpc>
              <a:spcBef>
                <a:spcPct val="0"/>
              </a:spcBef>
            </a:pPr>
            <a:r>
              <a:rPr lang="zh-CN" altLang="en-US" sz="2400" b="1" dirty="0" smtClean="0">
                <a:solidFill>
                  <a:srgbClr val="000000"/>
                </a:solidFill>
                <a:latin typeface="宋体" charset="-122"/>
                <a:cs typeface="Times New Roman" pitchFamily="18" charset="0"/>
              </a:rPr>
              <a:t>③</a:t>
            </a:r>
            <a:r>
              <a:rPr lang="zh-CN" altLang="en-US" sz="2400" b="1" dirty="0" smtClean="0">
                <a:solidFill>
                  <a:srgbClr val="000000"/>
                </a:solidFill>
                <a:latin typeface="Times New Roman" pitchFamily="18" charset="0"/>
                <a:cs typeface="Times New Roman" pitchFamily="18" charset="0"/>
              </a:rPr>
              <a:t>创新食品安全监管机制</a:t>
            </a:r>
            <a:endParaRPr lang="en-US" altLang="zh-CN" sz="2400" b="1" dirty="0" smtClean="0">
              <a:solidFill>
                <a:srgbClr val="000000"/>
              </a:solidFill>
              <a:latin typeface="宋体" charset="-122"/>
              <a:cs typeface="Times New Roman" pitchFamily="18" charset="0"/>
            </a:endParaRPr>
          </a:p>
          <a:p>
            <a:pPr>
              <a:lnSpc>
                <a:spcPts val="3500"/>
              </a:lnSpc>
              <a:spcBef>
                <a:spcPct val="0"/>
              </a:spcBef>
            </a:pPr>
            <a:r>
              <a:rPr lang="zh-CN" altLang="en-US" sz="2400" b="1" dirty="0" smtClean="0">
                <a:solidFill>
                  <a:srgbClr val="000000"/>
                </a:solidFill>
                <a:latin typeface="宋体" charset="-122"/>
                <a:cs typeface="Times New Roman" pitchFamily="18" charset="0"/>
              </a:rPr>
              <a:t>④</a:t>
            </a:r>
            <a:r>
              <a:rPr lang="zh-CN" altLang="en-US" sz="2400" b="1" dirty="0" smtClean="0">
                <a:solidFill>
                  <a:srgbClr val="000000"/>
                </a:solidFill>
                <a:latin typeface="Times New Roman" pitchFamily="18" charset="0"/>
                <a:cs typeface="Times New Roman" pitchFamily="18" charset="0"/>
              </a:rPr>
              <a:t>坚决淘汰劣质企业，以震慑所有企业使之不敢越雷池半步</a:t>
            </a:r>
            <a:endParaRPr lang="zh-CN" altLang="en-US" sz="2400" b="1" dirty="0">
              <a:solidFill>
                <a:srgbClr val="000000"/>
              </a:solidFill>
              <a:latin typeface="宋体" pitchFamily="2" charset="-122"/>
              <a:cs typeface="Times New Roman" pitchFamily="18" charset="0"/>
            </a:endParaRPr>
          </a:p>
        </p:txBody>
      </p:sp>
      <p:sp>
        <p:nvSpPr>
          <p:cNvPr id="1333255"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3254">
                                            <p:txEl>
                                              <p:pRg st="0" end="0"/>
                                            </p:txEl>
                                          </p:spTgt>
                                        </p:tgtEl>
                                        <p:attrNameLst>
                                          <p:attrName>style.visibility</p:attrName>
                                        </p:attrNameLst>
                                      </p:cBhvr>
                                      <p:to>
                                        <p:strVal val="visible"/>
                                      </p:to>
                                    </p:set>
                                    <p:anim calcmode="lin" valueType="num">
                                      <p:cBhvr additive="base">
                                        <p:cTn id="7" dur="500" fill="hold"/>
                                        <p:tgtEl>
                                          <p:spTgt spid="133325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325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33254">
                                            <p:txEl>
                                              <p:pRg st="1" end="1"/>
                                            </p:txEl>
                                          </p:spTgt>
                                        </p:tgtEl>
                                        <p:attrNameLst>
                                          <p:attrName>style.visibility</p:attrName>
                                        </p:attrNameLst>
                                      </p:cBhvr>
                                      <p:to>
                                        <p:strVal val="visible"/>
                                      </p:to>
                                    </p:set>
                                    <p:anim calcmode="lin" valueType="num">
                                      <p:cBhvr additive="base">
                                        <p:cTn id="13" dur="500" fill="hold"/>
                                        <p:tgtEl>
                                          <p:spTgt spid="133325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325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33254">
                                            <p:txEl>
                                              <p:pRg st="2" end="2"/>
                                            </p:txEl>
                                          </p:spTgt>
                                        </p:tgtEl>
                                        <p:attrNameLst>
                                          <p:attrName>style.visibility</p:attrName>
                                        </p:attrNameLst>
                                      </p:cBhvr>
                                      <p:to>
                                        <p:strVal val="visible"/>
                                      </p:to>
                                    </p:set>
                                    <p:anim calcmode="lin" valueType="num">
                                      <p:cBhvr additive="base">
                                        <p:cTn id="19" dur="500" fill="hold"/>
                                        <p:tgtEl>
                                          <p:spTgt spid="133325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325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33254">
                                            <p:txEl>
                                              <p:pRg st="3" end="3"/>
                                            </p:txEl>
                                          </p:spTgt>
                                        </p:tgtEl>
                                        <p:attrNameLst>
                                          <p:attrName>style.visibility</p:attrName>
                                        </p:attrNameLst>
                                      </p:cBhvr>
                                      <p:to>
                                        <p:strVal val="visible"/>
                                      </p:to>
                                    </p:set>
                                    <p:anim calcmode="lin" valueType="num">
                                      <p:cBhvr additive="base">
                                        <p:cTn id="25" dur="500" fill="hold"/>
                                        <p:tgtEl>
                                          <p:spTgt spid="133325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325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33254">
                                            <p:txEl>
                                              <p:pRg st="4" end="4"/>
                                            </p:txEl>
                                          </p:spTgt>
                                        </p:tgtEl>
                                        <p:attrNameLst>
                                          <p:attrName>style.visibility</p:attrName>
                                        </p:attrNameLst>
                                      </p:cBhvr>
                                      <p:to>
                                        <p:strVal val="visible"/>
                                      </p:to>
                                    </p:set>
                                    <p:anim calcmode="lin" valueType="num">
                                      <p:cBhvr additive="base">
                                        <p:cTn id="31" dur="500" fill="hold"/>
                                        <p:tgtEl>
                                          <p:spTgt spid="133325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325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33254">
                                            <p:txEl>
                                              <p:pRg st="5" end="5"/>
                                            </p:txEl>
                                          </p:spTgt>
                                        </p:tgtEl>
                                        <p:attrNameLst>
                                          <p:attrName>style.visibility</p:attrName>
                                        </p:attrNameLst>
                                      </p:cBhvr>
                                      <p:to>
                                        <p:strVal val="visible"/>
                                      </p:to>
                                    </p:set>
                                    <p:anim calcmode="lin" valueType="num">
                                      <p:cBhvr additive="base">
                                        <p:cTn id="37" dur="500" fill="hold"/>
                                        <p:tgtEl>
                                          <p:spTgt spid="133325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3325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588" y="4581525"/>
            <a:ext cx="609600" cy="2028825"/>
            <a:chOff x="1" y="2886"/>
            <a:chExt cx="384" cy="1278"/>
          </a:xfrm>
        </p:grpSpPr>
        <p:pic>
          <p:nvPicPr>
            <p:cNvPr id="1334276"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334277"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1334278" name="内容占位符 2"/>
          <p:cNvSpPr>
            <a:spLocks/>
          </p:cNvSpPr>
          <p:nvPr/>
        </p:nvSpPr>
        <p:spPr bwMode="auto">
          <a:xfrm>
            <a:off x="642910" y="785795"/>
            <a:ext cx="8143931" cy="2786082"/>
          </a:xfrm>
          <a:prstGeom prst="rect">
            <a:avLst/>
          </a:prstGeom>
          <a:noFill/>
          <a:ln w="9525">
            <a:noFill/>
            <a:miter lim="800000"/>
            <a:headEnd/>
            <a:tailEnd/>
          </a:ln>
        </p:spPr>
        <p:txBody>
          <a:bodyPr/>
          <a:lstStyle/>
          <a:p>
            <a:pPr>
              <a:lnSpc>
                <a:spcPts val="3500"/>
              </a:lnSpc>
              <a:spcBef>
                <a:spcPct val="0"/>
              </a:spcBef>
            </a:pPr>
            <a:r>
              <a:rPr lang="zh-CN" altLang="en-US" sz="2400" b="1" dirty="0" smtClean="0">
                <a:solidFill>
                  <a:srgbClr val="000000"/>
                </a:solidFill>
                <a:latin typeface="宋体" charset="-122"/>
                <a:cs typeface="Times New Roman" pitchFamily="18" charset="0"/>
              </a:rPr>
              <a:t>⑤</a:t>
            </a:r>
            <a:r>
              <a:rPr lang="zh-CN" altLang="en-US" sz="2400" b="1" dirty="0" smtClean="0">
                <a:solidFill>
                  <a:srgbClr val="000000"/>
                </a:solidFill>
                <a:latin typeface="Times New Roman" pitchFamily="18" charset="0"/>
                <a:cs typeface="Times New Roman" pitchFamily="18" charset="0"/>
              </a:rPr>
              <a:t>保障食品安全需要生产经营者诚信自律，更需要严格的法律制度约束和有效监管</a:t>
            </a:r>
            <a:endParaRPr lang="zh-CN" altLang="en-US" sz="2400" b="1" dirty="0" smtClean="0">
              <a:solidFill>
                <a:srgbClr val="000000"/>
              </a:solidFill>
              <a:latin typeface="宋体" charset="-122"/>
              <a:cs typeface="Times New Roman" pitchFamily="18" charset="0"/>
            </a:endParaRPr>
          </a:p>
          <a:p>
            <a:pPr>
              <a:lnSpc>
                <a:spcPts val="3500"/>
              </a:lnSpc>
              <a:spcBef>
                <a:spcPct val="0"/>
              </a:spcBef>
            </a:pPr>
            <a:r>
              <a:rPr lang="zh-CN" altLang="en-US" sz="2400" b="1" dirty="0" smtClean="0">
                <a:solidFill>
                  <a:srgbClr val="000000"/>
                </a:solidFill>
                <a:latin typeface="宋体" charset="-122"/>
                <a:cs typeface="Times New Roman" pitchFamily="18" charset="0"/>
              </a:rPr>
              <a:t>⑥</a:t>
            </a:r>
            <a:r>
              <a:rPr lang="zh-CN" altLang="en-US" sz="2400" b="1" dirty="0" smtClean="0">
                <a:solidFill>
                  <a:srgbClr val="000000"/>
                </a:solidFill>
                <a:latin typeface="Times New Roman" pitchFamily="18" charset="0"/>
                <a:cs typeface="Times New Roman" pitchFamily="18" charset="0"/>
              </a:rPr>
              <a:t>因此，必须保持严厉打击违法违规行为的态势，及时消除各环节的隐患</a:t>
            </a:r>
          </a:p>
          <a:p>
            <a:pPr indent="628650">
              <a:lnSpc>
                <a:spcPts val="3500"/>
              </a:lnSpc>
              <a:spcBef>
                <a:spcPct val="0"/>
              </a:spcBef>
            </a:pPr>
            <a:r>
              <a:rPr lang="en-US" altLang="zh-CN" sz="2400" b="1" dirty="0" smtClean="0">
                <a:solidFill>
                  <a:srgbClr val="000000"/>
                </a:solidFill>
                <a:latin typeface="Times New Roman" pitchFamily="18" charset="0"/>
                <a:cs typeface="Times New Roman" pitchFamily="18" charset="0"/>
              </a:rPr>
              <a:t>A. </a:t>
            </a:r>
            <a:r>
              <a:rPr lang="en-US" altLang="zh-CN" sz="2400" b="1" dirty="0" smtClean="0">
                <a:solidFill>
                  <a:srgbClr val="000000"/>
                </a:solidFill>
                <a:latin typeface="宋体" charset="-122"/>
                <a:cs typeface="Times New Roman" pitchFamily="18" charset="0"/>
              </a:rPr>
              <a:t>②⑥①③④⑤</a:t>
            </a:r>
            <a:r>
              <a:rPr lang="en-US" altLang="zh-CN" sz="2400" b="1" dirty="0" smtClean="0">
                <a:solidFill>
                  <a:srgbClr val="000000"/>
                </a:solidFill>
                <a:latin typeface="Times New Roman" pitchFamily="18" charset="0"/>
                <a:cs typeface="Times New Roman" pitchFamily="18" charset="0"/>
              </a:rPr>
              <a:t>            B. </a:t>
            </a:r>
            <a:r>
              <a:rPr lang="en-US" altLang="zh-CN" sz="2400" b="1" dirty="0" smtClean="0">
                <a:solidFill>
                  <a:srgbClr val="000000"/>
                </a:solidFill>
                <a:latin typeface="宋体" charset="-122"/>
                <a:cs typeface="Times New Roman" pitchFamily="18" charset="0"/>
              </a:rPr>
              <a:t>②⑤⑥①④③</a:t>
            </a:r>
            <a:endParaRPr lang="en-US" altLang="zh-CN" sz="2400" b="1" dirty="0" smtClean="0">
              <a:solidFill>
                <a:srgbClr val="000000"/>
              </a:solidFill>
              <a:latin typeface="Times New Roman" pitchFamily="18" charset="0"/>
              <a:cs typeface="Times New Roman" pitchFamily="18" charset="0"/>
            </a:endParaRPr>
          </a:p>
          <a:p>
            <a:pPr indent="628650">
              <a:lnSpc>
                <a:spcPts val="3500"/>
              </a:lnSpc>
              <a:spcBef>
                <a:spcPct val="0"/>
              </a:spcBef>
            </a:pPr>
            <a:r>
              <a:rPr lang="en-US" altLang="zh-CN" sz="2400" b="1" dirty="0" smtClean="0">
                <a:solidFill>
                  <a:srgbClr val="000000"/>
                </a:solidFill>
                <a:latin typeface="Times New Roman" pitchFamily="18" charset="0"/>
                <a:cs typeface="Times New Roman" pitchFamily="18" charset="0"/>
              </a:rPr>
              <a:t>C. </a:t>
            </a:r>
            <a:r>
              <a:rPr lang="en-US" altLang="zh-CN" sz="2400" b="1" dirty="0" smtClean="0">
                <a:solidFill>
                  <a:srgbClr val="000000"/>
                </a:solidFill>
                <a:latin typeface="宋体" charset="-122"/>
                <a:cs typeface="Times New Roman" pitchFamily="18" charset="0"/>
              </a:rPr>
              <a:t>⑤②⑥③①④</a:t>
            </a:r>
            <a:r>
              <a:rPr lang="en-US" altLang="zh-CN" sz="2400" b="1" dirty="0" smtClean="0">
                <a:solidFill>
                  <a:srgbClr val="000000"/>
                </a:solidFill>
                <a:latin typeface="Times New Roman" pitchFamily="18" charset="0"/>
                <a:cs typeface="Times New Roman" pitchFamily="18" charset="0"/>
              </a:rPr>
              <a:t>            D. </a:t>
            </a:r>
            <a:r>
              <a:rPr lang="en-US" altLang="zh-CN" sz="2400" b="1" dirty="0" smtClean="0">
                <a:solidFill>
                  <a:srgbClr val="000000"/>
                </a:solidFill>
                <a:latin typeface="宋体" charset="-122"/>
                <a:cs typeface="Times New Roman" pitchFamily="18" charset="0"/>
              </a:rPr>
              <a:t>⑤⑥②④③①</a:t>
            </a:r>
          </a:p>
          <a:p>
            <a:pPr indent="628650">
              <a:lnSpc>
                <a:spcPts val="3500"/>
              </a:lnSpc>
              <a:spcBef>
                <a:spcPct val="0"/>
              </a:spcBef>
            </a:pPr>
            <a:endParaRPr lang="zh-CN" altLang="en-US" b="1" dirty="0">
              <a:solidFill>
                <a:srgbClr val="000000"/>
              </a:solidFill>
              <a:latin typeface="宋体" charset="-122"/>
              <a:cs typeface="Times New Roman" pitchFamily="18" charset="0"/>
            </a:endParaRPr>
          </a:p>
        </p:txBody>
      </p:sp>
      <p:sp>
        <p:nvSpPr>
          <p:cNvPr id="1334279"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1334280" name="内容占位符 2"/>
          <p:cNvSpPr>
            <a:spLocks/>
          </p:cNvSpPr>
          <p:nvPr/>
        </p:nvSpPr>
        <p:spPr bwMode="auto">
          <a:xfrm>
            <a:off x="755650" y="3929066"/>
            <a:ext cx="7920038" cy="2235197"/>
          </a:xfrm>
          <a:prstGeom prst="rect">
            <a:avLst/>
          </a:prstGeom>
          <a:noFill/>
          <a:ln w="9525">
            <a:noFill/>
            <a:miter lim="800000"/>
            <a:headEnd/>
            <a:tailEnd/>
          </a:ln>
        </p:spPr>
        <p:txBody>
          <a:bodyPr/>
          <a:lstStyle/>
          <a:p>
            <a:pPr>
              <a:lnSpc>
                <a:spcPts val="3500"/>
              </a:lnSpc>
            </a:pPr>
            <a:r>
              <a:rPr lang="en-US" altLang="en-US"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宋体" charset="-122"/>
                <a:cs typeface="Times New Roman" pitchFamily="18" charset="0"/>
              </a:rPr>
              <a:t>　</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en-US" sz="2400" b="1" dirty="0" smtClean="0">
                <a:solidFill>
                  <a:srgbClr val="990033"/>
                </a:solidFill>
                <a:latin typeface="宋体" charset="-122"/>
                <a:cs typeface="Times New Roman" pitchFamily="18" charset="0"/>
              </a:rPr>
              <a:t>] ⑤</a:t>
            </a:r>
            <a:r>
              <a:rPr lang="zh-CN" altLang="en-US" sz="2400" b="1" dirty="0" smtClean="0">
                <a:solidFill>
                  <a:srgbClr val="990033"/>
                </a:solidFill>
                <a:latin typeface="宋体" charset="-122"/>
                <a:cs typeface="Times New Roman" pitchFamily="18" charset="0"/>
              </a:rPr>
              <a:t>起领起作用，应位于开头；</a:t>
            </a:r>
            <a:r>
              <a:rPr lang="en-US" altLang="en-US" sz="2400" b="1" dirty="0" smtClean="0">
                <a:solidFill>
                  <a:srgbClr val="990033"/>
                </a:solidFill>
                <a:latin typeface="宋体" charset="-122"/>
                <a:cs typeface="Times New Roman" pitchFamily="18" charset="0"/>
              </a:rPr>
              <a:t>②⑥</a:t>
            </a:r>
            <a:r>
              <a:rPr lang="zh-CN" altLang="en-US" sz="2400" b="1" dirty="0" smtClean="0">
                <a:solidFill>
                  <a:srgbClr val="990033"/>
                </a:solidFill>
                <a:latin typeface="宋体" charset="-122"/>
                <a:cs typeface="Times New Roman" pitchFamily="18" charset="0"/>
              </a:rPr>
              <a:t>由</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因此</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连接；</a:t>
            </a:r>
            <a:r>
              <a:rPr lang="en-US" altLang="en-US" sz="2400" b="1" dirty="0" smtClean="0">
                <a:solidFill>
                  <a:srgbClr val="990033"/>
                </a:solidFill>
                <a:latin typeface="宋体" charset="-122"/>
                <a:cs typeface="Times New Roman" pitchFamily="18" charset="0"/>
              </a:rPr>
              <a:t>③①④</a:t>
            </a:r>
            <a:r>
              <a:rPr lang="zh-CN" altLang="en-US" sz="2400" b="1" dirty="0" smtClean="0">
                <a:solidFill>
                  <a:srgbClr val="990033"/>
                </a:solidFill>
                <a:latin typeface="宋体" charset="-122"/>
                <a:cs typeface="Times New Roman" pitchFamily="18" charset="0"/>
              </a:rPr>
              <a:t>是具体措施，先有机制，再有执法，之后才是淘汰、震慑。</a:t>
            </a:r>
            <a:endParaRPr lang="zh-CN" altLang="en-US" sz="2400" b="1" dirty="0">
              <a:solidFill>
                <a:srgbClr val="990033"/>
              </a:solidFill>
              <a:latin typeface="宋体" charset="-122"/>
              <a:cs typeface="Times New Roman" pitchFamily="18" charset="0"/>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4278">
                                            <p:txEl>
                                              <p:pRg st="0" end="0"/>
                                            </p:txEl>
                                          </p:spTgt>
                                        </p:tgtEl>
                                        <p:attrNameLst>
                                          <p:attrName>style.visibility</p:attrName>
                                        </p:attrNameLst>
                                      </p:cBhvr>
                                      <p:to>
                                        <p:strVal val="visible"/>
                                      </p:to>
                                    </p:set>
                                    <p:anim calcmode="lin" valueType="num">
                                      <p:cBhvr additive="base">
                                        <p:cTn id="7" dur="500" fill="hold"/>
                                        <p:tgtEl>
                                          <p:spTgt spid="133427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427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34278">
                                            <p:txEl>
                                              <p:pRg st="1" end="1"/>
                                            </p:txEl>
                                          </p:spTgt>
                                        </p:tgtEl>
                                        <p:attrNameLst>
                                          <p:attrName>style.visibility</p:attrName>
                                        </p:attrNameLst>
                                      </p:cBhvr>
                                      <p:to>
                                        <p:strVal val="visible"/>
                                      </p:to>
                                    </p:set>
                                    <p:anim calcmode="lin" valueType="num">
                                      <p:cBhvr additive="base">
                                        <p:cTn id="13" dur="500" fill="hold"/>
                                        <p:tgtEl>
                                          <p:spTgt spid="133427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427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34278">
                                            <p:txEl>
                                              <p:pRg st="2" end="2"/>
                                            </p:txEl>
                                          </p:spTgt>
                                        </p:tgtEl>
                                        <p:attrNameLst>
                                          <p:attrName>style.visibility</p:attrName>
                                        </p:attrNameLst>
                                      </p:cBhvr>
                                      <p:to>
                                        <p:strVal val="visible"/>
                                      </p:to>
                                    </p:set>
                                    <p:anim calcmode="lin" valueType="num">
                                      <p:cBhvr additive="base">
                                        <p:cTn id="19" dur="500" fill="hold"/>
                                        <p:tgtEl>
                                          <p:spTgt spid="133427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427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34278">
                                            <p:txEl>
                                              <p:pRg st="3" end="3"/>
                                            </p:txEl>
                                          </p:spTgt>
                                        </p:tgtEl>
                                        <p:attrNameLst>
                                          <p:attrName>style.visibility</p:attrName>
                                        </p:attrNameLst>
                                      </p:cBhvr>
                                      <p:to>
                                        <p:strVal val="visible"/>
                                      </p:to>
                                    </p:set>
                                    <p:anim calcmode="lin" valueType="num">
                                      <p:cBhvr additive="base">
                                        <p:cTn id="25" dur="500" fill="hold"/>
                                        <p:tgtEl>
                                          <p:spTgt spid="133427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427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334280">
                                            <p:txEl>
                                              <p:pRg st="0" end="0"/>
                                            </p:txEl>
                                          </p:spTgt>
                                        </p:tgtEl>
                                        <p:attrNameLst>
                                          <p:attrName>style.visibility</p:attrName>
                                        </p:attrNameLst>
                                      </p:cBhvr>
                                      <p:to>
                                        <p:strVal val="visible"/>
                                      </p:to>
                                    </p:set>
                                    <p:animEffect transition="in" filter="blinds(horizontal)">
                                      <p:cBhvr>
                                        <p:cTn id="31" dur="500"/>
                                        <p:tgtEl>
                                          <p:spTgt spid="133428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588" y="4581525"/>
            <a:ext cx="609600" cy="2028825"/>
            <a:chOff x="1" y="2886"/>
            <a:chExt cx="384" cy="1278"/>
          </a:xfrm>
        </p:grpSpPr>
        <p:pic>
          <p:nvPicPr>
            <p:cNvPr id="1335300"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335301"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1335302"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spcBef>
                <a:spcPct val="0"/>
              </a:spcBef>
            </a:pPr>
            <a:r>
              <a:rPr lang="en-US" altLang="zh-CN" sz="2400" b="1" dirty="0" smtClean="0">
                <a:latin typeface="宋体" charset="-122"/>
              </a:rPr>
              <a:t>4</a:t>
            </a:r>
            <a:r>
              <a:rPr lang="zh-CN" altLang="en-US" sz="2400" b="1" dirty="0" smtClean="0">
                <a:latin typeface="宋体" charset="-122"/>
              </a:rPr>
              <a:t>．</a:t>
            </a:r>
            <a:r>
              <a:rPr lang="en-US" altLang="zh-CN" sz="2400" b="1" dirty="0" smtClean="0">
                <a:latin typeface="宋体" charset="-122"/>
              </a:rPr>
              <a:t>[</a:t>
            </a:r>
            <a:r>
              <a:rPr lang="en-US" altLang="zh-CN" sz="2400" b="1" dirty="0" smtClean="0">
                <a:solidFill>
                  <a:srgbClr val="000000"/>
                </a:solidFill>
                <a:latin typeface="宋体" pitchFamily="2" charset="-122"/>
                <a:ea typeface="宋体" pitchFamily="2" charset="-122"/>
                <a:cs typeface="Times New Roman" pitchFamily="18" charset="0"/>
              </a:rPr>
              <a:t>2010·</a:t>
            </a:r>
            <a:r>
              <a:rPr lang="zh-CN" altLang="en-US" sz="2400" b="1" dirty="0" smtClean="0">
                <a:solidFill>
                  <a:srgbClr val="000000"/>
                </a:solidFill>
                <a:latin typeface="Courier New"/>
                <a:cs typeface="Times New Roman" pitchFamily="18" charset="0"/>
              </a:rPr>
              <a:t>课标全国</a:t>
            </a:r>
            <a:r>
              <a:rPr lang="zh-CN" altLang="en-US" sz="2400" b="1" dirty="0" smtClean="0">
                <a:solidFill>
                  <a:srgbClr val="000000"/>
                </a:solidFill>
                <a:latin typeface="Times New Roman" pitchFamily="18" charset="0"/>
                <a:cs typeface="Times New Roman" pitchFamily="18" charset="0"/>
              </a:rPr>
              <a:t>卷</a:t>
            </a:r>
            <a:r>
              <a:rPr lang="en-US" altLang="zh-CN" sz="2400" b="1" dirty="0" smtClean="0">
                <a:solidFill>
                  <a:srgbClr val="000000"/>
                </a:solidFill>
                <a:latin typeface="宋体"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依次填入下面一段文字横线处的语句，衔接最恰当的一组是</a:t>
            </a:r>
            <a:r>
              <a:rPr lang="en-US" altLang="zh-CN"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　　</a:t>
            </a:r>
            <a:r>
              <a:rPr lang="en-US" altLang="zh-CN" sz="2400" b="1" dirty="0" smtClean="0">
                <a:solidFill>
                  <a:srgbClr val="000000"/>
                </a:solidFill>
                <a:latin typeface="Times New Roman" pitchFamily="18" charset="0"/>
                <a:cs typeface="Times New Roman" pitchFamily="18" charset="0"/>
              </a:rPr>
              <a:t>)</a:t>
            </a:r>
            <a:endParaRPr lang="zh-CN" altLang="en-US" sz="2400" b="1" dirty="0" smtClean="0">
              <a:solidFill>
                <a:srgbClr val="000000"/>
              </a:solidFill>
              <a:latin typeface="Times New Roman" pitchFamily="18" charset="0"/>
              <a:cs typeface="Times New Roman" pitchFamily="18" charset="0"/>
            </a:endParaRPr>
          </a:p>
          <a:p>
            <a:pPr>
              <a:lnSpc>
                <a:spcPts val="3500"/>
              </a:lnSpc>
              <a:spcBef>
                <a:spcPct val="0"/>
              </a:spcBef>
            </a:pPr>
            <a:r>
              <a:rPr lang="zh-CN" altLang="en-US" sz="2400" b="1" dirty="0" smtClean="0">
                <a:solidFill>
                  <a:srgbClr val="000000"/>
                </a:solidFill>
                <a:latin typeface="Times New Roman" pitchFamily="18" charset="0"/>
                <a:ea typeface="楷体_GB2312" pitchFamily="49" charset="-122"/>
                <a:cs typeface="Times New Roman" pitchFamily="18" charset="0"/>
              </a:rPr>
              <a:t>        玉树藏族自治州</a:t>
            </a:r>
            <a:r>
              <a:rPr lang="en-US" altLang="en-US"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en-US"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en-US"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en-US"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en-US"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en-US"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。玉树既是</a:t>
            </a:r>
            <a:r>
              <a:rPr lang="en-US" altLang="en-US" sz="2400" b="1" dirty="0" smtClean="0">
                <a:solidFill>
                  <a:srgbClr val="000000"/>
                </a:solidFill>
                <a:latin typeface="Times New Roman" pitchFamily="18" charset="0"/>
                <a:ea typeface="楷体_GB2312" pitchFamily="49" charset="-122"/>
                <a:cs typeface="Times New Roman" pitchFamily="18" charset="0"/>
              </a:rPr>
              <a:t>“</a:t>
            </a:r>
            <a:r>
              <a:rPr lang="zh-CN" altLang="en-US" sz="2400" b="1" dirty="0" smtClean="0">
                <a:solidFill>
                  <a:srgbClr val="000000"/>
                </a:solidFill>
                <a:latin typeface="Times New Roman" pitchFamily="18" charset="0"/>
                <a:ea typeface="楷体_GB2312" pitchFamily="49" charset="-122"/>
                <a:cs typeface="Times New Roman" pitchFamily="18" charset="0"/>
              </a:rPr>
              <a:t>三江源头</a:t>
            </a:r>
            <a:r>
              <a:rPr lang="en-US" altLang="en-US" sz="2400" b="1" dirty="0" smtClean="0">
                <a:solidFill>
                  <a:srgbClr val="000000"/>
                </a:solidFill>
                <a:latin typeface="Times New Roman" pitchFamily="18" charset="0"/>
                <a:ea typeface="楷体_GB2312" pitchFamily="49" charset="-122"/>
                <a:cs typeface="Times New Roman" pitchFamily="18" charset="0"/>
              </a:rPr>
              <a:t>”</a:t>
            </a:r>
            <a:r>
              <a:rPr lang="zh-CN" altLang="en-US" sz="2400" b="1" dirty="0" smtClean="0">
                <a:solidFill>
                  <a:srgbClr val="000000"/>
                </a:solidFill>
                <a:latin typeface="Times New Roman" pitchFamily="18" charset="0"/>
                <a:ea typeface="楷体_GB2312" pitchFamily="49" charset="-122"/>
                <a:cs typeface="Times New Roman" pitchFamily="18" charset="0"/>
              </a:rPr>
              <a:t>，也是</a:t>
            </a:r>
            <a:r>
              <a:rPr lang="en-US" altLang="en-US" sz="2400" b="1" dirty="0" smtClean="0">
                <a:solidFill>
                  <a:srgbClr val="000000"/>
                </a:solidFill>
                <a:latin typeface="Times New Roman" pitchFamily="18" charset="0"/>
                <a:ea typeface="楷体_GB2312" pitchFamily="49" charset="-122"/>
                <a:cs typeface="Times New Roman" pitchFamily="18" charset="0"/>
              </a:rPr>
              <a:t>“</a:t>
            </a:r>
            <a:r>
              <a:rPr lang="zh-CN" altLang="en-US" sz="2400" b="1" dirty="0" smtClean="0">
                <a:solidFill>
                  <a:srgbClr val="000000"/>
                </a:solidFill>
                <a:latin typeface="Times New Roman" pitchFamily="18" charset="0"/>
                <a:ea typeface="楷体_GB2312" pitchFamily="49" charset="-122"/>
                <a:cs typeface="Times New Roman" pitchFamily="18" charset="0"/>
              </a:rPr>
              <a:t>藏獒之乡</a:t>
            </a:r>
            <a:r>
              <a:rPr lang="en-US" altLang="en-US" sz="2400" b="1" dirty="0" smtClean="0">
                <a:solidFill>
                  <a:srgbClr val="000000"/>
                </a:solidFill>
                <a:latin typeface="Times New Roman" pitchFamily="18" charset="0"/>
                <a:ea typeface="楷体_GB2312" pitchFamily="49" charset="-122"/>
                <a:cs typeface="Times New Roman" pitchFamily="18" charset="0"/>
              </a:rPr>
              <a:t>”</a:t>
            </a:r>
            <a:r>
              <a:rPr lang="zh-CN" altLang="en-US" sz="2400" b="1" dirty="0" smtClean="0">
                <a:solidFill>
                  <a:srgbClr val="000000"/>
                </a:solidFill>
                <a:latin typeface="Times New Roman" pitchFamily="18" charset="0"/>
                <a:ea typeface="楷体_GB2312" pitchFamily="49" charset="-122"/>
                <a:cs typeface="Times New Roman" pitchFamily="18" charset="0"/>
              </a:rPr>
              <a:t>和</a:t>
            </a:r>
            <a:r>
              <a:rPr lang="en-US" altLang="en-US" sz="2400" b="1" dirty="0" smtClean="0">
                <a:solidFill>
                  <a:srgbClr val="000000"/>
                </a:solidFill>
                <a:latin typeface="Times New Roman" pitchFamily="18" charset="0"/>
                <a:ea typeface="楷体_GB2312" pitchFamily="49" charset="-122"/>
                <a:cs typeface="Times New Roman" pitchFamily="18" charset="0"/>
              </a:rPr>
              <a:t>“</a:t>
            </a:r>
            <a:r>
              <a:rPr lang="zh-CN" altLang="en-US" sz="2400" b="1" dirty="0" smtClean="0">
                <a:solidFill>
                  <a:srgbClr val="000000"/>
                </a:solidFill>
                <a:latin typeface="Times New Roman" pitchFamily="18" charset="0"/>
                <a:ea typeface="楷体_GB2312" pitchFamily="49" charset="-122"/>
                <a:cs typeface="Times New Roman" pitchFamily="18" charset="0"/>
              </a:rPr>
              <a:t>虫草之乡</a:t>
            </a:r>
            <a:r>
              <a:rPr lang="en-US" altLang="en-US" sz="2400" b="1" dirty="0" smtClean="0">
                <a:solidFill>
                  <a:srgbClr val="000000"/>
                </a:solidFill>
                <a:latin typeface="Times New Roman" pitchFamily="18" charset="0"/>
                <a:ea typeface="楷体_GB2312" pitchFamily="49" charset="-122"/>
                <a:cs typeface="Times New Roman" pitchFamily="18" charset="0"/>
              </a:rPr>
              <a:t>”</a:t>
            </a:r>
            <a:r>
              <a:rPr lang="zh-CN" altLang="en-US" sz="2400" b="1" dirty="0" smtClean="0">
                <a:solidFill>
                  <a:srgbClr val="000000"/>
                </a:solidFill>
                <a:latin typeface="Times New Roman" pitchFamily="18" charset="0"/>
                <a:ea typeface="楷体_GB2312" pitchFamily="49" charset="-122"/>
                <a:cs typeface="Times New Roman" pitchFamily="18" charset="0"/>
              </a:rPr>
              <a:t>。</a:t>
            </a:r>
            <a:endParaRPr lang="en-US" altLang="zh-CN" sz="2400" b="1" dirty="0" smtClean="0">
              <a:solidFill>
                <a:srgbClr val="000000"/>
              </a:solidFill>
              <a:latin typeface="Times New Roman" pitchFamily="18" charset="0"/>
              <a:ea typeface="楷体_GB2312" pitchFamily="49" charset="-122"/>
              <a:cs typeface="Times New Roman" pitchFamily="18" charset="0"/>
            </a:endParaRPr>
          </a:p>
          <a:p>
            <a:pPr>
              <a:lnSpc>
                <a:spcPts val="3500"/>
              </a:lnSpc>
              <a:spcBef>
                <a:spcPct val="0"/>
              </a:spcBef>
            </a:pPr>
            <a:r>
              <a:rPr lang="zh-CN" altLang="en-US" sz="2400" b="1" dirty="0" smtClean="0">
                <a:solidFill>
                  <a:srgbClr val="000000"/>
                </a:solidFill>
                <a:latin typeface="宋体" charset="-122"/>
                <a:cs typeface="Times New Roman" pitchFamily="18" charset="0"/>
              </a:rPr>
              <a:t>①东与四川省和西藏自治区毗邻</a:t>
            </a:r>
            <a:endParaRPr lang="en-US" altLang="zh-CN" sz="2400" b="1" dirty="0" smtClean="0">
              <a:solidFill>
                <a:srgbClr val="000000"/>
              </a:solidFill>
              <a:latin typeface="宋体" charset="-122"/>
              <a:cs typeface="Times New Roman" pitchFamily="18" charset="0"/>
            </a:endParaRPr>
          </a:p>
          <a:p>
            <a:pPr>
              <a:lnSpc>
                <a:spcPts val="3500"/>
              </a:lnSpc>
              <a:spcBef>
                <a:spcPct val="0"/>
              </a:spcBef>
            </a:pPr>
            <a:r>
              <a:rPr lang="zh-CN" altLang="en-US" sz="2400" b="1" dirty="0" smtClean="0">
                <a:solidFill>
                  <a:srgbClr val="000000"/>
                </a:solidFill>
                <a:latin typeface="宋体" charset="-122"/>
                <a:cs typeface="Times New Roman" pitchFamily="18" charset="0"/>
              </a:rPr>
              <a:t>②是长江落差最大的标志点</a:t>
            </a:r>
            <a:endParaRPr lang="en-US" altLang="zh-CN" sz="2400" b="1" dirty="0" smtClean="0">
              <a:solidFill>
                <a:srgbClr val="000000"/>
              </a:solidFill>
              <a:latin typeface="宋体" charset="-122"/>
              <a:cs typeface="Times New Roman" pitchFamily="18" charset="0"/>
            </a:endParaRPr>
          </a:p>
          <a:p>
            <a:pPr>
              <a:lnSpc>
                <a:spcPts val="3500"/>
              </a:lnSpc>
              <a:spcBef>
                <a:spcPct val="0"/>
              </a:spcBef>
            </a:pPr>
            <a:r>
              <a:rPr lang="zh-CN" altLang="en-US" sz="2400" b="1" dirty="0" smtClean="0">
                <a:solidFill>
                  <a:srgbClr val="000000"/>
                </a:solidFill>
                <a:latin typeface="宋体" charset="-122"/>
                <a:cs typeface="Times New Roman" pitchFamily="18" charset="0"/>
              </a:rPr>
              <a:t>③与海西蒙古族藏族自治州、果洛藏族自治州等地相通</a:t>
            </a:r>
            <a:endParaRPr lang="en-US" altLang="zh-CN" sz="2400" b="1" dirty="0" smtClean="0">
              <a:solidFill>
                <a:srgbClr val="000000"/>
              </a:solidFill>
              <a:latin typeface="宋体" charset="-122"/>
              <a:cs typeface="Times New Roman" pitchFamily="18" charset="0"/>
            </a:endParaRPr>
          </a:p>
          <a:p>
            <a:pPr>
              <a:lnSpc>
                <a:spcPts val="3500"/>
              </a:lnSpc>
            </a:pPr>
            <a:r>
              <a:rPr lang="zh-CN" altLang="en-US" sz="2400" b="1" dirty="0" smtClean="0">
                <a:solidFill>
                  <a:srgbClr val="000000"/>
                </a:solidFill>
                <a:latin typeface="宋体" charset="-122"/>
                <a:cs typeface="Times New Roman" pitchFamily="18" charset="0"/>
              </a:rPr>
              <a:t>④平均海拔</a:t>
            </a:r>
            <a:r>
              <a:rPr lang="en-US" altLang="en-US" sz="2400" b="1" dirty="0" smtClean="0">
                <a:solidFill>
                  <a:srgbClr val="000000"/>
                </a:solidFill>
                <a:latin typeface="宋体" charset="-122"/>
                <a:cs typeface="Times New Roman" pitchFamily="18" charset="0"/>
              </a:rPr>
              <a:t>4000</a:t>
            </a:r>
            <a:r>
              <a:rPr lang="zh-CN" altLang="en-US" sz="2400" b="1" dirty="0" smtClean="0">
                <a:solidFill>
                  <a:srgbClr val="000000"/>
                </a:solidFill>
                <a:latin typeface="宋体" charset="-122"/>
                <a:cs typeface="Times New Roman" pitchFamily="18" charset="0"/>
              </a:rPr>
              <a:t>米以上，最高点</a:t>
            </a:r>
            <a:r>
              <a:rPr lang="en-US" altLang="en-US" sz="2400" b="1" dirty="0" smtClean="0">
                <a:solidFill>
                  <a:srgbClr val="000000"/>
                </a:solidFill>
                <a:latin typeface="宋体" charset="-122"/>
                <a:cs typeface="Times New Roman" pitchFamily="18" charset="0"/>
              </a:rPr>
              <a:t>6621</a:t>
            </a:r>
            <a:r>
              <a:rPr lang="zh-CN" altLang="en-US" sz="2400" b="1" dirty="0" smtClean="0">
                <a:solidFill>
                  <a:srgbClr val="000000"/>
                </a:solidFill>
                <a:latin typeface="宋体" charset="-122"/>
                <a:cs typeface="Times New Roman" pitchFamily="18" charset="0"/>
              </a:rPr>
              <a:t>米</a:t>
            </a:r>
          </a:p>
          <a:p>
            <a:pPr>
              <a:lnSpc>
                <a:spcPts val="3500"/>
              </a:lnSpc>
            </a:pPr>
            <a:r>
              <a:rPr lang="zh-CN" altLang="en-US" sz="2400" b="1" dirty="0" smtClean="0">
                <a:solidFill>
                  <a:srgbClr val="000000"/>
                </a:solidFill>
                <a:latin typeface="宋体" charset="-122"/>
                <a:cs typeface="Times New Roman" pitchFamily="18" charset="0"/>
              </a:rPr>
              <a:t>⑤位于青藏高原腹地，青海省南部</a:t>
            </a:r>
          </a:p>
          <a:p>
            <a:pPr>
              <a:lnSpc>
                <a:spcPts val="3500"/>
              </a:lnSpc>
            </a:pPr>
            <a:r>
              <a:rPr lang="zh-CN" altLang="en-US" sz="2400" b="1" dirty="0" smtClean="0">
                <a:solidFill>
                  <a:srgbClr val="000000"/>
                </a:solidFill>
                <a:latin typeface="宋体" charset="-122"/>
                <a:cs typeface="Times New Roman" pitchFamily="18" charset="0"/>
              </a:rPr>
              <a:t>⑥气候高寒</a:t>
            </a:r>
            <a:endParaRPr lang="en-US" altLang="zh-CN" sz="2400" b="1" dirty="0" smtClean="0">
              <a:solidFill>
                <a:srgbClr val="000000"/>
              </a:solidFill>
              <a:latin typeface="宋体" charset="-122"/>
              <a:cs typeface="Times New Roman" pitchFamily="18" charset="0"/>
            </a:endParaRPr>
          </a:p>
        </p:txBody>
      </p:sp>
      <p:sp>
        <p:nvSpPr>
          <p:cNvPr id="1335303"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5302">
                                            <p:txEl>
                                              <p:pRg st="0" end="0"/>
                                            </p:txEl>
                                          </p:spTgt>
                                        </p:tgtEl>
                                        <p:attrNameLst>
                                          <p:attrName>style.visibility</p:attrName>
                                        </p:attrNameLst>
                                      </p:cBhvr>
                                      <p:to>
                                        <p:strVal val="visible"/>
                                      </p:to>
                                    </p:set>
                                    <p:animEffect transition="in" filter="blinds(horizontal)">
                                      <p:cBhvr>
                                        <p:cTn id="7" dur="500"/>
                                        <p:tgtEl>
                                          <p:spTgt spid="13353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35302">
                                            <p:txEl>
                                              <p:pRg st="1" end="1"/>
                                            </p:txEl>
                                          </p:spTgt>
                                        </p:tgtEl>
                                        <p:attrNameLst>
                                          <p:attrName>style.visibility</p:attrName>
                                        </p:attrNameLst>
                                      </p:cBhvr>
                                      <p:to>
                                        <p:strVal val="visible"/>
                                      </p:to>
                                    </p:set>
                                    <p:animEffect transition="in" filter="blinds(horizontal)">
                                      <p:cBhvr>
                                        <p:cTn id="12" dur="500"/>
                                        <p:tgtEl>
                                          <p:spTgt spid="13353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35302">
                                            <p:txEl>
                                              <p:pRg st="2" end="2"/>
                                            </p:txEl>
                                          </p:spTgt>
                                        </p:tgtEl>
                                        <p:attrNameLst>
                                          <p:attrName>style.visibility</p:attrName>
                                        </p:attrNameLst>
                                      </p:cBhvr>
                                      <p:to>
                                        <p:strVal val="visible"/>
                                      </p:to>
                                    </p:set>
                                    <p:animEffect transition="in" filter="blinds(horizontal)">
                                      <p:cBhvr>
                                        <p:cTn id="17" dur="500"/>
                                        <p:tgtEl>
                                          <p:spTgt spid="13353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35302">
                                            <p:txEl>
                                              <p:pRg st="3" end="3"/>
                                            </p:txEl>
                                          </p:spTgt>
                                        </p:tgtEl>
                                        <p:attrNameLst>
                                          <p:attrName>style.visibility</p:attrName>
                                        </p:attrNameLst>
                                      </p:cBhvr>
                                      <p:to>
                                        <p:strVal val="visible"/>
                                      </p:to>
                                    </p:set>
                                    <p:animEffect transition="in" filter="blinds(horizontal)">
                                      <p:cBhvr>
                                        <p:cTn id="22" dur="500"/>
                                        <p:tgtEl>
                                          <p:spTgt spid="133530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335302">
                                            <p:txEl>
                                              <p:pRg st="4" end="4"/>
                                            </p:txEl>
                                          </p:spTgt>
                                        </p:tgtEl>
                                        <p:attrNameLst>
                                          <p:attrName>style.visibility</p:attrName>
                                        </p:attrNameLst>
                                      </p:cBhvr>
                                      <p:to>
                                        <p:strVal val="visible"/>
                                      </p:to>
                                    </p:set>
                                    <p:animEffect transition="in" filter="blinds(horizontal)">
                                      <p:cBhvr>
                                        <p:cTn id="27" dur="500"/>
                                        <p:tgtEl>
                                          <p:spTgt spid="133530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335302">
                                            <p:txEl>
                                              <p:pRg st="5" end="5"/>
                                            </p:txEl>
                                          </p:spTgt>
                                        </p:tgtEl>
                                        <p:attrNameLst>
                                          <p:attrName>style.visibility</p:attrName>
                                        </p:attrNameLst>
                                      </p:cBhvr>
                                      <p:to>
                                        <p:strVal val="visible"/>
                                      </p:to>
                                    </p:set>
                                    <p:animEffect transition="in" filter="blinds(horizontal)">
                                      <p:cBhvr>
                                        <p:cTn id="32" dur="500"/>
                                        <p:tgtEl>
                                          <p:spTgt spid="133530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335302">
                                            <p:txEl>
                                              <p:pRg st="6" end="6"/>
                                            </p:txEl>
                                          </p:spTgt>
                                        </p:tgtEl>
                                        <p:attrNameLst>
                                          <p:attrName>style.visibility</p:attrName>
                                        </p:attrNameLst>
                                      </p:cBhvr>
                                      <p:to>
                                        <p:strVal val="visible"/>
                                      </p:to>
                                    </p:set>
                                    <p:animEffect transition="in" filter="blinds(horizontal)">
                                      <p:cBhvr>
                                        <p:cTn id="37" dur="500"/>
                                        <p:tgtEl>
                                          <p:spTgt spid="133530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335302">
                                            <p:txEl>
                                              <p:pRg st="7" end="7"/>
                                            </p:txEl>
                                          </p:spTgt>
                                        </p:tgtEl>
                                        <p:attrNameLst>
                                          <p:attrName>style.visibility</p:attrName>
                                        </p:attrNameLst>
                                      </p:cBhvr>
                                      <p:to>
                                        <p:strVal val="visible"/>
                                      </p:to>
                                    </p:set>
                                    <p:animEffect transition="in" filter="blinds(horizontal)">
                                      <p:cBhvr>
                                        <p:cTn id="42" dur="500"/>
                                        <p:tgtEl>
                                          <p:spTgt spid="133530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588" y="4581525"/>
            <a:ext cx="609600" cy="2028825"/>
            <a:chOff x="1" y="2886"/>
            <a:chExt cx="384" cy="1278"/>
          </a:xfrm>
        </p:grpSpPr>
        <p:pic>
          <p:nvPicPr>
            <p:cNvPr id="1336324"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336325"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marR="0" lvl="0" indent="628650" fontAlgn="base">
              <a:lnSpc>
                <a:spcPts val="3500"/>
              </a:lnSpc>
              <a:spcBef>
                <a:spcPct val="0"/>
              </a:spcBef>
              <a:spcAft>
                <a:spcPct val="0"/>
              </a:spcAft>
              <a:buClrTx/>
              <a:buSzTx/>
              <a:buFontTx/>
              <a:buNone/>
              <a:tabLst/>
            </a:pPr>
            <a:r>
              <a:rPr lang="en-US" altLang="zh-CN" sz="2400" b="1" dirty="0" smtClean="0">
                <a:solidFill>
                  <a:srgbClr val="000000"/>
                </a:solidFill>
                <a:latin typeface="Times New Roman" pitchFamily="18" charset="0"/>
                <a:cs typeface="Times New Roman" pitchFamily="18" charset="0"/>
              </a:rPr>
              <a:t>A</a:t>
            </a:r>
            <a:r>
              <a:rPr lang="en-US" altLang="zh-CN" sz="2400" b="1" dirty="0" smtClean="0">
                <a:solidFill>
                  <a:srgbClr val="000000"/>
                </a:solidFill>
                <a:latin typeface="+mn-ea"/>
                <a:cs typeface="Times New Roman" pitchFamily="18" charset="0"/>
              </a:rPr>
              <a:t>. ②④⑥⑤①③  </a:t>
            </a:r>
            <a:r>
              <a:rPr lang="en-US" altLang="zh-CN" sz="2400" b="1" dirty="0" smtClean="0">
                <a:solidFill>
                  <a:srgbClr val="000000"/>
                </a:solidFill>
                <a:latin typeface="Times New Roman" pitchFamily="18" charset="0"/>
                <a:cs typeface="Times New Roman" pitchFamily="18" charset="0"/>
              </a:rPr>
              <a:t>B</a:t>
            </a:r>
            <a:r>
              <a:rPr lang="en-US" altLang="zh-CN" sz="2400" b="1" dirty="0" smtClean="0">
                <a:solidFill>
                  <a:srgbClr val="000000"/>
                </a:solidFill>
                <a:latin typeface="+mn-ea"/>
                <a:cs typeface="Times New Roman" pitchFamily="18" charset="0"/>
              </a:rPr>
              <a:t>. ③①②⑤⑥④</a:t>
            </a:r>
          </a:p>
          <a:p>
            <a:pPr marR="0" lvl="0" indent="628650" fontAlgn="base">
              <a:lnSpc>
                <a:spcPts val="3500"/>
              </a:lnSpc>
              <a:spcBef>
                <a:spcPct val="0"/>
              </a:spcBef>
              <a:spcAft>
                <a:spcPct val="0"/>
              </a:spcAft>
              <a:buClrTx/>
              <a:buSzTx/>
              <a:buFontTx/>
              <a:buNone/>
              <a:tabLst/>
            </a:pPr>
            <a:r>
              <a:rPr lang="en-US" altLang="zh-CN" sz="2400" b="1" dirty="0" smtClean="0">
                <a:solidFill>
                  <a:srgbClr val="000000"/>
                </a:solidFill>
                <a:latin typeface="Times New Roman" pitchFamily="18" charset="0"/>
                <a:cs typeface="Times New Roman" pitchFamily="18" charset="0"/>
              </a:rPr>
              <a:t>C</a:t>
            </a:r>
            <a:r>
              <a:rPr lang="en-US" altLang="zh-CN" sz="2400" b="1" dirty="0" smtClean="0">
                <a:solidFill>
                  <a:srgbClr val="000000"/>
                </a:solidFill>
                <a:latin typeface="+mn-ea"/>
                <a:cs typeface="Times New Roman" pitchFamily="18" charset="0"/>
              </a:rPr>
              <a:t>. ④⑥⑤①③②  </a:t>
            </a:r>
            <a:r>
              <a:rPr lang="en-US" altLang="zh-CN" sz="2400" b="1" dirty="0" smtClean="0">
                <a:solidFill>
                  <a:srgbClr val="000000"/>
                </a:solidFill>
                <a:latin typeface="Times New Roman" pitchFamily="18" charset="0"/>
                <a:cs typeface="Times New Roman" pitchFamily="18" charset="0"/>
              </a:rPr>
              <a:t>D</a:t>
            </a:r>
            <a:r>
              <a:rPr lang="en-US" altLang="zh-CN" sz="2400" b="1" dirty="0" smtClean="0">
                <a:solidFill>
                  <a:srgbClr val="000000"/>
                </a:solidFill>
                <a:latin typeface="+mn-ea"/>
                <a:cs typeface="Times New Roman" pitchFamily="18" charset="0"/>
              </a:rPr>
              <a:t>. ⑤③①④②⑥</a:t>
            </a:r>
          </a:p>
          <a:p>
            <a:pPr marR="0" lvl="0" indent="628650" fontAlgn="base">
              <a:lnSpc>
                <a:spcPts val="3500"/>
              </a:lnSpc>
              <a:spcBef>
                <a:spcPct val="0"/>
              </a:spcBef>
              <a:spcAft>
                <a:spcPct val="0"/>
              </a:spcAft>
              <a:buClrTx/>
              <a:buSzTx/>
              <a:buFontTx/>
              <a:buNone/>
              <a:tabLst/>
            </a:pPr>
            <a:endParaRPr lang="en-US" altLang="zh-CN" sz="2400" b="1" dirty="0" smtClean="0">
              <a:solidFill>
                <a:srgbClr val="000000"/>
              </a:solidFill>
              <a:latin typeface="+mn-ea"/>
              <a:cs typeface="Times New Roman" pitchFamily="18" charset="0"/>
            </a:endParaRPr>
          </a:p>
          <a:p>
            <a:pPr marR="0" lvl="0" indent="628650" fontAlgn="base">
              <a:lnSpc>
                <a:spcPts val="3500"/>
              </a:lnSpc>
              <a:spcBef>
                <a:spcPct val="0"/>
              </a:spcBef>
              <a:spcAft>
                <a:spcPct val="0"/>
              </a:spcAft>
              <a:buClrTx/>
              <a:buSzTx/>
              <a:buFontTx/>
              <a:buNone/>
              <a:tabLst/>
            </a:pPr>
            <a:endParaRPr lang="en-US" altLang="zh-CN" sz="2400" b="1" dirty="0" smtClean="0">
              <a:solidFill>
                <a:srgbClr val="000000"/>
              </a:solidFill>
              <a:latin typeface="+mn-ea"/>
              <a:cs typeface="Times New Roman" pitchFamily="18" charset="0"/>
            </a:endParaRPr>
          </a:p>
          <a:p>
            <a:pPr marR="0" lvl="0" indent="628650" fontAlgn="base">
              <a:lnSpc>
                <a:spcPts val="3500"/>
              </a:lnSpc>
              <a:spcBef>
                <a:spcPct val="0"/>
              </a:spcBef>
              <a:spcAft>
                <a:spcPct val="0"/>
              </a:spcAft>
              <a:buClrTx/>
              <a:buSzTx/>
              <a:buFontTx/>
              <a:buNone/>
              <a:tabLst/>
            </a:pPr>
            <a:endParaRPr lang="en-US" altLang="zh-CN" sz="2400" b="1" dirty="0" smtClean="0">
              <a:solidFill>
                <a:srgbClr val="000000"/>
              </a:solidFill>
              <a:latin typeface="+mn-ea"/>
              <a:cs typeface="Times New Roman" pitchFamily="18" charset="0"/>
            </a:endParaRPr>
          </a:p>
          <a:p>
            <a:pPr indent="628650" algn="l" eaLnBrk="1" hangingPunct="1">
              <a:lnSpc>
                <a:spcPts val="3500"/>
              </a:lnSpc>
              <a:spcBef>
                <a:spcPct val="0"/>
              </a:spcBef>
            </a:pPr>
            <a:endParaRPr lang="en-US" altLang="zh-CN" b="1" dirty="0">
              <a:solidFill>
                <a:srgbClr val="990033"/>
              </a:solidFill>
              <a:latin typeface="宋体" pitchFamily="2" charset="-122"/>
            </a:endParaRPr>
          </a:p>
        </p:txBody>
      </p:sp>
      <p:sp>
        <p:nvSpPr>
          <p:cNvPr id="1336327"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矩形 7"/>
          <p:cNvSpPr/>
          <p:nvPr/>
        </p:nvSpPr>
        <p:spPr>
          <a:xfrm>
            <a:off x="714348" y="2857496"/>
            <a:ext cx="7786742" cy="990015"/>
          </a:xfrm>
          <a:prstGeom prst="rect">
            <a:avLst/>
          </a:prstGeom>
        </p:spPr>
        <p:txBody>
          <a:bodyPr wrap="square">
            <a:spAutoFit/>
          </a:bodyPr>
          <a:lstStyle/>
          <a:p>
            <a:pPr>
              <a:lnSpc>
                <a:spcPts val="3500"/>
              </a:lnSpc>
              <a:spcBef>
                <a:spcPct val="0"/>
              </a:spcBef>
            </a:pP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宋体" charset="-122"/>
                <a:cs typeface="Times New Roman" pitchFamily="18" charset="0"/>
              </a:rPr>
              <a:t>　</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zh-CN" sz="2400" b="1" dirty="0" smtClean="0">
                <a:solidFill>
                  <a:srgbClr val="990033"/>
                </a:solidFill>
                <a:latin typeface="宋体" charset="-122"/>
                <a:cs typeface="Times New Roman" pitchFamily="18" charset="0"/>
              </a:rPr>
              <a:t>] </a:t>
            </a:r>
            <a:r>
              <a:rPr lang="zh-CN" altLang="en-US" sz="2400" b="1" dirty="0" smtClean="0">
                <a:solidFill>
                  <a:srgbClr val="990033"/>
                </a:solidFill>
                <a:latin typeface="宋体" charset="-122"/>
                <a:cs typeface="Times New Roman" pitchFamily="18" charset="0"/>
              </a:rPr>
              <a:t>先介绍地理位置、行政位置，再介绍地理特点。</a:t>
            </a:r>
            <a:endParaRPr lang="en-US" altLang="zh-CN" sz="2400" b="1" dirty="0">
              <a:solidFill>
                <a:srgbClr val="990033"/>
              </a:solidFill>
              <a:latin typeface="宋体" charset="-122"/>
              <a:cs typeface="Times New Roman"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588" y="4581525"/>
            <a:ext cx="609600" cy="2028825"/>
            <a:chOff x="1" y="2886"/>
            <a:chExt cx="384" cy="1278"/>
          </a:xfrm>
        </p:grpSpPr>
        <p:pic>
          <p:nvPicPr>
            <p:cNvPr id="1338372"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338373"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spcBef>
                <a:spcPct val="0"/>
              </a:spcBef>
            </a:pPr>
            <a:r>
              <a:rPr lang="en-US" altLang="zh-CN" sz="2400" b="1" dirty="0" smtClean="0">
                <a:latin typeface="宋体" charset="-122"/>
              </a:rPr>
              <a:t>5</a:t>
            </a:r>
            <a:r>
              <a:rPr lang="zh-CN" altLang="en-US" sz="2400" b="1" dirty="0" smtClean="0">
                <a:latin typeface="宋体" charset="-122"/>
              </a:rPr>
              <a:t>．</a:t>
            </a:r>
            <a:r>
              <a:rPr lang="en-US" altLang="zh-CN" sz="2400" b="1" dirty="0" smtClean="0">
                <a:latin typeface="宋体" charset="-122"/>
              </a:rPr>
              <a:t>[</a:t>
            </a:r>
            <a:r>
              <a:rPr lang="en-US" altLang="zh-CN" sz="2400" b="1" dirty="0" smtClean="0">
                <a:solidFill>
                  <a:srgbClr val="000000"/>
                </a:solidFill>
                <a:latin typeface="宋体" pitchFamily="2" charset="-122"/>
                <a:ea typeface="宋体" pitchFamily="2" charset="-122"/>
                <a:cs typeface="Times New Roman" pitchFamily="18" charset="0"/>
              </a:rPr>
              <a:t>2009·</a:t>
            </a:r>
            <a:r>
              <a:rPr lang="zh-CN" altLang="en-US" sz="2400" b="1" dirty="0" smtClean="0">
                <a:solidFill>
                  <a:srgbClr val="000000"/>
                </a:solidFill>
                <a:latin typeface="Courier New"/>
                <a:cs typeface="Times New Roman" pitchFamily="18" charset="0"/>
              </a:rPr>
              <a:t>课标全国</a:t>
            </a:r>
            <a:r>
              <a:rPr lang="zh-CN" altLang="en-US" sz="2400" b="1" dirty="0" smtClean="0">
                <a:solidFill>
                  <a:srgbClr val="000000"/>
                </a:solidFill>
                <a:latin typeface="Times New Roman" pitchFamily="18" charset="0"/>
                <a:cs typeface="Times New Roman" pitchFamily="18" charset="0"/>
              </a:rPr>
              <a:t>卷</a:t>
            </a:r>
            <a:r>
              <a:rPr lang="en-US" altLang="zh-CN" sz="2400" b="1" dirty="0" smtClean="0">
                <a:solidFill>
                  <a:srgbClr val="000000"/>
                </a:solidFill>
                <a:latin typeface="宋体"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依次填入下面一段文字横线处的语句，衔接最恰当的一组是</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　　</a:t>
            </a:r>
            <a:r>
              <a:rPr lang="en-US" altLang="en-US" sz="2400" b="1" dirty="0" smtClean="0">
                <a:solidFill>
                  <a:srgbClr val="000000"/>
                </a:solidFill>
                <a:latin typeface="Times New Roman" pitchFamily="18" charset="0"/>
                <a:cs typeface="Times New Roman" pitchFamily="18" charset="0"/>
              </a:rPr>
              <a:t>)</a:t>
            </a:r>
          </a:p>
          <a:p>
            <a:pPr>
              <a:lnSpc>
                <a:spcPts val="3500"/>
              </a:lnSpc>
              <a:spcBef>
                <a:spcPct val="0"/>
              </a:spcBef>
            </a:pPr>
            <a:r>
              <a:rPr lang="zh-CN" altLang="en-US" sz="2400" b="1" dirty="0" smtClean="0">
                <a:solidFill>
                  <a:srgbClr val="000000"/>
                </a:solidFill>
                <a:latin typeface="Times New Roman" pitchFamily="18" charset="0"/>
                <a:ea typeface="楷体_GB2312" pitchFamily="49" charset="-122"/>
                <a:cs typeface="Times New Roman" pitchFamily="18" charset="0"/>
              </a:rPr>
              <a:t>         第十届全国中学生运动会会徽造型</a:t>
            </a:r>
            <a:r>
              <a:rPr lang="en-US" altLang="en-US"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en-US"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en-US"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en-US"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en-US"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en-US" sz="2400" b="1" dirty="0" smtClean="0">
                <a:solidFill>
                  <a:srgbClr val="000000"/>
                </a:solidFill>
                <a:latin typeface="Times New Roman" pitchFamily="18" charset="0"/>
                <a:ea typeface="楷体_GB2312" pitchFamily="49" charset="-122"/>
                <a:cs typeface="Times New Roman" pitchFamily="18" charset="0"/>
              </a:rPr>
              <a:t>________</a:t>
            </a:r>
            <a:r>
              <a:rPr lang="zh-CN" altLang="en-US" sz="2400" b="1" dirty="0" smtClean="0">
                <a:solidFill>
                  <a:srgbClr val="000000"/>
                </a:solidFill>
                <a:latin typeface="Times New Roman" pitchFamily="18" charset="0"/>
                <a:ea typeface="楷体_GB2312" pitchFamily="49" charset="-122"/>
                <a:cs typeface="Times New Roman" pitchFamily="18" charset="0"/>
              </a:rPr>
              <a:t>，象征着青少年朋友在中运会上充满激情、满怀希望、实现梦想。</a:t>
            </a:r>
          </a:p>
          <a:p>
            <a:pPr>
              <a:lnSpc>
                <a:spcPts val="3500"/>
              </a:lnSpc>
            </a:pPr>
            <a:r>
              <a:rPr lang="zh-CN" altLang="en-US" sz="2400" b="1" dirty="0" smtClean="0">
                <a:solidFill>
                  <a:srgbClr val="000000"/>
                </a:solidFill>
                <a:latin typeface="宋体" charset="-122"/>
                <a:cs typeface="Times New Roman" pitchFamily="18" charset="0"/>
              </a:rPr>
              <a:t>①会徽还将</a:t>
            </a:r>
            <a:r>
              <a:rPr lang="en-US"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宋体" charset="-122"/>
                <a:cs typeface="Times New Roman" pitchFamily="18" charset="0"/>
              </a:rPr>
              <a:t>十</a:t>
            </a:r>
            <a:r>
              <a:rPr lang="en-US"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宋体" charset="-122"/>
                <a:cs typeface="Times New Roman" pitchFamily="18" charset="0"/>
              </a:rPr>
              <a:t>和</a:t>
            </a:r>
            <a:r>
              <a:rPr lang="en-US"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宋体" charset="-122"/>
                <a:cs typeface="Times New Roman" pitchFamily="18" charset="0"/>
              </a:rPr>
              <a:t>中</a:t>
            </a:r>
            <a:r>
              <a:rPr lang="en-US"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宋体" charset="-122"/>
                <a:cs typeface="Times New Roman" pitchFamily="18" charset="0"/>
              </a:rPr>
              <a:t>巧妙地融入其中　</a:t>
            </a:r>
          </a:p>
          <a:p>
            <a:pPr>
              <a:lnSpc>
                <a:spcPts val="3500"/>
              </a:lnSpc>
            </a:pPr>
            <a:r>
              <a:rPr lang="zh-CN" altLang="en-US" sz="2400" b="1" dirty="0" smtClean="0">
                <a:solidFill>
                  <a:srgbClr val="000000"/>
                </a:solidFill>
                <a:latin typeface="宋体" charset="-122"/>
                <a:cs typeface="Times New Roman" pitchFamily="18" charset="0"/>
              </a:rPr>
              <a:t>②色彩上采用红、绿、蓝三种颜色　</a:t>
            </a:r>
            <a:endParaRPr lang="en-US" altLang="zh-CN" sz="2400" b="1" dirty="0" smtClean="0">
              <a:solidFill>
                <a:srgbClr val="000000"/>
              </a:solidFill>
              <a:latin typeface="宋体" charset="-122"/>
              <a:cs typeface="Times New Roman" pitchFamily="18" charset="0"/>
            </a:endParaRPr>
          </a:p>
          <a:p>
            <a:pPr>
              <a:lnSpc>
                <a:spcPts val="3500"/>
              </a:lnSpc>
            </a:pPr>
            <a:r>
              <a:rPr lang="zh-CN" altLang="en-US" sz="2400" b="1" dirty="0" smtClean="0">
                <a:solidFill>
                  <a:srgbClr val="000000"/>
                </a:solidFill>
                <a:latin typeface="宋体" charset="-122"/>
                <a:cs typeface="Times New Roman" pitchFamily="18" charset="0"/>
              </a:rPr>
              <a:t>③指出本届运动会的特征　</a:t>
            </a:r>
            <a:endParaRPr lang="en-US" altLang="zh-CN" sz="2400" b="1" dirty="0" smtClean="0">
              <a:solidFill>
                <a:srgbClr val="000000"/>
              </a:solidFill>
              <a:latin typeface="宋体" charset="-122"/>
              <a:cs typeface="Times New Roman" pitchFamily="18" charset="0"/>
            </a:endParaRPr>
          </a:p>
          <a:p>
            <a:pPr>
              <a:lnSpc>
                <a:spcPts val="3500"/>
              </a:lnSpc>
            </a:pPr>
            <a:r>
              <a:rPr lang="zh-CN" altLang="en-US" sz="2400" b="1" dirty="0" smtClean="0">
                <a:solidFill>
                  <a:srgbClr val="000000"/>
                </a:solidFill>
                <a:latin typeface="宋体" charset="-122"/>
                <a:cs typeface="Times New Roman" pitchFamily="18" charset="0"/>
              </a:rPr>
              <a:t>④体现了本届运动会</a:t>
            </a:r>
            <a:r>
              <a:rPr lang="en-US"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宋体" charset="-122"/>
                <a:cs typeface="Times New Roman" pitchFamily="18" charset="0"/>
              </a:rPr>
              <a:t>阳光运动</a:t>
            </a:r>
            <a:r>
              <a:rPr lang="en-US"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宋体" charset="-122"/>
                <a:cs typeface="Times New Roman" pitchFamily="18" charset="0"/>
              </a:rPr>
              <a:t>的主题</a:t>
            </a:r>
            <a:endParaRPr lang="zh-CN" altLang="en-US" sz="2400" b="1" dirty="0">
              <a:solidFill>
                <a:srgbClr val="990033"/>
              </a:solidFill>
              <a:latin typeface="宋体" pitchFamily="2" charset="-122"/>
            </a:endParaRPr>
          </a:p>
        </p:txBody>
      </p:sp>
      <p:sp>
        <p:nvSpPr>
          <p:cNvPr id="1338375"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588" y="4581525"/>
            <a:ext cx="609600" cy="2028825"/>
            <a:chOff x="1" y="2886"/>
            <a:chExt cx="384" cy="1278"/>
          </a:xfrm>
        </p:grpSpPr>
        <p:pic>
          <p:nvPicPr>
            <p:cNvPr id="1339396"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339397"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solidFill>
                  <a:srgbClr val="000000"/>
                </a:solidFill>
                <a:latin typeface="宋体" charset="-122"/>
                <a:cs typeface="Times New Roman" pitchFamily="18" charset="0"/>
              </a:rPr>
              <a:t>⑤犹如一个在奔跑或舞动的阳光少年　</a:t>
            </a:r>
          </a:p>
          <a:p>
            <a:pPr>
              <a:lnSpc>
                <a:spcPts val="3500"/>
              </a:lnSpc>
            </a:pPr>
            <a:r>
              <a:rPr lang="zh-CN" altLang="en-US" sz="2400" b="1" dirty="0" smtClean="0">
                <a:solidFill>
                  <a:srgbClr val="000000"/>
                </a:solidFill>
                <a:latin typeface="宋体" charset="-122"/>
                <a:cs typeface="Times New Roman" pitchFamily="18" charset="0"/>
              </a:rPr>
              <a:t>⑥仔细看又有一个变形的汉字</a:t>
            </a:r>
            <a:r>
              <a:rPr lang="en-US"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宋体" charset="-122"/>
                <a:cs typeface="Times New Roman" pitchFamily="18" charset="0"/>
              </a:rPr>
              <a:t>长</a:t>
            </a:r>
            <a:r>
              <a:rPr lang="en-US"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宋体" charset="-122"/>
                <a:cs typeface="Times New Roman" pitchFamily="18" charset="0"/>
              </a:rPr>
              <a:t>，点明运动会的地点</a:t>
            </a:r>
          </a:p>
          <a:p>
            <a:pPr indent="628650">
              <a:lnSpc>
                <a:spcPts val="3500"/>
              </a:lnSpc>
              <a:spcBef>
                <a:spcPct val="0"/>
              </a:spcBef>
            </a:pPr>
            <a:r>
              <a:rPr lang="en-US" altLang="zh-CN" sz="2400" b="1" dirty="0" smtClean="0">
                <a:solidFill>
                  <a:srgbClr val="000000"/>
                </a:solidFill>
                <a:latin typeface="+mn-ea"/>
                <a:cs typeface="Times New Roman" pitchFamily="18" charset="0"/>
              </a:rPr>
              <a:t> </a:t>
            </a:r>
            <a:r>
              <a:rPr lang="en-US" altLang="zh-CN" sz="2400" b="1" dirty="0" smtClean="0">
                <a:solidFill>
                  <a:srgbClr val="000000"/>
                </a:solidFill>
                <a:latin typeface="Times New Roman" pitchFamily="18" charset="0"/>
                <a:cs typeface="Times New Roman" pitchFamily="18" charset="0"/>
              </a:rPr>
              <a:t>A</a:t>
            </a:r>
            <a:r>
              <a:rPr lang="en-US" altLang="zh-CN" sz="2400" b="1" dirty="0" smtClean="0">
                <a:solidFill>
                  <a:srgbClr val="000000"/>
                </a:solidFill>
                <a:latin typeface="+mn-ea"/>
                <a:cs typeface="Times New Roman" pitchFamily="18" charset="0"/>
              </a:rPr>
              <a:t>. </a:t>
            </a:r>
            <a:r>
              <a:rPr lang="zh-CN" altLang="en-US" sz="2400" b="1" dirty="0" smtClean="0">
                <a:solidFill>
                  <a:srgbClr val="000000"/>
                </a:solidFill>
                <a:latin typeface="+mn-ea"/>
                <a:cs typeface="Times New Roman" pitchFamily="18" charset="0"/>
              </a:rPr>
              <a:t>④②⑥①⑤③</a:t>
            </a:r>
            <a:r>
              <a:rPr lang="en-US" altLang="zh-CN" sz="2400" b="1" dirty="0" smtClean="0">
                <a:solidFill>
                  <a:srgbClr val="000000"/>
                </a:solidFill>
                <a:latin typeface="+mn-ea"/>
                <a:cs typeface="Times New Roman" pitchFamily="18" charset="0"/>
              </a:rPr>
              <a:t>  </a:t>
            </a:r>
            <a:r>
              <a:rPr lang="en-US" altLang="zh-CN" sz="2400" b="1" dirty="0" smtClean="0">
                <a:solidFill>
                  <a:srgbClr val="000000"/>
                </a:solidFill>
                <a:latin typeface="Times New Roman" pitchFamily="18" charset="0"/>
                <a:cs typeface="Times New Roman" pitchFamily="18" charset="0"/>
              </a:rPr>
              <a:t>B</a:t>
            </a:r>
            <a:r>
              <a:rPr lang="en-US" altLang="zh-CN" sz="2400" b="1" dirty="0" smtClean="0">
                <a:solidFill>
                  <a:srgbClr val="000000"/>
                </a:solidFill>
                <a:latin typeface="+mn-ea"/>
                <a:cs typeface="Times New Roman" pitchFamily="18" charset="0"/>
              </a:rPr>
              <a:t>. </a:t>
            </a:r>
            <a:r>
              <a:rPr lang="zh-CN" altLang="en-US" sz="2400" b="1" dirty="0" smtClean="0">
                <a:solidFill>
                  <a:srgbClr val="000000"/>
                </a:solidFill>
                <a:latin typeface="+mn-ea"/>
                <a:cs typeface="Times New Roman" pitchFamily="18" charset="0"/>
              </a:rPr>
              <a:t>④③⑥②①⑤</a:t>
            </a:r>
          </a:p>
          <a:p>
            <a:pPr>
              <a:lnSpc>
                <a:spcPts val="3500"/>
              </a:lnSpc>
            </a:pPr>
            <a:r>
              <a:rPr lang="en-US" altLang="zh-CN" sz="2400" b="1" dirty="0" smtClean="0">
                <a:solidFill>
                  <a:srgbClr val="000000"/>
                </a:solidFill>
                <a:latin typeface="+mn-ea"/>
                <a:cs typeface="Times New Roman" pitchFamily="18" charset="0"/>
              </a:rPr>
              <a:t>     </a:t>
            </a:r>
            <a:r>
              <a:rPr lang="en-US" altLang="zh-CN" sz="2400" b="1" dirty="0" smtClean="0">
                <a:solidFill>
                  <a:srgbClr val="000000"/>
                </a:solidFill>
                <a:latin typeface="Times New Roman" pitchFamily="18" charset="0"/>
                <a:cs typeface="Times New Roman" pitchFamily="18" charset="0"/>
              </a:rPr>
              <a:t>C</a:t>
            </a:r>
            <a:r>
              <a:rPr lang="en-US" altLang="zh-CN" sz="2400" b="1" dirty="0" smtClean="0">
                <a:solidFill>
                  <a:srgbClr val="000000"/>
                </a:solidFill>
                <a:latin typeface="+mn-ea"/>
                <a:cs typeface="Times New Roman" pitchFamily="18" charset="0"/>
              </a:rPr>
              <a:t>. </a:t>
            </a:r>
            <a:r>
              <a:rPr lang="zh-CN" altLang="en-US" sz="2400" b="1" dirty="0" smtClean="0">
                <a:solidFill>
                  <a:srgbClr val="000000"/>
                </a:solidFill>
                <a:latin typeface="+mn-ea"/>
                <a:cs typeface="Times New Roman" pitchFamily="18" charset="0"/>
              </a:rPr>
              <a:t>⑤④⑥①③②</a:t>
            </a:r>
            <a:r>
              <a:rPr lang="en-US" altLang="en-US" sz="2400" b="1" dirty="0" smtClean="0">
                <a:solidFill>
                  <a:srgbClr val="000000"/>
                </a:solidFill>
                <a:latin typeface="+mn-ea"/>
                <a:cs typeface="Times New Roman" pitchFamily="18" charset="0"/>
              </a:rPr>
              <a:t>    </a:t>
            </a:r>
            <a:r>
              <a:rPr lang="en-US" altLang="en-US" sz="2400" b="1" dirty="0" smtClean="0">
                <a:solidFill>
                  <a:srgbClr val="000000"/>
                </a:solidFill>
                <a:latin typeface="Times New Roman" pitchFamily="18" charset="0"/>
                <a:cs typeface="Times New Roman" pitchFamily="18" charset="0"/>
              </a:rPr>
              <a:t>D</a:t>
            </a:r>
            <a:r>
              <a:rPr lang="en-US" altLang="en-US" sz="2400" b="1" dirty="0" smtClean="0">
                <a:solidFill>
                  <a:srgbClr val="000000"/>
                </a:solidFill>
                <a:latin typeface="+mn-ea"/>
                <a:cs typeface="Times New Roman" pitchFamily="18" charset="0"/>
              </a:rPr>
              <a:t>. </a:t>
            </a:r>
            <a:r>
              <a:rPr lang="zh-CN" altLang="en-US" sz="2400" b="1" dirty="0" smtClean="0">
                <a:solidFill>
                  <a:srgbClr val="000000"/>
                </a:solidFill>
                <a:latin typeface="+mn-ea"/>
                <a:cs typeface="Times New Roman" pitchFamily="18" charset="0"/>
              </a:rPr>
              <a:t>⑤③②①④⑥</a:t>
            </a:r>
            <a:endParaRPr lang="zh-CN" altLang="en-US" sz="2400" b="1" dirty="0">
              <a:solidFill>
                <a:srgbClr val="000000"/>
              </a:solidFill>
              <a:latin typeface="+mn-ea"/>
              <a:cs typeface="Times New Roman" pitchFamily="18" charset="0"/>
            </a:endParaRPr>
          </a:p>
        </p:txBody>
      </p:sp>
      <p:sp>
        <p:nvSpPr>
          <p:cNvPr id="1339399"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588" y="4581525"/>
            <a:ext cx="609600" cy="2028825"/>
            <a:chOff x="1" y="2886"/>
            <a:chExt cx="384" cy="1278"/>
          </a:xfrm>
        </p:grpSpPr>
        <p:pic>
          <p:nvPicPr>
            <p:cNvPr id="1340420"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340421"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a:spLocks/>
          </p:cNvSpPr>
          <p:nvPr/>
        </p:nvSpPr>
        <p:spPr bwMode="auto">
          <a:xfrm>
            <a:off x="714349" y="857232"/>
            <a:ext cx="7997852" cy="5478481"/>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Times New Roman" pitchFamily="18" charset="0"/>
                <a:cs typeface="Times New Roman" pitchFamily="18" charset="0"/>
              </a:rPr>
              <a:t>C</a:t>
            </a:r>
            <a:r>
              <a:rPr lang="zh-CN" altLang="en-US" sz="2400" dirty="0" smtClean="0"/>
              <a:t>　</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en-US" sz="2400" b="1" dirty="0" smtClean="0">
                <a:solidFill>
                  <a:srgbClr val="990033"/>
                </a:solidFill>
                <a:latin typeface="宋体" charset="-122"/>
                <a:cs typeface="Times New Roman" pitchFamily="18" charset="0"/>
              </a:rPr>
              <a:t>] </a:t>
            </a:r>
            <a:r>
              <a:rPr lang="zh-CN" altLang="en-US" sz="2400" b="1" dirty="0" smtClean="0">
                <a:solidFill>
                  <a:srgbClr val="990033"/>
                </a:solidFill>
                <a:latin typeface="宋体" charset="-122"/>
                <a:cs typeface="Times New Roman" pitchFamily="18" charset="0"/>
              </a:rPr>
              <a:t>此题重点考查语言表达连贯的能力。解答此题，先概括文段内容，理清思路，分清层次，然后再寻找有关语言标志进行排序。本题文段为解说第十届中学生运动会会徽图案含义的一段文字，说明顺序从整体到局部，从图形到文字到色彩，从运动会主题到地点到特征到颜色。与文段首句衔接最紧的应是</a:t>
            </a:r>
            <a:r>
              <a:rPr lang="en-US" altLang="en-US" sz="2400" b="1" dirty="0" smtClean="0">
                <a:solidFill>
                  <a:srgbClr val="990033"/>
                </a:solidFill>
                <a:latin typeface="宋体" charset="-122"/>
                <a:cs typeface="Times New Roman" pitchFamily="18" charset="0"/>
              </a:rPr>
              <a:t>⑤</a:t>
            </a:r>
            <a:r>
              <a:rPr lang="zh-CN" altLang="en-US" sz="2400" b="1" dirty="0" smtClean="0">
                <a:solidFill>
                  <a:srgbClr val="990033"/>
                </a:solidFill>
                <a:latin typeface="宋体" charset="-122"/>
                <a:cs typeface="Times New Roman" pitchFamily="18" charset="0"/>
              </a:rPr>
              <a:t>，与末句衔接最紧的应是</a:t>
            </a:r>
            <a:r>
              <a:rPr lang="en-US" altLang="en-US" sz="2400" b="1" dirty="0" smtClean="0">
                <a:solidFill>
                  <a:srgbClr val="990033"/>
                </a:solidFill>
                <a:latin typeface="宋体" charset="-122"/>
                <a:cs typeface="Times New Roman" pitchFamily="18" charset="0"/>
              </a:rPr>
              <a:t>②</a:t>
            </a:r>
            <a:r>
              <a:rPr lang="zh-CN" altLang="en-US" sz="2400" b="1" dirty="0" smtClean="0">
                <a:solidFill>
                  <a:srgbClr val="990033"/>
                </a:solidFill>
                <a:latin typeface="宋体" charset="-122"/>
                <a:cs typeface="Times New Roman" pitchFamily="18" charset="0"/>
              </a:rPr>
              <a:t>，再根据上面分析出的说明顺序及文段中空格间标点符号的特点进行分析、排序，即可选出正确答案。</a:t>
            </a:r>
            <a:endParaRPr lang="zh-CN" altLang="en-US" sz="2400" b="1" dirty="0">
              <a:solidFill>
                <a:srgbClr val="990033"/>
              </a:solidFill>
              <a:latin typeface="宋体" charset="-122"/>
              <a:cs typeface="Times New Roman" pitchFamily="18" charset="0"/>
            </a:endParaRPr>
          </a:p>
        </p:txBody>
      </p:sp>
      <p:sp>
        <p:nvSpPr>
          <p:cNvPr id="1340423"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588" y="4581525"/>
            <a:ext cx="609600" cy="2028825"/>
            <a:chOff x="1" y="2886"/>
            <a:chExt cx="384" cy="1278"/>
          </a:xfrm>
        </p:grpSpPr>
        <p:pic>
          <p:nvPicPr>
            <p:cNvPr id="1341444"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341445"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1341446"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spcBef>
                <a:spcPct val="0"/>
              </a:spcBef>
            </a:pPr>
            <a:r>
              <a:rPr lang="en-US" altLang="zh-CN" sz="2400" b="1" dirty="0" smtClean="0">
                <a:latin typeface="宋体" charset="-122"/>
              </a:rPr>
              <a:t>6</a:t>
            </a:r>
            <a:r>
              <a:rPr lang="zh-CN" altLang="en-US" sz="2400" b="1" dirty="0" smtClean="0">
                <a:latin typeface="宋体" charset="-122"/>
              </a:rPr>
              <a:t>．</a:t>
            </a:r>
            <a:r>
              <a:rPr lang="en-US" altLang="zh-CN" sz="2400" b="1" dirty="0" smtClean="0">
                <a:latin typeface="宋体" charset="-122"/>
              </a:rPr>
              <a:t>[</a:t>
            </a:r>
            <a:r>
              <a:rPr lang="en-US" altLang="zh-CN" sz="2400" b="1" dirty="0" smtClean="0">
                <a:solidFill>
                  <a:srgbClr val="000000"/>
                </a:solidFill>
                <a:latin typeface="宋体" pitchFamily="2" charset="-122"/>
                <a:ea typeface="宋体" pitchFamily="2" charset="-122"/>
                <a:cs typeface="Times New Roman" pitchFamily="18" charset="0"/>
              </a:rPr>
              <a:t>2013·</a:t>
            </a:r>
            <a:r>
              <a:rPr lang="zh-CN" altLang="en-US" sz="2400" b="1" dirty="0" smtClean="0">
                <a:solidFill>
                  <a:srgbClr val="000000"/>
                </a:solidFill>
                <a:latin typeface="Times New Roman" pitchFamily="18" charset="0"/>
                <a:cs typeface="Times New Roman" pitchFamily="18" charset="0"/>
              </a:rPr>
              <a:t>新课标全国卷</a:t>
            </a:r>
            <a:r>
              <a:rPr lang="en-US" altLang="zh-CN" sz="2400" b="1" dirty="0" smtClean="0">
                <a:solidFill>
                  <a:srgbClr val="000000"/>
                </a:solidFill>
                <a:latin typeface="宋体" charset="-122"/>
                <a:cs typeface="Times New Roman" pitchFamily="18" charset="0"/>
              </a:rPr>
              <a:t>Ⅱ] </a:t>
            </a:r>
            <a:r>
              <a:rPr lang="zh-CN" altLang="en-US" sz="2400" b="1" dirty="0" smtClean="0">
                <a:solidFill>
                  <a:srgbClr val="000000"/>
                </a:solidFill>
                <a:latin typeface="Times New Roman" pitchFamily="18" charset="0"/>
                <a:cs typeface="Times New Roman" pitchFamily="18" charset="0"/>
              </a:rPr>
              <a:t>在下面一段文字横线处补写恰当的语句，使整段文字语意完整连贯，内容贴切，逻辑严密。每处不超过</a:t>
            </a:r>
            <a:r>
              <a:rPr lang="en-US" altLang="zh-CN" sz="2400" b="1" dirty="0" smtClean="0">
                <a:solidFill>
                  <a:srgbClr val="000000"/>
                </a:solidFill>
                <a:latin typeface="宋体" pitchFamily="2" charset="-122"/>
                <a:ea typeface="宋体" pitchFamily="2" charset="-122"/>
                <a:cs typeface="Times New Roman" pitchFamily="18" charset="0"/>
              </a:rPr>
              <a:t>10</a:t>
            </a:r>
            <a:r>
              <a:rPr lang="zh-CN" altLang="en-US" sz="2400" b="1" dirty="0" smtClean="0">
                <a:solidFill>
                  <a:srgbClr val="000000"/>
                </a:solidFill>
                <a:latin typeface="Times New Roman" pitchFamily="18" charset="0"/>
                <a:cs typeface="Times New Roman" pitchFamily="18" charset="0"/>
              </a:rPr>
              <a:t>个字。</a:t>
            </a:r>
            <a:r>
              <a:rPr lang="en-US" altLang="zh-CN" sz="2400" b="1" dirty="0" smtClean="0">
                <a:solidFill>
                  <a:srgbClr val="000000"/>
                </a:solidFill>
                <a:latin typeface="Times New Roman" pitchFamily="18" charset="0"/>
                <a:cs typeface="Times New Roman" pitchFamily="18" charset="0"/>
              </a:rPr>
              <a:t>(</a:t>
            </a:r>
            <a:r>
              <a:rPr lang="en-US" altLang="zh-CN" sz="2400" b="1" dirty="0" smtClean="0">
                <a:solidFill>
                  <a:srgbClr val="000000"/>
                </a:solidFill>
                <a:latin typeface="宋体" pitchFamily="2" charset="-122"/>
                <a:ea typeface="宋体" pitchFamily="2" charset="-122"/>
                <a:cs typeface="Times New Roman" pitchFamily="18" charset="0"/>
              </a:rPr>
              <a:t>6</a:t>
            </a:r>
            <a:r>
              <a:rPr lang="zh-CN" altLang="en-US" sz="2400" b="1" dirty="0" smtClean="0">
                <a:solidFill>
                  <a:srgbClr val="000000"/>
                </a:solidFill>
                <a:latin typeface="Times New Roman" pitchFamily="18" charset="0"/>
                <a:ea typeface="仿宋_GB2312" pitchFamily="49" charset="-122"/>
                <a:cs typeface="Times New Roman" pitchFamily="18" charset="0"/>
              </a:rPr>
              <a:t>分</a:t>
            </a:r>
            <a:r>
              <a:rPr lang="en-US" altLang="zh-CN" sz="2400" b="1" dirty="0" smtClean="0">
                <a:solidFill>
                  <a:srgbClr val="000000"/>
                </a:solidFill>
                <a:latin typeface="Times New Roman" pitchFamily="18" charset="0"/>
                <a:ea typeface="仿宋_GB2312" pitchFamily="49" charset="-122"/>
                <a:cs typeface="Times New Roman" pitchFamily="18" charset="0"/>
              </a:rPr>
              <a:t>)</a:t>
            </a:r>
            <a:endParaRPr lang="en-US" altLang="zh-CN" sz="2400" b="1" dirty="0" smtClean="0">
              <a:solidFill>
                <a:srgbClr val="000000"/>
              </a:solidFill>
              <a:latin typeface="Times New Roman" pitchFamily="18" charset="0"/>
              <a:ea typeface="楷体_GB2312" pitchFamily="49" charset="-122"/>
              <a:cs typeface="Times New Roman" pitchFamily="18" charset="0"/>
            </a:endParaRPr>
          </a:p>
          <a:p>
            <a:pPr>
              <a:lnSpc>
                <a:spcPts val="3500"/>
              </a:lnSpc>
              <a:spcBef>
                <a:spcPct val="0"/>
              </a:spcBef>
            </a:pPr>
            <a:r>
              <a:rPr lang="zh-CN" altLang="en-US" sz="2400" b="1" dirty="0" smtClean="0">
                <a:solidFill>
                  <a:srgbClr val="000000"/>
                </a:solidFill>
                <a:latin typeface="Times New Roman" pitchFamily="18" charset="0"/>
                <a:ea typeface="楷体_GB2312" pitchFamily="49" charset="-122"/>
                <a:cs typeface="Times New Roman" pitchFamily="18" charset="0"/>
              </a:rPr>
              <a:t>        一提到根的作用，可能首先想到</a:t>
            </a:r>
            <a:r>
              <a:rPr lang="en-US" altLang="zh-CN" sz="2400" b="1" u="sng" dirty="0" smtClean="0">
                <a:solidFill>
                  <a:srgbClr val="000000"/>
                </a:solidFill>
                <a:latin typeface="宋体" charset="-122"/>
                <a:ea typeface="楷体_GB2312" pitchFamily="49" charset="-122"/>
                <a:cs typeface="Times New Roman" pitchFamily="18" charset="0"/>
              </a:rPr>
              <a:t>①   </a:t>
            </a:r>
            <a:r>
              <a:rPr lang="zh-CN" altLang="en-US" sz="2400" b="1" dirty="0" smtClean="0">
                <a:solidFill>
                  <a:srgbClr val="000000"/>
                </a:solidFill>
                <a:latin typeface="Times New Roman" pitchFamily="18" charset="0"/>
                <a:ea typeface="楷体_GB2312" pitchFamily="49" charset="-122"/>
                <a:cs typeface="Times New Roman" pitchFamily="18" charset="0"/>
              </a:rPr>
              <a:t>。这两项是绝大多数植物根系的本职工作。然而，进化史上最早出现的根，作用却并非吸收水分和吸取养料，而是</a:t>
            </a:r>
            <a:r>
              <a:rPr lang="en-US" altLang="zh-CN" sz="2400" b="1" u="sng" dirty="0" smtClean="0">
                <a:solidFill>
                  <a:srgbClr val="000000"/>
                </a:solidFill>
                <a:latin typeface="宋体" charset="-122"/>
                <a:ea typeface="楷体_GB2312" pitchFamily="49" charset="-122"/>
                <a:cs typeface="Times New Roman" pitchFamily="18" charset="0"/>
              </a:rPr>
              <a:t>②   </a:t>
            </a:r>
            <a:r>
              <a:rPr lang="zh-CN" altLang="en-US" sz="2400" b="1" dirty="0" smtClean="0">
                <a:solidFill>
                  <a:srgbClr val="000000"/>
                </a:solidFill>
                <a:latin typeface="Times New Roman" pitchFamily="18" charset="0"/>
                <a:ea typeface="楷体_GB2312" pitchFamily="49" charset="-122"/>
                <a:cs typeface="Times New Roman" pitchFamily="18" charset="0"/>
              </a:rPr>
              <a:t>，这种早期类型的根被称为假根。</a:t>
            </a:r>
            <a:r>
              <a:rPr lang="en-US" altLang="zh-CN" sz="2400" b="1" u="sng" dirty="0" smtClean="0">
                <a:solidFill>
                  <a:srgbClr val="000000"/>
                </a:solidFill>
                <a:latin typeface="宋体" charset="-122"/>
                <a:ea typeface="楷体_GB2312" pitchFamily="49" charset="-122"/>
                <a:cs typeface="Times New Roman" pitchFamily="18" charset="0"/>
              </a:rPr>
              <a:t>③   </a:t>
            </a:r>
            <a:r>
              <a:rPr lang="zh-CN" altLang="en-US" sz="2400" b="1" dirty="0" smtClean="0">
                <a:solidFill>
                  <a:srgbClr val="000000"/>
                </a:solidFill>
                <a:latin typeface="Times New Roman" pitchFamily="18" charset="0"/>
                <a:ea typeface="楷体_GB2312" pitchFamily="49" charset="-122"/>
                <a:cs typeface="Times New Roman" pitchFamily="18" charset="0"/>
              </a:rPr>
              <a:t>，是因为在这些根内部没有运输水分和养料的通道，它仅有的作用就是固定植株。假根将植物固定在合适的生活环境中，会降低风吹和水流的影响，提高其生存概率。</a:t>
            </a:r>
            <a:endParaRPr lang="en-US" altLang="zh-CN" sz="2400" b="1" dirty="0" smtClean="0">
              <a:solidFill>
                <a:srgbClr val="000000"/>
              </a:solidFill>
              <a:latin typeface="Times New Roman" pitchFamily="18" charset="0"/>
              <a:ea typeface="楷体_GB2312" pitchFamily="49" charset="-122"/>
              <a:cs typeface="Times New Roman" pitchFamily="18" charset="0"/>
            </a:endParaRPr>
          </a:p>
          <a:p>
            <a:pPr indent="628650">
              <a:lnSpc>
                <a:spcPts val="3500"/>
              </a:lnSpc>
              <a:spcBef>
                <a:spcPct val="0"/>
              </a:spcBef>
            </a:pPr>
            <a:endParaRPr lang="zh-CN" altLang="en-US" b="1" dirty="0">
              <a:solidFill>
                <a:srgbClr val="000000"/>
              </a:solidFill>
              <a:latin typeface="Times New Roman" pitchFamily="18" charset="0"/>
              <a:ea typeface="楷体_GB2312" pitchFamily="49" charset="-122"/>
              <a:cs typeface="Times New Roman" pitchFamily="18" charset="0"/>
            </a:endParaRPr>
          </a:p>
        </p:txBody>
      </p:sp>
      <p:sp>
        <p:nvSpPr>
          <p:cNvPr id="1341447"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41446">
                                            <p:txEl>
                                              <p:pRg st="0" end="0"/>
                                            </p:txEl>
                                          </p:spTgt>
                                        </p:tgtEl>
                                        <p:attrNameLst>
                                          <p:attrName>style.visibility</p:attrName>
                                        </p:attrNameLst>
                                      </p:cBhvr>
                                      <p:to>
                                        <p:strVal val="visible"/>
                                      </p:to>
                                    </p:set>
                                    <p:anim calcmode="lin" valueType="num">
                                      <p:cBhvr additive="base">
                                        <p:cTn id="7" dur="500" fill="hold"/>
                                        <p:tgtEl>
                                          <p:spTgt spid="13414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414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41446">
                                            <p:txEl>
                                              <p:pRg st="1" end="1"/>
                                            </p:txEl>
                                          </p:spTgt>
                                        </p:tgtEl>
                                        <p:attrNameLst>
                                          <p:attrName>style.visibility</p:attrName>
                                        </p:attrNameLst>
                                      </p:cBhvr>
                                      <p:to>
                                        <p:strVal val="visible"/>
                                      </p:to>
                                    </p:set>
                                    <p:anim calcmode="lin" valueType="num">
                                      <p:cBhvr additive="base">
                                        <p:cTn id="13" dur="500" fill="hold"/>
                                        <p:tgtEl>
                                          <p:spTgt spid="13414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4144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588" y="4581525"/>
            <a:ext cx="609600" cy="2028825"/>
            <a:chOff x="1" y="2886"/>
            <a:chExt cx="384" cy="1278"/>
          </a:xfrm>
        </p:grpSpPr>
        <p:pic>
          <p:nvPicPr>
            <p:cNvPr id="1342468"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342469"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a:spLocks/>
          </p:cNvSpPr>
          <p:nvPr/>
        </p:nvSpPr>
        <p:spPr bwMode="auto">
          <a:xfrm>
            <a:off x="714349" y="857232"/>
            <a:ext cx="7997852" cy="5164156"/>
          </a:xfrm>
          <a:prstGeom prst="rect">
            <a:avLst/>
          </a:prstGeom>
          <a:noFill/>
          <a:ln w="9525">
            <a:noFill/>
            <a:miter lim="800000"/>
            <a:headEnd/>
            <a:tailEnd/>
          </a:ln>
        </p:spPr>
        <p:txBody>
          <a:bodyPr/>
          <a:lstStyle/>
          <a:p>
            <a:pPr>
              <a:lnSpc>
                <a:spcPts val="3500"/>
              </a:lnSpc>
            </a:pPr>
            <a:r>
              <a:rPr lang="zh-CN" altLang="en-US" sz="2400" b="1" dirty="0" smtClean="0">
                <a:solidFill>
                  <a:srgbClr val="990033"/>
                </a:solidFill>
                <a:latin typeface="宋体" charset="-122"/>
                <a:cs typeface="Times New Roman" pitchFamily="18" charset="0"/>
              </a:rPr>
              <a:t>①吸收水分和吸取养料　</a:t>
            </a:r>
            <a:r>
              <a:rPr lang="en-US" altLang="en-US" sz="2400" b="1" dirty="0" smtClean="0">
                <a:solidFill>
                  <a:srgbClr val="990033"/>
                </a:solidFill>
                <a:latin typeface="宋体" charset="-122"/>
                <a:cs typeface="Times New Roman" pitchFamily="18" charset="0"/>
              </a:rPr>
              <a:t>②</a:t>
            </a:r>
            <a:r>
              <a:rPr lang="zh-CN" altLang="en-US" sz="2400" b="1" dirty="0" smtClean="0">
                <a:solidFill>
                  <a:srgbClr val="990033"/>
                </a:solidFill>
                <a:latin typeface="宋体" charset="-122"/>
                <a:cs typeface="Times New Roman" pitchFamily="18" charset="0"/>
              </a:rPr>
              <a:t>固定植株的位置　</a:t>
            </a:r>
            <a:r>
              <a:rPr lang="en-US" altLang="en-US" sz="2400" b="1" dirty="0" smtClean="0">
                <a:solidFill>
                  <a:srgbClr val="990033"/>
                </a:solidFill>
                <a:latin typeface="宋体" charset="-122"/>
                <a:cs typeface="Times New Roman" pitchFamily="18" charset="0"/>
              </a:rPr>
              <a:t>③</a:t>
            </a:r>
            <a:r>
              <a:rPr lang="zh-CN" altLang="en-US" sz="2400" b="1" dirty="0" smtClean="0">
                <a:solidFill>
                  <a:srgbClr val="990033"/>
                </a:solidFill>
                <a:latin typeface="宋体" charset="-122"/>
                <a:cs typeface="Times New Roman" pitchFamily="18" charset="0"/>
              </a:rPr>
              <a:t>之所以称其为假根</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每写出一句给</a:t>
            </a:r>
            <a:r>
              <a:rPr lang="en-US" altLang="en-US" sz="2400" b="1" dirty="0" smtClean="0">
                <a:solidFill>
                  <a:srgbClr val="990033"/>
                </a:solidFill>
                <a:latin typeface="宋体" charset="-122"/>
                <a:cs typeface="Times New Roman" pitchFamily="18" charset="0"/>
              </a:rPr>
              <a:t>2</a:t>
            </a:r>
            <a:r>
              <a:rPr lang="zh-CN" altLang="en-US" sz="2400" b="1" dirty="0" smtClean="0">
                <a:solidFill>
                  <a:srgbClr val="990033"/>
                </a:solidFill>
                <a:latin typeface="宋体" charset="-122"/>
                <a:cs typeface="Times New Roman" pitchFamily="18" charset="0"/>
              </a:rPr>
              <a:t>分。意思答对即可。如有其他答案，只要言之成理，可酌情给分</a:t>
            </a:r>
            <a:r>
              <a:rPr lang="en-US" altLang="en-US" sz="2400" b="1" dirty="0" smtClean="0">
                <a:solidFill>
                  <a:srgbClr val="990033"/>
                </a:solidFill>
                <a:latin typeface="宋体" charset="-122"/>
                <a:cs typeface="Times New Roman" pitchFamily="18" charset="0"/>
              </a:rPr>
              <a:t>)</a:t>
            </a:r>
            <a:endParaRPr lang="zh-CN" altLang="en-US" sz="2400" b="1" dirty="0" smtClean="0">
              <a:solidFill>
                <a:srgbClr val="990033"/>
              </a:solidFill>
              <a:latin typeface="宋体" charset="-122"/>
              <a:cs typeface="Times New Roman" pitchFamily="18" charset="0"/>
            </a:endParaRPr>
          </a:p>
          <a:p>
            <a:pPr>
              <a:lnSpc>
                <a:spcPts val="3500"/>
              </a:lnSpc>
            </a:pP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en-US" sz="2400" b="1" dirty="0" smtClean="0">
                <a:solidFill>
                  <a:srgbClr val="990033"/>
                </a:solidFill>
                <a:latin typeface="宋体" charset="-122"/>
                <a:cs typeface="Times New Roman" pitchFamily="18" charset="0"/>
              </a:rPr>
              <a:t>]  </a:t>
            </a:r>
            <a:r>
              <a:rPr lang="zh-CN" altLang="en-US" sz="2400" b="1" dirty="0" smtClean="0">
                <a:solidFill>
                  <a:srgbClr val="990033"/>
                </a:solidFill>
                <a:latin typeface="宋体" charset="-122"/>
                <a:cs typeface="Times New Roman" pitchFamily="18" charset="0"/>
              </a:rPr>
              <a:t>本题考查语言表达连贯的能力。补写类语言连贯题主要是根据上下文的语境分析，补写的句子要与前后文都能联系起来。填写第</a:t>
            </a:r>
            <a:r>
              <a:rPr lang="en-US" altLang="en-US" sz="2400" b="1" dirty="0" smtClean="0">
                <a:solidFill>
                  <a:srgbClr val="990033"/>
                </a:solidFill>
                <a:latin typeface="宋体" charset="-122"/>
                <a:cs typeface="Times New Roman" pitchFamily="18" charset="0"/>
              </a:rPr>
              <a:t>①</a:t>
            </a:r>
            <a:r>
              <a:rPr lang="zh-CN" altLang="en-US" sz="2400" b="1" dirty="0" smtClean="0">
                <a:solidFill>
                  <a:srgbClr val="990033"/>
                </a:solidFill>
                <a:latin typeface="宋体" charset="-122"/>
                <a:cs typeface="Times New Roman" pitchFamily="18" charset="0"/>
              </a:rPr>
              <a:t>空的内容，一是借助于生活常识，二是根据下文的叙述</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进化史上最早出现的根，作用却并非吸收水分和吸取养料</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可以推知，第</a:t>
            </a:r>
            <a:r>
              <a:rPr lang="en-US" altLang="en-US" sz="2400" b="1" dirty="0" smtClean="0">
                <a:solidFill>
                  <a:srgbClr val="990033"/>
                </a:solidFill>
                <a:latin typeface="宋体" charset="-122"/>
                <a:cs typeface="Times New Roman" pitchFamily="18" charset="0"/>
              </a:rPr>
              <a:t>①</a:t>
            </a:r>
            <a:r>
              <a:rPr lang="zh-CN" altLang="en-US" sz="2400" b="1" dirty="0" smtClean="0">
                <a:solidFill>
                  <a:srgbClr val="990033"/>
                </a:solidFill>
                <a:latin typeface="宋体" charset="-122"/>
                <a:cs typeface="Times New Roman" pitchFamily="18" charset="0"/>
              </a:rPr>
              <a:t>空应填</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吸收水分和吸取养料</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，且后文有</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这两项</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本职工作”与此相照应。</a:t>
            </a:r>
            <a:endParaRPr lang="zh-CN" altLang="en-US" sz="2400" b="1" dirty="0">
              <a:solidFill>
                <a:srgbClr val="990033"/>
              </a:solidFill>
              <a:latin typeface="宋体" pitchFamily="2" charset="-122"/>
            </a:endParaRPr>
          </a:p>
        </p:txBody>
      </p:sp>
      <p:sp>
        <p:nvSpPr>
          <p:cNvPr id="1342471"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588" y="4581525"/>
            <a:ext cx="609600" cy="2028825"/>
            <a:chOff x="1" y="2886"/>
            <a:chExt cx="384" cy="1278"/>
          </a:xfrm>
        </p:grpSpPr>
        <p:pic>
          <p:nvPicPr>
            <p:cNvPr id="1342468"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342469"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a:spLocks/>
          </p:cNvSpPr>
          <p:nvPr/>
        </p:nvSpPr>
        <p:spPr bwMode="auto">
          <a:xfrm>
            <a:off x="642911" y="785794"/>
            <a:ext cx="8069290" cy="5235594"/>
          </a:xfrm>
          <a:prstGeom prst="rect">
            <a:avLst/>
          </a:prstGeom>
          <a:noFill/>
          <a:ln w="9525">
            <a:noFill/>
            <a:miter lim="800000"/>
            <a:headEnd/>
            <a:tailEnd/>
          </a:ln>
        </p:spPr>
        <p:txBody>
          <a:bodyPr/>
          <a:lstStyle/>
          <a:p>
            <a:pPr>
              <a:lnSpc>
                <a:spcPts val="3500"/>
              </a:lnSpc>
            </a:pPr>
            <a:r>
              <a:rPr lang="zh-CN" altLang="en-US" sz="2400" b="1" dirty="0" smtClean="0">
                <a:solidFill>
                  <a:srgbClr val="990033"/>
                </a:solidFill>
                <a:latin typeface="宋体" charset="-122"/>
                <a:cs typeface="Times New Roman" pitchFamily="18" charset="0"/>
              </a:rPr>
              <a:t>第②空应填根在进化史上的另一种作用，一方面可以根据前文排除“吸收水分和吸取养料”的作用，另一方面可以根据后文确定“它仅有的作用就是固定植株”，所以第②空应填“固定植株”或“固定植株的位置”。第③空，根据前文的“被称为假根”和后文的“是因为</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可以推知，该空应填“之所以称其为假根”。</a:t>
            </a:r>
            <a:endParaRPr lang="zh-CN" altLang="en-US" sz="2400" b="1" dirty="0">
              <a:solidFill>
                <a:srgbClr val="990033"/>
              </a:solidFill>
              <a:latin typeface="宋体" pitchFamily="2" charset="-122"/>
            </a:endParaRPr>
          </a:p>
        </p:txBody>
      </p:sp>
      <p:sp>
        <p:nvSpPr>
          <p:cNvPr id="1342471"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638361"/>
            <a:ext cx="8064500" cy="5643563"/>
          </a:xfrm>
        </p:spPr>
        <p:txBody>
          <a:bodyPr>
            <a:noAutofit/>
          </a:bodyPr>
          <a:lstStyle/>
          <a:p>
            <a:pPr marL="0" indent="0" eaLnBrk="1" hangingPunct="1">
              <a:lnSpc>
                <a:spcPts val="3500"/>
              </a:lnSpc>
              <a:spcBef>
                <a:spcPct val="0"/>
              </a:spcBef>
              <a:buFont typeface="Arial" charset="0"/>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eaLnBrk="1" hangingPunct="1">
              <a:lnSpc>
                <a:spcPts val="3500"/>
              </a:lnSpc>
              <a:spcBef>
                <a:spcPct val="0"/>
              </a:spcBef>
              <a:buNone/>
            </a:pPr>
            <a:r>
              <a:rPr lang="en-US" altLang="zh-CN" sz="2400" b="1" dirty="0" smtClean="0">
                <a:latin typeface="宋体" pitchFamily="2" charset="-122"/>
              </a:rPr>
              <a:t>9.</a:t>
            </a:r>
            <a:r>
              <a:rPr lang="zh-CN" altLang="en-US" sz="2400" b="1" dirty="0" smtClean="0">
                <a:latin typeface="宋体" pitchFamily="2" charset="-122"/>
              </a:rPr>
              <a:t>下列各句中，加点的成语使用恰当的一项是</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A</a:t>
            </a:r>
            <a:r>
              <a:rPr lang="en-US" altLang="zh-CN" sz="2400" b="1" dirty="0" smtClean="0">
                <a:latin typeface="宋体" pitchFamily="2" charset="-122"/>
              </a:rPr>
              <a:t>. </a:t>
            </a:r>
            <a:r>
              <a:rPr lang="zh-CN" altLang="en-US" sz="2400" b="1" dirty="0" smtClean="0">
                <a:latin typeface="宋体" pitchFamily="2" charset="-122"/>
              </a:rPr>
              <a:t>伴着落日的余晖，诗人缓步登上江边的这座历史名楼，极目远眺，晚霞尽染，鸿雁南飞，江河日下，诗意油然而生。</a:t>
            </a:r>
          </a:p>
          <a:p>
            <a:pPr marL="0" indent="0" eaLnBrk="1" hangingPunct="1">
              <a:lnSpc>
                <a:spcPts val="3500"/>
              </a:lnSpc>
              <a:spcBef>
                <a:spcPct val="0"/>
              </a:spcBef>
              <a:buNone/>
            </a:pPr>
            <a:r>
              <a:rPr lang="en-US" altLang="zh-CN" sz="2400" b="1" dirty="0" smtClean="0">
                <a:latin typeface="宋体" pitchFamily="2" charset="-122"/>
              </a:rPr>
              <a:t>B. </a:t>
            </a:r>
            <a:r>
              <a:rPr lang="zh-CN" altLang="en-US" sz="2400" b="1" dirty="0" smtClean="0">
                <a:latin typeface="宋体" pitchFamily="2" charset="-122"/>
              </a:rPr>
              <a:t>这位姑娘天生就眼睛深凹，鼻梁挺直，头发卷曲，好似芝兰玉树，在黄皮肤黑眼睛的国度里，很容易被人认出。</a:t>
            </a:r>
          </a:p>
          <a:p>
            <a:pPr marL="0" indent="0" eaLnBrk="1" hangingPunct="1">
              <a:lnSpc>
                <a:spcPts val="3500"/>
              </a:lnSpc>
              <a:spcBef>
                <a:spcPct val="0"/>
              </a:spcBef>
              <a:buNone/>
            </a:pPr>
            <a:r>
              <a:rPr lang="en-US" altLang="zh-CN" sz="2400" b="1" dirty="0" smtClean="0">
                <a:latin typeface="宋体" pitchFamily="2" charset="-122"/>
              </a:rPr>
              <a:t>C. </a:t>
            </a:r>
            <a:r>
              <a:rPr lang="zh-CN" altLang="en-US" sz="2400" b="1" dirty="0" smtClean="0">
                <a:latin typeface="宋体" pitchFamily="2" charset="-122"/>
              </a:rPr>
              <a:t>这位专家的回答让我有一种醍醐灌顶的感觉，实在没想到这个困扰我两年的问题他却理解得那么透彻，解释得那么轻松。</a:t>
            </a:r>
          </a:p>
          <a:p>
            <a:pPr marL="0" indent="0" eaLnBrk="1" hangingPunct="1">
              <a:lnSpc>
                <a:spcPts val="3500"/>
              </a:lnSpc>
              <a:spcBef>
                <a:spcPct val="0"/>
              </a:spcBef>
              <a:buNone/>
            </a:pPr>
            <a:r>
              <a:rPr lang="en-US" altLang="zh-CN" sz="2400" b="1" dirty="0" smtClean="0">
                <a:latin typeface="宋体" pitchFamily="2" charset="-122"/>
              </a:rPr>
              <a:t>D. </a:t>
            </a:r>
            <a:r>
              <a:rPr lang="zh-CN" altLang="en-US" sz="2400" b="1" dirty="0" smtClean="0">
                <a:latin typeface="宋体" pitchFamily="2" charset="-122"/>
              </a:rPr>
              <a:t>陶渊明早年曾经几度出仕，后来因为不满当时黑暗腐败的政治而走上归隐之路，过起了瓜田李下的田园生活。</a:t>
            </a:r>
            <a:endParaRPr lang="zh-CN" altLang="zh-CN" sz="2400" b="1" dirty="0" smtClean="0">
              <a:latin typeface="宋体" pitchFamily="2"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31846"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3184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 name="TextBox 7"/>
          <p:cNvSpPr txBox="1"/>
          <p:nvPr/>
        </p:nvSpPr>
        <p:spPr>
          <a:xfrm>
            <a:off x="5356267" y="2225938"/>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0" name="TextBox 9"/>
          <p:cNvSpPr txBox="1"/>
          <p:nvPr/>
        </p:nvSpPr>
        <p:spPr>
          <a:xfrm>
            <a:off x="726541" y="3564905"/>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1" name="TextBox 10"/>
          <p:cNvSpPr txBox="1"/>
          <p:nvPr/>
        </p:nvSpPr>
        <p:spPr>
          <a:xfrm>
            <a:off x="4871733" y="3967073"/>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2" name="TextBox 11"/>
          <p:cNvSpPr txBox="1"/>
          <p:nvPr/>
        </p:nvSpPr>
        <p:spPr>
          <a:xfrm>
            <a:off x="5048537" y="5795735"/>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3"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P spid="10" grpId="0"/>
      <p:bldP spid="11" grpId="0"/>
      <p:bldP spid="12" grpId="0"/>
    </p:bldLst>
  </p:timing>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588" y="4581525"/>
            <a:ext cx="609600" cy="2028825"/>
            <a:chOff x="1" y="2886"/>
            <a:chExt cx="384" cy="1278"/>
          </a:xfrm>
        </p:grpSpPr>
        <p:pic>
          <p:nvPicPr>
            <p:cNvPr id="1343492"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343493"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1343494"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spcBef>
                <a:spcPct val="0"/>
              </a:spcBef>
            </a:pPr>
            <a:r>
              <a:rPr lang="en-US" altLang="zh-CN" sz="2400" b="1" dirty="0" smtClean="0">
                <a:latin typeface="宋体" charset="-122"/>
              </a:rPr>
              <a:t>7</a:t>
            </a:r>
            <a:r>
              <a:rPr lang="zh-CN" altLang="en-US" sz="2400" b="1" dirty="0" smtClean="0">
                <a:latin typeface="宋体" charset="-122"/>
              </a:rPr>
              <a:t>． </a:t>
            </a:r>
            <a:r>
              <a:rPr lang="en-US" altLang="zh-CN" sz="2400" b="1" dirty="0" smtClean="0">
                <a:latin typeface="宋体" charset="-122"/>
              </a:rPr>
              <a:t>[</a:t>
            </a:r>
            <a:r>
              <a:rPr lang="en-US" altLang="zh-CN" sz="2400" b="1" dirty="0" smtClean="0">
                <a:solidFill>
                  <a:srgbClr val="000000"/>
                </a:solidFill>
                <a:latin typeface="宋体" pitchFamily="2" charset="-122"/>
                <a:ea typeface="宋体" pitchFamily="2" charset="-122"/>
                <a:cs typeface="Times New Roman" pitchFamily="18" charset="0"/>
              </a:rPr>
              <a:t>2012·</a:t>
            </a:r>
            <a:r>
              <a:rPr lang="zh-CN" altLang="en-US" sz="2400" b="1" dirty="0" smtClean="0">
                <a:solidFill>
                  <a:srgbClr val="000000"/>
                </a:solidFill>
                <a:latin typeface="Courier New"/>
                <a:cs typeface="Times New Roman" pitchFamily="18" charset="0"/>
              </a:rPr>
              <a:t>课标全国</a:t>
            </a:r>
            <a:r>
              <a:rPr lang="zh-CN" altLang="en-US" sz="2400" b="1" dirty="0" smtClean="0">
                <a:solidFill>
                  <a:srgbClr val="000000"/>
                </a:solidFill>
                <a:latin typeface="Times New Roman" pitchFamily="18" charset="0"/>
                <a:cs typeface="Times New Roman" pitchFamily="18" charset="0"/>
              </a:rPr>
              <a:t>卷</a:t>
            </a:r>
            <a:r>
              <a:rPr lang="en-US" altLang="zh-CN" sz="2400" b="1" dirty="0" smtClean="0">
                <a:solidFill>
                  <a:srgbClr val="000000"/>
                </a:solidFill>
                <a:latin typeface="宋体"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根据所给材料的内容，在下面画线处补写恰当的句子。要求内容贴切，语意连贯，逻辑严密，语句通顺。不得照抄材料，每句不超过</a:t>
            </a:r>
            <a:r>
              <a:rPr lang="en-US" altLang="zh-CN" sz="2400" b="1" dirty="0" smtClean="0">
                <a:solidFill>
                  <a:srgbClr val="000000"/>
                </a:solidFill>
                <a:latin typeface="宋体" pitchFamily="2" charset="-122"/>
                <a:ea typeface="宋体" pitchFamily="2" charset="-122"/>
                <a:cs typeface="Times New Roman" pitchFamily="18" charset="0"/>
              </a:rPr>
              <a:t>20</a:t>
            </a:r>
            <a:r>
              <a:rPr lang="zh-CN" altLang="en-US" sz="2400" b="1" dirty="0" smtClean="0">
                <a:solidFill>
                  <a:srgbClr val="000000"/>
                </a:solidFill>
                <a:latin typeface="Times New Roman" pitchFamily="18" charset="0"/>
                <a:cs typeface="Times New Roman" pitchFamily="18" charset="0"/>
              </a:rPr>
              <a:t>个字。</a:t>
            </a:r>
            <a:r>
              <a:rPr lang="en-US" altLang="zh-CN" sz="2400" b="1" dirty="0" smtClean="0">
                <a:solidFill>
                  <a:srgbClr val="000000"/>
                </a:solidFill>
                <a:latin typeface="Times New Roman" pitchFamily="18" charset="0"/>
                <a:ea typeface="仿宋_GB2312" pitchFamily="49" charset="-122"/>
                <a:cs typeface="Times New Roman" pitchFamily="18" charset="0"/>
              </a:rPr>
              <a:t>(</a:t>
            </a:r>
            <a:r>
              <a:rPr lang="en-US" altLang="zh-CN" sz="2400" b="1" dirty="0" smtClean="0">
                <a:solidFill>
                  <a:srgbClr val="000000"/>
                </a:solidFill>
                <a:latin typeface="宋体" pitchFamily="2" charset="-122"/>
                <a:ea typeface="宋体" pitchFamily="2" charset="-122"/>
                <a:cs typeface="Times New Roman" pitchFamily="18" charset="0"/>
              </a:rPr>
              <a:t>6</a:t>
            </a:r>
            <a:r>
              <a:rPr lang="zh-CN" altLang="en-US" sz="2400" b="1" dirty="0" smtClean="0">
                <a:solidFill>
                  <a:srgbClr val="000000"/>
                </a:solidFill>
                <a:latin typeface="Times New Roman" pitchFamily="18" charset="0"/>
                <a:ea typeface="仿宋_GB2312" pitchFamily="49" charset="-122"/>
                <a:cs typeface="Times New Roman" pitchFamily="18" charset="0"/>
              </a:rPr>
              <a:t>分</a:t>
            </a:r>
            <a:r>
              <a:rPr lang="en-US" altLang="zh-CN" sz="2400" b="1" dirty="0" smtClean="0">
                <a:solidFill>
                  <a:srgbClr val="000000"/>
                </a:solidFill>
                <a:latin typeface="Times New Roman" pitchFamily="18" charset="0"/>
                <a:ea typeface="仿宋_GB2312" pitchFamily="49" charset="-122"/>
                <a:cs typeface="Times New Roman" pitchFamily="18" charset="0"/>
              </a:rPr>
              <a:t>)</a:t>
            </a:r>
            <a:endParaRPr lang="en-US" altLang="zh-CN" sz="2400" b="1" dirty="0" smtClean="0">
              <a:solidFill>
                <a:srgbClr val="000000"/>
              </a:solidFill>
              <a:latin typeface="Times New Roman" pitchFamily="18" charset="0"/>
              <a:ea typeface="黑体" pitchFamily="2" charset="-122"/>
              <a:cs typeface="Times New Roman" pitchFamily="18" charset="0"/>
            </a:endParaRPr>
          </a:p>
          <a:p>
            <a:pPr>
              <a:lnSpc>
                <a:spcPts val="3500"/>
              </a:lnSpc>
              <a:spcBef>
                <a:spcPct val="0"/>
              </a:spcBef>
            </a:pPr>
            <a:r>
              <a:rPr lang="zh-CN" altLang="en-US" sz="2400" b="1" dirty="0" smtClean="0">
                <a:solidFill>
                  <a:srgbClr val="000000"/>
                </a:solidFill>
                <a:latin typeface="Times New Roman" pitchFamily="18" charset="0"/>
                <a:ea typeface="黑体" pitchFamily="2" charset="-122"/>
                <a:cs typeface="Times New Roman" pitchFamily="18" charset="0"/>
              </a:rPr>
              <a:t>         </a:t>
            </a:r>
            <a:r>
              <a:rPr lang="zh-CN" altLang="en-US" sz="2400" dirty="0" smtClean="0">
                <a:solidFill>
                  <a:srgbClr val="000000"/>
                </a:solidFill>
                <a:latin typeface="Times New Roman" pitchFamily="18" charset="0"/>
                <a:ea typeface="黑体" pitchFamily="2" charset="-122"/>
                <a:cs typeface="Times New Roman" pitchFamily="18" charset="0"/>
              </a:rPr>
              <a:t>材料</a:t>
            </a:r>
            <a:r>
              <a:rPr lang="zh-CN" altLang="en-US" sz="2400" b="1" dirty="0" smtClean="0">
                <a:solidFill>
                  <a:srgbClr val="000000"/>
                </a:solidFill>
                <a:latin typeface="Times New Roman" pitchFamily="18" charset="0"/>
                <a:cs typeface="Times New Roman" pitchFamily="18" charset="0"/>
              </a:rPr>
              <a:t>　</a:t>
            </a:r>
            <a:r>
              <a:rPr lang="zh-CN" altLang="en-US" sz="2400" b="1" dirty="0" smtClean="0">
                <a:solidFill>
                  <a:srgbClr val="000000"/>
                </a:solidFill>
                <a:latin typeface="楷体_GB2312" pitchFamily="49" charset="-122"/>
                <a:ea typeface="楷体_GB2312" pitchFamily="49" charset="-122"/>
                <a:cs typeface="Times New Roman" pitchFamily="18" charset="0"/>
              </a:rPr>
              <a:t>司马迁</a:t>
            </a:r>
            <a:r>
              <a:rPr lang="en-US" altLang="zh-CN" sz="2400" b="1" dirty="0" smtClean="0">
                <a:solidFill>
                  <a:srgbClr val="000000"/>
                </a:solidFill>
                <a:latin typeface="楷体_GB2312" pitchFamily="49" charset="-122"/>
                <a:ea typeface="楷体_GB2312" pitchFamily="49"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史记</a:t>
            </a:r>
            <a:r>
              <a:rPr lang="en-US" altLang="zh-CN" sz="2400" b="1" dirty="0" smtClean="0">
                <a:solidFill>
                  <a:srgbClr val="000000"/>
                </a:solidFill>
                <a:latin typeface="楷体_GB2312" pitchFamily="49" charset="-122"/>
                <a:ea typeface="楷体_GB2312" pitchFamily="49"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记载：“黄帝采首山铜，铸鼎于荆山下。”晋代王嘉在</a:t>
            </a:r>
            <a:r>
              <a:rPr lang="en-US" altLang="zh-CN" sz="2400" b="1" dirty="0" smtClean="0">
                <a:solidFill>
                  <a:srgbClr val="000000"/>
                </a:solidFill>
                <a:latin typeface="楷体_GB2312" pitchFamily="49" charset="-122"/>
                <a:ea typeface="楷体_GB2312" pitchFamily="49"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拾遗记</a:t>
            </a:r>
            <a:r>
              <a:rPr lang="en-US" altLang="zh-CN" sz="2400" b="1" dirty="0" smtClean="0">
                <a:solidFill>
                  <a:srgbClr val="000000"/>
                </a:solidFill>
                <a:latin typeface="楷体_GB2312" pitchFamily="49" charset="-122"/>
                <a:ea typeface="楷体_GB2312" pitchFamily="49"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中说：“神农采峻岭之铜，以为器。”如果这些史料可靠，则我们祖先大约在</a:t>
            </a:r>
            <a:r>
              <a:rPr lang="en-US" altLang="zh-CN" sz="2400" b="1" dirty="0" smtClean="0">
                <a:solidFill>
                  <a:srgbClr val="000000"/>
                </a:solidFill>
                <a:latin typeface="宋体" pitchFamily="2" charset="-122"/>
                <a:ea typeface="宋体" pitchFamily="2" charset="-122"/>
                <a:cs typeface="Times New Roman" pitchFamily="18" charset="0"/>
              </a:rPr>
              <a:t>5000</a:t>
            </a:r>
            <a:r>
              <a:rPr lang="zh-CN" altLang="en-US" sz="2400" b="1" dirty="0" smtClean="0">
                <a:solidFill>
                  <a:srgbClr val="000000"/>
                </a:solidFill>
                <a:latin typeface="楷体_GB2312" pitchFamily="49" charset="-122"/>
                <a:ea typeface="楷体_GB2312" pitchFamily="49" charset="-122"/>
                <a:cs typeface="Times New Roman" pitchFamily="18" charset="0"/>
              </a:rPr>
              <a:t>年前就开始使用铜器了。但是，考古学家一直没有发掘到可以确证是夏代之前的铜器。因此，这些记载还只能视为传说。</a:t>
            </a:r>
          </a:p>
          <a:p>
            <a:pPr>
              <a:lnSpc>
                <a:spcPts val="3500"/>
              </a:lnSpc>
              <a:spcBef>
                <a:spcPct val="0"/>
              </a:spcBef>
            </a:pPr>
            <a:r>
              <a:rPr lang="zh-CN" altLang="en-US" sz="2400" b="1" dirty="0" smtClean="0">
                <a:solidFill>
                  <a:srgbClr val="000000"/>
                </a:solidFill>
                <a:latin typeface="Times New Roman" pitchFamily="18" charset="0"/>
                <a:ea typeface="楷体_GB2312" pitchFamily="49" charset="-122"/>
              </a:rPr>
              <a:t>    </a:t>
            </a:r>
            <a:endParaRPr lang="zh-CN" altLang="en-US" sz="2400" b="1" dirty="0">
              <a:solidFill>
                <a:srgbClr val="000000"/>
              </a:solidFill>
              <a:latin typeface="Times New Roman" pitchFamily="18" charset="0"/>
              <a:ea typeface="楷体_GB2312" pitchFamily="49" charset="-122"/>
            </a:endParaRPr>
          </a:p>
        </p:txBody>
      </p:sp>
      <p:sp>
        <p:nvSpPr>
          <p:cNvPr id="1343495"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43494">
                                            <p:txEl>
                                              <p:pRg st="0" end="0"/>
                                            </p:txEl>
                                          </p:spTgt>
                                        </p:tgtEl>
                                        <p:attrNameLst>
                                          <p:attrName>style.visibility</p:attrName>
                                        </p:attrNameLst>
                                      </p:cBhvr>
                                      <p:to>
                                        <p:strVal val="visible"/>
                                      </p:to>
                                    </p:set>
                                    <p:anim calcmode="lin" valueType="num">
                                      <p:cBhvr additive="base">
                                        <p:cTn id="7" dur="500" fill="hold"/>
                                        <p:tgtEl>
                                          <p:spTgt spid="134349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4349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43494">
                                            <p:txEl>
                                              <p:pRg st="1" end="1"/>
                                            </p:txEl>
                                          </p:spTgt>
                                        </p:tgtEl>
                                        <p:attrNameLst>
                                          <p:attrName>style.visibility</p:attrName>
                                        </p:attrNameLst>
                                      </p:cBhvr>
                                      <p:to>
                                        <p:strVal val="visible"/>
                                      </p:to>
                                    </p:set>
                                    <p:anim calcmode="lin" valueType="num">
                                      <p:cBhvr additive="base">
                                        <p:cTn id="13" dur="500" fill="hold"/>
                                        <p:tgtEl>
                                          <p:spTgt spid="134349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4349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p:cNvGrpSpPr>
          <p:nvPr/>
        </p:nvGrpSpPr>
        <p:grpSpPr bwMode="auto">
          <a:xfrm>
            <a:off x="1588" y="4581525"/>
            <a:ext cx="609600" cy="2028825"/>
            <a:chOff x="1" y="2886"/>
            <a:chExt cx="384" cy="1278"/>
          </a:xfrm>
        </p:grpSpPr>
        <p:pic>
          <p:nvPicPr>
            <p:cNvPr id="1344516"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344517"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a:spLocks/>
          </p:cNvSpPr>
          <p:nvPr/>
        </p:nvSpPr>
        <p:spPr bwMode="auto">
          <a:xfrm>
            <a:off x="785787" y="785794"/>
            <a:ext cx="7926414" cy="5643602"/>
          </a:xfrm>
          <a:prstGeom prst="rect">
            <a:avLst/>
          </a:prstGeom>
          <a:noFill/>
          <a:ln w="9525">
            <a:noFill/>
            <a:miter lim="800000"/>
            <a:headEnd/>
            <a:tailEnd/>
          </a:ln>
        </p:spPr>
        <p:txBody>
          <a:bodyPr/>
          <a:lstStyle/>
          <a:p>
            <a:pPr indent="273050">
              <a:lnSpc>
                <a:spcPts val="3500"/>
              </a:lnSpc>
              <a:spcBef>
                <a:spcPct val="0"/>
              </a:spcBef>
            </a:pPr>
            <a:r>
              <a:rPr lang="zh-CN" altLang="en-US" sz="2400" b="1" dirty="0" smtClean="0">
                <a:solidFill>
                  <a:srgbClr val="000000"/>
                </a:solidFill>
                <a:latin typeface="Times New Roman" pitchFamily="18" charset="0"/>
                <a:ea typeface="楷体_GB2312" pitchFamily="49" charset="-122"/>
                <a:cs typeface="Times New Roman" pitchFamily="18" charset="0"/>
              </a:rPr>
              <a:t>     </a:t>
            </a:r>
            <a:r>
              <a:rPr lang="zh-CN" altLang="en-US" sz="2400" b="1" dirty="0" smtClean="0">
                <a:solidFill>
                  <a:srgbClr val="000000"/>
                </a:solidFill>
                <a:latin typeface="+mn-ea"/>
                <a:cs typeface="Times New Roman" pitchFamily="18" charset="0"/>
              </a:rPr>
              <a:t>早在传说中的远古时期，</a:t>
            </a:r>
            <a:r>
              <a:rPr lang="en-US" altLang="zh-CN" sz="2400" b="1" dirty="0" smtClean="0">
                <a:solidFill>
                  <a:srgbClr val="000000"/>
                </a:solidFill>
                <a:latin typeface="+mn-ea"/>
                <a:cs typeface="Times New Roman" pitchFamily="18" charset="0"/>
              </a:rPr>
              <a:t>__</a:t>
            </a:r>
            <a:r>
              <a:rPr lang="en-US" altLang="zh-CN" sz="2400" b="1" u="sng" dirty="0" smtClean="0">
                <a:solidFill>
                  <a:srgbClr val="000000"/>
                </a:solidFill>
                <a:latin typeface="+mn-ea"/>
                <a:cs typeface="Times New Roman" pitchFamily="18" charset="0"/>
              </a:rPr>
              <a:t>①</a:t>
            </a:r>
            <a:r>
              <a:rPr lang="en-US" altLang="zh-CN" sz="2400" b="1" dirty="0" smtClean="0">
                <a:solidFill>
                  <a:srgbClr val="000000"/>
                </a:solidFill>
                <a:latin typeface="+mn-ea"/>
                <a:cs typeface="Times New Roman" pitchFamily="18" charset="0"/>
              </a:rPr>
              <a:t>__</a:t>
            </a:r>
            <a:r>
              <a:rPr lang="zh-CN" altLang="en-US" sz="2400" b="1" dirty="0" smtClean="0">
                <a:solidFill>
                  <a:srgbClr val="000000"/>
                </a:solidFill>
                <a:latin typeface="+mn-ea"/>
                <a:cs typeface="Times New Roman" pitchFamily="18" charset="0"/>
              </a:rPr>
              <a:t>。从传世文献记载来看，我国在夏代之前就已进入铜器时代，但是</a:t>
            </a:r>
            <a:r>
              <a:rPr lang="en-US" altLang="zh-CN" sz="2400" b="1" dirty="0" smtClean="0">
                <a:solidFill>
                  <a:srgbClr val="000000"/>
                </a:solidFill>
                <a:latin typeface="+mn-ea"/>
                <a:cs typeface="Times New Roman" pitchFamily="18" charset="0"/>
              </a:rPr>
              <a:t>__</a:t>
            </a:r>
            <a:r>
              <a:rPr lang="en-US" altLang="zh-CN" sz="2400" b="1" u="sng" dirty="0" smtClean="0">
                <a:solidFill>
                  <a:srgbClr val="000000"/>
                </a:solidFill>
                <a:latin typeface="+mn-ea"/>
                <a:cs typeface="Times New Roman" pitchFamily="18" charset="0"/>
              </a:rPr>
              <a:t>②</a:t>
            </a:r>
            <a:r>
              <a:rPr lang="en-US" altLang="zh-CN" sz="2400" b="1" dirty="0" smtClean="0">
                <a:solidFill>
                  <a:srgbClr val="000000"/>
                </a:solidFill>
                <a:latin typeface="+mn-ea"/>
                <a:cs typeface="Times New Roman" pitchFamily="18" charset="0"/>
              </a:rPr>
              <a:t>__</a:t>
            </a:r>
            <a:r>
              <a:rPr lang="zh-CN" altLang="en-US" sz="2400" b="1" dirty="0" smtClean="0">
                <a:solidFill>
                  <a:srgbClr val="000000"/>
                </a:solidFill>
                <a:latin typeface="+mn-ea"/>
                <a:cs typeface="Times New Roman" pitchFamily="18" charset="0"/>
              </a:rPr>
              <a:t>。上个世纪</a:t>
            </a:r>
            <a:r>
              <a:rPr lang="en-US" altLang="zh-CN" sz="2400" b="1" dirty="0" smtClean="0">
                <a:solidFill>
                  <a:srgbClr val="000000"/>
                </a:solidFill>
                <a:latin typeface="宋体" pitchFamily="2" charset="-122"/>
                <a:ea typeface="宋体" pitchFamily="2" charset="-122"/>
                <a:cs typeface="Times New Roman" pitchFamily="18" charset="0"/>
              </a:rPr>
              <a:t>50</a:t>
            </a:r>
            <a:r>
              <a:rPr lang="zh-CN" altLang="en-US" sz="2400" b="1" dirty="0" smtClean="0">
                <a:solidFill>
                  <a:srgbClr val="000000"/>
                </a:solidFill>
                <a:latin typeface="+mn-ea"/>
                <a:cs typeface="Times New Roman" pitchFamily="18" charset="0"/>
              </a:rPr>
              <a:t>年代，考古工作者在河南偃师二里头一带发掘出了不少青铜器。经鉴定，这批青铜器的制作年代距离现在</a:t>
            </a:r>
            <a:r>
              <a:rPr lang="en-US" altLang="zh-CN" sz="2400" b="1" dirty="0" smtClean="0">
                <a:solidFill>
                  <a:srgbClr val="000000"/>
                </a:solidFill>
                <a:latin typeface="宋体" pitchFamily="2" charset="-122"/>
                <a:ea typeface="宋体" pitchFamily="2" charset="-122"/>
                <a:cs typeface="Times New Roman" pitchFamily="18" charset="0"/>
              </a:rPr>
              <a:t>3500</a:t>
            </a:r>
            <a:r>
              <a:rPr lang="zh-CN" altLang="en-US" sz="2400" b="1" dirty="0" smtClean="0">
                <a:solidFill>
                  <a:srgbClr val="000000"/>
                </a:solidFill>
                <a:latin typeface="+mn-ea"/>
                <a:cs typeface="Times New Roman" pitchFamily="18" charset="0"/>
              </a:rPr>
              <a:t>多年，这个时间大概是夏晚期。它们出土的地点正好是古书中所说的夏代开采铜矿之地，因此，可以确信，</a:t>
            </a:r>
            <a:r>
              <a:rPr lang="en-US" altLang="zh-CN" sz="2400" b="1" dirty="0" smtClean="0">
                <a:solidFill>
                  <a:srgbClr val="000000"/>
                </a:solidFill>
                <a:latin typeface="+mn-ea"/>
                <a:cs typeface="Times New Roman" pitchFamily="18" charset="0"/>
              </a:rPr>
              <a:t>__</a:t>
            </a:r>
            <a:r>
              <a:rPr lang="en-US" altLang="zh-CN" sz="2400" b="1" u="sng" dirty="0" smtClean="0">
                <a:solidFill>
                  <a:srgbClr val="000000"/>
                </a:solidFill>
                <a:latin typeface="+mn-ea"/>
                <a:cs typeface="Times New Roman" pitchFamily="18" charset="0"/>
              </a:rPr>
              <a:t>③</a:t>
            </a:r>
            <a:r>
              <a:rPr lang="en-US" altLang="zh-CN" sz="2400" b="1" dirty="0" smtClean="0">
                <a:solidFill>
                  <a:srgbClr val="000000"/>
                </a:solidFill>
                <a:latin typeface="+mn-ea"/>
                <a:cs typeface="Times New Roman" pitchFamily="18" charset="0"/>
              </a:rPr>
              <a:t>__</a:t>
            </a:r>
            <a:r>
              <a:rPr lang="zh-CN" altLang="en-US" sz="2400" b="1" dirty="0" smtClean="0">
                <a:solidFill>
                  <a:srgbClr val="000000"/>
                </a:solidFill>
                <a:latin typeface="+mn-ea"/>
                <a:cs typeface="Times New Roman" pitchFamily="18" charset="0"/>
              </a:rPr>
              <a:t>。</a:t>
            </a:r>
            <a:endParaRPr lang="en-US" altLang="zh-CN" sz="2400" b="1" dirty="0" smtClean="0">
              <a:solidFill>
                <a:srgbClr val="000000"/>
              </a:solidFill>
              <a:latin typeface="+mn-ea"/>
              <a:cs typeface="Times New Roman" pitchFamily="18" charset="0"/>
            </a:endParaRPr>
          </a:p>
          <a:p>
            <a:pPr indent="273050">
              <a:lnSpc>
                <a:spcPts val="3500"/>
              </a:lnSpc>
              <a:spcBef>
                <a:spcPct val="0"/>
              </a:spcBef>
            </a:pPr>
            <a:endParaRPr lang="en-US" altLang="zh-CN" sz="2400" b="1" dirty="0" smtClean="0">
              <a:solidFill>
                <a:srgbClr val="990033"/>
              </a:solidFill>
              <a:latin typeface="宋体" charset="-122"/>
              <a:cs typeface="Times New Roman" pitchFamily="18" charset="0"/>
            </a:endParaRPr>
          </a:p>
          <a:p>
            <a:pPr>
              <a:lnSpc>
                <a:spcPts val="3500"/>
              </a:lnSpc>
              <a:spcBef>
                <a:spcPct val="0"/>
              </a:spcBef>
            </a:pPr>
            <a:r>
              <a:rPr lang="en-US" altLang="zh-CN" sz="2400" b="1" dirty="0" smtClean="0">
                <a:solidFill>
                  <a:srgbClr val="990033"/>
                </a:solidFill>
                <a:latin typeface="宋体" charset="-122"/>
                <a:cs typeface="Times New Roman" pitchFamily="18" charset="0"/>
              </a:rPr>
              <a:t>①</a:t>
            </a:r>
            <a:r>
              <a:rPr lang="zh-CN" altLang="en-US" sz="2400" b="1" dirty="0" smtClean="0">
                <a:solidFill>
                  <a:srgbClr val="990033"/>
                </a:solidFill>
                <a:latin typeface="宋体" charset="-122"/>
                <a:cs typeface="Times New Roman" pitchFamily="18" charset="0"/>
              </a:rPr>
              <a:t>我们的祖先就开始采掘铜矿，铸造铜器了　②这却一直没有得到考古发掘的证实　③我国至迟在夏晚期就已经开始使用铜器了</a:t>
            </a:r>
            <a:endParaRPr lang="zh-CN" altLang="en-US" sz="2400" b="1" dirty="0" smtClean="0">
              <a:solidFill>
                <a:srgbClr val="000000"/>
              </a:solidFill>
              <a:latin typeface="Times New Roman" pitchFamily="18" charset="0"/>
              <a:ea typeface="楷体_GB2312" pitchFamily="49" charset="-122"/>
              <a:cs typeface="Times New Roman" pitchFamily="18" charset="0"/>
            </a:endParaRPr>
          </a:p>
          <a:p>
            <a:pPr indent="273050">
              <a:lnSpc>
                <a:spcPts val="3500"/>
              </a:lnSpc>
              <a:spcBef>
                <a:spcPct val="0"/>
              </a:spcBef>
            </a:pPr>
            <a:endParaRPr lang="en-US" altLang="zh-CN" sz="2400" b="1" dirty="0" smtClean="0">
              <a:solidFill>
                <a:srgbClr val="000000"/>
              </a:solidFill>
              <a:latin typeface="+mn-ea"/>
              <a:cs typeface="Times New Roman" pitchFamily="18" charset="0"/>
            </a:endParaRPr>
          </a:p>
          <a:p>
            <a:pPr indent="273050">
              <a:lnSpc>
                <a:spcPts val="3500"/>
              </a:lnSpc>
              <a:spcBef>
                <a:spcPct val="0"/>
              </a:spcBef>
            </a:pPr>
            <a:endParaRPr lang="en-US" altLang="zh-CN" sz="2400" b="1" dirty="0" smtClean="0">
              <a:solidFill>
                <a:srgbClr val="000000"/>
              </a:solidFill>
              <a:latin typeface="+mn-ea"/>
              <a:cs typeface="Times New Roman" pitchFamily="18" charset="0"/>
            </a:endParaRPr>
          </a:p>
          <a:p>
            <a:pPr indent="273050">
              <a:lnSpc>
                <a:spcPts val="3500"/>
              </a:lnSpc>
              <a:spcBef>
                <a:spcPct val="0"/>
              </a:spcBef>
            </a:pPr>
            <a:endParaRPr lang="en-US" altLang="zh-CN" sz="2400" b="1" dirty="0" smtClean="0">
              <a:solidFill>
                <a:srgbClr val="000000"/>
              </a:solidFill>
              <a:latin typeface="+mn-ea"/>
              <a:cs typeface="Times New Roman" pitchFamily="18" charset="0"/>
            </a:endParaRPr>
          </a:p>
        </p:txBody>
      </p:sp>
      <p:sp>
        <p:nvSpPr>
          <p:cNvPr id="1344519"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2" name="内容占位符 2"/>
          <p:cNvSpPr>
            <a:spLocks/>
          </p:cNvSpPr>
          <p:nvPr/>
        </p:nvSpPr>
        <p:spPr bwMode="auto">
          <a:xfrm>
            <a:off x="714348" y="4357694"/>
            <a:ext cx="8064500" cy="1627189"/>
          </a:xfrm>
          <a:prstGeom prst="rect">
            <a:avLst/>
          </a:prstGeom>
          <a:noFill/>
          <a:ln w="9525">
            <a:noFill/>
            <a:miter lim="800000"/>
            <a:headEnd/>
            <a:tailEnd/>
          </a:ln>
        </p:spPr>
        <p:txBody>
          <a:bodyPr/>
          <a:lstStyle/>
          <a:p>
            <a:pPr indent="628650" eaLnBrk="1" hangingPunct="1">
              <a:lnSpc>
                <a:spcPts val="3500"/>
              </a:lnSpc>
              <a:spcBef>
                <a:spcPct val="0"/>
              </a:spcBef>
            </a:pPr>
            <a:endParaRPr lang="zh-CN" altLang="en-US" b="1" dirty="0">
              <a:solidFill>
                <a:srgbClr val="000000"/>
              </a:solidFill>
              <a:latin typeface="Times New Roman" pitchFamily="18" charset="0"/>
              <a:ea typeface="楷体_GB2312" pitchFamily="49" charset="-122"/>
              <a:cs typeface="Times New Roman" pitchFamily="18" charset="0"/>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nodePh="1">
                                  <p:stCondLst>
                                    <p:cond delay="0"/>
                                  </p:stCondLst>
                                  <p:endCondLst>
                                    <p:cond evt="begin" delay="0">
                                      <p:tn val="17"/>
                                    </p:cond>
                                  </p:endCondLst>
                                  <p:childTnLst>
                                    <p:set>
                                      <p:cBhvr>
                                        <p:cTn id="18" dur="1" fill="hold">
                                          <p:stCondLst>
                                            <p:cond delay="0"/>
                                          </p:stCondLst>
                                        </p:cTn>
                                        <p:tgtEl>
                                          <p:spTgt spid="2">
                                            <p:txEl>
                                              <p:pRg st="0" end="0"/>
                                            </p:txEl>
                                          </p:spTgt>
                                        </p:tgtEl>
                                        <p:attrNameLst>
                                          <p:attrName>style.visibility</p:attrName>
                                        </p:attrNameLst>
                                      </p:cBhvr>
                                      <p:to>
                                        <p:strVal val="visible"/>
                                      </p:to>
                                    </p:set>
                                    <p:animEffect transition="in" filter="blinds(horizontal)">
                                      <p:cBhvr>
                                        <p:cTn id="19"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588" y="4581525"/>
            <a:ext cx="609600" cy="2028825"/>
            <a:chOff x="1" y="2886"/>
            <a:chExt cx="384" cy="1278"/>
          </a:xfrm>
        </p:grpSpPr>
        <p:pic>
          <p:nvPicPr>
            <p:cNvPr id="1345540"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345541"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zh-CN" sz="2400" b="1" dirty="0" smtClean="0">
                <a:solidFill>
                  <a:srgbClr val="990033"/>
                </a:solidFill>
                <a:latin typeface="宋体" charset="-122"/>
                <a:cs typeface="Times New Roman" pitchFamily="18" charset="0"/>
              </a:rPr>
              <a:t>] </a:t>
            </a:r>
            <a:r>
              <a:rPr lang="zh-CN" altLang="en-US" sz="2400" b="1" dirty="0" smtClean="0">
                <a:solidFill>
                  <a:srgbClr val="990033"/>
                </a:solidFill>
                <a:latin typeface="宋体" charset="-122"/>
                <a:cs typeface="Times New Roman" pitchFamily="18" charset="0"/>
              </a:rPr>
              <a:t>本题考查扩展语句、语言表达连贯，属于续写补充型扩展题。下面的文字是对上面材料的转换与扩展，填空时既要根据上面材料的内容，又要结合下面文字横线前后的语境。前两个横线的内容可以放在一起看。根据材料表述，远古时期，黄帝就已经采铜矿铸造铜器了；史料中有记载，我们祖先大约在</a:t>
            </a:r>
            <a:r>
              <a:rPr lang="en-US" altLang="en-US" sz="2400" b="1" dirty="0" smtClean="0">
                <a:solidFill>
                  <a:srgbClr val="990033"/>
                </a:solidFill>
                <a:latin typeface="宋体" charset="-122"/>
                <a:cs typeface="Times New Roman" pitchFamily="18" charset="0"/>
              </a:rPr>
              <a:t>5000</a:t>
            </a:r>
            <a:r>
              <a:rPr lang="zh-CN" altLang="en-US" sz="2400" b="1" dirty="0" smtClean="0">
                <a:solidFill>
                  <a:srgbClr val="990033"/>
                </a:solidFill>
                <a:latin typeface="宋体" charset="-122"/>
                <a:cs typeface="Times New Roman" pitchFamily="18" charset="0"/>
              </a:rPr>
              <a:t>年前就已经开始使用铜器了，但迄今为止考古学家没有找到考古发掘的证据。根据以上内容即可填出前两个空。最后一空是总结前面的话，前面是说已证实大概在夏晚期就有了不少青铜器，说明至少在这个时期人们已开始使用青铜器了，所以据此可以填出最后一空。</a:t>
            </a:r>
          </a:p>
        </p:txBody>
      </p:sp>
      <p:sp>
        <p:nvSpPr>
          <p:cNvPr id="1345543"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588" y="4581525"/>
            <a:ext cx="609600" cy="2028825"/>
            <a:chOff x="1" y="2886"/>
            <a:chExt cx="384" cy="1278"/>
          </a:xfrm>
        </p:grpSpPr>
        <p:pic>
          <p:nvPicPr>
            <p:cNvPr id="1346564"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346565"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1346566"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spcBef>
                <a:spcPct val="0"/>
              </a:spcBef>
            </a:pPr>
            <a:r>
              <a:rPr lang="en-US" altLang="zh-CN" sz="2400" b="1" dirty="0" smtClean="0">
                <a:latin typeface="宋体" charset="-122"/>
              </a:rPr>
              <a:t>8</a:t>
            </a:r>
            <a:r>
              <a:rPr lang="zh-CN" altLang="en-US" sz="2400" b="1" dirty="0" smtClean="0">
                <a:latin typeface="宋体" charset="-122"/>
              </a:rPr>
              <a:t>． </a:t>
            </a:r>
            <a:r>
              <a:rPr lang="en-US" altLang="zh-CN" sz="2400" b="1" dirty="0" smtClean="0">
                <a:latin typeface="宋体" charset="-122"/>
              </a:rPr>
              <a:t>[</a:t>
            </a:r>
            <a:r>
              <a:rPr lang="en-US" altLang="zh-CN" sz="2400" b="1" dirty="0" smtClean="0">
                <a:solidFill>
                  <a:srgbClr val="000000"/>
                </a:solidFill>
                <a:latin typeface="宋体" pitchFamily="2" charset="-122"/>
                <a:ea typeface="宋体" pitchFamily="2" charset="-122"/>
                <a:cs typeface="Times New Roman" pitchFamily="18" charset="0"/>
              </a:rPr>
              <a:t>2010·</a:t>
            </a:r>
            <a:r>
              <a:rPr lang="zh-CN" altLang="en-US" sz="2400" b="1" dirty="0" smtClean="0">
                <a:solidFill>
                  <a:srgbClr val="000000"/>
                </a:solidFill>
                <a:latin typeface="Courier New"/>
                <a:cs typeface="Times New Roman" pitchFamily="18" charset="0"/>
              </a:rPr>
              <a:t>课标全国</a:t>
            </a:r>
            <a:r>
              <a:rPr lang="zh-CN" altLang="en-US" sz="2400" b="1" dirty="0" smtClean="0">
                <a:solidFill>
                  <a:srgbClr val="000000"/>
                </a:solidFill>
                <a:latin typeface="Times New Roman" pitchFamily="18" charset="0"/>
                <a:cs typeface="Times New Roman" pitchFamily="18" charset="0"/>
              </a:rPr>
              <a:t>卷</a:t>
            </a:r>
            <a:r>
              <a:rPr lang="en-US" altLang="zh-CN" sz="2400" b="1" dirty="0" smtClean="0">
                <a:solidFill>
                  <a:srgbClr val="000000"/>
                </a:solidFill>
                <a:latin typeface="宋体" charset="-122"/>
                <a:cs typeface="Times New Roman" pitchFamily="18" charset="0"/>
              </a:rPr>
              <a:t>]</a:t>
            </a:r>
            <a:r>
              <a:rPr lang="zh-CN" altLang="zh-CN" sz="2400" b="1" dirty="0" smtClean="0">
                <a:solidFill>
                  <a:srgbClr val="000000"/>
                </a:solidFill>
                <a:latin typeface="Times New Roman" pitchFamily="18" charset="0"/>
                <a:cs typeface="Times New Roman" pitchFamily="18" charset="0"/>
              </a:rPr>
              <a:t>下面是关于</a:t>
            </a:r>
            <a:r>
              <a:rPr lang="zh-CN"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感恩教育</a:t>
            </a:r>
            <a:r>
              <a:rPr lang="zh-CN"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的评论文章中的一段文字。请根据上下文，补写画线处的内容。要求紧扣主题，语意连贯，表达明确，每处不超过</a:t>
            </a:r>
            <a:r>
              <a:rPr lang="en-US" altLang="zh-CN" sz="2400" b="1" dirty="0" smtClean="0">
                <a:solidFill>
                  <a:srgbClr val="000000"/>
                </a:solidFill>
                <a:latin typeface="宋体" pitchFamily="2" charset="-122"/>
                <a:ea typeface="宋体" pitchFamily="2" charset="-122"/>
                <a:cs typeface="Times New Roman" pitchFamily="18" charset="0"/>
              </a:rPr>
              <a:t>15</a:t>
            </a:r>
            <a:r>
              <a:rPr lang="zh-CN" altLang="en-US" sz="2400" b="1" dirty="0" smtClean="0">
                <a:solidFill>
                  <a:srgbClr val="000000"/>
                </a:solidFill>
                <a:latin typeface="Times New Roman" pitchFamily="18" charset="0"/>
                <a:cs typeface="Times New Roman" pitchFamily="18" charset="0"/>
              </a:rPr>
              <a:t>个字。</a:t>
            </a:r>
            <a:r>
              <a:rPr lang="en-US" altLang="zh-CN" sz="2400" b="1" dirty="0" smtClean="0">
                <a:solidFill>
                  <a:srgbClr val="000000"/>
                </a:solidFill>
                <a:latin typeface="Times New Roman" pitchFamily="18" charset="0"/>
                <a:ea typeface="仿宋_GB2312" pitchFamily="49" charset="-122"/>
                <a:cs typeface="Times New Roman" pitchFamily="18" charset="0"/>
              </a:rPr>
              <a:t>(</a:t>
            </a:r>
            <a:r>
              <a:rPr lang="en-US" altLang="zh-CN" sz="2400" b="1" dirty="0" smtClean="0">
                <a:solidFill>
                  <a:srgbClr val="000000"/>
                </a:solidFill>
                <a:latin typeface="宋体" pitchFamily="2" charset="-122"/>
                <a:ea typeface="宋体" pitchFamily="2" charset="-122"/>
                <a:cs typeface="Times New Roman" pitchFamily="18" charset="0"/>
              </a:rPr>
              <a:t>5</a:t>
            </a:r>
            <a:r>
              <a:rPr lang="zh-CN" altLang="en-US" sz="2400" b="1" dirty="0" smtClean="0">
                <a:solidFill>
                  <a:srgbClr val="000000"/>
                </a:solidFill>
                <a:latin typeface="Times New Roman" pitchFamily="18" charset="0"/>
                <a:ea typeface="仿宋_GB2312" pitchFamily="49" charset="-122"/>
                <a:cs typeface="Times New Roman" pitchFamily="18" charset="0"/>
              </a:rPr>
              <a:t>分</a:t>
            </a:r>
            <a:r>
              <a:rPr lang="en-US" altLang="zh-CN" sz="2400" b="1" dirty="0" smtClean="0">
                <a:solidFill>
                  <a:srgbClr val="000000"/>
                </a:solidFill>
                <a:latin typeface="Times New Roman" pitchFamily="18" charset="0"/>
                <a:ea typeface="仿宋_GB2312" pitchFamily="49" charset="-122"/>
                <a:cs typeface="Times New Roman" pitchFamily="18" charset="0"/>
              </a:rPr>
              <a:t>)</a:t>
            </a:r>
            <a:endParaRPr lang="en-US" altLang="zh-CN" sz="2400" b="1" dirty="0" smtClean="0">
              <a:solidFill>
                <a:srgbClr val="000000"/>
              </a:solidFill>
              <a:latin typeface="Times New Roman" pitchFamily="18" charset="0"/>
              <a:ea typeface="楷体_GB2312" pitchFamily="49" charset="-122"/>
              <a:cs typeface="Times New Roman" pitchFamily="18" charset="0"/>
            </a:endParaRPr>
          </a:p>
          <a:p>
            <a:pPr>
              <a:lnSpc>
                <a:spcPts val="3500"/>
              </a:lnSpc>
              <a:spcBef>
                <a:spcPct val="0"/>
              </a:spcBef>
            </a:pPr>
            <a:r>
              <a:rPr lang="zh-CN" altLang="en-US" sz="2400" b="1" dirty="0" smtClean="0">
                <a:solidFill>
                  <a:srgbClr val="000000"/>
                </a:solidFill>
                <a:latin typeface="Times New Roman" pitchFamily="18" charset="0"/>
                <a:ea typeface="楷体_GB2312" pitchFamily="49" charset="-122"/>
                <a:cs typeface="Times New Roman" pitchFamily="18" charset="0"/>
              </a:rPr>
              <a:t>        近年来，不少学校开展的感恩教育活动都是要求学生给父母洗一次脚。这引发了有关人士的质疑：</a:t>
            </a:r>
            <a:r>
              <a:rPr lang="en-US" altLang="zh-CN" sz="2400" b="1" u="sng" dirty="0" smtClean="0">
                <a:solidFill>
                  <a:srgbClr val="000000"/>
                </a:solidFill>
                <a:latin typeface="宋体" charset="-122"/>
                <a:ea typeface="楷体_GB2312" pitchFamily="49" charset="-122"/>
                <a:cs typeface="Times New Roman" pitchFamily="18" charset="0"/>
              </a:rPr>
              <a:t>①   </a:t>
            </a:r>
            <a:r>
              <a:rPr lang="zh-CN" altLang="en-US" sz="2400" b="1" dirty="0" smtClean="0">
                <a:solidFill>
                  <a:srgbClr val="000000"/>
                </a:solidFill>
                <a:latin typeface="Times New Roman" pitchFamily="18" charset="0"/>
                <a:ea typeface="楷体_GB2312" pitchFamily="49" charset="-122"/>
                <a:cs typeface="Times New Roman" pitchFamily="18" charset="0"/>
              </a:rPr>
              <a:t>？中华民族是一个有着数千年文明史的伟大民族，知恩图报是我们的传统美德。</a:t>
            </a:r>
            <a:r>
              <a:rPr lang="en-US" altLang="zh-CN" sz="2400" b="1" u="sng" dirty="0" smtClean="0">
                <a:solidFill>
                  <a:srgbClr val="000000"/>
                </a:solidFill>
                <a:latin typeface="宋体" charset="-122"/>
                <a:ea typeface="楷体_GB2312" pitchFamily="49" charset="-122"/>
                <a:cs typeface="Times New Roman" pitchFamily="18" charset="0"/>
              </a:rPr>
              <a:t>②   </a:t>
            </a:r>
            <a:r>
              <a:rPr lang="zh-CN" altLang="en-US" sz="2400" b="1" dirty="0" smtClean="0">
                <a:solidFill>
                  <a:srgbClr val="000000"/>
                </a:solidFill>
                <a:latin typeface="Times New Roman" pitchFamily="18" charset="0"/>
                <a:ea typeface="楷体_GB2312" pitchFamily="49" charset="-122"/>
                <a:cs typeface="Times New Roman" pitchFamily="18" charset="0"/>
              </a:rPr>
              <a:t>无疑是正确的，但是，如果不考虑学生的年龄以及生理与心理的差异和特点，只是简单地采取</a:t>
            </a:r>
            <a:r>
              <a:rPr lang="en-US" altLang="zh-CN" sz="2400" b="1" u="sng" dirty="0" smtClean="0">
                <a:solidFill>
                  <a:srgbClr val="000000"/>
                </a:solidFill>
                <a:latin typeface="宋体" charset="-122"/>
                <a:ea typeface="楷体_GB2312" pitchFamily="49" charset="-122"/>
                <a:cs typeface="Times New Roman" pitchFamily="18" charset="0"/>
              </a:rPr>
              <a:t>③   </a:t>
            </a:r>
            <a:r>
              <a:rPr lang="zh-CN" altLang="en-US" sz="2400" b="1" dirty="0" smtClean="0">
                <a:solidFill>
                  <a:srgbClr val="000000"/>
                </a:solidFill>
                <a:latin typeface="Times New Roman" pitchFamily="18" charset="0"/>
                <a:ea typeface="楷体_GB2312" pitchFamily="49" charset="-122"/>
                <a:cs typeface="Times New Roman" pitchFamily="18" charset="0"/>
              </a:rPr>
              <a:t>，恐怕不但达不到预期的教育效果，</a:t>
            </a:r>
            <a:r>
              <a:rPr lang="en-US" altLang="zh-CN" sz="2400" b="1" u="sng" dirty="0" smtClean="0">
                <a:solidFill>
                  <a:srgbClr val="000000"/>
                </a:solidFill>
                <a:latin typeface="宋体" charset="-122"/>
                <a:ea typeface="楷体_GB2312" pitchFamily="49" charset="-122"/>
                <a:cs typeface="Times New Roman" pitchFamily="18" charset="0"/>
              </a:rPr>
              <a:t>④</a:t>
            </a:r>
            <a:r>
              <a:rPr lang="en-US" altLang="zh-CN" sz="2400" b="1" u="sng" dirty="0" smtClean="0">
                <a:solidFill>
                  <a:srgbClr val="000000"/>
                </a:solidFill>
                <a:latin typeface="Times New Roman" pitchFamily="18" charset="0"/>
                <a:ea typeface="楷体_GB2312" pitchFamily="49" charset="-122"/>
                <a:cs typeface="Times New Roman" pitchFamily="18" charset="0"/>
              </a:rPr>
              <a:t>      </a:t>
            </a:r>
            <a:r>
              <a:rPr lang="zh-CN" altLang="en-US" sz="2400" b="1" dirty="0" smtClean="0">
                <a:solidFill>
                  <a:srgbClr val="000000"/>
                </a:solidFill>
                <a:latin typeface="Times New Roman" pitchFamily="18" charset="0"/>
                <a:ea typeface="楷体_GB2312" pitchFamily="49" charset="-122"/>
                <a:cs typeface="Times New Roman" pitchFamily="18" charset="0"/>
              </a:rPr>
              <a:t>。感恩教育是一项长期的工作，而且牵涉很多方面，它需要</a:t>
            </a:r>
            <a:r>
              <a:rPr lang="en-US" altLang="zh-CN" sz="2400" b="1" u="sng" dirty="0" smtClean="0">
                <a:solidFill>
                  <a:srgbClr val="000000"/>
                </a:solidFill>
                <a:latin typeface="宋体" charset="-122"/>
                <a:ea typeface="楷体_GB2312" pitchFamily="49" charset="-122"/>
                <a:cs typeface="Times New Roman" pitchFamily="18" charset="0"/>
              </a:rPr>
              <a:t>⑤  </a:t>
            </a:r>
            <a:r>
              <a:rPr lang="zh-CN" altLang="en-US" sz="2400" b="1" dirty="0" smtClean="0">
                <a:solidFill>
                  <a:srgbClr val="000000"/>
                </a:solidFill>
                <a:latin typeface="Times New Roman" pitchFamily="18" charset="0"/>
                <a:ea typeface="楷体_GB2312" pitchFamily="49" charset="-122"/>
                <a:cs typeface="Times New Roman" pitchFamily="18" charset="0"/>
              </a:rPr>
              <a:t>。</a:t>
            </a:r>
            <a:endParaRPr lang="en-US" altLang="zh-CN" sz="2400" b="1" dirty="0" smtClean="0">
              <a:solidFill>
                <a:srgbClr val="000000"/>
              </a:solidFill>
              <a:latin typeface="Times New Roman" pitchFamily="18" charset="0"/>
              <a:ea typeface="楷体_GB2312" pitchFamily="49" charset="-122"/>
              <a:cs typeface="Times New Roman" pitchFamily="18" charset="0"/>
            </a:endParaRPr>
          </a:p>
        </p:txBody>
      </p:sp>
      <p:sp>
        <p:nvSpPr>
          <p:cNvPr id="1346567"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第1讲　连贯</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166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46566">
                                            <p:txEl>
                                              <p:pRg st="0" end="0"/>
                                            </p:txEl>
                                          </p:spTgt>
                                        </p:tgtEl>
                                        <p:attrNameLst>
                                          <p:attrName>style.visibility</p:attrName>
                                        </p:attrNameLst>
                                      </p:cBhvr>
                                      <p:to>
                                        <p:strVal val="visible"/>
                                      </p:to>
                                    </p:set>
                                    <p:anim calcmode="lin" valueType="num">
                                      <p:cBhvr additive="base">
                                        <p:cTn id="7" dur="500" fill="hold"/>
                                        <p:tgtEl>
                                          <p:spTgt spid="134656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4656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46566">
                                            <p:txEl>
                                              <p:pRg st="1" end="1"/>
                                            </p:txEl>
                                          </p:spTgt>
                                        </p:tgtEl>
                                        <p:attrNameLst>
                                          <p:attrName>style.visibility</p:attrName>
                                        </p:attrNameLst>
                                      </p:cBhvr>
                                      <p:to>
                                        <p:strVal val="visible"/>
                                      </p:to>
                                    </p:set>
                                    <p:anim calcmode="lin" valueType="num">
                                      <p:cBhvr additive="base">
                                        <p:cTn id="13" dur="500" fill="hold"/>
                                        <p:tgtEl>
                                          <p:spTgt spid="134656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4656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588" y="4581525"/>
            <a:ext cx="609600" cy="2028825"/>
            <a:chOff x="1" y="2886"/>
            <a:chExt cx="384" cy="1278"/>
          </a:xfrm>
        </p:grpSpPr>
        <p:pic>
          <p:nvPicPr>
            <p:cNvPr id="1347588"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347589"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宋体" charset="-122"/>
                <a:cs typeface="Times New Roman" pitchFamily="18" charset="0"/>
              </a:rPr>
              <a:t>①</a:t>
            </a:r>
            <a:r>
              <a:rPr lang="zh-CN" altLang="en-US" sz="2400" b="1" dirty="0" smtClean="0">
                <a:solidFill>
                  <a:srgbClr val="990033"/>
                </a:solidFill>
                <a:latin typeface="宋体" charset="-122"/>
                <a:cs typeface="Times New Roman" pitchFamily="18" charset="0"/>
              </a:rPr>
              <a:t>难道感恩就只是给父母洗脚吗　</a:t>
            </a:r>
            <a:r>
              <a:rPr lang="en-US" altLang="zh-CN" sz="2400" b="1" dirty="0" smtClean="0">
                <a:solidFill>
                  <a:srgbClr val="990033"/>
                </a:solidFill>
                <a:latin typeface="宋体" charset="-122"/>
                <a:cs typeface="Times New Roman" pitchFamily="18" charset="0"/>
              </a:rPr>
              <a:t>②</a:t>
            </a:r>
            <a:r>
              <a:rPr lang="zh-CN" altLang="en-US" sz="2400" b="1" dirty="0" smtClean="0">
                <a:solidFill>
                  <a:srgbClr val="990033"/>
                </a:solidFill>
                <a:latin typeface="宋体" charset="-122"/>
                <a:cs typeface="Times New Roman" pitchFamily="18" charset="0"/>
              </a:rPr>
              <a:t>学校对学生进行感恩教育　</a:t>
            </a:r>
            <a:r>
              <a:rPr lang="en-US" altLang="zh-CN" sz="2400" b="1" dirty="0" smtClean="0">
                <a:solidFill>
                  <a:srgbClr val="990033"/>
                </a:solidFill>
                <a:latin typeface="宋体" charset="-122"/>
                <a:cs typeface="Times New Roman" pitchFamily="18" charset="0"/>
              </a:rPr>
              <a:t>③“</a:t>
            </a:r>
            <a:r>
              <a:rPr lang="zh-CN" altLang="en-US" sz="2400" b="1" dirty="0" smtClean="0">
                <a:solidFill>
                  <a:srgbClr val="990033"/>
                </a:solidFill>
                <a:latin typeface="宋体" charset="-122"/>
                <a:cs typeface="Times New Roman" pitchFamily="18" charset="0"/>
              </a:rPr>
              <a:t>一刀切</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的模式　</a:t>
            </a:r>
            <a:r>
              <a:rPr lang="en-US" altLang="zh-CN" sz="2400" b="1" dirty="0" smtClean="0">
                <a:solidFill>
                  <a:srgbClr val="990033"/>
                </a:solidFill>
                <a:latin typeface="宋体" charset="-122"/>
                <a:cs typeface="Times New Roman" pitchFamily="18" charset="0"/>
              </a:rPr>
              <a:t>④</a:t>
            </a:r>
            <a:r>
              <a:rPr lang="zh-CN" altLang="en-US" sz="2400" b="1" dirty="0" smtClean="0">
                <a:solidFill>
                  <a:srgbClr val="990033"/>
                </a:solidFill>
                <a:latin typeface="宋体" charset="-122"/>
                <a:cs typeface="Times New Roman" pitchFamily="18" charset="0"/>
              </a:rPr>
              <a:t>反而会使学生产生抵触情绪　</a:t>
            </a:r>
            <a:r>
              <a:rPr lang="en-US" altLang="zh-CN" sz="2400" b="1" dirty="0" smtClean="0">
                <a:solidFill>
                  <a:srgbClr val="990033"/>
                </a:solidFill>
                <a:latin typeface="宋体" charset="-122"/>
                <a:cs typeface="Times New Roman" pitchFamily="18" charset="0"/>
              </a:rPr>
              <a:t>⑤</a:t>
            </a:r>
            <a:r>
              <a:rPr lang="zh-CN" altLang="en-US" sz="2400" b="1" dirty="0" smtClean="0">
                <a:solidFill>
                  <a:srgbClr val="990033"/>
                </a:solidFill>
                <a:latin typeface="宋体" charset="-122"/>
                <a:cs typeface="Times New Roman" pitchFamily="18" charset="0"/>
              </a:rPr>
              <a:t>学校、家长和社会的共同努力</a:t>
            </a:r>
          </a:p>
          <a:p>
            <a:pPr>
              <a:lnSpc>
                <a:spcPts val="3500"/>
              </a:lnSpc>
            </a:pP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zh-CN" sz="2400" b="1" dirty="0" smtClean="0">
                <a:solidFill>
                  <a:srgbClr val="990033"/>
                </a:solidFill>
                <a:latin typeface="宋体" charset="-122"/>
                <a:cs typeface="Times New Roman" pitchFamily="18" charset="0"/>
              </a:rPr>
              <a:t>]  </a:t>
            </a:r>
            <a:r>
              <a:rPr lang="zh-CN" altLang="en-US" sz="2400" b="1" dirty="0" smtClean="0">
                <a:solidFill>
                  <a:srgbClr val="990033"/>
                </a:solidFill>
                <a:latin typeface="宋体" charset="-122"/>
                <a:cs typeface="Times New Roman" pitchFamily="18" charset="0"/>
              </a:rPr>
              <a:t>本题考查语言表达简明、连贯、得体、准确、鲜明、生动。做题前先要有整体观念，把握住文段要旨，然后有针对性地表述，一定要与上下文语境相吻合。</a:t>
            </a:r>
          </a:p>
        </p:txBody>
      </p:sp>
      <p:sp>
        <p:nvSpPr>
          <p:cNvPr id="1347591"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b="1">
                <a:solidFill>
                  <a:srgbClr val="C00000"/>
                </a:solidFill>
                <a:latin typeface="幼圆" pitchFamily="49" charset="-122"/>
                <a:ea typeface="幼圆" pitchFamily="49" charset="-122"/>
              </a:rPr>
              <a:t>第1讲　连贯</a:t>
            </a:r>
            <a:endParaRPr lang="en-US" altLang="zh-CN"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395288" y="2708275"/>
            <a:ext cx="9072562" cy="1190625"/>
          </a:xfrm>
          <a:prstGeom prst="rect">
            <a:avLst/>
          </a:prstGeom>
          <a:noFill/>
          <a:ln w="9525">
            <a:noFill/>
            <a:miter lim="800000"/>
            <a:headEnd/>
            <a:tailEnd/>
          </a:ln>
        </p:spPr>
        <p:txBody>
          <a:bodyPr>
            <a:spAutoFit/>
          </a:bodyPr>
          <a:lstStyle/>
          <a:p>
            <a:pPr algn="ctr" eaLnBrk="1" hangingPunct="1">
              <a:lnSpc>
                <a:spcPct val="100000"/>
              </a:lnSpc>
              <a:spcBef>
                <a:spcPct val="0"/>
              </a:spcBef>
              <a:buFontTx/>
              <a:buNone/>
            </a:pPr>
            <a:r>
              <a:rPr lang="zh-CN" altLang="en-US" sz="3600" dirty="0">
                <a:solidFill>
                  <a:srgbClr val="FF6600"/>
                </a:solidFill>
                <a:latin typeface="黑体" pitchFamily="2" charset="-122"/>
                <a:ea typeface="黑体" pitchFamily="2" charset="-122"/>
              </a:rPr>
              <a:t>第</a:t>
            </a:r>
            <a:r>
              <a:rPr lang="en-US" altLang="zh-CN" sz="3600" dirty="0">
                <a:solidFill>
                  <a:srgbClr val="FF6600"/>
                </a:solidFill>
                <a:latin typeface="黑体" pitchFamily="2" charset="-122"/>
                <a:ea typeface="黑体" pitchFamily="2" charset="-122"/>
              </a:rPr>
              <a:t>2</a:t>
            </a:r>
            <a:r>
              <a:rPr lang="zh-CN" altLang="en-US" sz="3600" dirty="0">
                <a:solidFill>
                  <a:srgbClr val="FF6600"/>
                </a:solidFill>
                <a:latin typeface="黑体" pitchFamily="2" charset="-122"/>
                <a:ea typeface="黑体" pitchFamily="2" charset="-122"/>
              </a:rPr>
              <a:t>讲　简明、得体、准确、</a:t>
            </a:r>
          </a:p>
          <a:p>
            <a:pPr algn="ctr" eaLnBrk="1" hangingPunct="1">
              <a:lnSpc>
                <a:spcPct val="100000"/>
              </a:lnSpc>
              <a:spcBef>
                <a:spcPct val="0"/>
              </a:spcBef>
              <a:buFontTx/>
              <a:buNone/>
            </a:pPr>
            <a:r>
              <a:rPr lang="zh-CN" altLang="en-US" sz="3600" dirty="0">
                <a:solidFill>
                  <a:srgbClr val="FF6600"/>
                </a:solidFill>
                <a:latin typeface="黑体" pitchFamily="2" charset="-122"/>
                <a:ea typeface="黑体" pitchFamily="2" charset="-122"/>
              </a:rPr>
              <a:t>鲜明、生动</a:t>
            </a:r>
          </a:p>
        </p:txBody>
      </p:sp>
      <p:grpSp>
        <p:nvGrpSpPr>
          <p:cNvPr id="2" name="Group 4"/>
          <p:cNvGrpSpPr>
            <a:grpSpLocks/>
          </p:cNvGrpSpPr>
          <p:nvPr/>
        </p:nvGrpSpPr>
        <p:grpSpPr bwMode="auto">
          <a:xfrm>
            <a:off x="1588" y="777875"/>
            <a:ext cx="609600" cy="2003425"/>
            <a:chOff x="1" y="490"/>
            <a:chExt cx="384" cy="1262"/>
          </a:xfrm>
        </p:grpSpPr>
        <p:pic>
          <p:nvPicPr>
            <p:cNvPr id="1348613" name="Picture 5"/>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348614" name="内容占位符 2">
              <a:hlinkClick r:id="rId3" action="ppaction://hlinksldjump"/>
            </p:cNvPr>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真题</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指导</a:t>
              </a:r>
            </a:p>
          </p:txBody>
        </p:sp>
      </p:grpSp>
      <p:grpSp>
        <p:nvGrpSpPr>
          <p:cNvPr id="3" name="Group 7"/>
          <p:cNvGrpSpPr>
            <a:grpSpLocks/>
          </p:cNvGrpSpPr>
          <p:nvPr/>
        </p:nvGrpSpPr>
        <p:grpSpPr bwMode="auto">
          <a:xfrm>
            <a:off x="1588" y="2674938"/>
            <a:ext cx="609600" cy="1978025"/>
            <a:chOff x="1" y="1685"/>
            <a:chExt cx="384" cy="1246"/>
          </a:xfrm>
        </p:grpSpPr>
        <p:pic>
          <p:nvPicPr>
            <p:cNvPr id="1348616" name="Picture 8"/>
            <p:cNvPicPr>
              <a:picLocks noChangeAspect="1" noChangeArrowheads="1"/>
            </p:cNvPicPr>
            <p:nvPr/>
          </p:nvPicPr>
          <p:blipFill>
            <a:blip r:embed="rId4" cstate="print"/>
            <a:srcRect/>
            <a:stretch>
              <a:fillRect/>
            </a:stretch>
          </p:blipFill>
          <p:spPr bwMode="auto">
            <a:xfrm>
              <a:off x="1" y="1685"/>
              <a:ext cx="384" cy="1171"/>
            </a:xfrm>
            <a:prstGeom prst="rect">
              <a:avLst/>
            </a:prstGeom>
            <a:noFill/>
            <a:ln w="9525">
              <a:noFill/>
              <a:miter lim="800000"/>
              <a:headEnd/>
              <a:tailEnd/>
            </a:ln>
          </p:spPr>
        </p:pic>
        <p:sp>
          <p:nvSpPr>
            <p:cNvPr id="1348617"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grpSp>
        <p:nvGrpSpPr>
          <p:cNvPr id="4" name="Group 10"/>
          <p:cNvGrpSpPr>
            <a:grpSpLocks/>
          </p:cNvGrpSpPr>
          <p:nvPr/>
        </p:nvGrpSpPr>
        <p:grpSpPr bwMode="auto">
          <a:xfrm>
            <a:off x="1588" y="4581525"/>
            <a:ext cx="609600" cy="2028825"/>
            <a:chOff x="1" y="2886"/>
            <a:chExt cx="384" cy="1278"/>
          </a:xfrm>
        </p:grpSpPr>
        <p:pic>
          <p:nvPicPr>
            <p:cNvPr id="1348619" name="Picture 11"/>
            <p:cNvPicPr>
              <a:picLocks noChangeAspect="1" noChangeArrowheads="1"/>
            </p:cNvPicPr>
            <p:nvPr/>
          </p:nvPicPr>
          <p:blipFill>
            <a:blip r:embed="rId6" cstate="print"/>
            <a:srcRect/>
            <a:stretch>
              <a:fillRect/>
            </a:stretch>
          </p:blipFill>
          <p:spPr bwMode="auto">
            <a:xfrm>
              <a:off x="1" y="2886"/>
              <a:ext cx="384" cy="1171"/>
            </a:xfrm>
            <a:prstGeom prst="rect">
              <a:avLst/>
            </a:prstGeom>
            <a:noFill/>
            <a:ln w="9525">
              <a:noFill/>
              <a:miter lim="800000"/>
              <a:headEnd/>
              <a:tailEnd/>
            </a:ln>
          </p:spPr>
        </p:pic>
        <p:sp>
          <p:nvSpPr>
            <p:cNvPr id="1348620" name="内容占位符 2">
              <a:hlinkClick r:id="rId7" action="ppaction://hlinksldjump"/>
            </p:cNvPr>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训练</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检测</a:t>
              </a:r>
            </a:p>
          </p:txBody>
        </p:sp>
      </p:grpSp>
      <p:sp>
        <p:nvSpPr>
          <p:cNvPr id="6" name="动作按钮: 自定义 5">
            <a:hlinkClick r:id="rId8"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2"/>
                                        </p:tgtEl>
                                      </p:cBhvr>
                                    </p:animEffect>
                                    <p:animScale>
                                      <p:cBhvr>
                                        <p:cTn id="13" dur="250" autoRev="1" fill="hold"/>
                                        <p:tgtEl>
                                          <p:spTgt spid="2"/>
                                        </p:tgtEl>
                                      </p:cBhvr>
                                      <p:by x="105000" y="105000"/>
                                    </p:animScale>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3"/>
                                        </p:tgtEl>
                                      </p:cBhvr>
                                    </p:animEffect>
                                    <p:animScale>
                                      <p:cBhvr>
                                        <p:cTn id="17" dur="250" autoRev="1" fill="hold"/>
                                        <p:tgtEl>
                                          <p:spTgt spid="3"/>
                                        </p:tgtEl>
                                      </p:cBhvr>
                                      <p:by x="105000" y="105000"/>
                                    </p:animScale>
                                  </p:childTnLst>
                                </p:cTn>
                              </p:par>
                            </p:childTnLst>
                          </p:cTn>
                        </p:par>
                        <p:par>
                          <p:cTn id="18" fill="hold">
                            <p:stCondLst>
                              <p:cond delay="1500"/>
                            </p:stCondLst>
                            <p:childTnLst>
                              <p:par>
                                <p:cTn id="19" presetID="26" presetClass="emph" presetSubtype="0" fill="hold" nodeType="afterEffect">
                                  <p:stCondLst>
                                    <p:cond delay="0"/>
                                  </p:stCondLst>
                                  <p:childTnLst>
                                    <p:animEffect transition="out" filter="fade">
                                      <p:cBhvr>
                                        <p:cTn id="20" dur="500" tmFilter="0, 0; .2, .5; .8, .5; 1, 0"/>
                                        <p:tgtEl>
                                          <p:spTgt spid="4"/>
                                        </p:tgtEl>
                                      </p:cBhvr>
                                    </p:animEffect>
                                    <p:animScale>
                                      <p:cBhvr>
                                        <p:cTn id="21"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1"/>
          <p:cNvGrpSpPr>
            <a:grpSpLocks/>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buFontTx/>
                <a:buNone/>
                <a:defRPr/>
              </a:pPr>
              <a:endParaRPr lang="zh-CN" altLang="en-US" sz="1800" baseline="-25000"/>
            </a:p>
          </p:txBody>
        </p:sp>
        <p:sp>
          <p:nvSpPr>
            <p:cNvPr id="2"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buFontTx/>
                <a:buNone/>
                <a:defRPr/>
              </a:pPr>
              <a:endParaRPr lang="zh-CN" altLang="en-US" sz="1800" baseline="-25000"/>
            </a:p>
          </p:txBody>
        </p:sp>
      </p:grpSp>
      <p:sp>
        <p:nvSpPr>
          <p:cNvPr id="1982472" name="矩形 23"/>
          <p:cNvSpPr>
            <a:spLocks noChangeArrowheads="1"/>
          </p:cNvSpPr>
          <p:nvPr/>
        </p:nvSpPr>
        <p:spPr bwMode="auto">
          <a:xfrm>
            <a:off x="649288" y="982663"/>
            <a:ext cx="7916862" cy="5399087"/>
          </a:xfrm>
          <a:prstGeom prst="rect">
            <a:avLst/>
          </a:prstGeom>
          <a:noFill/>
          <a:ln w="9525">
            <a:noFill/>
            <a:miter lim="800000"/>
            <a:headEnd/>
            <a:tailEnd/>
          </a:ln>
        </p:spPr>
        <p:txBody>
          <a:bodyPr/>
          <a:lstStyle/>
          <a:p>
            <a:pPr indent="622800">
              <a:lnSpc>
                <a:spcPts val="3500"/>
              </a:lnSpc>
            </a:pPr>
            <a:r>
              <a:rPr lang="zh-CN" altLang="en-US" sz="2400" b="1" dirty="0" smtClean="0">
                <a:solidFill>
                  <a:srgbClr val="000000"/>
                </a:solidFill>
                <a:latin typeface="Times New Roman" pitchFamily="18" charset="0"/>
                <a:cs typeface="Times New Roman" pitchFamily="18" charset="0"/>
              </a:rPr>
              <a:t>新课标全国卷</a:t>
            </a:r>
            <a:r>
              <a:rPr lang="en-US" altLang="zh-CN"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考试说明</a:t>
            </a:r>
            <a:r>
              <a:rPr lang="en-US" altLang="zh-CN"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对该考点提出的要求是</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语言表达简明、得体、准确、鲜明、生动</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，能力层级为</a:t>
            </a:r>
            <a:r>
              <a:rPr lang="en-US" altLang="en-US" sz="2400" b="1" dirty="0" smtClean="0">
                <a:solidFill>
                  <a:srgbClr val="000000"/>
                </a:solidFill>
                <a:latin typeface="Times New Roman" pitchFamily="18" charset="0"/>
                <a:cs typeface="Times New Roman" pitchFamily="18" charset="0"/>
              </a:rPr>
              <a:t>E</a:t>
            </a:r>
            <a:r>
              <a:rPr lang="zh-CN" altLang="en-US" sz="2400" b="1" dirty="0" smtClean="0">
                <a:solidFill>
                  <a:srgbClr val="000000"/>
                </a:solidFill>
                <a:latin typeface="Times New Roman" pitchFamily="18" charset="0"/>
                <a:cs typeface="Times New Roman" pitchFamily="18" charset="0"/>
              </a:rPr>
              <a:t>级。主要考查学生用词是否准确，语言是否简约、合乎语境、得体恰当，语脉是否贯通，主题是否明确，语句是否有文采等。</a:t>
            </a:r>
          </a:p>
          <a:p>
            <a:pPr indent="622300">
              <a:lnSpc>
                <a:spcPts val="3500"/>
              </a:lnSpc>
              <a:spcBef>
                <a:spcPct val="0"/>
              </a:spcBef>
            </a:pPr>
            <a:endParaRPr lang="zh-CN" altLang="en-US" b="1" dirty="0">
              <a:solidFill>
                <a:srgbClr val="000000"/>
              </a:solidFill>
              <a:latin typeface="Times New Roman" pitchFamily="18" charset="0"/>
              <a:cs typeface="Times New Roman" pitchFamily="18" charset="0"/>
            </a:endParaRP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ts val="2200"/>
              </a:lnSpc>
              <a:spcBef>
                <a:spcPct val="0"/>
              </a:spcBef>
              <a:buFontTx/>
              <a:buNone/>
              <a:defRPr/>
            </a:pPr>
            <a:r>
              <a:rPr lang="zh-CN" altLang="en-US" sz="2600" b="1">
                <a:solidFill>
                  <a:schemeClr val="bg1"/>
                </a:solidFill>
                <a:latin typeface="幼圆" pitchFamily="49" charset="-122"/>
                <a:ea typeface="幼圆" pitchFamily="49" charset="-122"/>
              </a:rPr>
              <a:t>考纲在线</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82472"/>
                                        </p:tgtEl>
                                        <p:attrNameLst>
                                          <p:attrName>style.visibility</p:attrName>
                                        </p:attrNameLst>
                                      </p:cBhvr>
                                      <p:to>
                                        <p:strVal val="visible"/>
                                      </p:to>
                                    </p:set>
                                    <p:animEffect transition="in" filter="blinds(horizontal)">
                                      <p:cBhvr>
                                        <p:cTn id="12" dur="500"/>
                                        <p:tgtEl>
                                          <p:spTgt spid="1982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2472" grpId="0"/>
      <p:bldP spid="12" grpId="0" animBg="1"/>
    </p:bldLst>
  </p:timing>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1"/>
          <p:cNvGrpSpPr>
            <a:grpSpLocks/>
          </p:cNvGrpSpPr>
          <p:nvPr/>
        </p:nvGrpSpPr>
        <p:grpSpPr bwMode="auto">
          <a:xfrm>
            <a:off x="0" y="719138"/>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buFontTx/>
                <a:buNone/>
                <a:defRPr/>
              </a:pPr>
              <a:endParaRPr lang="zh-CN" altLang="en-US" sz="1800" baseline="-25000"/>
            </a:p>
          </p:txBody>
        </p:sp>
        <p:sp>
          <p:nvSpPr>
            <p:cNvPr id="2"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buFontTx/>
                <a:buNone/>
                <a:defRPr/>
              </a:pPr>
              <a:endParaRPr lang="zh-CN" altLang="en-US" sz="1800" baseline="-25000"/>
            </a:p>
          </p:txBody>
        </p:sp>
      </p:grpSp>
      <p:sp>
        <p:nvSpPr>
          <p:cNvPr id="1983496" name="矩形 23"/>
          <p:cNvSpPr>
            <a:spLocks noChangeArrowheads="1"/>
          </p:cNvSpPr>
          <p:nvPr/>
        </p:nvSpPr>
        <p:spPr bwMode="auto">
          <a:xfrm>
            <a:off x="649288" y="982663"/>
            <a:ext cx="7916862" cy="5399087"/>
          </a:xfrm>
          <a:prstGeom prst="rect">
            <a:avLst/>
          </a:prstGeom>
          <a:noFill/>
          <a:ln w="9525">
            <a:noFill/>
            <a:miter lim="800000"/>
            <a:headEnd/>
            <a:tailEnd/>
          </a:ln>
        </p:spPr>
        <p:txBody>
          <a:bodyPr/>
          <a:lstStyle/>
          <a:p>
            <a:pPr indent="622300">
              <a:lnSpc>
                <a:spcPts val="3500"/>
              </a:lnSpc>
              <a:spcBef>
                <a:spcPct val="0"/>
              </a:spcBef>
            </a:pPr>
            <a:r>
              <a:rPr lang="zh-CN" altLang="en-US" sz="2400" b="1" dirty="0" smtClean="0">
                <a:solidFill>
                  <a:srgbClr val="000000"/>
                </a:solidFill>
                <a:latin typeface="Times New Roman" pitchFamily="18" charset="0"/>
                <a:cs typeface="Times New Roman" pitchFamily="18" charset="0"/>
              </a:rPr>
              <a:t>本考点既可以在考点内单项考查，又可以结合压缩语段、图文转换、宣传语、公益广告、新闻评论和启事等多种形式进行综合性考查。新课标全国卷近几年一直在考查“连贯”，但“得体”等也是考查的核心和重点，复习时也要引起足够的重视。</a:t>
            </a:r>
            <a:endParaRPr lang="zh-CN" altLang="zh-CN" sz="2400" b="1" dirty="0">
              <a:solidFill>
                <a:srgbClr val="000000"/>
              </a:solidFill>
              <a:latin typeface="Times New Roman" pitchFamily="18" charset="0"/>
              <a:cs typeface="Times New Roman" pitchFamily="18" charset="0"/>
            </a:endParaRP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ts val="2200"/>
              </a:lnSpc>
              <a:spcBef>
                <a:spcPct val="0"/>
              </a:spcBef>
              <a:buFontTx/>
              <a:buNone/>
              <a:defRPr/>
            </a:pPr>
            <a:r>
              <a:rPr lang="zh-CN" altLang="en-US" sz="2600" b="1">
                <a:solidFill>
                  <a:schemeClr val="bg1"/>
                </a:solidFill>
                <a:latin typeface="幼圆" pitchFamily="49" charset="-122"/>
                <a:ea typeface="幼圆" pitchFamily="49" charset="-122"/>
              </a:rPr>
              <a:t>考情透析</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983496"/>
                                        </p:tgtEl>
                                        <p:attrNameLst>
                                          <p:attrName>style.visibility</p:attrName>
                                        </p:attrNameLst>
                                      </p:cBhvr>
                                      <p:to>
                                        <p:strVal val="visible"/>
                                      </p:to>
                                    </p:set>
                                    <p:animEffect transition="in" filter="diamond(in)">
                                      <p:cBhvr>
                                        <p:cTn id="12" dur="500"/>
                                        <p:tgtEl>
                                          <p:spTgt spid="1983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3496" grpId="0"/>
      <p:bldP spid="12" grpId="0" animBg="1"/>
    </p:bldLst>
  </p:timing>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836613"/>
            <a:ext cx="7920037" cy="4392612"/>
          </a:xfrm>
        </p:spPr>
        <p:txBody>
          <a:bodyPr>
            <a:noAutofit/>
          </a:bodyPr>
          <a:lstStyle/>
          <a:p>
            <a:pPr marL="0" indent="622300" algn="ctr" eaLnBrk="1" hangingPunct="1">
              <a:lnSpc>
                <a:spcPts val="3500"/>
              </a:lnSpc>
              <a:spcBef>
                <a:spcPct val="0"/>
              </a:spcBef>
              <a:buFont typeface="Arial" charset="0"/>
              <a:buNone/>
            </a:pPr>
            <a:r>
              <a:rPr lang="en-US" altLang="zh-CN" sz="2400" b="1" dirty="0" smtClean="0">
                <a:solidFill>
                  <a:srgbClr val="0033CC"/>
                </a:solidFill>
                <a:effectLst>
                  <a:outerShdw blurRad="38100" dist="38100" dir="2700000" algn="tl">
                    <a:srgbClr val="C0C0C0"/>
                  </a:outerShdw>
                </a:effectLst>
                <a:latin typeface="宋体" pitchFamily="2" charset="-122"/>
              </a:rPr>
              <a:t>—— </a:t>
            </a:r>
            <a:r>
              <a:rPr lang="zh-CN" altLang="en-US" sz="2400" b="1" dirty="0" smtClean="0">
                <a:solidFill>
                  <a:srgbClr val="0033CC"/>
                </a:solidFill>
                <a:effectLst>
                  <a:outerShdw blurRad="38100" dist="38100" dir="2700000" algn="tl">
                    <a:srgbClr val="C0C0C0"/>
                  </a:outerShdw>
                </a:effectLst>
                <a:latin typeface="黑体" pitchFamily="2" charset="-122"/>
                <a:ea typeface="黑体" pitchFamily="2" charset="-122"/>
              </a:rPr>
              <a:t>真题体验</a:t>
            </a:r>
            <a:r>
              <a:rPr lang="zh-CN" altLang="en-US" sz="2400" b="1" dirty="0" smtClean="0">
                <a:solidFill>
                  <a:srgbClr val="0033CC"/>
                </a:solidFill>
                <a:effectLst>
                  <a:outerShdw blurRad="38100" dist="38100" dir="2700000" algn="tl">
                    <a:srgbClr val="C0C0C0"/>
                  </a:outerShdw>
                </a:effectLst>
                <a:latin typeface="宋体" pitchFamily="2" charset="-122"/>
              </a:rPr>
              <a:t> </a:t>
            </a:r>
            <a:r>
              <a:rPr lang="en-US" altLang="zh-CN" sz="2400" b="1" dirty="0" smtClean="0">
                <a:solidFill>
                  <a:srgbClr val="0033CC"/>
                </a:solidFill>
                <a:effectLst>
                  <a:outerShdw blurRad="38100" dist="38100" dir="2700000" algn="tl">
                    <a:srgbClr val="C0C0C0"/>
                  </a:outerShdw>
                </a:effectLst>
                <a:latin typeface="宋体" pitchFamily="2" charset="-122"/>
              </a:rPr>
              <a:t>——</a:t>
            </a:r>
          </a:p>
          <a:p>
            <a:pPr marL="0" indent="0">
              <a:lnSpc>
                <a:spcPts val="3500"/>
              </a:lnSpc>
              <a:spcBef>
                <a:spcPct val="0"/>
              </a:spcBef>
              <a:buNone/>
            </a:pPr>
            <a:r>
              <a:rPr lang="en-US" altLang="zh-CN" sz="2400" b="1" dirty="0" smtClean="0">
                <a:latin typeface="宋体" charset="-122"/>
              </a:rPr>
              <a:t>1</a:t>
            </a:r>
            <a:r>
              <a:rPr lang="zh-CN" altLang="en-US" sz="2400" b="1" dirty="0" smtClean="0">
                <a:latin typeface="宋体" charset="-122"/>
              </a:rPr>
              <a:t>．</a:t>
            </a:r>
            <a:r>
              <a:rPr lang="en-US" altLang="zh-CN" sz="2400" b="1" dirty="0" smtClean="0">
                <a:latin typeface="宋体" charset="-122"/>
              </a:rPr>
              <a:t>[</a:t>
            </a:r>
            <a:r>
              <a:rPr lang="en-US" altLang="zh-CN" sz="2400" b="1" dirty="0" smtClean="0">
                <a:solidFill>
                  <a:srgbClr val="000000"/>
                </a:solidFill>
                <a:latin typeface="宋体" pitchFamily="2" charset="-122"/>
                <a:ea typeface="宋体" pitchFamily="2" charset="-122"/>
                <a:cs typeface="Times New Roman" pitchFamily="18" charset="0"/>
              </a:rPr>
              <a:t>2015·</a:t>
            </a:r>
            <a:r>
              <a:rPr lang="zh-CN" altLang="en-US" sz="2400" b="1" dirty="0" smtClean="0">
                <a:solidFill>
                  <a:srgbClr val="000000"/>
                </a:solidFill>
                <a:latin typeface="Times New Roman" pitchFamily="18" charset="0"/>
                <a:cs typeface="Times New Roman" pitchFamily="18" charset="0"/>
              </a:rPr>
              <a:t>四川卷</a:t>
            </a:r>
            <a:r>
              <a:rPr lang="en-US" altLang="zh-CN" sz="2400" b="1" dirty="0" smtClean="0">
                <a:latin typeface="宋体" charset="-122"/>
              </a:rPr>
              <a:t>] </a:t>
            </a:r>
            <a:r>
              <a:rPr lang="en-US" altLang="zh-CN"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论语</a:t>
            </a:r>
            <a:r>
              <a:rPr lang="en-US" altLang="zh-CN"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中</a:t>
            </a:r>
            <a:r>
              <a:rPr lang="en-US" altLang="zh-CN"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己所不欲，勿施于人</a:t>
            </a:r>
            <a:r>
              <a:rPr lang="en-US" altLang="zh-CN"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己欲立而立人，己欲达而达人</a:t>
            </a:r>
            <a:r>
              <a:rPr lang="en-US" altLang="zh-CN"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，蕴含了丰富的人生智慧。请根据其中一句给你的启示，写出自己处理人际关系的想法和做法。要求：</a:t>
            </a:r>
            <a:r>
              <a:rPr lang="en-US" altLang="zh-CN" sz="2400" b="1" dirty="0" smtClean="0">
                <a:solidFill>
                  <a:srgbClr val="000000"/>
                </a:solidFill>
                <a:latin typeface="Times New Roman" pitchFamily="18" charset="0"/>
                <a:cs typeface="Times New Roman" pitchFamily="18" charset="0"/>
              </a:rPr>
              <a:t>①</a:t>
            </a:r>
            <a:r>
              <a:rPr lang="zh-CN" altLang="en-US" sz="2400" b="1" dirty="0" smtClean="0">
                <a:solidFill>
                  <a:srgbClr val="000000"/>
                </a:solidFill>
                <a:latin typeface="Times New Roman" pitchFamily="18" charset="0"/>
                <a:cs typeface="Times New Roman" pitchFamily="18" charset="0"/>
              </a:rPr>
              <a:t>内容具体；</a:t>
            </a:r>
            <a:r>
              <a:rPr lang="en-US" altLang="zh-CN" sz="2400" b="1" dirty="0" smtClean="0">
                <a:solidFill>
                  <a:srgbClr val="000000"/>
                </a:solidFill>
                <a:latin typeface="Times New Roman" pitchFamily="18" charset="0"/>
                <a:cs typeface="Times New Roman" pitchFamily="18" charset="0"/>
              </a:rPr>
              <a:t>②</a:t>
            </a:r>
            <a:r>
              <a:rPr lang="zh-CN" altLang="en-US" sz="2400" b="1" dirty="0" smtClean="0">
                <a:solidFill>
                  <a:srgbClr val="000000"/>
                </a:solidFill>
                <a:latin typeface="Times New Roman" pitchFamily="18" charset="0"/>
                <a:cs typeface="Times New Roman" pitchFamily="18" charset="0"/>
              </a:rPr>
              <a:t>句式工整；</a:t>
            </a:r>
            <a:r>
              <a:rPr lang="en-US" altLang="zh-CN" sz="2400" b="1" dirty="0" smtClean="0">
                <a:solidFill>
                  <a:srgbClr val="000000"/>
                </a:solidFill>
                <a:latin typeface="Times New Roman" pitchFamily="18" charset="0"/>
                <a:cs typeface="Times New Roman" pitchFamily="18" charset="0"/>
              </a:rPr>
              <a:t>③</a:t>
            </a:r>
            <a:r>
              <a:rPr lang="zh-CN" altLang="en-US" sz="2400" b="1" dirty="0" smtClean="0">
                <a:solidFill>
                  <a:srgbClr val="000000"/>
                </a:solidFill>
                <a:latin typeface="Times New Roman" pitchFamily="18" charset="0"/>
                <a:cs typeface="Times New Roman" pitchFamily="18" charset="0"/>
              </a:rPr>
              <a:t>语言简明、得体；</a:t>
            </a:r>
            <a:r>
              <a:rPr lang="en-US" altLang="zh-CN" sz="2400" b="1" dirty="0" smtClean="0">
                <a:solidFill>
                  <a:srgbClr val="000000"/>
                </a:solidFill>
                <a:latin typeface="Times New Roman" pitchFamily="18" charset="0"/>
                <a:cs typeface="Times New Roman" pitchFamily="18" charset="0"/>
              </a:rPr>
              <a:t>④</a:t>
            </a:r>
            <a:r>
              <a:rPr lang="en-US" altLang="zh-CN" sz="2400" b="1" dirty="0" smtClean="0">
                <a:solidFill>
                  <a:srgbClr val="000000"/>
                </a:solidFill>
                <a:latin typeface="宋体" pitchFamily="2" charset="-122"/>
                <a:ea typeface="宋体" pitchFamily="2" charset="-122"/>
                <a:cs typeface="Times New Roman" pitchFamily="18" charset="0"/>
              </a:rPr>
              <a:t>60</a:t>
            </a:r>
            <a:r>
              <a:rPr lang="zh-CN" altLang="en-US" sz="2400" b="1" dirty="0" smtClean="0">
                <a:solidFill>
                  <a:srgbClr val="000000"/>
                </a:solidFill>
                <a:latin typeface="Times New Roman" pitchFamily="18" charset="0"/>
                <a:cs typeface="Times New Roman" pitchFamily="18" charset="0"/>
              </a:rPr>
              <a:t>～</a:t>
            </a:r>
            <a:r>
              <a:rPr lang="en-US" altLang="zh-CN" sz="2400" b="1" dirty="0" smtClean="0">
                <a:solidFill>
                  <a:srgbClr val="000000"/>
                </a:solidFill>
                <a:latin typeface="宋体" pitchFamily="2" charset="-122"/>
                <a:ea typeface="宋体" pitchFamily="2" charset="-122"/>
                <a:cs typeface="Times New Roman" pitchFamily="18" charset="0"/>
              </a:rPr>
              <a:t>80</a:t>
            </a:r>
            <a:r>
              <a:rPr lang="zh-CN" altLang="en-US" sz="2400" b="1" dirty="0" smtClean="0">
                <a:solidFill>
                  <a:srgbClr val="000000"/>
                </a:solidFill>
                <a:latin typeface="Times New Roman" pitchFamily="18" charset="0"/>
                <a:cs typeface="Times New Roman" pitchFamily="18" charset="0"/>
              </a:rPr>
              <a:t>字。</a:t>
            </a:r>
            <a:r>
              <a:rPr lang="en-US" altLang="zh-CN" sz="2400" b="1" dirty="0" smtClean="0">
                <a:solidFill>
                  <a:srgbClr val="000000"/>
                </a:solidFill>
                <a:latin typeface="Times New Roman" pitchFamily="18" charset="0"/>
                <a:cs typeface="Times New Roman" pitchFamily="18" charset="0"/>
              </a:rPr>
              <a:t>(</a:t>
            </a:r>
            <a:r>
              <a:rPr lang="en-US" altLang="zh-CN" sz="2400" b="1" dirty="0" smtClean="0">
                <a:solidFill>
                  <a:srgbClr val="000000"/>
                </a:solidFill>
                <a:latin typeface="宋体" pitchFamily="2" charset="-122"/>
                <a:ea typeface="宋体" pitchFamily="2" charset="-122"/>
                <a:cs typeface="Times New Roman" pitchFamily="18" charset="0"/>
              </a:rPr>
              <a:t>6</a:t>
            </a:r>
            <a:r>
              <a:rPr lang="zh-CN" altLang="en-US" sz="2400" b="1" dirty="0" smtClean="0">
                <a:solidFill>
                  <a:srgbClr val="000000"/>
                </a:solidFill>
                <a:latin typeface="Times New Roman" pitchFamily="18" charset="0"/>
                <a:cs typeface="Times New Roman" pitchFamily="18" charset="0"/>
              </a:rPr>
              <a:t>分</a:t>
            </a:r>
            <a:r>
              <a:rPr lang="en-US" altLang="zh-CN" sz="2400" b="1" dirty="0" smtClean="0">
                <a:solidFill>
                  <a:srgbClr val="000000"/>
                </a:solidFill>
                <a:latin typeface="Times New Roman" pitchFamily="18" charset="0"/>
                <a:cs typeface="Times New Roman" pitchFamily="18" charset="0"/>
              </a:rPr>
              <a:t>)</a:t>
            </a:r>
          </a:p>
        </p:txBody>
      </p:sp>
      <p:grpSp>
        <p:nvGrpSpPr>
          <p:cNvPr id="2" name="Group 5"/>
          <p:cNvGrpSpPr>
            <a:grpSpLocks/>
          </p:cNvGrpSpPr>
          <p:nvPr/>
        </p:nvGrpSpPr>
        <p:grpSpPr bwMode="auto">
          <a:xfrm>
            <a:off x="1588" y="777875"/>
            <a:ext cx="609600" cy="2003425"/>
            <a:chOff x="1" y="490"/>
            <a:chExt cx="384" cy="1262"/>
          </a:xfrm>
        </p:grpSpPr>
        <p:pic>
          <p:nvPicPr>
            <p:cNvPr id="1352709"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352710"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1352711" name="标题 1"/>
          <p:cNvSpPr>
            <a:spLocks/>
          </p:cNvSpPr>
          <p:nvPr/>
        </p:nvSpPr>
        <p:spPr bwMode="auto">
          <a:xfrm>
            <a:off x="611188"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4" name="内容占位符 2"/>
          <p:cNvSpPr>
            <a:spLocks/>
          </p:cNvSpPr>
          <p:nvPr/>
        </p:nvSpPr>
        <p:spPr bwMode="auto">
          <a:xfrm>
            <a:off x="900113" y="5589588"/>
            <a:ext cx="7920037" cy="720725"/>
          </a:xfrm>
          <a:prstGeom prst="rect">
            <a:avLst/>
          </a:prstGeom>
          <a:noFill/>
          <a:ln w="9525">
            <a:noFill/>
            <a:miter lim="800000"/>
            <a:headEnd/>
            <a:tailEnd/>
          </a:ln>
        </p:spPr>
        <p:txBody>
          <a:bodyPr/>
          <a:lstStyle/>
          <a:p>
            <a:pPr indent="622300" algn="l" eaLnBrk="1" hangingPunct="1">
              <a:lnSpc>
                <a:spcPts val="3500"/>
              </a:lnSpc>
              <a:spcBef>
                <a:spcPct val="0"/>
              </a:spcBef>
            </a:pPr>
            <a:r>
              <a:rPr lang="zh-CN" altLang="en-US" b="1" dirty="0" smtClean="0">
                <a:solidFill>
                  <a:srgbClr val="990033"/>
                </a:solidFill>
                <a:latin typeface="宋体" pitchFamily="2" charset="-122"/>
              </a:rPr>
              <a:t> </a:t>
            </a:r>
            <a:endParaRPr lang="zh-CN" altLang="en-US" b="1" dirty="0">
              <a:solidFill>
                <a:srgbClr val="990033"/>
              </a:solidFill>
              <a:latin typeface="宋体" pitchFamily="2"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barn(inVertical)">
                                      <p:cBhvr>
                                        <p:cTn id="18" dur="500"/>
                                        <p:tgtEl>
                                          <p:spTgt spid="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785794"/>
            <a:ext cx="8358245" cy="5715039"/>
          </a:xfrm>
        </p:spPr>
        <p:txBody>
          <a:bodyPr>
            <a:noAutofit/>
          </a:bodyPr>
          <a:lstStyle/>
          <a:p>
            <a:pPr marL="0" indent="0">
              <a:lnSpc>
                <a:spcPts val="3500"/>
              </a:lnSpc>
              <a:buNone/>
            </a:pPr>
            <a:r>
              <a:rPr lang="zh-CN" altLang="en-US" sz="2400" b="1" dirty="0" smtClean="0">
                <a:solidFill>
                  <a:srgbClr val="990033"/>
                </a:solidFill>
                <a:latin typeface="宋体" charset="-122"/>
                <a:cs typeface="Times New Roman" pitchFamily="18" charset="0"/>
              </a:rPr>
              <a:t>示例一：自己不想说的话，不强求他人说；自己不愿听的话，不强求他人听；自己不愿做的事，不强求他人做。设身处地感受他人难处，推己及人避免强人所难。</a:t>
            </a:r>
            <a:endParaRPr lang="en-US" altLang="zh-CN" sz="2400" b="1" dirty="0" smtClean="0">
              <a:solidFill>
                <a:srgbClr val="990033"/>
              </a:solidFill>
              <a:latin typeface="宋体" charset="-122"/>
              <a:cs typeface="Times New Roman" pitchFamily="18" charset="0"/>
            </a:endParaRPr>
          </a:p>
          <a:p>
            <a:pPr marL="0" indent="0">
              <a:lnSpc>
                <a:spcPts val="3500"/>
              </a:lnSpc>
              <a:buNone/>
            </a:pPr>
            <a:r>
              <a:rPr lang="zh-CN" altLang="en-US" sz="2400" b="1" dirty="0" smtClean="0">
                <a:solidFill>
                  <a:srgbClr val="990033"/>
                </a:solidFill>
                <a:latin typeface="宋体" charset="-122"/>
                <a:cs typeface="Times New Roman" pitchFamily="18" charset="0"/>
              </a:rPr>
              <a:t>示例二：为他人生活提供方便，为和谐相处创造条件；为他人成长贡献力量，为共同发展奉献智慧。在成全他人中成就自我，在分享快乐中创造幸福。</a:t>
            </a:r>
          </a:p>
          <a:p>
            <a:pPr marL="0" indent="0">
              <a:lnSpc>
                <a:spcPts val="3500"/>
              </a:lnSpc>
              <a:buNone/>
            </a:pP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en-US" sz="2400" b="1" dirty="0" smtClean="0">
                <a:solidFill>
                  <a:srgbClr val="990033"/>
                </a:solidFill>
                <a:latin typeface="宋体" charset="-122"/>
                <a:cs typeface="Times New Roman" pitchFamily="18" charset="0"/>
              </a:rPr>
              <a:t>] </a:t>
            </a:r>
            <a:r>
              <a:rPr lang="zh-CN" altLang="en-US" sz="2400" b="1" dirty="0" smtClean="0">
                <a:solidFill>
                  <a:srgbClr val="990033"/>
                </a:solidFill>
                <a:latin typeface="宋体" charset="-122"/>
                <a:cs typeface="Times New Roman" pitchFamily="18" charset="0"/>
              </a:rPr>
              <a:t>本题考查考生的语言运用、分析理解的能力。解答此题，首先要能理解这两句话的含意，然后要写出自己处理人际关系的想法和做法</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启示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，第三要注意题目要求。</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内容具体，句式工整，语言简明、得体各</a:t>
            </a:r>
            <a:r>
              <a:rPr lang="en-US" altLang="en-US" sz="2400" b="1" dirty="0" smtClean="0">
                <a:solidFill>
                  <a:srgbClr val="990033"/>
                </a:solidFill>
                <a:latin typeface="宋体" charset="-122"/>
                <a:cs typeface="Times New Roman" pitchFamily="18" charset="0"/>
              </a:rPr>
              <a:t>2</a:t>
            </a:r>
            <a:r>
              <a:rPr lang="zh-CN" altLang="en-US" sz="2400" b="1" dirty="0" smtClean="0">
                <a:solidFill>
                  <a:srgbClr val="990033"/>
                </a:solidFill>
                <a:latin typeface="宋体" charset="-122"/>
                <a:cs typeface="Times New Roman" pitchFamily="18" charset="0"/>
              </a:rPr>
              <a:t>分；字数不够或超出可酌情扣分</a:t>
            </a:r>
            <a:r>
              <a:rPr lang="en-US" altLang="en-US" sz="2400" b="1" dirty="0" smtClean="0">
                <a:solidFill>
                  <a:srgbClr val="990033"/>
                </a:solidFill>
                <a:latin typeface="宋体" charset="-122"/>
                <a:cs typeface="Times New Roman" pitchFamily="18" charset="0"/>
              </a:rPr>
              <a:t>)</a:t>
            </a:r>
            <a:endParaRPr lang="zh-CN" altLang="en-US" sz="2400" b="1" dirty="0" smtClean="0">
              <a:solidFill>
                <a:srgbClr val="990033"/>
              </a:solidFill>
              <a:latin typeface="宋体" charset="-122"/>
              <a:cs typeface="Times New Roman" pitchFamily="18" charset="0"/>
            </a:endParaRPr>
          </a:p>
        </p:txBody>
      </p:sp>
      <p:grpSp>
        <p:nvGrpSpPr>
          <p:cNvPr id="2" name="Group 5"/>
          <p:cNvGrpSpPr>
            <a:grpSpLocks/>
          </p:cNvGrpSpPr>
          <p:nvPr/>
        </p:nvGrpSpPr>
        <p:grpSpPr bwMode="auto">
          <a:xfrm>
            <a:off x="1588" y="777875"/>
            <a:ext cx="609600" cy="2003425"/>
            <a:chOff x="1" y="490"/>
            <a:chExt cx="384" cy="1262"/>
          </a:xfrm>
        </p:grpSpPr>
        <p:pic>
          <p:nvPicPr>
            <p:cNvPr id="1352709"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352710"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真题</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指导</a:t>
              </a:r>
            </a:p>
          </p:txBody>
        </p:sp>
      </p:grpSp>
      <p:sp>
        <p:nvSpPr>
          <p:cNvPr id="1352711" name="标题 1"/>
          <p:cNvSpPr>
            <a:spLocks/>
          </p:cNvSpPr>
          <p:nvPr/>
        </p:nvSpPr>
        <p:spPr bwMode="auto">
          <a:xfrm>
            <a:off x="611188"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4" name="内容占位符 2"/>
          <p:cNvSpPr>
            <a:spLocks/>
          </p:cNvSpPr>
          <p:nvPr/>
        </p:nvSpPr>
        <p:spPr bwMode="auto">
          <a:xfrm>
            <a:off x="900113" y="5589588"/>
            <a:ext cx="7920037" cy="720725"/>
          </a:xfrm>
          <a:prstGeom prst="rect">
            <a:avLst/>
          </a:prstGeom>
          <a:noFill/>
          <a:ln w="9525">
            <a:noFill/>
            <a:miter lim="800000"/>
            <a:headEnd/>
            <a:tailEnd/>
          </a:ln>
        </p:spPr>
        <p:txBody>
          <a:bodyPr/>
          <a:lstStyle/>
          <a:p>
            <a:pPr indent="622300" algn="l" eaLnBrk="1" hangingPunct="1">
              <a:lnSpc>
                <a:spcPts val="3500"/>
              </a:lnSpc>
              <a:spcBef>
                <a:spcPct val="0"/>
              </a:spcBef>
            </a:pPr>
            <a:r>
              <a:rPr lang="zh-CN" altLang="en-US" b="1" dirty="0" smtClean="0">
                <a:solidFill>
                  <a:srgbClr val="990033"/>
                </a:solidFill>
                <a:latin typeface="宋体" pitchFamily="2" charset="-122"/>
              </a:rPr>
              <a:t> </a:t>
            </a:r>
            <a:endParaRPr lang="zh-CN" altLang="en-US" b="1" dirty="0">
              <a:solidFill>
                <a:srgbClr val="990033"/>
              </a:solidFill>
              <a:latin typeface="宋体" pitchFamily="2"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ox(i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ox(i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diamond(in)">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55650" y="765175"/>
            <a:ext cx="8064500" cy="5688013"/>
          </a:xfrm>
        </p:spPr>
        <p:txBody>
          <a:bodyPr/>
          <a:lstStyle/>
          <a:p>
            <a:pPr marL="0" indent="0" algn="just" eaLnBrk="1" hangingPunct="1">
              <a:lnSpc>
                <a:spcPct val="122000"/>
              </a:lnSpc>
              <a:spcBef>
                <a:spcPct val="0"/>
              </a:spcBef>
              <a:buNone/>
            </a:pPr>
            <a:r>
              <a:rPr lang="en-US" altLang="zh-CN" sz="2400" b="1" dirty="0" smtClean="0">
                <a:solidFill>
                  <a:srgbClr val="990033"/>
                </a:solidFill>
                <a:latin typeface="+mn-ea"/>
              </a:rPr>
              <a:t>9</a:t>
            </a:r>
            <a:r>
              <a:rPr lang="en-US" altLang="zh-CN" sz="2400" b="1" dirty="0" smtClean="0">
                <a:solidFill>
                  <a:srgbClr val="990033"/>
                </a:solidFill>
                <a:latin typeface="Times New Roman" pitchFamily="18" charset="0"/>
                <a:cs typeface="Times New Roman" pitchFamily="18" charset="0"/>
              </a:rPr>
              <a:t>. C　[</a:t>
            </a:r>
            <a:r>
              <a:rPr lang="en-US" altLang="zh-CN" sz="2400" b="1" dirty="0" err="1" smtClean="0">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t>
            </a:r>
            <a:r>
              <a:rPr lang="zh-CN" altLang="en-US" sz="2400" b="1" dirty="0" smtClean="0">
                <a:solidFill>
                  <a:srgbClr val="990033"/>
                </a:solidFill>
                <a:latin typeface="Times New Roman" pitchFamily="18" charset="0"/>
                <a:cs typeface="Times New Roman" pitchFamily="18" charset="0"/>
              </a:rPr>
              <a:t>本题重点辨析错用熟语类型中的望文生义。</a:t>
            </a:r>
            <a:r>
              <a:rPr lang="en-US" altLang="zh-CN" sz="2400" b="1" dirty="0" smtClean="0">
                <a:solidFill>
                  <a:srgbClr val="990033"/>
                </a:solidFill>
                <a:latin typeface="Times New Roman" pitchFamily="18" charset="0"/>
                <a:cs typeface="Times New Roman" pitchFamily="18" charset="0"/>
              </a:rPr>
              <a:t>A</a:t>
            </a:r>
            <a:r>
              <a:rPr lang="zh-CN" altLang="en-US" sz="2400" b="1" dirty="0" smtClean="0">
                <a:solidFill>
                  <a:srgbClr val="990033"/>
                </a:solidFill>
                <a:latin typeface="Times New Roman" pitchFamily="18" charset="0"/>
                <a:cs typeface="Times New Roman" pitchFamily="18" charset="0"/>
              </a:rPr>
              <a:t>项，“江河日下”指江河的水一天天地向下游流，比喻情况一天天地坏下去。望文生义，误以为词义是“江河水向下流”。</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项，“芝兰玉树”比喻有出息的子弟。望文生义，误以为词义是“漂亮的兰花树木”。</a:t>
            </a: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Times New Roman" pitchFamily="18" charset="0"/>
                <a:cs typeface="Times New Roman" pitchFamily="18" charset="0"/>
              </a:rPr>
              <a:t>项，“醍醐灌顶”比喻灌输智慧，使人彻底醒悟。成语运用正确。</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项，“瓜田李下”比喻容易引起嫌疑的地方。望文生义，误以为词义是“种瓜的田地里、李树的下面”。</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44134"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44135"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3730" name="内容占位符 2"/>
          <p:cNvSpPr>
            <a:spLocks noGrp="1"/>
          </p:cNvSpPr>
          <p:nvPr>
            <p:ph idx="4294967295"/>
          </p:nvPr>
        </p:nvSpPr>
        <p:spPr>
          <a:xfrm>
            <a:off x="571472" y="714356"/>
            <a:ext cx="8286808" cy="5621357"/>
          </a:xfrm>
        </p:spPr>
        <p:txBody>
          <a:bodyPr/>
          <a:lstStyle/>
          <a:p>
            <a:pPr marL="0" indent="0">
              <a:lnSpc>
                <a:spcPts val="3500"/>
              </a:lnSpc>
              <a:spcBef>
                <a:spcPct val="0"/>
              </a:spcBef>
              <a:buNone/>
            </a:pPr>
            <a:r>
              <a:rPr lang="en-US" altLang="zh-CN" sz="2400" b="1" dirty="0" smtClean="0">
                <a:latin typeface="宋体" charset="-122"/>
              </a:rPr>
              <a:t>2.[</a:t>
            </a:r>
            <a:r>
              <a:rPr lang="en-US" altLang="zh-CN" sz="2400" b="1" dirty="0" smtClean="0">
                <a:solidFill>
                  <a:srgbClr val="000000"/>
                </a:solidFill>
                <a:latin typeface="宋体" pitchFamily="2" charset="-122"/>
                <a:ea typeface="宋体" pitchFamily="2" charset="-122"/>
                <a:cs typeface="Times New Roman" pitchFamily="18" charset="0"/>
              </a:rPr>
              <a:t>2015·</a:t>
            </a:r>
            <a:r>
              <a:rPr lang="zh-CN" altLang="en-US" sz="2400" b="1" dirty="0" smtClean="0">
                <a:solidFill>
                  <a:srgbClr val="000000"/>
                </a:solidFill>
                <a:latin typeface="Courier New"/>
                <a:cs typeface="Times New Roman" pitchFamily="18" charset="0"/>
              </a:rPr>
              <a:t>重庆</a:t>
            </a:r>
            <a:r>
              <a:rPr lang="zh-CN" altLang="en-US" sz="2400" b="1" dirty="0" smtClean="0">
                <a:solidFill>
                  <a:srgbClr val="000000"/>
                </a:solidFill>
                <a:latin typeface="Times New Roman" pitchFamily="18" charset="0"/>
                <a:cs typeface="Times New Roman" pitchFamily="18" charset="0"/>
              </a:rPr>
              <a:t>卷</a:t>
            </a:r>
            <a:r>
              <a:rPr lang="en-US" altLang="zh-CN" sz="2400" b="1" dirty="0" smtClean="0">
                <a:latin typeface="宋体" charset="-122"/>
              </a:rPr>
              <a:t>] </a:t>
            </a:r>
            <a:r>
              <a:rPr lang="zh-CN" altLang="en-US" sz="2400" b="1" dirty="0" smtClean="0">
                <a:solidFill>
                  <a:srgbClr val="000000"/>
                </a:solidFill>
                <a:latin typeface="Times New Roman" pitchFamily="18" charset="0"/>
                <a:cs typeface="Times New Roman" pitchFamily="18" charset="0"/>
              </a:rPr>
              <a:t>阅读下面一段文字，按要求答题。</a:t>
            </a:r>
            <a:r>
              <a:rPr lang="en-US" altLang="en-US" sz="2400" b="1" dirty="0" smtClean="0">
                <a:solidFill>
                  <a:srgbClr val="000000"/>
                </a:solidFill>
                <a:latin typeface="Times New Roman" pitchFamily="18" charset="0"/>
                <a:cs typeface="Times New Roman" pitchFamily="18" charset="0"/>
              </a:rPr>
              <a:t>(</a:t>
            </a:r>
            <a:r>
              <a:rPr lang="en-US" altLang="en-US" sz="2400" b="1" dirty="0" smtClean="0">
                <a:solidFill>
                  <a:srgbClr val="000000"/>
                </a:solidFill>
                <a:latin typeface="宋体" pitchFamily="2" charset="-122"/>
                <a:ea typeface="宋体" pitchFamily="2" charset="-122"/>
                <a:cs typeface="Times New Roman" pitchFamily="18" charset="0"/>
              </a:rPr>
              <a:t>5 </a:t>
            </a:r>
            <a:r>
              <a:rPr lang="zh-CN" altLang="en-US" sz="2400" b="1" dirty="0" smtClean="0">
                <a:solidFill>
                  <a:srgbClr val="000000"/>
                </a:solidFill>
                <a:latin typeface="Times New Roman" pitchFamily="18" charset="0"/>
                <a:cs typeface="Times New Roman" pitchFamily="18" charset="0"/>
              </a:rPr>
              <a:t>分</a:t>
            </a:r>
            <a:r>
              <a:rPr lang="en-US" altLang="en-US" sz="2400" b="1" dirty="0" smtClean="0">
                <a:solidFill>
                  <a:srgbClr val="000000"/>
                </a:solidFill>
                <a:latin typeface="Times New Roman" pitchFamily="18" charset="0"/>
                <a:cs typeface="Times New Roman" pitchFamily="18" charset="0"/>
              </a:rPr>
              <a:t>)</a:t>
            </a:r>
            <a:endParaRPr lang="en-US" altLang="zh-CN" sz="2400" b="1" dirty="0" smtClean="0">
              <a:solidFill>
                <a:srgbClr val="000000"/>
              </a:solidFill>
              <a:latin typeface="Times New Roman" pitchFamily="18" charset="0"/>
              <a:cs typeface="Times New Roman" pitchFamily="18" charset="0"/>
            </a:endParaRPr>
          </a:p>
          <a:p>
            <a:pPr marL="0" indent="0">
              <a:lnSpc>
                <a:spcPts val="3500"/>
              </a:lnSpc>
              <a:buNone/>
            </a:pPr>
            <a:r>
              <a:rPr lang="zh-CN" altLang="en-US" sz="2400" b="1" dirty="0" smtClean="0">
                <a:latin typeface="楷体_GB2312" pitchFamily="49" charset="-122"/>
                <a:ea typeface="楷体_GB2312" pitchFamily="49" charset="-122"/>
              </a:rPr>
              <a:t>    在</a:t>
            </a:r>
            <a:r>
              <a:rPr lang="zh-CN" altLang="en-US" sz="2400" b="1" u="sng" dirty="0" smtClean="0">
                <a:latin typeface="楷体_GB2312" pitchFamily="49" charset="-122"/>
                <a:ea typeface="楷体_GB2312" pitchFamily="49" charset="-122"/>
              </a:rPr>
              <a:t>遥远的</a:t>
            </a:r>
            <a:r>
              <a:rPr lang="zh-CN" altLang="en-US" sz="2400" b="1" dirty="0" smtClean="0">
                <a:latin typeface="楷体_GB2312" pitchFamily="49" charset="-122"/>
                <a:ea typeface="楷体_GB2312" pitchFamily="49" charset="-122"/>
              </a:rPr>
              <a:t>山谷里，有一处高数千尺的断崖，崖上 有</a:t>
            </a:r>
            <a:endParaRPr lang="en-US" altLang="zh-CN" sz="2400" b="1" dirty="0" smtClean="0">
              <a:latin typeface="楷体_GB2312" pitchFamily="49" charset="-122"/>
              <a:ea typeface="楷体_GB2312" pitchFamily="49" charset="-122"/>
            </a:endParaRPr>
          </a:p>
          <a:p>
            <a:pPr marL="0" indent="0">
              <a:lnSpc>
                <a:spcPts val="3500"/>
              </a:lnSpc>
              <a:buNone/>
            </a:pPr>
            <a:endParaRPr lang="en-US" altLang="zh-CN" sz="2400" b="1" dirty="0" smtClean="0">
              <a:latin typeface="楷体_GB2312" pitchFamily="49" charset="-122"/>
              <a:ea typeface="楷体_GB2312" pitchFamily="49" charset="-122"/>
            </a:endParaRPr>
          </a:p>
          <a:p>
            <a:pPr marL="0" indent="0">
              <a:lnSpc>
                <a:spcPts val="3500"/>
              </a:lnSpc>
              <a:buNone/>
            </a:pPr>
            <a:r>
              <a:rPr lang="zh-CN" altLang="en-US" sz="2400" b="1" dirty="0" smtClean="0">
                <a:latin typeface="楷体_GB2312" pitchFamily="49" charset="-122"/>
                <a:ea typeface="楷体_GB2312" pitchFamily="49" charset="-122"/>
              </a:rPr>
              <a:t>一株小小的百合， </a:t>
            </a:r>
            <a:r>
              <a:rPr lang="zh-CN" altLang="en-US" sz="2400" b="1" u="sng" dirty="0" smtClean="0">
                <a:latin typeface="楷体_GB2312" pitchFamily="49" charset="-122"/>
                <a:ea typeface="楷体_GB2312" pitchFamily="49" charset="-122"/>
              </a:rPr>
              <a:t>小百合</a:t>
            </a:r>
            <a:r>
              <a:rPr lang="zh-CN" altLang="en-US" sz="2400" b="1" dirty="0" smtClean="0">
                <a:latin typeface="楷体_GB2312" pitchFamily="49" charset="-122"/>
                <a:ea typeface="楷体_GB2312" pitchFamily="49" charset="-122"/>
              </a:rPr>
              <a:t>长得和野草一模一样，但它知</a:t>
            </a:r>
            <a:endParaRPr lang="en-US" altLang="zh-CN" sz="2400" b="1" dirty="0" smtClean="0">
              <a:latin typeface="楷体_GB2312" pitchFamily="49" charset="-122"/>
              <a:ea typeface="楷体_GB2312" pitchFamily="49" charset="-122"/>
            </a:endParaRPr>
          </a:p>
          <a:p>
            <a:pPr marL="0" indent="0">
              <a:lnSpc>
                <a:spcPts val="3500"/>
              </a:lnSpc>
              <a:buNone/>
            </a:pPr>
            <a:endParaRPr lang="en-US" altLang="zh-CN" sz="2400" b="1" dirty="0" smtClean="0">
              <a:latin typeface="楷体_GB2312" pitchFamily="49" charset="-122"/>
              <a:ea typeface="楷体_GB2312" pitchFamily="49" charset="-122"/>
            </a:endParaRPr>
          </a:p>
          <a:p>
            <a:pPr marL="0" indent="0">
              <a:lnSpc>
                <a:spcPts val="3500"/>
              </a:lnSpc>
              <a:buNone/>
            </a:pPr>
            <a:r>
              <a:rPr lang="zh-CN" altLang="en-US" sz="2400" b="1" dirty="0" smtClean="0">
                <a:latin typeface="楷体_GB2312" pitchFamily="49" charset="-122"/>
                <a:ea typeface="楷体_GB2312" pitchFamily="49" charset="-122"/>
              </a:rPr>
              <a:t>道自己并不是野草。它心里有一个</a:t>
            </a:r>
            <a:r>
              <a:rPr lang="zh-CN" altLang="en-US" sz="2400" b="1" u="sng" dirty="0" smtClean="0">
                <a:latin typeface="楷体_GB2312" pitchFamily="49" charset="-122"/>
                <a:ea typeface="楷体_GB2312" pitchFamily="49" charset="-122"/>
              </a:rPr>
              <a:t>内在的</a:t>
            </a:r>
            <a:r>
              <a:rPr lang="zh-CN" altLang="en-US" sz="2400" b="1" dirty="0" smtClean="0">
                <a:latin typeface="楷体_GB2312" pitchFamily="49" charset="-122"/>
                <a:ea typeface="楷体_GB2312" pitchFamily="49" charset="-122"/>
              </a:rPr>
              <a:t>念头：</a:t>
            </a:r>
            <a:r>
              <a:rPr lang="en-US"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我是百</a:t>
            </a:r>
            <a:endParaRPr lang="en-US" altLang="zh-CN" sz="2400" b="1" dirty="0" smtClean="0">
              <a:latin typeface="楷体_GB2312" pitchFamily="49" charset="-122"/>
              <a:ea typeface="楷体_GB2312" pitchFamily="49" charset="-122"/>
            </a:endParaRPr>
          </a:p>
          <a:p>
            <a:pPr marL="0" indent="0">
              <a:lnSpc>
                <a:spcPts val="3500"/>
              </a:lnSpc>
              <a:buNone/>
            </a:pPr>
            <a:endParaRPr lang="en-US" altLang="zh-CN" sz="2400" b="1" dirty="0" smtClean="0">
              <a:latin typeface="楷体_GB2312" pitchFamily="49" charset="-122"/>
              <a:ea typeface="楷体_GB2312" pitchFamily="49" charset="-122"/>
            </a:endParaRPr>
          </a:p>
          <a:p>
            <a:pPr marL="0" indent="0">
              <a:lnSpc>
                <a:spcPts val="3500"/>
              </a:lnSpc>
              <a:buNone/>
            </a:pPr>
            <a:r>
              <a:rPr lang="zh-CN" altLang="en-US" sz="2400" b="1" dirty="0" smtClean="0">
                <a:latin typeface="楷体_GB2312" pitchFamily="49" charset="-122"/>
                <a:ea typeface="楷体_GB2312" pitchFamily="49" charset="-122"/>
              </a:rPr>
              <a:t>合，不是野草。</a:t>
            </a:r>
            <a:r>
              <a:rPr lang="zh-CN" altLang="en-US" sz="2400" b="1" u="sng" dirty="0" smtClean="0">
                <a:latin typeface="楷体_GB2312" pitchFamily="49" charset="-122"/>
                <a:ea typeface="楷体_GB2312" pitchFamily="49" charset="-122"/>
              </a:rPr>
              <a:t>唯一</a:t>
            </a:r>
            <a:r>
              <a:rPr lang="zh-CN" altLang="en-US" sz="2400" b="1" dirty="0" smtClean="0">
                <a:latin typeface="楷体_GB2312" pitchFamily="49" charset="-122"/>
                <a:ea typeface="楷体_GB2312" pitchFamily="49" charset="-122"/>
              </a:rPr>
              <a:t>能证明这一点的，就是开出美丽的花</a:t>
            </a:r>
            <a:endParaRPr lang="en-US" altLang="zh-CN" sz="2400" b="1" dirty="0" smtClean="0">
              <a:latin typeface="楷体_GB2312" pitchFamily="49" charset="-122"/>
              <a:ea typeface="楷体_GB2312" pitchFamily="49" charset="-122"/>
            </a:endParaRPr>
          </a:p>
          <a:p>
            <a:pPr marL="0" indent="0">
              <a:lnSpc>
                <a:spcPts val="3500"/>
              </a:lnSpc>
              <a:buNone/>
            </a:pPr>
            <a:endParaRPr lang="en-US" altLang="zh-CN" sz="2400" b="1" dirty="0" smtClean="0">
              <a:latin typeface="楷体_GB2312" pitchFamily="49" charset="-122"/>
              <a:ea typeface="楷体_GB2312" pitchFamily="49" charset="-122"/>
            </a:endParaRPr>
          </a:p>
          <a:p>
            <a:pPr marL="0" indent="0">
              <a:lnSpc>
                <a:spcPts val="3500"/>
              </a:lnSpc>
              <a:buNone/>
            </a:pPr>
            <a:r>
              <a:rPr lang="zh-CN" altLang="en-US" sz="2400" b="1" dirty="0" smtClean="0">
                <a:latin typeface="楷体_GB2312" pitchFamily="49" charset="-122"/>
                <a:ea typeface="楷体_GB2312" pitchFamily="49" charset="-122"/>
              </a:rPr>
              <a:t>朵。”</a:t>
            </a:r>
          </a:p>
        </p:txBody>
      </p:sp>
      <p:grpSp>
        <p:nvGrpSpPr>
          <p:cNvPr id="2" name="Group 4"/>
          <p:cNvGrpSpPr>
            <a:grpSpLocks/>
          </p:cNvGrpSpPr>
          <p:nvPr/>
        </p:nvGrpSpPr>
        <p:grpSpPr bwMode="auto">
          <a:xfrm>
            <a:off x="1588" y="777875"/>
            <a:ext cx="609600" cy="2003425"/>
            <a:chOff x="1" y="490"/>
            <a:chExt cx="384" cy="1262"/>
          </a:xfrm>
        </p:grpSpPr>
        <p:pic>
          <p:nvPicPr>
            <p:cNvPr id="1353733" name="Picture 5"/>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353734"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1353735" name="标题 1"/>
          <p:cNvSpPr>
            <a:spLocks/>
          </p:cNvSpPr>
          <p:nvPr/>
        </p:nvSpPr>
        <p:spPr bwMode="auto">
          <a:xfrm>
            <a:off x="611188"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dirty="0">
                <a:solidFill>
                  <a:srgbClr val="C00000"/>
                </a:solidFill>
                <a:latin typeface="幼圆" pitchFamily="49" charset="-122"/>
                <a:ea typeface="幼圆" pitchFamily="49" charset="-122"/>
              </a:rPr>
              <a:t>第2讲　简明、得体、准确、鲜明、生动</a:t>
            </a:r>
            <a:endParaRPr lang="en-US" altLang="zh-CN" sz="2200" b="1" dirty="0">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1785918" y="1643050"/>
            <a:ext cx="571504" cy="461665"/>
          </a:xfrm>
          <a:prstGeom prst="rect">
            <a:avLst/>
          </a:prstGeom>
          <a:noFill/>
        </p:spPr>
        <p:txBody>
          <a:bodyPr wrap="square" rtlCol="0">
            <a:spAutoFit/>
          </a:bodyPr>
          <a:lstStyle/>
          <a:p>
            <a:r>
              <a:rPr lang="zh-CN" altLang="en-US" sz="2400" b="1" dirty="0" smtClean="0">
                <a:latin typeface="楷体_GB2312" pitchFamily="49" charset="-122"/>
                <a:ea typeface="楷体_GB2312" pitchFamily="49" charset="-122"/>
              </a:rPr>
              <a:t>①</a:t>
            </a:r>
            <a:endParaRPr lang="zh-CN" altLang="en-US" sz="2400" dirty="0"/>
          </a:p>
        </p:txBody>
      </p:sp>
      <p:sp>
        <p:nvSpPr>
          <p:cNvPr id="9" name="TextBox 8"/>
          <p:cNvSpPr txBox="1"/>
          <p:nvPr/>
        </p:nvSpPr>
        <p:spPr>
          <a:xfrm>
            <a:off x="3500430" y="2786058"/>
            <a:ext cx="500066" cy="461665"/>
          </a:xfrm>
          <a:prstGeom prst="rect">
            <a:avLst/>
          </a:prstGeom>
          <a:noFill/>
        </p:spPr>
        <p:txBody>
          <a:bodyPr wrap="square" rtlCol="0">
            <a:spAutoFit/>
          </a:bodyPr>
          <a:lstStyle/>
          <a:p>
            <a:r>
              <a:rPr lang="zh-CN" altLang="en-US" sz="2400" b="1" dirty="0" smtClean="0">
                <a:latin typeface="楷体_GB2312" pitchFamily="49" charset="-122"/>
                <a:ea typeface="楷体_GB2312" pitchFamily="49" charset="-122"/>
              </a:rPr>
              <a:t>②</a:t>
            </a:r>
            <a:endParaRPr lang="zh-CN" altLang="en-US" sz="2400" dirty="0"/>
          </a:p>
        </p:txBody>
      </p:sp>
      <p:sp>
        <p:nvSpPr>
          <p:cNvPr id="11" name="TextBox 10"/>
          <p:cNvSpPr txBox="1"/>
          <p:nvPr/>
        </p:nvSpPr>
        <p:spPr>
          <a:xfrm>
            <a:off x="5500694" y="3857628"/>
            <a:ext cx="428628" cy="461665"/>
          </a:xfrm>
          <a:prstGeom prst="rect">
            <a:avLst/>
          </a:prstGeom>
          <a:noFill/>
        </p:spPr>
        <p:txBody>
          <a:bodyPr wrap="square" rtlCol="0">
            <a:spAutoFit/>
          </a:bodyPr>
          <a:lstStyle/>
          <a:p>
            <a:r>
              <a:rPr lang="zh-CN" altLang="en-US" sz="2400" b="1" dirty="0" smtClean="0">
                <a:latin typeface="楷体_GB2312" pitchFamily="49" charset="-122"/>
                <a:ea typeface="楷体_GB2312" pitchFamily="49" charset="-122"/>
              </a:rPr>
              <a:t>③</a:t>
            </a:r>
            <a:endParaRPr lang="zh-CN" altLang="en-US" sz="2400" dirty="0"/>
          </a:p>
        </p:txBody>
      </p:sp>
      <p:sp>
        <p:nvSpPr>
          <p:cNvPr id="12" name="TextBox 11"/>
          <p:cNvSpPr txBox="1"/>
          <p:nvPr/>
        </p:nvSpPr>
        <p:spPr>
          <a:xfrm>
            <a:off x="3000364" y="4857760"/>
            <a:ext cx="500034" cy="461665"/>
          </a:xfrm>
          <a:prstGeom prst="rect">
            <a:avLst/>
          </a:prstGeom>
          <a:noFill/>
        </p:spPr>
        <p:txBody>
          <a:bodyPr wrap="square" rtlCol="0">
            <a:spAutoFit/>
          </a:bodyPr>
          <a:lstStyle/>
          <a:p>
            <a:r>
              <a:rPr lang="zh-CN" altLang="en-US" sz="2400" b="1" dirty="0" smtClean="0">
                <a:latin typeface="楷体_GB2312" pitchFamily="49" charset="-122"/>
                <a:ea typeface="楷体_GB2312" pitchFamily="49" charset="-122"/>
              </a:rPr>
              <a:t>④</a:t>
            </a:r>
            <a:endParaRPr lang="zh-CN" altLang="en-US" sz="24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53730">
                                            <p:txEl>
                                              <p:pRg st="0" end="0"/>
                                            </p:txEl>
                                          </p:spTgt>
                                        </p:tgtEl>
                                        <p:attrNameLst>
                                          <p:attrName>style.visibility</p:attrName>
                                        </p:attrNameLst>
                                      </p:cBhvr>
                                      <p:to>
                                        <p:strVal val="visible"/>
                                      </p:to>
                                    </p:set>
                                    <p:anim calcmode="lin" valueType="num">
                                      <p:cBhvr additive="base">
                                        <p:cTn id="7" dur="500" fill="hold"/>
                                        <p:tgtEl>
                                          <p:spTgt spid="13537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537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53730">
                                            <p:txEl>
                                              <p:pRg st="1" end="1"/>
                                            </p:txEl>
                                          </p:spTgt>
                                        </p:tgtEl>
                                        <p:attrNameLst>
                                          <p:attrName>style.visibility</p:attrName>
                                        </p:attrNameLst>
                                      </p:cBhvr>
                                      <p:to>
                                        <p:strVal val="visible"/>
                                      </p:to>
                                    </p:set>
                                    <p:anim calcmode="lin" valueType="num">
                                      <p:cBhvr additive="base">
                                        <p:cTn id="13" dur="500" fill="hold"/>
                                        <p:tgtEl>
                                          <p:spTgt spid="135373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53730">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53730">
                                            <p:txEl>
                                              <p:pRg st="3" end="3"/>
                                            </p:txEl>
                                          </p:spTgt>
                                        </p:tgtEl>
                                        <p:attrNameLst>
                                          <p:attrName>style.visibility</p:attrName>
                                        </p:attrNameLst>
                                      </p:cBhvr>
                                      <p:to>
                                        <p:strVal val="visible"/>
                                      </p:to>
                                    </p:set>
                                    <p:anim calcmode="lin" valueType="num">
                                      <p:cBhvr additive="base">
                                        <p:cTn id="17" dur="500" fill="hold"/>
                                        <p:tgtEl>
                                          <p:spTgt spid="1353730">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53730">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53730">
                                            <p:txEl>
                                              <p:pRg st="5" end="5"/>
                                            </p:txEl>
                                          </p:spTgt>
                                        </p:tgtEl>
                                        <p:attrNameLst>
                                          <p:attrName>style.visibility</p:attrName>
                                        </p:attrNameLst>
                                      </p:cBhvr>
                                      <p:to>
                                        <p:strVal val="visible"/>
                                      </p:to>
                                    </p:set>
                                    <p:anim calcmode="lin" valueType="num">
                                      <p:cBhvr additive="base">
                                        <p:cTn id="21" dur="500" fill="hold"/>
                                        <p:tgtEl>
                                          <p:spTgt spid="1353730">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53730">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353730">
                                            <p:txEl>
                                              <p:pRg st="7" end="7"/>
                                            </p:txEl>
                                          </p:spTgt>
                                        </p:tgtEl>
                                        <p:attrNameLst>
                                          <p:attrName>style.visibility</p:attrName>
                                        </p:attrNameLst>
                                      </p:cBhvr>
                                      <p:to>
                                        <p:strVal val="visible"/>
                                      </p:to>
                                    </p:set>
                                    <p:anim calcmode="lin" valueType="num">
                                      <p:cBhvr additive="base">
                                        <p:cTn id="25" dur="500" fill="hold"/>
                                        <p:tgtEl>
                                          <p:spTgt spid="1353730">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53730">
                                            <p:txEl>
                                              <p:pRg st="7" end="7"/>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53730">
                                            <p:txEl>
                                              <p:pRg st="9" end="9"/>
                                            </p:txEl>
                                          </p:spTgt>
                                        </p:tgtEl>
                                        <p:attrNameLst>
                                          <p:attrName>style.visibility</p:attrName>
                                        </p:attrNameLst>
                                      </p:cBhvr>
                                      <p:to>
                                        <p:strVal val="visible"/>
                                      </p:to>
                                    </p:set>
                                    <p:anim calcmode="lin" valueType="num">
                                      <p:cBhvr additive="base">
                                        <p:cTn id="29" dur="500" fill="hold"/>
                                        <p:tgtEl>
                                          <p:spTgt spid="1353730">
                                            <p:txEl>
                                              <p:pRg st="9" end="9"/>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353730">
                                            <p:txEl>
                                              <p:pRg st="9" end="9"/>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Lst>
  </p:timing>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3730" name="内容占位符 2"/>
          <p:cNvSpPr>
            <a:spLocks noGrp="1"/>
          </p:cNvSpPr>
          <p:nvPr>
            <p:ph idx="4294967295"/>
          </p:nvPr>
        </p:nvSpPr>
        <p:spPr>
          <a:xfrm>
            <a:off x="571472" y="714356"/>
            <a:ext cx="8286808" cy="5621357"/>
          </a:xfrm>
        </p:spPr>
        <p:txBody>
          <a:bodyPr/>
          <a:lstStyle/>
          <a:p>
            <a:pPr marL="0" indent="0">
              <a:lnSpc>
                <a:spcPts val="3500"/>
              </a:lnSpc>
              <a:buNone/>
            </a:pPr>
            <a:r>
              <a:rPr lang="zh-CN" altLang="en-US" sz="2400" b="1" dirty="0" smtClean="0">
                <a:latin typeface="楷体_GB2312" pitchFamily="49" charset="-122"/>
                <a:ea typeface="楷体_GB2312" pitchFamily="49" charset="-122"/>
              </a:rPr>
              <a:t>百合深深地扎根，努力地吸收水分和阳光，终于结出了第一个花苞。百合很高兴，</a:t>
            </a:r>
            <a:r>
              <a:rPr lang="zh-CN" altLang="en-US" sz="2400" b="1" u="sng" dirty="0" smtClean="0">
                <a:latin typeface="楷体_GB2312" pitchFamily="49" charset="-122"/>
                <a:ea typeface="楷体_GB2312" pitchFamily="49" charset="-122"/>
              </a:rPr>
              <a:t>周围的</a:t>
            </a:r>
            <a:r>
              <a:rPr lang="zh-CN" altLang="en-US" sz="2400" b="1" dirty="0" smtClean="0">
                <a:latin typeface="楷体_GB2312" pitchFamily="49" charset="-122"/>
                <a:ea typeface="楷体_GB2312" pitchFamily="49" charset="-122"/>
              </a:rPr>
              <a:t>杂草却很不屑，七嘴八舌地嘲</a:t>
            </a:r>
            <a:endParaRPr lang="en-US" altLang="zh-CN" sz="2400" b="1" dirty="0" smtClean="0">
              <a:latin typeface="楷体_GB2312" pitchFamily="49" charset="-122"/>
              <a:ea typeface="楷体_GB2312" pitchFamily="49" charset="-122"/>
            </a:endParaRPr>
          </a:p>
          <a:p>
            <a:pPr marL="0" indent="0">
              <a:lnSpc>
                <a:spcPts val="3500"/>
              </a:lnSpc>
              <a:buNone/>
            </a:pPr>
            <a:endParaRPr lang="en-US" altLang="zh-CN" sz="2400" b="1" dirty="0" smtClean="0">
              <a:latin typeface="楷体_GB2312" pitchFamily="49" charset="-122"/>
              <a:ea typeface="楷体_GB2312" pitchFamily="49" charset="-122"/>
            </a:endParaRPr>
          </a:p>
          <a:p>
            <a:pPr marL="0" indent="0">
              <a:lnSpc>
                <a:spcPts val="3500"/>
              </a:lnSpc>
              <a:buNone/>
            </a:pPr>
            <a:r>
              <a:rPr lang="zh-CN" altLang="en-US" sz="2400" b="1" dirty="0" smtClean="0">
                <a:latin typeface="楷体_GB2312" pitchFamily="49" charset="-122"/>
                <a:ea typeface="楷体_GB2312" pitchFamily="49" charset="-122"/>
              </a:rPr>
              <a:t>讽道：</a:t>
            </a:r>
            <a:r>
              <a:rPr lang="en-US"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你别费力气了，即使你真的能开花，在这</a:t>
            </a:r>
            <a:r>
              <a:rPr lang="zh-CN" altLang="en-US" sz="2400" b="1" u="sng" dirty="0" smtClean="0">
                <a:latin typeface="楷体_GB2312" pitchFamily="49" charset="-122"/>
                <a:ea typeface="楷体_GB2312" pitchFamily="49" charset="-122"/>
              </a:rPr>
              <a:t>偏僻的</a:t>
            </a:r>
            <a:r>
              <a:rPr lang="zh-CN" altLang="en-US" sz="2400" b="1" dirty="0" smtClean="0">
                <a:latin typeface="楷体_GB2312" pitchFamily="49" charset="-122"/>
                <a:ea typeface="楷体_GB2312" pitchFamily="49" charset="-122"/>
              </a:rPr>
              <a:t>荒郊野外，不也是没人欣赏吗？</a:t>
            </a:r>
            <a:r>
              <a:rPr lang="en-US" sz="2400" b="1" dirty="0" smtClean="0">
                <a:latin typeface="楷体_GB2312" pitchFamily="49" charset="-122"/>
                <a:ea typeface="楷体_GB2312" pitchFamily="49" charset="-122"/>
              </a:rPr>
              <a:t>”</a:t>
            </a:r>
          </a:p>
          <a:p>
            <a:pPr marL="0" indent="0">
              <a:lnSpc>
                <a:spcPts val="3500"/>
              </a:lnSpc>
              <a:buNone/>
            </a:pPr>
            <a:r>
              <a:rPr lang="en-US" altLang="zh-CN" sz="2400" b="1" dirty="0" smtClean="0">
                <a:latin typeface="楷体_GB2312" pitchFamily="49" charset="-122"/>
                <a:ea typeface="楷体_GB2312" pitchFamily="49" charset="-122"/>
              </a:rPr>
              <a:t>   </a:t>
            </a:r>
          </a:p>
          <a:p>
            <a:pPr marL="0" indent="0">
              <a:lnSpc>
                <a:spcPts val="3500"/>
              </a:lnSpc>
              <a:buNone/>
            </a:pPr>
            <a:r>
              <a:rPr lang="zh-CN" altLang="en-US" sz="2400" b="1" dirty="0" smtClean="0">
                <a:latin typeface="楷体_GB2312" pitchFamily="49" charset="-122"/>
                <a:ea typeface="楷体_GB2312" pitchFamily="49" charset="-122"/>
              </a:rPr>
              <a:t>     百合说：</a:t>
            </a:r>
            <a:r>
              <a:rPr lang="en-US"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我会开花， </a:t>
            </a:r>
            <a:r>
              <a:rPr lang="en-US" altLang="zh-CN" sz="2400" b="1" dirty="0" smtClean="0">
                <a:solidFill>
                  <a:srgbClr val="000000"/>
                </a:solidFill>
                <a:latin typeface="Times New Roman" pitchFamily="18" charset="0"/>
                <a:ea typeface="楷体_GB2312" pitchFamily="49" charset="-122"/>
                <a:cs typeface="Times New Roman" pitchFamily="18" charset="0"/>
              </a:rPr>
              <a:t>__________________________________________________________________________</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有一天，百合终于开花了，那洁白成为断崖上最美丽的颜色。</a:t>
            </a:r>
          </a:p>
        </p:txBody>
      </p:sp>
      <p:grpSp>
        <p:nvGrpSpPr>
          <p:cNvPr id="2" name="Group 4"/>
          <p:cNvGrpSpPr>
            <a:grpSpLocks/>
          </p:cNvGrpSpPr>
          <p:nvPr/>
        </p:nvGrpSpPr>
        <p:grpSpPr bwMode="auto">
          <a:xfrm>
            <a:off x="1588" y="777875"/>
            <a:ext cx="609600" cy="2003425"/>
            <a:chOff x="1" y="490"/>
            <a:chExt cx="384" cy="1262"/>
          </a:xfrm>
        </p:grpSpPr>
        <p:pic>
          <p:nvPicPr>
            <p:cNvPr id="1353733" name="Picture 5"/>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353734"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1353735" name="标题 1"/>
          <p:cNvSpPr>
            <a:spLocks/>
          </p:cNvSpPr>
          <p:nvPr/>
        </p:nvSpPr>
        <p:spPr bwMode="auto">
          <a:xfrm>
            <a:off x="611188"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dirty="0">
                <a:solidFill>
                  <a:srgbClr val="C00000"/>
                </a:solidFill>
                <a:latin typeface="幼圆" pitchFamily="49" charset="-122"/>
                <a:ea typeface="幼圆" pitchFamily="49" charset="-122"/>
              </a:rPr>
              <a:t>第2讲　简明、得体、准确、鲜明、生动</a:t>
            </a:r>
            <a:endParaRPr lang="en-US" altLang="zh-CN" sz="2200" b="1" dirty="0">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15" name="TextBox 14"/>
          <p:cNvSpPr txBox="1"/>
          <p:nvPr/>
        </p:nvSpPr>
        <p:spPr>
          <a:xfrm>
            <a:off x="4000496" y="1643050"/>
            <a:ext cx="500066" cy="461665"/>
          </a:xfrm>
          <a:prstGeom prst="rect">
            <a:avLst/>
          </a:prstGeom>
          <a:noFill/>
        </p:spPr>
        <p:txBody>
          <a:bodyPr wrap="square" rtlCol="0">
            <a:spAutoFit/>
          </a:bodyPr>
          <a:lstStyle/>
          <a:p>
            <a:r>
              <a:rPr lang="zh-CN" altLang="en-US" sz="2400" b="1" dirty="0" smtClean="0">
                <a:latin typeface="楷体_GB2312" pitchFamily="49" charset="-122"/>
                <a:ea typeface="楷体_GB2312" pitchFamily="49" charset="-122"/>
              </a:rPr>
              <a:t>⑤</a:t>
            </a:r>
            <a:endParaRPr lang="zh-CN" altLang="en-US" sz="2400" dirty="0"/>
          </a:p>
        </p:txBody>
      </p:sp>
      <p:sp>
        <p:nvSpPr>
          <p:cNvPr id="16" name="TextBox 15"/>
          <p:cNvSpPr txBox="1"/>
          <p:nvPr/>
        </p:nvSpPr>
        <p:spPr>
          <a:xfrm>
            <a:off x="7715272" y="2714620"/>
            <a:ext cx="571472" cy="461665"/>
          </a:xfrm>
          <a:prstGeom prst="rect">
            <a:avLst/>
          </a:prstGeom>
          <a:noFill/>
        </p:spPr>
        <p:txBody>
          <a:bodyPr wrap="square" rtlCol="0">
            <a:spAutoFit/>
          </a:bodyPr>
          <a:lstStyle/>
          <a:p>
            <a:r>
              <a:rPr lang="zh-CN" altLang="en-US" sz="2400" b="1" dirty="0" smtClean="0">
                <a:latin typeface="楷体_GB2312" pitchFamily="49" charset="-122"/>
                <a:ea typeface="楷体_GB2312" pitchFamily="49" charset="-122"/>
              </a:rPr>
              <a:t>⑥</a:t>
            </a:r>
            <a:endParaRPr lang="zh-CN" altLang="en-US" sz="24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53730">
                                            <p:txEl>
                                              <p:pRg st="0" end="0"/>
                                            </p:txEl>
                                          </p:spTgt>
                                        </p:tgtEl>
                                        <p:attrNameLst>
                                          <p:attrName>style.visibility</p:attrName>
                                        </p:attrNameLst>
                                      </p:cBhvr>
                                      <p:to>
                                        <p:strVal val="visible"/>
                                      </p:to>
                                    </p:set>
                                    <p:anim calcmode="lin" valueType="num">
                                      <p:cBhvr additive="base">
                                        <p:cTn id="7" dur="500" fill="hold"/>
                                        <p:tgtEl>
                                          <p:spTgt spid="13537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537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53730">
                                            <p:txEl>
                                              <p:pRg st="2" end="2"/>
                                            </p:txEl>
                                          </p:spTgt>
                                        </p:tgtEl>
                                        <p:attrNameLst>
                                          <p:attrName>style.visibility</p:attrName>
                                        </p:attrNameLst>
                                      </p:cBhvr>
                                      <p:to>
                                        <p:strVal val="visible"/>
                                      </p:to>
                                    </p:set>
                                    <p:anim calcmode="lin" valueType="num">
                                      <p:cBhvr additive="base">
                                        <p:cTn id="13" dur="500" fill="hold"/>
                                        <p:tgtEl>
                                          <p:spTgt spid="135373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53730">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53730">
                                            <p:txEl>
                                              <p:pRg st="4" end="4"/>
                                            </p:txEl>
                                          </p:spTgt>
                                        </p:tgtEl>
                                        <p:attrNameLst>
                                          <p:attrName>style.visibility</p:attrName>
                                        </p:attrNameLst>
                                      </p:cBhvr>
                                      <p:to>
                                        <p:strVal val="visible"/>
                                      </p:to>
                                    </p:set>
                                    <p:anim calcmode="lin" valueType="num">
                                      <p:cBhvr additive="base">
                                        <p:cTn id="27" dur="500" fill="hold"/>
                                        <p:tgtEl>
                                          <p:spTgt spid="1353730">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5373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3730" name="内容占位符 2"/>
          <p:cNvSpPr>
            <a:spLocks noGrp="1"/>
          </p:cNvSpPr>
          <p:nvPr>
            <p:ph idx="4294967295"/>
          </p:nvPr>
        </p:nvSpPr>
        <p:spPr>
          <a:xfrm>
            <a:off x="792163" y="936625"/>
            <a:ext cx="7920037" cy="5399088"/>
          </a:xfrm>
        </p:spPr>
        <p:txBody>
          <a:bodyPr/>
          <a:lstStyle/>
          <a:p>
            <a:pPr marL="0" indent="0">
              <a:lnSpc>
                <a:spcPts val="3500"/>
              </a:lnSpc>
              <a:buNone/>
            </a:pPr>
            <a:r>
              <a:rPr lang="en-US" altLang="en-US" sz="2400" b="1" dirty="0" smtClean="0">
                <a:solidFill>
                  <a:srgbClr val="000000"/>
                </a:solidFill>
                <a:latin typeface="Times New Roman" pitchFamily="18" charset="0"/>
                <a:cs typeface="Times New Roman" pitchFamily="18" charset="0"/>
              </a:rPr>
              <a:t>(</a:t>
            </a:r>
            <a:r>
              <a:rPr lang="en-US" altLang="en-US" sz="2400" b="1" dirty="0" smtClean="0">
                <a:solidFill>
                  <a:srgbClr val="000000"/>
                </a:solidFill>
                <a:latin typeface="+mn-ea"/>
                <a:cs typeface="Times New Roman" pitchFamily="18" charset="0"/>
              </a:rPr>
              <a:t>1)</a:t>
            </a:r>
            <a:r>
              <a:rPr lang="zh-CN" altLang="en-US" sz="2400" b="1" dirty="0" smtClean="0">
                <a:solidFill>
                  <a:srgbClr val="000000"/>
                </a:solidFill>
                <a:latin typeface="+mn-ea"/>
                <a:cs typeface="Times New Roman" pitchFamily="18" charset="0"/>
              </a:rPr>
              <a:t>请在横线处补写一句话。要求：</a:t>
            </a:r>
            <a:r>
              <a:rPr lang="en-US" altLang="en-US" sz="2400" b="1" dirty="0" smtClean="0">
                <a:solidFill>
                  <a:srgbClr val="000000"/>
                </a:solidFill>
                <a:latin typeface="+mn-ea"/>
                <a:cs typeface="Times New Roman" pitchFamily="18" charset="0"/>
              </a:rPr>
              <a:t>①</a:t>
            </a:r>
            <a:r>
              <a:rPr lang="zh-CN" altLang="en-US" sz="2400" b="1" dirty="0" smtClean="0">
                <a:solidFill>
                  <a:srgbClr val="000000"/>
                </a:solidFill>
                <a:latin typeface="+mn-ea"/>
                <a:cs typeface="Times New Roman" pitchFamily="18" charset="0"/>
              </a:rPr>
              <a:t>既能回应野草的嘲讽，又能表现百合坚定的信念；</a:t>
            </a:r>
            <a:r>
              <a:rPr lang="en-US" altLang="en-US" sz="2400" b="1" dirty="0" smtClean="0">
                <a:solidFill>
                  <a:srgbClr val="000000"/>
                </a:solidFill>
                <a:latin typeface="+mn-ea"/>
                <a:cs typeface="Times New Roman" pitchFamily="18" charset="0"/>
              </a:rPr>
              <a:t>②</a:t>
            </a:r>
            <a:r>
              <a:rPr lang="zh-CN" altLang="en-US" sz="2400" b="1" dirty="0" smtClean="0">
                <a:solidFill>
                  <a:srgbClr val="000000"/>
                </a:solidFill>
                <a:latin typeface="+mn-ea"/>
                <a:cs typeface="Times New Roman" pitchFamily="18" charset="0"/>
              </a:rPr>
              <a:t>不少于</a:t>
            </a:r>
            <a:r>
              <a:rPr lang="zh-CN" altLang="en-US" sz="2400" b="1" dirty="0" smtClean="0">
                <a:solidFill>
                  <a:srgbClr val="000000"/>
                </a:solidFill>
                <a:latin typeface="宋体" pitchFamily="2" charset="-122"/>
                <a:ea typeface="宋体" pitchFamily="2" charset="-122"/>
                <a:cs typeface="Times New Roman" pitchFamily="18" charset="0"/>
              </a:rPr>
              <a:t> </a:t>
            </a:r>
            <a:r>
              <a:rPr lang="en-US" altLang="en-US" sz="2400" b="1" dirty="0" smtClean="0">
                <a:solidFill>
                  <a:srgbClr val="000000"/>
                </a:solidFill>
                <a:latin typeface="宋体" pitchFamily="2" charset="-122"/>
                <a:ea typeface="宋体" pitchFamily="2" charset="-122"/>
                <a:cs typeface="Times New Roman" pitchFamily="18" charset="0"/>
              </a:rPr>
              <a:t>20 </a:t>
            </a:r>
            <a:r>
              <a:rPr lang="zh-CN" altLang="en-US" sz="2400" b="1" dirty="0" smtClean="0">
                <a:solidFill>
                  <a:srgbClr val="000000"/>
                </a:solidFill>
                <a:latin typeface="+mn-ea"/>
                <a:cs typeface="Times New Roman" pitchFamily="18" charset="0"/>
              </a:rPr>
              <a:t>字，不多于 </a:t>
            </a:r>
            <a:r>
              <a:rPr lang="en-US" altLang="en-US" sz="2400" b="1" dirty="0" smtClean="0">
                <a:solidFill>
                  <a:srgbClr val="000000"/>
                </a:solidFill>
                <a:latin typeface="宋体" pitchFamily="2" charset="-122"/>
                <a:ea typeface="宋体" pitchFamily="2" charset="-122"/>
                <a:cs typeface="Times New Roman" pitchFamily="18" charset="0"/>
              </a:rPr>
              <a:t>25 </a:t>
            </a:r>
            <a:r>
              <a:rPr lang="zh-CN" altLang="en-US" sz="2400" b="1" dirty="0" smtClean="0">
                <a:solidFill>
                  <a:srgbClr val="000000"/>
                </a:solidFill>
                <a:latin typeface="+mn-ea"/>
                <a:cs typeface="Times New Roman" pitchFamily="18" charset="0"/>
              </a:rPr>
              <a:t>字。</a:t>
            </a:r>
            <a:r>
              <a:rPr lang="en-US" altLang="en-US" sz="2400" b="1" dirty="0" smtClean="0">
                <a:solidFill>
                  <a:srgbClr val="000000"/>
                </a:solidFill>
                <a:latin typeface="+mn-ea"/>
                <a:cs typeface="Times New Roman" pitchFamily="18" charset="0"/>
              </a:rPr>
              <a:t>(</a:t>
            </a:r>
            <a:r>
              <a:rPr lang="en-US" altLang="en-US" sz="2400" b="1" dirty="0" smtClean="0">
                <a:solidFill>
                  <a:srgbClr val="000000"/>
                </a:solidFill>
                <a:latin typeface="宋体" pitchFamily="2" charset="-122"/>
                <a:ea typeface="宋体" pitchFamily="2" charset="-122"/>
                <a:cs typeface="Times New Roman" pitchFamily="18" charset="0"/>
              </a:rPr>
              <a:t>2</a:t>
            </a:r>
            <a:r>
              <a:rPr lang="en-US" altLang="en-US" sz="2400" b="1" dirty="0" smtClean="0">
                <a:solidFill>
                  <a:srgbClr val="000000"/>
                </a:solidFill>
                <a:latin typeface="+mn-ea"/>
                <a:cs typeface="Times New Roman" pitchFamily="18" charset="0"/>
              </a:rPr>
              <a:t> </a:t>
            </a:r>
            <a:r>
              <a:rPr lang="zh-CN" altLang="en-US" sz="2400" b="1" dirty="0" smtClean="0">
                <a:solidFill>
                  <a:srgbClr val="000000"/>
                </a:solidFill>
                <a:latin typeface="+mn-ea"/>
                <a:cs typeface="Times New Roman" pitchFamily="18" charset="0"/>
              </a:rPr>
              <a:t>分</a:t>
            </a:r>
            <a:r>
              <a:rPr lang="en-US" altLang="en-US" sz="2400" b="1" dirty="0" smtClean="0">
                <a:solidFill>
                  <a:srgbClr val="000000"/>
                </a:solidFill>
                <a:latin typeface="+mn-ea"/>
                <a:cs typeface="Times New Roman" pitchFamily="18" charset="0"/>
              </a:rPr>
              <a:t>)</a:t>
            </a:r>
            <a:endParaRPr lang="zh-CN" altLang="en-US" sz="2400" b="1" dirty="0" smtClean="0">
              <a:solidFill>
                <a:srgbClr val="000000"/>
              </a:solidFill>
              <a:latin typeface="+mn-ea"/>
              <a:cs typeface="Times New Roman" pitchFamily="18" charset="0"/>
            </a:endParaRPr>
          </a:p>
          <a:p>
            <a:pPr marL="0" indent="0">
              <a:lnSpc>
                <a:spcPts val="3500"/>
              </a:lnSpc>
              <a:buNone/>
            </a:pPr>
            <a:r>
              <a:rPr lang="en-US" altLang="en-US" sz="2400" b="1" dirty="0" smtClean="0">
                <a:solidFill>
                  <a:srgbClr val="000000"/>
                </a:solidFill>
                <a:latin typeface="+mn-ea"/>
                <a:cs typeface="Times New Roman" pitchFamily="18" charset="0"/>
              </a:rPr>
              <a:t>(2)</a:t>
            </a:r>
            <a:r>
              <a:rPr lang="zh-CN" altLang="en-US" sz="2400" b="1" dirty="0" smtClean="0">
                <a:solidFill>
                  <a:srgbClr val="000000"/>
                </a:solidFill>
                <a:latin typeface="+mn-ea"/>
                <a:cs typeface="Times New Roman" pitchFamily="18" charset="0"/>
              </a:rPr>
              <a:t>文中</a:t>
            </a:r>
            <a:r>
              <a:rPr lang="en-US" altLang="en-US" sz="2400" b="1" dirty="0" smtClean="0">
                <a:solidFill>
                  <a:srgbClr val="000000"/>
                </a:solidFill>
                <a:latin typeface="+mn-ea"/>
                <a:cs typeface="Times New Roman" pitchFamily="18" charset="0"/>
              </a:rPr>
              <a:t>①②③④⑤⑥</a:t>
            </a:r>
            <a:r>
              <a:rPr lang="zh-CN" altLang="en-US" sz="2400" b="1" dirty="0" smtClean="0">
                <a:solidFill>
                  <a:srgbClr val="000000"/>
                </a:solidFill>
                <a:latin typeface="+mn-ea"/>
                <a:cs typeface="Times New Roman" pitchFamily="18" charset="0"/>
              </a:rPr>
              <a:t>处，有三处多余，这三处是</a:t>
            </a:r>
            <a:r>
              <a:rPr lang="en-US" altLang="en-US" sz="2400" b="1" dirty="0" smtClean="0">
                <a:solidFill>
                  <a:srgbClr val="000000"/>
                </a:solidFill>
                <a:latin typeface="宋体" pitchFamily="2" charset="-122"/>
                <a:ea typeface="宋体" pitchFamily="2" charset="-122"/>
                <a:cs typeface="Times New Roman" pitchFamily="18" charset="0"/>
              </a:rPr>
              <a:t>_______________________</a:t>
            </a:r>
            <a:r>
              <a:rPr lang="zh-CN" altLang="en-US" sz="2400" b="1" dirty="0" smtClean="0">
                <a:solidFill>
                  <a:srgbClr val="000000"/>
                </a:solidFill>
                <a:latin typeface="+mn-ea"/>
                <a:cs typeface="Times New Roman" pitchFamily="18" charset="0"/>
              </a:rPr>
              <a:t>。</a:t>
            </a:r>
            <a:r>
              <a:rPr lang="en-US" altLang="en-US" sz="2400" b="1" dirty="0" smtClean="0">
                <a:solidFill>
                  <a:srgbClr val="000000"/>
                </a:solidFill>
                <a:latin typeface="+mn-ea"/>
                <a:cs typeface="Times New Roman" pitchFamily="18" charset="0"/>
              </a:rPr>
              <a:t>(3 </a:t>
            </a:r>
            <a:r>
              <a:rPr lang="zh-CN" altLang="en-US" sz="2400" b="1" dirty="0" smtClean="0">
                <a:solidFill>
                  <a:srgbClr val="000000"/>
                </a:solidFill>
                <a:latin typeface="+mn-ea"/>
                <a:cs typeface="Times New Roman" pitchFamily="18" charset="0"/>
              </a:rPr>
              <a:t>分</a:t>
            </a:r>
            <a:r>
              <a:rPr lang="en-US" altLang="en-US" sz="2400" b="1" dirty="0" smtClean="0">
                <a:solidFill>
                  <a:srgbClr val="000000"/>
                </a:solidFill>
                <a:latin typeface="+mn-ea"/>
                <a:cs typeface="Times New Roman" pitchFamily="18" charset="0"/>
              </a:rPr>
              <a:t>)</a:t>
            </a:r>
            <a:endParaRPr lang="zh-CN" altLang="en-US" sz="2400" b="1" dirty="0" smtClean="0">
              <a:solidFill>
                <a:srgbClr val="000000"/>
              </a:solidFill>
              <a:latin typeface="+mn-ea"/>
              <a:cs typeface="Times New Roman" pitchFamily="18" charset="0"/>
            </a:endParaRPr>
          </a:p>
          <a:p>
            <a:pPr>
              <a:lnSpc>
                <a:spcPts val="3500"/>
              </a:lnSpc>
            </a:pPr>
            <a:endParaRPr lang="zh-CN" altLang="en-US" sz="2400" b="1" dirty="0" smtClean="0">
              <a:latin typeface="楷体_GB2312" pitchFamily="49" charset="-122"/>
              <a:ea typeface="楷体_GB2312" pitchFamily="49" charset="-122"/>
            </a:endParaRPr>
          </a:p>
          <a:p>
            <a:pPr marL="0" indent="622300" algn="just" eaLnBrk="1" hangingPunct="1">
              <a:lnSpc>
                <a:spcPts val="3500"/>
              </a:lnSpc>
              <a:spcBef>
                <a:spcPct val="0"/>
              </a:spcBef>
              <a:buNone/>
            </a:pPr>
            <a:endParaRPr lang="en-US" altLang="zh-CN" sz="2400" b="1" dirty="0" smtClean="0">
              <a:latin typeface="Times New Roman" pitchFamily="18" charset="0"/>
            </a:endParaRPr>
          </a:p>
          <a:p>
            <a:pPr>
              <a:lnSpc>
                <a:spcPts val="3500"/>
              </a:lnSpc>
            </a:pPr>
            <a:endParaRPr lang="zh-CN" altLang="en-US" sz="2400" b="1" dirty="0" smtClean="0">
              <a:latin typeface="楷体_GB2312" pitchFamily="49" charset="-122"/>
              <a:ea typeface="楷体_GB2312" pitchFamily="49" charset="-122"/>
            </a:endParaRPr>
          </a:p>
        </p:txBody>
      </p:sp>
      <p:grpSp>
        <p:nvGrpSpPr>
          <p:cNvPr id="2" name="Group 4"/>
          <p:cNvGrpSpPr>
            <a:grpSpLocks/>
          </p:cNvGrpSpPr>
          <p:nvPr/>
        </p:nvGrpSpPr>
        <p:grpSpPr bwMode="auto">
          <a:xfrm>
            <a:off x="1588" y="777875"/>
            <a:ext cx="609600" cy="2003425"/>
            <a:chOff x="1" y="490"/>
            <a:chExt cx="384" cy="1262"/>
          </a:xfrm>
        </p:grpSpPr>
        <p:pic>
          <p:nvPicPr>
            <p:cNvPr id="1353733" name="Picture 5"/>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353734"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1353735" name="标题 1"/>
          <p:cNvSpPr>
            <a:spLocks/>
          </p:cNvSpPr>
          <p:nvPr/>
        </p:nvSpPr>
        <p:spPr bwMode="auto">
          <a:xfrm>
            <a:off x="611188"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53730">
                                            <p:txEl>
                                              <p:pRg st="0" end="0"/>
                                            </p:txEl>
                                          </p:spTgt>
                                        </p:tgtEl>
                                        <p:attrNameLst>
                                          <p:attrName>style.visibility</p:attrName>
                                        </p:attrNameLst>
                                      </p:cBhvr>
                                      <p:to>
                                        <p:strVal val="visible"/>
                                      </p:to>
                                    </p:set>
                                    <p:anim calcmode="lin" valueType="num">
                                      <p:cBhvr additive="base">
                                        <p:cTn id="7" dur="500" fill="hold"/>
                                        <p:tgtEl>
                                          <p:spTgt spid="13537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537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53730">
                                            <p:txEl>
                                              <p:pRg st="1" end="1"/>
                                            </p:txEl>
                                          </p:spTgt>
                                        </p:tgtEl>
                                        <p:attrNameLst>
                                          <p:attrName>style.visibility</p:attrName>
                                        </p:attrNameLst>
                                      </p:cBhvr>
                                      <p:to>
                                        <p:strVal val="visible"/>
                                      </p:to>
                                    </p:set>
                                    <p:anim calcmode="lin" valueType="num">
                                      <p:cBhvr additive="base">
                                        <p:cTn id="13" dur="500" fill="hold"/>
                                        <p:tgtEl>
                                          <p:spTgt spid="135373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5373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a:lnSpc>
                <a:spcPts val="3500"/>
              </a:lnSpc>
              <a:spcBef>
                <a:spcPct val="0"/>
              </a:spcBef>
              <a:buNone/>
            </a:pPr>
            <a:r>
              <a:rPr lang="en-US" altLang="en-US" sz="2400" b="1" dirty="0" smtClean="0">
                <a:solidFill>
                  <a:srgbClr val="990033"/>
                </a:solidFill>
                <a:latin typeface="宋体" charset="-122"/>
                <a:cs typeface="Times New Roman" pitchFamily="18" charset="0"/>
              </a:rPr>
              <a:t>(1) </a:t>
            </a:r>
            <a:r>
              <a:rPr lang="zh-CN" altLang="en-US" sz="2400" b="1" dirty="0" smtClean="0">
                <a:solidFill>
                  <a:srgbClr val="990033"/>
                </a:solidFill>
                <a:latin typeface="宋体" charset="-122"/>
                <a:cs typeface="Times New Roman" pitchFamily="18" charset="0"/>
              </a:rPr>
              <a:t>示例一：我要用美丽的花朵来证明我不是野草，而是美丽的百合</a:t>
            </a:r>
          </a:p>
          <a:p>
            <a:pPr marL="0" indent="0">
              <a:lnSpc>
                <a:spcPts val="3500"/>
              </a:lnSpc>
              <a:spcBef>
                <a:spcPct val="0"/>
              </a:spcBef>
              <a:buNone/>
            </a:pPr>
            <a:r>
              <a:rPr lang="zh-CN" altLang="en-US" sz="2400" b="1" dirty="0" smtClean="0">
                <a:solidFill>
                  <a:srgbClr val="990033"/>
                </a:solidFill>
                <a:latin typeface="宋体" charset="-122"/>
                <a:cs typeface="Times New Roman" pitchFamily="18" charset="0"/>
              </a:rPr>
              <a:t>示例二：不管有没有人欣赏，我都要开出荒野中最美丽的花朵</a:t>
            </a:r>
          </a:p>
          <a:p>
            <a:pPr marL="0" indent="0">
              <a:lnSpc>
                <a:spcPts val="3500"/>
              </a:lnSpc>
              <a:spcBef>
                <a:spcPct val="0"/>
              </a:spcBef>
              <a:buNone/>
            </a:pP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en-US" sz="2400" b="1" dirty="0" smtClean="0">
                <a:solidFill>
                  <a:srgbClr val="990033"/>
                </a:solidFill>
                <a:latin typeface="宋体" charset="-122"/>
                <a:cs typeface="Times New Roman" pitchFamily="18" charset="0"/>
              </a:rPr>
              <a:t>] </a:t>
            </a:r>
            <a:r>
              <a:rPr lang="zh-CN" altLang="en-US" sz="2400" b="1" dirty="0" smtClean="0">
                <a:solidFill>
                  <a:srgbClr val="990033"/>
                </a:solidFill>
                <a:latin typeface="宋体" charset="-122"/>
                <a:cs typeface="Times New Roman" pitchFamily="18" charset="0"/>
              </a:rPr>
              <a:t>此题考查语言表达简明、连贯、得体、准确、鲜明、生动。回答此题要注意</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要求</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中的两个限制条件。前一个限制条件又包含两个方面，“既能回应野草的嘲讽，又能表现百合坚定的信念”，需要结合前后文语境来思考。应该把表现百合坚定的信念作为重点，在表现其信念的同时，兼有回应野草的嘲讽的意思。后一个限制条件是字数的限制，要求在</a:t>
            </a:r>
            <a:r>
              <a:rPr lang="en-US" altLang="en-US" sz="2400" b="1" dirty="0" smtClean="0">
                <a:solidFill>
                  <a:srgbClr val="990033"/>
                </a:solidFill>
                <a:latin typeface="宋体" charset="-122"/>
                <a:cs typeface="Times New Roman" pitchFamily="18" charset="0"/>
              </a:rPr>
              <a:t>20</a:t>
            </a:r>
            <a:r>
              <a:rPr lang="zh-CN" altLang="en-US" sz="2400" b="1" dirty="0" smtClean="0">
                <a:solidFill>
                  <a:srgbClr val="990033"/>
                </a:solidFill>
                <a:latin typeface="宋体" charset="-122"/>
                <a:cs typeface="Times New Roman" pitchFamily="18" charset="0"/>
              </a:rPr>
              <a:t>～</a:t>
            </a:r>
            <a:r>
              <a:rPr lang="en-US" altLang="en-US" sz="2400" b="1" dirty="0" smtClean="0">
                <a:solidFill>
                  <a:srgbClr val="990033"/>
                </a:solidFill>
                <a:latin typeface="宋体" charset="-122"/>
                <a:cs typeface="Times New Roman" pitchFamily="18" charset="0"/>
              </a:rPr>
              <a:t>25</a:t>
            </a:r>
            <a:r>
              <a:rPr lang="zh-CN" altLang="en-US" sz="2400" b="1" dirty="0" smtClean="0">
                <a:solidFill>
                  <a:srgbClr val="990033"/>
                </a:solidFill>
                <a:latin typeface="宋体" charset="-122"/>
                <a:cs typeface="Times New Roman" pitchFamily="18" charset="0"/>
              </a:rPr>
              <a:t>字之间，这就意味着要考虑表达内容的适量问题。</a:t>
            </a:r>
          </a:p>
        </p:txBody>
      </p:sp>
      <p:grpSp>
        <p:nvGrpSpPr>
          <p:cNvPr id="2" name="Group 4"/>
          <p:cNvGrpSpPr>
            <a:grpSpLocks/>
          </p:cNvGrpSpPr>
          <p:nvPr/>
        </p:nvGrpSpPr>
        <p:grpSpPr bwMode="auto">
          <a:xfrm>
            <a:off x="1588" y="777875"/>
            <a:ext cx="609600" cy="2003425"/>
            <a:chOff x="1" y="490"/>
            <a:chExt cx="384" cy="1262"/>
          </a:xfrm>
        </p:grpSpPr>
        <p:pic>
          <p:nvPicPr>
            <p:cNvPr id="1354757" name="Picture 5"/>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354758"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1354759" name="标题 1"/>
          <p:cNvSpPr>
            <a:spLocks/>
          </p:cNvSpPr>
          <p:nvPr/>
        </p:nvSpPr>
        <p:spPr bwMode="auto">
          <a:xfrm>
            <a:off x="611188"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28671"/>
            <a:ext cx="7920037" cy="5407042"/>
          </a:xfrm>
        </p:spPr>
        <p:txBody>
          <a:bodyPr/>
          <a:lstStyle/>
          <a:p>
            <a:pPr marL="0" indent="0">
              <a:lnSpc>
                <a:spcPts val="3500"/>
              </a:lnSpc>
              <a:spcBef>
                <a:spcPct val="0"/>
              </a:spcBef>
              <a:buNone/>
            </a:pPr>
            <a:r>
              <a:rPr lang="en-US" altLang="en-US" sz="2400" b="1" dirty="0" smtClean="0">
                <a:solidFill>
                  <a:srgbClr val="990033"/>
                </a:solidFill>
                <a:latin typeface="+mn-ea"/>
                <a:cs typeface="Times New Roman" pitchFamily="18" charset="0"/>
              </a:rPr>
              <a:t>(2)②③⑥</a:t>
            </a:r>
            <a:endParaRPr lang="zh-CN" altLang="en-US" sz="2400" b="1" dirty="0" smtClean="0">
              <a:solidFill>
                <a:srgbClr val="990033"/>
              </a:solidFill>
              <a:latin typeface="+mn-ea"/>
              <a:cs typeface="Times New Roman" pitchFamily="18" charset="0"/>
            </a:endParaRPr>
          </a:p>
          <a:p>
            <a:pPr marL="0" indent="0">
              <a:lnSpc>
                <a:spcPts val="3500"/>
              </a:lnSpc>
              <a:spcBef>
                <a:spcPct val="0"/>
              </a:spcBef>
              <a:buNone/>
            </a:pPr>
            <a:r>
              <a:rPr lang="en-US" altLang="en-US"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解析</a:t>
            </a:r>
            <a:r>
              <a:rPr lang="en-US" altLang="en-US" sz="2400" b="1" dirty="0" smtClean="0">
                <a:solidFill>
                  <a:srgbClr val="990033"/>
                </a:solidFill>
                <a:latin typeface="+mn-ea"/>
                <a:cs typeface="Times New Roman" pitchFamily="18" charset="0"/>
              </a:rPr>
              <a:t>] </a:t>
            </a:r>
            <a:r>
              <a:rPr lang="zh-CN" altLang="en-US" sz="2400" b="1" dirty="0" smtClean="0">
                <a:solidFill>
                  <a:srgbClr val="990033"/>
                </a:solidFill>
                <a:latin typeface="+mn-ea"/>
                <a:cs typeface="Times New Roman" pitchFamily="18" charset="0"/>
              </a:rPr>
              <a:t>此题侧重考查语言表达简明、连贯的能力。</a:t>
            </a:r>
            <a:r>
              <a:rPr lang="en-US" altLang="en-US" sz="2400" b="1" dirty="0" smtClean="0">
                <a:solidFill>
                  <a:srgbClr val="990033"/>
                </a:solidFill>
                <a:latin typeface="+mn-ea"/>
                <a:cs typeface="Times New Roman" pitchFamily="18" charset="0"/>
              </a:rPr>
              <a:t>②</a:t>
            </a:r>
            <a:r>
              <a:rPr lang="zh-CN" altLang="en-US" sz="2400" b="1" dirty="0" smtClean="0">
                <a:solidFill>
                  <a:srgbClr val="990033"/>
                </a:solidFill>
                <a:latin typeface="+mn-ea"/>
                <a:cs typeface="Times New Roman" pitchFamily="18" charset="0"/>
              </a:rPr>
              <a:t>作为主语完全可以承前省略，不省略反而显得累赘。</a:t>
            </a:r>
            <a:r>
              <a:rPr lang="en-US" altLang="en-US" sz="2400" b="1" dirty="0" smtClean="0">
                <a:solidFill>
                  <a:srgbClr val="990033"/>
                </a:solidFill>
                <a:latin typeface="+mn-ea"/>
                <a:cs typeface="Times New Roman" pitchFamily="18" charset="0"/>
              </a:rPr>
              <a:t>③</a:t>
            </a:r>
            <a:r>
              <a:rPr lang="en-US" altLang="en-US"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mn-ea"/>
                <a:cs typeface="Times New Roman" pitchFamily="18" charset="0"/>
              </a:rPr>
              <a:t>内在的</a:t>
            </a:r>
            <a:r>
              <a:rPr lang="en-US" altLang="en-US"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mn-ea"/>
                <a:cs typeface="Times New Roman" pitchFamily="18" charset="0"/>
              </a:rPr>
              <a:t>和</a:t>
            </a:r>
            <a:r>
              <a:rPr lang="en-US" altLang="en-US"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mn-ea"/>
                <a:cs typeface="Times New Roman" pitchFamily="18" charset="0"/>
              </a:rPr>
              <a:t>心里</a:t>
            </a:r>
            <a:r>
              <a:rPr lang="en-US" altLang="en-US"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mn-ea"/>
                <a:cs typeface="Times New Roman" pitchFamily="18" charset="0"/>
              </a:rPr>
              <a:t>语意重复。</a:t>
            </a:r>
            <a:r>
              <a:rPr lang="en-US" altLang="en-US" sz="2400" b="1" dirty="0" smtClean="0">
                <a:solidFill>
                  <a:srgbClr val="990033"/>
                </a:solidFill>
                <a:latin typeface="+mn-ea"/>
                <a:cs typeface="Times New Roman" pitchFamily="18" charset="0"/>
              </a:rPr>
              <a:t>⑥</a:t>
            </a:r>
            <a:r>
              <a:rPr lang="en-US" altLang="en-US"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mn-ea"/>
                <a:cs typeface="Times New Roman" pitchFamily="18" charset="0"/>
              </a:rPr>
              <a:t>偏僻的</a:t>
            </a:r>
            <a:r>
              <a:rPr lang="en-US" altLang="en-US"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mn-ea"/>
                <a:cs typeface="Times New Roman" pitchFamily="18" charset="0"/>
              </a:rPr>
              <a:t>和</a:t>
            </a:r>
            <a:r>
              <a:rPr lang="en-US" altLang="en-US"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mn-ea"/>
                <a:cs typeface="Times New Roman" pitchFamily="18" charset="0"/>
              </a:rPr>
              <a:t>荒郊野外</a:t>
            </a:r>
            <a:r>
              <a:rPr lang="en-US" altLang="en-US"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mn-ea"/>
                <a:cs typeface="Times New Roman" pitchFamily="18" charset="0"/>
              </a:rPr>
              <a:t>意义重复，</a:t>
            </a:r>
            <a:r>
              <a:rPr lang="en-US" altLang="en-US"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荒郊野外</a:t>
            </a:r>
            <a:r>
              <a:rPr lang="en-US" altLang="en-US"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包含了</a:t>
            </a:r>
            <a:r>
              <a:rPr lang="en-US" altLang="en-US"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mn-ea"/>
                <a:cs typeface="Times New Roman" pitchFamily="18" charset="0"/>
              </a:rPr>
              <a:t>偏僻</a:t>
            </a:r>
            <a:r>
              <a:rPr lang="en-US" altLang="en-US"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mn-ea"/>
                <a:cs typeface="Times New Roman" pitchFamily="18" charset="0"/>
              </a:rPr>
              <a:t>的意思。</a:t>
            </a:r>
          </a:p>
        </p:txBody>
      </p:sp>
      <p:grpSp>
        <p:nvGrpSpPr>
          <p:cNvPr id="2" name="Group 4"/>
          <p:cNvGrpSpPr>
            <a:grpSpLocks/>
          </p:cNvGrpSpPr>
          <p:nvPr/>
        </p:nvGrpSpPr>
        <p:grpSpPr bwMode="auto">
          <a:xfrm>
            <a:off x="1588" y="777875"/>
            <a:ext cx="609600" cy="2003425"/>
            <a:chOff x="1" y="490"/>
            <a:chExt cx="384" cy="1262"/>
          </a:xfrm>
        </p:grpSpPr>
        <p:pic>
          <p:nvPicPr>
            <p:cNvPr id="1354757" name="Picture 5"/>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354758"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1354759" name="标题 1"/>
          <p:cNvSpPr>
            <a:spLocks/>
          </p:cNvSpPr>
          <p:nvPr/>
        </p:nvSpPr>
        <p:spPr bwMode="auto">
          <a:xfrm>
            <a:off x="611188"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836613"/>
            <a:ext cx="7920037" cy="5399087"/>
          </a:xfrm>
        </p:spPr>
        <p:txBody>
          <a:bodyPr/>
          <a:lstStyle/>
          <a:p>
            <a:pPr marL="0" indent="0">
              <a:lnSpc>
                <a:spcPts val="3500"/>
              </a:lnSpc>
              <a:spcBef>
                <a:spcPct val="0"/>
              </a:spcBef>
              <a:buNone/>
            </a:pPr>
            <a:r>
              <a:rPr lang="zh-CN" altLang="en-US" sz="2400" b="1" dirty="0" smtClean="0">
                <a:latin typeface="宋体" pitchFamily="2" charset="-122"/>
              </a:rPr>
              <a:t> </a:t>
            </a:r>
            <a:r>
              <a:rPr lang="en-US" altLang="zh-CN" sz="2400" b="1" dirty="0" smtClean="0">
                <a:latin typeface="宋体" pitchFamily="2" charset="-122"/>
              </a:rPr>
              <a:t>3</a:t>
            </a:r>
            <a:r>
              <a:rPr lang="zh-CN" altLang="en-US" sz="2400" b="1" dirty="0" smtClean="0">
                <a:latin typeface="宋体" pitchFamily="2" charset="-122"/>
              </a:rPr>
              <a:t>．</a:t>
            </a:r>
            <a:r>
              <a:rPr lang="en-US" altLang="zh-CN" sz="2400" b="1" dirty="0" smtClean="0">
                <a:solidFill>
                  <a:srgbClr val="000000"/>
                </a:solidFill>
                <a:latin typeface="+mn-ea"/>
                <a:cs typeface="Times New Roman" pitchFamily="18" charset="0"/>
              </a:rPr>
              <a:t>[</a:t>
            </a:r>
            <a:r>
              <a:rPr lang="en-US" altLang="zh-CN" sz="2400" b="1" dirty="0" smtClean="0">
                <a:solidFill>
                  <a:srgbClr val="000000"/>
                </a:solidFill>
                <a:latin typeface="宋体" pitchFamily="2" charset="-122"/>
                <a:ea typeface="宋体" pitchFamily="2" charset="-122"/>
                <a:cs typeface="Times New Roman" pitchFamily="18" charset="0"/>
              </a:rPr>
              <a:t>2015</a:t>
            </a:r>
            <a:r>
              <a:rPr lang="en-US" altLang="zh-CN"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福建卷</a:t>
            </a:r>
            <a:r>
              <a:rPr lang="en-US" altLang="zh-CN"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阅读下面的材料，按要求答题。</a:t>
            </a:r>
            <a:r>
              <a:rPr lang="en-US" altLang="en-US" sz="2400" b="1" dirty="0" smtClean="0">
                <a:solidFill>
                  <a:srgbClr val="000000"/>
                </a:solidFill>
                <a:latin typeface="+mn-ea"/>
                <a:cs typeface="Times New Roman" pitchFamily="18" charset="0"/>
              </a:rPr>
              <a:t>(</a:t>
            </a:r>
            <a:r>
              <a:rPr lang="en-US" altLang="en-US" sz="2400" b="1" dirty="0" smtClean="0">
                <a:solidFill>
                  <a:srgbClr val="000000"/>
                </a:solidFill>
                <a:latin typeface="宋体" pitchFamily="2" charset="-122"/>
                <a:ea typeface="宋体" pitchFamily="2" charset="-122"/>
                <a:cs typeface="Times New Roman" pitchFamily="18" charset="0"/>
              </a:rPr>
              <a:t>5</a:t>
            </a:r>
            <a:r>
              <a:rPr lang="zh-CN" altLang="en-US" sz="2400" b="1" dirty="0" smtClean="0">
                <a:solidFill>
                  <a:srgbClr val="000000"/>
                </a:solidFill>
                <a:latin typeface="+mn-ea"/>
                <a:cs typeface="Times New Roman" pitchFamily="18" charset="0"/>
              </a:rPr>
              <a:t>分</a:t>
            </a:r>
            <a:r>
              <a:rPr lang="en-US" altLang="en-US" sz="2400" b="1" dirty="0" smtClean="0">
                <a:solidFill>
                  <a:srgbClr val="000000"/>
                </a:solidFill>
                <a:latin typeface="+mn-ea"/>
                <a:cs typeface="Times New Roman" pitchFamily="18" charset="0"/>
              </a:rPr>
              <a:t>)</a:t>
            </a:r>
            <a:endParaRPr lang="zh-CN" altLang="en-US" sz="2400" b="1" dirty="0" smtClean="0">
              <a:solidFill>
                <a:srgbClr val="000000"/>
              </a:solidFill>
              <a:latin typeface="+mn-ea"/>
              <a:cs typeface="Times New Roman" pitchFamily="18" charset="0"/>
            </a:endParaRPr>
          </a:p>
          <a:p>
            <a:pPr marL="0" indent="0">
              <a:lnSpc>
                <a:spcPts val="3500"/>
              </a:lnSpc>
              <a:buNone/>
            </a:pPr>
            <a:r>
              <a:rPr lang="zh-CN" altLang="en-US" sz="2400" b="1" dirty="0" smtClean="0">
                <a:solidFill>
                  <a:srgbClr val="000000"/>
                </a:solidFill>
                <a:latin typeface="Times New Roman" pitchFamily="18" charset="0"/>
                <a:ea typeface="楷体_GB2312" pitchFamily="49" charset="-122"/>
              </a:rPr>
              <a:t>         我们为什么要过生日？班主任在主题班会上提出这个问题时，同学们做出了不同的回答：</a:t>
            </a:r>
          </a:p>
          <a:p>
            <a:pPr marL="0" indent="0">
              <a:lnSpc>
                <a:spcPts val="3500"/>
              </a:lnSpc>
              <a:buNone/>
            </a:pPr>
            <a:r>
              <a:rPr lang="zh-CN" altLang="en-US" sz="2400" b="1" dirty="0" smtClean="0">
                <a:solidFill>
                  <a:srgbClr val="000000"/>
                </a:solidFill>
                <a:latin typeface="Times New Roman" pitchFamily="18" charset="0"/>
                <a:ea typeface="楷体_GB2312" pitchFamily="49" charset="-122"/>
              </a:rPr>
              <a:t>       “当然是为了庆祝自己又长大了一岁。</a:t>
            </a:r>
            <a:r>
              <a:rPr lang="en-US" altLang="en-US" sz="2400" b="1" dirty="0" smtClean="0">
                <a:solidFill>
                  <a:srgbClr val="000000"/>
                </a:solidFill>
                <a:latin typeface="Times New Roman" pitchFamily="18" charset="0"/>
                <a:ea typeface="楷体_GB2312" pitchFamily="49" charset="-122"/>
              </a:rPr>
              <a:t>”</a:t>
            </a:r>
            <a:endParaRPr lang="zh-CN" altLang="en-US" sz="2400" b="1" dirty="0" smtClean="0">
              <a:solidFill>
                <a:srgbClr val="000000"/>
              </a:solidFill>
              <a:latin typeface="Times New Roman" pitchFamily="18" charset="0"/>
              <a:ea typeface="楷体_GB2312" pitchFamily="49" charset="-122"/>
            </a:endParaRPr>
          </a:p>
          <a:p>
            <a:pPr marL="0" indent="0">
              <a:lnSpc>
                <a:spcPts val="3500"/>
              </a:lnSpc>
              <a:buNone/>
            </a:pPr>
            <a:r>
              <a:rPr lang="zh-CN" altLang="en-US" sz="2400" b="1" dirty="0" smtClean="0">
                <a:solidFill>
                  <a:srgbClr val="000000"/>
                </a:solidFill>
                <a:latin typeface="Times New Roman" pitchFamily="18" charset="0"/>
                <a:ea typeface="楷体_GB2312" pitchFamily="49" charset="-122"/>
              </a:rPr>
              <a:t>       “我觉得应该是为了感谢母亲给了我们生命。</a:t>
            </a:r>
            <a:r>
              <a:rPr lang="en-US" altLang="en-US" sz="2400" b="1" dirty="0" smtClean="0">
                <a:solidFill>
                  <a:srgbClr val="000000"/>
                </a:solidFill>
                <a:latin typeface="Times New Roman" pitchFamily="18" charset="0"/>
                <a:ea typeface="楷体_GB2312" pitchFamily="49" charset="-122"/>
              </a:rPr>
              <a:t>”</a:t>
            </a:r>
            <a:endParaRPr lang="zh-CN" altLang="en-US" sz="2400" b="1" dirty="0" smtClean="0">
              <a:solidFill>
                <a:srgbClr val="000000"/>
              </a:solidFill>
              <a:latin typeface="Times New Roman" pitchFamily="18" charset="0"/>
              <a:ea typeface="楷体_GB2312" pitchFamily="49" charset="-122"/>
            </a:endParaRPr>
          </a:p>
          <a:p>
            <a:pPr marL="0" indent="0">
              <a:lnSpc>
                <a:spcPts val="3500"/>
              </a:lnSpc>
              <a:buNone/>
            </a:pPr>
            <a:r>
              <a:rPr lang="zh-CN" altLang="en-US" sz="2400" b="1" dirty="0" smtClean="0">
                <a:solidFill>
                  <a:srgbClr val="000000"/>
                </a:solidFill>
                <a:latin typeface="Times New Roman" pitchFamily="18" charset="0"/>
                <a:ea typeface="楷体_GB2312" pitchFamily="49" charset="-122"/>
              </a:rPr>
              <a:t>       “我认为是与朋友分享自己生日的快乐。</a:t>
            </a:r>
            <a:r>
              <a:rPr lang="en-US" altLang="en-US" sz="2400" b="1" dirty="0" smtClean="0">
                <a:solidFill>
                  <a:srgbClr val="000000"/>
                </a:solidFill>
                <a:latin typeface="Times New Roman" pitchFamily="18" charset="0"/>
                <a:ea typeface="楷体_GB2312" pitchFamily="49" charset="-122"/>
              </a:rPr>
              <a:t>”</a:t>
            </a:r>
            <a:endParaRPr lang="zh-CN" altLang="en-US" sz="2400" b="1" dirty="0" smtClean="0">
              <a:solidFill>
                <a:srgbClr val="000000"/>
              </a:solidFill>
              <a:latin typeface="Times New Roman" pitchFamily="18" charset="0"/>
              <a:ea typeface="楷体_GB2312" pitchFamily="49" charset="-122"/>
            </a:endParaRPr>
          </a:p>
          <a:p>
            <a:pPr marL="0" indent="0">
              <a:lnSpc>
                <a:spcPts val="3500"/>
              </a:lnSpc>
              <a:buNone/>
            </a:pPr>
            <a:r>
              <a:rPr lang="en-US" altLang="zh-CN" sz="2400" b="1" dirty="0" smtClean="0">
                <a:solidFill>
                  <a:srgbClr val="000000"/>
                </a:solidFill>
                <a:latin typeface="Times New Roman" pitchFamily="18" charset="0"/>
                <a:ea typeface="楷体_GB2312" pitchFamily="49" charset="-122"/>
              </a:rPr>
              <a:t>          </a:t>
            </a:r>
            <a:r>
              <a:rPr lang="en-US" altLang="zh-CN" sz="2400" b="1" dirty="0" smtClean="0">
                <a:solidFill>
                  <a:srgbClr val="000000"/>
                </a:solidFill>
                <a:latin typeface="宋体" pitchFamily="2" charset="-122"/>
                <a:ea typeface="宋体" pitchFamily="2" charset="-122"/>
              </a:rPr>
              <a:t>…………</a:t>
            </a:r>
          </a:p>
          <a:p>
            <a:pPr marL="0" indent="0">
              <a:lnSpc>
                <a:spcPts val="3500"/>
              </a:lnSpc>
              <a:buNone/>
            </a:pPr>
            <a:r>
              <a:rPr lang="zh-CN" altLang="en-US" sz="2400" b="1" dirty="0" smtClean="0">
                <a:solidFill>
                  <a:srgbClr val="000000"/>
                </a:solidFill>
                <a:latin typeface="Times New Roman" pitchFamily="18" charset="0"/>
                <a:cs typeface="Times New Roman" pitchFamily="18" charset="0"/>
              </a:rPr>
              <a:t>         对同学们过生日的缘由各不相同这一现象，你有什么看法？请简要阐述。</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要求：表达简明连贯，言之成理。</a:t>
            </a:r>
            <a:r>
              <a:rPr lang="en-US" altLang="en-US" sz="2400" b="1" dirty="0" smtClean="0">
                <a:solidFill>
                  <a:srgbClr val="000000"/>
                </a:solidFill>
                <a:latin typeface="宋体" pitchFamily="2" charset="-122"/>
                <a:ea typeface="宋体" pitchFamily="2" charset="-122"/>
                <a:cs typeface="Times New Roman" pitchFamily="18" charset="0"/>
              </a:rPr>
              <a:t>120</a:t>
            </a:r>
            <a:r>
              <a:rPr lang="zh-CN" altLang="en-US" sz="2400" b="1" dirty="0" smtClean="0">
                <a:solidFill>
                  <a:srgbClr val="000000"/>
                </a:solidFill>
                <a:latin typeface="Times New Roman" pitchFamily="18" charset="0"/>
                <a:cs typeface="Times New Roman" pitchFamily="18" charset="0"/>
              </a:rPr>
              <a:t>字左右。</a:t>
            </a:r>
            <a:r>
              <a:rPr lang="en-US" altLang="en-US" sz="2400" b="1" dirty="0" smtClean="0">
                <a:solidFill>
                  <a:srgbClr val="000000"/>
                </a:solidFill>
                <a:latin typeface="Times New Roman" pitchFamily="18" charset="0"/>
                <a:cs typeface="Times New Roman" pitchFamily="18" charset="0"/>
              </a:rPr>
              <a:t>)</a:t>
            </a:r>
            <a:endParaRPr lang="zh-CN" altLang="en-US" sz="2400" b="1" dirty="0" smtClean="0">
              <a:solidFill>
                <a:srgbClr val="000000"/>
              </a:solidFill>
              <a:latin typeface="Times New Roman" pitchFamily="18" charset="0"/>
              <a:cs typeface="Times New Roman" pitchFamily="18" charset="0"/>
            </a:endParaRPr>
          </a:p>
          <a:p>
            <a:pPr marL="0" indent="0" algn="just" eaLnBrk="1" hangingPunct="1">
              <a:lnSpc>
                <a:spcPts val="3500"/>
              </a:lnSpc>
              <a:spcBef>
                <a:spcPct val="0"/>
              </a:spcBef>
              <a:buFont typeface="Arial" charset="0"/>
              <a:buNone/>
            </a:pPr>
            <a:endParaRPr lang="zh-CN" altLang="en-US" sz="2400" b="1" dirty="0" smtClean="0">
              <a:solidFill>
                <a:srgbClr val="000000"/>
              </a:solidFill>
              <a:latin typeface="Times New Roman" pitchFamily="18" charset="0"/>
              <a:ea typeface="楷体_GB2312" pitchFamily="49" charset="-122"/>
            </a:endParaRPr>
          </a:p>
        </p:txBody>
      </p:sp>
      <p:grpSp>
        <p:nvGrpSpPr>
          <p:cNvPr id="2" name="Group 4"/>
          <p:cNvGrpSpPr>
            <a:grpSpLocks/>
          </p:cNvGrpSpPr>
          <p:nvPr/>
        </p:nvGrpSpPr>
        <p:grpSpPr bwMode="auto">
          <a:xfrm>
            <a:off x="1588" y="777875"/>
            <a:ext cx="609600" cy="2003425"/>
            <a:chOff x="1" y="490"/>
            <a:chExt cx="384" cy="1262"/>
          </a:xfrm>
        </p:grpSpPr>
        <p:pic>
          <p:nvPicPr>
            <p:cNvPr id="1355781" name="Picture 5"/>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355782"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1355783" name="标题 1"/>
          <p:cNvSpPr>
            <a:spLocks/>
          </p:cNvSpPr>
          <p:nvPr/>
        </p:nvSpPr>
        <p:spPr bwMode="auto">
          <a:xfrm>
            <a:off x="611188"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6"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6"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in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6802" name="内容占位符 2"/>
          <p:cNvSpPr>
            <a:spLocks noGrp="1"/>
          </p:cNvSpPr>
          <p:nvPr>
            <p:ph idx="4294967295"/>
          </p:nvPr>
        </p:nvSpPr>
        <p:spPr>
          <a:xfrm>
            <a:off x="792163" y="936625"/>
            <a:ext cx="7920037" cy="5399088"/>
          </a:xfrm>
        </p:spPr>
        <p:txBody>
          <a:bodyPr/>
          <a:lstStyle/>
          <a:p>
            <a:pPr marL="0" indent="0">
              <a:lnSpc>
                <a:spcPts val="3500"/>
              </a:lnSpc>
              <a:spcBef>
                <a:spcPct val="0"/>
              </a:spcBef>
              <a:buNone/>
            </a:pPr>
            <a:r>
              <a:rPr lang="zh-CN" altLang="en-US" sz="2400" b="1" dirty="0" smtClean="0">
                <a:solidFill>
                  <a:srgbClr val="990033"/>
                </a:solidFill>
                <a:latin typeface="+mn-ea"/>
                <a:cs typeface="Times New Roman" pitchFamily="18" charset="0"/>
              </a:rPr>
              <a:t>示例：同学们对</a:t>
            </a: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为什么要过生日</a:t>
            </a: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有多种回答是正常的现象。因为每一位同学的家庭背景、成长经历和生活观念不尽相同，因而过生日的缘由会产生差异。庆祝自己长大、感谢母亲、与朋友分享快乐，身处多元时代的学生有多样的想法，这是可以理解的，应该肯定。</a:t>
            </a: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其他答案，言之成理即可</a:t>
            </a:r>
            <a:r>
              <a:rPr lang="en-US" altLang="zh-CN" sz="2400" b="1" dirty="0" smtClean="0">
                <a:solidFill>
                  <a:srgbClr val="990033"/>
                </a:solidFill>
                <a:latin typeface="+mn-ea"/>
                <a:cs typeface="Times New Roman" pitchFamily="18" charset="0"/>
              </a:rPr>
              <a:t>)</a:t>
            </a:r>
          </a:p>
          <a:p>
            <a:pPr marL="0" indent="0">
              <a:lnSpc>
                <a:spcPts val="3500"/>
              </a:lnSpc>
              <a:spcBef>
                <a:spcPct val="0"/>
              </a:spcBef>
              <a:buNone/>
            </a:pPr>
            <a:r>
              <a:rPr lang="en-US" altLang="en-US"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解析</a:t>
            </a:r>
            <a:r>
              <a:rPr lang="en-US" altLang="en-US" sz="2400" b="1" dirty="0" smtClean="0">
                <a:solidFill>
                  <a:srgbClr val="990033"/>
                </a:solidFill>
                <a:latin typeface="+mn-ea"/>
                <a:cs typeface="Times New Roman" pitchFamily="18" charset="0"/>
              </a:rPr>
              <a:t>] </a:t>
            </a:r>
            <a:r>
              <a:rPr lang="zh-CN" altLang="en-US" sz="2400" b="1" dirty="0" smtClean="0">
                <a:solidFill>
                  <a:srgbClr val="990033"/>
                </a:solidFill>
                <a:latin typeface="+mn-ea"/>
                <a:cs typeface="Times New Roman" pitchFamily="18" charset="0"/>
              </a:rPr>
              <a:t>本题考查语言表达简明、连贯、得体、准确、鲜明、生动。题目要求对</a:t>
            </a:r>
            <a:r>
              <a:rPr lang="en-US" altLang="en-US"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同学们过生日的缘由各不相同这一现象</a:t>
            </a:r>
            <a:r>
              <a:rPr lang="en-US" altLang="en-US"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发表看法，考生可以对这一现象产生的原因进行分析，也可以对这一现象表明态度。材料中的省略号表明过生日的缘由不止材料中的三个，如果仅就这三个材料来谈，容易理解片面。</a:t>
            </a:r>
          </a:p>
        </p:txBody>
      </p:sp>
      <p:grpSp>
        <p:nvGrpSpPr>
          <p:cNvPr id="2" name="Group 4"/>
          <p:cNvGrpSpPr>
            <a:grpSpLocks/>
          </p:cNvGrpSpPr>
          <p:nvPr/>
        </p:nvGrpSpPr>
        <p:grpSpPr bwMode="auto">
          <a:xfrm>
            <a:off x="1588" y="777875"/>
            <a:ext cx="609600" cy="2003425"/>
            <a:chOff x="1" y="490"/>
            <a:chExt cx="384" cy="1262"/>
          </a:xfrm>
        </p:grpSpPr>
        <p:pic>
          <p:nvPicPr>
            <p:cNvPr id="1356805" name="Picture 5"/>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356806"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1356807" name="标题 1"/>
          <p:cNvSpPr>
            <a:spLocks/>
          </p:cNvSpPr>
          <p:nvPr/>
        </p:nvSpPr>
        <p:spPr bwMode="auto">
          <a:xfrm>
            <a:off x="611188"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56802">
                                            <p:txEl>
                                              <p:pRg st="0" end="0"/>
                                            </p:txEl>
                                          </p:spTgt>
                                        </p:tgtEl>
                                        <p:attrNameLst>
                                          <p:attrName>style.visibility</p:attrName>
                                        </p:attrNameLst>
                                      </p:cBhvr>
                                      <p:to>
                                        <p:strVal val="visible"/>
                                      </p:to>
                                    </p:set>
                                    <p:animEffect transition="in" filter="barn(inVertical)">
                                      <p:cBhvr>
                                        <p:cTn id="7" dur="500"/>
                                        <p:tgtEl>
                                          <p:spTgt spid="13568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56802">
                                            <p:txEl>
                                              <p:pRg st="1" end="1"/>
                                            </p:txEl>
                                          </p:spTgt>
                                        </p:tgtEl>
                                        <p:attrNameLst>
                                          <p:attrName>style.visibility</p:attrName>
                                        </p:attrNameLst>
                                      </p:cBhvr>
                                      <p:to>
                                        <p:strVal val="visible"/>
                                      </p:to>
                                    </p:set>
                                    <p:animEffect transition="in" filter="barn(inVertical)">
                                      <p:cBhvr>
                                        <p:cTn id="12" dur="500"/>
                                        <p:tgtEl>
                                          <p:spTgt spid="135680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a:lnSpc>
                <a:spcPts val="3500"/>
              </a:lnSpc>
              <a:spcBef>
                <a:spcPct val="0"/>
              </a:spcBef>
              <a:buNone/>
            </a:pPr>
            <a:r>
              <a:rPr lang="en-US" altLang="zh-CN" sz="2400" b="1" dirty="0" smtClean="0">
                <a:latin typeface="宋体" charset="-122"/>
              </a:rPr>
              <a:t>4</a:t>
            </a:r>
            <a:r>
              <a:rPr lang="zh-CN" altLang="en-US" sz="2400" b="1" dirty="0" smtClean="0">
                <a:latin typeface="宋体" charset="-122"/>
              </a:rPr>
              <a:t>．</a:t>
            </a:r>
            <a:r>
              <a:rPr lang="en-US" altLang="zh-CN" sz="2400" b="1" dirty="0" smtClean="0">
                <a:latin typeface="宋体" charset="-122"/>
              </a:rPr>
              <a:t>[</a:t>
            </a:r>
            <a:r>
              <a:rPr lang="en-US" altLang="zh-CN" sz="2400" b="1" dirty="0" smtClean="0">
                <a:solidFill>
                  <a:srgbClr val="000000"/>
                </a:solidFill>
                <a:latin typeface="宋体" pitchFamily="2" charset="-122"/>
                <a:ea typeface="宋体" pitchFamily="2" charset="-122"/>
                <a:cs typeface="Times New Roman" pitchFamily="18" charset="0"/>
              </a:rPr>
              <a:t>2014·</a:t>
            </a:r>
            <a:r>
              <a:rPr lang="zh-CN" altLang="en-US" sz="2400" b="1" dirty="0" smtClean="0">
                <a:solidFill>
                  <a:srgbClr val="000000"/>
                </a:solidFill>
                <a:latin typeface="Times New Roman" pitchFamily="18" charset="0"/>
                <a:cs typeface="Times New Roman" pitchFamily="18" charset="0"/>
              </a:rPr>
              <a:t>大纲全国卷</a:t>
            </a:r>
            <a:r>
              <a:rPr lang="en-US" altLang="zh-CN" sz="2400" b="1" dirty="0" smtClean="0">
                <a:latin typeface="宋体" charset="-122"/>
              </a:rPr>
              <a:t>] </a:t>
            </a:r>
            <a:r>
              <a:rPr lang="zh-CN" altLang="en-US" sz="2400" b="1" dirty="0" smtClean="0">
                <a:solidFill>
                  <a:srgbClr val="000000"/>
                </a:solidFill>
                <a:latin typeface="Times New Roman" pitchFamily="18" charset="0"/>
                <a:cs typeface="Times New Roman" pitchFamily="18" charset="0"/>
              </a:rPr>
              <a:t>下面这段文字有五处用词不当，请指出并改正，使文段语言得体，逻辑严密。</a:t>
            </a:r>
            <a:r>
              <a:rPr lang="en-US" altLang="zh-CN" sz="2400" b="1" dirty="0" smtClean="0">
                <a:solidFill>
                  <a:srgbClr val="000000"/>
                </a:solidFill>
                <a:latin typeface="Times New Roman" pitchFamily="18" charset="0"/>
                <a:cs typeface="Times New Roman" pitchFamily="18" charset="0"/>
              </a:rPr>
              <a:t>(</a:t>
            </a:r>
            <a:r>
              <a:rPr lang="en-US" altLang="zh-CN" sz="2400" b="1" dirty="0" smtClean="0">
                <a:solidFill>
                  <a:srgbClr val="000000"/>
                </a:solidFill>
                <a:latin typeface="宋体" pitchFamily="2" charset="-122"/>
                <a:ea typeface="宋体" pitchFamily="2" charset="-122"/>
                <a:cs typeface="Times New Roman" pitchFamily="18" charset="0"/>
              </a:rPr>
              <a:t>5</a:t>
            </a:r>
            <a:r>
              <a:rPr lang="zh-CN" altLang="en-US" sz="2400" b="1" dirty="0" smtClean="0">
                <a:solidFill>
                  <a:srgbClr val="000000"/>
                </a:solidFill>
                <a:latin typeface="Times New Roman" pitchFamily="18" charset="0"/>
                <a:cs typeface="Times New Roman" pitchFamily="18" charset="0"/>
              </a:rPr>
              <a:t>分</a:t>
            </a:r>
            <a:r>
              <a:rPr lang="en-US" altLang="zh-CN" sz="2400" b="1" dirty="0" smtClean="0">
                <a:solidFill>
                  <a:srgbClr val="000000"/>
                </a:solidFill>
                <a:latin typeface="Times New Roman" pitchFamily="18" charset="0"/>
                <a:cs typeface="Times New Roman" pitchFamily="18" charset="0"/>
              </a:rPr>
              <a:t>)</a:t>
            </a:r>
            <a:endParaRPr lang="zh-CN" altLang="en-US" sz="2400" b="1" dirty="0" smtClean="0">
              <a:solidFill>
                <a:srgbClr val="000000"/>
              </a:solidFill>
              <a:latin typeface="Times New Roman" pitchFamily="18" charset="0"/>
              <a:cs typeface="Times New Roman" pitchFamily="18" charset="0"/>
            </a:endParaRPr>
          </a:p>
          <a:p>
            <a:pPr marL="0" indent="0">
              <a:lnSpc>
                <a:spcPts val="3500"/>
              </a:lnSpc>
              <a:buNone/>
            </a:pPr>
            <a:r>
              <a:rPr lang="en-US" altLang="zh-CN" sz="2400" b="1" dirty="0" smtClean="0">
                <a:solidFill>
                  <a:srgbClr val="000000"/>
                </a:solidFill>
                <a:latin typeface="楷体_GB2312" pitchFamily="49" charset="-122"/>
                <a:ea typeface="楷体_GB2312" pitchFamily="49" charset="-122"/>
                <a:cs typeface="Times New Roman" pitchFamily="18" charset="0"/>
              </a:rPr>
              <a:t>    </a:t>
            </a:r>
            <a:r>
              <a:rPr lang="zh-CN" altLang="en-US" sz="2400" b="1" dirty="0" smtClean="0">
                <a:solidFill>
                  <a:srgbClr val="000000"/>
                </a:solidFill>
                <a:latin typeface="楷体_GB2312" pitchFamily="49" charset="-122"/>
                <a:ea typeface="楷体_GB2312" pitchFamily="49" charset="-122"/>
                <a:cs typeface="Times New Roman" pitchFamily="18" charset="0"/>
              </a:rPr>
              <a:t>他领导的机器人创新团队获得一等奖的事情传来，我顷刻止不住流下了眼泪。在完成这个项目的过程中，他们遇到过许多技术难关， 就在前天还出现了突发情况，预想当天要完成的综合性运行检验无法进行。但整个团队通宵鏖战，用力攻坚，终于解决了问题。我为他们的成功而骄傲，更为他们面对难点的坚韧不拔的精神而感动。</a:t>
            </a:r>
            <a:endParaRPr lang="en-US" altLang="zh-CN" sz="2400" b="1" dirty="0" smtClean="0">
              <a:solidFill>
                <a:srgbClr val="000000"/>
              </a:solidFill>
              <a:latin typeface="楷体_GB2312" pitchFamily="49" charset="-122"/>
              <a:ea typeface="楷体_GB2312" pitchFamily="49" charset="-122"/>
              <a:cs typeface="Times New Roman" pitchFamily="18" charset="0"/>
            </a:endParaRPr>
          </a:p>
          <a:p>
            <a:pPr marL="0" indent="0">
              <a:lnSpc>
                <a:spcPts val="3500"/>
              </a:lnSpc>
            </a:pPr>
            <a:endParaRPr lang="en-US" altLang="zh-CN" sz="2400" b="1" dirty="0" smtClean="0">
              <a:solidFill>
                <a:srgbClr val="000000"/>
              </a:solidFill>
              <a:latin typeface="Times New Roman" pitchFamily="18" charset="0"/>
              <a:ea typeface="楷体_GB2312" pitchFamily="49" charset="-122"/>
              <a:cs typeface="Times New Roman" pitchFamily="18" charset="0"/>
            </a:endParaRPr>
          </a:p>
          <a:p>
            <a:pPr marL="0" indent="0">
              <a:lnSpc>
                <a:spcPts val="3500"/>
              </a:lnSpc>
              <a:spcBef>
                <a:spcPct val="0"/>
              </a:spcBef>
              <a:buNone/>
            </a:pPr>
            <a:r>
              <a:rPr lang="zh-CN" altLang="en-US" sz="2400" b="1" dirty="0" smtClean="0">
                <a:solidFill>
                  <a:srgbClr val="990033"/>
                </a:solidFill>
                <a:latin typeface="+mn-ea"/>
                <a:cs typeface="Times New Roman" pitchFamily="18" charset="0"/>
              </a:rPr>
              <a:t>答案及解析见本讲“现场指导”。</a:t>
            </a:r>
            <a:endParaRPr lang="en-US" altLang="zh-CN" sz="2400" b="1" dirty="0" smtClean="0">
              <a:latin typeface="+mn-ea"/>
            </a:endParaRPr>
          </a:p>
          <a:p>
            <a:pPr marL="0" indent="0" eaLnBrk="1" hangingPunct="1">
              <a:lnSpc>
                <a:spcPts val="3500"/>
              </a:lnSpc>
              <a:spcBef>
                <a:spcPct val="0"/>
              </a:spcBef>
              <a:buFont typeface="Arial" charset="0"/>
              <a:buNone/>
            </a:pPr>
            <a:endParaRPr lang="zh-CN" altLang="en-US" sz="2400" b="1" dirty="0" smtClean="0">
              <a:solidFill>
                <a:srgbClr val="990033"/>
              </a:solidFill>
              <a:latin typeface="Times New Roman" pitchFamily="18" charset="0"/>
            </a:endParaRPr>
          </a:p>
        </p:txBody>
      </p:sp>
      <p:grpSp>
        <p:nvGrpSpPr>
          <p:cNvPr id="2" name="Group 4"/>
          <p:cNvGrpSpPr>
            <a:grpSpLocks/>
          </p:cNvGrpSpPr>
          <p:nvPr/>
        </p:nvGrpSpPr>
        <p:grpSpPr bwMode="auto">
          <a:xfrm>
            <a:off x="1588" y="777875"/>
            <a:ext cx="609600" cy="2003425"/>
            <a:chOff x="1" y="490"/>
            <a:chExt cx="384" cy="1262"/>
          </a:xfrm>
        </p:grpSpPr>
        <p:pic>
          <p:nvPicPr>
            <p:cNvPr id="1357829" name="Picture 5"/>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357830"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1357831" name="标题 1"/>
          <p:cNvSpPr>
            <a:spLocks/>
          </p:cNvSpPr>
          <p:nvPr/>
        </p:nvSpPr>
        <p:spPr bwMode="auto">
          <a:xfrm>
            <a:off x="611188"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90575" y="936625"/>
            <a:ext cx="7920038" cy="5399088"/>
          </a:xfrm>
          <a:prstGeom prst="rect">
            <a:avLst/>
          </a:prstGeom>
          <a:noFill/>
          <a:ln>
            <a:noFill/>
          </a:ln>
          <a:extLst>
            <a:ext uri="{909E8E84-426E-40DD-AFC4-6F175D3DCCD1}"/>
            <a:ext uri="{91240B29-F687-4F45-9708-019B960494DF}"/>
          </a:extLst>
        </p:spPr>
        <p:txBody>
          <a:bodyPr/>
          <a:lstStyle/>
          <a:p>
            <a:pPr algn="ctr" eaLnBrk="1" hangingPunct="1">
              <a:lnSpc>
                <a:spcPts val="3500"/>
              </a:lnSpc>
              <a:spcBef>
                <a:spcPct val="0"/>
              </a:spcBef>
              <a:defRPr/>
            </a:pPr>
            <a:r>
              <a:rPr lang="en-US" altLang="zh-CN" sz="2400" b="1" dirty="0">
                <a:solidFill>
                  <a:srgbClr val="0033CC"/>
                </a:solidFill>
                <a:effectLst>
                  <a:outerShdw blurRad="38100" dist="38100" dir="2700000" algn="tl">
                    <a:srgbClr val="C0C0C0"/>
                  </a:outerShdw>
                </a:effectLst>
                <a:latin typeface="+mn-ea"/>
              </a:rPr>
              <a:t>—— </a:t>
            </a:r>
            <a:r>
              <a:rPr lang="zh-CN" altLang="en-US" sz="2400" b="1" dirty="0">
                <a:solidFill>
                  <a:srgbClr val="0033CC"/>
                </a:solidFill>
                <a:effectLst>
                  <a:outerShdw blurRad="38100" dist="38100" dir="2700000" algn="tl">
                    <a:srgbClr val="C0C0C0"/>
                  </a:outerShdw>
                </a:effectLst>
                <a:latin typeface="+mn-ea"/>
              </a:rPr>
              <a:t>现场指导 </a:t>
            </a:r>
            <a:r>
              <a:rPr lang="en-US" altLang="zh-CN" sz="2400" b="1" dirty="0">
                <a:solidFill>
                  <a:srgbClr val="0033CC"/>
                </a:solidFill>
                <a:effectLst>
                  <a:outerShdw blurRad="38100" dist="38100" dir="2700000" algn="tl">
                    <a:srgbClr val="C0C0C0"/>
                  </a:outerShdw>
                </a:effectLst>
                <a:latin typeface="+mn-ea"/>
              </a:rPr>
              <a:t>——</a:t>
            </a:r>
          </a:p>
          <a:p>
            <a:pPr>
              <a:lnSpc>
                <a:spcPts val="3500"/>
              </a:lnSpc>
            </a:pPr>
            <a:r>
              <a:rPr lang="en-US" altLang="zh-CN" sz="2400" b="1" dirty="0" smtClean="0">
                <a:latin typeface="+mn-ea"/>
              </a:rPr>
              <a:t>[</a:t>
            </a:r>
            <a:r>
              <a:rPr lang="en-US" altLang="zh-CN" sz="2400" b="1" dirty="0" smtClean="0">
                <a:latin typeface="宋体" pitchFamily="2" charset="-122"/>
                <a:ea typeface="宋体" pitchFamily="2" charset="-122"/>
              </a:rPr>
              <a:t>2014•</a:t>
            </a:r>
            <a:r>
              <a:rPr lang="zh-CN" altLang="en-US" sz="2400" b="1" dirty="0" smtClean="0">
                <a:latin typeface="+mn-ea"/>
              </a:rPr>
              <a:t>大纲全国卷</a:t>
            </a:r>
            <a:r>
              <a:rPr lang="en-US" altLang="zh-CN" sz="2400" b="1" dirty="0" smtClean="0">
                <a:latin typeface="+mn-ea"/>
              </a:rPr>
              <a:t>]</a:t>
            </a:r>
            <a:r>
              <a:rPr lang="zh-CN" altLang="en-US" sz="2400" b="1" dirty="0" smtClean="0">
                <a:latin typeface="+mn-ea"/>
              </a:rPr>
              <a:t>下面这段文字有五处用词不当，请指出并改正，使文段语言得体，逻辑严密。</a:t>
            </a:r>
            <a:r>
              <a:rPr lang="en-US" altLang="en-US" sz="2400" b="1" dirty="0" smtClean="0">
                <a:latin typeface="+mn-ea"/>
              </a:rPr>
              <a:t>(</a:t>
            </a:r>
            <a:r>
              <a:rPr lang="en-US" altLang="en-US" sz="2400" b="1" dirty="0" smtClean="0">
                <a:latin typeface="宋体" pitchFamily="2" charset="-122"/>
                <a:ea typeface="宋体" pitchFamily="2" charset="-122"/>
              </a:rPr>
              <a:t>5</a:t>
            </a:r>
            <a:r>
              <a:rPr lang="zh-CN" altLang="en-US" sz="2400" b="1" dirty="0" smtClean="0">
                <a:latin typeface="+mn-ea"/>
              </a:rPr>
              <a:t>分</a:t>
            </a:r>
            <a:r>
              <a:rPr lang="en-US" altLang="en-US" sz="2400" b="1" dirty="0" smtClean="0">
                <a:latin typeface="+mn-ea"/>
              </a:rPr>
              <a:t>)(</a:t>
            </a:r>
            <a:r>
              <a:rPr lang="zh-CN" altLang="en-US" sz="2400" b="1" dirty="0" smtClean="0">
                <a:latin typeface="+mn-ea"/>
              </a:rPr>
              <a:t>原题见本讲</a:t>
            </a:r>
            <a:r>
              <a:rPr lang="en-US" altLang="en-US" sz="2400" b="1" dirty="0" smtClean="0">
                <a:latin typeface="+mn-ea"/>
              </a:rPr>
              <a:t>“</a:t>
            </a:r>
            <a:r>
              <a:rPr lang="zh-CN" altLang="en-US" sz="2400" b="1" dirty="0" smtClean="0">
                <a:latin typeface="+mn-ea"/>
              </a:rPr>
              <a:t>真题体验</a:t>
            </a:r>
            <a:r>
              <a:rPr lang="en-US" altLang="en-US" sz="2400" b="1" dirty="0" smtClean="0">
                <a:latin typeface="+mn-ea"/>
              </a:rPr>
              <a:t>”</a:t>
            </a:r>
            <a:r>
              <a:rPr lang="zh-CN" altLang="en-US" sz="2400" b="1" dirty="0" smtClean="0">
                <a:latin typeface="+mn-ea"/>
              </a:rPr>
              <a:t>第</a:t>
            </a:r>
            <a:r>
              <a:rPr lang="en-US" altLang="en-US" sz="2400" b="1" dirty="0" smtClean="0">
                <a:latin typeface="宋体" pitchFamily="2" charset="-122"/>
                <a:ea typeface="宋体" pitchFamily="2" charset="-122"/>
              </a:rPr>
              <a:t>4</a:t>
            </a:r>
            <a:r>
              <a:rPr lang="zh-CN" altLang="en-US" sz="2400" b="1" dirty="0" smtClean="0">
                <a:latin typeface="+mn-ea"/>
              </a:rPr>
              <a:t>题</a:t>
            </a:r>
            <a:r>
              <a:rPr lang="en-US" altLang="en-US" sz="2400" b="1" dirty="0" smtClean="0">
                <a:latin typeface="+mn-ea"/>
              </a:rPr>
              <a:t>) </a:t>
            </a:r>
            <a:endParaRPr lang="zh-CN" altLang="en-US" sz="2400" b="1" dirty="0" smtClean="0">
              <a:latin typeface="+mn-ea"/>
            </a:endParaRPr>
          </a:p>
        </p:txBody>
      </p:sp>
      <p:grpSp>
        <p:nvGrpSpPr>
          <p:cNvPr id="2" name="Group 4"/>
          <p:cNvGrpSpPr>
            <a:grpSpLocks/>
          </p:cNvGrpSpPr>
          <p:nvPr/>
        </p:nvGrpSpPr>
        <p:grpSpPr bwMode="auto">
          <a:xfrm>
            <a:off x="1588" y="777875"/>
            <a:ext cx="609600" cy="2003425"/>
            <a:chOff x="1" y="490"/>
            <a:chExt cx="384" cy="1262"/>
          </a:xfrm>
        </p:grpSpPr>
        <p:pic>
          <p:nvPicPr>
            <p:cNvPr id="1359877" name="Picture 5"/>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359878"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1359879" name="标题 1"/>
          <p:cNvSpPr>
            <a:spLocks/>
          </p:cNvSpPr>
          <p:nvPr/>
        </p:nvSpPr>
        <p:spPr bwMode="auto">
          <a:xfrm>
            <a:off x="611188"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arn(inVertic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autoUpdateAnimBg="0"/>
    </p:bldLst>
  </p:timing>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90575" y="936625"/>
            <a:ext cx="7920038" cy="5399088"/>
          </a:xfrm>
          <a:prstGeom prst="rect">
            <a:avLst/>
          </a:prstGeom>
          <a:noFill/>
          <a:ln>
            <a:noFill/>
          </a:ln>
          <a:extLst>
            <a:ext uri="{909E8E84-426E-40DD-AFC4-6F175D3DCCD1}"/>
            <a:ext uri="{91240B29-F687-4F45-9708-019B960494DF}"/>
          </a:extLst>
        </p:spPr>
        <p:txBody>
          <a:bodyPr/>
          <a:lstStyle/>
          <a:p>
            <a:pPr algn="l" eaLnBrk="1" hangingPunct="1">
              <a:lnSpc>
                <a:spcPts val="3500"/>
              </a:lnSpc>
              <a:spcBef>
                <a:spcPct val="0"/>
              </a:spcBef>
              <a:buFontTx/>
              <a:buNone/>
            </a:pPr>
            <a:r>
              <a:rPr lang="zh-CN" altLang="en-US" b="1">
                <a:latin typeface="宋体" pitchFamily="2" charset="-122"/>
              </a:rPr>
              <a:t>　</a:t>
            </a:r>
            <a:endParaRPr lang="en-US" altLang="zh-CN" b="1">
              <a:latin typeface="宋体" pitchFamily="2" charset="-122"/>
            </a:endParaRPr>
          </a:p>
        </p:txBody>
      </p:sp>
      <p:grpSp>
        <p:nvGrpSpPr>
          <p:cNvPr id="2" name="Group 4"/>
          <p:cNvGrpSpPr>
            <a:grpSpLocks/>
          </p:cNvGrpSpPr>
          <p:nvPr/>
        </p:nvGrpSpPr>
        <p:grpSpPr bwMode="auto">
          <a:xfrm>
            <a:off x="1588" y="777875"/>
            <a:ext cx="609600" cy="2003425"/>
            <a:chOff x="1" y="490"/>
            <a:chExt cx="384" cy="1262"/>
          </a:xfrm>
        </p:grpSpPr>
        <p:pic>
          <p:nvPicPr>
            <p:cNvPr id="1360901" name="Picture 5"/>
            <p:cNvPicPr>
              <a:picLocks noChangeAspect="1" noChangeArrowheads="1"/>
            </p:cNvPicPr>
            <p:nvPr/>
          </p:nvPicPr>
          <p:blipFill>
            <a:blip r:embed="rId3" cstate="print"/>
            <a:srcRect/>
            <a:stretch>
              <a:fillRect/>
            </a:stretch>
          </p:blipFill>
          <p:spPr bwMode="auto">
            <a:xfrm>
              <a:off x="1" y="490"/>
              <a:ext cx="384" cy="1171"/>
            </a:xfrm>
            <a:prstGeom prst="rect">
              <a:avLst/>
            </a:prstGeom>
            <a:noFill/>
            <a:ln w="9525">
              <a:noFill/>
              <a:miter lim="800000"/>
              <a:headEnd/>
              <a:tailEnd/>
            </a:ln>
          </p:spPr>
        </p:pic>
        <p:sp>
          <p:nvSpPr>
            <p:cNvPr id="1360902"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graphicFrame>
        <p:nvGraphicFramePr>
          <p:cNvPr id="1360919" name="Group 23"/>
          <p:cNvGraphicFramePr>
            <a:graphicFrameLocks noGrp="1"/>
          </p:cNvGraphicFramePr>
          <p:nvPr/>
        </p:nvGraphicFramePr>
        <p:xfrm>
          <a:off x="714348" y="714357"/>
          <a:ext cx="7848600" cy="5741089"/>
        </p:xfrm>
        <a:graphic>
          <a:graphicData uri="http://schemas.openxmlformats.org/drawingml/2006/table">
            <a:tbl>
              <a:tblPr/>
              <a:tblGrid>
                <a:gridCol w="473075"/>
                <a:gridCol w="609600"/>
                <a:gridCol w="6765925"/>
              </a:tblGrid>
              <a:tr h="1284590">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审题</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审题要点</a:t>
                      </a:r>
                      <a:endParaRPr kumimoji="0" lang="zh-CN" altLang="en-US" sz="20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 </a:t>
                      </a:r>
                      <a:r>
                        <a:rPr kumimoji="0" lang="zh-CN" altLang="en-US" sz="2000" b="1"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rPr>
                        <a:t>　</a:t>
                      </a:r>
                      <a:r>
                        <a:rPr kumimoji="0" lang="zh-CN" altLang="en-US" sz="2000" b="1" i="0" u="none" strike="noStrike" kern="1200" cap="none" normalizeH="0" baseline="0" dirty="0" smtClean="0">
                          <a:ln>
                            <a:noFill/>
                          </a:ln>
                          <a:solidFill>
                            <a:schemeClr val="tx1"/>
                          </a:solidFill>
                          <a:effectLst/>
                          <a:latin typeface="宋体" charset="-122"/>
                          <a:ea typeface="宋体" charset="-122"/>
                          <a:cs typeface="Times New Roman" pitchFamily="18" charset="0"/>
                        </a:rPr>
                        <a:t>五处用词不当</a:t>
                      </a:r>
                      <a:r>
                        <a:rPr kumimoji="0" lang="en-US" altLang="en-US" sz="2000" b="1" i="0" u="none" strike="noStrike" kern="1200" cap="none" normalizeH="0" baseline="0" dirty="0" smtClean="0">
                          <a:ln>
                            <a:noFill/>
                          </a:ln>
                          <a:solidFill>
                            <a:schemeClr val="tx1"/>
                          </a:solidFill>
                          <a:effectLst/>
                          <a:latin typeface="宋体" charset="-122"/>
                          <a:ea typeface="宋体" charset="-122"/>
                          <a:cs typeface="Times New Roman" pitchFamily="18" charset="0"/>
                        </a:rPr>
                        <a:t>”</a:t>
                      </a:r>
                      <a:r>
                        <a:rPr kumimoji="0" lang="zh-CN" altLang="en-US" sz="2000" b="1" i="0" u="none" strike="noStrike" kern="1200" cap="none" normalizeH="0" baseline="0" dirty="0" smtClean="0">
                          <a:ln>
                            <a:noFill/>
                          </a:ln>
                          <a:solidFill>
                            <a:schemeClr val="tx1"/>
                          </a:solidFill>
                          <a:effectLst/>
                          <a:latin typeface="宋体" charset="-122"/>
                          <a:ea typeface="宋体" charset="-122"/>
                          <a:cs typeface="Times New Roman" pitchFamily="18" charset="0"/>
                        </a:rPr>
                        <a:t>、分值是</a:t>
                      </a:r>
                      <a:r>
                        <a:rPr kumimoji="0" lang="en-US" altLang="en-US" sz="2000" b="1" i="0" u="none" strike="noStrike" kern="1200" cap="none" normalizeH="0" baseline="0" dirty="0" smtClean="0">
                          <a:ln>
                            <a:noFill/>
                          </a:ln>
                          <a:solidFill>
                            <a:schemeClr val="tx1"/>
                          </a:solidFill>
                          <a:effectLst/>
                          <a:latin typeface="宋体" charset="-122"/>
                          <a:ea typeface="宋体" charset="-122"/>
                          <a:cs typeface="Times New Roman" pitchFamily="18" charset="0"/>
                        </a:rPr>
                        <a:t>5</a:t>
                      </a:r>
                      <a:r>
                        <a:rPr kumimoji="0" lang="zh-CN" altLang="en-US" sz="2000" b="1" i="0" u="none" strike="noStrike" kern="1200" cap="none" normalizeH="0" baseline="0" dirty="0" smtClean="0">
                          <a:ln>
                            <a:noFill/>
                          </a:ln>
                          <a:solidFill>
                            <a:schemeClr val="tx1"/>
                          </a:solidFill>
                          <a:effectLst/>
                          <a:latin typeface="宋体" charset="-122"/>
                          <a:ea typeface="宋体" charset="-122"/>
                          <a:cs typeface="Times New Roman" pitchFamily="18" charset="0"/>
                        </a:rPr>
                        <a:t>分，说明答案一处是</a:t>
                      </a:r>
                      <a:r>
                        <a:rPr kumimoji="0" lang="en-US" altLang="en-US" sz="2000" b="1" i="0" u="none" strike="noStrike" kern="1200" cap="none" normalizeH="0" baseline="0" dirty="0" smtClean="0">
                          <a:ln>
                            <a:noFill/>
                          </a:ln>
                          <a:solidFill>
                            <a:schemeClr val="tx1"/>
                          </a:solidFill>
                          <a:effectLst/>
                          <a:latin typeface="宋体" charset="-122"/>
                          <a:ea typeface="宋体" charset="-122"/>
                          <a:cs typeface="Times New Roman" pitchFamily="18" charset="0"/>
                        </a:rPr>
                        <a:t>1</a:t>
                      </a:r>
                      <a:r>
                        <a:rPr kumimoji="0" lang="zh-CN" altLang="en-US" sz="2000" b="1" i="0" u="none" strike="noStrike" kern="1200" cap="none" normalizeH="0" baseline="0" dirty="0" smtClean="0">
                          <a:ln>
                            <a:noFill/>
                          </a:ln>
                          <a:solidFill>
                            <a:schemeClr val="tx1"/>
                          </a:solidFill>
                          <a:effectLst/>
                          <a:latin typeface="宋体" charset="-122"/>
                          <a:ea typeface="宋体" charset="-122"/>
                          <a:cs typeface="Times New Roman" pitchFamily="18" charset="0"/>
                        </a:rPr>
                        <a:t>分；</a:t>
                      </a:r>
                      <a:r>
                        <a:rPr kumimoji="0" lang="en-US" altLang="en-US" sz="2000" b="1" i="0" u="none" strike="noStrike" kern="1200" cap="none" normalizeH="0" baseline="0" dirty="0" smtClean="0">
                          <a:ln>
                            <a:noFill/>
                          </a:ln>
                          <a:solidFill>
                            <a:schemeClr val="tx1"/>
                          </a:solidFill>
                          <a:effectLst/>
                          <a:latin typeface="宋体" charset="-122"/>
                          <a:ea typeface="宋体" charset="-122"/>
                          <a:cs typeface="Times New Roman" pitchFamily="18" charset="0"/>
                        </a:rPr>
                        <a:t>“</a:t>
                      </a:r>
                      <a:r>
                        <a:rPr kumimoji="0" lang="zh-CN" altLang="en-US" sz="2000" b="1" i="0" u="none" strike="noStrike" kern="1200" cap="none" normalizeH="0" baseline="0" dirty="0" smtClean="0">
                          <a:ln>
                            <a:noFill/>
                          </a:ln>
                          <a:solidFill>
                            <a:schemeClr val="tx1"/>
                          </a:solidFill>
                          <a:effectLst/>
                          <a:latin typeface="宋体" charset="-122"/>
                          <a:ea typeface="宋体" charset="-122"/>
                          <a:cs typeface="Times New Roman" pitchFamily="18" charset="0"/>
                        </a:rPr>
                        <a:t>指出并改正</a:t>
                      </a:r>
                      <a:r>
                        <a:rPr kumimoji="0" lang="en-US" altLang="en-US" sz="2000" b="1" i="0" u="none" strike="noStrike" kern="1200" cap="none" normalizeH="0" baseline="0" dirty="0" smtClean="0">
                          <a:ln>
                            <a:noFill/>
                          </a:ln>
                          <a:solidFill>
                            <a:schemeClr val="tx1"/>
                          </a:solidFill>
                          <a:effectLst/>
                          <a:latin typeface="宋体" charset="-122"/>
                          <a:ea typeface="宋体" charset="-122"/>
                          <a:cs typeface="Times New Roman" pitchFamily="18" charset="0"/>
                        </a:rPr>
                        <a:t>”</a:t>
                      </a:r>
                      <a:r>
                        <a:rPr kumimoji="0" lang="zh-CN" altLang="en-US" sz="2000" b="1" i="0" u="none" strike="noStrike" kern="1200" cap="none" normalizeH="0" baseline="0" dirty="0" smtClean="0">
                          <a:ln>
                            <a:noFill/>
                          </a:ln>
                          <a:solidFill>
                            <a:schemeClr val="tx1"/>
                          </a:solidFill>
                          <a:effectLst/>
                          <a:latin typeface="宋体" charset="-122"/>
                          <a:ea typeface="宋体" charset="-122"/>
                          <a:cs typeface="Times New Roman" pitchFamily="18" charset="0"/>
                        </a:rPr>
                        <a:t>说明首先要指出哪个词语错了，然后再改正；</a:t>
                      </a:r>
                      <a:r>
                        <a:rPr kumimoji="0" lang="en-US" altLang="en-US" sz="2000" b="1" i="0" u="none" strike="noStrike" kern="1200" cap="none" normalizeH="0" baseline="0" dirty="0" smtClean="0">
                          <a:ln>
                            <a:noFill/>
                          </a:ln>
                          <a:solidFill>
                            <a:schemeClr val="tx1"/>
                          </a:solidFill>
                          <a:effectLst/>
                          <a:latin typeface="宋体" charset="-122"/>
                          <a:ea typeface="宋体" charset="-122"/>
                          <a:cs typeface="Times New Roman" pitchFamily="18" charset="0"/>
                        </a:rPr>
                        <a:t>“</a:t>
                      </a:r>
                      <a:r>
                        <a:rPr kumimoji="0" lang="zh-CN" altLang="en-US" sz="2000" b="1" i="0" u="none" strike="noStrike" kern="1200" cap="none" normalizeH="0" baseline="0" dirty="0" smtClean="0">
                          <a:ln>
                            <a:noFill/>
                          </a:ln>
                          <a:solidFill>
                            <a:schemeClr val="tx1"/>
                          </a:solidFill>
                          <a:effectLst/>
                          <a:latin typeface="宋体" charset="-122"/>
                          <a:ea typeface="宋体" charset="-122"/>
                          <a:cs typeface="Times New Roman" pitchFamily="18" charset="0"/>
                        </a:rPr>
                        <a:t>使文段语言得体，逻辑严密</a:t>
                      </a:r>
                      <a:r>
                        <a:rPr kumimoji="0" lang="en-US" altLang="en-US" sz="2000" b="1" i="0" u="none" strike="noStrike" kern="1200" cap="none" normalizeH="0" baseline="0" dirty="0" smtClean="0">
                          <a:ln>
                            <a:noFill/>
                          </a:ln>
                          <a:solidFill>
                            <a:schemeClr val="tx1"/>
                          </a:solidFill>
                          <a:effectLst/>
                          <a:latin typeface="宋体" charset="-122"/>
                          <a:ea typeface="宋体" charset="-122"/>
                          <a:cs typeface="Times New Roman" pitchFamily="18" charset="0"/>
                        </a:rPr>
                        <a:t>”</a:t>
                      </a:r>
                      <a:r>
                        <a:rPr kumimoji="0" lang="zh-CN" altLang="en-US" sz="2000" b="1" i="0" u="none" strike="noStrike" kern="1200" cap="none" normalizeH="0" baseline="0" dirty="0" smtClean="0">
                          <a:ln>
                            <a:noFill/>
                          </a:ln>
                          <a:solidFill>
                            <a:schemeClr val="tx1"/>
                          </a:solidFill>
                          <a:effectLst/>
                          <a:latin typeface="宋体" charset="-122"/>
                          <a:ea typeface="宋体" charset="-122"/>
                          <a:cs typeface="Times New Roman" pitchFamily="18" charset="0"/>
                        </a:rPr>
                        <a:t>说明有用词不得体、逻辑不严密的地方</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430449">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思路分析</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kern="1200" cap="none" normalizeH="0" baseline="0" dirty="0" smtClean="0">
                          <a:ln>
                            <a:noFill/>
                          </a:ln>
                          <a:solidFill>
                            <a:srgbClr val="000000"/>
                          </a:solidFill>
                          <a:effectLst/>
                          <a:latin typeface="宋体" charset="-122"/>
                          <a:ea typeface="宋体" charset="-122"/>
                          <a:cs typeface="Times New Roman" pitchFamily="18" charset="0"/>
                        </a:rPr>
                        <a:t>  本题考查考生正确使用词语的能力和语言表达得体的能力，本着语言得体与逻辑严密的要求，第一句中</a:t>
                      </a:r>
                      <a:r>
                        <a:rPr kumimoji="0" lang="en-US" altLang="en-US" sz="2000" b="1" i="0" u="none" strike="noStrike" kern="1200" cap="none" normalizeH="0" baseline="0" dirty="0" smtClean="0">
                          <a:ln>
                            <a:noFill/>
                          </a:ln>
                          <a:solidFill>
                            <a:srgbClr val="000000"/>
                          </a:solidFill>
                          <a:effectLst/>
                          <a:latin typeface="宋体" charset="-122"/>
                          <a:ea typeface="宋体" charset="-122"/>
                          <a:cs typeface="Times New Roman" pitchFamily="18" charset="0"/>
                        </a:rPr>
                        <a:t>“</a:t>
                      </a:r>
                      <a:r>
                        <a:rPr kumimoji="0" lang="zh-CN" altLang="en-US" sz="2000" b="1" i="0" u="none" strike="noStrike" kern="1200" cap="none" normalizeH="0" baseline="0" dirty="0" smtClean="0">
                          <a:ln>
                            <a:noFill/>
                          </a:ln>
                          <a:solidFill>
                            <a:srgbClr val="000000"/>
                          </a:solidFill>
                          <a:effectLst/>
                          <a:latin typeface="宋体" charset="-122"/>
                          <a:ea typeface="宋体" charset="-122"/>
                          <a:cs typeface="Times New Roman" pitchFamily="18" charset="0"/>
                        </a:rPr>
                        <a:t>事情传来</a:t>
                      </a:r>
                      <a:r>
                        <a:rPr kumimoji="0" lang="en-US" altLang="en-US" sz="2000" b="1" i="0" u="none" strike="noStrike" kern="1200" cap="none" normalizeH="0" baseline="0" dirty="0" smtClean="0">
                          <a:ln>
                            <a:noFill/>
                          </a:ln>
                          <a:solidFill>
                            <a:srgbClr val="000000"/>
                          </a:solidFill>
                          <a:effectLst/>
                          <a:latin typeface="宋体" charset="-122"/>
                          <a:ea typeface="宋体" charset="-122"/>
                          <a:cs typeface="Times New Roman" pitchFamily="18" charset="0"/>
                        </a:rPr>
                        <a:t>”</a:t>
                      </a:r>
                      <a:r>
                        <a:rPr kumimoji="0" lang="zh-CN" altLang="en-US" sz="2000" b="1" i="0" u="none" strike="noStrike" kern="1200" cap="none" normalizeH="0" baseline="0" dirty="0" smtClean="0">
                          <a:ln>
                            <a:noFill/>
                          </a:ln>
                          <a:solidFill>
                            <a:srgbClr val="000000"/>
                          </a:solidFill>
                          <a:effectLst/>
                          <a:latin typeface="宋体" charset="-122"/>
                          <a:ea typeface="宋体" charset="-122"/>
                          <a:cs typeface="Times New Roman" pitchFamily="18" charset="0"/>
                        </a:rPr>
                        <a:t>搭配不当，应将“事情”改为“消息”或“喜讯”；“顷刻”用在这里不合逻辑，“顷刻”指极短的时间，多用于写天气或行动，且从语境来看，“流下了眼泪”说的是过去的事，叙述过去的事情多用“顿时”。第二句“预想”指事先料想，事前推想，重在“想”，不合语境，这里应是“本来”“原本”之意。第三句“用力”指使力气，使劲，根据语境，“攻坚”是花精力、下功夫的事情，因此应改为“努力”。最后一句中“难点”使用有误，一是语言不得体，二是“面对难点”搭配不当，“难点”应改为“困难”</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360916" name="标题 1"/>
          <p:cNvSpPr>
            <a:spLocks/>
          </p:cNvSpPr>
          <p:nvPr/>
        </p:nvSpPr>
        <p:spPr bwMode="auto">
          <a:xfrm>
            <a:off x="611188"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4"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60919"/>
                                        </p:tgtEl>
                                        <p:attrNameLst>
                                          <p:attrName>style.visibility</p:attrName>
                                        </p:attrNameLst>
                                      </p:cBhvr>
                                      <p:to>
                                        <p:strVal val="visible"/>
                                      </p:to>
                                    </p:set>
                                    <p:animEffect transition="in" filter="box(in)">
                                      <p:cBhvr>
                                        <p:cTn id="7" dur="500"/>
                                        <p:tgtEl>
                                          <p:spTgt spid="1360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51194" y="659539"/>
            <a:ext cx="8064500" cy="5643563"/>
          </a:xfrm>
        </p:spPr>
        <p:txBody>
          <a:bodyPr>
            <a:noAutofit/>
          </a:bodyPr>
          <a:lstStyle/>
          <a:p>
            <a:pPr marL="0" indent="0" eaLnBrk="1" hangingPunct="1">
              <a:lnSpc>
                <a:spcPts val="3500"/>
              </a:lnSpc>
              <a:spcBef>
                <a:spcPct val="0"/>
              </a:spcBef>
              <a:buFont typeface="Arial" charset="0"/>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eaLnBrk="1" hangingPunct="1">
              <a:lnSpc>
                <a:spcPts val="3500"/>
              </a:lnSpc>
              <a:spcBef>
                <a:spcPct val="0"/>
              </a:spcBef>
              <a:buNone/>
            </a:pPr>
            <a:r>
              <a:rPr lang="en-US" altLang="zh-CN" sz="2400" b="1" dirty="0" smtClean="0">
                <a:latin typeface="宋体" pitchFamily="2" charset="-122"/>
              </a:rPr>
              <a:t>10.</a:t>
            </a:r>
            <a:r>
              <a:rPr lang="zh-CN" altLang="en-US" sz="2400" b="1" dirty="0" smtClean="0">
                <a:latin typeface="宋体" pitchFamily="2" charset="-122"/>
              </a:rPr>
              <a:t>下列各句中，加点的成语使用正确的一项是</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A. </a:t>
            </a:r>
            <a:r>
              <a:rPr lang="zh-CN" altLang="en-US" sz="2400" b="1" dirty="0" smtClean="0">
                <a:latin typeface="Times New Roman" pitchFamily="18" charset="0"/>
                <a:cs typeface="Times New Roman" pitchFamily="18" charset="0"/>
              </a:rPr>
              <a:t>抗洪救灾形势严峻，各级领导都坚守岗位，没有擅离职守、久假不归的现象，确保了人民群众生命财产的安全。</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B. </a:t>
            </a:r>
            <a:r>
              <a:rPr lang="zh-CN" altLang="en-US" sz="2400" b="1" dirty="0" smtClean="0">
                <a:latin typeface="Times New Roman" pitchFamily="18" charset="0"/>
                <a:cs typeface="Times New Roman" pitchFamily="18" charset="0"/>
              </a:rPr>
              <a:t>南方已经春意甚浓了，但在北方，刮着风，下着雨，可谓五风十雨，春寒料峭，不过在她心里，这雨是一场沁人心脾的冷雨。</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C. </a:t>
            </a:r>
            <a:r>
              <a:rPr lang="zh-CN" altLang="en-US" sz="2400" b="1" dirty="0" smtClean="0">
                <a:latin typeface="Times New Roman" pitchFamily="18" charset="0"/>
                <a:cs typeface="Times New Roman" pitchFamily="18" charset="0"/>
              </a:rPr>
              <a:t>我攀过陡峭的崖壁，历尽艰辛，登上绝顶，放眼望去，天无涯际，顿觉自己渺小，登高自卑之感油然而生。</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D. </a:t>
            </a:r>
            <a:r>
              <a:rPr lang="zh-CN" altLang="en-US" sz="2400" b="1" dirty="0" smtClean="0">
                <a:latin typeface="Times New Roman" pitchFamily="18" charset="0"/>
                <a:cs typeface="Times New Roman" pitchFamily="18" charset="0"/>
              </a:rPr>
              <a:t>他潜心于文字学研究，身居书斋十多年，焚膏继晷，颇下了一番“头悬梁，锥刺股”的功夫，终于取得了令人瞩目的成就。</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31846"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3184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 name="TextBox 7"/>
          <p:cNvSpPr txBox="1"/>
          <p:nvPr/>
        </p:nvSpPr>
        <p:spPr>
          <a:xfrm>
            <a:off x="1333247" y="2209728"/>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0" name="TextBox 9"/>
          <p:cNvSpPr txBox="1"/>
          <p:nvPr/>
        </p:nvSpPr>
        <p:spPr>
          <a:xfrm>
            <a:off x="1004294" y="3109731"/>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1" name="TextBox 10"/>
          <p:cNvSpPr txBox="1"/>
          <p:nvPr/>
        </p:nvSpPr>
        <p:spPr>
          <a:xfrm>
            <a:off x="4395775" y="4477368"/>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2" name="TextBox 11"/>
          <p:cNvSpPr txBox="1"/>
          <p:nvPr/>
        </p:nvSpPr>
        <p:spPr>
          <a:xfrm>
            <a:off x="6704476" y="4941005"/>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3"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par>
    </p:tnLst>
  </p:timing>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588" y="777875"/>
            <a:ext cx="609600" cy="2003425"/>
            <a:chOff x="1" y="490"/>
            <a:chExt cx="384" cy="1262"/>
          </a:xfrm>
        </p:grpSpPr>
        <p:pic>
          <p:nvPicPr>
            <p:cNvPr id="1361925" name="Picture 5"/>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361926"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graphicFrame>
        <p:nvGraphicFramePr>
          <p:cNvPr id="1361957" name="Group 37"/>
          <p:cNvGraphicFramePr>
            <a:graphicFrameLocks noGrp="1"/>
          </p:cNvGraphicFramePr>
          <p:nvPr/>
        </p:nvGraphicFramePr>
        <p:xfrm>
          <a:off x="827088" y="857231"/>
          <a:ext cx="7632700" cy="5429288"/>
        </p:xfrm>
        <a:graphic>
          <a:graphicData uri="http://schemas.openxmlformats.org/drawingml/2006/table">
            <a:tbl>
              <a:tblPr/>
              <a:tblGrid>
                <a:gridCol w="741362"/>
                <a:gridCol w="411163"/>
                <a:gridCol w="431800"/>
                <a:gridCol w="1512887"/>
                <a:gridCol w="4535488"/>
              </a:tblGrid>
              <a:tr h="1133108">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答题</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现场答案</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kern="1200" cap="none" normalizeH="0" baseline="0" dirty="0" smtClean="0">
                          <a:ln>
                            <a:noFill/>
                          </a:ln>
                          <a:solidFill>
                            <a:schemeClr val="tx1"/>
                          </a:solidFill>
                          <a:effectLst/>
                          <a:latin typeface="宋体" charset="-122"/>
                          <a:ea typeface="宋体" charset="-122"/>
                          <a:cs typeface="+mn-cs"/>
                        </a:rPr>
                        <a:t>  ①</a:t>
                      </a:r>
                      <a:r>
                        <a:rPr kumimoji="0" lang="zh-CN" altLang="en-US" sz="2000" b="1" i="0" u="none" strike="noStrike" kern="1200" cap="none" normalizeH="0" baseline="0" dirty="0" smtClean="0">
                          <a:ln>
                            <a:noFill/>
                          </a:ln>
                          <a:solidFill>
                            <a:schemeClr val="tx1"/>
                          </a:solidFill>
                          <a:effectLst/>
                          <a:latin typeface="宋体" charset="-122"/>
                          <a:ea typeface="宋体" charset="-122"/>
                          <a:cs typeface="+mn-cs"/>
                        </a:rPr>
                        <a:t>删去</a:t>
                      </a:r>
                      <a:r>
                        <a:rPr kumimoji="0" lang="en-US" altLang="en-US" sz="2000" b="1" i="0" u="none" strike="noStrike" kern="1200" cap="none" normalizeH="0" baseline="0" dirty="0" smtClean="0">
                          <a:ln>
                            <a:noFill/>
                          </a:ln>
                          <a:solidFill>
                            <a:schemeClr val="tx1"/>
                          </a:solidFill>
                          <a:effectLst/>
                          <a:latin typeface="宋体" charset="-122"/>
                          <a:ea typeface="宋体" charset="-122"/>
                          <a:cs typeface="+mn-cs"/>
                        </a:rPr>
                        <a:t>“</a:t>
                      </a:r>
                      <a:r>
                        <a:rPr kumimoji="0" lang="zh-CN" altLang="en-US" sz="2000" b="1" i="0" u="none" strike="noStrike" kern="1200" cap="none" normalizeH="0" baseline="0" dirty="0" smtClean="0">
                          <a:ln>
                            <a:noFill/>
                          </a:ln>
                          <a:solidFill>
                            <a:schemeClr val="tx1"/>
                          </a:solidFill>
                          <a:effectLst/>
                          <a:latin typeface="宋体" charset="-122"/>
                          <a:ea typeface="宋体" charset="-122"/>
                          <a:cs typeface="+mn-cs"/>
                        </a:rPr>
                        <a:t>的事情</a:t>
                      </a:r>
                      <a:r>
                        <a:rPr kumimoji="0" lang="en-US" altLang="en-US" sz="2000" b="1" i="0" u="none" strike="noStrike" kern="1200" cap="none" normalizeH="0" baseline="0" dirty="0" smtClean="0">
                          <a:ln>
                            <a:noFill/>
                          </a:ln>
                          <a:solidFill>
                            <a:schemeClr val="tx1"/>
                          </a:solidFill>
                          <a:effectLst/>
                          <a:latin typeface="宋体" charset="-122"/>
                          <a:ea typeface="宋体" charset="-122"/>
                          <a:cs typeface="+mn-cs"/>
                        </a:rPr>
                        <a:t>”</a:t>
                      </a:r>
                      <a:r>
                        <a:rPr kumimoji="0" lang="zh-CN" altLang="en-US" sz="2000" b="1" i="0" u="none" strike="noStrike" kern="1200" cap="none" normalizeH="0" baseline="0" dirty="0" smtClean="0">
                          <a:ln>
                            <a:noFill/>
                          </a:ln>
                          <a:solidFill>
                            <a:schemeClr val="tx1"/>
                          </a:solidFill>
                          <a:effectLst/>
                          <a:latin typeface="宋体" charset="-122"/>
                          <a:ea typeface="宋体" charset="-122"/>
                          <a:cs typeface="+mn-cs"/>
                        </a:rPr>
                        <a:t>；</a:t>
                      </a:r>
                      <a:r>
                        <a:rPr kumimoji="0" lang="en-US" altLang="en-US" sz="2000" b="1" i="0" u="none" strike="noStrike" kern="1200" cap="none" normalizeH="0" baseline="0" dirty="0" smtClean="0">
                          <a:ln>
                            <a:noFill/>
                          </a:ln>
                          <a:solidFill>
                            <a:schemeClr val="tx1"/>
                          </a:solidFill>
                          <a:effectLst/>
                          <a:latin typeface="宋体" charset="-122"/>
                          <a:ea typeface="宋体" charset="-122"/>
                          <a:cs typeface="+mn-cs"/>
                        </a:rPr>
                        <a:t>②“</a:t>
                      </a:r>
                      <a:r>
                        <a:rPr kumimoji="0" lang="zh-CN" altLang="en-US" sz="2000" b="1" i="0" u="none" strike="noStrike" kern="1200" cap="none" normalizeH="0" baseline="0" dirty="0" smtClean="0">
                          <a:ln>
                            <a:noFill/>
                          </a:ln>
                          <a:solidFill>
                            <a:schemeClr val="tx1"/>
                          </a:solidFill>
                          <a:effectLst/>
                          <a:latin typeface="宋体" charset="-122"/>
                          <a:ea typeface="宋体" charset="-122"/>
                          <a:cs typeface="+mn-cs"/>
                        </a:rPr>
                        <a:t>顷刻</a:t>
                      </a:r>
                      <a:r>
                        <a:rPr kumimoji="0" lang="en-US" altLang="en-US" sz="2000" b="1" i="0" u="none" strike="noStrike" kern="1200" cap="none" normalizeH="0" baseline="0" dirty="0" smtClean="0">
                          <a:ln>
                            <a:noFill/>
                          </a:ln>
                          <a:solidFill>
                            <a:schemeClr val="tx1"/>
                          </a:solidFill>
                          <a:effectLst/>
                          <a:latin typeface="宋体" charset="-122"/>
                          <a:ea typeface="宋体" charset="-122"/>
                          <a:cs typeface="+mn-cs"/>
                        </a:rPr>
                        <a:t>”</a:t>
                      </a:r>
                      <a:r>
                        <a:rPr kumimoji="0" lang="zh-CN" altLang="en-US" sz="2000" b="1" i="0" u="none" strike="noStrike" kern="1200" cap="none" normalizeH="0" baseline="0" dirty="0" smtClean="0">
                          <a:ln>
                            <a:noFill/>
                          </a:ln>
                          <a:solidFill>
                            <a:schemeClr val="tx1"/>
                          </a:solidFill>
                          <a:effectLst/>
                          <a:latin typeface="宋体" charset="-122"/>
                          <a:ea typeface="宋体" charset="-122"/>
                          <a:cs typeface="+mn-cs"/>
                        </a:rPr>
                        <a:t>改为</a:t>
                      </a:r>
                      <a:r>
                        <a:rPr kumimoji="0" lang="en-US" altLang="en-US" sz="2000" b="1" i="0" u="none" strike="noStrike" kern="1200" cap="none" normalizeH="0" baseline="0" dirty="0" smtClean="0">
                          <a:ln>
                            <a:noFill/>
                          </a:ln>
                          <a:solidFill>
                            <a:schemeClr val="tx1"/>
                          </a:solidFill>
                          <a:effectLst/>
                          <a:latin typeface="宋体" charset="-122"/>
                          <a:ea typeface="宋体" charset="-122"/>
                          <a:cs typeface="+mn-cs"/>
                        </a:rPr>
                        <a:t>“</a:t>
                      </a:r>
                      <a:r>
                        <a:rPr kumimoji="0" lang="zh-CN" altLang="en-US" sz="2000" b="1" i="0" u="none" strike="noStrike" kern="1200" cap="none" normalizeH="0" baseline="0" dirty="0" smtClean="0">
                          <a:ln>
                            <a:noFill/>
                          </a:ln>
                          <a:solidFill>
                            <a:schemeClr val="tx1"/>
                          </a:solidFill>
                          <a:effectLst/>
                          <a:latin typeface="宋体" charset="-122"/>
                          <a:ea typeface="宋体" charset="-122"/>
                          <a:cs typeface="+mn-cs"/>
                        </a:rPr>
                        <a:t>顿时</a:t>
                      </a:r>
                      <a:r>
                        <a:rPr kumimoji="0" lang="en-US" altLang="en-US" sz="2000" b="1" i="0" u="none" strike="noStrike" kern="1200" cap="none" normalizeH="0" baseline="0" dirty="0" smtClean="0">
                          <a:ln>
                            <a:noFill/>
                          </a:ln>
                          <a:solidFill>
                            <a:schemeClr val="tx1"/>
                          </a:solidFill>
                          <a:effectLst/>
                          <a:latin typeface="宋体" charset="-122"/>
                          <a:ea typeface="宋体" charset="-122"/>
                          <a:cs typeface="+mn-cs"/>
                        </a:rPr>
                        <a:t>”</a:t>
                      </a:r>
                      <a:r>
                        <a:rPr kumimoji="0" lang="zh-CN" altLang="en-US" sz="2000" b="1" i="0" u="none" strike="noStrike" kern="1200" cap="none" normalizeH="0" baseline="0" dirty="0" smtClean="0">
                          <a:ln>
                            <a:noFill/>
                          </a:ln>
                          <a:solidFill>
                            <a:schemeClr val="tx1"/>
                          </a:solidFill>
                          <a:effectLst/>
                          <a:latin typeface="宋体" charset="-122"/>
                          <a:ea typeface="宋体" charset="-122"/>
                          <a:cs typeface="+mn-cs"/>
                        </a:rPr>
                        <a:t>；</a:t>
                      </a:r>
                      <a:r>
                        <a:rPr kumimoji="0" lang="en-US" altLang="en-US" sz="2000" b="1" i="0" u="none" strike="noStrike" kern="1200" cap="none" normalizeH="0" baseline="0" dirty="0" smtClean="0">
                          <a:ln>
                            <a:noFill/>
                          </a:ln>
                          <a:solidFill>
                            <a:schemeClr val="tx1"/>
                          </a:solidFill>
                          <a:effectLst/>
                          <a:latin typeface="宋体" charset="-122"/>
                          <a:ea typeface="宋体" charset="-122"/>
                          <a:cs typeface="+mn-cs"/>
                        </a:rPr>
                        <a:t>③“</a:t>
                      </a:r>
                      <a:r>
                        <a:rPr kumimoji="0" lang="zh-CN" altLang="en-US" sz="2000" b="1" i="0" u="none" strike="noStrike" kern="1200" cap="none" normalizeH="0" baseline="0" dirty="0" smtClean="0">
                          <a:ln>
                            <a:noFill/>
                          </a:ln>
                          <a:solidFill>
                            <a:schemeClr val="tx1"/>
                          </a:solidFill>
                          <a:effectLst/>
                          <a:latin typeface="宋体" charset="-122"/>
                          <a:ea typeface="宋体" charset="-122"/>
                          <a:cs typeface="+mn-cs"/>
                        </a:rPr>
                        <a:t>难关</a:t>
                      </a:r>
                      <a:r>
                        <a:rPr kumimoji="0" lang="en-US" altLang="en-US" sz="2000" b="1" i="0" u="none" strike="noStrike" kern="1200" cap="none" normalizeH="0" baseline="0" dirty="0" smtClean="0">
                          <a:ln>
                            <a:noFill/>
                          </a:ln>
                          <a:solidFill>
                            <a:schemeClr val="tx1"/>
                          </a:solidFill>
                          <a:effectLst/>
                          <a:latin typeface="宋体" charset="-122"/>
                          <a:ea typeface="宋体" charset="-122"/>
                          <a:cs typeface="+mn-cs"/>
                        </a:rPr>
                        <a:t>”</a:t>
                      </a:r>
                      <a:r>
                        <a:rPr kumimoji="0" lang="zh-CN" altLang="en-US" sz="2000" b="1" i="0" u="none" strike="noStrike" kern="1200" cap="none" normalizeH="0" baseline="0" dirty="0" smtClean="0">
                          <a:ln>
                            <a:noFill/>
                          </a:ln>
                          <a:solidFill>
                            <a:schemeClr val="tx1"/>
                          </a:solidFill>
                          <a:effectLst/>
                          <a:latin typeface="宋体" charset="-122"/>
                          <a:ea typeface="宋体" charset="-122"/>
                          <a:cs typeface="+mn-cs"/>
                        </a:rPr>
                        <a:t>改为</a:t>
                      </a:r>
                      <a:r>
                        <a:rPr kumimoji="0" lang="en-US" altLang="en-US" sz="2000" b="1" i="0" u="none" strike="noStrike" kern="1200" cap="none" normalizeH="0" baseline="0" dirty="0" smtClean="0">
                          <a:ln>
                            <a:noFill/>
                          </a:ln>
                          <a:solidFill>
                            <a:schemeClr val="tx1"/>
                          </a:solidFill>
                          <a:effectLst/>
                          <a:latin typeface="宋体" charset="-122"/>
                          <a:ea typeface="宋体" charset="-122"/>
                          <a:cs typeface="+mn-cs"/>
                        </a:rPr>
                        <a:t>“</a:t>
                      </a:r>
                      <a:r>
                        <a:rPr kumimoji="0" lang="zh-CN" altLang="en-US" sz="2000" b="1" i="0" u="none" strike="noStrike" kern="1200" cap="none" normalizeH="0" baseline="0" dirty="0" smtClean="0">
                          <a:ln>
                            <a:noFill/>
                          </a:ln>
                          <a:solidFill>
                            <a:schemeClr val="tx1"/>
                          </a:solidFill>
                          <a:effectLst/>
                          <a:latin typeface="宋体" charset="-122"/>
                          <a:ea typeface="宋体" charset="-122"/>
                          <a:cs typeface="+mn-cs"/>
                        </a:rPr>
                        <a:t>困难</a:t>
                      </a:r>
                      <a:r>
                        <a:rPr kumimoji="0" lang="en-US" altLang="en-US" sz="2000" b="1" i="0" u="none" strike="noStrike" kern="1200" cap="none" normalizeH="0" baseline="0" dirty="0" smtClean="0">
                          <a:ln>
                            <a:noFill/>
                          </a:ln>
                          <a:solidFill>
                            <a:schemeClr val="tx1"/>
                          </a:solidFill>
                          <a:effectLst/>
                          <a:latin typeface="宋体" charset="-122"/>
                          <a:ea typeface="宋体" charset="-122"/>
                          <a:cs typeface="+mn-cs"/>
                        </a:rPr>
                        <a:t>”</a:t>
                      </a:r>
                      <a:r>
                        <a:rPr kumimoji="0" lang="zh-CN" altLang="en-US" sz="2000" b="1" i="0" u="none" strike="noStrike" kern="1200" cap="none" normalizeH="0" baseline="0" dirty="0" smtClean="0">
                          <a:ln>
                            <a:noFill/>
                          </a:ln>
                          <a:solidFill>
                            <a:schemeClr val="tx1"/>
                          </a:solidFill>
                          <a:effectLst/>
                          <a:latin typeface="宋体" charset="-122"/>
                          <a:ea typeface="宋体" charset="-122"/>
                          <a:cs typeface="+mn-cs"/>
                        </a:rPr>
                        <a:t>；</a:t>
                      </a:r>
                      <a:r>
                        <a:rPr kumimoji="0" lang="en-US" altLang="en-US" sz="2000" b="1" i="0" u="none" strike="noStrike" kern="1200" cap="none" normalizeH="0" baseline="0" dirty="0" smtClean="0">
                          <a:ln>
                            <a:noFill/>
                          </a:ln>
                          <a:solidFill>
                            <a:schemeClr val="tx1"/>
                          </a:solidFill>
                          <a:effectLst/>
                          <a:latin typeface="宋体" charset="-122"/>
                          <a:ea typeface="宋体" charset="-122"/>
                          <a:cs typeface="+mn-cs"/>
                        </a:rPr>
                        <a:t>④“</a:t>
                      </a:r>
                      <a:r>
                        <a:rPr kumimoji="0" lang="zh-CN" altLang="en-US" sz="2000" b="1" i="0" u="none" strike="noStrike" kern="1200" cap="none" normalizeH="0" baseline="0" dirty="0" smtClean="0">
                          <a:ln>
                            <a:noFill/>
                          </a:ln>
                          <a:solidFill>
                            <a:schemeClr val="tx1"/>
                          </a:solidFill>
                          <a:effectLst/>
                          <a:latin typeface="宋体" charset="-122"/>
                          <a:ea typeface="宋体" charset="-122"/>
                          <a:cs typeface="+mn-cs"/>
                        </a:rPr>
                        <a:t>用力</a:t>
                      </a:r>
                      <a:r>
                        <a:rPr kumimoji="0" lang="en-US" altLang="en-US" sz="2000" b="1" i="0" u="none" strike="noStrike" kern="1200" cap="none" normalizeH="0" baseline="0" dirty="0" smtClean="0">
                          <a:ln>
                            <a:noFill/>
                          </a:ln>
                          <a:solidFill>
                            <a:schemeClr val="tx1"/>
                          </a:solidFill>
                          <a:effectLst/>
                          <a:latin typeface="宋体" charset="-122"/>
                          <a:ea typeface="宋体" charset="-122"/>
                          <a:cs typeface="+mn-cs"/>
                        </a:rPr>
                        <a:t>”</a:t>
                      </a:r>
                      <a:r>
                        <a:rPr kumimoji="0" lang="zh-CN" altLang="en-US" sz="2000" b="1" i="0" u="none" strike="noStrike" kern="1200" cap="none" normalizeH="0" baseline="0" dirty="0" smtClean="0">
                          <a:ln>
                            <a:noFill/>
                          </a:ln>
                          <a:solidFill>
                            <a:schemeClr val="tx1"/>
                          </a:solidFill>
                          <a:effectLst/>
                          <a:latin typeface="宋体" charset="-122"/>
                          <a:ea typeface="宋体" charset="-122"/>
                          <a:cs typeface="+mn-cs"/>
                        </a:rPr>
                        <a:t>改为</a:t>
                      </a:r>
                      <a:r>
                        <a:rPr kumimoji="0" lang="en-US" altLang="en-US" sz="2000" b="1" i="0" u="none" strike="noStrike" kern="1200" cap="none" normalizeH="0" baseline="0" dirty="0" smtClean="0">
                          <a:ln>
                            <a:noFill/>
                          </a:ln>
                          <a:solidFill>
                            <a:schemeClr val="tx1"/>
                          </a:solidFill>
                          <a:effectLst/>
                          <a:latin typeface="宋体" charset="-122"/>
                          <a:ea typeface="宋体" charset="-122"/>
                          <a:cs typeface="+mn-cs"/>
                        </a:rPr>
                        <a:t>“</a:t>
                      </a:r>
                      <a:r>
                        <a:rPr kumimoji="0" lang="zh-CN" altLang="en-US" sz="2000" b="1" i="0" u="none" strike="noStrike" kern="1200" cap="none" normalizeH="0" baseline="0" dirty="0" smtClean="0">
                          <a:ln>
                            <a:noFill/>
                          </a:ln>
                          <a:solidFill>
                            <a:schemeClr val="tx1"/>
                          </a:solidFill>
                          <a:effectLst/>
                          <a:latin typeface="宋体" charset="-122"/>
                          <a:ea typeface="宋体" charset="-122"/>
                          <a:cs typeface="+mn-cs"/>
                        </a:rPr>
                        <a:t>努</a:t>
                      </a:r>
                      <a:r>
                        <a:rPr kumimoji="0" lang="en-US" altLang="en-US" sz="2000" b="1" i="0" u="none" strike="noStrike" kern="1200" cap="none" normalizeH="0" baseline="0" dirty="0" smtClean="0">
                          <a:ln>
                            <a:noFill/>
                          </a:ln>
                          <a:solidFill>
                            <a:schemeClr val="tx1"/>
                          </a:solidFill>
                          <a:effectLst/>
                          <a:latin typeface="宋体" charset="-122"/>
                          <a:ea typeface="宋体" charset="-122"/>
                          <a:cs typeface="+mn-cs"/>
                        </a:rPr>
                        <a:t>”</a:t>
                      </a:r>
                      <a:r>
                        <a:rPr kumimoji="0" lang="zh-CN" altLang="en-US" sz="2000" b="1" i="0" u="none" strike="noStrike" kern="1200" cap="none" normalizeH="0" baseline="0" dirty="0" smtClean="0">
                          <a:ln>
                            <a:noFill/>
                          </a:ln>
                          <a:solidFill>
                            <a:schemeClr val="tx1"/>
                          </a:solidFill>
                          <a:effectLst/>
                          <a:latin typeface="宋体" charset="-122"/>
                          <a:ea typeface="宋体" charset="-122"/>
                          <a:cs typeface="+mn-cs"/>
                        </a:rPr>
                        <a:t>；</a:t>
                      </a:r>
                      <a:r>
                        <a:rPr kumimoji="0" lang="en-US" altLang="en-US" sz="2000" b="1" i="0" u="none" strike="noStrike" kern="1200" cap="none" normalizeH="0" baseline="0" dirty="0" smtClean="0">
                          <a:ln>
                            <a:noFill/>
                          </a:ln>
                          <a:solidFill>
                            <a:schemeClr val="tx1"/>
                          </a:solidFill>
                          <a:effectLst/>
                          <a:latin typeface="宋体" charset="-122"/>
                          <a:ea typeface="宋体" charset="-122"/>
                          <a:cs typeface="+mn-cs"/>
                        </a:rPr>
                        <a:t>⑤“</a:t>
                      </a:r>
                      <a:r>
                        <a:rPr kumimoji="0" lang="zh-CN" altLang="en-US" sz="2000" b="1" i="0" u="none" strike="noStrike" kern="1200" cap="none" normalizeH="0" baseline="0" dirty="0" smtClean="0">
                          <a:ln>
                            <a:noFill/>
                          </a:ln>
                          <a:solidFill>
                            <a:schemeClr val="tx1"/>
                          </a:solidFill>
                          <a:effectLst/>
                          <a:latin typeface="宋体" charset="-122"/>
                          <a:ea typeface="宋体" charset="-122"/>
                          <a:cs typeface="+mn-cs"/>
                        </a:rPr>
                        <a:t>难点</a:t>
                      </a:r>
                      <a:r>
                        <a:rPr kumimoji="0" lang="en-US" altLang="en-US" sz="2000" b="1" i="0" u="none" strike="noStrike" kern="1200" cap="none" normalizeH="0" baseline="0" dirty="0" smtClean="0">
                          <a:ln>
                            <a:noFill/>
                          </a:ln>
                          <a:solidFill>
                            <a:schemeClr val="tx1"/>
                          </a:solidFill>
                          <a:effectLst/>
                          <a:latin typeface="宋体" charset="-122"/>
                          <a:ea typeface="宋体" charset="-122"/>
                          <a:cs typeface="+mn-cs"/>
                        </a:rPr>
                        <a:t>”</a:t>
                      </a:r>
                      <a:r>
                        <a:rPr kumimoji="0" lang="zh-CN" altLang="en-US" sz="2000" b="1" i="0" u="none" strike="noStrike" kern="1200" cap="none" normalizeH="0" baseline="0" dirty="0" smtClean="0">
                          <a:ln>
                            <a:noFill/>
                          </a:ln>
                          <a:solidFill>
                            <a:schemeClr val="tx1"/>
                          </a:solidFill>
                          <a:effectLst/>
                          <a:latin typeface="宋体" charset="-122"/>
                          <a:ea typeface="宋体" charset="-122"/>
                          <a:cs typeface="+mn-cs"/>
                        </a:rPr>
                        <a:t>改为</a:t>
                      </a:r>
                      <a:r>
                        <a:rPr kumimoji="0" lang="en-US" altLang="en-US" sz="2000" b="1" i="0" u="none" strike="noStrike" kern="1200" cap="none" normalizeH="0" baseline="0" dirty="0" smtClean="0">
                          <a:ln>
                            <a:noFill/>
                          </a:ln>
                          <a:solidFill>
                            <a:schemeClr val="tx1"/>
                          </a:solidFill>
                          <a:effectLst/>
                          <a:latin typeface="宋体" charset="-122"/>
                          <a:ea typeface="宋体" charset="-122"/>
                          <a:cs typeface="+mn-cs"/>
                        </a:rPr>
                        <a:t>“</a:t>
                      </a:r>
                      <a:r>
                        <a:rPr kumimoji="0" lang="zh-CN" altLang="en-US" sz="2000" b="1" i="0" u="none" strike="noStrike" kern="1200" cap="none" normalizeH="0" baseline="0" dirty="0" smtClean="0">
                          <a:ln>
                            <a:noFill/>
                          </a:ln>
                          <a:solidFill>
                            <a:schemeClr val="tx1"/>
                          </a:solidFill>
                          <a:effectLst/>
                          <a:latin typeface="宋体" charset="-122"/>
                          <a:ea typeface="宋体" charset="-122"/>
                          <a:cs typeface="+mn-cs"/>
                        </a:rPr>
                        <a:t>困难</a:t>
                      </a:r>
                      <a:r>
                        <a:rPr kumimoji="0" lang="en-US" altLang="en-US" sz="2000" b="1" i="0" u="none" strike="noStrike" kern="1200" cap="none" normalizeH="0" baseline="0" dirty="0" smtClean="0">
                          <a:ln>
                            <a:noFill/>
                          </a:ln>
                          <a:solidFill>
                            <a:schemeClr val="tx1"/>
                          </a:solidFill>
                          <a:effectLst/>
                          <a:latin typeface="宋体" charset="-122"/>
                          <a:ea typeface="宋体" charset="-122"/>
                          <a:cs typeface="+mn-cs"/>
                        </a:rPr>
                        <a:t>”</a:t>
                      </a:r>
                      <a:endParaRPr kumimoji="0" lang="zh-CN" altLang="en-US" sz="2000" b="1" i="0" u="none" strike="noStrike" kern="1200" cap="none" normalizeH="0" baseline="0" dirty="0" smtClean="0">
                        <a:ln>
                          <a:noFill/>
                        </a:ln>
                        <a:solidFill>
                          <a:schemeClr val="tx1"/>
                        </a:solidFill>
                        <a:effectLst/>
                        <a:latin typeface="宋体" charset="-122"/>
                        <a:ea typeface="宋体" charset="-122"/>
                        <a:cs typeface="+mn-cs"/>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1473218">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我来评分</a:t>
                      </a:r>
                    </a:p>
                  </a:txBody>
                  <a:tcPr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   得分理由</a:t>
                      </a:r>
                    </a:p>
                  </a:txBody>
                  <a:tcPr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rPr>
                        <a:t>　</a:t>
                      </a:r>
                      <a:endParaRPr kumimoji="0" lang="zh-CN" altLang="en-US" sz="2000" b="1" i="0" u="none" strike="noStrike" cap="none" normalizeH="0" baseline="0" dirty="0" smtClean="0">
                        <a:ln>
                          <a:noFill/>
                        </a:ln>
                        <a:solidFill>
                          <a:srgbClr val="990033"/>
                        </a:solidFill>
                        <a:effectLst/>
                        <a:latin typeface="Times New Roman" pitchFamily="18" charset="0"/>
                        <a:ea typeface="宋体" pitchFamily="2" charset="-122"/>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49744">
                <a:tc v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我来答题</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2000" b="1" kern="1200" dirty="0" smtClean="0">
                          <a:solidFill>
                            <a:srgbClr val="990033"/>
                          </a:solidFill>
                          <a:latin typeface="Times New Roman" pitchFamily="18" charset="0"/>
                          <a:ea typeface="+mn-ea"/>
                          <a:cs typeface="Times New Roman" pitchFamily="18" charset="0"/>
                        </a:rPr>
                        <a:t>    </a:t>
                      </a:r>
                      <a:endParaRPr lang="en-US" altLang="zh-CN" sz="2000" b="1" kern="1200" dirty="0" smtClean="0">
                        <a:solidFill>
                          <a:srgbClr val="990033"/>
                        </a:solidFill>
                        <a:latin typeface="Times New Roman" pitchFamily="18" charset="0"/>
                        <a:ea typeface="+mn-ea"/>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1473218">
                <a:tc v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阅卷总结</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kern="1200" cap="none" normalizeH="0" baseline="0" dirty="0" smtClean="0">
                          <a:ln>
                            <a:noFill/>
                          </a:ln>
                          <a:solidFill>
                            <a:schemeClr val="tx1"/>
                          </a:solidFill>
                          <a:effectLst/>
                          <a:latin typeface="宋体" charset="-122"/>
                          <a:ea typeface="宋体" charset="-122"/>
                          <a:cs typeface="Times New Roman" pitchFamily="18" charset="0"/>
                        </a:rPr>
                        <a:t>  对重要词语的考查侧重近义词的辨析，注意从所给词语的词义、词性、轻重程度、搭配对象、范围大小以及感情色彩等角度考虑，一定要切合语境，切忌主观臆断</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bl>
          </a:graphicData>
        </a:graphic>
      </p:graphicFrame>
      <p:sp>
        <p:nvSpPr>
          <p:cNvPr id="1361950" name="标题 1"/>
          <p:cNvSpPr>
            <a:spLocks/>
          </p:cNvSpPr>
          <p:nvPr/>
        </p:nvSpPr>
        <p:spPr bwMode="auto">
          <a:xfrm>
            <a:off x="684213"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1361951" name="Text Box 31"/>
          <p:cNvSpPr txBox="1">
            <a:spLocks noChangeArrowheads="1"/>
          </p:cNvSpPr>
          <p:nvPr/>
        </p:nvSpPr>
        <p:spPr bwMode="auto">
          <a:xfrm>
            <a:off x="1979712" y="2204864"/>
            <a:ext cx="432048" cy="707886"/>
          </a:xfrm>
          <a:prstGeom prst="rect">
            <a:avLst/>
          </a:prstGeom>
          <a:noFill/>
          <a:ln w="9525">
            <a:noFill/>
            <a:miter lim="800000"/>
            <a:headEnd/>
            <a:tailEnd/>
          </a:ln>
          <a:effectLst/>
        </p:spPr>
        <p:txBody>
          <a:bodyPr wrap="square">
            <a:spAutoFit/>
          </a:bodyPr>
          <a:lstStyle/>
          <a:p>
            <a:pPr algn="ctr" eaLnBrk="1" hangingPunct="1">
              <a:lnSpc>
                <a:spcPct val="100000"/>
              </a:lnSpc>
              <a:spcBef>
                <a:spcPct val="50000"/>
              </a:spcBef>
              <a:buFontTx/>
              <a:buNone/>
            </a:pPr>
            <a:r>
              <a:rPr lang="en-US" altLang="zh-CN" sz="2000" b="1" dirty="0">
                <a:solidFill>
                  <a:srgbClr val="990033"/>
                </a:solidFill>
                <a:latin typeface="Times New Roman" pitchFamily="18" charset="0"/>
                <a:cs typeface="Times New Roman" pitchFamily="18" charset="0"/>
              </a:rPr>
              <a:t>3</a:t>
            </a:r>
            <a:r>
              <a:rPr lang="zh-CN" altLang="en-US" sz="2000" b="1" dirty="0">
                <a:solidFill>
                  <a:srgbClr val="990033"/>
                </a:solidFill>
                <a:latin typeface="Times New Roman" pitchFamily="18" charset="0"/>
                <a:cs typeface="Times New Roman" pitchFamily="18" charset="0"/>
              </a:rPr>
              <a:t>分</a:t>
            </a:r>
          </a:p>
        </p:txBody>
      </p:sp>
      <p:sp>
        <p:nvSpPr>
          <p:cNvPr id="1361952" name="Text Box 32"/>
          <p:cNvSpPr txBox="1">
            <a:spLocks noChangeArrowheads="1"/>
          </p:cNvSpPr>
          <p:nvPr/>
        </p:nvSpPr>
        <p:spPr bwMode="auto">
          <a:xfrm>
            <a:off x="3924300" y="2285992"/>
            <a:ext cx="4608513" cy="1015663"/>
          </a:xfrm>
          <a:prstGeom prst="rect">
            <a:avLst/>
          </a:prstGeom>
          <a:noFill/>
          <a:ln w="9525">
            <a:noFill/>
            <a:miter lim="800000"/>
            <a:headEnd/>
            <a:tailEnd/>
          </a:ln>
          <a:effectLst/>
        </p:spPr>
        <p:txBody>
          <a:bodyPr wrap="square">
            <a:spAutoFit/>
          </a:bodyPr>
          <a:lstStyle/>
          <a:p>
            <a:pPr>
              <a:spcBef>
                <a:spcPct val="0"/>
              </a:spcBef>
            </a:pPr>
            <a:r>
              <a:rPr lang="zh-CN" altLang="en-US" sz="2000" b="1" dirty="0">
                <a:solidFill>
                  <a:srgbClr val="990033"/>
                </a:solidFill>
                <a:latin typeface="Times New Roman" pitchFamily="18" charset="0"/>
                <a:cs typeface="Times New Roman" pitchFamily="18" charset="0"/>
              </a:rPr>
              <a:t>    </a:t>
            </a:r>
            <a:r>
              <a:rPr lang="zh-CN" altLang="en-US" sz="2000" b="1" dirty="0" smtClean="0">
                <a:solidFill>
                  <a:srgbClr val="990033"/>
                </a:solidFill>
                <a:latin typeface="Times New Roman" pitchFamily="18" charset="0"/>
                <a:cs typeface="Times New Roman" pitchFamily="18" charset="0"/>
              </a:rPr>
              <a:t> </a:t>
            </a:r>
            <a:r>
              <a:rPr lang="en-US" altLang="en-US" sz="2000" b="1" dirty="0" smtClean="0">
                <a:solidFill>
                  <a:srgbClr val="990033"/>
                </a:solidFill>
                <a:latin typeface="Times New Roman" pitchFamily="18" charset="0"/>
                <a:cs typeface="Times New Roman" pitchFamily="18" charset="0"/>
              </a:rPr>
              <a:t>①</a:t>
            </a:r>
            <a:r>
              <a:rPr lang="zh-CN" altLang="en-US" sz="2000" b="1" dirty="0" smtClean="0">
                <a:solidFill>
                  <a:srgbClr val="990033"/>
                </a:solidFill>
                <a:latin typeface="Times New Roman" pitchFamily="18" charset="0"/>
                <a:cs typeface="Times New Roman" pitchFamily="18" charset="0"/>
              </a:rPr>
              <a:t>删去</a:t>
            </a:r>
            <a:r>
              <a:rPr lang="en-US" altLang="en-US" sz="2000" b="1" dirty="0" smtClean="0">
                <a:solidFill>
                  <a:srgbClr val="990033"/>
                </a:solidFill>
                <a:latin typeface="宋体" pitchFamily="2" charset="-122"/>
                <a:ea typeface="宋体" pitchFamily="2" charset="-122"/>
                <a:cs typeface="Times New Roman" pitchFamily="18" charset="0"/>
              </a:rPr>
              <a:t>“</a:t>
            </a:r>
            <a:r>
              <a:rPr lang="zh-CN" altLang="en-US" sz="2000" b="1" dirty="0" smtClean="0">
                <a:solidFill>
                  <a:srgbClr val="990033"/>
                </a:solidFill>
                <a:latin typeface="Times New Roman" pitchFamily="18" charset="0"/>
                <a:cs typeface="Times New Roman" pitchFamily="18" charset="0"/>
              </a:rPr>
              <a:t>的事情</a:t>
            </a:r>
            <a:r>
              <a:rPr lang="en-US" altLang="en-US" sz="2000" b="1" dirty="0" smtClean="0">
                <a:solidFill>
                  <a:srgbClr val="990033"/>
                </a:solidFill>
                <a:latin typeface="宋体" pitchFamily="2" charset="-122"/>
                <a:ea typeface="宋体" pitchFamily="2" charset="-122"/>
                <a:cs typeface="Times New Roman" pitchFamily="18" charset="0"/>
              </a:rPr>
              <a:t>”</a:t>
            </a:r>
            <a:r>
              <a:rPr lang="zh-CN" altLang="en-US" sz="2000" b="1" dirty="0" smtClean="0">
                <a:solidFill>
                  <a:srgbClr val="990033"/>
                </a:solidFill>
                <a:latin typeface="Times New Roman" pitchFamily="18" charset="0"/>
                <a:cs typeface="Times New Roman" pitchFamily="18" charset="0"/>
              </a:rPr>
              <a:t>后句子也不通顺，</a:t>
            </a:r>
            <a:r>
              <a:rPr lang="en-US" altLang="en-US" sz="2000" b="1" dirty="0" smtClean="0">
                <a:solidFill>
                  <a:srgbClr val="990033"/>
                </a:solidFill>
                <a:latin typeface="Times New Roman" pitchFamily="18" charset="0"/>
                <a:cs typeface="Times New Roman" pitchFamily="18" charset="0"/>
              </a:rPr>
              <a:t>③</a:t>
            </a:r>
            <a:r>
              <a:rPr lang="en-US" altLang="en-US" sz="2000" b="1" dirty="0" smtClean="0">
                <a:solidFill>
                  <a:srgbClr val="990033"/>
                </a:solidFill>
                <a:latin typeface="宋体" pitchFamily="2" charset="-122"/>
                <a:ea typeface="宋体" pitchFamily="2" charset="-122"/>
                <a:cs typeface="Times New Roman" pitchFamily="18" charset="0"/>
              </a:rPr>
              <a:t>“</a:t>
            </a:r>
            <a:r>
              <a:rPr lang="zh-CN" altLang="en-US" sz="2000" b="1" dirty="0" smtClean="0">
                <a:solidFill>
                  <a:srgbClr val="990033"/>
                </a:solidFill>
                <a:latin typeface="Times New Roman" pitchFamily="18" charset="0"/>
                <a:cs typeface="Times New Roman" pitchFamily="18" charset="0"/>
              </a:rPr>
              <a:t>难关</a:t>
            </a:r>
            <a:r>
              <a:rPr lang="en-US" altLang="en-US" sz="2000" b="1" dirty="0" smtClean="0">
                <a:solidFill>
                  <a:srgbClr val="990033"/>
                </a:solidFill>
                <a:latin typeface="宋体" pitchFamily="2" charset="-122"/>
                <a:ea typeface="宋体" pitchFamily="2" charset="-122"/>
                <a:cs typeface="Times New Roman" pitchFamily="18" charset="0"/>
              </a:rPr>
              <a:t>”</a:t>
            </a:r>
            <a:r>
              <a:rPr lang="zh-CN" altLang="en-US" sz="2000" b="1" dirty="0" smtClean="0">
                <a:solidFill>
                  <a:srgbClr val="990033"/>
                </a:solidFill>
                <a:latin typeface="Times New Roman" pitchFamily="18" charset="0"/>
                <a:cs typeface="Times New Roman" pitchFamily="18" charset="0"/>
              </a:rPr>
              <a:t>改为</a:t>
            </a:r>
            <a:r>
              <a:rPr lang="en-US" altLang="en-US" sz="2000" b="1" dirty="0" smtClean="0">
                <a:solidFill>
                  <a:srgbClr val="990033"/>
                </a:solidFill>
                <a:latin typeface="宋体" pitchFamily="2" charset="-122"/>
                <a:ea typeface="宋体" pitchFamily="2" charset="-122"/>
                <a:cs typeface="Times New Roman" pitchFamily="18" charset="0"/>
              </a:rPr>
              <a:t>“</a:t>
            </a:r>
            <a:r>
              <a:rPr lang="zh-CN" altLang="en-US" sz="2000" b="1" dirty="0" smtClean="0">
                <a:solidFill>
                  <a:srgbClr val="990033"/>
                </a:solidFill>
                <a:latin typeface="Times New Roman" pitchFamily="18" charset="0"/>
                <a:cs typeface="Times New Roman" pitchFamily="18" charset="0"/>
              </a:rPr>
              <a:t>困难</a:t>
            </a:r>
            <a:r>
              <a:rPr lang="en-US" altLang="en-US" sz="2000" b="1" dirty="0" smtClean="0">
                <a:solidFill>
                  <a:srgbClr val="990033"/>
                </a:solidFill>
                <a:latin typeface="宋体" pitchFamily="2" charset="-122"/>
                <a:ea typeface="宋体" pitchFamily="2" charset="-122"/>
                <a:cs typeface="Times New Roman" pitchFamily="18" charset="0"/>
              </a:rPr>
              <a:t>”</a:t>
            </a:r>
            <a:r>
              <a:rPr lang="zh-CN" altLang="en-US" sz="2000" b="1" dirty="0" smtClean="0">
                <a:solidFill>
                  <a:srgbClr val="990033"/>
                </a:solidFill>
                <a:latin typeface="Times New Roman" pitchFamily="18" charset="0"/>
                <a:cs typeface="Times New Roman" pitchFamily="18" charset="0"/>
              </a:rPr>
              <a:t>后意思基本没变，改与不改都正确</a:t>
            </a:r>
            <a:endParaRPr lang="zh-CN" altLang="en-US" sz="1800" dirty="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10" name="TextBox 9"/>
          <p:cNvSpPr txBox="1"/>
          <p:nvPr/>
        </p:nvSpPr>
        <p:spPr>
          <a:xfrm>
            <a:off x="2500298" y="3571876"/>
            <a:ext cx="5857916" cy="1015663"/>
          </a:xfrm>
          <a:prstGeom prst="rect">
            <a:avLst/>
          </a:prstGeom>
          <a:noFill/>
        </p:spPr>
        <p:txBody>
          <a:bodyPr wrap="square" rtlCol="0">
            <a:spAutoFit/>
          </a:bodyPr>
          <a:lstStyle/>
          <a:p>
            <a:r>
              <a:rPr lang="en-US" altLang="en-US" b="1" dirty="0" smtClean="0">
                <a:solidFill>
                  <a:srgbClr val="990033"/>
                </a:solidFill>
                <a:latin typeface="Times New Roman" pitchFamily="18" charset="0"/>
                <a:cs typeface="Times New Roman" pitchFamily="18" charset="0"/>
              </a:rPr>
              <a:t>    </a:t>
            </a:r>
            <a:r>
              <a:rPr lang="en-US" altLang="en-US" sz="2000" b="1" dirty="0" smtClean="0">
                <a:solidFill>
                  <a:srgbClr val="990033"/>
                </a:solidFill>
                <a:latin typeface="Times New Roman" pitchFamily="18" charset="0"/>
                <a:cs typeface="Times New Roman" pitchFamily="18" charset="0"/>
              </a:rPr>
              <a:t>①“</a:t>
            </a:r>
            <a:r>
              <a:rPr lang="zh-CN" altLang="en-US" sz="2000" b="1" dirty="0" smtClean="0">
                <a:solidFill>
                  <a:srgbClr val="990033"/>
                </a:solidFill>
                <a:latin typeface="Times New Roman" pitchFamily="18" charset="0"/>
                <a:cs typeface="Times New Roman" pitchFamily="18" charset="0"/>
              </a:rPr>
              <a:t>事情</a:t>
            </a:r>
            <a:r>
              <a:rPr lang="en-US" altLang="en-US" sz="2000" b="1" dirty="0" smtClean="0">
                <a:solidFill>
                  <a:srgbClr val="990033"/>
                </a:solidFill>
                <a:latin typeface="Times New Roman" pitchFamily="18" charset="0"/>
                <a:cs typeface="Times New Roman" pitchFamily="18" charset="0"/>
              </a:rPr>
              <a:t>”</a:t>
            </a:r>
            <a:r>
              <a:rPr lang="zh-CN" altLang="en-US" sz="2000" b="1" dirty="0" smtClean="0">
                <a:solidFill>
                  <a:srgbClr val="990033"/>
                </a:solidFill>
                <a:latin typeface="Times New Roman" pitchFamily="18" charset="0"/>
                <a:cs typeface="Times New Roman" pitchFamily="18" charset="0"/>
              </a:rPr>
              <a:t>改为</a:t>
            </a:r>
            <a:r>
              <a:rPr lang="en-US" altLang="en-US" sz="2000" b="1" dirty="0" smtClean="0">
                <a:solidFill>
                  <a:srgbClr val="990033"/>
                </a:solidFill>
                <a:latin typeface="宋体" pitchFamily="2" charset="-122"/>
                <a:ea typeface="宋体" pitchFamily="2" charset="-122"/>
                <a:cs typeface="Times New Roman" pitchFamily="18" charset="0"/>
              </a:rPr>
              <a:t>“</a:t>
            </a:r>
            <a:r>
              <a:rPr lang="zh-CN" altLang="en-US" sz="2000" b="1" dirty="0" smtClean="0">
                <a:solidFill>
                  <a:srgbClr val="990033"/>
                </a:solidFill>
                <a:latin typeface="Times New Roman" pitchFamily="18" charset="0"/>
                <a:cs typeface="Times New Roman" pitchFamily="18" charset="0"/>
              </a:rPr>
              <a:t>喜讯</a:t>
            </a:r>
            <a:r>
              <a:rPr lang="en-US" altLang="en-US" sz="2000" b="1" dirty="0" smtClean="0">
                <a:solidFill>
                  <a:srgbClr val="990033"/>
                </a:solidFill>
                <a:latin typeface="宋体" pitchFamily="2" charset="-122"/>
                <a:ea typeface="宋体" pitchFamily="2" charset="-122"/>
                <a:cs typeface="Times New Roman" pitchFamily="18" charset="0"/>
              </a:rPr>
              <a:t>”</a:t>
            </a:r>
            <a:r>
              <a:rPr lang="zh-CN" altLang="en-US" sz="2000" b="1" dirty="0" smtClean="0">
                <a:solidFill>
                  <a:srgbClr val="990033"/>
                </a:solidFill>
                <a:latin typeface="Times New Roman" pitchFamily="18" charset="0"/>
                <a:cs typeface="Times New Roman" pitchFamily="18" charset="0"/>
              </a:rPr>
              <a:t>；</a:t>
            </a:r>
            <a:r>
              <a:rPr lang="en-US" altLang="en-US" sz="2000" b="1" dirty="0" smtClean="0">
                <a:solidFill>
                  <a:srgbClr val="990033"/>
                </a:solidFill>
                <a:latin typeface="Times New Roman" pitchFamily="18" charset="0"/>
                <a:cs typeface="Times New Roman" pitchFamily="18" charset="0"/>
              </a:rPr>
              <a:t>②</a:t>
            </a:r>
            <a:r>
              <a:rPr lang="en-US" altLang="en-US" sz="2000" b="1" dirty="0" smtClean="0">
                <a:solidFill>
                  <a:srgbClr val="990033"/>
                </a:solidFill>
                <a:latin typeface="宋体" pitchFamily="2" charset="-122"/>
                <a:ea typeface="宋体" pitchFamily="2" charset="-122"/>
                <a:cs typeface="Times New Roman" pitchFamily="18" charset="0"/>
              </a:rPr>
              <a:t>“</a:t>
            </a:r>
            <a:r>
              <a:rPr lang="zh-CN" altLang="en-US" sz="2000" b="1" dirty="0" smtClean="0">
                <a:solidFill>
                  <a:srgbClr val="990033"/>
                </a:solidFill>
                <a:latin typeface="Times New Roman" pitchFamily="18" charset="0"/>
                <a:cs typeface="Times New Roman" pitchFamily="18" charset="0"/>
              </a:rPr>
              <a:t>顷刻</a:t>
            </a:r>
            <a:r>
              <a:rPr lang="en-US" altLang="en-US" sz="2000" b="1" dirty="0" smtClean="0">
                <a:solidFill>
                  <a:srgbClr val="990033"/>
                </a:solidFill>
                <a:latin typeface="宋体" pitchFamily="2" charset="-122"/>
                <a:ea typeface="宋体" pitchFamily="2" charset="-122"/>
                <a:cs typeface="Times New Roman" pitchFamily="18" charset="0"/>
              </a:rPr>
              <a:t>”</a:t>
            </a:r>
            <a:r>
              <a:rPr lang="zh-CN" altLang="en-US" sz="2000" b="1" dirty="0" smtClean="0">
                <a:solidFill>
                  <a:srgbClr val="990033"/>
                </a:solidFill>
                <a:latin typeface="Times New Roman" pitchFamily="18" charset="0"/>
                <a:cs typeface="Times New Roman" pitchFamily="18" charset="0"/>
              </a:rPr>
              <a:t>改为</a:t>
            </a:r>
            <a:r>
              <a:rPr lang="en-US" altLang="en-US" sz="2000" b="1" dirty="0" smtClean="0">
                <a:solidFill>
                  <a:srgbClr val="990033"/>
                </a:solidFill>
                <a:latin typeface="宋体" pitchFamily="2" charset="-122"/>
                <a:ea typeface="宋体" pitchFamily="2" charset="-122"/>
                <a:cs typeface="Times New Roman" pitchFamily="18" charset="0"/>
              </a:rPr>
              <a:t>“</a:t>
            </a:r>
            <a:r>
              <a:rPr lang="zh-CN" altLang="en-US" sz="2000" b="1" dirty="0" smtClean="0">
                <a:solidFill>
                  <a:srgbClr val="990033"/>
                </a:solidFill>
                <a:latin typeface="Times New Roman" pitchFamily="18" charset="0"/>
                <a:cs typeface="Times New Roman" pitchFamily="18" charset="0"/>
              </a:rPr>
              <a:t>顿时</a:t>
            </a:r>
            <a:r>
              <a:rPr lang="en-US" altLang="en-US" sz="2000" b="1" dirty="0" smtClean="0">
                <a:solidFill>
                  <a:srgbClr val="990033"/>
                </a:solidFill>
                <a:latin typeface="宋体" pitchFamily="2" charset="-122"/>
                <a:ea typeface="宋体" pitchFamily="2" charset="-122"/>
                <a:cs typeface="Times New Roman" pitchFamily="18" charset="0"/>
              </a:rPr>
              <a:t>”</a:t>
            </a:r>
            <a:r>
              <a:rPr lang="zh-CN" altLang="en-US" sz="2000" b="1" dirty="0" smtClean="0">
                <a:solidFill>
                  <a:srgbClr val="990033"/>
                </a:solidFill>
                <a:latin typeface="Times New Roman" pitchFamily="18" charset="0"/>
                <a:cs typeface="Times New Roman" pitchFamily="18" charset="0"/>
              </a:rPr>
              <a:t>；</a:t>
            </a:r>
            <a:r>
              <a:rPr lang="en-US" altLang="en-US" sz="2000" b="1" dirty="0" smtClean="0">
                <a:solidFill>
                  <a:srgbClr val="990033"/>
                </a:solidFill>
                <a:latin typeface="Times New Roman" pitchFamily="18" charset="0"/>
                <a:cs typeface="Times New Roman" pitchFamily="18" charset="0"/>
              </a:rPr>
              <a:t>③</a:t>
            </a:r>
            <a:r>
              <a:rPr lang="en-US" altLang="en-US" sz="2000" b="1" dirty="0" smtClean="0">
                <a:solidFill>
                  <a:srgbClr val="990033"/>
                </a:solidFill>
                <a:latin typeface="宋体" pitchFamily="2" charset="-122"/>
                <a:ea typeface="宋体" pitchFamily="2" charset="-122"/>
                <a:cs typeface="Times New Roman" pitchFamily="18" charset="0"/>
              </a:rPr>
              <a:t>“</a:t>
            </a:r>
            <a:r>
              <a:rPr lang="zh-CN" altLang="en-US" sz="2000" b="1" dirty="0" smtClean="0">
                <a:solidFill>
                  <a:srgbClr val="990033"/>
                </a:solidFill>
                <a:latin typeface="Times New Roman" pitchFamily="18" charset="0"/>
                <a:cs typeface="Times New Roman" pitchFamily="18" charset="0"/>
              </a:rPr>
              <a:t>预想</a:t>
            </a:r>
            <a:r>
              <a:rPr lang="en-US" altLang="en-US" sz="2000" b="1" dirty="0" smtClean="0">
                <a:solidFill>
                  <a:srgbClr val="990033"/>
                </a:solidFill>
                <a:latin typeface="宋体" pitchFamily="2" charset="-122"/>
                <a:ea typeface="宋体" pitchFamily="2" charset="-122"/>
                <a:cs typeface="Times New Roman" pitchFamily="18" charset="0"/>
              </a:rPr>
              <a:t>”</a:t>
            </a:r>
            <a:r>
              <a:rPr lang="zh-CN" altLang="en-US" sz="2000" b="1" dirty="0" smtClean="0">
                <a:solidFill>
                  <a:srgbClr val="990033"/>
                </a:solidFill>
                <a:latin typeface="Times New Roman" pitchFamily="18" charset="0"/>
                <a:cs typeface="Times New Roman" pitchFamily="18" charset="0"/>
              </a:rPr>
              <a:t>改为</a:t>
            </a:r>
            <a:r>
              <a:rPr lang="en-US" altLang="en-US" sz="2000" b="1" dirty="0" smtClean="0">
                <a:solidFill>
                  <a:srgbClr val="990033"/>
                </a:solidFill>
                <a:latin typeface="宋体" pitchFamily="2" charset="-122"/>
                <a:ea typeface="宋体" pitchFamily="2" charset="-122"/>
                <a:cs typeface="Times New Roman" pitchFamily="18" charset="0"/>
              </a:rPr>
              <a:t>“</a:t>
            </a:r>
            <a:r>
              <a:rPr lang="zh-CN" altLang="en-US" sz="2000" b="1" dirty="0" smtClean="0">
                <a:solidFill>
                  <a:srgbClr val="990033"/>
                </a:solidFill>
                <a:latin typeface="Times New Roman" pitchFamily="18" charset="0"/>
                <a:cs typeface="Times New Roman" pitchFamily="18" charset="0"/>
              </a:rPr>
              <a:t>原本</a:t>
            </a:r>
            <a:r>
              <a:rPr lang="en-US" altLang="en-US" sz="2000" b="1" dirty="0" smtClean="0">
                <a:solidFill>
                  <a:srgbClr val="990033"/>
                </a:solidFill>
                <a:latin typeface="宋体" pitchFamily="2" charset="-122"/>
                <a:ea typeface="宋体" pitchFamily="2" charset="-122"/>
                <a:cs typeface="Times New Roman" pitchFamily="18" charset="0"/>
              </a:rPr>
              <a:t>”</a:t>
            </a:r>
            <a:r>
              <a:rPr lang="zh-CN" altLang="en-US" sz="2000" b="1" dirty="0" smtClean="0">
                <a:solidFill>
                  <a:srgbClr val="990033"/>
                </a:solidFill>
                <a:latin typeface="Times New Roman" pitchFamily="18" charset="0"/>
                <a:cs typeface="Times New Roman" pitchFamily="18" charset="0"/>
              </a:rPr>
              <a:t>；</a:t>
            </a:r>
            <a:r>
              <a:rPr lang="en-US" altLang="en-US" sz="2000" b="1" dirty="0" smtClean="0">
                <a:solidFill>
                  <a:srgbClr val="990033"/>
                </a:solidFill>
                <a:latin typeface="Times New Roman" pitchFamily="18" charset="0"/>
                <a:cs typeface="Times New Roman" pitchFamily="18" charset="0"/>
              </a:rPr>
              <a:t>④</a:t>
            </a:r>
            <a:r>
              <a:rPr lang="en-US" altLang="en-US" sz="2000" b="1" dirty="0" smtClean="0">
                <a:solidFill>
                  <a:srgbClr val="990033"/>
                </a:solidFill>
                <a:latin typeface="宋体" pitchFamily="2" charset="-122"/>
                <a:ea typeface="宋体" pitchFamily="2" charset="-122"/>
                <a:cs typeface="Times New Roman" pitchFamily="18" charset="0"/>
              </a:rPr>
              <a:t>“</a:t>
            </a:r>
            <a:r>
              <a:rPr lang="zh-CN" altLang="en-US" sz="2000" b="1" dirty="0" smtClean="0">
                <a:solidFill>
                  <a:srgbClr val="990033"/>
                </a:solidFill>
                <a:latin typeface="Times New Roman" pitchFamily="18" charset="0"/>
                <a:cs typeface="Times New Roman" pitchFamily="18" charset="0"/>
              </a:rPr>
              <a:t>用力</a:t>
            </a:r>
            <a:r>
              <a:rPr lang="en-US" altLang="en-US" sz="2000" b="1" dirty="0" smtClean="0">
                <a:solidFill>
                  <a:srgbClr val="990033"/>
                </a:solidFill>
                <a:latin typeface="宋体" pitchFamily="2" charset="-122"/>
                <a:ea typeface="宋体" pitchFamily="2" charset="-122"/>
                <a:cs typeface="Times New Roman" pitchFamily="18" charset="0"/>
              </a:rPr>
              <a:t>”</a:t>
            </a:r>
            <a:r>
              <a:rPr lang="zh-CN" altLang="en-US" sz="2000" b="1" dirty="0" smtClean="0">
                <a:solidFill>
                  <a:srgbClr val="990033"/>
                </a:solidFill>
                <a:latin typeface="Times New Roman" pitchFamily="18" charset="0"/>
                <a:cs typeface="Times New Roman" pitchFamily="18" charset="0"/>
              </a:rPr>
              <a:t>改为</a:t>
            </a:r>
            <a:r>
              <a:rPr lang="en-US" altLang="en-US" sz="2000" b="1" dirty="0" smtClean="0">
                <a:solidFill>
                  <a:srgbClr val="990033"/>
                </a:solidFill>
                <a:latin typeface="宋体" pitchFamily="2" charset="-122"/>
                <a:ea typeface="宋体" pitchFamily="2" charset="-122"/>
                <a:cs typeface="Times New Roman" pitchFamily="18" charset="0"/>
              </a:rPr>
              <a:t>“</a:t>
            </a:r>
            <a:r>
              <a:rPr lang="zh-CN" altLang="en-US" sz="2000" b="1" dirty="0" smtClean="0">
                <a:solidFill>
                  <a:srgbClr val="990033"/>
                </a:solidFill>
                <a:latin typeface="Times New Roman" pitchFamily="18" charset="0"/>
                <a:cs typeface="Times New Roman" pitchFamily="18" charset="0"/>
              </a:rPr>
              <a:t>努力</a:t>
            </a:r>
            <a:r>
              <a:rPr lang="en-US" altLang="en-US" sz="2000" b="1" dirty="0" smtClean="0">
                <a:solidFill>
                  <a:srgbClr val="990033"/>
                </a:solidFill>
                <a:latin typeface="宋体" pitchFamily="2" charset="-122"/>
                <a:ea typeface="宋体" pitchFamily="2" charset="-122"/>
                <a:cs typeface="Times New Roman" pitchFamily="18" charset="0"/>
              </a:rPr>
              <a:t>”</a:t>
            </a:r>
            <a:r>
              <a:rPr lang="zh-CN" altLang="en-US" sz="2000" b="1" dirty="0" smtClean="0">
                <a:solidFill>
                  <a:srgbClr val="990033"/>
                </a:solidFill>
                <a:latin typeface="Times New Roman" pitchFamily="18" charset="0"/>
                <a:cs typeface="Times New Roman" pitchFamily="18" charset="0"/>
              </a:rPr>
              <a:t>；</a:t>
            </a:r>
            <a:r>
              <a:rPr lang="en-US" altLang="en-US" sz="2000" b="1" dirty="0" smtClean="0">
                <a:solidFill>
                  <a:srgbClr val="990033"/>
                </a:solidFill>
                <a:latin typeface="Times New Roman" pitchFamily="18" charset="0"/>
                <a:cs typeface="Times New Roman" pitchFamily="18" charset="0"/>
              </a:rPr>
              <a:t>⑤</a:t>
            </a:r>
            <a:r>
              <a:rPr lang="en-US" altLang="en-US" sz="2000" b="1" dirty="0" smtClean="0">
                <a:solidFill>
                  <a:srgbClr val="990033"/>
                </a:solidFill>
                <a:latin typeface="宋体" pitchFamily="2" charset="-122"/>
                <a:ea typeface="宋体" pitchFamily="2" charset="-122"/>
                <a:cs typeface="Times New Roman" pitchFamily="18" charset="0"/>
              </a:rPr>
              <a:t>“</a:t>
            </a:r>
            <a:r>
              <a:rPr lang="zh-CN" altLang="en-US" sz="2000" b="1" dirty="0" smtClean="0">
                <a:solidFill>
                  <a:srgbClr val="990033"/>
                </a:solidFill>
                <a:latin typeface="Times New Roman" pitchFamily="18" charset="0"/>
                <a:cs typeface="Times New Roman" pitchFamily="18" charset="0"/>
              </a:rPr>
              <a:t>难点</a:t>
            </a:r>
            <a:r>
              <a:rPr lang="en-US" altLang="en-US" sz="2000" b="1" dirty="0" smtClean="0">
                <a:solidFill>
                  <a:srgbClr val="990033"/>
                </a:solidFill>
                <a:latin typeface="宋体" pitchFamily="2" charset="-122"/>
                <a:ea typeface="宋体" pitchFamily="2" charset="-122"/>
                <a:cs typeface="Times New Roman" pitchFamily="18" charset="0"/>
              </a:rPr>
              <a:t>”</a:t>
            </a:r>
            <a:r>
              <a:rPr lang="zh-CN" altLang="en-US" sz="2000" b="1" dirty="0" smtClean="0">
                <a:solidFill>
                  <a:srgbClr val="990033"/>
                </a:solidFill>
                <a:latin typeface="Times New Roman" pitchFamily="18" charset="0"/>
                <a:cs typeface="Times New Roman" pitchFamily="18" charset="0"/>
              </a:rPr>
              <a:t>改为</a:t>
            </a:r>
            <a:r>
              <a:rPr lang="en-US" altLang="en-US" sz="2000" b="1" dirty="0" smtClean="0">
                <a:solidFill>
                  <a:srgbClr val="990033"/>
                </a:solidFill>
                <a:latin typeface="宋体" pitchFamily="2" charset="-122"/>
                <a:ea typeface="宋体" pitchFamily="2" charset="-122"/>
                <a:cs typeface="Times New Roman" pitchFamily="18" charset="0"/>
              </a:rPr>
              <a:t>“</a:t>
            </a:r>
            <a:r>
              <a:rPr lang="zh-CN" altLang="en-US" sz="2000" b="1" dirty="0" smtClean="0">
                <a:solidFill>
                  <a:srgbClr val="990033"/>
                </a:solidFill>
                <a:latin typeface="Times New Roman" pitchFamily="18" charset="0"/>
                <a:cs typeface="Times New Roman" pitchFamily="18" charset="0"/>
              </a:rPr>
              <a:t>困难</a:t>
            </a:r>
            <a:r>
              <a:rPr lang="en-US" altLang="en-US" sz="2000" b="1" dirty="0" smtClean="0">
                <a:solidFill>
                  <a:srgbClr val="990033"/>
                </a:solidFill>
                <a:latin typeface="宋体" pitchFamily="2" charset="-122"/>
                <a:ea typeface="宋体" pitchFamily="2" charset="-122"/>
                <a:cs typeface="Times New Roman" pitchFamily="18" charset="0"/>
              </a:rPr>
              <a:t>”</a:t>
            </a:r>
            <a:endParaRPr lang="zh-CN" altLang="en-US" sz="2000" dirty="0">
              <a:latin typeface="宋体" pitchFamily="2" charset="-122"/>
              <a:ea typeface="宋体"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61957"/>
                                        </p:tgtEl>
                                        <p:attrNameLst>
                                          <p:attrName>style.visibility</p:attrName>
                                        </p:attrNameLst>
                                      </p:cBhvr>
                                      <p:to>
                                        <p:strVal val="visible"/>
                                      </p:to>
                                    </p:set>
                                    <p:animEffect transition="in" filter="box(in)">
                                      <p:cBhvr>
                                        <p:cTn id="7" dur="500"/>
                                        <p:tgtEl>
                                          <p:spTgt spid="136195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61951"/>
                                        </p:tgtEl>
                                        <p:attrNameLst>
                                          <p:attrName>style.visibility</p:attrName>
                                        </p:attrNameLst>
                                      </p:cBhvr>
                                      <p:to>
                                        <p:strVal val="visible"/>
                                      </p:to>
                                    </p:set>
                                    <p:anim calcmode="lin" valueType="num">
                                      <p:cBhvr additive="base">
                                        <p:cTn id="12" dur="500" fill="hold"/>
                                        <p:tgtEl>
                                          <p:spTgt spid="1361951"/>
                                        </p:tgtEl>
                                        <p:attrNameLst>
                                          <p:attrName>ppt_x</p:attrName>
                                        </p:attrNameLst>
                                      </p:cBhvr>
                                      <p:tavLst>
                                        <p:tav tm="0">
                                          <p:val>
                                            <p:strVal val="#ppt_x"/>
                                          </p:val>
                                        </p:tav>
                                        <p:tav tm="100000">
                                          <p:val>
                                            <p:strVal val="#ppt_x"/>
                                          </p:val>
                                        </p:tav>
                                      </p:tavLst>
                                    </p:anim>
                                    <p:anim calcmode="lin" valueType="num">
                                      <p:cBhvr additive="base">
                                        <p:cTn id="13" dur="500" fill="hold"/>
                                        <p:tgtEl>
                                          <p:spTgt spid="136195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61952"/>
                                        </p:tgtEl>
                                        <p:attrNameLst>
                                          <p:attrName>style.visibility</p:attrName>
                                        </p:attrNameLst>
                                      </p:cBhvr>
                                      <p:to>
                                        <p:strVal val="visible"/>
                                      </p:to>
                                    </p:set>
                                    <p:anim calcmode="lin" valueType="num">
                                      <p:cBhvr additive="base">
                                        <p:cTn id="18" dur="500" fill="hold"/>
                                        <p:tgtEl>
                                          <p:spTgt spid="1361952"/>
                                        </p:tgtEl>
                                        <p:attrNameLst>
                                          <p:attrName>ppt_x</p:attrName>
                                        </p:attrNameLst>
                                      </p:cBhvr>
                                      <p:tavLst>
                                        <p:tav tm="0">
                                          <p:val>
                                            <p:strVal val="#ppt_x"/>
                                          </p:val>
                                        </p:tav>
                                        <p:tav tm="100000">
                                          <p:val>
                                            <p:strVal val="#ppt_x"/>
                                          </p:val>
                                        </p:tav>
                                      </p:tavLst>
                                    </p:anim>
                                    <p:anim calcmode="lin" valueType="num">
                                      <p:cBhvr additive="base">
                                        <p:cTn id="19" dur="500" fill="hold"/>
                                        <p:tgtEl>
                                          <p:spTgt spid="136195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51" grpId="0" autoUpdateAnimBg="0"/>
      <p:bldP spid="1361952" grpId="0" autoUpdateAnimBg="0"/>
      <p:bldP spid="10" grpId="0"/>
    </p:bldLst>
  </p:timing>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936624"/>
            <a:ext cx="8001055" cy="5278457"/>
          </a:xfrm>
        </p:spPr>
        <p:txBody>
          <a:bodyPr>
            <a:noAutofit/>
          </a:bodyPr>
          <a:lstStyle/>
          <a:p>
            <a:pPr marL="0" indent="0" algn="ctr" eaLnBrk="1" hangingPunct="1">
              <a:lnSpc>
                <a:spcPts val="3500"/>
              </a:lnSpc>
              <a:spcBef>
                <a:spcPct val="0"/>
              </a:spcBef>
              <a:buFont typeface="Arial" charset="0"/>
              <a:buNone/>
            </a:pPr>
            <a:r>
              <a:rPr lang="en-US" altLang="zh-CN" sz="2400" b="1" dirty="0" smtClean="0">
                <a:solidFill>
                  <a:srgbClr val="0033CC"/>
                </a:solidFill>
                <a:effectLst>
                  <a:outerShdw blurRad="38100" dist="38100" dir="2700000" algn="tl">
                    <a:srgbClr val="C0C0C0"/>
                  </a:outerShdw>
                </a:effectLst>
                <a:latin typeface="+mn-ea"/>
              </a:rPr>
              <a:t>—— </a:t>
            </a:r>
            <a:r>
              <a:rPr lang="zh-CN" altLang="en-US" sz="2400" b="1" dirty="0" smtClean="0">
                <a:solidFill>
                  <a:srgbClr val="0033CC"/>
                </a:solidFill>
                <a:effectLst>
                  <a:outerShdw blurRad="38100" dist="38100" dir="2700000" algn="tl">
                    <a:srgbClr val="C0C0C0"/>
                  </a:outerShdw>
                </a:effectLst>
                <a:latin typeface="+mn-ea"/>
              </a:rPr>
              <a:t>考点精讲 </a:t>
            </a:r>
            <a:r>
              <a:rPr lang="en-US" altLang="zh-CN" sz="2400" b="1" dirty="0" smtClean="0">
                <a:solidFill>
                  <a:srgbClr val="0033CC"/>
                </a:solidFill>
                <a:effectLst>
                  <a:outerShdw blurRad="38100" dist="38100" dir="2700000" algn="tl">
                    <a:srgbClr val="C0C0C0"/>
                  </a:outerShdw>
                </a:effectLst>
                <a:latin typeface="+mn-ea"/>
              </a:rPr>
              <a:t>——</a:t>
            </a:r>
          </a:p>
          <a:p>
            <a:pPr marL="0" indent="0" eaLnBrk="1" hangingPunct="1">
              <a:lnSpc>
                <a:spcPts val="3500"/>
              </a:lnSpc>
              <a:spcBef>
                <a:spcPct val="0"/>
              </a:spcBef>
              <a:buFont typeface="Arial" charset="0"/>
              <a:buNone/>
            </a:pPr>
            <a:r>
              <a:rPr lang="zh-CN" altLang="zh-CN" sz="2400" dirty="0" smtClean="0">
                <a:latin typeface="黑体" pitchFamily="2" charset="-122"/>
                <a:ea typeface="黑体" pitchFamily="2" charset="-122"/>
              </a:rPr>
              <a:t>►　</a:t>
            </a:r>
            <a:r>
              <a:rPr lang="zh-CN" altLang="en-US" sz="2400" dirty="0" smtClean="0">
                <a:latin typeface="黑体" pitchFamily="2" charset="-122"/>
                <a:ea typeface="黑体" pitchFamily="2" charset="-122"/>
              </a:rPr>
              <a:t>类型一　简明</a:t>
            </a:r>
          </a:p>
          <a:p>
            <a:pPr marL="0" indent="0" eaLnBrk="1" hangingPunct="1">
              <a:lnSpc>
                <a:spcPts val="3500"/>
              </a:lnSpc>
              <a:spcBef>
                <a:spcPct val="0"/>
              </a:spcBef>
              <a:buNone/>
            </a:pPr>
            <a:r>
              <a:rPr lang="zh-CN" altLang="en-US" sz="2400" b="1" dirty="0" smtClean="0">
                <a:solidFill>
                  <a:srgbClr val="000000"/>
                </a:solidFill>
                <a:latin typeface="Times New Roman" pitchFamily="18" charset="0"/>
                <a:cs typeface="Times New Roman" pitchFamily="18" charset="0"/>
              </a:rPr>
              <a:t>    </a:t>
            </a:r>
            <a:r>
              <a:rPr lang="zh-CN" altLang="en-US" sz="2400" b="1" dirty="0" smtClean="0">
                <a:latin typeface="+mn-ea"/>
              </a:rPr>
              <a:t>“简明</a:t>
            </a:r>
            <a:r>
              <a:rPr lang="en-US" altLang="en-US" sz="2400" b="1" dirty="0" smtClean="0">
                <a:latin typeface="+mn-ea"/>
              </a:rPr>
              <a:t>”</a:t>
            </a:r>
            <a:r>
              <a:rPr lang="zh-CN" altLang="en-US" sz="2400" b="1" dirty="0" smtClean="0">
                <a:latin typeface="+mn-ea"/>
              </a:rPr>
              <a:t>，就是简要、明白，即用语简洁，表达清晰。首先考虑</a:t>
            </a:r>
            <a:r>
              <a:rPr lang="en-US" altLang="en-US" sz="2400" b="1" dirty="0" smtClean="0">
                <a:latin typeface="+mn-ea"/>
              </a:rPr>
              <a:t>“</a:t>
            </a:r>
            <a:r>
              <a:rPr lang="zh-CN" altLang="en-US" sz="2400" b="1" dirty="0" smtClean="0">
                <a:latin typeface="+mn-ea"/>
              </a:rPr>
              <a:t>简</a:t>
            </a:r>
            <a:r>
              <a:rPr lang="en-US" altLang="en-US" sz="2400" b="1" dirty="0" smtClean="0">
                <a:latin typeface="+mn-ea"/>
              </a:rPr>
              <a:t>”</a:t>
            </a:r>
            <a:r>
              <a:rPr lang="zh-CN" altLang="en-US" sz="2400" b="1" dirty="0" smtClean="0">
                <a:latin typeface="+mn-ea"/>
              </a:rPr>
              <a:t>：句子里不要有表意作用完全相同的成分；能省略的虚词，就尽量省略；可以指代的内容尽量用指代性词语。其次考虑“明”：句子的意思不要晦涩难懂，让人听不明白；句子的意思要明确，不要有歧义。考查形式一般为辨析和修改病句，这里不再详细解释。</a:t>
            </a:r>
          </a:p>
        </p:txBody>
      </p:sp>
      <p:grpSp>
        <p:nvGrpSpPr>
          <p:cNvPr id="2" name="Group 4"/>
          <p:cNvGrpSpPr>
            <a:grpSpLocks/>
          </p:cNvGrpSpPr>
          <p:nvPr/>
        </p:nvGrpSpPr>
        <p:grpSpPr bwMode="auto">
          <a:xfrm>
            <a:off x="1588" y="2674938"/>
            <a:ext cx="609600" cy="1978025"/>
            <a:chOff x="1" y="1685"/>
            <a:chExt cx="384" cy="1246"/>
          </a:xfrm>
        </p:grpSpPr>
        <p:pic>
          <p:nvPicPr>
            <p:cNvPr id="1362949"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62950"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62951" name="标题 1"/>
          <p:cNvSpPr>
            <a:spLocks/>
          </p:cNvSpPr>
          <p:nvPr/>
        </p:nvSpPr>
        <p:spPr bwMode="auto">
          <a:xfrm>
            <a:off x="611188"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left)">
                                      <p:cBhvr>
                                        <p:cTn id="13" dur="500"/>
                                        <p:tgtEl>
                                          <p:spTgt spid="3">
                                            <p:txEl>
                                              <p:pRg st="0" end="0"/>
                                            </p:txEl>
                                          </p:spTgt>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left)">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内容占位符 2"/>
          <p:cNvSpPr>
            <a:spLocks noGrp="1"/>
          </p:cNvSpPr>
          <p:nvPr>
            <p:ph idx="4294967295"/>
          </p:nvPr>
        </p:nvSpPr>
        <p:spPr>
          <a:xfrm>
            <a:off x="642911" y="936624"/>
            <a:ext cx="8069290" cy="5492771"/>
          </a:xfrm>
        </p:spPr>
        <p:txBody>
          <a:bodyPr/>
          <a:lstStyle/>
          <a:p>
            <a:pPr marL="0" indent="0" eaLnBrk="1" hangingPunct="1">
              <a:lnSpc>
                <a:spcPts val="3500"/>
              </a:lnSpc>
              <a:spcBef>
                <a:spcPct val="0"/>
              </a:spcBef>
              <a:buFont typeface="Arial" charset="0"/>
              <a:buNone/>
            </a:pPr>
            <a:r>
              <a:rPr lang="en-US" altLang="zh-CN" sz="2400" b="1" dirty="0" smtClean="0"/>
              <a:t>【</a:t>
            </a:r>
            <a:r>
              <a:rPr lang="zh-CN" altLang="en-US" sz="2400" dirty="0" smtClean="0">
                <a:latin typeface="黑体" pitchFamily="2" charset="-122"/>
                <a:ea typeface="黑体" pitchFamily="2" charset="-122"/>
              </a:rPr>
              <a:t>对点训练</a:t>
            </a:r>
            <a:r>
              <a:rPr lang="en-US" altLang="zh-CN" sz="2400" b="1" dirty="0" smtClean="0"/>
              <a:t>】</a:t>
            </a:r>
          </a:p>
          <a:p>
            <a:pPr marL="0" indent="0">
              <a:lnSpc>
                <a:spcPts val="3500"/>
              </a:lnSpc>
              <a:spcBef>
                <a:spcPct val="0"/>
              </a:spcBef>
              <a:buNone/>
            </a:pPr>
            <a:r>
              <a:rPr lang="en-US" altLang="zh-CN" sz="2400" b="1" dirty="0" smtClean="0">
                <a:latin typeface="+mn-ea"/>
              </a:rPr>
              <a:t> 1</a:t>
            </a:r>
            <a:r>
              <a:rPr lang="zh-CN" altLang="en-US" sz="2400" b="1" dirty="0" smtClean="0">
                <a:latin typeface="+mn-ea"/>
              </a:rPr>
              <a:t>．</a:t>
            </a:r>
            <a:r>
              <a:rPr lang="en-US" altLang="zh-CN" sz="2400" b="1" dirty="0" smtClean="0">
                <a:solidFill>
                  <a:srgbClr val="000000"/>
                </a:solidFill>
                <a:latin typeface="+mn-ea"/>
                <a:cs typeface="Times New Roman" pitchFamily="18" charset="0"/>
              </a:rPr>
              <a:t>[</a:t>
            </a:r>
            <a:r>
              <a:rPr lang="en-US" altLang="zh-CN" sz="2400" b="1" dirty="0" smtClean="0">
                <a:solidFill>
                  <a:srgbClr val="000000"/>
                </a:solidFill>
                <a:latin typeface="宋体" pitchFamily="2" charset="-122"/>
                <a:ea typeface="宋体" pitchFamily="2" charset="-122"/>
                <a:cs typeface="Times New Roman" pitchFamily="18" charset="0"/>
              </a:rPr>
              <a:t>2015·</a:t>
            </a:r>
            <a:r>
              <a:rPr lang="zh-CN" altLang="en-US" sz="2400" b="1" dirty="0" smtClean="0">
                <a:solidFill>
                  <a:srgbClr val="000000"/>
                </a:solidFill>
                <a:latin typeface="+mn-ea"/>
                <a:cs typeface="Times New Roman" pitchFamily="18" charset="0"/>
              </a:rPr>
              <a:t>山东卷</a:t>
            </a:r>
            <a:r>
              <a:rPr lang="en-US" altLang="zh-CN" sz="2400" b="1" dirty="0" smtClean="0">
                <a:solidFill>
                  <a:srgbClr val="000000"/>
                </a:solidFill>
                <a:latin typeface="+mn-ea"/>
                <a:cs typeface="Times New Roman" pitchFamily="18" charset="0"/>
              </a:rPr>
              <a:t>]</a:t>
            </a:r>
            <a:r>
              <a:rPr lang="zh-CN" altLang="en-US" sz="2400" b="1" dirty="0" smtClean="0">
                <a:solidFill>
                  <a:srgbClr val="000000"/>
                </a:solidFill>
                <a:latin typeface="Courier New"/>
                <a:cs typeface="Times New Roman" pitchFamily="18" charset="0"/>
              </a:rPr>
              <a:t>阅读下面一段文字，完成后面的题目。</a:t>
            </a:r>
            <a:r>
              <a:rPr lang="en-US" altLang="zh-CN" sz="2400" b="1" dirty="0" smtClean="0">
                <a:solidFill>
                  <a:srgbClr val="000000"/>
                </a:solidFill>
                <a:latin typeface="Courier New"/>
                <a:cs typeface="Times New Roman" pitchFamily="18" charset="0"/>
              </a:rPr>
              <a:t>(2</a:t>
            </a:r>
            <a:r>
              <a:rPr lang="zh-CN" altLang="en-US" sz="2400" b="1" dirty="0" smtClean="0">
                <a:solidFill>
                  <a:srgbClr val="000000"/>
                </a:solidFill>
                <a:latin typeface="Courier New"/>
                <a:cs typeface="Times New Roman" pitchFamily="18" charset="0"/>
              </a:rPr>
              <a:t>分</a:t>
            </a:r>
            <a:r>
              <a:rPr lang="en-US" altLang="zh-CN" sz="2400" b="1" dirty="0" smtClean="0">
                <a:solidFill>
                  <a:srgbClr val="000000"/>
                </a:solidFill>
                <a:latin typeface="Courier New"/>
                <a:cs typeface="Times New Roman" pitchFamily="18" charset="0"/>
              </a:rPr>
              <a:t>)</a:t>
            </a:r>
            <a:endParaRPr lang="zh-CN" altLang="en-US" sz="2400" b="1" dirty="0" smtClean="0">
              <a:solidFill>
                <a:srgbClr val="000000"/>
              </a:solidFill>
              <a:latin typeface="Courier New"/>
              <a:cs typeface="Times New Roman" pitchFamily="18" charset="0"/>
            </a:endParaRPr>
          </a:p>
          <a:p>
            <a:pPr marL="0" indent="0">
              <a:lnSpc>
                <a:spcPts val="3500"/>
              </a:lnSpc>
              <a:spcBef>
                <a:spcPct val="0"/>
              </a:spcBef>
              <a:buNone/>
            </a:pPr>
            <a:r>
              <a:rPr lang="zh-CN" altLang="en-US" sz="2400" b="1" dirty="0" smtClean="0">
                <a:solidFill>
                  <a:srgbClr val="000000"/>
                </a:solidFill>
                <a:latin typeface="Times New Roman" pitchFamily="18" charset="0"/>
                <a:ea typeface="楷体_GB2312" pitchFamily="49" charset="-122"/>
                <a:cs typeface="Times New Roman" pitchFamily="18" charset="0"/>
              </a:rPr>
              <a:t>         中国的茶俗以大众化为主流，茶馆茶客盈门，</a:t>
            </a:r>
            <a:r>
              <a:rPr lang="zh-CN" altLang="en-US" sz="2400" b="1" u="sng" dirty="0" smtClean="0">
                <a:solidFill>
                  <a:srgbClr val="000000"/>
                </a:solidFill>
                <a:latin typeface="Times New Roman" pitchFamily="18" charset="0"/>
                <a:ea typeface="楷体_GB2312" pitchFamily="49" charset="-122"/>
                <a:cs typeface="Times New Roman" pitchFamily="18" charset="0"/>
              </a:rPr>
              <a:t>就完全 </a:t>
            </a:r>
            <a:endParaRPr lang="en-US" altLang="zh-CN" sz="2400" b="1" u="sng" dirty="0" smtClean="0">
              <a:solidFill>
                <a:srgbClr val="000000"/>
              </a:solidFill>
              <a:latin typeface="Times New Roman" pitchFamily="18" charset="0"/>
              <a:ea typeface="楷体_GB2312" pitchFamily="49" charset="-122"/>
              <a:cs typeface="Times New Roman" pitchFamily="18" charset="0"/>
            </a:endParaRPr>
          </a:p>
          <a:p>
            <a:pPr marL="0" indent="0">
              <a:lnSpc>
                <a:spcPts val="3500"/>
              </a:lnSpc>
              <a:spcBef>
                <a:spcPct val="0"/>
              </a:spcBef>
              <a:buNone/>
            </a:pPr>
            <a:endParaRPr lang="en-US" altLang="zh-CN" sz="2400" b="1" u="sng" dirty="0" smtClean="0">
              <a:solidFill>
                <a:srgbClr val="000000"/>
              </a:solidFill>
              <a:latin typeface="Times New Roman" pitchFamily="18" charset="0"/>
              <a:ea typeface="楷体_GB2312" pitchFamily="49" charset="-122"/>
              <a:cs typeface="Times New Roman" pitchFamily="18" charset="0"/>
            </a:endParaRPr>
          </a:p>
          <a:p>
            <a:pPr marL="0" indent="0">
              <a:lnSpc>
                <a:spcPts val="3500"/>
              </a:lnSpc>
              <a:spcBef>
                <a:spcPct val="0"/>
              </a:spcBef>
              <a:buNone/>
            </a:pPr>
            <a:r>
              <a:rPr lang="zh-CN" altLang="en-US" sz="2400" b="1" dirty="0" smtClean="0">
                <a:solidFill>
                  <a:srgbClr val="000000"/>
                </a:solidFill>
                <a:latin typeface="Times New Roman" pitchFamily="18" charset="0"/>
                <a:ea typeface="楷体_GB2312" pitchFamily="49" charset="-122"/>
                <a:cs typeface="Times New Roman" pitchFamily="18" charset="0"/>
              </a:rPr>
              <a:t>足以说明这一点；而文人雅士在饮茶上另有讲究。历来的研究者在饮茶著述中，</a:t>
            </a:r>
            <a:r>
              <a:rPr lang="zh-CN" altLang="en-US" sz="2400" b="1" u="sng" dirty="0" smtClean="0">
                <a:solidFill>
                  <a:srgbClr val="000000"/>
                </a:solidFill>
                <a:latin typeface="Times New Roman" pitchFamily="18" charset="0"/>
                <a:ea typeface="楷体_GB2312" pitchFamily="49" charset="-122"/>
                <a:cs typeface="Times New Roman" pitchFamily="18" charset="0"/>
              </a:rPr>
              <a:t>他们</a:t>
            </a:r>
            <a:r>
              <a:rPr lang="zh-CN" altLang="en-US" sz="2400" b="1" dirty="0" smtClean="0">
                <a:solidFill>
                  <a:srgbClr val="000000"/>
                </a:solidFill>
                <a:latin typeface="Times New Roman" pitchFamily="18" charset="0"/>
                <a:ea typeface="楷体_GB2312" pitchFamily="49" charset="-122"/>
                <a:cs typeface="Times New Roman" pitchFamily="18" charset="0"/>
              </a:rPr>
              <a:t>试图教给人们一种优雅的饮茶</a:t>
            </a:r>
            <a:endParaRPr lang="en-US" altLang="zh-CN" sz="2400" b="1" dirty="0" smtClean="0">
              <a:solidFill>
                <a:srgbClr val="000000"/>
              </a:solidFill>
              <a:latin typeface="Times New Roman" pitchFamily="18" charset="0"/>
              <a:ea typeface="楷体_GB2312" pitchFamily="49" charset="-122"/>
              <a:cs typeface="Times New Roman" pitchFamily="18" charset="0"/>
            </a:endParaRPr>
          </a:p>
          <a:p>
            <a:pPr marL="0" indent="0">
              <a:lnSpc>
                <a:spcPts val="3500"/>
              </a:lnSpc>
              <a:spcBef>
                <a:spcPct val="0"/>
              </a:spcBef>
              <a:buNone/>
            </a:pPr>
            <a:endParaRPr lang="en-US" altLang="zh-CN" sz="2400" b="1" dirty="0" smtClean="0">
              <a:solidFill>
                <a:srgbClr val="000000"/>
              </a:solidFill>
              <a:latin typeface="Times New Roman" pitchFamily="18" charset="0"/>
              <a:ea typeface="楷体_GB2312" pitchFamily="49" charset="-122"/>
              <a:cs typeface="Times New Roman" pitchFamily="18" charset="0"/>
            </a:endParaRPr>
          </a:p>
          <a:p>
            <a:pPr marL="0" indent="0">
              <a:lnSpc>
                <a:spcPts val="3500"/>
              </a:lnSpc>
              <a:spcBef>
                <a:spcPct val="0"/>
              </a:spcBef>
              <a:buNone/>
            </a:pPr>
            <a:r>
              <a:rPr lang="zh-CN" altLang="en-US" sz="2400" b="1" dirty="0" smtClean="0">
                <a:solidFill>
                  <a:srgbClr val="000000"/>
                </a:solidFill>
                <a:latin typeface="Times New Roman" pitchFamily="18" charset="0"/>
                <a:ea typeface="楷体_GB2312" pitchFamily="49" charset="-122"/>
                <a:cs typeface="Times New Roman" pitchFamily="18" charset="0"/>
              </a:rPr>
              <a:t>方式</a:t>
            </a:r>
            <a:r>
              <a:rPr lang="zh-CN" altLang="en-US" sz="2400" b="1" u="sng" dirty="0" smtClean="0">
                <a:solidFill>
                  <a:srgbClr val="000000"/>
                </a:solidFill>
                <a:latin typeface="Times New Roman" pitchFamily="18" charset="0"/>
                <a:ea typeface="楷体_GB2312" pitchFamily="49" charset="-122"/>
                <a:cs typeface="Times New Roman" pitchFamily="18" charset="0"/>
              </a:rPr>
              <a:t>：</a:t>
            </a:r>
            <a:r>
              <a:rPr lang="zh-CN" altLang="en-US" sz="2400" b="1" dirty="0" smtClean="0">
                <a:solidFill>
                  <a:srgbClr val="000000"/>
                </a:solidFill>
                <a:latin typeface="Times New Roman" pitchFamily="18" charset="0"/>
                <a:ea typeface="楷体_GB2312" pitchFamily="49" charset="-122"/>
                <a:cs typeface="Times New Roman" pitchFamily="18" charset="0"/>
              </a:rPr>
              <a:t>茶舍要雅致，茶叶需上品，入茶</a:t>
            </a:r>
            <a:r>
              <a:rPr lang="zh-CN" altLang="en-US" sz="2400" b="1" u="sng" dirty="0" smtClean="0">
                <a:solidFill>
                  <a:srgbClr val="000000"/>
                </a:solidFill>
                <a:latin typeface="Times New Roman" pitchFamily="18" charset="0"/>
                <a:ea typeface="楷体_GB2312" pitchFamily="49" charset="-122"/>
                <a:cs typeface="Times New Roman" pitchFamily="18" charset="0"/>
              </a:rPr>
              <a:t>之</a:t>
            </a:r>
            <a:r>
              <a:rPr lang="zh-CN" altLang="en-US" sz="2400" b="1" dirty="0" smtClean="0">
                <a:solidFill>
                  <a:srgbClr val="000000"/>
                </a:solidFill>
                <a:latin typeface="Times New Roman" pitchFamily="18" charset="0"/>
                <a:ea typeface="楷体_GB2312" pitchFamily="49" charset="-122"/>
                <a:cs typeface="Times New Roman" pitchFamily="18" charset="0"/>
              </a:rPr>
              <a:t>水最好是甘洌</a:t>
            </a:r>
            <a:endParaRPr lang="en-US" altLang="zh-CN" sz="2400" b="1" dirty="0" smtClean="0">
              <a:solidFill>
                <a:srgbClr val="000000"/>
              </a:solidFill>
              <a:latin typeface="Times New Roman" pitchFamily="18" charset="0"/>
              <a:ea typeface="楷体_GB2312" pitchFamily="49" charset="-122"/>
              <a:cs typeface="Times New Roman" pitchFamily="18" charset="0"/>
            </a:endParaRPr>
          </a:p>
          <a:p>
            <a:pPr marL="0" indent="0">
              <a:lnSpc>
                <a:spcPts val="3500"/>
              </a:lnSpc>
              <a:spcBef>
                <a:spcPct val="0"/>
              </a:spcBef>
              <a:buNone/>
            </a:pPr>
            <a:endParaRPr lang="en-US" altLang="zh-CN" sz="2400" b="1" dirty="0" smtClean="0">
              <a:solidFill>
                <a:srgbClr val="000000"/>
              </a:solidFill>
              <a:latin typeface="Times New Roman" pitchFamily="18" charset="0"/>
              <a:ea typeface="楷体_GB2312" pitchFamily="49" charset="-122"/>
              <a:cs typeface="Times New Roman" pitchFamily="18" charset="0"/>
            </a:endParaRPr>
          </a:p>
          <a:p>
            <a:pPr marL="0" indent="0">
              <a:lnSpc>
                <a:spcPts val="3500"/>
              </a:lnSpc>
              <a:spcBef>
                <a:spcPct val="0"/>
              </a:spcBef>
              <a:buNone/>
            </a:pPr>
            <a:r>
              <a:rPr lang="zh-CN" altLang="en-US" sz="2400" b="1" dirty="0" smtClean="0">
                <a:solidFill>
                  <a:srgbClr val="000000"/>
                </a:solidFill>
                <a:latin typeface="Times New Roman" pitchFamily="18" charset="0"/>
                <a:ea typeface="楷体_GB2312" pitchFamily="49" charset="-122"/>
                <a:cs typeface="Times New Roman" pitchFamily="18" charset="0"/>
              </a:rPr>
              <a:t>的泉水</a:t>
            </a:r>
            <a:r>
              <a:rPr lang="zh-CN" altLang="en-US" sz="2400" b="1" u="sng" dirty="0" smtClean="0">
                <a:solidFill>
                  <a:srgbClr val="000000"/>
                </a:solidFill>
                <a:latin typeface="Times New Roman" pitchFamily="18" charset="0"/>
                <a:ea typeface="楷体_GB2312" pitchFamily="49" charset="-122"/>
                <a:cs typeface="Times New Roman" pitchFamily="18" charset="0"/>
              </a:rPr>
              <a:t>；</a:t>
            </a:r>
            <a:r>
              <a:rPr lang="zh-CN" altLang="en-US" sz="2400" b="1" dirty="0" smtClean="0">
                <a:solidFill>
                  <a:srgbClr val="000000"/>
                </a:solidFill>
                <a:latin typeface="Times New Roman" pitchFamily="18" charset="0"/>
                <a:ea typeface="楷体_GB2312" pitchFamily="49" charset="-122"/>
                <a:cs typeface="Times New Roman" pitchFamily="18" charset="0"/>
              </a:rPr>
              <a:t>主宾身份情趣要相宜，或有诗文唱和、书画助兴</a:t>
            </a:r>
            <a:endParaRPr lang="en-US" altLang="zh-CN" sz="2400" b="1" dirty="0" smtClean="0">
              <a:solidFill>
                <a:srgbClr val="000000"/>
              </a:solidFill>
              <a:latin typeface="Times New Roman" pitchFamily="18" charset="0"/>
              <a:ea typeface="楷体_GB2312" pitchFamily="49" charset="-122"/>
              <a:cs typeface="Times New Roman" pitchFamily="18" charset="0"/>
            </a:endParaRPr>
          </a:p>
          <a:p>
            <a:pPr marL="0" indent="0">
              <a:lnSpc>
                <a:spcPts val="3500"/>
              </a:lnSpc>
              <a:spcBef>
                <a:spcPct val="0"/>
              </a:spcBef>
              <a:buNone/>
            </a:pPr>
            <a:endParaRPr lang="en-US" altLang="zh-CN" sz="2400" b="1" u="sng" dirty="0" smtClean="0">
              <a:solidFill>
                <a:srgbClr val="000000"/>
              </a:solidFill>
              <a:latin typeface="Times New Roman" pitchFamily="18" charset="0"/>
              <a:ea typeface="楷体_GB2312" pitchFamily="49" charset="-122"/>
              <a:cs typeface="Times New Roman" pitchFamily="18" charset="0"/>
            </a:endParaRPr>
          </a:p>
        </p:txBody>
      </p:sp>
      <p:grpSp>
        <p:nvGrpSpPr>
          <p:cNvPr id="2" name="Group 4"/>
          <p:cNvGrpSpPr>
            <a:grpSpLocks/>
          </p:cNvGrpSpPr>
          <p:nvPr/>
        </p:nvGrpSpPr>
        <p:grpSpPr bwMode="auto">
          <a:xfrm>
            <a:off x="1588" y="2674938"/>
            <a:ext cx="609600" cy="1978025"/>
            <a:chOff x="1" y="1685"/>
            <a:chExt cx="384" cy="1246"/>
          </a:xfrm>
        </p:grpSpPr>
        <p:pic>
          <p:nvPicPr>
            <p:cNvPr id="1363973"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6397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63975" name="标题 1"/>
          <p:cNvSpPr>
            <a:spLocks/>
          </p:cNvSpPr>
          <p:nvPr/>
        </p:nvSpPr>
        <p:spPr bwMode="auto">
          <a:xfrm>
            <a:off x="611188"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8001024" y="2714620"/>
            <a:ext cx="428596" cy="461665"/>
          </a:xfrm>
          <a:prstGeom prst="rect">
            <a:avLst/>
          </a:prstGeom>
          <a:noFill/>
        </p:spPr>
        <p:txBody>
          <a:bodyPr wrap="square" rtlCol="0">
            <a:spAutoFit/>
          </a:bodyPr>
          <a:lstStyle/>
          <a:p>
            <a:r>
              <a:rPr lang="zh-CN" altLang="en-US" sz="2400" b="1" dirty="0" smtClean="0">
                <a:solidFill>
                  <a:srgbClr val="000000"/>
                </a:solidFill>
                <a:latin typeface="Times New Roman" pitchFamily="18" charset="0"/>
                <a:ea typeface="楷体_GB2312" pitchFamily="49" charset="-122"/>
                <a:cs typeface="Times New Roman" pitchFamily="18" charset="0"/>
              </a:rPr>
              <a:t>①</a:t>
            </a:r>
            <a:endParaRPr lang="zh-CN" altLang="en-US" sz="2400" dirty="0"/>
          </a:p>
        </p:txBody>
      </p:sp>
      <p:sp>
        <p:nvSpPr>
          <p:cNvPr id="9" name="TextBox 8"/>
          <p:cNvSpPr txBox="1"/>
          <p:nvPr/>
        </p:nvSpPr>
        <p:spPr>
          <a:xfrm>
            <a:off x="3929058" y="4000504"/>
            <a:ext cx="500034" cy="461665"/>
          </a:xfrm>
          <a:prstGeom prst="rect">
            <a:avLst/>
          </a:prstGeom>
          <a:noFill/>
        </p:spPr>
        <p:txBody>
          <a:bodyPr wrap="square" rtlCol="0">
            <a:spAutoFit/>
          </a:bodyPr>
          <a:lstStyle/>
          <a:p>
            <a:r>
              <a:rPr lang="en-US" altLang="en-US" sz="2400" b="1" dirty="0" smtClean="0">
                <a:solidFill>
                  <a:srgbClr val="000000"/>
                </a:solidFill>
                <a:latin typeface="Times New Roman" pitchFamily="18" charset="0"/>
                <a:ea typeface="楷体_GB2312" pitchFamily="49" charset="-122"/>
                <a:cs typeface="Times New Roman" pitchFamily="18" charset="0"/>
              </a:rPr>
              <a:t>②</a:t>
            </a:r>
            <a:endParaRPr lang="zh-CN" altLang="en-US" sz="2400" dirty="0"/>
          </a:p>
        </p:txBody>
      </p:sp>
      <p:sp>
        <p:nvSpPr>
          <p:cNvPr id="10" name="TextBox 9"/>
          <p:cNvSpPr txBox="1"/>
          <p:nvPr/>
        </p:nvSpPr>
        <p:spPr>
          <a:xfrm>
            <a:off x="1259632" y="4869160"/>
            <a:ext cx="428596" cy="461665"/>
          </a:xfrm>
          <a:prstGeom prst="rect">
            <a:avLst/>
          </a:prstGeom>
          <a:noFill/>
        </p:spPr>
        <p:txBody>
          <a:bodyPr wrap="square" rtlCol="0">
            <a:spAutoFit/>
          </a:bodyPr>
          <a:lstStyle/>
          <a:p>
            <a:r>
              <a:rPr lang="zh-CN" altLang="en-US" sz="2400" b="1" dirty="0" smtClean="0">
                <a:solidFill>
                  <a:srgbClr val="000000"/>
                </a:solidFill>
                <a:latin typeface="Times New Roman" pitchFamily="18" charset="0"/>
                <a:ea typeface="楷体_GB2312" pitchFamily="49" charset="-122"/>
                <a:cs typeface="Times New Roman" pitchFamily="18" charset="0"/>
              </a:rPr>
              <a:t>③</a:t>
            </a:r>
            <a:endParaRPr lang="zh-CN" altLang="en-US" sz="2400" dirty="0"/>
          </a:p>
        </p:txBody>
      </p:sp>
      <p:sp>
        <p:nvSpPr>
          <p:cNvPr id="11" name="TextBox 10"/>
          <p:cNvSpPr txBox="1"/>
          <p:nvPr/>
        </p:nvSpPr>
        <p:spPr>
          <a:xfrm>
            <a:off x="5868144" y="4869160"/>
            <a:ext cx="417798" cy="461665"/>
          </a:xfrm>
          <a:prstGeom prst="rect">
            <a:avLst/>
          </a:prstGeom>
          <a:noFill/>
        </p:spPr>
        <p:txBody>
          <a:bodyPr wrap="square" rtlCol="0">
            <a:spAutoFit/>
          </a:bodyPr>
          <a:lstStyle/>
          <a:p>
            <a:r>
              <a:rPr lang="zh-CN" altLang="en-US" sz="2400" b="1" dirty="0" smtClean="0">
                <a:solidFill>
                  <a:srgbClr val="000000"/>
                </a:solidFill>
                <a:latin typeface="Times New Roman" pitchFamily="18" charset="0"/>
                <a:ea typeface="楷体_GB2312" pitchFamily="49" charset="-122"/>
                <a:cs typeface="Times New Roman" pitchFamily="18" charset="0"/>
              </a:rPr>
              <a:t>④</a:t>
            </a:r>
            <a:endParaRPr lang="zh-CN" altLang="en-US" sz="2400" dirty="0"/>
          </a:p>
        </p:txBody>
      </p:sp>
      <p:sp>
        <p:nvSpPr>
          <p:cNvPr id="12" name="TextBox 11"/>
          <p:cNvSpPr txBox="1"/>
          <p:nvPr/>
        </p:nvSpPr>
        <p:spPr>
          <a:xfrm>
            <a:off x="1547664" y="5805264"/>
            <a:ext cx="500034" cy="461665"/>
          </a:xfrm>
          <a:prstGeom prst="rect">
            <a:avLst/>
          </a:prstGeom>
          <a:noFill/>
        </p:spPr>
        <p:txBody>
          <a:bodyPr wrap="square" rtlCol="0">
            <a:spAutoFit/>
          </a:bodyPr>
          <a:lstStyle/>
          <a:p>
            <a:r>
              <a:rPr lang="zh-CN" altLang="en-US" sz="2400" b="1" dirty="0" smtClean="0">
                <a:solidFill>
                  <a:srgbClr val="000000"/>
                </a:solidFill>
                <a:latin typeface="Times New Roman" pitchFamily="18" charset="0"/>
                <a:ea typeface="楷体_GB2312" pitchFamily="49" charset="-122"/>
                <a:cs typeface="Times New Roman" pitchFamily="18" charset="0"/>
              </a:rPr>
              <a:t>⑤</a:t>
            </a:r>
            <a:endParaRPr lang="zh-CN" altLang="en-US" sz="24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63970">
                                            <p:txEl>
                                              <p:pRg st="0" end="0"/>
                                            </p:txEl>
                                          </p:spTgt>
                                        </p:tgtEl>
                                        <p:attrNameLst>
                                          <p:attrName>style.visibility</p:attrName>
                                        </p:attrNameLst>
                                      </p:cBhvr>
                                      <p:to>
                                        <p:strVal val="visible"/>
                                      </p:to>
                                    </p:set>
                                    <p:anim calcmode="lin" valueType="num">
                                      <p:cBhvr additive="base">
                                        <p:cTn id="7" dur="500" fill="hold"/>
                                        <p:tgtEl>
                                          <p:spTgt spid="136397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639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63970">
                                            <p:txEl>
                                              <p:pRg st="1" end="1"/>
                                            </p:txEl>
                                          </p:spTgt>
                                        </p:tgtEl>
                                        <p:attrNameLst>
                                          <p:attrName>style.visibility</p:attrName>
                                        </p:attrNameLst>
                                      </p:cBhvr>
                                      <p:to>
                                        <p:strVal val="visible"/>
                                      </p:to>
                                    </p:set>
                                    <p:anim calcmode="lin" valueType="num">
                                      <p:cBhvr additive="base">
                                        <p:cTn id="13" dur="500" fill="hold"/>
                                        <p:tgtEl>
                                          <p:spTgt spid="136397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6397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63970">
                                            <p:txEl>
                                              <p:pRg st="2" end="2"/>
                                            </p:txEl>
                                          </p:spTgt>
                                        </p:tgtEl>
                                        <p:attrNameLst>
                                          <p:attrName>style.visibility</p:attrName>
                                        </p:attrNameLst>
                                      </p:cBhvr>
                                      <p:to>
                                        <p:strVal val="visible"/>
                                      </p:to>
                                    </p:set>
                                    <p:anim calcmode="lin" valueType="num">
                                      <p:cBhvr additive="base">
                                        <p:cTn id="19" dur="500" fill="hold"/>
                                        <p:tgtEl>
                                          <p:spTgt spid="136397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6397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63970">
                                            <p:txEl>
                                              <p:pRg st="4" end="4"/>
                                            </p:txEl>
                                          </p:spTgt>
                                        </p:tgtEl>
                                        <p:attrNameLst>
                                          <p:attrName>style.visibility</p:attrName>
                                        </p:attrNameLst>
                                      </p:cBhvr>
                                      <p:to>
                                        <p:strVal val="visible"/>
                                      </p:to>
                                    </p:set>
                                    <p:anim calcmode="lin" valueType="num">
                                      <p:cBhvr additive="base">
                                        <p:cTn id="25" dur="500" fill="hold"/>
                                        <p:tgtEl>
                                          <p:spTgt spid="1363970">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6397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63970">
                                            <p:txEl>
                                              <p:pRg st="6" end="6"/>
                                            </p:txEl>
                                          </p:spTgt>
                                        </p:tgtEl>
                                        <p:attrNameLst>
                                          <p:attrName>style.visibility</p:attrName>
                                        </p:attrNameLst>
                                      </p:cBhvr>
                                      <p:to>
                                        <p:strVal val="visible"/>
                                      </p:to>
                                    </p:set>
                                    <p:anim calcmode="lin" valueType="num">
                                      <p:cBhvr additive="base">
                                        <p:cTn id="31" dur="500" fill="hold"/>
                                        <p:tgtEl>
                                          <p:spTgt spid="1363970">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6397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63970">
                                            <p:txEl>
                                              <p:pRg st="8" end="8"/>
                                            </p:txEl>
                                          </p:spTgt>
                                        </p:tgtEl>
                                        <p:attrNameLst>
                                          <p:attrName>style.visibility</p:attrName>
                                        </p:attrNameLst>
                                      </p:cBhvr>
                                      <p:to>
                                        <p:strVal val="visible"/>
                                      </p:to>
                                    </p:set>
                                    <p:anim calcmode="lin" valueType="num">
                                      <p:cBhvr additive="base">
                                        <p:cTn id="37" dur="500" fill="hold"/>
                                        <p:tgtEl>
                                          <p:spTgt spid="1363970">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63970">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ppt_x"/>
                                          </p:val>
                                        </p:tav>
                                        <p:tav tm="100000">
                                          <p:val>
                                            <p:strVal val="#ppt_x"/>
                                          </p:val>
                                        </p:tav>
                                      </p:tavLst>
                                    </p:anim>
                                    <p:anim calcmode="lin" valueType="num">
                                      <p:cBhvr additive="base">
                                        <p:cTn id="54" dur="500" fill="hold"/>
                                        <p:tgtEl>
                                          <p:spTgt spid="1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fill="hold"/>
                                        <p:tgtEl>
                                          <p:spTgt spid="12"/>
                                        </p:tgtEl>
                                        <p:attrNameLst>
                                          <p:attrName>ppt_x</p:attrName>
                                        </p:attrNameLst>
                                      </p:cBhvr>
                                      <p:tavLst>
                                        <p:tav tm="0">
                                          <p:val>
                                            <p:strVal val="#ppt_x"/>
                                          </p:val>
                                        </p:tav>
                                        <p:tav tm="100000">
                                          <p:val>
                                            <p:strVal val="#ppt_x"/>
                                          </p:val>
                                        </p:tav>
                                      </p:tavLst>
                                    </p:anim>
                                    <p:anim calcmode="lin" valueType="num">
                                      <p:cBhvr additive="base">
                                        <p:cTn id="5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4994" name="内容占位符 2"/>
          <p:cNvSpPr>
            <a:spLocks noGrp="1"/>
          </p:cNvSpPr>
          <p:nvPr>
            <p:ph idx="4294967295"/>
          </p:nvPr>
        </p:nvSpPr>
        <p:spPr>
          <a:xfrm>
            <a:off x="571472" y="785794"/>
            <a:ext cx="8140729" cy="5786478"/>
          </a:xfrm>
        </p:spPr>
        <p:txBody>
          <a:bodyPr/>
          <a:lstStyle/>
          <a:p>
            <a:pPr indent="0">
              <a:lnSpc>
                <a:spcPts val="3500"/>
              </a:lnSpc>
              <a:buNone/>
            </a:pPr>
            <a:r>
              <a:rPr lang="zh-CN" altLang="en-US" sz="2400" b="1" u="sng" dirty="0" smtClean="0">
                <a:solidFill>
                  <a:srgbClr val="000000"/>
                </a:solidFill>
                <a:latin typeface="Times New Roman" pitchFamily="18" charset="0"/>
                <a:ea typeface="楷体_GB2312" pitchFamily="49" charset="-122"/>
                <a:cs typeface="Times New Roman" pitchFamily="18" charset="0"/>
              </a:rPr>
              <a:t>，</a:t>
            </a:r>
            <a:r>
              <a:rPr lang="zh-CN" altLang="en-US" sz="2400" b="1" dirty="0" smtClean="0">
                <a:solidFill>
                  <a:srgbClr val="000000"/>
                </a:solidFill>
                <a:latin typeface="Times New Roman" pitchFamily="18" charset="0"/>
                <a:ea typeface="楷体_GB2312" pitchFamily="49" charset="-122"/>
                <a:cs typeface="Times New Roman" pitchFamily="18" charset="0"/>
              </a:rPr>
              <a:t>或会心赏鉴；</a:t>
            </a:r>
            <a:r>
              <a:rPr lang="zh-CN" altLang="en-US" sz="2400" b="1" u="sng" dirty="0" smtClean="0">
                <a:solidFill>
                  <a:srgbClr val="000000"/>
                </a:solidFill>
                <a:latin typeface="Times New Roman" pitchFamily="18" charset="0"/>
                <a:ea typeface="楷体_GB2312" pitchFamily="49" charset="-122"/>
                <a:cs typeface="Times New Roman" pitchFamily="18" charset="0"/>
              </a:rPr>
              <a:t>切忌</a:t>
            </a:r>
            <a:r>
              <a:rPr lang="zh-CN" altLang="en-US" sz="2400" b="1" dirty="0" smtClean="0">
                <a:solidFill>
                  <a:srgbClr val="000000"/>
                </a:solidFill>
                <a:latin typeface="Times New Roman" pitchFamily="18" charset="0"/>
                <a:ea typeface="楷体_GB2312" pitchFamily="49" charset="-122"/>
                <a:cs typeface="Times New Roman" pitchFamily="18" charset="0"/>
              </a:rPr>
              <a:t>主宾不解茶道和饮茶时佐以荤食；</a:t>
            </a:r>
            <a:endParaRPr lang="en-US" altLang="zh-CN" sz="2400" b="1" dirty="0" smtClean="0">
              <a:solidFill>
                <a:srgbClr val="000000"/>
              </a:solidFill>
              <a:latin typeface="Times New Roman" pitchFamily="18" charset="0"/>
              <a:ea typeface="楷体_GB2312" pitchFamily="49" charset="-122"/>
              <a:cs typeface="Times New Roman" pitchFamily="18" charset="0"/>
            </a:endParaRPr>
          </a:p>
          <a:p>
            <a:pPr indent="0">
              <a:lnSpc>
                <a:spcPts val="3500"/>
              </a:lnSpc>
              <a:buNone/>
            </a:pPr>
            <a:endParaRPr lang="en-US" altLang="zh-CN" sz="2400" b="1" dirty="0" smtClean="0">
              <a:solidFill>
                <a:srgbClr val="000000"/>
              </a:solidFill>
              <a:latin typeface="Times New Roman" pitchFamily="18" charset="0"/>
              <a:ea typeface="楷体_GB2312" pitchFamily="49" charset="-122"/>
              <a:cs typeface="Times New Roman" pitchFamily="18" charset="0"/>
            </a:endParaRPr>
          </a:p>
          <a:p>
            <a:pPr indent="0">
              <a:lnSpc>
                <a:spcPts val="3500"/>
              </a:lnSpc>
              <a:buNone/>
            </a:pPr>
            <a:r>
              <a:rPr lang="zh-CN" altLang="en-US" sz="2400" b="1" dirty="0" smtClean="0">
                <a:solidFill>
                  <a:srgbClr val="000000"/>
                </a:solidFill>
                <a:latin typeface="Times New Roman" pitchFamily="18" charset="0"/>
                <a:ea typeface="楷体_GB2312" pitchFamily="49" charset="-122"/>
                <a:cs typeface="Times New Roman" pitchFamily="18" charset="0"/>
              </a:rPr>
              <a:t>茶舍布置混乱</a:t>
            </a:r>
            <a:r>
              <a:rPr lang="zh-CN" altLang="en-US" sz="2400" b="1" u="sng" dirty="0" smtClean="0">
                <a:solidFill>
                  <a:srgbClr val="000000"/>
                </a:solidFill>
                <a:latin typeface="Times New Roman" pitchFamily="18" charset="0"/>
                <a:ea typeface="楷体_GB2312" pitchFamily="49" charset="-122"/>
                <a:cs typeface="Times New Roman" pitchFamily="18" charset="0"/>
              </a:rPr>
              <a:t>，</a:t>
            </a:r>
            <a:r>
              <a:rPr lang="zh-CN" altLang="en-US" sz="2400" b="1" dirty="0" smtClean="0">
                <a:solidFill>
                  <a:srgbClr val="000000"/>
                </a:solidFill>
                <a:latin typeface="Times New Roman" pitchFamily="18" charset="0"/>
                <a:ea typeface="楷体_GB2312" pitchFamily="49" charset="-122"/>
                <a:cs typeface="Times New Roman" pitchFamily="18" charset="0"/>
              </a:rPr>
              <a:t>茶具粗劣，</a:t>
            </a:r>
            <a:r>
              <a:rPr lang="zh-CN" altLang="en-US" sz="2400" b="1" u="sng" dirty="0" smtClean="0">
                <a:solidFill>
                  <a:srgbClr val="000000"/>
                </a:solidFill>
                <a:latin typeface="Times New Roman" pitchFamily="18" charset="0"/>
                <a:ea typeface="楷体_GB2312" pitchFamily="49" charset="-122"/>
                <a:cs typeface="Times New Roman" pitchFamily="18" charset="0"/>
              </a:rPr>
              <a:t>也是犯忌之事</a:t>
            </a:r>
            <a:r>
              <a:rPr lang="zh-CN" altLang="en-US" sz="2400" b="1" dirty="0" smtClean="0">
                <a:solidFill>
                  <a:srgbClr val="000000"/>
                </a:solidFill>
                <a:latin typeface="Times New Roman" pitchFamily="18" charset="0"/>
                <a:ea typeface="楷体_GB2312" pitchFamily="49" charset="-122"/>
                <a:cs typeface="Times New Roman" pitchFamily="18" charset="0"/>
              </a:rPr>
              <a:t>。</a:t>
            </a:r>
            <a:endParaRPr lang="en-US" altLang="zh-CN" sz="2400" b="1" dirty="0" smtClean="0">
              <a:solidFill>
                <a:srgbClr val="000000"/>
              </a:solidFill>
              <a:latin typeface="Times New Roman" pitchFamily="18" charset="0"/>
              <a:ea typeface="楷体_GB2312" pitchFamily="49" charset="-122"/>
              <a:cs typeface="Times New Roman" pitchFamily="18" charset="0"/>
            </a:endParaRPr>
          </a:p>
          <a:p>
            <a:pPr indent="622800">
              <a:lnSpc>
                <a:spcPts val="3500"/>
              </a:lnSpc>
              <a:buNone/>
            </a:pPr>
            <a:endParaRPr lang="en-US" altLang="zh-CN" sz="2400" b="1" dirty="0" smtClean="0">
              <a:solidFill>
                <a:srgbClr val="000000"/>
              </a:solidFill>
              <a:latin typeface="Courier New"/>
              <a:cs typeface="Times New Roman" pitchFamily="18" charset="0"/>
            </a:endParaRPr>
          </a:p>
          <a:p>
            <a:pPr indent="622800">
              <a:lnSpc>
                <a:spcPts val="3500"/>
              </a:lnSpc>
              <a:buNone/>
            </a:pPr>
            <a:r>
              <a:rPr lang="zh-CN" altLang="en-US" sz="2400" b="1" dirty="0" smtClean="0">
                <a:solidFill>
                  <a:srgbClr val="000000"/>
                </a:solidFill>
                <a:latin typeface="Courier New"/>
                <a:cs typeface="Times New Roman" pitchFamily="18" charset="0"/>
              </a:rPr>
              <a:t>为了表达简明，画线的词语有两处应该删除，序号分别是</a:t>
            </a:r>
            <a:r>
              <a:rPr lang="en-US" altLang="en-US" sz="2400" b="1" dirty="0" smtClean="0">
                <a:solidFill>
                  <a:srgbClr val="000000"/>
                </a:solidFill>
                <a:latin typeface="Courier New"/>
                <a:cs typeface="Times New Roman" pitchFamily="18" charset="0"/>
              </a:rPr>
              <a:t>________</a:t>
            </a:r>
            <a:r>
              <a:rPr lang="zh-CN" altLang="en-US" sz="2400" b="1" dirty="0" smtClean="0">
                <a:solidFill>
                  <a:srgbClr val="000000"/>
                </a:solidFill>
                <a:latin typeface="Courier New"/>
                <a:cs typeface="Times New Roman" pitchFamily="18" charset="0"/>
              </a:rPr>
              <a:t>和</a:t>
            </a:r>
            <a:r>
              <a:rPr lang="en-US" altLang="en-US" sz="2400" b="1" dirty="0" smtClean="0">
                <a:solidFill>
                  <a:srgbClr val="000000"/>
                </a:solidFill>
                <a:latin typeface="Courier New"/>
                <a:cs typeface="Times New Roman" pitchFamily="18" charset="0"/>
              </a:rPr>
              <a:t>________</a:t>
            </a:r>
            <a:r>
              <a:rPr lang="zh-CN" altLang="en-US" sz="2400" b="1" dirty="0" smtClean="0">
                <a:solidFill>
                  <a:srgbClr val="000000"/>
                </a:solidFill>
                <a:latin typeface="Courier New"/>
                <a:cs typeface="Times New Roman" pitchFamily="18" charset="0"/>
              </a:rPr>
              <a:t>。</a:t>
            </a:r>
            <a:endParaRPr lang="en-US" altLang="zh-CN" sz="2400" b="1" dirty="0" smtClean="0">
              <a:solidFill>
                <a:srgbClr val="000000"/>
              </a:solidFill>
              <a:latin typeface="Courier New"/>
              <a:cs typeface="Times New Roman" pitchFamily="18" charset="0"/>
            </a:endParaRPr>
          </a:p>
          <a:p>
            <a:pPr marL="0" indent="622300">
              <a:lnSpc>
                <a:spcPts val="3500"/>
              </a:lnSpc>
              <a:spcBef>
                <a:spcPct val="0"/>
              </a:spcBef>
              <a:buNone/>
            </a:pPr>
            <a:endParaRPr lang="en-US" altLang="en-US" sz="2400" b="1" dirty="0" smtClean="0">
              <a:solidFill>
                <a:srgbClr val="990033"/>
              </a:solidFill>
              <a:cs typeface="Times New Roman" pitchFamily="18" charset="0"/>
            </a:endParaRPr>
          </a:p>
          <a:p>
            <a:pPr marL="0" indent="0">
              <a:lnSpc>
                <a:spcPts val="3500"/>
              </a:lnSpc>
              <a:spcBef>
                <a:spcPct val="0"/>
              </a:spcBef>
              <a:buNone/>
            </a:pPr>
            <a:r>
              <a:rPr lang="en-US" altLang="en-US" sz="2400" b="1" dirty="0" smtClean="0">
                <a:solidFill>
                  <a:srgbClr val="990033"/>
                </a:solidFill>
                <a:cs typeface="Times New Roman" pitchFamily="18" charset="0"/>
              </a:rPr>
              <a:t>①</a:t>
            </a:r>
            <a:r>
              <a:rPr lang="zh-CN" altLang="en-US" sz="2400" b="1" dirty="0" smtClean="0">
                <a:solidFill>
                  <a:srgbClr val="990033"/>
                </a:solidFill>
                <a:cs typeface="Times New Roman" pitchFamily="18" charset="0"/>
              </a:rPr>
              <a:t>　</a:t>
            </a:r>
            <a:r>
              <a:rPr lang="en-US" altLang="en-US" sz="2400" b="1" dirty="0" smtClean="0">
                <a:solidFill>
                  <a:srgbClr val="990033"/>
                </a:solidFill>
                <a:cs typeface="Times New Roman" pitchFamily="18" charset="0"/>
              </a:rPr>
              <a:t>②</a:t>
            </a:r>
            <a:endParaRPr lang="zh-CN" altLang="en-US" sz="2400" b="1" dirty="0" smtClean="0">
              <a:solidFill>
                <a:srgbClr val="990033"/>
              </a:solidFill>
              <a:cs typeface="Times New Roman" pitchFamily="18" charset="0"/>
            </a:endParaRPr>
          </a:p>
          <a:p>
            <a:pPr marL="0" indent="0">
              <a:lnSpc>
                <a:spcPts val="3500"/>
              </a:lnSpc>
              <a:spcBef>
                <a:spcPct val="0"/>
              </a:spcBef>
              <a:buNone/>
            </a:pPr>
            <a:r>
              <a:rPr lang="en-US" altLang="en-US" sz="2400" b="1" dirty="0" smtClean="0">
                <a:solidFill>
                  <a:srgbClr val="990033"/>
                </a:solidFill>
                <a:cs typeface="Times New Roman" pitchFamily="18" charset="0"/>
              </a:rPr>
              <a:t>[</a:t>
            </a:r>
            <a:r>
              <a:rPr lang="zh-CN" altLang="en-US" sz="2400" b="1" dirty="0" smtClean="0">
                <a:solidFill>
                  <a:srgbClr val="990033"/>
                </a:solidFill>
                <a:cs typeface="Times New Roman" pitchFamily="18" charset="0"/>
              </a:rPr>
              <a:t>解析</a:t>
            </a:r>
            <a:r>
              <a:rPr lang="en-US" altLang="en-US" sz="2400" b="1" dirty="0" smtClean="0">
                <a:solidFill>
                  <a:srgbClr val="990033"/>
                </a:solidFill>
                <a:cs typeface="Times New Roman" pitchFamily="18" charset="0"/>
              </a:rPr>
              <a:t>] </a:t>
            </a:r>
            <a:r>
              <a:rPr lang="zh-CN" altLang="en-US" sz="2400" b="1" dirty="0" smtClean="0">
                <a:solidFill>
                  <a:srgbClr val="990033"/>
                </a:solidFill>
                <a:cs typeface="Times New Roman" pitchFamily="18" charset="0"/>
              </a:rPr>
              <a:t>本题考查语言表达的简明。第</a:t>
            </a:r>
            <a:r>
              <a:rPr lang="en-US" altLang="en-US" sz="2400" b="1" dirty="0" smtClean="0">
                <a:solidFill>
                  <a:srgbClr val="990033"/>
                </a:solidFill>
                <a:cs typeface="Times New Roman" pitchFamily="18" charset="0"/>
              </a:rPr>
              <a:t>①</a:t>
            </a:r>
            <a:r>
              <a:rPr lang="zh-CN" altLang="en-US" sz="2400" b="1" dirty="0" smtClean="0">
                <a:solidFill>
                  <a:srgbClr val="990033"/>
                </a:solidFill>
                <a:cs typeface="Times New Roman" pitchFamily="18" charset="0"/>
              </a:rPr>
              <a:t>处</a:t>
            </a:r>
            <a:r>
              <a:rPr lang="en-US" altLang="en-US"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cs typeface="Times New Roman" pitchFamily="18" charset="0"/>
              </a:rPr>
              <a:t>完全</a:t>
            </a:r>
            <a:r>
              <a:rPr lang="en-US" altLang="en-US"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cs typeface="Times New Roman" pitchFamily="18" charset="0"/>
              </a:rPr>
              <a:t>和</a:t>
            </a:r>
            <a:r>
              <a:rPr lang="en-US" altLang="en-US"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cs typeface="Times New Roman" pitchFamily="18" charset="0"/>
              </a:rPr>
              <a:t>足以</a:t>
            </a:r>
            <a:r>
              <a:rPr lang="en-US" altLang="en-US"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cs typeface="Times New Roman" pitchFamily="18" charset="0"/>
              </a:rPr>
              <a:t>都表示程度，语义重复；第</a:t>
            </a:r>
            <a:r>
              <a:rPr lang="en-US" altLang="en-US" sz="2400" b="1" dirty="0" smtClean="0">
                <a:solidFill>
                  <a:srgbClr val="990033"/>
                </a:solidFill>
                <a:cs typeface="Times New Roman" pitchFamily="18" charset="0"/>
              </a:rPr>
              <a:t>②</a:t>
            </a:r>
            <a:r>
              <a:rPr lang="zh-CN" altLang="en-US" sz="2400" b="1" dirty="0" smtClean="0">
                <a:solidFill>
                  <a:srgbClr val="990033"/>
                </a:solidFill>
                <a:cs typeface="Times New Roman" pitchFamily="18" charset="0"/>
              </a:rPr>
              <a:t>处</a:t>
            </a:r>
            <a:r>
              <a:rPr lang="en-US" altLang="en-US"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cs typeface="Times New Roman" pitchFamily="18" charset="0"/>
              </a:rPr>
              <a:t>他们</a:t>
            </a:r>
            <a:r>
              <a:rPr lang="en-US" altLang="en-US"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cs typeface="Times New Roman" pitchFamily="18" charset="0"/>
              </a:rPr>
              <a:t>代指的就是</a:t>
            </a:r>
            <a:r>
              <a:rPr lang="en-US" altLang="en-US"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cs typeface="Times New Roman" pitchFamily="18" charset="0"/>
              </a:rPr>
              <a:t>历来的研究者</a:t>
            </a:r>
            <a:r>
              <a:rPr lang="en-US" altLang="en-US"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cs typeface="Times New Roman" pitchFamily="18" charset="0"/>
              </a:rPr>
              <a:t>，根据句子的承前省略主语的原则，此处</a:t>
            </a:r>
            <a:r>
              <a:rPr lang="en-US" altLang="en-US"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cs typeface="Times New Roman" pitchFamily="18" charset="0"/>
              </a:rPr>
              <a:t>他们</a:t>
            </a:r>
            <a:r>
              <a:rPr lang="en-US" altLang="en-US"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cs typeface="Times New Roman" pitchFamily="18" charset="0"/>
              </a:rPr>
              <a:t>一词明显赘余，应该删去。</a:t>
            </a:r>
          </a:p>
        </p:txBody>
      </p:sp>
      <p:grpSp>
        <p:nvGrpSpPr>
          <p:cNvPr id="2" name="Group 4"/>
          <p:cNvGrpSpPr>
            <a:grpSpLocks/>
          </p:cNvGrpSpPr>
          <p:nvPr/>
        </p:nvGrpSpPr>
        <p:grpSpPr bwMode="auto">
          <a:xfrm>
            <a:off x="1588" y="2674938"/>
            <a:ext cx="609600" cy="1978025"/>
            <a:chOff x="1" y="1685"/>
            <a:chExt cx="384" cy="1246"/>
          </a:xfrm>
        </p:grpSpPr>
        <p:pic>
          <p:nvPicPr>
            <p:cNvPr id="1364997"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6499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64999" name="标题 1"/>
          <p:cNvSpPr>
            <a:spLocks/>
          </p:cNvSpPr>
          <p:nvPr/>
        </p:nvSpPr>
        <p:spPr bwMode="auto">
          <a:xfrm>
            <a:off x="611188"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928662" y="1285860"/>
            <a:ext cx="500034" cy="461665"/>
          </a:xfrm>
          <a:prstGeom prst="rect">
            <a:avLst/>
          </a:prstGeom>
          <a:noFill/>
        </p:spPr>
        <p:txBody>
          <a:bodyPr wrap="square" rtlCol="0">
            <a:spAutoFit/>
          </a:bodyPr>
          <a:lstStyle/>
          <a:p>
            <a:r>
              <a:rPr lang="zh-CN" altLang="en-US" sz="2400" b="1" dirty="0" smtClean="0">
                <a:solidFill>
                  <a:srgbClr val="000000"/>
                </a:solidFill>
                <a:latin typeface="Times New Roman" pitchFamily="18" charset="0"/>
                <a:ea typeface="楷体_GB2312" pitchFamily="49" charset="-122"/>
                <a:cs typeface="Times New Roman" pitchFamily="18" charset="0"/>
              </a:rPr>
              <a:t>⑥</a:t>
            </a:r>
            <a:endParaRPr lang="zh-CN" altLang="en-US" sz="2400" dirty="0"/>
          </a:p>
        </p:txBody>
      </p:sp>
      <p:sp>
        <p:nvSpPr>
          <p:cNvPr id="9" name="TextBox 8"/>
          <p:cNvSpPr txBox="1"/>
          <p:nvPr/>
        </p:nvSpPr>
        <p:spPr>
          <a:xfrm>
            <a:off x="3286116" y="1357298"/>
            <a:ext cx="500034" cy="461665"/>
          </a:xfrm>
          <a:prstGeom prst="rect">
            <a:avLst/>
          </a:prstGeom>
          <a:noFill/>
        </p:spPr>
        <p:txBody>
          <a:bodyPr wrap="square" rtlCol="0">
            <a:spAutoFit/>
          </a:bodyPr>
          <a:lstStyle/>
          <a:p>
            <a:r>
              <a:rPr lang="zh-CN" altLang="en-US" sz="2400" b="1" dirty="0" smtClean="0">
                <a:solidFill>
                  <a:srgbClr val="000000"/>
                </a:solidFill>
                <a:latin typeface="Times New Roman" pitchFamily="18" charset="0"/>
                <a:ea typeface="楷体_GB2312" pitchFamily="49" charset="-122"/>
                <a:cs typeface="Times New Roman" pitchFamily="18" charset="0"/>
              </a:rPr>
              <a:t>⑦</a:t>
            </a:r>
            <a:endParaRPr lang="zh-CN" altLang="en-US" sz="2400" dirty="0"/>
          </a:p>
        </p:txBody>
      </p:sp>
      <p:sp>
        <p:nvSpPr>
          <p:cNvPr id="10" name="TextBox 9"/>
          <p:cNvSpPr txBox="1"/>
          <p:nvPr/>
        </p:nvSpPr>
        <p:spPr>
          <a:xfrm>
            <a:off x="2857488" y="2285992"/>
            <a:ext cx="428596" cy="461665"/>
          </a:xfrm>
          <a:prstGeom prst="rect">
            <a:avLst/>
          </a:prstGeom>
          <a:noFill/>
        </p:spPr>
        <p:txBody>
          <a:bodyPr wrap="square" rtlCol="0">
            <a:spAutoFit/>
          </a:bodyPr>
          <a:lstStyle/>
          <a:p>
            <a:r>
              <a:rPr lang="zh-CN" altLang="en-US" sz="2400" b="1" dirty="0" smtClean="0">
                <a:solidFill>
                  <a:srgbClr val="000000"/>
                </a:solidFill>
                <a:latin typeface="Times New Roman" pitchFamily="18" charset="0"/>
                <a:ea typeface="楷体_GB2312" pitchFamily="49" charset="-122"/>
                <a:cs typeface="Times New Roman" pitchFamily="18" charset="0"/>
              </a:rPr>
              <a:t>⑧</a:t>
            </a:r>
            <a:endParaRPr lang="zh-CN" altLang="en-US" sz="2400" dirty="0"/>
          </a:p>
        </p:txBody>
      </p:sp>
      <p:sp>
        <p:nvSpPr>
          <p:cNvPr id="12" name="TextBox 11"/>
          <p:cNvSpPr txBox="1"/>
          <p:nvPr/>
        </p:nvSpPr>
        <p:spPr>
          <a:xfrm>
            <a:off x="5286380" y="2285992"/>
            <a:ext cx="428596" cy="461665"/>
          </a:xfrm>
          <a:prstGeom prst="rect">
            <a:avLst/>
          </a:prstGeom>
          <a:noFill/>
        </p:spPr>
        <p:txBody>
          <a:bodyPr wrap="square" rtlCol="0">
            <a:spAutoFit/>
          </a:bodyPr>
          <a:lstStyle/>
          <a:p>
            <a:r>
              <a:rPr lang="zh-CN" altLang="en-US" sz="2400" b="1" dirty="0" smtClean="0">
                <a:solidFill>
                  <a:srgbClr val="000000"/>
                </a:solidFill>
                <a:latin typeface="Times New Roman" pitchFamily="18" charset="0"/>
                <a:ea typeface="楷体_GB2312" pitchFamily="49" charset="-122"/>
                <a:cs typeface="Times New Roman" pitchFamily="18" charset="0"/>
              </a:rPr>
              <a:t>⑨</a:t>
            </a:r>
            <a:endParaRPr lang="zh-CN" altLang="en-US" sz="24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64994">
                                            <p:txEl>
                                              <p:pRg st="0" end="0"/>
                                            </p:txEl>
                                          </p:spTgt>
                                        </p:tgtEl>
                                        <p:attrNameLst>
                                          <p:attrName>style.visibility</p:attrName>
                                        </p:attrNameLst>
                                      </p:cBhvr>
                                      <p:to>
                                        <p:strVal val="visible"/>
                                      </p:to>
                                    </p:set>
                                    <p:anim calcmode="lin" valueType="num">
                                      <p:cBhvr additive="base">
                                        <p:cTn id="7" dur="500" fill="hold"/>
                                        <p:tgtEl>
                                          <p:spTgt spid="136499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6499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64994">
                                            <p:txEl>
                                              <p:pRg st="2" end="2"/>
                                            </p:txEl>
                                          </p:spTgt>
                                        </p:tgtEl>
                                        <p:attrNameLst>
                                          <p:attrName>style.visibility</p:attrName>
                                        </p:attrNameLst>
                                      </p:cBhvr>
                                      <p:to>
                                        <p:strVal val="visible"/>
                                      </p:to>
                                    </p:set>
                                    <p:anim calcmode="lin" valueType="num">
                                      <p:cBhvr additive="base">
                                        <p:cTn id="13" dur="500" fill="hold"/>
                                        <p:tgtEl>
                                          <p:spTgt spid="136499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64994">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364994">
                                            <p:txEl>
                                              <p:pRg st="4" end="4"/>
                                            </p:txEl>
                                          </p:spTgt>
                                        </p:tgtEl>
                                        <p:attrNameLst>
                                          <p:attrName>style.visibility</p:attrName>
                                        </p:attrNameLst>
                                      </p:cBhvr>
                                      <p:to>
                                        <p:strVal val="visible"/>
                                      </p:to>
                                    </p:set>
                                    <p:anim calcmode="lin" valueType="num">
                                      <p:cBhvr additive="base">
                                        <p:cTn id="35" dur="500" fill="hold"/>
                                        <p:tgtEl>
                                          <p:spTgt spid="1364994">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6499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364994">
                                            <p:txEl>
                                              <p:pRg st="6" end="6"/>
                                            </p:txEl>
                                          </p:spTgt>
                                        </p:tgtEl>
                                        <p:attrNameLst>
                                          <p:attrName>style.visibility</p:attrName>
                                        </p:attrNameLst>
                                      </p:cBhvr>
                                      <p:to>
                                        <p:strVal val="visible"/>
                                      </p:to>
                                    </p:set>
                                    <p:anim calcmode="lin" valueType="num">
                                      <p:cBhvr additive="base">
                                        <p:cTn id="41" dur="500" fill="hold"/>
                                        <p:tgtEl>
                                          <p:spTgt spid="1364994">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36499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364994">
                                            <p:txEl>
                                              <p:pRg st="7" end="7"/>
                                            </p:txEl>
                                          </p:spTgt>
                                        </p:tgtEl>
                                        <p:attrNameLst>
                                          <p:attrName>style.visibility</p:attrName>
                                        </p:attrNameLst>
                                      </p:cBhvr>
                                      <p:to>
                                        <p:strVal val="visible"/>
                                      </p:to>
                                    </p:set>
                                    <p:anim calcmode="lin" valueType="num">
                                      <p:cBhvr additive="base">
                                        <p:cTn id="47" dur="500" fill="hold"/>
                                        <p:tgtEl>
                                          <p:spTgt spid="1364994">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36499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Lst>
  </p:timing>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4994" name="内容占位符 2"/>
          <p:cNvSpPr>
            <a:spLocks noGrp="1"/>
          </p:cNvSpPr>
          <p:nvPr>
            <p:ph idx="4294967295"/>
          </p:nvPr>
        </p:nvSpPr>
        <p:spPr>
          <a:xfrm>
            <a:off x="642910" y="785794"/>
            <a:ext cx="8072494" cy="5549919"/>
          </a:xfrm>
        </p:spPr>
        <p:txBody>
          <a:bodyPr/>
          <a:lstStyle/>
          <a:p>
            <a:pPr marL="0" indent="0">
              <a:lnSpc>
                <a:spcPts val="3500"/>
              </a:lnSpc>
              <a:buNone/>
            </a:pPr>
            <a:r>
              <a:rPr lang="en-US" altLang="zh-CN" sz="2400" b="1" dirty="0" smtClean="0">
                <a:solidFill>
                  <a:srgbClr val="000000"/>
                </a:solidFill>
                <a:latin typeface="+mn-ea"/>
                <a:cs typeface="Times New Roman" pitchFamily="18" charset="0"/>
              </a:rPr>
              <a:t> 2</a:t>
            </a:r>
            <a:r>
              <a:rPr lang="zh-CN" altLang="en-US" sz="2400" b="1" dirty="0" smtClean="0">
                <a:solidFill>
                  <a:srgbClr val="000000"/>
                </a:solidFill>
                <a:latin typeface="Courier New"/>
                <a:cs typeface="Times New Roman" pitchFamily="18" charset="0"/>
              </a:rPr>
              <a:t>．</a:t>
            </a:r>
            <a:r>
              <a:rPr lang="en-US" altLang="zh-CN" sz="2400" b="1" dirty="0" smtClean="0">
                <a:solidFill>
                  <a:srgbClr val="000000"/>
                </a:solidFill>
                <a:latin typeface="+mn-ea"/>
                <a:cs typeface="Times New Roman" pitchFamily="18" charset="0"/>
              </a:rPr>
              <a:t>[</a:t>
            </a:r>
            <a:r>
              <a:rPr lang="en-US" altLang="zh-CN" sz="2400" b="1" dirty="0" smtClean="0">
                <a:solidFill>
                  <a:srgbClr val="000000"/>
                </a:solidFill>
                <a:latin typeface="宋体" pitchFamily="2" charset="-122"/>
                <a:ea typeface="宋体" pitchFamily="2" charset="-122"/>
                <a:cs typeface="Times New Roman" pitchFamily="18" charset="0"/>
              </a:rPr>
              <a:t>2014</a:t>
            </a:r>
            <a:r>
              <a:rPr lang="en-US" altLang="zh-CN"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湖北卷</a:t>
            </a:r>
            <a:r>
              <a:rPr lang="en-US" altLang="zh-CN"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高一年级将举办</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mn-ea"/>
                <a:cs typeface="Times New Roman" pitchFamily="18" charset="0"/>
              </a:rPr>
              <a:t>读</a:t>
            </a:r>
            <a:r>
              <a:rPr lang="en-US" altLang="zh-CN"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论语</a:t>
            </a:r>
            <a:r>
              <a:rPr lang="en-US" altLang="zh-CN"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，谈交友</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mn-ea"/>
                <a:cs typeface="Times New Roman" pitchFamily="18" charset="0"/>
              </a:rPr>
              <a:t>读书交流会，拟向参会者赠送纪念书签。请写一则赠言，用以印制书签。要求：</a:t>
            </a:r>
            <a:r>
              <a:rPr lang="en-US" altLang="en-US" sz="2400" b="1" dirty="0" smtClean="0">
                <a:solidFill>
                  <a:srgbClr val="000000"/>
                </a:solidFill>
                <a:latin typeface="+mn-ea"/>
                <a:cs typeface="Times New Roman" pitchFamily="18" charset="0"/>
              </a:rPr>
              <a:t>①</a:t>
            </a:r>
            <a:r>
              <a:rPr lang="zh-CN" altLang="en-US" sz="2400" b="1" dirty="0" smtClean="0">
                <a:solidFill>
                  <a:srgbClr val="000000"/>
                </a:solidFill>
                <a:latin typeface="+mn-ea"/>
                <a:cs typeface="Times New Roman" pitchFamily="18" charset="0"/>
              </a:rPr>
              <a:t>紧扣活动主题； </a:t>
            </a:r>
            <a:r>
              <a:rPr lang="en-US" altLang="en-US" sz="2400" b="1" dirty="0" smtClean="0">
                <a:solidFill>
                  <a:srgbClr val="000000"/>
                </a:solidFill>
                <a:latin typeface="+mn-ea"/>
                <a:cs typeface="Times New Roman" pitchFamily="18" charset="0"/>
              </a:rPr>
              <a:t>②</a:t>
            </a:r>
            <a:r>
              <a:rPr lang="zh-CN" altLang="en-US" sz="2400" b="1" dirty="0" smtClean="0">
                <a:solidFill>
                  <a:srgbClr val="000000"/>
                </a:solidFill>
                <a:latin typeface="+mn-ea"/>
                <a:cs typeface="Times New Roman" pitchFamily="18" charset="0"/>
              </a:rPr>
              <a:t>必须原创；</a:t>
            </a:r>
            <a:r>
              <a:rPr lang="en-US" altLang="en-US" sz="2400" b="1" dirty="0" smtClean="0">
                <a:solidFill>
                  <a:srgbClr val="000000"/>
                </a:solidFill>
                <a:latin typeface="+mn-ea"/>
                <a:cs typeface="Times New Roman" pitchFamily="18" charset="0"/>
              </a:rPr>
              <a:t>③</a:t>
            </a:r>
            <a:r>
              <a:rPr lang="zh-CN" altLang="en-US" sz="2400" b="1" dirty="0" smtClean="0">
                <a:solidFill>
                  <a:srgbClr val="000000"/>
                </a:solidFill>
                <a:latin typeface="+mn-ea"/>
                <a:cs typeface="Times New Roman" pitchFamily="18" charset="0"/>
              </a:rPr>
              <a:t>语言表达简明、得体；</a:t>
            </a:r>
            <a:r>
              <a:rPr lang="en-US" altLang="en-US" sz="2400" b="1" dirty="0" smtClean="0">
                <a:solidFill>
                  <a:srgbClr val="000000"/>
                </a:solidFill>
                <a:latin typeface="+mn-ea"/>
                <a:cs typeface="Times New Roman" pitchFamily="18" charset="0"/>
              </a:rPr>
              <a:t>④</a:t>
            </a:r>
            <a:r>
              <a:rPr lang="zh-CN" altLang="en-US" sz="2400" b="1" dirty="0" smtClean="0">
                <a:solidFill>
                  <a:srgbClr val="000000"/>
                </a:solidFill>
                <a:latin typeface="+mn-ea"/>
                <a:cs typeface="Times New Roman" pitchFamily="18" charset="0"/>
              </a:rPr>
              <a:t>不超过</a:t>
            </a:r>
            <a:r>
              <a:rPr lang="en-US" altLang="en-US" sz="2400" b="1" dirty="0" smtClean="0">
                <a:solidFill>
                  <a:srgbClr val="000000"/>
                </a:solidFill>
                <a:latin typeface="宋体" pitchFamily="2" charset="-122"/>
                <a:ea typeface="宋体" pitchFamily="2" charset="-122"/>
                <a:cs typeface="Times New Roman" pitchFamily="18" charset="0"/>
              </a:rPr>
              <a:t>30</a:t>
            </a:r>
            <a:r>
              <a:rPr lang="zh-CN" altLang="en-US" sz="2400" b="1" dirty="0" smtClean="0">
                <a:solidFill>
                  <a:srgbClr val="000000"/>
                </a:solidFill>
                <a:latin typeface="+mn-ea"/>
                <a:cs typeface="Times New Roman" pitchFamily="18" charset="0"/>
              </a:rPr>
              <a:t>字。</a:t>
            </a:r>
            <a:r>
              <a:rPr lang="en-US" altLang="en-US" sz="2400" b="1" dirty="0" smtClean="0">
                <a:solidFill>
                  <a:srgbClr val="000000"/>
                </a:solidFill>
                <a:latin typeface="+mn-ea"/>
                <a:cs typeface="Times New Roman" pitchFamily="18" charset="0"/>
              </a:rPr>
              <a:t>(</a:t>
            </a:r>
            <a:r>
              <a:rPr lang="en-US" altLang="en-US" sz="2400" b="1" dirty="0" smtClean="0">
                <a:solidFill>
                  <a:srgbClr val="000000"/>
                </a:solidFill>
                <a:latin typeface="宋体" pitchFamily="2" charset="-122"/>
                <a:ea typeface="宋体" pitchFamily="2" charset="-122"/>
                <a:cs typeface="Times New Roman" pitchFamily="18" charset="0"/>
              </a:rPr>
              <a:t>4</a:t>
            </a:r>
            <a:r>
              <a:rPr lang="zh-CN" altLang="en-US" sz="2400" b="1" dirty="0" smtClean="0">
                <a:solidFill>
                  <a:srgbClr val="000000"/>
                </a:solidFill>
                <a:latin typeface="+mn-ea"/>
                <a:cs typeface="Times New Roman" pitchFamily="18" charset="0"/>
              </a:rPr>
              <a:t>分</a:t>
            </a:r>
            <a:r>
              <a:rPr lang="en-US" altLang="en-US" sz="2400" b="1" dirty="0" smtClean="0">
                <a:solidFill>
                  <a:srgbClr val="000000"/>
                </a:solidFill>
                <a:latin typeface="+mn-ea"/>
                <a:cs typeface="Times New Roman" pitchFamily="18" charset="0"/>
              </a:rPr>
              <a:t>)</a:t>
            </a:r>
            <a:endParaRPr lang="zh-CN" altLang="en-US" sz="2400" b="1" dirty="0" smtClean="0">
              <a:solidFill>
                <a:srgbClr val="000000"/>
              </a:solidFill>
              <a:latin typeface="+mn-ea"/>
              <a:cs typeface="Times New Roman" pitchFamily="18" charset="0"/>
            </a:endParaRPr>
          </a:p>
        </p:txBody>
      </p:sp>
      <p:grpSp>
        <p:nvGrpSpPr>
          <p:cNvPr id="2" name="Group 4"/>
          <p:cNvGrpSpPr>
            <a:grpSpLocks/>
          </p:cNvGrpSpPr>
          <p:nvPr/>
        </p:nvGrpSpPr>
        <p:grpSpPr bwMode="auto">
          <a:xfrm>
            <a:off x="1588" y="2674938"/>
            <a:ext cx="609600" cy="1978025"/>
            <a:chOff x="1" y="1685"/>
            <a:chExt cx="384" cy="1246"/>
          </a:xfrm>
        </p:grpSpPr>
        <p:pic>
          <p:nvPicPr>
            <p:cNvPr id="1364997"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6499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64999" name="标题 1"/>
          <p:cNvSpPr>
            <a:spLocks/>
          </p:cNvSpPr>
          <p:nvPr/>
        </p:nvSpPr>
        <p:spPr bwMode="auto">
          <a:xfrm>
            <a:off x="611188"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64994">
                                            <p:txEl>
                                              <p:pRg st="0" end="0"/>
                                            </p:txEl>
                                          </p:spTgt>
                                        </p:tgtEl>
                                        <p:attrNameLst>
                                          <p:attrName>style.visibility</p:attrName>
                                        </p:attrNameLst>
                                      </p:cBhvr>
                                      <p:to>
                                        <p:strVal val="visible"/>
                                      </p:to>
                                    </p:set>
                                    <p:anim calcmode="lin" valueType="num">
                                      <p:cBhvr additive="base">
                                        <p:cTn id="7" dur="500" fill="hold"/>
                                        <p:tgtEl>
                                          <p:spTgt spid="136499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6499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85794"/>
            <a:ext cx="8072493" cy="5521344"/>
          </a:xfrm>
        </p:spPr>
        <p:txBody>
          <a:bodyPr/>
          <a:lstStyle/>
          <a:p>
            <a:pPr marL="0" indent="0">
              <a:lnSpc>
                <a:spcPts val="3500"/>
              </a:lnSpc>
              <a:buNone/>
            </a:pPr>
            <a:r>
              <a:rPr lang="zh-CN" altLang="en-US" sz="2400" b="1" dirty="0" smtClean="0">
                <a:solidFill>
                  <a:srgbClr val="990033"/>
                </a:solidFill>
                <a:latin typeface="宋体" charset="-122"/>
                <a:cs typeface="Times New Roman" pitchFamily="18" charset="0"/>
              </a:rPr>
              <a:t>读</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论语</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辨损益悟先贤睿智，借慧眼识真伪觅交友良。</a:t>
            </a:r>
          </a:p>
          <a:p>
            <a:pPr marL="0" indent="0">
              <a:lnSpc>
                <a:spcPts val="3500"/>
              </a:lnSpc>
              <a:buNone/>
            </a:pP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zh-CN" sz="2400" b="1" dirty="0" smtClean="0">
                <a:solidFill>
                  <a:srgbClr val="990033"/>
                </a:solidFill>
                <a:latin typeface="宋体" charset="-122"/>
                <a:cs typeface="Times New Roman" pitchFamily="18" charset="0"/>
              </a:rPr>
              <a:t>]  </a:t>
            </a:r>
            <a:r>
              <a:rPr lang="zh-CN" altLang="en-US" sz="2400" b="1" dirty="0" smtClean="0">
                <a:solidFill>
                  <a:srgbClr val="990033"/>
                </a:solidFill>
                <a:latin typeface="宋体" charset="-122"/>
                <a:cs typeface="Times New Roman" pitchFamily="18" charset="0"/>
              </a:rPr>
              <a:t>本题关涉高中语文教科书必修</a:t>
            </a:r>
            <a:r>
              <a:rPr lang="en-US" altLang="zh-CN" sz="2400" b="1" dirty="0" smtClean="0">
                <a:solidFill>
                  <a:srgbClr val="990033"/>
                </a:solidFill>
                <a:latin typeface="宋体" charset="-122"/>
                <a:cs typeface="Times New Roman" pitchFamily="18" charset="0"/>
              </a:rPr>
              <a:t>1</a:t>
            </a:r>
            <a:r>
              <a:rPr lang="zh-CN" altLang="en-US" sz="2400" b="1" dirty="0" smtClean="0">
                <a:solidFill>
                  <a:srgbClr val="990033"/>
                </a:solidFill>
                <a:latin typeface="宋体" charset="-122"/>
                <a:cs typeface="Times New Roman" pitchFamily="18" charset="0"/>
              </a:rPr>
              <a:t>的</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名著导读</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部分。</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读</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论语</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，谈交友</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这一主题将对</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论语</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和儒家的认识聚合于一点，既开放又收拢。书签上的赠言不仅内容要健康、有激励性，而且语言要雅正。</a:t>
            </a:r>
          </a:p>
        </p:txBody>
      </p:sp>
      <p:grpSp>
        <p:nvGrpSpPr>
          <p:cNvPr id="2" name="Group 4"/>
          <p:cNvGrpSpPr>
            <a:grpSpLocks/>
          </p:cNvGrpSpPr>
          <p:nvPr/>
        </p:nvGrpSpPr>
        <p:grpSpPr bwMode="auto">
          <a:xfrm>
            <a:off x="1588" y="2674938"/>
            <a:ext cx="609600" cy="1978025"/>
            <a:chOff x="1" y="1685"/>
            <a:chExt cx="384" cy="1246"/>
          </a:xfrm>
        </p:grpSpPr>
        <p:pic>
          <p:nvPicPr>
            <p:cNvPr id="1368069"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68070"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68071" name="标题 1"/>
          <p:cNvSpPr>
            <a:spLocks/>
          </p:cNvSpPr>
          <p:nvPr/>
        </p:nvSpPr>
        <p:spPr bwMode="auto">
          <a:xfrm>
            <a:off x="611188"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714356"/>
            <a:ext cx="8140729" cy="5786477"/>
          </a:xfrm>
        </p:spPr>
        <p:txBody>
          <a:bodyPr/>
          <a:lstStyle/>
          <a:p>
            <a:pPr marL="0" indent="0">
              <a:lnSpc>
                <a:spcPts val="3500"/>
              </a:lnSpc>
              <a:spcBef>
                <a:spcPct val="0"/>
              </a:spcBef>
              <a:buNone/>
            </a:pPr>
            <a:r>
              <a:rPr lang="en-US" altLang="zh-CN" sz="2400" b="1" dirty="0" smtClean="0">
                <a:latin typeface="+mn-ea"/>
              </a:rPr>
              <a:t>3</a:t>
            </a:r>
            <a:r>
              <a:rPr lang="zh-CN" altLang="en-US" sz="2400" b="1" dirty="0" smtClean="0">
                <a:latin typeface="+mn-ea"/>
              </a:rPr>
              <a:t>．</a:t>
            </a:r>
            <a:r>
              <a:rPr lang="en-US" altLang="zh-CN" sz="2400" b="1" dirty="0" smtClean="0">
                <a:solidFill>
                  <a:srgbClr val="000000"/>
                </a:solidFill>
                <a:latin typeface="+mn-ea"/>
                <a:cs typeface="Times New Roman" pitchFamily="18" charset="0"/>
              </a:rPr>
              <a:t>[</a:t>
            </a:r>
            <a:r>
              <a:rPr lang="en-US" altLang="zh-CN" sz="2400" b="1" dirty="0" smtClean="0">
                <a:solidFill>
                  <a:srgbClr val="000000"/>
                </a:solidFill>
                <a:latin typeface="宋体" pitchFamily="2" charset="-122"/>
                <a:ea typeface="宋体" pitchFamily="2" charset="-122"/>
                <a:cs typeface="Times New Roman" pitchFamily="18" charset="0"/>
              </a:rPr>
              <a:t>2011</a:t>
            </a:r>
            <a:r>
              <a:rPr lang="en-US" altLang="zh-CN"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重庆卷</a:t>
            </a:r>
            <a:r>
              <a:rPr lang="en-US" altLang="zh-CN"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下面一段文字有四处重复累赘，请予以删除</a:t>
            </a:r>
            <a:r>
              <a:rPr lang="en-US" altLang="zh-CN"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只填序号</a:t>
            </a:r>
            <a:r>
              <a:rPr lang="en-US" altLang="zh-CN"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。要求：删除后应简明连贯、不损害原意。</a:t>
            </a:r>
            <a:r>
              <a:rPr lang="en-US" altLang="zh-CN" sz="2400" b="1" dirty="0" smtClean="0">
                <a:solidFill>
                  <a:srgbClr val="000000"/>
                </a:solidFill>
                <a:latin typeface="+mn-ea"/>
                <a:cs typeface="Times New Roman" pitchFamily="18" charset="0"/>
              </a:rPr>
              <a:t>(</a:t>
            </a:r>
            <a:r>
              <a:rPr lang="en-US" altLang="zh-CN" sz="2400" b="1" dirty="0" smtClean="0">
                <a:solidFill>
                  <a:srgbClr val="000000"/>
                </a:solidFill>
                <a:latin typeface="宋体" pitchFamily="2" charset="-122"/>
                <a:ea typeface="宋体" pitchFamily="2" charset="-122"/>
                <a:cs typeface="Times New Roman" pitchFamily="18" charset="0"/>
              </a:rPr>
              <a:t>4</a:t>
            </a:r>
            <a:r>
              <a:rPr lang="zh-CN" altLang="en-US" sz="2400" b="1" dirty="0" smtClean="0">
                <a:solidFill>
                  <a:srgbClr val="000000"/>
                </a:solidFill>
                <a:latin typeface="+mn-ea"/>
                <a:cs typeface="Times New Roman" pitchFamily="18" charset="0"/>
              </a:rPr>
              <a:t>分</a:t>
            </a:r>
            <a:r>
              <a:rPr lang="en-US" altLang="zh-CN" sz="2400" b="1" dirty="0" smtClean="0">
                <a:solidFill>
                  <a:srgbClr val="000000"/>
                </a:solidFill>
                <a:latin typeface="+mn-ea"/>
                <a:cs typeface="Times New Roman" pitchFamily="18" charset="0"/>
              </a:rPr>
              <a:t>)</a:t>
            </a:r>
          </a:p>
          <a:p>
            <a:pPr marL="0" indent="0">
              <a:lnSpc>
                <a:spcPts val="3500"/>
              </a:lnSpc>
              <a:spcBef>
                <a:spcPct val="0"/>
              </a:spcBef>
              <a:buNone/>
            </a:pPr>
            <a:r>
              <a:rPr lang="zh-CN" altLang="en-US" sz="2400" b="1" dirty="0" smtClean="0">
                <a:solidFill>
                  <a:srgbClr val="000000"/>
                </a:solidFill>
                <a:latin typeface="Times New Roman" pitchFamily="18" charset="0"/>
                <a:ea typeface="楷体_GB2312" pitchFamily="49" charset="-122"/>
                <a:cs typeface="Times New Roman" pitchFamily="18" charset="0"/>
              </a:rPr>
              <a:t>         清晨</a:t>
            </a:r>
            <a:r>
              <a:rPr lang="en-US" altLang="en-US" sz="2400" b="1" dirty="0" smtClean="0">
                <a:solidFill>
                  <a:srgbClr val="000000"/>
                </a:solidFill>
                <a:latin typeface="宋体" pitchFamily="2" charset="-122"/>
                <a:ea typeface="宋体" pitchFamily="2" charset="-122"/>
                <a:cs typeface="Times New Roman" pitchFamily="18" charset="0"/>
              </a:rPr>
              <a:t>7</a:t>
            </a:r>
            <a:r>
              <a:rPr lang="zh-CN" altLang="en-US" sz="2400" b="1" dirty="0" smtClean="0">
                <a:solidFill>
                  <a:srgbClr val="000000"/>
                </a:solidFill>
                <a:latin typeface="Times New Roman" pitchFamily="18" charset="0"/>
                <a:ea typeface="楷体_GB2312" pitchFamily="49" charset="-122"/>
                <a:cs typeface="Times New Roman" pitchFamily="18" charset="0"/>
              </a:rPr>
              <a:t>时，</a:t>
            </a:r>
            <a:r>
              <a:rPr lang="zh-CN" altLang="en-US" sz="2400" b="1" u="sng" dirty="0" smtClean="0">
                <a:solidFill>
                  <a:srgbClr val="000000"/>
                </a:solidFill>
                <a:latin typeface="Times New Roman" pitchFamily="18" charset="0"/>
                <a:ea typeface="楷体_GB2312" pitchFamily="49" charset="-122"/>
                <a:cs typeface="Times New Roman" pitchFamily="18" charset="0"/>
              </a:rPr>
              <a:t>重庆的</a:t>
            </a:r>
            <a:r>
              <a:rPr lang="zh-CN" altLang="en-US" sz="2400" b="1" dirty="0" smtClean="0">
                <a:solidFill>
                  <a:srgbClr val="000000"/>
                </a:solidFill>
                <a:latin typeface="Times New Roman" pitchFamily="18" charset="0"/>
                <a:ea typeface="楷体_GB2312" pitchFamily="49" charset="-122"/>
                <a:cs typeface="Times New Roman" pitchFamily="18" charset="0"/>
              </a:rPr>
              <a:t>天空微微发亮，参加</a:t>
            </a:r>
            <a:r>
              <a:rPr lang="en-US" altLang="en-US" sz="2400" b="1" dirty="0" smtClean="0">
                <a:solidFill>
                  <a:srgbClr val="000000"/>
                </a:solidFill>
                <a:latin typeface="宋体" pitchFamily="2" charset="-122"/>
                <a:ea typeface="宋体" pitchFamily="2" charset="-122"/>
                <a:cs typeface="Times New Roman" pitchFamily="18" charset="0"/>
              </a:rPr>
              <a:t>2011</a:t>
            </a:r>
            <a:r>
              <a:rPr lang="zh-CN" altLang="en-US" sz="2400" b="1" dirty="0" smtClean="0">
                <a:solidFill>
                  <a:srgbClr val="000000"/>
                </a:solidFill>
                <a:latin typeface="Times New Roman" pitchFamily="18" charset="0"/>
                <a:ea typeface="楷体_GB2312" pitchFamily="49" charset="-122"/>
                <a:cs typeface="Times New Roman" pitchFamily="18" charset="0"/>
              </a:rPr>
              <a:t>年重庆马</a:t>
            </a:r>
            <a:endParaRPr lang="en-US" altLang="zh-CN" sz="2400" b="1" dirty="0" smtClean="0">
              <a:solidFill>
                <a:srgbClr val="000000"/>
              </a:solidFill>
              <a:latin typeface="Times New Roman" pitchFamily="18" charset="0"/>
              <a:ea typeface="楷体_GB2312" pitchFamily="49" charset="-122"/>
              <a:cs typeface="Times New Roman" pitchFamily="18" charset="0"/>
            </a:endParaRPr>
          </a:p>
          <a:p>
            <a:pPr marL="0" indent="0">
              <a:lnSpc>
                <a:spcPts val="3500"/>
              </a:lnSpc>
              <a:spcBef>
                <a:spcPct val="0"/>
              </a:spcBef>
              <a:buNone/>
            </a:pPr>
            <a:endParaRPr lang="en-US" altLang="zh-CN" sz="2400" b="1" dirty="0" smtClean="0">
              <a:solidFill>
                <a:srgbClr val="000000"/>
              </a:solidFill>
              <a:latin typeface="Times New Roman" pitchFamily="18" charset="0"/>
              <a:ea typeface="楷体_GB2312" pitchFamily="49" charset="-122"/>
              <a:cs typeface="Times New Roman" pitchFamily="18" charset="0"/>
            </a:endParaRPr>
          </a:p>
          <a:p>
            <a:pPr marL="0" indent="0">
              <a:lnSpc>
                <a:spcPts val="3500"/>
              </a:lnSpc>
              <a:spcBef>
                <a:spcPct val="0"/>
              </a:spcBef>
              <a:buNone/>
            </a:pPr>
            <a:r>
              <a:rPr lang="zh-CN" altLang="en-US" sz="2400" b="1" dirty="0" smtClean="0">
                <a:solidFill>
                  <a:srgbClr val="000000"/>
                </a:solidFill>
                <a:latin typeface="Times New Roman" pitchFamily="18" charset="0"/>
                <a:ea typeface="楷体_GB2312" pitchFamily="49" charset="-122"/>
                <a:cs typeface="Times New Roman" pitchFamily="18" charset="0"/>
              </a:rPr>
              <a:t>拉松赛的运动员已陆续赶到</a:t>
            </a:r>
            <a:r>
              <a:rPr lang="zh-CN" altLang="en-US" sz="2400" b="1" u="sng" dirty="0" smtClean="0">
                <a:solidFill>
                  <a:srgbClr val="000000"/>
                </a:solidFill>
                <a:latin typeface="Times New Roman" pitchFamily="18" charset="0"/>
                <a:ea typeface="楷体_GB2312" pitchFamily="49" charset="-122"/>
                <a:cs typeface="Times New Roman" pitchFamily="18" charset="0"/>
              </a:rPr>
              <a:t>比赛的起点南滨公园</a:t>
            </a:r>
            <a:r>
              <a:rPr lang="zh-CN" altLang="en-US" sz="2400" b="1" dirty="0" smtClean="0">
                <a:solidFill>
                  <a:srgbClr val="000000"/>
                </a:solidFill>
                <a:latin typeface="Times New Roman" pitchFamily="18" charset="0"/>
                <a:ea typeface="楷体_GB2312" pitchFamily="49" charset="-122"/>
                <a:cs typeface="Times New Roman" pitchFamily="18" charset="0"/>
              </a:rPr>
              <a:t>，为</a:t>
            </a:r>
            <a:r>
              <a:rPr lang="zh-CN" altLang="en-US" sz="2400" b="1" u="sng" dirty="0" smtClean="0">
                <a:solidFill>
                  <a:srgbClr val="000000"/>
                </a:solidFill>
                <a:latin typeface="Times New Roman" pitchFamily="18" charset="0"/>
                <a:ea typeface="楷体_GB2312" pitchFamily="49" charset="-122"/>
                <a:cs typeface="Times New Roman" pitchFamily="18" charset="0"/>
              </a:rPr>
              <a:t>即将</a:t>
            </a:r>
            <a:endParaRPr lang="en-US" altLang="zh-CN" sz="2400" b="1" u="sng" dirty="0" smtClean="0">
              <a:solidFill>
                <a:srgbClr val="000000"/>
              </a:solidFill>
              <a:latin typeface="Times New Roman" pitchFamily="18" charset="0"/>
              <a:ea typeface="楷体_GB2312" pitchFamily="49" charset="-122"/>
              <a:cs typeface="Times New Roman" pitchFamily="18" charset="0"/>
            </a:endParaRPr>
          </a:p>
          <a:p>
            <a:pPr marL="0" indent="0">
              <a:lnSpc>
                <a:spcPts val="3500"/>
              </a:lnSpc>
              <a:spcBef>
                <a:spcPct val="0"/>
              </a:spcBef>
              <a:buNone/>
            </a:pPr>
            <a:endParaRPr lang="en-US" altLang="zh-CN" sz="2400" b="1" u="sng" dirty="0" smtClean="0">
              <a:solidFill>
                <a:srgbClr val="000000"/>
              </a:solidFill>
              <a:latin typeface="Times New Roman" pitchFamily="18" charset="0"/>
              <a:ea typeface="楷体_GB2312" pitchFamily="49" charset="-122"/>
              <a:cs typeface="Times New Roman" pitchFamily="18" charset="0"/>
            </a:endParaRPr>
          </a:p>
          <a:p>
            <a:pPr marL="0" indent="0">
              <a:lnSpc>
                <a:spcPts val="3500"/>
              </a:lnSpc>
              <a:spcBef>
                <a:spcPct val="0"/>
              </a:spcBef>
              <a:buNone/>
            </a:pPr>
            <a:r>
              <a:rPr lang="zh-CN" altLang="en-US" sz="2400" b="1" u="sng" dirty="0" smtClean="0">
                <a:solidFill>
                  <a:srgbClr val="000000"/>
                </a:solidFill>
                <a:latin typeface="Times New Roman" pitchFamily="18" charset="0"/>
                <a:ea typeface="楷体_GB2312" pitchFamily="49" charset="-122"/>
                <a:cs typeface="Times New Roman" pitchFamily="18" charset="0"/>
              </a:rPr>
              <a:t>开始的</a:t>
            </a:r>
            <a:r>
              <a:rPr lang="zh-CN" altLang="en-US" sz="2400" b="1" dirty="0" smtClean="0">
                <a:solidFill>
                  <a:srgbClr val="000000"/>
                </a:solidFill>
                <a:latin typeface="Times New Roman" pitchFamily="18" charset="0"/>
                <a:ea typeface="楷体_GB2312" pitchFamily="49" charset="-122"/>
                <a:cs typeface="Times New Roman" pitchFamily="18" charset="0"/>
              </a:rPr>
              <a:t>   </a:t>
            </a:r>
            <a:r>
              <a:rPr lang="en-US" altLang="en-US" sz="2400" b="1" u="sng" dirty="0" smtClean="0">
                <a:solidFill>
                  <a:srgbClr val="000000"/>
                </a:solidFill>
                <a:latin typeface="宋体" pitchFamily="2" charset="-122"/>
                <a:ea typeface="宋体" pitchFamily="2" charset="-122"/>
                <a:cs typeface="Times New Roman" pitchFamily="18" charset="0"/>
              </a:rPr>
              <a:t>2011</a:t>
            </a:r>
            <a:r>
              <a:rPr lang="zh-CN" altLang="en-US" sz="2400" b="1" u="sng" dirty="0" smtClean="0">
                <a:solidFill>
                  <a:srgbClr val="000000"/>
                </a:solidFill>
                <a:latin typeface="Times New Roman" pitchFamily="18" charset="0"/>
                <a:ea typeface="楷体_GB2312" pitchFamily="49" charset="-122"/>
                <a:cs typeface="Times New Roman" pitchFamily="18" charset="0"/>
              </a:rPr>
              <a:t>年重庆</a:t>
            </a:r>
            <a:r>
              <a:rPr lang="zh-CN" altLang="en-US" sz="2400" b="1" dirty="0" smtClean="0">
                <a:solidFill>
                  <a:srgbClr val="000000"/>
                </a:solidFill>
                <a:latin typeface="Times New Roman" pitchFamily="18" charset="0"/>
                <a:ea typeface="楷体_GB2312" pitchFamily="49" charset="-122"/>
                <a:cs typeface="Times New Roman" pitchFamily="18" charset="0"/>
              </a:rPr>
              <a:t>马拉松赛热身。</a:t>
            </a:r>
            <a:r>
              <a:rPr lang="zh-CN" altLang="en-US" sz="2400" b="1" u="sng" dirty="0" smtClean="0">
                <a:solidFill>
                  <a:srgbClr val="000000"/>
                </a:solidFill>
                <a:latin typeface="Times New Roman" pitchFamily="18" charset="0"/>
                <a:ea typeface="楷体_GB2312" pitchFamily="49" charset="-122"/>
                <a:cs typeface="Times New Roman" pitchFamily="18" charset="0"/>
              </a:rPr>
              <a:t>在起点处，参加比赛</a:t>
            </a:r>
            <a:endParaRPr lang="en-US" altLang="zh-CN" sz="2400" b="1" u="sng" dirty="0" smtClean="0">
              <a:solidFill>
                <a:srgbClr val="000000"/>
              </a:solidFill>
              <a:latin typeface="Times New Roman" pitchFamily="18" charset="0"/>
              <a:ea typeface="楷体_GB2312" pitchFamily="49" charset="-122"/>
              <a:cs typeface="Times New Roman" pitchFamily="18" charset="0"/>
            </a:endParaRPr>
          </a:p>
          <a:p>
            <a:pPr marL="0" indent="0">
              <a:lnSpc>
                <a:spcPts val="3500"/>
              </a:lnSpc>
              <a:spcBef>
                <a:spcPct val="0"/>
              </a:spcBef>
              <a:buNone/>
            </a:pPr>
            <a:endParaRPr lang="en-US" altLang="zh-CN" sz="2400" b="1" u="sng" dirty="0" smtClean="0">
              <a:solidFill>
                <a:srgbClr val="000000"/>
              </a:solidFill>
              <a:latin typeface="Times New Roman" pitchFamily="18" charset="0"/>
              <a:ea typeface="楷体_GB2312" pitchFamily="49" charset="-122"/>
              <a:cs typeface="Times New Roman" pitchFamily="18" charset="0"/>
            </a:endParaRPr>
          </a:p>
          <a:p>
            <a:pPr marL="0" indent="0">
              <a:lnSpc>
                <a:spcPts val="3500"/>
              </a:lnSpc>
              <a:spcBef>
                <a:spcPct val="0"/>
              </a:spcBef>
              <a:buNone/>
            </a:pPr>
            <a:r>
              <a:rPr lang="zh-CN" altLang="en-US" sz="2400" b="1" u="sng" dirty="0" smtClean="0">
                <a:solidFill>
                  <a:srgbClr val="000000"/>
                </a:solidFill>
                <a:latin typeface="Times New Roman" pitchFamily="18" charset="0"/>
                <a:ea typeface="楷体_GB2312" pitchFamily="49" charset="-122"/>
                <a:cs typeface="Times New Roman" pitchFamily="18" charset="0"/>
              </a:rPr>
              <a:t>的运动员正在进行准备</a:t>
            </a:r>
            <a:r>
              <a:rPr lang="zh-CN" altLang="en-US" sz="2400" b="1" dirty="0" smtClean="0">
                <a:solidFill>
                  <a:srgbClr val="000000"/>
                </a:solidFill>
                <a:latin typeface="Times New Roman" pitchFamily="18" charset="0"/>
                <a:ea typeface="楷体_GB2312" pitchFamily="49" charset="-122"/>
                <a:cs typeface="Times New Roman" pitchFamily="18" charset="0"/>
              </a:rPr>
              <a:t>，慢跑，拉伸韧带，一举一动都显示出专业素养。</a:t>
            </a:r>
            <a:r>
              <a:rPr lang="zh-CN" altLang="en-US" sz="2400" b="1" u="sng" dirty="0" smtClean="0">
                <a:solidFill>
                  <a:srgbClr val="000000"/>
                </a:solidFill>
                <a:latin typeface="Times New Roman" pitchFamily="18" charset="0"/>
                <a:ea typeface="楷体_GB2312" pitchFamily="49" charset="-122"/>
                <a:cs typeface="Times New Roman" pitchFamily="18" charset="0"/>
              </a:rPr>
              <a:t>虽然比赛还没有开始</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zh-CN" altLang="en-US" sz="2400" b="1" u="sng" dirty="0" smtClean="0">
                <a:solidFill>
                  <a:srgbClr val="000000"/>
                </a:solidFill>
                <a:latin typeface="Times New Roman" pitchFamily="18" charset="0"/>
                <a:ea typeface="楷体_GB2312" pitchFamily="49" charset="-122"/>
                <a:cs typeface="Times New Roman" pitchFamily="18" charset="0"/>
              </a:rPr>
              <a:t>尚在安排之中</a:t>
            </a:r>
            <a:r>
              <a:rPr lang="zh-CN" altLang="en-US" sz="2400" b="1" dirty="0" smtClean="0">
                <a:solidFill>
                  <a:srgbClr val="000000"/>
                </a:solidFill>
                <a:latin typeface="Times New Roman" pitchFamily="18" charset="0"/>
                <a:ea typeface="楷体_GB2312" pitchFamily="49" charset="-122"/>
                <a:cs typeface="Times New Roman" pitchFamily="18" charset="0"/>
              </a:rPr>
              <a:t>，</a:t>
            </a:r>
          </a:p>
        </p:txBody>
      </p:sp>
      <p:grpSp>
        <p:nvGrpSpPr>
          <p:cNvPr id="2" name="Group 4"/>
          <p:cNvGrpSpPr>
            <a:grpSpLocks/>
          </p:cNvGrpSpPr>
          <p:nvPr/>
        </p:nvGrpSpPr>
        <p:grpSpPr bwMode="auto">
          <a:xfrm>
            <a:off x="1588" y="2674938"/>
            <a:ext cx="609600" cy="1978025"/>
            <a:chOff x="1" y="1685"/>
            <a:chExt cx="384" cy="1246"/>
          </a:xfrm>
        </p:grpSpPr>
        <p:pic>
          <p:nvPicPr>
            <p:cNvPr id="1369093"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6909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69095" name="标题 1"/>
          <p:cNvSpPr>
            <a:spLocks/>
          </p:cNvSpPr>
          <p:nvPr/>
        </p:nvSpPr>
        <p:spPr bwMode="auto">
          <a:xfrm>
            <a:off x="611188"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3000364" y="2428868"/>
            <a:ext cx="500066" cy="461665"/>
          </a:xfrm>
          <a:prstGeom prst="rect">
            <a:avLst/>
          </a:prstGeom>
          <a:noFill/>
        </p:spPr>
        <p:txBody>
          <a:bodyPr wrap="square" rtlCol="0">
            <a:spAutoFit/>
          </a:bodyPr>
          <a:lstStyle/>
          <a:p>
            <a:r>
              <a:rPr lang="zh-CN" altLang="en-US" sz="2400" b="1" dirty="0" smtClean="0">
                <a:solidFill>
                  <a:srgbClr val="000000"/>
                </a:solidFill>
                <a:latin typeface="Times New Roman" pitchFamily="18" charset="0"/>
                <a:ea typeface="楷体_GB2312" pitchFamily="49" charset="-122"/>
                <a:cs typeface="Times New Roman" pitchFamily="18" charset="0"/>
              </a:rPr>
              <a:t>①</a:t>
            </a:r>
            <a:endParaRPr lang="zh-CN" altLang="en-US" sz="2400" dirty="0"/>
          </a:p>
        </p:txBody>
      </p:sp>
      <p:sp>
        <p:nvSpPr>
          <p:cNvPr id="9" name="TextBox 8"/>
          <p:cNvSpPr txBox="1"/>
          <p:nvPr/>
        </p:nvSpPr>
        <p:spPr>
          <a:xfrm>
            <a:off x="6000760" y="3357562"/>
            <a:ext cx="500034" cy="461665"/>
          </a:xfrm>
          <a:prstGeom prst="rect">
            <a:avLst/>
          </a:prstGeom>
          <a:noFill/>
        </p:spPr>
        <p:txBody>
          <a:bodyPr wrap="square" rtlCol="0">
            <a:spAutoFit/>
          </a:bodyPr>
          <a:lstStyle/>
          <a:p>
            <a:r>
              <a:rPr lang="zh-CN" altLang="en-US" sz="2400" b="1" dirty="0" smtClean="0">
                <a:solidFill>
                  <a:srgbClr val="000000"/>
                </a:solidFill>
                <a:latin typeface="Times New Roman" pitchFamily="18" charset="0"/>
                <a:ea typeface="楷体_GB2312" pitchFamily="49" charset="-122"/>
                <a:cs typeface="Times New Roman" pitchFamily="18" charset="0"/>
              </a:rPr>
              <a:t>②</a:t>
            </a:r>
            <a:endParaRPr lang="zh-CN" altLang="en-US" sz="2400" dirty="0"/>
          </a:p>
        </p:txBody>
      </p:sp>
      <p:sp>
        <p:nvSpPr>
          <p:cNvPr id="10" name="TextBox 9"/>
          <p:cNvSpPr txBox="1"/>
          <p:nvPr/>
        </p:nvSpPr>
        <p:spPr>
          <a:xfrm>
            <a:off x="214282" y="428604"/>
            <a:ext cx="428628" cy="369332"/>
          </a:xfrm>
          <a:prstGeom prst="rect">
            <a:avLst/>
          </a:prstGeom>
          <a:noFill/>
        </p:spPr>
        <p:txBody>
          <a:bodyPr wrap="square" rtlCol="0">
            <a:spAutoFit/>
          </a:bodyPr>
          <a:lstStyle/>
          <a:p>
            <a:endParaRPr lang="zh-CN" altLang="en-US" dirty="0"/>
          </a:p>
        </p:txBody>
      </p:sp>
      <p:sp>
        <p:nvSpPr>
          <p:cNvPr id="11" name="TextBox 10"/>
          <p:cNvSpPr txBox="1"/>
          <p:nvPr/>
        </p:nvSpPr>
        <p:spPr>
          <a:xfrm>
            <a:off x="7786710" y="3357562"/>
            <a:ext cx="500034" cy="461665"/>
          </a:xfrm>
          <a:prstGeom prst="rect">
            <a:avLst/>
          </a:prstGeom>
          <a:noFill/>
        </p:spPr>
        <p:txBody>
          <a:bodyPr wrap="square" rtlCol="0">
            <a:spAutoFit/>
          </a:bodyPr>
          <a:lstStyle/>
          <a:p>
            <a:r>
              <a:rPr lang="zh-CN" altLang="en-US" sz="2400" b="1" dirty="0" smtClean="0">
                <a:solidFill>
                  <a:srgbClr val="000000"/>
                </a:solidFill>
                <a:latin typeface="Times New Roman" pitchFamily="18" charset="0"/>
                <a:ea typeface="楷体_GB2312" pitchFamily="49" charset="-122"/>
                <a:cs typeface="Times New Roman" pitchFamily="18" charset="0"/>
              </a:rPr>
              <a:t>③</a:t>
            </a:r>
            <a:endParaRPr lang="zh-CN" altLang="en-US" sz="2400" dirty="0"/>
          </a:p>
        </p:txBody>
      </p:sp>
      <p:sp>
        <p:nvSpPr>
          <p:cNvPr id="12" name="TextBox 11"/>
          <p:cNvSpPr txBox="1"/>
          <p:nvPr/>
        </p:nvSpPr>
        <p:spPr>
          <a:xfrm>
            <a:off x="2285984" y="4214818"/>
            <a:ext cx="500034" cy="461665"/>
          </a:xfrm>
          <a:prstGeom prst="rect">
            <a:avLst/>
          </a:prstGeom>
          <a:noFill/>
        </p:spPr>
        <p:txBody>
          <a:bodyPr wrap="square" rtlCol="0">
            <a:spAutoFit/>
          </a:bodyPr>
          <a:lstStyle/>
          <a:p>
            <a:r>
              <a:rPr lang="zh-CN" altLang="en-US" sz="2400" b="1" dirty="0" smtClean="0">
                <a:solidFill>
                  <a:srgbClr val="000000"/>
                </a:solidFill>
                <a:latin typeface="Times New Roman" pitchFamily="18" charset="0"/>
                <a:ea typeface="楷体_GB2312" pitchFamily="49" charset="-122"/>
                <a:cs typeface="Times New Roman" pitchFamily="18" charset="0"/>
              </a:rPr>
              <a:t>④</a:t>
            </a:r>
            <a:endParaRPr lang="zh-CN" altLang="en-US" sz="2400" dirty="0"/>
          </a:p>
        </p:txBody>
      </p:sp>
      <p:sp>
        <p:nvSpPr>
          <p:cNvPr id="14" name="TextBox 13"/>
          <p:cNvSpPr txBox="1"/>
          <p:nvPr/>
        </p:nvSpPr>
        <p:spPr>
          <a:xfrm>
            <a:off x="6715140" y="4214818"/>
            <a:ext cx="428628" cy="369332"/>
          </a:xfrm>
          <a:prstGeom prst="rect">
            <a:avLst/>
          </a:prstGeom>
          <a:noFill/>
        </p:spPr>
        <p:txBody>
          <a:bodyPr wrap="square" rtlCol="0">
            <a:spAutoFit/>
          </a:bodyPr>
          <a:lstStyle/>
          <a:p>
            <a:r>
              <a:rPr lang="zh-CN" altLang="en-US" b="1" dirty="0" smtClean="0">
                <a:solidFill>
                  <a:srgbClr val="000000"/>
                </a:solidFill>
                <a:latin typeface="Times New Roman" pitchFamily="18" charset="0"/>
                <a:ea typeface="楷体_GB2312" pitchFamily="49" charset="-122"/>
                <a:cs typeface="Times New Roman" pitchFamily="18" charset="0"/>
              </a:rPr>
              <a:t>⑤</a:t>
            </a:r>
            <a:endParaRPr lang="zh-CN" altLang="en-US" dirty="0"/>
          </a:p>
        </p:txBody>
      </p:sp>
      <p:sp>
        <p:nvSpPr>
          <p:cNvPr id="15" name="TextBox 14"/>
          <p:cNvSpPr txBox="1"/>
          <p:nvPr/>
        </p:nvSpPr>
        <p:spPr>
          <a:xfrm>
            <a:off x="3643306" y="5500702"/>
            <a:ext cx="500034" cy="461665"/>
          </a:xfrm>
          <a:prstGeom prst="rect">
            <a:avLst/>
          </a:prstGeom>
          <a:noFill/>
        </p:spPr>
        <p:txBody>
          <a:bodyPr wrap="square" rtlCol="0">
            <a:spAutoFit/>
          </a:bodyPr>
          <a:lstStyle/>
          <a:p>
            <a:r>
              <a:rPr lang="zh-CN" altLang="en-US" sz="2400" b="1" dirty="0" smtClean="0">
                <a:solidFill>
                  <a:srgbClr val="000000"/>
                </a:solidFill>
                <a:latin typeface="Times New Roman" pitchFamily="18" charset="0"/>
                <a:ea typeface="楷体_GB2312" pitchFamily="49" charset="-122"/>
                <a:cs typeface="Times New Roman" pitchFamily="18" charset="0"/>
              </a:rPr>
              <a:t>⑥</a:t>
            </a:r>
            <a:endParaRPr lang="zh-CN" altLang="en-US" sz="2400" dirty="0"/>
          </a:p>
        </p:txBody>
      </p:sp>
      <p:sp>
        <p:nvSpPr>
          <p:cNvPr id="16" name="TextBox 15"/>
          <p:cNvSpPr txBox="1"/>
          <p:nvPr/>
        </p:nvSpPr>
        <p:spPr>
          <a:xfrm>
            <a:off x="6095509" y="5540056"/>
            <a:ext cx="428596" cy="461665"/>
          </a:xfrm>
          <a:prstGeom prst="rect">
            <a:avLst/>
          </a:prstGeom>
          <a:noFill/>
        </p:spPr>
        <p:txBody>
          <a:bodyPr wrap="square" rtlCol="0">
            <a:spAutoFit/>
          </a:bodyPr>
          <a:lstStyle/>
          <a:p>
            <a:r>
              <a:rPr lang="zh-CN" altLang="en-US" sz="2400" b="1" dirty="0" smtClean="0">
                <a:solidFill>
                  <a:srgbClr val="000000"/>
                </a:solidFill>
                <a:latin typeface="Times New Roman" pitchFamily="18" charset="0"/>
                <a:ea typeface="楷体_GB2312" pitchFamily="49" charset="-122"/>
                <a:cs typeface="Times New Roman" pitchFamily="18" charset="0"/>
              </a:rPr>
              <a:t>⑦</a:t>
            </a:r>
            <a:endParaRPr lang="zh-CN" altLang="en-US" sz="24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ppt_x"/>
                                          </p:val>
                                        </p:tav>
                                        <p:tav tm="100000">
                                          <p:val>
                                            <p:strVal val="#ppt_x"/>
                                          </p:val>
                                        </p:tav>
                                      </p:tavLst>
                                    </p:anim>
                                    <p:anim calcmode="lin" valueType="num">
                                      <p:cBhvr additive="base">
                                        <p:cTn id="4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 calcmode="lin" valueType="num">
                                      <p:cBhvr additive="base">
                                        <p:cTn id="5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ppt_x"/>
                                          </p:val>
                                        </p:tav>
                                        <p:tav tm="100000">
                                          <p:val>
                                            <p:strVal val="#ppt_x"/>
                                          </p:val>
                                        </p:tav>
                                      </p:tavLst>
                                    </p:anim>
                                    <p:anim calcmode="lin" valueType="num">
                                      <p:cBhvr additive="base">
                                        <p:cTn id="6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P spid="14" grpId="0"/>
      <p:bldP spid="15" grpId="0"/>
      <p:bldP spid="16" grpId="0"/>
    </p:bldLst>
  </p:timing>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0114" name="内容占位符 2"/>
          <p:cNvSpPr>
            <a:spLocks noGrp="1"/>
          </p:cNvSpPr>
          <p:nvPr>
            <p:ph idx="4294967295"/>
          </p:nvPr>
        </p:nvSpPr>
        <p:spPr>
          <a:xfrm>
            <a:off x="571472" y="928670"/>
            <a:ext cx="8286808" cy="5407043"/>
          </a:xfrm>
        </p:spPr>
        <p:txBody>
          <a:bodyPr/>
          <a:lstStyle/>
          <a:p>
            <a:pPr marL="0" indent="0">
              <a:lnSpc>
                <a:spcPts val="3500"/>
              </a:lnSpc>
              <a:spcBef>
                <a:spcPct val="0"/>
              </a:spcBef>
              <a:buNone/>
            </a:pPr>
            <a:r>
              <a:rPr lang="zh-CN" altLang="en-US" sz="2400" b="1" dirty="0" smtClean="0">
                <a:solidFill>
                  <a:srgbClr val="000000"/>
                </a:solidFill>
                <a:latin typeface="Times New Roman" pitchFamily="18" charset="0"/>
                <a:ea typeface="楷体_GB2312" pitchFamily="49" charset="-122"/>
                <a:cs typeface="Times New Roman" pitchFamily="18" charset="0"/>
              </a:rPr>
              <a:t>     但空气中已经透露出一丝</a:t>
            </a:r>
            <a:r>
              <a:rPr lang="zh-CN" altLang="en-US" sz="2400" b="1" u="sng" dirty="0" smtClean="0">
                <a:solidFill>
                  <a:srgbClr val="000000"/>
                </a:solidFill>
                <a:latin typeface="Times New Roman" pitchFamily="18" charset="0"/>
                <a:ea typeface="楷体_GB2312" pitchFamily="49" charset="-122"/>
                <a:cs typeface="Times New Roman" pitchFamily="18" charset="0"/>
              </a:rPr>
              <a:t>如箭在弦</a:t>
            </a:r>
            <a:r>
              <a:rPr lang="zh-CN" altLang="en-US" sz="2400" b="1" dirty="0" smtClean="0">
                <a:solidFill>
                  <a:srgbClr val="000000"/>
                </a:solidFill>
                <a:latin typeface="Times New Roman" pitchFamily="18" charset="0"/>
                <a:ea typeface="楷体_GB2312" pitchFamily="49" charset="-122"/>
                <a:cs typeface="Times New Roman" pitchFamily="18" charset="0"/>
              </a:rPr>
              <a:t>的紧张。</a:t>
            </a:r>
          </a:p>
          <a:p>
            <a:pPr>
              <a:buNone/>
            </a:pPr>
            <a:r>
              <a:rPr lang="zh-CN" altLang="en-US" sz="2400" b="1" dirty="0" smtClean="0">
                <a:solidFill>
                  <a:srgbClr val="000000"/>
                </a:solidFill>
                <a:latin typeface="Courier New"/>
                <a:cs typeface="Times New Roman" pitchFamily="18" charset="0"/>
              </a:rPr>
              <a:t> </a:t>
            </a:r>
            <a:endParaRPr lang="en-US" altLang="zh-CN" sz="2400" b="1" dirty="0" smtClean="0">
              <a:solidFill>
                <a:srgbClr val="000000"/>
              </a:solidFill>
              <a:latin typeface="Courier New"/>
              <a:cs typeface="Times New Roman" pitchFamily="18" charset="0"/>
            </a:endParaRPr>
          </a:p>
          <a:p>
            <a:pPr>
              <a:buNone/>
            </a:pPr>
            <a:r>
              <a:rPr lang="zh-CN" altLang="en-US" sz="2400" b="1" dirty="0" smtClean="0">
                <a:solidFill>
                  <a:srgbClr val="000000"/>
                </a:solidFill>
                <a:latin typeface="Courier New"/>
                <a:cs typeface="Times New Roman" pitchFamily="18" charset="0"/>
              </a:rPr>
              <a:t>  应当删除的是：</a:t>
            </a:r>
            <a:r>
              <a:rPr lang="en-US" altLang="en-US" sz="2400" b="1" dirty="0" smtClean="0">
                <a:solidFill>
                  <a:srgbClr val="000000"/>
                </a:solidFill>
                <a:latin typeface="宋体" pitchFamily="2" charset="-122"/>
                <a:ea typeface="宋体" pitchFamily="2" charset="-122"/>
                <a:cs typeface="Times New Roman" pitchFamily="18" charset="0"/>
              </a:rPr>
              <a:t>____________________________________</a:t>
            </a:r>
          </a:p>
          <a:p>
            <a:pPr marL="0" indent="0">
              <a:lnSpc>
                <a:spcPts val="3500"/>
              </a:lnSpc>
              <a:buNone/>
            </a:pPr>
            <a:r>
              <a:rPr lang="en-US" altLang="zh-CN" sz="2400" b="1" dirty="0" smtClean="0">
                <a:solidFill>
                  <a:srgbClr val="990033"/>
                </a:solidFill>
                <a:latin typeface="宋体" charset="-122"/>
                <a:cs typeface="Times New Roman" pitchFamily="18" charset="0"/>
              </a:rPr>
              <a:t>①④⑤⑦</a:t>
            </a:r>
            <a:endParaRPr lang="zh-CN" altLang="en-US" sz="2400" b="1" dirty="0" smtClean="0">
              <a:solidFill>
                <a:srgbClr val="990033"/>
              </a:solidFill>
              <a:latin typeface="宋体" charset="-122"/>
              <a:cs typeface="Times New Roman" pitchFamily="18" charset="0"/>
            </a:endParaRPr>
          </a:p>
          <a:p>
            <a:pPr marL="0" indent="0">
              <a:lnSpc>
                <a:spcPts val="3500"/>
              </a:lnSpc>
              <a:buNone/>
            </a:pP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zh-CN" sz="2400" b="1" dirty="0" smtClean="0">
                <a:solidFill>
                  <a:srgbClr val="990033"/>
                </a:solidFill>
                <a:latin typeface="宋体" charset="-122"/>
                <a:cs typeface="Times New Roman" pitchFamily="18" charset="0"/>
              </a:rPr>
              <a:t>] </a:t>
            </a:r>
            <a:r>
              <a:rPr lang="zh-CN" altLang="en-US" sz="2400" b="1" dirty="0" smtClean="0">
                <a:solidFill>
                  <a:srgbClr val="990033"/>
                </a:solidFill>
                <a:latin typeface="宋体" charset="-122"/>
                <a:cs typeface="Times New Roman" pitchFamily="18" charset="0"/>
              </a:rPr>
              <a:t>本题考查语言表达简明、连贯的能力。能否删除的前提是会不会产生歧义，表述的意思是否清楚而又最为简洁。</a:t>
            </a:r>
            <a:r>
              <a:rPr lang="en-US" altLang="zh-CN" sz="2400" b="1" dirty="0" smtClean="0">
                <a:solidFill>
                  <a:srgbClr val="990033"/>
                </a:solidFill>
                <a:latin typeface="宋体" charset="-122"/>
                <a:cs typeface="Times New Roman" pitchFamily="18" charset="0"/>
              </a:rPr>
              <a:t>①</a:t>
            </a:r>
            <a:r>
              <a:rPr lang="zh-CN" altLang="en-US" sz="2400" b="1" dirty="0" smtClean="0">
                <a:solidFill>
                  <a:srgbClr val="990033"/>
                </a:solidFill>
                <a:latin typeface="宋体" charset="-122"/>
                <a:cs typeface="Times New Roman" pitchFamily="18" charset="0"/>
              </a:rPr>
              <a:t>后面的</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重庆马拉松赛</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已经交代了</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天空</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是</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重庆</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的，因此，</a:t>
            </a:r>
            <a:r>
              <a:rPr lang="en-US" altLang="zh-CN" sz="2400" b="1" dirty="0" smtClean="0">
                <a:solidFill>
                  <a:srgbClr val="990033"/>
                </a:solidFill>
                <a:latin typeface="宋体" charset="-122"/>
                <a:cs typeface="Times New Roman" pitchFamily="18" charset="0"/>
              </a:rPr>
              <a:t>①</a:t>
            </a:r>
            <a:r>
              <a:rPr lang="zh-CN" altLang="en-US" sz="2400" b="1" dirty="0" smtClean="0">
                <a:solidFill>
                  <a:srgbClr val="990033"/>
                </a:solidFill>
                <a:latin typeface="宋体" charset="-122"/>
                <a:cs typeface="Times New Roman" pitchFamily="18" charset="0"/>
              </a:rPr>
              <a:t>可省略；</a:t>
            </a:r>
            <a:r>
              <a:rPr lang="en-US" altLang="zh-CN" sz="2400" b="1" dirty="0" smtClean="0">
                <a:solidFill>
                  <a:srgbClr val="990033"/>
                </a:solidFill>
                <a:latin typeface="宋体" charset="-122"/>
                <a:cs typeface="Times New Roman" pitchFamily="18" charset="0"/>
              </a:rPr>
              <a:t>④</a:t>
            </a:r>
            <a:r>
              <a:rPr lang="zh-CN" altLang="en-US" sz="2400" b="1" dirty="0" smtClean="0">
                <a:solidFill>
                  <a:srgbClr val="990033"/>
                </a:solidFill>
                <a:latin typeface="宋体" charset="-122"/>
                <a:cs typeface="Times New Roman" pitchFamily="18" charset="0"/>
              </a:rPr>
              <a:t>承接前文可省略掉；</a:t>
            </a:r>
            <a:r>
              <a:rPr lang="en-US" altLang="zh-CN" sz="2400" b="1" dirty="0" smtClean="0">
                <a:solidFill>
                  <a:srgbClr val="990033"/>
                </a:solidFill>
                <a:latin typeface="宋体" charset="-122"/>
                <a:cs typeface="Times New Roman" pitchFamily="18" charset="0"/>
              </a:rPr>
              <a:t>⑤</a:t>
            </a:r>
            <a:r>
              <a:rPr lang="zh-CN" altLang="en-US" sz="2400" b="1" dirty="0" smtClean="0">
                <a:solidFill>
                  <a:srgbClr val="990033"/>
                </a:solidFill>
                <a:latin typeface="宋体" charset="-122"/>
                <a:cs typeface="Times New Roman" pitchFamily="18" charset="0"/>
              </a:rPr>
              <a:t>与前面的</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热身</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和后面的</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慢跑，拉伸韧带</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表意重复，可删除；</a:t>
            </a:r>
            <a:r>
              <a:rPr lang="en-US" altLang="zh-CN" sz="2400" b="1" dirty="0" smtClean="0">
                <a:solidFill>
                  <a:srgbClr val="990033"/>
                </a:solidFill>
                <a:latin typeface="宋体" charset="-122"/>
                <a:cs typeface="Times New Roman" pitchFamily="18" charset="0"/>
              </a:rPr>
              <a:t>⑦</a:t>
            </a:r>
            <a:r>
              <a:rPr lang="zh-CN" altLang="en-US" sz="2400" b="1" dirty="0" smtClean="0">
                <a:solidFill>
                  <a:srgbClr val="990033"/>
                </a:solidFill>
                <a:latin typeface="宋体" charset="-122"/>
                <a:cs typeface="Times New Roman" pitchFamily="18" charset="0"/>
              </a:rPr>
              <a:t>与⑥中的“还没有开始”意思重复，删除。</a:t>
            </a:r>
          </a:p>
        </p:txBody>
      </p:sp>
      <p:grpSp>
        <p:nvGrpSpPr>
          <p:cNvPr id="2" name="Group 4"/>
          <p:cNvGrpSpPr>
            <a:grpSpLocks/>
          </p:cNvGrpSpPr>
          <p:nvPr/>
        </p:nvGrpSpPr>
        <p:grpSpPr bwMode="auto">
          <a:xfrm>
            <a:off x="1588" y="2674938"/>
            <a:ext cx="609600" cy="1978025"/>
            <a:chOff x="1" y="1685"/>
            <a:chExt cx="384" cy="1246"/>
          </a:xfrm>
        </p:grpSpPr>
        <p:pic>
          <p:nvPicPr>
            <p:cNvPr id="1370117"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7011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70119" name="标题 1"/>
          <p:cNvSpPr>
            <a:spLocks/>
          </p:cNvSpPr>
          <p:nvPr/>
        </p:nvSpPr>
        <p:spPr bwMode="auto">
          <a:xfrm>
            <a:off x="611188"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TextBox 7"/>
          <p:cNvSpPr txBox="1"/>
          <p:nvPr/>
        </p:nvSpPr>
        <p:spPr>
          <a:xfrm>
            <a:off x="4714876" y="1357298"/>
            <a:ext cx="500034" cy="461665"/>
          </a:xfrm>
          <a:prstGeom prst="rect">
            <a:avLst/>
          </a:prstGeom>
          <a:noFill/>
        </p:spPr>
        <p:txBody>
          <a:bodyPr wrap="square" rtlCol="0">
            <a:spAutoFit/>
          </a:bodyPr>
          <a:lstStyle/>
          <a:p>
            <a:r>
              <a:rPr lang="zh-CN" altLang="en-US" sz="2400" b="1" dirty="0" smtClean="0">
                <a:solidFill>
                  <a:srgbClr val="000000"/>
                </a:solidFill>
                <a:latin typeface="Times New Roman" pitchFamily="18" charset="0"/>
                <a:ea typeface="楷体_GB2312" pitchFamily="49" charset="-122"/>
                <a:cs typeface="Times New Roman" pitchFamily="18" charset="0"/>
              </a:rPr>
              <a:t>⑧</a:t>
            </a:r>
            <a:endParaRPr lang="zh-CN" altLang="en-US" sz="24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70114">
                                            <p:txEl>
                                              <p:pRg st="0" end="0"/>
                                            </p:txEl>
                                          </p:spTgt>
                                        </p:tgtEl>
                                        <p:attrNameLst>
                                          <p:attrName>style.visibility</p:attrName>
                                        </p:attrNameLst>
                                      </p:cBhvr>
                                      <p:to>
                                        <p:strVal val="visible"/>
                                      </p:to>
                                    </p:set>
                                    <p:anim calcmode="lin" valueType="num">
                                      <p:cBhvr additive="base">
                                        <p:cTn id="7" dur="500" fill="hold"/>
                                        <p:tgtEl>
                                          <p:spTgt spid="13701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7011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70114">
                                            <p:txEl>
                                              <p:pRg st="1" end="1"/>
                                            </p:txEl>
                                          </p:spTgt>
                                        </p:tgtEl>
                                        <p:attrNameLst>
                                          <p:attrName>style.visibility</p:attrName>
                                        </p:attrNameLst>
                                      </p:cBhvr>
                                      <p:to>
                                        <p:strVal val="visible"/>
                                      </p:to>
                                    </p:set>
                                    <p:anim calcmode="lin" valueType="num">
                                      <p:cBhvr additive="base">
                                        <p:cTn id="17" dur="500" fill="hold"/>
                                        <p:tgtEl>
                                          <p:spTgt spid="137011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701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70114">
                                            <p:txEl>
                                              <p:pRg st="2" end="2"/>
                                            </p:txEl>
                                          </p:spTgt>
                                        </p:tgtEl>
                                        <p:attrNameLst>
                                          <p:attrName>style.visibility</p:attrName>
                                        </p:attrNameLst>
                                      </p:cBhvr>
                                      <p:to>
                                        <p:strVal val="visible"/>
                                      </p:to>
                                    </p:set>
                                    <p:anim calcmode="lin" valueType="num">
                                      <p:cBhvr additive="base">
                                        <p:cTn id="23" dur="500" fill="hold"/>
                                        <p:tgtEl>
                                          <p:spTgt spid="1370114">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701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370114">
                                            <p:txEl>
                                              <p:pRg st="3" end="3"/>
                                            </p:txEl>
                                          </p:spTgt>
                                        </p:tgtEl>
                                        <p:attrNameLst>
                                          <p:attrName>style.visibility</p:attrName>
                                        </p:attrNameLst>
                                      </p:cBhvr>
                                      <p:to>
                                        <p:strVal val="visible"/>
                                      </p:to>
                                    </p:set>
                                    <p:anim calcmode="lin" valueType="num">
                                      <p:cBhvr additive="base">
                                        <p:cTn id="29" dur="500" fill="hold"/>
                                        <p:tgtEl>
                                          <p:spTgt spid="1370114">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37011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370114">
                                            <p:txEl>
                                              <p:pRg st="4" end="4"/>
                                            </p:txEl>
                                          </p:spTgt>
                                        </p:tgtEl>
                                        <p:attrNameLst>
                                          <p:attrName>style.visibility</p:attrName>
                                        </p:attrNameLst>
                                      </p:cBhvr>
                                      <p:to>
                                        <p:strVal val="visible"/>
                                      </p:to>
                                    </p:set>
                                    <p:anim calcmode="lin" valueType="num">
                                      <p:cBhvr additive="base">
                                        <p:cTn id="35" dur="500" fill="hold"/>
                                        <p:tgtEl>
                                          <p:spTgt spid="1370114">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7011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zh-CN" altLang="zh-CN" sz="2400" dirty="0" smtClean="0">
                <a:latin typeface="黑体" pitchFamily="2" charset="-122"/>
                <a:ea typeface="黑体" pitchFamily="2" charset="-122"/>
              </a:rPr>
              <a:t>►　</a:t>
            </a:r>
            <a:r>
              <a:rPr lang="zh-CN" altLang="en-US" sz="2400" dirty="0" smtClean="0">
                <a:latin typeface="黑体" pitchFamily="2" charset="-122"/>
                <a:ea typeface="黑体" pitchFamily="2" charset="-122"/>
              </a:rPr>
              <a:t>类型二　得体</a:t>
            </a:r>
          </a:p>
          <a:p>
            <a:pPr marL="0" indent="0" algn="just" eaLnBrk="1" hangingPunct="1">
              <a:lnSpc>
                <a:spcPts val="3500"/>
              </a:lnSpc>
              <a:spcBef>
                <a:spcPct val="0"/>
              </a:spcBef>
              <a:buNone/>
            </a:pPr>
            <a:r>
              <a:rPr lang="zh-CN" altLang="en-US" sz="2400" b="1" dirty="0" smtClean="0">
                <a:solidFill>
                  <a:srgbClr val="000000"/>
                </a:solidFill>
                <a:cs typeface="Times New Roman" pitchFamily="18" charset="0"/>
              </a:rPr>
              <a:t>          </a:t>
            </a:r>
            <a:r>
              <a:rPr lang="en-US" sz="2400" b="1" dirty="0" smtClean="0">
                <a:latin typeface="宋体" pitchFamily="2" charset="-122"/>
                <a:ea typeface="宋体" pitchFamily="2" charset="-122"/>
              </a:rPr>
              <a:t>“</a:t>
            </a:r>
            <a:r>
              <a:rPr lang="zh-CN" altLang="en-US" sz="2400" b="1" dirty="0" smtClean="0">
                <a:latin typeface="+mn-ea"/>
              </a:rPr>
              <a:t>得体</a:t>
            </a:r>
            <a:r>
              <a:rPr lang="en-US" altLang="en-US" sz="2400" b="1" dirty="0" smtClean="0">
                <a:latin typeface="宋体" pitchFamily="2" charset="-122"/>
                <a:ea typeface="宋体" pitchFamily="2" charset="-122"/>
              </a:rPr>
              <a:t>”</a:t>
            </a:r>
            <a:r>
              <a:rPr lang="zh-CN" altLang="en-US" sz="2400" b="1" dirty="0" smtClean="0">
                <a:latin typeface="+mn-ea"/>
              </a:rPr>
              <a:t>，就是语言表达符合具体的情境、对象、语体，要求分清不同场合、不同时间、不同身份、不同对象、不同目的，选用恰当的语句来表情达意。语言得体的</a:t>
            </a:r>
            <a:r>
              <a:rPr lang="en-US" altLang="en-US" sz="2400" b="1" dirty="0" smtClean="0">
                <a:latin typeface="宋体" pitchFamily="2" charset="-122"/>
                <a:ea typeface="宋体" pitchFamily="2" charset="-122"/>
              </a:rPr>
              <a:t>“</a:t>
            </a:r>
            <a:r>
              <a:rPr lang="zh-CN" altLang="en-US" sz="2400" b="1" dirty="0" smtClean="0">
                <a:latin typeface="+mn-ea"/>
              </a:rPr>
              <a:t>体</a:t>
            </a:r>
            <a:r>
              <a:rPr lang="en-US" altLang="en-US" sz="2400" b="1" dirty="0" smtClean="0">
                <a:latin typeface="宋体" pitchFamily="2" charset="-122"/>
                <a:ea typeface="宋体" pitchFamily="2" charset="-122"/>
              </a:rPr>
              <a:t>”</a:t>
            </a:r>
            <a:r>
              <a:rPr lang="zh-CN" altLang="en-US" sz="2400" b="1" dirty="0" smtClean="0">
                <a:latin typeface="+mn-ea"/>
              </a:rPr>
              <a:t>，包括语体</a:t>
            </a:r>
            <a:r>
              <a:rPr lang="en-US" altLang="en-US" sz="2400" b="1" dirty="0" smtClean="0">
                <a:latin typeface="+mn-ea"/>
              </a:rPr>
              <a:t>(</a:t>
            </a:r>
            <a:r>
              <a:rPr lang="zh-CN" altLang="en-US" sz="2400" b="1" dirty="0" smtClean="0">
                <a:latin typeface="+mn-ea"/>
              </a:rPr>
              <a:t>口语和书面语</a:t>
            </a:r>
            <a:r>
              <a:rPr lang="en-US" altLang="en-US" sz="2400" b="1" dirty="0" smtClean="0">
                <a:latin typeface="+mn-ea"/>
              </a:rPr>
              <a:t>)</a:t>
            </a:r>
            <a:r>
              <a:rPr lang="zh-CN" altLang="en-US" sz="2400" b="1" dirty="0" smtClean="0">
                <a:latin typeface="+mn-ea"/>
              </a:rPr>
              <a:t>、事体</a:t>
            </a:r>
            <a:r>
              <a:rPr lang="en-US" altLang="en-US" sz="2400" b="1" dirty="0" smtClean="0">
                <a:latin typeface="+mn-ea"/>
              </a:rPr>
              <a:t>(</a:t>
            </a:r>
            <a:r>
              <a:rPr lang="zh-CN" altLang="en-US" sz="2400" b="1" dirty="0" smtClean="0">
                <a:latin typeface="+mn-ea"/>
              </a:rPr>
              <a:t>对象、场合、目的等</a:t>
            </a:r>
            <a:r>
              <a:rPr lang="en-US" altLang="en-US" sz="2400" b="1" dirty="0" smtClean="0">
                <a:latin typeface="+mn-ea"/>
              </a:rPr>
              <a:t>)</a:t>
            </a:r>
            <a:r>
              <a:rPr lang="zh-CN" altLang="en-US" sz="2400" b="1" dirty="0" smtClean="0">
                <a:latin typeface="+mn-ea"/>
              </a:rPr>
              <a:t>、人物</a:t>
            </a:r>
            <a:r>
              <a:rPr lang="en-US" altLang="en-US" sz="2400" b="1" dirty="0" smtClean="0">
                <a:latin typeface="+mn-ea"/>
              </a:rPr>
              <a:t>(</a:t>
            </a:r>
            <a:r>
              <a:rPr lang="zh-CN" altLang="en-US" sz="2400" b="1" dirty="0" smtClean="0">
                <a:latin typeface="+mn-ea"/>
              </a:rPr>
              <a:t>尊卑、长幼、职业等</a:t>
            </a:r>
            <a:r>
              <a:rPr lang="en-US" altLang="en-US" sz="2400" b="1" dirty="0" smtClean="0">
                <a:latin typeface="+mn-ea"/>
              </a:rPr>
              <a:t>)</a:t>
            </a:r>
            <a:r>
              <a:rPr lang="zh-CN" altLang="en-US" sz="2400" b="1" dirty="0" smtClean="0">
                <a:latin typeface="+mn-ea"/>
              </a:rPr>
              <a:t>，重点是分清书面语</a:t>
            </a:r>
            <a:r>
              <a:rPr lang="en-US" altLang="en-US" sz="2400" b="1" dirty="0" smtClean="0">
                <a:latin typeface="+mn-ea"/>
              </a:rPr>
              <a:t>(</a:t>
            </a:r>
            <a:r>
              <a:rPr lang="zh-CN" altLang="en-US" sz="2400" b="1" dirty="0" smtClean="0">
                <a:latin typeface="+mn-ea"/>
              </a:rPr>
              <a:t>文学类语体色彩、实用类语体色彩</a:t>
            </a:r>
            <a:r>
              <a:rPr lang="en-US" altLang="en-US" sz="2400" b="1" dirty="0" smtClean="0">
                <a:latin typeface="+mn-ea"/>
              </a:rPr>
              <a:t>)</a:t>
            </a:r>
            <a:r>
              <a:rPr lang="zh-CN" altLang="en-US" sz="2400" b="1" dirty="0" smtClean="0">
                <a:latin typeface="+mn-ea"/>
              </a:rPr>
              <a:t>和口语类语体色彩。</a:t>
            </a:r>
            <a:endParaRPr lang="zh-CN" altLang="en-US" sz="2400" b="1" dirty="0" smtClean="0">
              <a:solidFill>
                <a:srgbClr val="000000"/>
              </a:solidFill>
              <a:latin typeface="+mn-ea"/>
              <a:cs typeface="Times New Roman" pitchFamily="18" charset="0"/>
            </a:endParaRPr>
          </a:p>
        </p:txBody>
      </p:sp>
      <p:grpSp>
        <p:nvGrpSpPr>
          <p:cNvPr id="2" name="Group 4"/>
          <p:cNvGrpSpPr>
            <a:grpSpLocks/>
          </p:cNvGrpSpPr>
          <p:nvPr/>
        </p:nvGrpSpPr>
        <p:grpSpPr bwMode="auto">
          <a:xfrm>
            <a:off x="1588" y="2674938"/>
            <a:ext cx="609600" cy="1978025"/>
            <a:chOff x="1" y="1685"/>
            <a:chExt cx="384" cy="1246"/>
          </a:xfrm>
        </p:grpSpPr>
        <p:pic>
          <p:nvPicPr>
            <p:cNvPr id="1373189"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73190"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73191" name="标题 1"/>
          <p:cNvSpPr>
            <a:spLocks/>
          </p:cNvSpPr>
          <p:nvPr/>
        </p:nvSpPr>
        <p:spPr bwMode="auto">
          <a:xfrm>
            <a:off x="611188"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nodeType="after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 calcmode="lin" valueType="num">
                                      <p:cBhvr additive="base">
                                        <p:cTn id="1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85794"/>
            <a:ext cx="8143932" cy="5549919"/>
          </a:xfrm>
        </p:spPr>
        <p:txBody>
          <a:bodyPr/>
          <a:lstStyle/>
          <a:p>
            <a:pPr marL="0" indent="0">
              <a:lnSpc>
                <a:spcPts val="3500"/>
              </a:lnSpc>
              <a:buNone/>
            </a:pPr>
            <a:r>
              <a:rPr lang="zh-CN" altLang="en-US" sz="2400" b="1" dirty="0" smtClean="0"/>
              <a:t>一、看准对象，分清谦敬</a:t>
            </a:r>
          </a:p>
          <a:p>
            <a:pPr marL="0" indent="0">
              <a:lnSpc>
                <a:spcPts val="3500"/>
              </a:lnSpc>
              <a:buNone/>
            </a:pPr>
            <a:r>
              <a:rPr lang="zh-CN" altLang="en-US" sz="2400" b="1" dirty="0" smtClean="0"/>
              <a:t>          所谓</a:t>
            </a:r>
            <a:r>
              <a:rPr lang="en-US" altLang="en-US" sz="2400" b="1" dirty="0" smtClean="0">
                <a:latin typeface="宋体" pitchFamily="2" charset="-122"/>
                <a:ea typeface="宋体" pitchFamily="2" charset="-122"/>
              </a:rPr>
              <a:t>“</a:t>
            </a:r>
            <a:r>
              <a:rPr lang="zh-CN" altLang="en-US" sz="2400" b="1" dirty="0" smtClean="0"/>
              <a:t>对什么人说什么话</a:t>
            </a:r>
            <a:r>
              <a:rPr lang="en-US" altLang="en-US" sz="2400" b="1" dirty="0" smtClean="0">
                <a:latin typeface="宋体" pitchFamily="2" charset="-122"/>
                <a:ea typeface="宋体" pitchFamily="2" charset="-122"/>
              </a:rPr>
              <a:t>”</a:t>
            </a:r>
            <a:r>
              <a:rPr lang="zh-CN" altLang="en-US" sz="2400" b="1" dirty="0" smtClean="0"/>
              <a:t>，就是要从对象的年龄、职业、思想、性格等不同特点出发，写或者说恰当的话。同一个意思，对不同的人，就应有不同的说法；同一个内容，对不同的对象，说话时的重点也应不同。有些词语具有一定的倾向性，敬辞只能用于称呼对方，而谦辞只能用于称呼己方。还要根据自己和对方的身份、地位、职业等来选择词语。如对长辈、上级等多用敬称。</a:t>
            </a:r>
            <a:endParaRPr lang="zh-CN" altLang="en-US" sz="2400" b="1" dirty="0" smtClean="0">
              <a:solidFill>
                <a:srgbClr val="000000"/>
              </a:solidFill>
              <a:latin typeface="Times New Roman" pitchFamily="18" charset="0"/>
              <a:cs typeface="Times New Roman" pitchFamily="18" charset="0"/>
            </a:endParaRPr>
          </a:p>
        </p:txBody>
      </p:sp>
      <p:grpSp>
        <p:nvGrpSpPr>
          <p:cNvPr id="2" name="Group 4"/>
          <p:cNvGrpSpPr>
            <a:grpSpLocks/>
          </p:cNvGrpSpPr>
          <p:nvPr/>
        </p:nvGrpSpPr>
        <p:grpSpPr bwMode="auto">
          <a:xfrm>
            <a:off x="1588" y="2674938"/>
            <a:ext cx="609600" cy="1978025"/>
            <a:chOff x="1" y="1685"/>
            <a:chExt cx="384" cy="1246"/>
          </a:xfrm>
        </p:grpSpPr>
        <p:pic>
          <p:nvPicPr>
            <p:cNvPr id="1373189"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73190"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73191" name="标题 1"/>
          <p:cNvSpPr>
            <a:spLocks/>
          </p:cNvSpPr>
          <p:nvPr/>
        </p:nvSpPr>
        <p:spPr bwMode="auto">
          <a:xfrm>
            <a:off x="611188"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55650" y="908050"/>
            <a:ext cx="7920038" cy="4708525"/>
          </a:xfrm>
        </p:spPr>
        <p:txBody>
          <a:bodyPr/>
          <a:lstStyle/>
          <a:p>
            <a:pPr marL="0" indent="0" algn="just" eaLnBrk="1" hangingPunct="1">
              <a:lnSpc>
                <a:spcPct val="122000"/>
              </a:lnSpc>
              <a:spcBef>
                <a:spcPct val="0"/>
              </a:spcBef>
              <a:buNone/>
            </a:pPr>
            <a:r>
              <a:rPr lang="en-US" altLang="zh-CN" sz="2400" b="1" dirty="0" smtClean="0">
                <a:solidFill>
                  <a:srgbClr val="990033"/>
                </a:solidFill>
                <a:latin typeface="宋体" pitchFamily="2" charset="-122"/>
              </a:rPr>
              <a:t>10. </a:t>
            </a:r>
            <a:r>
              <a:rPr lang="en-US" altLang="zh-CN" sz="2400" b="1" dirty="0" smtClean="0">
                <a:solidFill>
                  <a:srgbClr val="990033"/>
                </a:solidFill>
                <a:latin typeface="Times New Roman" pitchFamily="18" charset="0"/>
                <a:cs typeface="Times New Roman" pitchFamily="18" charset="0"/>
              </a:rPr>
              <a:t>D　[</a:t>
            </a:r>
            <a:r>
              <a:rPr lang="en-US" altLang="zh-CN" sz="2400" b="1" dirty="0" err="1" smtClean="0">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t>
            </a:r>
            <a:r>
              <a:rPr lang="zh-CN" altLang="en-US" sz="2400" b="1" dirty="0" smtClean="0">
                <a:solidFill>
                  <a:srgbClr val="990033"/>
                </a:solidFill>
                <a:latin typeface="Times New Roman" pitchFamily="18" charset="0"/>
                <a:cs typeface="Times New Roman" pitchFamily="18" charset="0"/>
              </a:rPr>
              <a:t>本题重点辨析错用熟语类型中的望文生义。</a:t>
            </a:r>
            <a:r>
              <a:rPr lang="en-US" altLang="zh-CN" sz="2400" b="1" dirty="0" smtClean="0">
                <a:solidFill>
                  <a:srgbClr val="990033"/>
                </a:solidFill>
                <a:latin typeface="Times New Roman" pitchFamily="18" charset="0"/>
                <a:cs typeface="Times New Roman" pitchFamily="18" charset="0"/>
              </a:rPr>
              <a:t>A</a:t>
            </a:r>
            <a:r>
              <a:rPr lang="zh-CN" altLang="en-US" sz="2400" b="1" dirty="0" smtClean="0">
                <a:solidFill>
                  <a:srgbClr val="990033"/>
                </a:solidFill>
                <a:latin typeface="Times New Roman" pitchFamily="18" charset="0"/>
                <a:cs typeface="Times New Roman" pitchFamily="18" charset="0"/>
              </a:rPr>
              <a:t>项，“久假不归”指久借不还。望文生义，误以为词义是“假期长不返回”。</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项，“五风十雨”指五天刮一次风，十天下一场雨。形容风调雨顺。望文生义，误以为词义是“刮大风，下大雨”。 </a:t>
            </a: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Times New Roman" pitchFamily="18" charset="0"/>
                <a:cs typeface="Times New Roman" pitchFamily="18" charset="0"/>
              </a:rPr>
              <a:t>项，“登高自卑”是说登高山要从底下开始，比喻事情循序渐进，由浅入深。望文生义，误以为词义是“看见高山觉得自己很渺小”。</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项，“焚膏继晷”指点燃灯烛来接替日光照明，形容夜以继日地用功读书或努力工作。“膏”，油脂，指灯烛；“继”，继续；“晷”，日影。成语使用正确。</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46182"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46183"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3" y="785794"/>
            <a:ext cx="8072494" cy="5549919"/>
          </a:xfrm>
        </p:spPr>
        <p:txBody>
          <a:bodyPr/>
          <a:lstStyle/>
          <a:p>
            <a:pPr marL="0" indent="0">
              <a:lnSpc>
                <a:spcPts val="3500"/>
              </a:lnSpc>
              <a:buNone/>
            </a:pPr>
            <a:r>
              <a:rPr lang="zh-CN" altLang="en-US" sz="2400" b="1" dirty="0" smtClean="0"/>
              <a:t>常用的一句口诀：“家大舍小令外人。”自己的长辈、年长的平辈，可说“家父、家慈、家兄”等；比自己辈分低或年纪小的亲属，可说“舍妹、舍侄”等；对方的亲属或有关系的人，可说“令堂、令爱”等。一些传统的而现在仍在用的文明习惯用语，要注意它们的对象，如“劳驾”</a:t>
            </a:r>
            <a:r>
              <a:rPr lang="en-US" altLang="en-US" sz="2400" b="1" dirty="0" smtClean="0"/>
              <a:t>(</a:t>
            </a:r>
            <a:r>
              <a:rPr lang="zh-CN" altLang="en-US" sz="2400" b="1" dirty="0" smtClean="0"/>
              <a:t>央人帮忙</a:t>
            </a:r>
            <a:r>
              <a:rPr lang="en-US" altLang="en-US" sz="2400" b="1" dirty="0" smtClean="0"/>
              <a:t>)</a:t>
            </a:r>
            <a:r>
              <a:rPr lang="zh-CN" altLang="en-US" sz="2400" b="1" dirty="0" smtClean="0"/>
              <a:t>、“高寿”</a:t>
            </a:r>
            <a:r>
              <a:rPr lang="en-US" altLang="en-US" sz="2400" b="1" dirty="0" smtClean="0"/>
              <a:t>(</a:t>
            </a:r>
            <a:r>
              <a:rPr lang="zh-CN" altLang="en-US" sz="2400" b="1" dirty="0" smtClean="0"/>
              <a:t>老人年龄</a:t>
            </a:r>
            <a:r>
              <a:rPr lang="en-US" altLang="en-US" sz="2400" b="1" dirty="0" smtClean="0"/>
              <a:t>)</a:t>
            </a:r>
            <a:r>
              <a:rPr lang="zh-CN" altLang="en-US" sz="2400" b="1" dirty="0" smtClean="0"/>
              <a:t>、“钧鉴”</a:t>
            </a:r>
            <a:r>
              <a:rPr lang="en-US" altLang="en-US" sz="2400" b="1" dirty="0" smtClean="0"/>
              <a:t>(</a:t>
            </a:r>
            <a:r>
              <a:rPr lang="zh-CN" altLang="en-US" sz="2400" b="1" dirty="0" smtClean="0"/>
              <a:t>书信首用语，用于尊长或上级</a:t>
            </a:r>
            <a:r>
              <a:rPr lang="en-US" altLang="en-US" sz="2400" b="1" dirty="0" smtClean="0"/>
              <a:t>)</a:t>
            </a:r>
            <a:r>
              <a:rPr lang="zh-CN" altLang="en-US" sz="2400" b="1" dirty="0" smtClean="0"/>
              <a:t>、“惠书”</a:t>
            </a:r>
            <a:r>
              <a:rPr lang="en-US" altLang="en-US" sz="2400" b="1" dirty="0" smtClean="0"/>
              <a:t>(</a:t>
            </a:r>
            <a:r>
              <a:rPr lang="zh-CN" altLang="en-US" sz="2400" b="1" dirty="0" smtClean="0"/>
              <a:t>对方来信</a:t>
            </a:r>
            <a:r>
              <a:rPr lang="en-US" altLang="en-US" sz="2400" b="1" dirty="0" smtClean="0"/>
              <a:t>)</a:t>
            </a:r>
            <a:r>
              <a:rPr lang="zh-CN" altLang="en-US" sz="2400" b="1" dirty="0" smtClean="0"/>
              <a:t>、“鼎力相助”“蓬荜生辉”“不吝赐教”等，这些词只能用于对方，而用于己方的词则有“效犬马之劳”“尽绵薄之力”等。</a:t>
            </a:r>
            <a:endParaRPr lang="zh-CN" altLang="en-US" sz="2400" b="1" dirty="0" smtClean="0">
              <a:solidFill>
                <a:srgbClr val="000000"/>
              </a:solidFill>
              <a:latin typeface="Times New Roman" pitchFamily="18" charset="0"/>
              <a:cs typeface="Times New Roman" pitchFamily="18" charset="0"/>
            </a:endParaRPr>
          </a:p>
        </p:txBody>
      </p:sp>
      <p:grpSp>
        <p:nvGrpSpPr>
          <p:cNvPr id="2" name="Group 4"/>
          <p:cNvGrpSpPr>
            <a:grpSpLocks/>
          </p:cNvGrpSpPr>
          <p:nvPr/>
        </p:nvGrpSpPr>
        <p:grpSpPr bwMode="auto">
          <a:xfrm>
            <a:off x="1588" y="2674938"/>
            <a:ext cx="609600" cy="1978025"/>
            <a:chOff x="1" y="1685"/>
            <a:chExt cx="384" cy="1246"/>
          </a:xfrm>
        </p:grpSpPr>
        <p:pic>
          <p:nvPicPr>
            <p:cNvPr id="1373189"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73190"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73191" name="标题 1"/>
          <p:cNvSpPr>
            <a:spLocks/>
          </p:cNvSpPr>
          <p:nvPr/>
        </p:nvSpPr>
        <p:spPr bwMode="auto">
          <a:xfrm>
            <a:off x="611188"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内容占位符 2"/>
          <p:cNvSpPr>
            <a:spLocks noGrp="1"/>
          </p:cNvSpPr>
          <p:nvPr>
            <p:ph idx="4294967295"/>
          </p:nvPr>
        </p:nvSpPr>
        <p:spPr>
          <a:xfrm>
            <a:off x="714347" y="785794"/>
            <a:ext cx="7997853" cy="5549919"/>
          </a:xfrm>
        </p:spPr>
        <p:txBody>
          <a:bodyPr/>
          <a:lstStyle/>
          <a:p>
            <a:pPr marL="0" indent="0" eaLnBrk="1" hangingPunct="1">
              <a:lnSpc>
                <a:spcPts val="3500"/>
              </a:lnSpc>
              <a:spcBef>
                <a:spcPct val="0"/>
              </a:spcBef>
              <a:buFont typeface="Arial" charset="0"/>
              <a:buNone/>
            </a:pPr>
            <a:r>
              <a:rPr lang="en-US" altLang="zh-CN" sz="2400" b="1" dirty="0" smtClean="0"/>
              <a:t>【</a:t>
            </a:r>
            <a:r>
              <a:rPr lang="zh-CN" altLang="en-US" sz="2400" dirty="0" smtClean="0">
                <a:latin typeface="黑体" pitchFamily="2" charset="-122"/>
                <a:ea typeface="黑体" pitchFamily="2" charset="-122"/>
              </a:rPr>
              <a:t>对点训练</a:t>
            </a:r>
            <a:r>
              <a:rPr lang="en-US" altLang="zh-CN" sz="2400" b="1" dirty="0" smtClean="0"/>
              <a:t>】</a:t>
            </a:r>
          </a:p>
          <a:p>
            <a:pPr marL="0" indent="0" eaLnBrk="1" hangingPunct="1">
              <a:lnSpc>
                <a:spcPts val="3500"/>
              </a:lnSpc>
              <a:spcBef>
                <a:spcPct val="0"/>
              </a:spcBef>
              <a:buFont typeface="Arial" charset="0"/>
              <a:buNone/>
            </a:pPr>
            <a:r>
              <a:rPr lang="en-US" altLang="zh-CN" sz="2400" b="1" dirty="0" smtClean="0">
                <a:latin typeface="宋体" pitchFamily="2" charset="-122"/>
              </a:rPr>
              <a:t> 4</a:t>
            </a:r>
            <a:r>
              <a:rPr lang="zh-CN" altLang="en-US" sz="2400" b="1" dirty="0" smtClean="0"/>
              <a:t>．</a:t>
            </a:r>
            <a:r>
              <a:rPr lang="en-US" altLang="zh-CN" sz="2400" b="1" dirty="0" smtClean="0">
                <a:latin typeface="宋体" charset="-122"/>
              </a:rPr>
              <a:t>[</a:t>
            </a:r>
            <a:r>
              <a:rPr lang="en-US" altLang="zh-CN" sz="2400" b="1" dirty="0" smtClean="0">
                <a:solidFill>
                  <a:srgbClr val="000000"/>
                </a:solidFill>
                <a:latin typeface="宋体" pitchFamily="2" charset="-122"/>
                <a:ea typeface="宋体" pitchFamily="2" charset="-122"/>
                <a:cs typeface="Times New Roman" pitchFamily="18" charset="0"/>
              </a:rPr>
              <a:t>2014·</a:t>
            </a:r>
            <a:r>
              <a:rPr lang="zh-CN" altLang="en-US" sz="2400" b="1" dirty="0" smtClean="0">
                <a:solidFill>
                  <a:srgbClr val="000000"/>
                </a:solidFill>
                <a:latin typeface="Times New Roman" pitchFamily="18" charset="0"/>
                <a:cs typeface="Times New Roman" pitchFamily="18" charset="0"/>
              </a:rPr>
              <a:t>北京卷</a:t>
            </a:r>
            <a:r>
              <a:rPr lang="en-US" altLang="zh-CN"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日常交际中，</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得体</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是语言表达的一项基本要求。完成</a:t>
            </a:r>
            <a:r>
              <a:rPr lang="en-US" altLang="en-US" sz="2400" b="1" dirty="0" smtClean="0">
                <a:solidFill>
                  <a:srgbClr val="000000"/>
                </a:solidFill>
                <a:latin typeface="Times New Roman" pitchFamily="18" charset="0"/>
                <a:cs typeface="Times New Roman" pitchFamily="18" charset="0"/>
              </a:rPr>
              <a:t>①②</a:t>
            </a:r>
            <a:r>
              <a:rPr lang="zh-CN" altLang="en-US" sz="2400" b="1" dirty="0" smtClean="0">
                <a:solidFill>
                  <a:srgbClr val="000000"/>
                </a:solidFill>
                <a:latin typeface="Times New Roman" pitchFamily="18" charset="0"/>
                <a:cs typeface="Times New Roman" pitchFamily="18" charset="0"/>
              </a:rPr>
              <a:t>题。</a:t>
            </a:r>
            <a:r>
              <a:rPr lang="en-US" altLang="en-US" sz="2400" b="1" dirty="0" smtClean="0">
                <a:solidFill>
                  <a:srgbClr val="000000"/>
                </a:solidFill>
                <a:latin typeface="Times New Roman" pitchFamily="18" charset="0"/>
                <a:cs typeface="Times New Roman" pitchFamily="18" charset="0"/>
              </a:rPr>
              <a:t>(</a:t>
            </a:r>
            <a:r>
              <a:rPr lang="en-US" altLang="en-US" sz="2400" b="1" dirty="0" smtClean="0">
                <a:solidFill>
                  <a:srgbClr val="000000"/>
                </a:solidFill>
                <a:latin typeface="宋体" pitchFamily="2" charset="-122"/>
                <a:ea typeface="宋体" pitchFamily="2" charset="-122"/>
                <a:cs typeface="Times New Roman" pitchFamily="18" charset="0"/>
              </a:rPr>
              <a:t>4</a:t>
            </a:r>
            <a:r>
              <a:rPr lang="zh-CN" altLang="en-US" sz="2400" b="1" dirty="0" smtClean="0">
                <a:solidFill>
                  <a:srgbClr val="000000"/>
                </a:solidFill>
                <a:latin typeface="Times New Roman" pitchFamily="18" charset="0"/>
                <a:cs typeface="Times New Roman" pitchFamily="18" charset="0"/>
              </a:rPr>
              <a:t>分</a:t>
            </a:r>
            <a:r>
              <a:rPr lang="en-US" altLang="en-US" sz="2400" b="1" dirty="0" smtClean="0">
                <a:solidFill>
                  <a:srgbClr val="000000"/>
                </a:solidFill>
                <a:latin typeface="Times New Roman" pitchFamily="18" charset="0"/>
                <a:cs typeface="Times New Roman" pitchFamily="18" charset="0"/>
              </a:rPr>
              <a:t>)</a:t>
            </a:r>
            <a:endParaRPr lang="zh-CN" altLang="en-US" sz="2400" b="1" dirty="0" smtClean="0">
              <a:solidFill>
                <a:srgbClr val="000000"/>
              </a:solidFill>
              <a:latin typeface="Times New Roman" pitchFamily="18" charset="0"/>
              <a:cs typeface="Times New Roman" pitchFamily="18" charset="0"/>
            </a:endParaRPr>
          </a:p>
          <a:p>
            <a:pPr marL="0" indent="0">
              <a:lnSpc>
                <a:spcPts val="3500"/>
              </a:lnSpc>
              <a:buNone/>
            </a:pPr>
            <a:r>
              <a:rPr lang="zh-CN" altLang="en-US" sz="2400" b="1" dirty="0" smtClean="0">
                <a:solidFill>
                  <a:srgbClr val="000000"/>
                </a:solidFill>
                <a:latin typeface="Times New Roman" pitchFamily="18" charset="0"/>
                <a:cs typeface="Times New Roman" pitchFamily="18" charset="0"/>
              </a:rPr>
              <a:t>        ①下文是一份请柬中的四句话，其中表述不得体的一句是</a:t>
            </a:r>
            <a:r>
              <a:rPr lang="en-US" altLang="en-US" sz="2400" b="1" dirty="0" smtClean="0">
                <a:solidFill>
                  <a:srgbClr val="000000"/>
                </a:solidFill>
                <a:latin typeface="Times New Roman" pitchFamily="18" charset="0"/>
                <a:cs typeface="Times New Roman" pitchFamily="18" charset="0"/>
              </a:rPr>
              <a:t>(</a:t>
            </a:r>
            <a:r>
              <a:rPr lang="en-US" altLang="en-US" sz="2400" b="1" dirty="0" smtClean="0">
                <a:solidFill>
                  <a:srgbClr val="000000"/>
                </a:solidFill>
                <a:latin typeface="宋体" pitchFamily="2" charset="-122"/>
                <a:ea typeface="宋体" pitchFamily="2" charset="-122"/>
                <a:cs typeface="Times New Roman" pitchFamily="18" charset="0"/>
              </a:rPr>
              <a:t>2</a:t>
            </a:r>
            <a:r>
              <a:rPr lang="zh-CN" altLang="en-US" sz="2400" b="1" dirty="0" smtClean="0">
                <a:solidFill>
                  <a:srgbClr val="000000"/>
                </a:solidFill>
                <a:latin typeface="Times New Roman" pitchFamily="18" charset="0"/>
                <a:cs typeface="Times New Roman" pitchFamily="18" charset="0"/>
              </a:rPr>
              <a:t>分</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　　</a:t>
            </a:r>
            <a:r>
              <a:rPr lang="en-US" altLang="en-US" sz="2400" b="1" dirty="0" smtClean="0">
                <a:solidFill>
                  <a:srgbClr val="000000"/>
                </a:solidFill>
                <a:latin typeface="Times New Roman" pitchFamily="18" charset="0"/>
                <a:cs typeface="Times New Roman" pitchFamily="18" charset="0"/>
              </a:rPr>
              <a:t>)</a:t>
            </a:r>
            <a:endParaRPr lang="zh-CN" altLang="en-US" sz="2400" b="1" dirty="0" smtClean="0">
              <a:solidFill>
                <a:srgbClr val="000000"/>
              </a:solidFill>
              <a:latin typeface="Times New Roman" pitchFamily="18" charset="0"/>
              <a:cs typeface="Times New Roman" pitchFamily="18" charset="0"/>
            </a:endParaRPr>
          </a:p>
          <a:p>
            <a:pPr marL="0" indent="0">
              <a:lnSpc>
                <a:spcPts val="3500"/>
              </a:lnSpc>
              <a:spcBef>
                <a:spcPct val="0"/>
              </a:spcBef>
              <a:buNone/>
            </a:pPr>
            <a:r>
              <a:rPr lang="en-US" altLang="en-US" sz="2400" b="1" dirty="0" smtClean="0">
                <a:solidFill>
                  <a:srgbClr val="000000"/>
                </a:solidFill>
                <a:latin typeface="Times New Roman" pitchFamily="18" charset="0"/>
                <a:ea typeface="楷体_GB2312" pitchFamily="49" charset="-122"/>
                <a:cs typeface="Times New Roman" pitchFamily="18" charset="0"/>
              </a:rPr>
              <a:t>         (</a:t>
            </a:r>
            <a:r>
              <a:rPr lang="zh-CN" altLang="en-US" sz="2400" b="1" dirty="0" smtClean="0">
                <a:solidFill>
                  <a:srgbClr val="000000"/>
                </a:solidFill>
                <a:latin typeface="Times New Roman" pitchFamily="18" charset="0"/>
                <a:ea typeface="楷体_GB2312" pitchFamily="49" charset="-122"/>
                <a:cs typeface="Times New Roman" pitchFamily="18" charset="0"/>
              </a:rPr>
              <a:t>甲</a:t>
            </a:r>
            <a:r>
              <a:rPr lang="en-US" altLang="en-US" sz="2400" b="1" dirty="0" smtClean="0">
                <a:solidFill>
                  <a:srgbClr val="000000"/>
                </a:solidFill>
                <a:latin typeface="Times New Roman" pitchFamily="18" charset="0"/>
                <a:ea typeface="楷体_GB2312" pitchFamily="49" charset="-122"/>
                <a:cs typeface="Times New Roman" pitchFamily="18" charset="0"/>
              </a:rPr>
              <a:t>)</a:t>
            </a:r>
            <a:r>
              <a:rPr lang="zh-CN" altLang="en-US" sz="2400" b="1" dirty="0" smtClean="0">
                <a:solidFill>
                  <a:srgbClr val="000000"/>
                </a:solidFill>
                <a:latin typeface="Times New Roman" pitchFamily="18" charset="0"/>
                <a:ea typeface="楷体_GB2312" pitchFamily="49" charset="-122"/>
                <a:cs typeface="Times New Roman" pitchFamily="18" charset="0"/>
              </a:rPr>
              <a:t>我校文学社定于本月</a:t>
            </a:r>
            <a:r>
              <a:rPr lang="en-US" altLang="en-US" sz="2400" b="1" dirty="0" smtClean="0">
                <a:solidFill>
                  <a:srgbClr val="000000"/>
                </a:solidFill>
                <a:latin typeface="宋体" pitchFamily="2" charset="-122"/>
                <a:ea typeface="宋体" pitchFamily="2" charset="-122"/>
                <a:cs typeface="Times New Roman" pitchFamily="18" charset="0"/>
              </a:rPr>
              <a:t>18</a:t>
            </a:r>
            <a:r>
              <a:rPr lang="zh-CN" altLang="en-US" sz="2400" b="1" dirty="0" smtClean="0">
                <a:solidFill>
                  <a:srgbClr val="000000"/>
                </a:solidFill>
                <a:latin typeface="Times New Roman" pitchFamily="18" charset="0"/>
                <a:ea typeface="楷体_GB2312" pitchFamily="49" charset="-122"/>
                <a:cs typeface="Times New Roman" pitchFamily="18" charset="0"/>
              </a:rPr>
              <a:t>日晚</a:t>
            </a:r>
            <a:r>
              <a:rPr lang="en-US" altLang="en-US" sz="2400" b="1" dirty="0" smtClean="0">
                <a:solidFill>
                  <a:srgbClr val="000000"/>
                </a:solidFill>
                <a:latin typeface="宋体" pitchFamily="2" charset="-122"/>
                <a:ea typeface="宋体" pitchFamily="2" charset="-122"/>
                <a:cs typeface="Times New Roman" pitchFamily="18" charset="0"/>
              </a:rPr>
              <a:t>7</a:t>
            </a:r>
            <a:r>
              <a:rPr lang="zh-CN" altLang="en-US" sz="2400" b="1" dirty="0" smtClean="0">
                <a:solidFill>
                  <a:srgbClr val="000000"/>
                </a:solidFill>
                <a:latin typeface="Times New Roman" pitchFamily="18" charset="0"/>
                <a:ea typeface="楷体_GB2312" pitchFamily="49" charset="-122"/>
                <a:cs typeface="Times New Roman" pitchFamily="18" charset="0"/>
              </a:rPr>
              <a:t>点在学校礼堂举行</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ea typeface="楷体_GB2312" pitchFamily="49" charset="-122"/>
                <a:cs typeface="Times New Roman" pitchFamily="18" charset="0"/>
              </a:rPr>
              <a:t>民俗文化报告会</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ea typeface="楷体_GB2312" pitchFamily="49" charset="-122"/>
                <a:cs typeface="Times New Roman" pitchFamily="18" charset="0"/>
              </a:rPr>
              <a:t>，</a:t>
            </a:r>
            <a:r>
              <a:rPr lang="en-US" altLang="en-US" sz="2400" b="1" dirty="0" smtClean="0">
                <a:solidFill>
                  <a:srgbClr val="000000"/>
                </a:solidFill>
                <a:latin typeface="Times New Roman" pitchFamily="18" charset="0"/>
                <a:ea typeface="楷体_GB2312" pitchFamily="49" charset="-122"/>
                <a:cs typeface="Times New Roman" pitchFamily="18" charset="0"/>
              </a:rPr>
              <a:t>(</a:t>
            </a:r>
            <a:r>
              <a:rPr lang="zh-CN" altLang="en-US" sz="2400" b="1" dirty="0" smtClean="0">
                <a:solidFill>
                  <a:srgbClr val="000000"/>
                </a:solidFill>
                <a:latin typeface="Times New Roman" pitchFamily="18" charset="0"/>
                <a:ea typeface="楷体_GB2312" pitchFamily="49" charset="-122"/>
                <a:cs typeface="Times New Roman" pitchFamily="18" charset="0"/>
              </a:rPr>
              <a:t>乙</a:t>
            </a:r>
            <a:r>
              <a:rPr lang="en-US" altLang="en-US" sz="2400" b="1" dirty="0" smtClean="0">
                <a:solidFill>
                  <a:srgbClr val="000000"/>
                </a:solidFill>
                <a:latin typeface="Times New Roman" pitchFamily="18" charset="0"/>
                <a:ea typeface="楷体_GB2312" pitchFamily="49" charset="-122"/>
                <a:cs typeface="Times New Roman" pitchFamily="18" charset="0"/>
              </a:rPr>
              <a:t>)</a:t>
            </a:r>
            <a:r>
              <a:rPr lang="zh-CN" altLang="en-US" sz="2400" b="1" dirty="0" smtClean="0">
                <a:solidFill>
                  <a:srgbClr val="000000"/>
                </a:solidFill>
                <a:latin typeface="Times New Roman" pitchFamily="18" charset="0"/>
                <a:ea typeface="楷体_GB2312" pitchFamily="49" charset="-122"/>
                <a:cs typeface="Times New Roman" pitchFamily="18" charset="0"/>
              </a:rPr>
              <a:t>您是著名民俗专家，对民俗文化的研究造诣颇深。</a:t>
            </a:r>
            <a:r>
              <a:rPr lang="en-US" altLang="en-US" sz="2400" b="1" dirty="0" smtClean="0">
                <a:solidFill>
                  <a:srgbClr val="000000"/>
                </a:solidFill>
                <a:latin typeface="Times New Roman" pitchFamily="18" charset="0"/>
                <a:ea typeface="楷体_GB2312" pitchFamily="49" charset="-122"/>
                <a:cs typeface="Times New Roman" pitchFamily="18" charset="0"/>
              </a:rPr>
              <a:t>(</a:t>
            </a:r>
            <a:r>
              <a:rPr lang="zh-CN" altLang="en-US" sz="2400" b="1" dirty="0" smtClean="0">
                <a:solidFill>
                  <a:srgbClr val="000000"/>
                </a:solidFill>
                <a:latin typeface="Times New Roman" pitchFamily="18" charset="0"/>
                <a:ea typeface="楷体_GB2312" pitchFamily="49" charset="-122"/>
                <a:cs typeface="Times New Roman" pitchFamily="18" charset="0"/>
              </a:rPr>
              <a:t>丙</a:t>
            </a:r>
            <a:r>
              <a:rPr lang="en-US" altLang="en-US" sz="2400" b="1" dirty="0" smtClean="0">
                <a:solidFill>
                  <a:srgbClr val="000000"/>
                </a:solidFill>
                <a:latin typeface="Times New Roman" pitchFamily="18" charset="0"/>
                <a:ea typeface="楷体_GB2312" pitchFamily="49" charset="-122"/>
                <a:cs typeface="Times New Roman" pitchFamily="18" charset="0"/>
              </a:rPr>
              <a:t>)</a:t>
            </a:r>
            <a:r>
              <a:rPr lang="zh-CN" altLang="en-US" sz="2400" b="1" dirty="0" smtClean="0">
                <a:solidFill>
                  <a:srgbClr val="000000"/>
                </a:solidFill>
                <a:latin typeface="Times New Roman" pitchFamily="18" charset="0"/>
                <a:ea typeface="楷体_GB2312" pitchFamily="49" charset="-122"/>
                <a:cs typeface="Times New Roman" pitchFamily="18" charset="0"/>
              </a:rPr>
              <a:t>今诚挚邀请您莅临会议，为我社民俗文化活动的开展做出认真的指导。</a:t>
            </a:r>
            <a:r>
              <a:rPr lang="en-US" altLang="en-US" sz="2400" b="1" dirty="0" smtClean="0">
                <a:solidFill>
                  <a:srgbClr val="000000"/>
                </a:solidFill>
                <a:latin typeface="Times New Roman" pitchFamily="18" charset="0"/>
                <a:ea typeface="楷体_GB2312" pitchFamily="49" charset="-122"/>
                <a:cs typeface="Times New Roman" pitchFamily="18" charset="0"/>
              </a:rPr>
              <a:t>(</a:t>
            </a:r>
            <a:r>
              <a:rPr lang="zh-CN" altLang="en-US" sz="2400" b="1" dirty="0" smtClean="0">
                <a:solidFill>
                  <a:srgbClr val="000000"/>
                </a:solidFill>
                <a:latin typeface="Times New Roman" pitchFamily="18" charset="0"/>
                <a:ea typeface="楷体_GB2312" pitchFamily="49" charset="-122"/>
                <a:cs typeface="Times New Roman" pitchFamily="18" charset="0"/>
              </a:rPr>
              <a:t>丁</a:t>
            </a:r>
            <a:r>
              <a:rPr lang="en-US" altLang="en-US" sz="2400" b="1" dirty="0" smtClean="0">
                <a:solidFill>
                  <a:srgbClr val="000000"/>
                </a:solidFill>
                <a:latin typeface="Times New Roman" pitchFamily="18" charset="0"/>
                <a:ea typeface="楷体_GB2312" pitchFamily="49" charset="-122"/>
                <a:cs typeface="Times New Roman" pitchFamily="18" charset="0"/>
              </a:rPr>
              <a:t>)</a:t>
            </a:r>
            <a:r>
              <a:rPr lang="zh-CN" altLang="en-US" sz="2400" b="1" dirty="0" smtClean="0">
                <a:solidFill>
                  <a:srgbClr val="000000"/>
                </a:solidFill>
                <a:latin typeface="Times New Roman" pitchFamily="18" charset="0"/>
                <a:ea typeface="楷体_GB2312" pitchFamily="49" charset="-122"/>
                <a:cs typeface="Times New Roman" pitchFamily="18" charset="0"/>
              </a:rPr>
              <a:t>敬请届时光临。</a:t>
            </a:r>
            <a:endParaRPr lang="en-US" altLang="zh-CN" sz="2400" b="1" dirty="0" smtClean="0">
              <a:solidFill>
                <a:srgbClr val="000000"/>
              </a:solidFill>
              <a:latin typeface="Times New Roman" pitchFamily="18" charset="0"/>
              <a:ea typeface="楷体_GB2312" pitchFamily="49" charset="-122"/>
              <a:cs typeface="Times New Roman" pitchFamily="18" charset="0"/>
            </a:endParaRPr>
          </a:p>
          <a:p>
            <a:pPr marL="0" indent="0">
              <a:lnSpc>
                <a:spcPts val="3500"/>
              </a:lnSpc>
              <a:spcBef>
                <a:spcPct val="0"/>
              </a:spcBef>
              <a:buNone/>
            </a:pPr>
            <a:r>
              <a:rPr lang="en-US" altLang="en-US" sz="2400" b="1" dirty="0" smtClean="0">
                <a:solidFill>
                  <a:srgbClr val="000000"/>
                </a:solidFill>
                <a:latin typeface="Times New Roman" pitchFamily="18" charset="0"/>
                <a:cs typeface="Times New Roman" pitchFamily="18" charset="0"/>
              </a:rPr>
              <a:t>        A. (</a:t>
            </a:r>
            <a:r>
              <a:rPr lang="zh-CN" altLang="en-US" sz="2400" b="1" dirty="0" smtClean="0">
                <a:solidFill>
                  <a:srgbClr val="000000"/>
                </a:solidFill>
                <a:latin typeface="Times New Roman" pitchFamily="18" charset="0"/>
                <a:cs typeface="Times New Roman" pitchFamily="18" charset="0"/>
              </a:rPr>
              <a:t>甲</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　　　</a:t>
            </a:r>
            <a:r>
              <a:rPr lang="en-US" altLang="en-US" sz="2400" b="1" dirty="0" smtClean="0">
                <a:solidFill>
                  <a:srgbClr val="000000"/>
                </a:solidFill>
                <a:latin typeface="Times New Roman" pitchFamily="18" charset="0"/>
                <a:cs typeface="Times New Roman" pitchFamily="18" charset="0"/>
              </a:rPr>
              <a:t>B. (</a:t>
            </a:r>
            <a:r>
              <a:rPr lang="zh-CN" altLang="en-US" sz="2400" b="1" dirty="0" smtClean="0">
                <a:solidFill>
                  <a:srgbClr val="000000"/>
                </a:solidFill>
                <a:latin typeface="Times New Roman" pitchFamily="18" charset="0"/>
                <a:cs typeface="Times New Roman" pitchFamily="18" charset="0"/>
              </a:rPr>
              <a:t>乙</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　　　</a:t>
            </a:r>
            <a:r>
              <a:rPr lang="en-US" altLang="en-US" sz="2400" b="1" dirty="0" smtClean="0">
                <a:solidFill>
                  <a:srgbClr val="000000"/>
                </a:solidFill>
                <a:latin typeface="Times New Roman" pitchFamily="18" charset="0"/>
                <a:cs typeface="Times New Roman" pitchFamily="18" charset="0"/>
              </a:rPr>
              <a:t>C. (</a:t>
            </a:r>
            <a:r>
              <a:rPr lang="zh-CN" altLang="en-US" sz="2400" b="1" dirty="0" smtClean="0">
                <a:solidFill>
                  <a:srgbClr val="000000"/>
                </a:solidFill>
                <a:latin typeface="Times New Roman" pitchFamily="18" charset="0"/>
                <a:cs typeface="Times New Roman" pitchFamily="18" charset="0"/>
              </a:rPr>
              <a:t>丙</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　　　</a:t>
            </a:r>
            <a:r>
              <a:rPr lang="en-US" altLang="en-US" sz="2400" b="1" dirty="0" smtClean="0">
                <a:solidFill>
                  <a:srgbClr val="000000"/>
                </a:solidFill>
                <a:latin typeface="Times New Roman" pitchFamily="18" charset="0"/>
                <a:cs typeface="Times New Roman" pitchFamily="18" charset="0"/>
              </a:rPr>
              <a:t>D. (</a:t>
            </a:r>
            <a:r>
              <a:rPr lang="zh-CN" altLang="en-US" sz="2400" b="1" dirty="0" smtClean="0">
                <a:solidFill>
                  <a:srgbClr val="000000"/>
                </a:solidFill>
                <a:latin typeface="Times New Roman" pitchFamily="18" charset="0"/>
                <a:cs typeface="Times New Roman" pitchFamily="18" charset="0"/>
              </a:rPr>
              <a:t>丁</a:t>
            </a:r>
            <a:r>
              <a:rPr lang="en-US" altLang="en-US" sz="2400" b="1" dirty="0" smtClean="0">
                <a:solidFill>
                  <a:srgbClr val="000000"/>
                </a:solidFill>
                <a:latin typeface="Times New Roman" pitchFamily="18" charset="0"/>
                <a:cs typeface="Times New Roman" pitchFamily="18" charset="0"/>
              </a:rPr>
              <a:t>)</a:t>
            </a:r>
            <a:endParaRPr lang="zh-CN" altLang="en-US" sz="2400" b="1" dirty="0" smtClean="0">
              <a:solidFill>
                <a:srgbClr val="000000"/>
              </a:solidFill>
              <a:latin typeface="Times New Roman" pitchFamily="18" charset="0"/>
              <a:cs typeface="Times New Roman" pitchFamily="18" charset="0"/>
            </a:endParaRPr>
          </a:p>
        </p:txBody>
      </p:sp>
      <p:grpSp>
        <p:nvGrpSpPr>
          <p:cNvPr id="2" name="Group 4"/>
          <p:cNvGrpSpPr>
            <a:grpSpLocks/>
          </p:cNvGrpSpPr>
          <p:nvPr/>
        </p:nvGrpSpPr>
        <p:grpSpPr bwMode="auto">
          <a:xfrm>
            <a:off x="1588" y="2674938"/>
            <a:ext cx="609600" cy="1978025"/>
            <a:chOff x="1" y="1685"/>
            <a:chExt cx="384" cy="1246"/>
          </a:xfrm>
        </p:grpSpPr>
        <p:pic>
          <p:nvPicPr>
            <p:cNvPr id="1374213"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7421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74215" name="标题 1"/>
          <p:cNvSpPr>
            <a:spLocks/>
          </p:cNvSpPr>
          <p:nvPr/>
        </p:nvSpPr>
        <p:spPr bwMode="auto">
          <a:xfrm>
            <a:off x="611188"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74210">
                                            <p:txEl>
                                              <p:pRg st="0" end="0"/>
                                            </p:txEl>
                                          </p:spTgt>
                                        </p:tgtEl>
                                        <p:attrNameLst>
                                          <p:attrName>style.visibility</p:attrName>
                                        </p:attrNameLst>
                                      </p:cBhvr>
                                      <p:to>
                                        <p:strVal val="visible"/>
                                      </p:to>
                                    </p:set>
                                    <p:anim calcmode="lin" valueType="num">
                                      <p:cBhvr additive="base">
                                        <p:cTn id="7" dur="500" fill="hold"/>
                                        <p:tgtEl>
                                          <p:spTgt spid="13742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742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74210">
                                            <p:txEl>
                                              <p:pRg st="1" end="1"/>
                                            </p:txEl>
                                          </p:spTgt>
                                        </p:tgtEl>
                                        <p:attrNameLst>
                                          <p:attrName>style.visibility</p:attrName>
                                        </p:attrNameLst>
                                      </p:cBhvr>
                                      <p:to>
                                        <p:strVal val="visible"/>
                                      </p:to>
                                    </p:set>
                                    <p:anim calcmode="lin" valueType="num">
                                      <p:cBhvr additive="base">
                                        <p:cTn id="13" dur="500" fill="hold"/>
                                        <p:tgtEl>
                                          <p:spTgt spid="13742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74210">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1374210">
                                            <p:txEl>
                                              <p:pRg st="2" end="2"/>
                                            </p:txEl>
                                          </p:spTgt>
                                        </p:tgtEl>
                                        <p:attrNameLst>
                                          <p:attrName>style.visibility</p:attrName>
                                        </p:attrNameLst>
                                      </p:cBhvr>
                                      <p:to>
                                        <p:strVal val="visible"/>
                                      </p:to>
                                    </p:set>
                                    <p:anim calcmode="lin" valueType="num">
                                      <p:cBhvr additive="base">
                                        <p:cTn id="18" dur="500" fill="hold"/>
                                        <p:tgtEl>
                                          <p:spTgt spid="1374210">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374210">
                                            <p:txEl>
                                              <p:pRg st="2" end="2"/>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1374210">
                                            <p:txEl>
                                              <p:pRg st="3" end="3"/>
                                            </p:txEl>
                                          </p:spTgt>
                                        </p:tgtEl>
                                        <p:attrNameLst>
                                          <p:attrName>style.visibility</p:attrName>
                                        </p:attrNameLst>
                                      </p:cBhvr>
                                      <p:to>
                                        <p:strVal val="visible"/>
                                      </p:to>
                                    </p:set>
                                    <p:anim calcmode="lin" valueType="num">
                                      <p:cBhvr additive="base">
                                        <p:cTn id="23" dur="500" fill="hold"/>
                                        <p:tgtEl>
                                          <p:spTgt spid="1374210">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74210">
                                            <p:txEl>
                                              <p:pRg st="3" end="3"/>
                                            </p:txEl>
                                          </p:spTgt>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 presetClass="entr" presetSubtype="4" fill="hold" nodeType="afterEffect">
                                  <p:stCondLst>
                                    <p:cond delay="0"/>
                                  </p:stCondLst>
                                  <p:childTnLst>
                                    <p:set>
                                      <p:cBhvr>
                                        <p:cTn id="27" dur="1" fill="hold">
                                          <p:stCondLst>
                                            <p:cond delay="0"/>
                                          </p:stCondLst>
                                        </p:cTn>
                                        <p:tgtEl>
                                          <p:spTgt spid="1374210">
                                            <p:txEl>
                                              <p:pRg st="4" end="4"/>
                                            </p:txEl>
                                          </p:spTgt>
                                        </p:tgtEl>
                                        <p:attrNameLst>
                                          <p:attrName>style.visibility</p:attrName>
                                        </p:attrNameLst>
                                      </p:cBhvr>
                                      <p:to>
                                        <p:strVal val="visible"/>
                                      </p:to>
                                    </p:set>
                                    <p:anim calcmode="lin" valueType="num">
                                      <p:cBhvr additive="base">
                                        <p:cTn id="28" dur="500" fill="hold"/>
                                        <p:tgtEl>
                                          <p:spTgt spid="1374210">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37421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内容占位符 2"/>
          <p:cNvSpPr>
            <a:spLocks noGrp="1"/>
          </p:cNvSpPr>
          <p:nvPr>
            <p:ph idx="4294967295"/>
          </p:nvPr>
        </p:nvSpPr>
        <p:spPr>
          <a:xfrm>
            <a:off x="792163" y="936625"/>
            <a:ext cx="7920037" cy="5399088"/>
          </a:xfrm>
        </p:spPr>
        <p:txBody>
          <a:bodyPr/>
          <a:lstStyle/>
          <a:p>
            <a:pPr indent="622800">
              <a:lnSpc>
                <a:spcPts val="3500"/>
              </a:lnSpc>
              <a:buNone/>
            </a:pPr>
            <a:r>
              <a:rPr lang="zh-CN" altLang="en-US" sz="2400" b="1" dirty="0" smtClean="0">
                <a:solidFill>
                  <a:srgbClr val="000000"/>
                </a:solidFill>
                <a:latin typeface="+mn-ea"/>
                <a:cs typeface="Times New Roman" pitchFamily="18" charset="0"/>
              </a:rPr>
              <a:t>②午宴上，某中学生遇到父母的朋友劝酒，下列回应得体的一项是</a:t>
            </a:r>
            <a:r>
              <a:rPr lang="en-US" altLang="en-US" sz="2400" b="1" dirty="0" smtClean="0">
                <a:solidFill>
                  <a:srgbClr val="000000"/>
                </a:solidFill>
                <a:latin typeface="+mn-ea"/>
                <a:cs typeface="Times New Roman" pitchFamily="18" charset="0"/>
              </a:rPr>
              <a:t>(</a:t>
            </a:r>
            <a:r>
              <a:rPr lang="en-US" altLang="en-US" sz="2400" b="1" dirty="0" smtClean="0">
                <a:solidFill>
                  <a:srgbClr val="000000"/>
                </a:solidFill>
                <a:latin typeface="宋体" pitchFamily="2" charset="-122"/>
                <a:ea typeface="宋体" pitchFamily="2" charset="-122"/>
                <a:cs typeface="Times New Roman" pitchFamily="18" charset="0"/>
              </a:rPr>
              <a:t>2</a:t>
            </a:r>
            <a:r>
              <a:rPr lang="zh-CN" altLang="en-US" sz="2400" b="1" dirty="0" smtClean="0">
                <a:solidFill>
                  <a:srgbClr val="000000"/>
                </a:solidFill>
                <a:latin typeface="+mn-ea"/>
                <a:cs typeface="Times New Roman" pitchFamily="18" charset="0"/>
              </a:rPr>
              <a:t>分</a:t>
            </a:r>
            <a:r>
              <a:rPr lang="en-US" altLang="en-US"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　　</a:t>
            </a:r>
            <a:r>
              <a:rPr lang="en-US" altLang="en-US" sz="2400" b="1" dirty="0" smtClean="0">
                <a:solidFill>
                  <a:srgbClr val="000000"/>
                </a:solidFill>
                <a:latin typeface="+mn-ea"/>
                <a:cs typeface="Times New Roman" pitchFamily="18" charset="0"/>
              </a:rPr>
              <a:t>)</a:t>
            </a:r>
            <a:endParaRPr lang="zh-CN" altLang="en-US" sz="2400" b="1" dirty="0" smtClean="0">
              <a:solidFill>
                <a:srgbClr val="000000"/>
              </a:solidFill>
              <a:latin typeface="+mn-ea"/>
              <a:cs typeface="Times New Roman" pitchFamily="18" charset="0"/>
            </a:endParaRPr>
          </a:p>
          <a:p>
            <a:pPr indent="622800">
              <a:lnSpc>
                <a:spcPts val="3500"/>
              </a:lnSpc>
              <a:buNone/>
            </a:pPr>
            <a:r>
              <a:rPr lang="en-US" altLang="en-US" sz="2400" b="1" dirty="0" smtClean="0">
                <a:solidFill>
                  <a:srgbClr val="000000"/>
                </a:solidFill>
                <a:latin typeface="Times New Roman" pitchFamily="18" charset="0"/>
                <a:cs typeface="Times New Roman" pitchFamily="18" charset="0"/>
              </a:rPr>
              <a:t>A</a:t>
            </a:r>
            <a:r>
              <a:rPr lang="en-US" altLang="en-US" sz="2400" b="1" dirty="0" smtClean="0">
                <a:solidFill>
                  <a:srgbClr val="000000"/>
                </a:solidFill>
                <a:latin typeface="+mn-ea"/>
                <a:cs typeface="Times New Roman" pitchFamily="18" charset="0"/>
              </a:rPr>
              <a:t>. </a:t>
            </a:r>
            <a:r>
              <a:rPr lang="zh-CN" altLang="en-US" sz="2400" b="1" dirty="0" smtClean="0">
                <a:solidFill>
                  <a:srgbClr val="000000"/>
                </a:solidFill>
                <a:latin typeface="+mn-ea"/>
                <a:cs typeface="Times New Roman" pitchFamily="18" charset="0"/>
              </a:rPr>
              <a:t>下午还有两门考试呢，别劝了，行不？</a:t>
            </a:r>
          </a:p>
          <a:p>
            <a:pPr indent="622800">
              <a:lnSpc>
                <a:spcPts val="3500"/>
              </a:lnSpc>
              <a:buNone/>
            </a:pPr>
            <a:r>
              <a:rPr lang="en-US" altLang="en-US" sz="2400" b="1" dirty="0" smtClean="0">
                <a:solidFill>
                  <a:srgbClr val="000000"/>
                </a:solidFill>
                <a:latin typeface="Times New Roman" pitchFamily="18" charset="0"/>
                <a:cs typeface="Times New Roman" pitchFamily="18" charset="0"/>
              </a:rPr>
              <a:t>B</a:t>
            </a:r>
            <a:r>
              <a:rPr lang="en-US" altLang="en-US" sz="2400" b="1" dirty="0" smtClean="0">
                <a:solidFill>
                  <a:srgbClr val="000000"/>
                </a:solidFill>
                <a:latin typeface="+mn-ea"/>
                <a:cs typeface="Times New Roman" pitchFamily="18" charset="0"/>
              </a:rPr>
              <a:t>.  </a:t>
            </a:r>
            <a:r>
              <a:rPr lang="zh-CN" altLang="en-US" sz="2400" b="1" dirty="0" smtClean="0">
                <a:solidFill>
                  <a:srgbClr val="000000"/>
                </a:solidFill>
                <a:latin typeface="+mn-ea"/>
                <a:cs typeface="Times New Roman" pitchFamily="18" charset="0"/>
              </a:rPr>
              <a:t>谢谢足下，家父从来不准许我喝酒。</a:t>
            </a:r>
          </a:p>
          <a:p>
            <a:pPr indent="622800">
              <a:lnSpc>
                <a:spcPts val="3500"/>
              </a:lnSpc>
              <a:buNone/>
            </a:pPr>
            <a:r>
              <a:rPr lang="en-US" altLang="en-US" sz="2400" b="1" dirty="0" smtClean="0">
                <a:solidFill>
                  <a:srgbClr val="000000"/>
                </a:solidFill>
                <a:latin typeface="Times New Roman" pitchFamily="18" charset="0"/>
                <a:cs typeface="Times New Roman" pitchFamily="18" charset="0"/>
              </a:rPr>
              <a:t>C</a:t>
            </a:r>
            <a:r>
              <a:rPr lang="en-US" altLang="en-US" sz="2400" b="1" dirty="0" smtClean="0">
                <a:solidFill>
                  <a:srgbClr val="000000"/>
                </a:solidFill>
                <a:latin typeface="+mn-ea"/>
                <a:cs typeface="Times New Roman" pitchFamily="18" charset="0"/>
              </a:rPr>
              <a:t>.  </a:t>
            </a:r>
            <a:r>
              <a:rPr lang="zh-CN" altLang="en-US" sz="2400" b="1" dirty="0" smtClean="0">
                <a:solidFill>
                  <a:srgbClr val="000000"/>
                </a:solidFill>
                <a:latin typeface="+mn-ea"/>
                <a:cs typeface="Times New Roman" pitchFamily="18" charset="0"/>
              </a:rPr>
              <a:t>不喝，不喝。中学生不是不能喝酒吗？</a:t>
            </a:r>
          </a:p>
          <a:p>
            <a:pPr indent="622800">
              <a:lnSpc>
                <a:spcPts val="3500"/>
              </a:lnSpc>
              <a:buNone/>
            </a:pPr>
            <a:r>
              <a:rPr lang="en-US" altLang="en-US" sz="2400" b="1" dirty="0" smtClean="0">
                <a:solidFill>
                  <a:srgbClr val="000000"/>
                </a:solidFill>
                <a:latin typeface="Times New Roman" pitchFamily="18" charset="0"/>
                <a:cs typeface="Times New Roman" pitchFamily="18" charset="0"/>
              </a:rPr>
              <a:t>D</a:t>
            </a:r>
            <a:r>
              <a:rPr lang="en-US" altLang="en-US" sz="2400" b="1" dirty="0" smtClean="0">
                <a:solidFill>
                  <a:srgbClr val="000000"/>
                </a:solidFill>
                <a:latin typeface="+mn-ea"/>
                <a:cs typeface="Times New Roman" pitchFamily="18" charset="0"/>
              </a:rPr>
              <a:t>.  </a:t>
            </a:r>
            <a:r>
              <a:rPr lang="zh-CN" altLang="en-US" sz="2400" b="1" dirty="0" smtClean="0">
                <a:solidFill>
                  <a:srgbClr val="000000"/>
                </a:solidFill>
                <a:latin typeface="+mn-ea"/>
                <a:cs typeface="Times New Roman" pitchFamily="18" charset="0"/>
              </a:rPr>
              <a:t>谢谢，谢谢！我年龄还小，不能喝酒。</a:t>
            </a:r>
          </a:p>
        </p:txBody>
      </p:sp>
      <p:grpSp>
        <p:nvGrpSpPr>
          <p:cNvPr id="2" name="Group 4"/>
          <p:cNvGrpSpPr>
            <a:grpSpLocks/>
          </p:cNvGrpSpPr>
          <p:nvPr/>
        </p:nvGrpSpPr>
        <p:grpSpPr bwMode="auto">
          <a:xfrm>
            <a:off x="1588" y="2674938"/>
            <a:ext cx="609600" cy="1978025"/>
            <a:chOff x="1" y="1685"/>
            <a:chExt cx="384" cy="1246"/>
          </a:xfrm>
        </p:grpSpPr>
        <p:pic>
          <p:nvPicPr>
            <p:cNvPr id="1374213"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7421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74215" name="标题 1"/>
          <p:cNvSpPr>
            <a:spLocks/>
          </p:cNvSpPr>
          <p:nvPr/>
        </p:nvSpPr>
        <p:spPr bwMode="auto">
          <a:xfrm>
            <a:off x="611188"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74210">
                                            <p:txEl>
                                              <p:pRg st="0" end="0"/>
                                            </p:txEl>
                                          </p:spTgt>
                                        </p:tgtEl>
                                        <p:attrNameLst>
                                          <p:attrName>style.visibility</p:attrName>
                                        </p:attrNameLst>
                                      </p:cBhvr>
                                      <p:to>
                                        <p:strVal val="visible"/>
                                      </p:to>
                                    </p:set>
                                    <p:anim calcmode="lin" valueType="num">
                                      <p:cBhvr additive="base">
                                        <p:cTn id="7" dur="500" fill="hold"/>
                                        <p:tgtEl>
                                          <p:spTgt spid="13742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742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74210">
                                            <p:txEl>
                                              <p:pRg st="1" end="1"/>
                                            </p:txEl>
                                          </p:spTgt>
                                        </p:tgtEl>
                                        <p:attrNameLst>
                                          <p:attrName>style.visibility</p:attrName>
                                        </p:attrNameLst>
                                      </p:cBhvr>
                                      <p:to>
                                        <p:strVal val="visible"/>
                                      </p:to>
                                    </p:set>
                                    <p:anim calcmode="lin" valueType="num">
                                      <p:cBhvr additive="base">
                                        <p:cTn id="13" dur="500" fill="hold"/>
                                        <p:tgtEl>
                                          <p:spTgt spid="13742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742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74210">
                                            <p:txEl>
                                              <p:pRg st="2" end="2"/>
                                            </p:txEl>
                                          </p:spTgt>
                                        </p:tgtEl>
                                        <p:attrNameLst>
                                          <p:attrName>style.visibility</p:attrName>
                                        </p:attrNameLst>
                                      </p:cBhvr>
                                      <p:to>
                                        <p:strVal val="visible"/>
                                      </p:to>
                                    </p:set>
                                    <p:anim calcmode="lin" valueType="num">
                                      <p:cBhvr additive="base">
                                        <p:cTn id="19" dur="500" fill="hold"/>
                                        <p:tgtEl>
                                          <p:spTgt spid="13742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742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74210">
                                            <p:txEl>
                                              <p:pRg st="3" end="3"/>
                                            </p:txEl>
                                          </p:spTgt>
                                        </p:tgtEl>
                                        <p:attrNameLst>
                                          <p:attrName>style.visibility</p:attrName>
                                        </p:attrNameLst>
                                      </p:cBhvr>
                                      <p:to>
                                        <p:strVal val="visible"/>
                                      </p:to>
                                    </p:set>
                                    <p:anim calcmode="lin" valueType="num">
                                      <p:cBhvr additive="base">
                                        <p:cTn id="25" dur="500" fill="hold"/>
                                        <p:tgtEl>
                                          <p:spTgt spid="137421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742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74210">
                                            <p:txEl>
                                              <p:pRg st="4" end="4"/>
                                            </p:txEl>
                                          </p:spTgt>
                                        </p:tgtEl>
                                        <p:attrNameLst>
                                          <p:attrName>style.visibility</p:attrName>
                                        </p:attrNameLst>
                                      </p:cBhvr>
                                      <p:to>
                                        <p:strVal val="visible"/>
                                      </p:to>
                                    </p:set>
                                    <p:anim calcmode="lin" valueType="num">
                                      <p:cBhvr additive="base">
                                        <p:cTn id="31" dur="500" fill="hold"/>
                                        <p:tgtEl>
                                          <p:spTgt spid="137421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7421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088" y="908050"/>
            <a:ext cx="7920037" cy="5399088"/>
          </a:xfrm>
        </p:spPr>
        <p:txBody>
          <a:bodyPr/>
          <a:lstStyle/>
          <a:p>
            <a:pPr marL="0" indent="0">
              <a:lnSpc>
                <a:spcPts val="3500"/>
              </a:lnSpc>
              <a:buNone/>
            </a:pPr>
            <a:r>
              <a:rPr lang="en-US" altLang="zh-CN" sz="2400" b="1" dirty="0" smtClean="0">
                <a:solidFill>
                  <a:srgbClr val="990033"/>
                </a:solidFill>
                <a:latin typeface="Times New Roman" pitchFamily="18" charset="0"/>
                <a:cs typeface="Times New Roman" pitchFamily="18" charset="0"/>
              </a:rPr>
              <a:t>①C</a:t>
            </a:r>
            <a:r>
              <a:rPr lang="zh-CN" altLang="en-US" sz="2400" b="1" dirty="0" smtClean="0">
                <a:solidFill>
                  <a:srgbClr val="990033"/>
                </a:solidFill>
                <a:latin typeface="Times New Roman" pitchFamily="18" charset="0"/>
                <a:cs typeface="Times New Roman" pitchFamily="18" charset="0"/>
              </a:rPr>
              <a:t>　</a:t>
            </a:r>
            <a:r>
              <a:rPr lang="en-US" altLang="zh-CN" sz="2400" b="1" dirty="0" smtClean="0">
                <a:solidFill>
                  <a:srgbClr val="990033"/>
                </a:solidFill>
                <a:latin typeface="Times New Roman" pitchFamily="18" charset="0"/>
                <a:cs typeface="Times New Roman" pitchFamily="18" charset="0"/>
              </a:rPr>
              <a:t>②D</a:t>
            </a:r>
            <a:endParaRPr lang="zh-CN" altLang="en-US" sz="2400" b="1" dirty="0" smtClean="0">
              <a:solidFill>
                <a:srgbClr val="990033"/>
              </a:solidFill>
              <a:latin typeface="Times New Roman" pitchFamily="18" charset="0"/>
              <a:cs typeface="Times New Roman" pitchFamily="18" charset="0"/>
            </a:endParaRPr>
          </a:p>
          <a:p>
            <a:pPr marL="0" indent="0">
              <a:lnSpc>
                <a:spcPts val="3500"/>
              </a:lnSpc>
              <a:buNone/>
            </a:pP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t>
            </a:r>
            <a:r>
              <a:rPr lang="zh-CN" altLang="en-US" sz="2400" b="1" dirty="0" smtClean="0">
                <a:solidFill>
                  <a:srgbClr val="990033"/>
                </a:solidFill>
                <a:latin typeface="Times New Roman" pitchFamily="18" charset="0"/>
                <a:cs typeface="Times New Roman" pitchFamily="18" charset="0"/>
              </a:rPr>
              <a:t>本题考查语言表达得体的能力。</a:t>
            </a:r>
            <a:r>
              <a:rPr lang="en-US" altLang="zh-CN" sz="2400" b="1" dirty="0" smtClean="0">
                <a:solidFill>
                  <a:srgbClr val="990033"/>
                </a:solidFill>
                <a:latin typeface="Times New Roman" pitchFamily="18" charset="0"/>
                <a:cs typeface="Times New Roman" pitchFamily="18" charset="0"/>
              </a:rPr>
              <a:t>①</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莅临会议</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搭配不当；</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做出认真的指导</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用语不得体，对邀请的对象提出这样的要求不合适。</a:t>
            </a:r>
            <a:r>
              <a:rPr lang="en-US" altLang="zh-CN" sz="2400" b="1" dirty="0" smtClean="0">
                <a:solidFill>
                  <a:srgbClr val="990033"/>
                </a:solidFill>
                <a:latin typeface="Times New Roman" pitchFamily="18" charset="0"/>
                <a:cs typeface="Times New Roman" pitchFamily="18" charset="0"/>
              </a:rPr>
              <a:t>②A</a:t>
            </a:r>
            <a:r>
              <a:rPr lang="zh-CN" altLang="en-US" sz="2400" b="1" dirty="0" smtClean="0">
                <a:solidFill>
                  <a:srgbClr val="990033"/>
                </a:solidFill>
                <a:latin typeface="Times New Roman" pitchFamily="18" charset="0"/>
                <a:cs typeface="Times New Roman" pitchFamily="18" charset="0"/>
              </a:rPr>
              <a:t>、</a:t>
            </a: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Times New Roman" pitchFamily="18" charset="0"/>
                <a:cs typeface="Times New Roman" pitchFamily="18" charset="0"/>
              </a:rPr>
              <a:t>两项用语生硬，缺少礼貌，不是对长辈该有的态度。</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项，</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足下</a:t>
            </a:r>
            <a:r>
              <a:rPr lang="en-US" altLang="zh-CN" sz="2400" b="1" dirty="0" smtClean="0">
                <a:solidFill>
                  <a:srgbClr val="990033"/>
                </a:solidFill>
                <a:latin typeface="宋体" pitchFamily="2" charset="-122"/>
                <a:ea typeface="宋体" pitchFamily="2" charset="-122"/>
                <a:cs typeface="Times New Roman" pitchFamily="18" charset="0"/>
              </a:rPr>
              <a:t>”</a:t>
            </a:r>
            <a:r>
              <a:rPr lang="zh-CN" altLang="en-US" sz="2400" b="1" dirty="0" smtClean="0">
                <a:solidFill>
                  <a:srgbClr val="990033"/>
                </a:solidFill>
                <a:latin typeface="Times New Roman" pitchFamily="18" charset="0"/>
                <a:cs typeface="Times New Roman" pitchFamily="18" charset="0"/>
              </a:rPr>
              <a:t>属于书面语、古语，在饭桌上使用与场合不符。</a:t>
            </a:r>
          </a:p>
          <a:p>
            <a:pPr marL="0" indent="0" eaLnBrk="1" hangingPunct="1">
              <a:lnSpc>
                <a:spcPts val="3500"/>
              </a:lnSpc>
              <a:spcBef>
                <a:spcPct val="0"/>
              </a:spcBef>
              <a:buNone/>
            </a:pPr>
            <a:endParaRPr lang="zh-CN" altLang="en-US" sz="2400" b="1" dirty="0" smtClean="0">
              <a:solidFill>
                <a:srgbClr val="990033"/>
              </a:solidFill>
              <a:latin typeface="Times New Roman" pitchFamily="18" charset="0"/>
              <a:cs typeface="Times New Roman" pitchFamily="18" charset="0"/>
            </a:endParaRPr>
          </a:p>
        </p:txBody>
      </p:sp>
      <p:grpSp>
        <p:nvGrpSpPr>
          <p:cNvPr id="2" name="Group 4"/>
          <p:cNvGrpSpPr>
            <a:grpSpLocks/>
          </p:cNvGrpSpPr>
          <p:nvPr/>
        </p:nvGrpSpPr>
        <p:grpSpPr bwMode="auto">
          <a:xfrm>
            <a:off x="1588" y="2674938"/>
            <a:ext cx="609600" cy="1978025"/>
            <a:chOff x="1" y="1685"/>
            <a:chExt cx="384" cy="1246"/>
          </a:xfrm>
        </p:grpSpPr>
        <p:pic>
          <p:nvPicPr>
            <p:cNvPr id="1375237"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7523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75239" name="标题 1"/>
          <p:cNvSpPr>
            <a:spLocks/>
          </p:cNvSpPr>
          <p:nvPr/>
        </p:nvSpPr>
        <p:spPr bwMode="auto">
          <a:xfrm>
            <a:off x="611188"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857232"/>
            <a:ext cx="8072494" cy="5478481"/>
          </a:xfrm>
        </p:spPr>
        <p:txBody>
          <a:bodyPr/>
          <a:lstStyle/>
          <a:p>
            <a:pPr marL="0" indent="0">
              <a:lnSpc>
                <a:spcPts val="3500"/>
              </a:lnSpc>
              <a:buNone/>
            </a:pPr>
            <a:r>
              <a:rPr lang="en-US" altLang="zh-CN" sz="2400" b="1" dirty="0" smtClean="0">
                <a:solidFill>
                  <a:srgbClr val="000000"/>
                </a:solidFill>
                <a:latin typeface="+mn-ea"/>
                <a:cs typeface="Times New Roman" pitchFamily="18" charset="0"/>
              </a:rPr>
              <a:t>5. [</a:t>
            </a:r>
            <a:r>
              <a:rPr lang="en-US" altLang="zh-CN" sz="2400" b="1" dirty="0" smtClean="0">
                <a:solidFill>
                  <a:srgbClr val="000000"/>
                </a:solidFill>
                <a:latin typeface="宋体" pitchFamily="2" charset="-122"/>
                <a:ea typeface="宋体" pitchFamily="2" charset="-122"/>
                <a:cs typeface="Times New Roman" pitchFamily="18" charset="0"/>
              </a:rPr>
              <a:t>2014</a:t>
            </a:r>
            <a:r>
              <a:rPr lang="en-US" altLang="zh-CN"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江苏卷</a:t>
            </a:r>
            <a:r>
              <a:rPr lang="en-US" altLang="zh-CN"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下列</a:t>
            </a:r>
            <a:r>
              <a:rPr lang="zh-CN" altLang="en-US" sz="2400" b="1" dirty="0" smtClean="0">
                <a:solidFill>
                  <a:srgbClr val="000000"/>
                </a:solidFill>
                <a:latin typeface="Courier New"/>
                <a:cs typeface="Times New Roman" pitchFamily="18" charset="0"/>
              </a:rPr>
              <a:t>交际用语使用不得体的一项是</a:t>
            </a:r>
            <a:r>
              <a:rPr lang="en-US" altLang="en-US" sz="2400" b="1" dirty="0" smtClean="0">
                <a:solidFill>
                  <a:srgbClr val="000000"/>
                </a:solidFill>
                <a:latin typeface="Courier New"/>
                <a:cs typeface="Times New Roman" pitchFamily="18" charset="0"/>
              </a:rPr>
              <a:t>(</a:t>
            </a:r>
            <a:r>
              <a:rPr lang="zh-CN" altLang="en-US" sz="2400" b="1" dirty="0" smtClean="0">
                <a:solidFill>
                  <a:srgbClr val="000000"/>
                </a:solidFill>
                <a:latin typeface="Courier New"/>
                <a:cs typeface="Times New Roman" pitchFamily="18" charset="0"/>
              </a:rPr>
              <a:t>　　</a:t>
            </a:r>
            <a:r>
              <a:rPr lang="en-US" altLang="en-US" sz="2400" b="1" dirty="0" smtClean="0">
                <a:solidFill>
                  <a:srgbClr val="000000"/>
                </a:solidFill>
                <a:latin typeface="Courier New"/>
                <a:cs typeface="Times New Roman" pitchFamily="18" charset="0"/>
              </a:rPr>
              <a:t>)</a:t>
            </a:r>
            <a:endParaRPr lang="zh-CN" altLang="en-US" sz="2400" b="1" dirty="0" smtClean="0">
              <a:solidFill>
                <a:srgbClr val="000000"/>
              </a:solidFill>
              <a:latin typeface="Courier New"/>
              <a:cs typeface="Times New Roman" pitchFamily="18" charset="0"/>
            </a:endParaRPr>
          </a:p>
          <a:p>
            <a:pPr marL="0" indent="0">
              <a:lnSpc>
                <a:spcPts val="3500"/>
              </a:lnSpc>
              <a:buNone/>
            </a:pPr>
            <a:r>
              <a:rPr lang="en-US" altLang="en-US" sz="2400" b="1" dirty="0" smtClean="0">
                <a:solidFill>
                  <a:srgbClr val="000000"/>
                </a:solidFill>
                <a:latin typeface="Times New Roman" pitchFamily="18" charset="0"/>
                <a:cs typeface="Times New Roman" pitchFamily="18" charset="0"/>
              </a:rPr>
              <a:t>A</a:t>
            </a:r>
            <a:r>
              <a:rPr lang="en-US" altLang="en-US" sz="2400" b="1" dirty="0" smtClean="0">
                <a:solidFill>
                  <a:srgbClr val="000000"/>
                </a:solidFill>
                <a:latin typeface="Courier New"/>
                <a:cs typeface="Times New Roman" pitchFamily="18" charset="0"/>
              </a:rPr>
              <a:t>. </a:t>
            </a:r>
            <a:r>
              <a:rPr lang="zh-CN" altLang="en-US" sz="2400" b="1" dirty="0" smtClean="0">
                <a:solidFill>
                  <a:srgbClr val="000000"/>
                </a:solidFill>
                <a:latin typeface="Courier New"/>
                <a:cs typeface="Times New Roman" pitchFamily="18" charset="0"/>
              </a:rPr>
              <a:t>涂鸦之作，不足当先生一哂，如蒙赐正，小子不胜感激！</a:t>
            </a:r>
          </a:p>
          <a:p>
            <a:pPr marL="0" indent="0">
              <a:lnSpc>
                <a:spcPts val="3500"/>
              </a:lnSpc>
              <a:buNone/>
            </a:pPr>
            <a:r>
              <a:rPr lang="en-US" altLang="en-US" sz="2400" b="1" dirty="0" smtClean="0">
                <a:solidFill>
                  <a:srgbClr val="000000"/>
                </a:solidFill>
                <a:latin typeface="Times New Roman" pitchFamily="18" charset="0"/>
                <a:cs typeface="Times New Roman" pitchFamily="18" charset="0"/>
              </a:rPr>
              <a:t>B</a:t>
            </a:r>
            <a:r>
              <a:rPr lang="en-US" altLang="en-US" sz="2400" b="1" dirty="0" smtClean="0">
                <a:solidFill>
                  <a:srgbClr val="000000"/>
                </a:solidFill>
                <a:latin typeface="Courier New"/>
                <a:cs typeface="Times New Roman" pitchFamily="18" charset="0"/>
              </a:rPr>
              <a:t>. </a:t>
            </a:r>
            <a:r>
              <a:rPr lang="zh-CN" altLang="en-US" sz="2400" b="1" dirty="0" smtClean="0">
                <a:solidFill>
                  <a:srgbClr val="000000"/>
                </a:solidFill>
                <a:latin typeface="Courier New"/>
                <a:cs typeface="Times New Roman" pitchFamily="18" charset="0"/>
              </a:rPr>
              <a:t>欣闻敝校百年校庆，本人忝为校友，因事不能躬临为歉！</a:t>
            </a:r>
          </a:p>
          <a:p>
            <a:pPr marL="0" indent="0">
              <a:lnSpc>
                <a:spcPts val="3500"/>
              </a:lnSpc>
              <a:buNone/>
            </a:pPr>
            <a:r>
              <a:rPr lang="en-US" altLang="en-US" sz="2400" b="1" dirty="0" smtClean="0">
                <a:solidFill>
                  <a:srgbClr val="000000"/>
                </a:solidFill>
                <a:latin typeface="Times New Roman" pitchFamily="18" charset="0"/>
                <a:cs typeface="Times New Roman" pitchFamily="18" charset="0"/>
              </a:rPr>
              <a:t>C</a:t>
            </a:r>
            <a:r>
              <a:rPr lang="en-US" altLang="en-US" sz="2400" b="1" dirty="0" smtClean="0">
                <a:solidFill>
                  <a:srgbClr val="000000"/>
                </a:solidFill>
                <a:latin typeface="Courier New"/>
                <a:cs typeface="Times New Roman" pitchFamily="18" charset="0"/>
              </a:rPr>
              <a:t>. </a:t>
            </a:r>
            <a:r>
              <a:rPr lang="zh-CN" altLang="en-US" sz="2400" b="1" dirty="0" smtClean="0">
                <a:solidFill>
                  <a:srgbClr val="000000"/>
                </a:solidFill>
                <a:latin typeface="Courier New"/>
                <a:cs typeface="Times New Roman" pitchFamily="18" charset="0"/>
              </a:rPr>
              <a:t>吉日良辰，花好月圆，恭祝一对璧人并蒂同心、白首偕老！</a:t>
            </a:r>
          </a:p>
          <a:p>
            <a:pPr marL="0" indent="0">
              <a:lnSpc>
                <a:spcPts val="3500"/>
              </a:lnSpc>
              <a:buNone/>
            </a:pPr>
            <a:r>
              <a:rPr lang="en-US" altLang="en-US" sz="2400" b="1" dirty="0" smtClean="0">
                <a:solidFill>
                  <a:srgbClr val="000000"/>
                </a:solidFill>
                <a:latin typeface="Times New Roman" pitchFamily="18" charset="0"/>
                <a:cs typeface="Times New Roman" pitchFamily="18" charset="0"/>
              </a:rPr>
              <a:t>D</a:t>
            </a:r>
            <a:r>
              <a:rPr lang="en-US" altLang="en-US" sz="2400" b="1" dirty="0" smtClean="0">
                <a:solidFill>
                  <a:srgbClr val="000000"/>
                </a:solidFill>
                <a:latin typeface="Courier New"/>
                <a:cs typeface="Times New Roman" pitchFamily="18" charset="0"/>
              </a:rPr>
              <a:t>. </a:t>
            </a:r>
            <a:r>
              <a:rPr lang="zh-CN" altLang="en-US" sz="2400" b="1" dirty="0" smtClean="0">
                <a:solidFill>
                  <a:srgbClr val="000000"/>
                </a:solidFill>
                <a:latin typeface="Courier New"/>
                <a:cs typeface="Times New Roman" pitchFamily="18" charset="0"/>
              </a:rPr>
              <a:t>家母古稀之庆，承蒙各位亲友光临，略备薄酒，敬答厚意！</a:t>
            </a:r>
            <a:endParaRPr lang="en-US" altLang="zh-CN" sz="2400" b="1" dirty="0" smtClean="0">
              <a:solidFill>
                <a:srgbClr val="000000"/>
              </a:solidFill>
              <a:latin typeface="Courier New"/>
              <a:cs typeface="Times New Roman" pitchFamily="18" charset="0"/>
            </a:endParaRPr>
          </a:p>
        </p:txBody>
      </p:sp>
      <p:grpSp>
        <p:nvGrpSpPr>
          <p:cNvPr id="2" name="Group 4"/>
          <p:cNvGrpSpPr>
            <a:grpSpLocks/>
          </p:cNvGrpSpPr>
          <p:nvPr/>
        </p:nvGrpSpPr>
        <p:grpSpPr bwMode="auto">
          <a:xfrm>
            <a:off x="1588" y="2674938"/>
            <a:ext cx="609600" cy="1978025"/>
            <a:chOff x="1" y="1685"/>
            <a:chExt cx="384" cy="1246"/>
          </a:xfrm>
        </p:grpSpPr>
        <p:pic>
          <p:nvPicPr>
            <p:cNvPr id="1376261"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7626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76263" name="标题 1"/>
          <p:cNvSpPr>
            <a:spLocks/>
          </p:cNvSpPr>
          <p:nvPr/>
        </p:nvSpPr>
        <p:spPr bwMode="auto">
          <a:xfrm>
            <a:off x="611188"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宋体" charset="-122"/>
                <a:cs typeface="Times New Roman" pitchFamily="18" charset="0"/>
              </a:rPr>
              <a:t>　</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zh-CN" sz="2400" b="1" dirty="0" smtClean="0">
                <a:solidFill>
                  <a:srgbClr val="990033"/>
                </a:solidFill>
                <a:latin typeface="宋体" charset="-122"/>
                <a:cs typeface="Times New Roman" pitchFamily="18" charset="0"/>
              </a:rPr>
              <a:t>]  </a:t>
            </a:r>
            <a:r>
              <a:rPr lang="zh-CN" altLang="en-US" sz="2400" b="1" dirty="0" smtClean="0">
                <a:solidFill>
                  <a:srgbClr val="990033"/>
                </a:solidFill>
                <a:latin typeface="宋体" charset="-122"/>
                <a:cs typeface="Times New Roman" pitchFamily="18" charset="0"/>
              </a:rPr>
              <a:t>本题考查语言表达得体的能力。</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宋体" charset="-122"/>
                <a:cs typeface="Times New Roman" pitchFamily="18" charset="0"/>
              </a:rPr>
              <a:t>项，作为校友，对于曾经在那儿学习过的学校应该称</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母校</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表示尊重，称“敝校”不得体。“躬临”是敬辞，用在此处不当。</a:t>
            </a:r>
            <a:endParaRPr lang="zh-CN" altLang="en-US" sz="2400" b="1" dirty="0" smtClean="0">
              <a:solidFill>
                <a:srgbClr val="990033"/>
              </a:solidFill>
              <a:latin typeface="宋体" pitchFamily="2" charset="-122"/>
              <a:cs typeface="Times New Roman" pitchFamily="18" charset="0"/>
            </a:endParaRPr>
          </a:p>
        </p:txBody>
      </p:sp>
      <p:grpSp>
        <p:nvGrpSpPr>
          <p:cNvPr id="2" name="Group 4"/>
          <p:cNvGrpSpPr>
            <a:grpSpLocks/>
          </p:cNvGrpSpPr>
          <p:nvPr/>
        </p:nvGrpSpPr>
        <p:grpSpPr bwMode="auto">
          <a:xfrm>
            <a:off x="1588" y="2674938"/>
            <a:ext cx="609600" cy="1978025"/>
            <a:chOff x="1" y="1685"/>
            <a:chExt cx="384" cy="1246"/>
          </a:xfrm>
        </p:grpSpPr>
        <p:pic>
          <p:nvPicPr>
            <p:cNvPr id="1378309"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78310"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78311"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9330"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en-US" altLang="zh-CN" sz="2400" b="1" dirty="0" smtClean="0">
                <a:latin typeface="宋体" pitchFamily="2" charset="-122"/>
              </a:rPr>
              <a:t>6</a:t>
            </a:r>
            <a:r>
              <a:rPr lang="zh-CN" altLang="en-US" sz="2400" b="1" dirty="0" smtClean="0"/>
              <a:t>．</a:t>
            </a:r>
            <a:r>
              <a:rPr lang="en-US" altLang="zh-CN" sz="2400" b="1" dirty="0" smtClean="0">
                <a:solidFill>
                  <a:srgbClr val="000000"/>
                </a:solidFill>
                <a:latin typeface="宋体" pitchFamily="2" charset="-122"/>
                <a:cs typeface="Times New Roman" pitchFamily="18" charset="0"/>
              </a:rPr>
              <a:t>[</a:t>
            </a:r>
            <a:r>
              <a:rPr lang="en-US" altLang="zh-CN" sz="2400" b="1" dirty="0" smtClean="0">
                <a:solidFill>
                  <a:srgbClr val="000000"/>
                </a:solidFill>
                <a:latin typeface="宋体" pitchFamily="2" charset="-122"/>
                <a:ea typeface="宋体" pitchFamily="2" charset="-122"/>
                <a:cs typeface="Times New Roman" pitchFamily="18" charset="0"/>
              </a:rPr>
              <a:t>2012·</a:t>
            </a:r>
            <a:r>
              <a:rPr lang="zh-CN" altLang="en-US" sz="2400" b="1" dirty="0" smtClean="0">
                <a:solidFill>
                  <a:srgbClr val="000000"/>
                </a:solidFill>
                <a:latin typeface="Times New Roman" pitchFamily="18" charset="0"/>
                <a:cs typeface="Times New Roman" pitchFamily="18" charset="0"/>
              </a:rPr>
              <a:t>山东卷</a:t>
            </a:r>
            <a:r>
              <a:rPr lang="en-US" altLang="zh-CN" sz="2400" b="1" dirty="0" smtClean="0">
                <a:solidFill>
                  <a:srgbClr val="000000"/>
                </a:solidFill>
                <a:latin typeface="宋体" pitchFamily="2" charset="-122"/>
                <a:cs typeface="Times New Roman" pitchFamily="18" charset="0"/>
              </a:rPr>
              <a:t>] </a:t>
            </a:r>
            <a:r>
              <a:rPr lang="en-US" altLang="zh-CN" sz="2400" b="1" dirty="0" smtClean="0">
                <a:solidFill>
                  <a:srgbClr val="000000"/>
                </a:solidFill>
                <a:latin typeface="Times New Roman" pitchFamily="18" charset="0"/>
                <a:cs typeface="Times New Roman" pitchFamily="18" charset="0"/>
              </a:rPr>
              <a:t> </a:t>
            </a:r>
            <a:r>
              <a:rPr lang="zh-CN" altLang="en-US" sz="2400" b="1" dirty="0" smtClean="0">
                <a:solidFill>
                  <a:srgbClr val="000000"/>
                </a:solidFill>
                <a:latin typeface="Times New Roman" pitchFamily="18" charset="0"/>
                <a:cs typeface="Times New Roman" pitchFamily="18" charset="0"/>
              </a:rPr>
              <a:t>以下是小张在收到郑先生著作后回信的正文，其中有使用不得体的词语，请找出四处并修改。（</a:t>
            </a:r>
            <a:r>
              <a:rPr lang="en-US" altLang="zh-CN" sz="2400" b="1" dirty="0" smtClean="0">
                <a:solidFill>
                  <a:srgbClr val="000000"/>
                </a:solidFill>
                <a:latin typeface="宋体" pitchFamily="2" charset="-122"/>
                <a:ea typeface="宋体" pitchFamily="2" charset="-122"/>
                <a:cs typeface="Times New Roman" pitchFamily="18" charset="0"/>
              </a:rPr>
              <a:t>4</a:t>
            </a:r>
            <a:r>
              <a:rPr lang="zh-CN" altLang="en-US" sz="2400" b="1" dirty="0" smtClean="0">
                <a:solidFill>
                  <a:srgbClr val="000000"/>
                </a:solidFill>
                <a:latin typeface="Times New Roman" pitchFamily="18" charset="0"/>
                <a:cs typeface="Times New Roman" pitchFamily="18" charset="0"/>
              </a:rPr>
              <a:t>分）</a:t>
            </a:r>
            <a:endParaRPr lang="zh-CN" altLang="en-US" sz="2400" b="1" dirty="0" smtClean="0">
              <a:solidFill>
                <a:srgbClr val="000000"/>
              </a:solidFill>
              <a:latin typeface="Times New Roman" pitchFamily="18" charset="0"/>
              <a:ea typeface="楷体_GB2312" pitchFamily="49" charset="-122"/>
              <a:cs typeface="Times New Roman" pitchFamily="18" charset="0"/>
            </a:endParaRPr>
          </a:p>
          <a:p>
            <a:pPr marL="0" indent="0" eaLnBrk="1" hangingPunct="1">
              <a:lnSpc>
                <a:spcPts val="3500"/>
              </a:lnSpc>
              <a:spcBef>
                <a:spcPct val="0"/>
              </a:spcBef>
              <a:buFont typeface="Arial" charset="0"/>
              <a:buNone/>
            </a:pPr>
            <a:r>
              <a:rPr lang="zh-CN" altLang="en-US" sz="2400" b="1" dirty="0" smtClean="0">
                <a:solidFill>
                  <a:srgbClr val="000000"/>
                </a:solidFill>
                <a:latin typeface="Times New Roman" pitchFamily="18" charset="0"/>
                <a:ea typeface="楷体_GB2312" pitchFamily="49" charset="-122"/>
                <a:cs typeface="Times New Roman" pitchFamily="18" charset="0"/>
              </a:rPr>
              <a:t>        您寄奉的大作已收到。过目后，深感对我的论文写作有些许的帮助，定当惠存。感激之情，无以言表，他日光临贵府，当面致谢。</a:t>
            </a:r>
          </a:p>
          <a:p>
            <a:pPr marL="0" indent="0" eaLnBrk="1" hangingPunct="1">
              <a:lnSpc>
                <a:spcPts val="3500"/>
              </a:lnSpc>
              <a:spcBef>
                <a:spcPct val="0"/>
              </a:spcBef>
              <a:buFont typeface="Arial" charset="0"/>
              <a:buNone/>
            </a:pPr>
            <a:r>
              <a:rPr lang="zh-CN" altLang="en-US" sz="2400" b="1" dirty="0" smtClean="0"/>
              <a:t>      </a:t>
            </a:r>
          </a:p>
          <a:p>
            <a:pPr marL="0" indent="622300" algn="just" eaLnBrk="1" hangingPunct="1">
              <a:lnSpc>
                <a:spcPts val="3500"/>
              </a:lnSpc>
              <a:spcBef>
                <a:spcPct val="0"/>
              </a:spcBef>
              <a:buFont typeface="Arial" charset="0"/>
              <a:buNone/>
            </a:pPr>
            <a:endParaRPr lang="zh-CN" altLang="en-US" sz="2400" b="1" dirty="0" smtClean="0"/>
          </a:p>
          <a:p>
            <a:pPr marL="0" indent="622300" eaLnBrk="1" hangingPunct="1">
              <a:lnSpc>
                <a:spcPts val="3500"/>
              </a:lnSpc>
              <a:spcBef>
                <a:spcPct val="0"/>
              </a:spcBef>
              <a:buFont typeface="Arial" charset="0"/>
              <a:buNone/>
            </a:pPr>
            <a:endParaRPr lang="en-US" altLang="zh-CN" sz="2400" b="1" dirty="0" smtClean="0">
              <a:solidFill>
                <a:srgbClr val="990033"/>
              </a:solidFill>
            </a:endParaRPr>
          </a:p>
        </p:txBody>
      </p:sp>
      <p:grpSp>
        <p:nvGrpSpPr>
          <p:cNvPr id="2" name="Group 4"/>
          <p:cNvGrpSpPr>
            <a:grpSpLocks/>
          </p:cNvGrpSpPr>
          <p:nvPr/>
        </p:nvGrpSpPr>
        <p:grpSpPr bwMode="auto">
          <a:xfrm>
            <a:off x="1588" y="2674938"/>
            <a:ext cx="609600" cy="1978025"/>
            <a:chOff x="1" y="1685"/>
            <a:chExt cx="384" cy="1246"/>
          </a:xfrm>
        </p:grpSpPr>
        <p:pic>
          <p:nvPicPr>
            <p:cNvPr id="1379333"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7933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79335" name="标题 1"/>
          <p:cNvSpPr>
            <a:spLocks/>
          </p:cNvSpPr>
          <p:nvPr/>
        </p:nvSpPr>
        <p:spPr bwMode="auto">
          <a:xfrm>
            <a:off x="611188"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79330">
                                            <p:txEl>
                                              <p:pRg st="0" end="0"/>
                                            </p:txEl>
                                          </p:spTgt>
                                        </p:tgtEl>
                                        <p:attrNameLst>
                                          <p:attrName>style.visibility</p:attrName>
                                        </p:attrNameLst>
                                      </p:cBhvr>
                                      <p:to>
                                        <p:strVal val="visible"/>
                                      </p:to>
                                    </p:set>
                                    <p:anim calcmode="lin" valueType="num">
                                      <p:cBhvr additive="base">
                                        <p:cTn id="7" dur="500" fill="hold"/>
                                        <p:tgtEl>
                                          <p:spTgt spid="13793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7933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379330">
                                            <p:txEl>
                                              <p:pRg st="1" end="1"/>
                                            </p:txEl>
                                          </p:spTgt>
                                        </p:tgtEl>
                                        <p:attrNameLst>
                                          <p:attrName>style.visibility</p:attrName>
                                        </p:attrNameLst>
                                      </p:cBhvr>
                                      <p:to>
                                        <p:strVal val="visible"/>
                                      </p:to>
                                    </p:set>
                                    <p:anim calcmode="lin" valueType="num">
                                      <p:cBhvr additive="base">
                                        <p:cTn id="12" dur="500" fill="hold"/>
                                        <p:tgtEl>
                                          <p:spTgt spid="1379330">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379330">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379330">
                                            <p:txEl>
                                              <p:pRg st="2" end="2"/>
                                            </p:txEl>
                                          </p:spTgt>
                                        </p:tgtEl>
                                        <p:attrNameLst>
                                          <p:attrName>style.visibility</p:attrName>
                                        </p:attrNameLst>
                                      </p:cBhvr>
                                      <p:to>
                                        <p:strVal val="visible"/>
                                      </p:to>
                                    </p:set>
                                    <p:anim calcmode="lin" valueType="num">
                                      <p:cBhvr additive="base">
                                        <p:cTn id="17" dur="500" fill="hold"/>
                                        <p:tgtEl>
                                          <p:spTgt spid="1379330">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7933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85794"/>
            <a:ext cx="8069291" cy="5549919"/>
          </a:xfrm>
        </p:spPr>
        <p:txBody>
          <a:bodyPr/>
          <a:lstStyle/>
          <a:p>
            <a:pPr marL="0" indent="0">
              <a:lnSpc>
                <a:spcPts val="3500"/>
              </a:lnSpc>
              <a:buNone/>
            </a:pPr>
            <a:r>
              <a:rPr lang="zh-CN" altLang="en-US" sz="2400" b="1" dirty="0" smtClean="0">
                <a:solidFill>
                  <a:srgbClr val="990033"/>
                </a:solidFill>
                <a:latin typeface="宋体" charset="-122"/>
                <a:cs typeface="Times New Roman" pitchFamily="18" charset="0"/>
              </a:rPr>
              <a:t> </a:t>
            </a:r>
            <a:r>
              <a:rPr lang="en-US" altLang="zh-CN" sz="2400" b="1" dirty="0" smtClean="0">
                <a:solidFill>
                  <a:srgbClr val="990033"/>
                </a:solidFill>
                <a:latin typeface="宋体" charset="-122"/>
                <a:cs typeface="Times New Roman" pitchFamily="18" charset="0"/>
              </a:rPr>
              <a:t>①“</a:t>
            </a:r>
            <a:r>
              <a:rPr lang="zh-CN" altLang="en-US" sz="2400" b="1" dirty="0" smtClean="0">
                <a:solidFill>
                  <a:srgbClr val="990033"/>
                </a:solidFill>
                <a:latin typeface="宋体" charset="-122"/>
                <a:cs typeface="Times New Roman" pitchFamily="18" charset="0"/>
              </a:rPr>
              <a:t>寄奉</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改为</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惠赐</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r>
              <a:rPr lang="en-US" altLang="zh-CN" sz="2400" b="1" dirty="0" smtClean="0">
                <a:solidFill>
                  <a:srgbClr val="990033"/>
                </a:solidFill>
                <a:latin typeface="宋体" charset="-122"/>
                <a:cs typeface="Times New Roman" pitchFamily="18" charset="0"/>
              </a:rPr>
              <a:t>②“</a:t>
            </a:r>
            <a:r>
              <a:rPr lang="zh-CN" altLang="en-US" sz="2400" b="1" dirty="0" smtClean="0">
                <a:solidFill>
                  <a:srgbClr val="990033"/>
                </a:solidFill>
                <a:latin typeface="宋体" charset="-122"/>
                <a:cs typeface="Times New Roman" pitchFamily="18" charset="0"/>
              </a:rPr>
              <a:t>过目</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改为</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拜读</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r>
              <a:rPr lang="en-US" altLang="zh-CN" sz="2400" b="1" dirty="0" smtClean="0">
                <a:solidFill>
                  <a:srgbClr val="990033"/>
                </a:solidFill>
                <a:latin typeface="宋体" charset="-122"/>
                <a:cs typeface="Times New Roman" pitchFamily="18" charset="0"/>
              </a:rPr>
              <a:t>③“</a:t>
            </a:r>
            <a:r>
              <a:rPr lang="zh-CN" altLang="en-US" sz="2400" b="1" dirty="0" smtClean="0">
                <a:solidFill>
                  <a:srgbClr val="990033"/>
                </a:solidFill>
                <a:latin typeface="宋体" charset="-122"/>
                <a:cs typeface="Times New Roman" pitchFamily="18" charset="0"/>
              </a:rPr>
              <a:t>些许</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改为</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莫大</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r>
              <a:rPr lang="en-US" altLang="zh-CN" sz="2400" b="1" dirty="0" smtClean="0">
                <a:solidFill>
                  <a:srgbClr val="990033"/>
                </a:solidFill>
                <a:latin typeface="宋体" charset="-122"/>
                <a:cs typeface="Times New Roman" pitchFamily="18" charset="0"/>
              </a:rPr>
              <a:t>④“</a:t>
            </a:r>
            <a:r>
              <a:rPr lang="zh-CN" altLang="en-US" sz="2400" b="1" dirty="0" smtClean="0">
                <a:solidFill>
                  <a:srgbClr val="990033"/>
                </a:solidFill>
                <a:latin typeface="宋体" charset="-122"/>
                <a:cs typeface="Times New Roman" pitchFamily="18" charset="0"/>
              </a:rPr>
              <a:t>惠存</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改为</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珍藏</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r>
              <a:rPr lang="en-US" altLang="zh-CN" sz="2400" b="1" dirty="0" smtClean="0">
                <a:solidFill>
                  <a:srgbClr val="990033"/>
                </a:solidFill>
                <a:latin typeface="宋体" charset="-122"/>
                <a:cs typeface="Times New Roman" pitchFamily="18" charset="0"/>
              </a:rPr>
              <a:t>⑤“</a:t>
            </a:r>
            <a:r>
              <a:rPr lang="zh-CN" altLang="en-US" sz="2400" b="1" dirty="0" smtClean="0">
                <a:solidFill>
                  <a:srgbClr val="990033"/>
                </a:solidFill>
                <a:latin typeface="宋体" charset="-122"/>
                <a:cs typeface="Times New Roman" pitchFamily="18" charset="0"/>
              </a:rPr>
              <a:t>光临</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改为</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前往</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答对四处即给满分</a:t>
            </a:r>
            <a:r>
              <a:rPr lang="en-US" altLang="zh-CN" sz="2400" b="1" dirty="0" smtClean="0">
                <a:solidFill>
                  <a:srgbClr val="990033"/>
                </a:solidFill>
                <a:latin typeface="宋体" charset="-122"/>
                <a:cs typeface="Times New Roman" pitchFamily="18" charset="0"/>
              </a:rPr>
              <a:t>)</a:t>
            </a:r>
            <a:endParaRPr lang="zh-CN" altLang="en-US" sz="2400" b="1" dirty="0" smtClean="0">
              <a:solidFill>
                <a:srgbClr val="990033"/>
              </a:solidFill>
              <a:latin typeface="宋体" charset="-122"/>
              <a:cs typeface="Times New Roman" pitchFamily="18" charset="0"/>
            </a:endParaRPr>
          </a:p>
          <a:p>
            <a:pPr marL="0" indent="0">
              <a:lnSpc>
                <a:spcPts val="3500"/>
              </a:lnSpc>
              <a:buNone/>
            </a:pP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zh-CN" sz="2400" b="1" dirty="0" smtClean="0">
                <a:solidFill>
                  <a:srgbClr val="990033"/>
                </a:solidFill>
                <a:latin typeface="宋体" charset="-122"/>
                <a:cs typeface="Times New Roman" pitchFamily="18" charset="0"/>
              </a:rPr>
              <a:t>]  </a:t>
            </a:r>
            <a:r>
              <a:rPr lang="zh-CN" altLang="en-US" sz="2400" b="1" dirty="0" smtClean="0">
                <a:solidFill>
                  <a:srgbClr val="990033"/>
                </a:solidFill>
                <a:latin typeface="宋体" charset="-122"/>
                <a:cs typeface="Times New Roman" pitchFamily="18" charset="0"/>
              </a:rPr>
              <a:t>本题考查语言表达的得体。</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寄奉</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中的</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奉</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这一动作因为是郑先生发出的，故对象只能是郑先生的上级或长辈，所以</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寄奉</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应改为</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惠赐</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过目</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对对方不够尊重，要改用敬辞</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拜读</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奉读</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之类。</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些许</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意义较轻，体现不出书的重要性，改为“莫大”“很大”“极大”之类的词语。“惠存”是敬辞，这里应改为“珍藏”“珍存”之类的词语。“光临”是对来访者的敬辞，改为“前往”。</a:t>
            </a:r>
          </a:p>
        </p:txBody>
      </p:sp>
      <p:grpSp>
        <p:nvGrpSpPr>
          <p:cNvPr id="2" name="Group 4"/>
          <p:cNvGrpSpPr>
            <a:grpSpLocks/>
          </p:cNvGrpSpPr>
          <p:nvPr/>
        </p:nvGrpSpPr>
        <p:grpSpPr bwMode="auto">
          <a:xfrm>
            <a:off x="1588" y="2674938"/>
            <a:ext cx="609600" cy="1978025"/>
            <a:chOff x="1" y="1685"/>
            <a:chExt cx="384" cy="1246"/>
          </a:xfrm>
        </p:grpSpPr>
        <p:pic>
          <p:nvPicPr>
            <p:cNvPr id="1380357"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8035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80359"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3" y="714356"/>
            <a:ext cx="8140728" cy="5786478"/>
          </a:xfrm>
        </p:spPr>
        <p:txBody>
          <a:bodyPr/>
          <a:lstStyle/>
          <a:p>
            <a:pPr marL="0" indent="0">
              <a:lnSpc>
                <a:spcPts val="3500"/>
              </a:lnSpc>
              <a:buNone/>
            </a:pPr>
            <a:r>
              <a:rPr lang="en-US" altLang="zh-CN" sz="2400" b="1" dirty="0" smtClean="0">
                <a:solidFill>
                  <a:srgbClr val="000000"/>
                </a:solidFill>
                <a:latin typeface="宋体" charset="-122"/>
                <a:cs typeface="Times New Roman" pitchFamily="18" charset="0"/>
              </a:rPr>
              <a:t>7</a:t>
            </a:r>
            <a:r>
              <a:rPr lang="zh-CN" altLang="en-US" sz="2400" b="1" dirty="0" smtClean="0">
                <a:solidFill>
                  <a:srgbClr val="000000"/>
                </a:solidFill>
                <a:latin typeface="宋体" charset="-122"/>
                <a:cs typeface="Times New Roman" pitchFamily="18" charset="0"/>
              </a:rPr>
              <a:t>．下面是一封求职信的主要内容，其中有四处用词不当，请找出来并加以修改。</a:t>
            </a:r>
            <a:r>
              <a:rPr lang="en-US" altLang="zh-CN" sz="2400" b="1" dirty="0" smtClean="0">
                <a:solidFill>
                  <a:srgbClr val="000000"/>
                </a:solidFill>
                <a:latin typeface="宋体" charset="-122"/>
                <a:cs typeface="Times New Roman" pitchFamily="18" charset="0"/>
              </a:rPr>
              <a:t>(</a:t>
            </a:r>
            <a:r>
              <a:rPr lang="en-US" altLang="zh-CN" sz="2400" b="1" dirty="0" smtClean="0">
                <a:solidFill>
                  <a:srgbClr val="000000"/>
                </a:solidFill>
                <a:latin typeface="宋体" pitchFamily="2" charset="-122"/>
                <a:ea typeface="宋体" pitchFamily="2" charset="-122"/>
                <a:cs typeface="Times New Roman" pitchFamily="18" charset="0"/>
              </a:rPr>
              <a:t>4</a:t>
            </a:r>
            <a:r>
              <a:rPr lang="zh-CN" altLang="en-US" sz="2400" b="1" dirty="0" smtClean="0">
                <a:solidFill>
                  <a:srgbClr val="000000"/>
                </a:solidFill>
                <a:latin typeface="宋体" charset="-122"/>
                <a:cs typeface="Times New Roman" pitchFamily="18" charset="0"/>
              </a:rPr>
              <a:t>分</a:t>
            </a:r>
            <a:r>
              <a:rPr lang="en-US" altLang="zh-CN" sz="2400" b="1" dirty="0" smtClean="0">
                <a:solidFill>
                  <a:srgbClr val="000000"/>
                </a:solidFill>
                <a:latin typeface="宋体" charset="-122"/>
                <a:cs typeface="Times New Roman" pitchFamily="18" charset="0"/>
              </a:rPr>
              <a:t>)</a:t>
            </a:r>
            <a:endParaRPr lang="zh-CN" altLang="en-US" sz="2400" b="1" dirty="0" smtClean="0">
              <a:solidFill>
                <a:srgbClr val="000000"/>
              </a:solidFill>
              <a:latin typeface="宋体" charset="-122"/>
              <a:cs typeface="Times New Roman" pitchFamily="18" charset="0"/>
            </a:endParaRPr>
          </a:p>
          <a:p>
            <a:pPr marL="0" indent="0">
              <a:lnSpc>
                <a:spcPts val="3500"/>
              </a:lnSpc>
              <a:spcBef>
                <a:spcPct val="0"/>
              </a:spcBef>
              <a:buNone/>
            </a:pPr>
            <a:r>
              <a:rPr lang="zh-CN" altLang="en-US" sz="2400" b="1" dirty="0" smtClean="0">
                <a:solidFill>
                  <a:srgbClr val="000000"/>
                </a:solidFill>
                <a:latin typeface="楷体_GB2312" pitchFamily="49" charset="-122"/>
                <a:ea typeface="楷体_GB2312" pitchFamily="49" charset="-122"/>
                <a:cs typeface="Times New Roman" pitchFamily="18" charset="0"/>
              </a:rPr>
              <a:t>    日前惠顾你社网站，得知招聘编辑的消息，我决定应聘。我是广天学院新闻专业</a:t>
            </a:r>
            <a:r>
              <a:rPr lang="en-US" altLang="en-US" sz="2400" b="1" dirty="0" smtClean="0">
                <a:solidFill>
                  <a:srgbClr val="000000"/>
                </a:solidFill>
                <a:latin typeface="宋体" pitchFamily="2" charset="-122"/>
                <a:ea typeface="宋体" pitchFamily="2" charset="-122"/>
                <a:cs typeface="Times New Roman" pitchFamily="18" charset="0"/>
              </a:rPr>
              <a:t>2016</a:t>
            </a:r>
            <a:r>
              <a:rPr lang="zh-CN" altLang="en-US" sz="2400" b="1" dirty="0" smtClean="0">
                <a:solidFill>
                  <a:srgbClr val="000000"/>
                </a:solidFill>
                <a:latin typeface="楷体_GB2312" pitchFamily="49" charset="-122"/>
                <a:ea typeface="楷体_GB2312" pitchFamily="49" charset="-122"/>
                <a:cs typeface="Times New Roman" pitchFamily="18" charset="0"/>
              </a:rPr>
              <a:t>届本科毕业生，学习成绩优秀，身体健康，表达能力强。现寄上我的相关资料，如有意向，可尽快与我洽谈。</a:t>
            </a:r>
          </a:p>
          <a:p>
            <a:pPr marL="0" indent="0">
              <a:lnSpc>
                <a:spcPts val="3500"/>
              </a:lnSpc>
              <a:buNone/>
            </a:pPr>
            <a:r>
              <a:rPr lang="en-US" altLang="en-US" sz="2400" b="1" dirty="0" smtClean="0">
                <a:solidFill>
                  <a:srgbClr val="000000"/>
                </a:solidFill>
                <a:latin typeface="宋体" charset="-122"/>
                <a:cs typeface="Times New Roman" pitchFamily="18" charset="0"/>
              </a:rPr>
              <a:t>(1)</a:t>
            </a:r>
            <a:r>
              <a:rPr lang="zh-CN" altLang="en-US" sz="2400" b="1" dirty="0" smtClean="0">
                <a:solidFill>
                  <a:srgbClr val="000000"/>
                </a:solidFill>
                <a:latin typeface="宋体" charset="-122"/>
                <a:cs typeface="Times New Roman" pitchFamily="18" charset="0"/>
              </a:rPr>
              <a:t>将</a:t>
            </a:r>
            <a:r>
              <a:rPr lang="en-US" altLang="en-US" sz="2400" b="1" dirty="0" smtClean="0">
                <a:solidFill>
                  <a:srgbClr val="000000"/>
                </a:solidFill>
                <a:latin typeface="宋体" charset="-122"/>
                <a:cs typeface="Times New Roman" pitchFamily="18" charset="0"/>
              </a:rPr>
              <a:t>____________</a:t>
            </a:r>
            <a:r>
              <a:rPr lang="zh-CN" altLang="en-US" sz="2400" b="1" dirty="0" smtClean="0">
                <a:solidFill>
                  <a:srgbClr val="000000"/>
                </a:solidFill>
                <a:latin typeface="宋体" charset="-122"/>
                <a:cs typeface="Times New Roman" pitchFamily="18" charset="0"/>
              </a:rPr>
              <a:t>改为</a:t>
            </a:r>
            <a:r>
              <a:rPr lang="en-US" altLang="en-US" sz="2400" b="1" dirty="0" smtClean="0">
                <a:solidFill>
                  <a:srgbClr val="000000"/>
                </a:solidFill>
                <a:latin typeface="宋体" charset="-122"/>
                <a:cs typeface="Times New Roman" pitchFamily="18" charset="0"/>
              </a:rPr>
              <a:t>____________</a:t>
            </a:r>
            <a:r>
              <a:rPr lang="zh-CN" altLang="en-US" sz="2400" b="1" dirty="0" smtClean="0">
                <a:solidFill>
                  <a:srgbClr val="000000"/>
                </a:solidFill>
                <a:latin typeface="宋体" charset="-122"/>
                <a:cs typeface="Times New Roman" pitchFamily="18" charset="0"/>
              </a:rPr>
              <a:t>； </a:t>
            </a:r>
          </a:p>
          <a:p>
            <a:pPr marL="0" indent="0">
              <a:lnSpc>
                <a:spcPts val="3500"/>
              </a:lnSpc>
              <a:buNone/>
            </a:pPr>
            <a:r>
              <a:rPr lang="en-US" altLang="en-US" sz="2400" b="1" dirty="0" smtClean="0">
                <a:solidFill>
                  <a:srgbClr val="000000"/>
                </a:solidFill>
                <a:latin typeface="宋体" charset="-122"/>
                <a:cs typeface="Times New Roman" pitchFamily="18" charset="0"/>
              </a:rPr>
              <a:t>(2)</a:t>
            </a:r>
            <a:r>
              <a:rPr lang="zh-CN" altLang="en-US" sz="2400" b="1" dirty="0" smtClean="0">
                <a:solidFill>
                  <a:srgbClr val="000000"/>
                </a:solidFill>
                <a:latin typeface="宋体" charset="-122"/>
                <a:cs typeface="Times New Roman" pitchFamily="18" charset="0"/>
              </a:rPr>
              <a:t>将</a:t>
            </a:r>
            <a:r>
              <a:rPr lang="en-US" altLang="en-US" sz="2400" b="1" dirty="0" smtClean="0">
                <a:solidFill>
                  <a:srgbClr val="000000"/>
                </a:solidFill>
                <a:latin typeface="宋体" charset="-122"/>
                <a:cs typeface="Times New Roman" pitchFamily="18" charset="0"/>
              </a:rPr>
              <a:t>____________</a:t>
            </a:r>
            <a:r>
              <a:rPr lang="zh-CN" altLang="en-US" sz="2400" b="1" dirty="0" smtClean="0">
                <a:solidFill>
                  <a:srgbClr val="000000"/>
                </a:solidFill>
                <a:latin typeface="宋体" charset="-122"/>
                <a:cs typeface="Times New Roman" pitchFamily="18" charset="0"/>
              </a:rPr>
              <a:t>改为</a:t>
            </a:r>
            <a:r>
              <a:rPr lang="en-US" altLang="en-US" sz="2400" b="1" dirty="0" smtClean="0">
                <a:solidFill>
                  <a:srgbClr val="000000"/>
                </a:solidFill>
                <a:latin typeface="宋体" charset="-122"/>
                <a:cs typeface="Times New Roman" pitchFamily="18" charset="0"/>
              </a:rPr>
              <a:t>____________</a:t>
            </a:r>
            <a:r>
              <a:rPr lang="zh-CN" altLang="en-US" sz="2400" b="1" dirty="0" smtClean="0">
                <a:solidFill>
                  <a:srgbClr val="000000"/>
                </a:solidFill>
                <a:latin typeface="宋体" charset="-122"/>
                <a:cs typeface="Times New Roman" pitchFamily="18" charset="0"/>
              </a:rPr>
              <a:t>；</a:t>
            </a:r>
          </a:p>
          <a:p>
            <a:pPr marL="0" indent="0">
              <a:lnSpc>
                <a:spcPts val="3500"/>
              </a:lnSpc>
              <a:buNone/>
            </a:pPr>
            <a:r>
              <a:rPr lang="en-US" altLang="en-US" sz="2400" b="1" dirty="0" smtClean="0">
                <a:solidFill>
                  <a:srgbClr val="000000"/>
                </a:solidFill>
                <a:latin typeface="宋体" charset="-122"/>
                <a:cs typeface="Times New Roman" pitchFamily="18" charset="0"/>
              </a:rPr>
              <a:t>(3)</a:t>
            </a:r>
            <a:r>
              <a:rPr lang="zh-CN" altLang="en-US" sz="2400" b="1" dirty="0" smtClean="0">
                <a:solidFill>
                  <a:srgbClr val="000000"/>
                </a:solidFill>
                <a:latin typeface="宋体" charset="-122"/>
                <a:cs typeface="Times New Roman" pitchFamily="18" charset="0"/>
              </a:rPr>
              <a:t>将</a:t>
            </a:r>
            <a:r>
              <a:rPr lang="en-US" altLang="en-US" sz="2400" b="1" dirty="0" smtClean="0">
                <a:solidFill>
                  <a:srgbClr val="000000"/>
                </a:solidFill>
                <a:latin typeface="宋体" charset="-122"/>
                <a:cs typeface="Times New Roman" pitchFamily="18" charset="0"/>
              </a:rPr>
              <a:t>____________</a:t>
            </a:r>
            <a:r>
              <a:rPr lang="zh-CN" altLang="en-US" sz="2400" b="1" dirty="0" smtClean="0">
                <a:solidFill>
                  <a:srgbClr val="000000"/>
                </a:solidFill>
                <a:latin typeface="宋体" charset="-122"/>
                <a:cs typeface="Times New Roman" pitchFamily="18" charset="0"/>
              </a:rPr>
              <a:t>改为</a:t>
            </a:r>
            <a:r>
              <a:rPr lang="en-US" altLang="en-US" sz="2400" b="1" dirty="0" smtClean="0">
                <a:solidFill>
                  <a:srgbClr val="000000"/>
                </a:solidFill>
                <a:latin typeface="宋体" charset="-122"/>
                <a:cs typeface="Times New Roman" pitchFamily="18" charset="0"/>
              </a:rPr>
              <a:t>____________</a:t>
            </a:r>
            <a:r>
              <a:rPr lang="zh-CN" altLang="en-US" sz="2400" b="1" dirty="0" smtClean="0">
                <a:solidFill>
                  <a:srgbClr val="000000"/>
                </a:solidFill>
                <a:latin typeface="宋体" charset="-122"/>
                <a:cs typeface="Times New Roman" pitchFamily="18" charset="0"/>
              </a:rPr>
              <a:t>； </a:t>
            </a:r>
          </a:p>
          <a:p>
            <a:pPr marL="0" indent="0">
              <a:lnSpc>
                <a:spcPts val="3500"/>
              </a:lnSpc>
              <a:buNone/>
            </a:pPr>
            <a:r>
              <a:rPr lang="en-US" altLang="en-US" sz="2400" b="1" dirty="0" smtClean="0">
                <a:solidFill>
                  <a:srgbClr val="000000"/>
                </a:solidFill>
                <a:latin typeface="宋体" charset="-122"/>
                <a:cs typeface="Times New Roman" pitchFamily="18" charset="0"/>
              </a:rPr>
              <a:t>(4)</a:t>
            </a:r>
            <a:r>
              <a:rPr lang="zh-CN" altLang="en-US" sz="2400" b="1" dirty="0" smtClean="0">
                <a:solidFill>
                  <a:srgbClr val="000000"/>
                </a:solidFill>
                <a:latin typeface="宋体" charset="-122"/>
                <a:cs typeface="Times New Roman" pitchFamily="18" charset="0"/>
              </a:rPr>
              <a:t>将</a:t>
            </a:r>
            <a:r>
              <a:rPr lang="en-US" altLang="en-US" sz="2400" b="1" dirty="0" smtClean="0">
                <a:solidFill>
                  <a:srgbClr val="000000"/>
                </a:solidFill>
                <a:latin typeface="宋体" charset="-122"/>
                <a:cs typeface="Times New Roman" pitchFamily="18" charset="0"/>
              </a:rPr>
              <a:t>____________</a:t>
            </a:r>
            <a:r>
              <a:rPr lang="zh-CN" altLang="en-US" sz="2400" b="1" dirty="0" smtClean="0">
                <a:solidFill>
                  <a:srgbClr val="000000"/>
                </a:solidFill>
                <a:latin typeface="宋体" charset="-122"/>
                <a:cs typeface="Times New Roman" pitchFamily="18" charset="0"/>
              </a:rPr>
              <a:t>改为</a:t>
            </a:r>
            <a:r>
              <a:rPr lang="en-US" altLang="en-US" sz="2400" b="1" dirty="0" smtClean="0">
                <a:solidFill>
                  <a:srgbClr val="000000"/>
                </a:solidFill>
                <a:latin typeface="宋体" charset="-122"/>
                <a:cs typeface="Times New Roman" pitchFamily="18" charset="0"/>
              </a:rPr>
              <a:t>____________</a:t>
            </a:r>
            <a:r>
              <a:rPr lang="zh-CN" altLang="en-US" sz="2400" b="1" dirty="0" smtClean="0">
                <a:solidFill>
                  <a:srgbClr val="000000"/>
                </a:solidFill>
                <a:latin typeface="宋体" charset="-122"/>
                <a:cs typeface="Times New Roman" pitchFamily="18" charset="0"/>
              </a:rPr>
              <a:t>。</a:t>
            </a:r>
          </a:p>
          <a:p>
            <a:pPr marL="0" indent="0">
              <a:lnSpc>
                <a:spcPts val="3500"/>
              </a:lnSpc>
              <a:buNone/>
            </a:pPr>
            <a:r>
              <a:rPr lang="en-US" altLang="en-US" sz="2400" b="1" dirty="0" smtClean="0">
                <a:solidFill>
                  <a:srgbClr val="000000"/>
                </a:solidFill>
                <a:latin typeface="宋体" charset="-122"/>
                <a:cs typeface="Times New Roman" pitchFamily="18" charset="0"/>
              </a:rPr>
              <a:t> </a:t>
            </a:r>
            <a:endParaRPr lang="zh-CN" altLang="en-US" sz="2400" b="1" dirty="0" smtClean="0">
              <a:solidFill>
                <a:srgbClr val="000000"/>
              </a:solidFill>
              <a:latin typeface="宋体" charset="-122"/>
              <a:cs typeface="Times New Roman" pitchFamily="18" charset="0"/>
            </a:endParaRPr>
          </a:p>
          <a:p>
            <a:pPr indent="622800">
              <a:lnSpc>
                <a:spcPts val="3500"/>
              </a:lnSpc>
            </a:pPr>
            <a:endParaRPr lang="zh-CN" altLang="en-US" sz="2400" b="1" dirty="0" smtClean="0">
              <a:solidFill>
                <a:srgbClr val="990033"/>
              </a:solidFill>
              <a:latin typeface="宋体" charset="-122"/>
              <a:cs typeface="Times New Roman" pitchFamily="18" charset="0"/>
            </a:endParaRPr>
          </a:p>
        </p:txBody>
      </p:sp>
      <p:grpSp>
        <p:nvGrpSpPr>
          <p:cNvPr id="2" name="Group 4"/>
          <p:cNvGrpSpPr>
            <a:grpSpLocks/>
          </p:cNvGrpSpPr>
          <p:nvPr/>
        </p:nvGrpSpPr>
        <p:grpSpPr bwMode="auto">
          <a:xfrm>
            <a:off x="1588" y="2674938"/>
            <a:ext cx="609600" cy="1978025"/>
            <a:chOff x="1" y="1685"/>
            <a:chExt cx="384" cy="1246"/>
          </a:xfrm>
        </p:grpSpPr>
        <p:pic>
          <p:nvPicPr>
            <p:cNvPr id="1380357"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8035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80359"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3" y="714356"/>
            <a:ext cx="8140728" cy="5786478"/>
          </a:xfrm>
        </p:spPr>
        <p:txBody>
          <a:bodyPr/>
          <a:lstStyle/>
          <a:p>
            <a:pPr marL="0" indent="0">
              <a:lnSpc>
                <a:spcPts val="3500"/>
              </a:lnSpc>
              <a:buFont typeface="Arial" pitchFamily="34" charset="0"/>
              <a:buNone/>
            </a:pPr>
            <a:r>
              <a:rPr lang="en-US" altLang="en-US" sz="2400" b="1" dirty="0" smtClean="0">
                <a:solidFill>
                  <a:srgbClr val="990033"/>
                </a:solidFill>
                <a:latin typeface="宋体" charset="-122"/>
                <a:cs typeface="Times New Roman" pitchFamily="18" charset="0"/>
              </a:rPr>
              <a:t>(1)“</a:t>
            </a:r>
            <a:r>
              <a:rPr lang="zh-CN" altLang="en-US" sz="2400" b="1" dirty="0" smtClean="0">
                <a:solidFill>
                  <a:srgbClr val="990033"/>
                </a:solidFill>
                <a:latin typeface="宋体" charset="-122"/>
                <a:cs typeface="Times New Roman" pitchFamily="18" charset="0"/>
              </a:rPr>
              <a:t>惠顾</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改为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浏览</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　</a:t>
            </a:r>
            <a:r>
              <a:rPr lang="en-US" altLang="en-US" sz="2400" b="1" dirty="0" smtClean="0">
                <a:solidFill>
                  <a:srgbClr val="990033"/>
                </a:solidFill>
                <a:latin typeface="宋体" charset="-122"/>
                <a:cs typeface="Times New Roman" pitchFamily="18" charset="0"/>
              </a:rPr>
              <a:t>(2)“</a:t>
            </a:r>
            <a:r>
              <a:rPr lang="zh-CN" altLang="en-US" sz="2400" b="1" dirty="0" smtClean="0">
                <a:solidFill>
                  <a:srgbClr val="990033"/>
                </a:solidFill>
                <a:latin typeface="宋体" charset="-122"/>
                <a:cs typeface="Times New Roman" pitchFamily="18" charset="0"/>
              </a:rPr>
              <a:t>你</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改为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贵</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　</a:t>
            </a:r>
            <a:r>
              <a:rPr lang="en-US" altLang="en-US" sz="2400" b="1" dirty="0" smtClean="0">
                <a:solidFill>
                  <a:srgbClr val="990033"/>
                </a:solidFill>
                <a:latin typeface="宋体" charset="-122"/>
                <a:cs typeface="Times New Roman" pitchFamily="18" charset="0"/>
              </a:rPr>
              <a:t>(3)“</a:t>
            </a:r>
            <a:r>
              <a:rPr lang="zh-CN" altLang="en-US" sz="2400" b="1" dirty="0" smtClean="0">
                <a:solidFill>
                  <a:srgbClr val="990033"/>
                </a:solidFill>
                <a:latin typeface="宋体" charset="-122"/>
                <a:cs typeface="Times New Roman" pitchFamily="18" charset="0"/>
              </a:rPr>
              <a:t>可</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改为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请</a:t>
            </a:r>
            <a:r>
              <a:rPr lang="en-US" altLang="en-US" sz="2400" b="1" dirty="0" smtClean="0">
                <a:solidFill>
                  <a:srgbClr val="990033"/>
                </a:solidFill>
                <a:latin typeface="宋体" charset="-122"/>
                <a:cs typeface="Times New Roman" pitchFamily="18" charset="0"/>
              </a:rPr>
              <a:t>” </a:t>
            </a:r>
            <a:r>
              <a:rPr lang="zh-CN" altLang="en-US" sz="2400" b="1" dirty="0" smtClean="0">
                <a:solidFill>
                  <a:srgbClr val="990033"/>
                </a:solidFill>
                <a:latin typeface="宋体" charset="-122"/>
                <a:cs typeface="Times New Roman" pitchFamily="18" charset="0"/>
              </a:rPr>
              <a:t>　</a:t>
            </a:r>
            <a:r>
              <a:rPr lang="en-US" altLang="en-US" sz="2400" b="1" dirty="0" smtClean="0">
                <a:solidFill>
                  <a:srgbClr val="990033"/>
                </a:solidFill>
                <a:latin typeface="宋体" charset="-122"/>
                <a:cs typeface="Times New Roman" pitchFamily="18" charset="0"/>
              </a:rPr>
              <a:t>(4)“</a:t>
            </a:r>
            <a:r>
              <a:rPr lang="zh-CN" altLang="en-US" sz="2400" b="1" dirty="0" smtClean="0">
                <a:solidFill>
                  <a:srgbClr val="990033"/>
                </a:solidFill>
                <a:latin typeface="宋体" charset="-122"/>
                <a:cs typeface="Times New Roman" pitchFamily="18" charset="0"/>
              </a:rPr>
              <a:t>洽谈</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改为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联系</a:t>
            </a:r>
            <a:r>
              <a:rPr lang="en-US" altLang="en-US" sz="2400" b="1" dirty="0" smtClean="0">
                <a:solidFill>
                  <a:srgbClr val="990033"/>
                </a:solidFill>
                <a:latin typeface="宋体" charset="-122"/>
                <a:cs typeface="Times New Roman" pitchFamily="18" charset="0"/>
              </a:rPr>
              <a:t>”</a:t>
            </a:r>
            <a:endParaRPr lang="zh-CN" altLang="en-US" sz="2400" b="1" dirty="0" smtClean="0">
              <a:solidFill>
                <a:srgbClr val="990033"/>
              </a:solidFill>
              <a:latin typeface="宋体" charset="-122"/>
              <a:cs typeface="Times New Roman" pitchFamily="18" charset="0"/>
            </a:endParaRPr>
          </a:p>
          <a:p>
            <a:pPr indent="622800">
              <a:lnSpc>
                <a:spcPts val="3500"/>
              </a:lnSpc>
            </a:pPr>
            <a:endParaRPr lang="zh-CN" altLang="en-US" sz="2400" b="1" dirty="0" smtClean="0">
              <a:solidFill>
                <a:srgbClr val="990033"/>
              </a:solidFill>
              <a:latin typeface="宋体" charset="-122"/>
              <a:cs typeface="Times New Roman" pitchFamily="18" charset="0"/>
            </a:endParaRPr>
          </a:p>
        </p:txBody>
      </p:sp>
      <p:grpSp>
        <p:nvGrpSpPr>
          <p:cNvPr id="2" name="Group 4"/>
          <p:cNvGrpSpPr>
            <a:grpSpLocks/>
          </p:cNvGrpSpPr>
          <p:nvPr/>
        </p:nvGrpSpPr>
        <p:grpSpPr bwMode="auto">
          <a:xfrm>
            <a:off x="1588" y="2674938"/>
            <a:ext cx="609600" cy="1978025"/>
            <a:chOff x="1" y="1685"/>
            <a:chExt cx="384" cy="1246"/>
          </a:xfrm>
        </p:grpSpPr>
        <p:pic>
          <p:nvPicPr>
            <p:cNvPr id="1380357"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8035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80359"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692150"/>
            <a:ext cx="8208962" cy="5689600"/>
          </a:xfrm>
        </p:spPr>
        <p:txBody>
          <a:bodyPr/>
          <a:lstStyle/>
          <a:p>
            <a:pPr marL="0" indent="0" eaLnBrk="1" hangingPunct="1">
              <a:lnSpc>
                <a:spcPct val="120000"/>
              </a:lnSpc>
              <a:spcBef>
                <a:spcPct val="0"/>
              </a:spcBef>
              <a:buFont typeface="Arial" charset="0"/>
              <a:buNone/>
            </a:pPr>
            <a:r>
              <a:rPr lang="en-US" altLang="zh-CN" sz="2400" b="1" dirty="0" smtClean="0">
                <a:ea typeface="黑体" pitchFamily="2" charset="-122"/>
              </a:rPr>
              <a:t>【</a:t>
            </a:r>
            <a:r>
              <a:rPr lang="zh-CN" altLang="en-US" sz="2400" b="1" dirty="0" smtClean="0">
                <a:ea typeface="黑体" pitchFamily="2" charset="-122"/>
              </a:rPr>
              <a:t>成语小贴士</a:t>
            </a:r>
            <a:r>
              <a:rPr lang="en-US" altLang="zh-CN" sz="2400" b="1" dirty="0" smtClean="0">
                <a:ea typeface="黑体" pitchFamily="2" charset="-122"/>
              </a:rPr>
              <a:t>】</a:t>
            </a:r>
          </a:p>
          <a:p>
            <a:pPr marL="0" indent="0" eaLnBrk="1" hangingPunct="1">
              <a:lnSpc>
                <a:spcPct val="120000"/>
              </a:lnSpc>
              <a:spcBef>
                <a:spcPct val="0"/>
              </a:spcBef>
              <a:buFont typeface="Arial" charset="0"/>
              <a:buNone/>
            </a:pPr>
            <a:r>
              <a:rPr lang="zh-CN" altLang="en-US" sz="2400" b="1" dirty="0" smtClean="0">
                <a:ea typeface="黑体" pitchFamily="2" charset="-122"/>
              </a:rPr>
              <a:t>                        常见易望文生义的成语集锦</a:t>
            </a:r>
          </a:p>
          <a:p>
            <a:pPr marL="0" indent="0" eaLnBrk="1" hangingPunct="1">
              <a:lnSpc>
                <a:spcPts val="3500"/>
              </a:lnSpc>
              <a:spcBef>
                <a:spcPct val="0"/>
              </a:spcBef>
              <a:buNone/>
            </a:pPr>
            <a:r>
              <a:rPr lang="en-US" altLang="zh-CN" sz="2400" b="1" dirty="0" smtClean="0">
                <a:latin typeface="宋体" pitchFamily="2" charset="-122"/>
              </a:rPr>
              <a:t>    1. </a:t>
            </a:r>
            <a:r>
              <a:rPr lang="en-US" altLang="zh-CN" sz="2400" b="1" dirty="0" err="1" smtClean="0">
                <a:latin typeface="宋体" pitchFamily="2" charset="-122"/>
              </a:rPr>
              <a:t>名山事业</a:t>
            </a:r>
            <a:r>
              <a:rPr lang="en-US" altLang="zh-CN" sz="2400" b="1" dirty="0" smtClean="0">
                <a:latin typeface="宋体" pitchFamily="2" charset="-122"/>
              </a:rPr>
              <a:t>：</a:t>
            </a:r>
            <a:r>
              <a:rPr lang="zh-CN" altLang="en-US" sz="2400" b="1" dirty="0" smtClean="0">
                <a:latin typeface="宋体" pitchFamily="2" charset="-122"/>
              </a:rPr>
              <a:t> </a:t>
            </a:r>
            <a:r>
              <a:rPr lang="en-US" altLang="zh-CN" sz="2400" b="1" dirty="0" smtClean="0">
                <a:latin typeface="宋体" pitchFamily="2" charset="-122"/>
              </a:rPr>
              <a:t>《</a:t>
            </a:r>
            <a:r>
              <a:rPr lang="zh-CN" altLang="en-US" sz="2400" b="1" dirty="0" smtClean="0">
                <a:latin typeface="宋体" pitchFamily="2" charset="-122"/>
              </a:rPr>
              <a:t>史记</a:t>
            </a:r>
            <a:r>
              <a:rPr lang="en-US" altLang="zh-CN" sz="2400" b="1" dirty="0" smtClean="0">
                <a:latin typeface="宋体" pitchFamily="2" charset="-122"/>
              </a:rPr>
              <a:t>·</a:t>
            </a:r>
            <a:r>
              <a:rPr lang="zh-CN" altLang="en-US" sz="2400" b="1" dirty="0" smtClean="0">
                <a:latin typeface="宋体" pitchFamily="2" charset="-122"/>
              </a:rPr>
              <a:t>太史公自序</a:t>
            </a:r>
            <a:r>
              <a:rPr lang="en-US" altLang="zh-CN" sz="2400" b="1" dirty="0" smtClean="0">
                <a:latin typeface="宋体" pitchFamily="2" charset="-122"/>
              </a:rPr>
              <a:t>》</a:t>
            </a:r>
            <a:r>
              <a:rPr lang="zh-CN" altLang="en-US" sz="2400" b="1" dirty="0" smtClean="0">
                <a:latin typeface="宋体" pitchFamily="2" charset="-122"/>
              </a:rPr>
              <a:t>：“藏之名山，副在京师，俟后世圣人君子。”后指著书立说。</a:t>
            </a:r>
            <a:endParaRPr lang="en-US" altLang="zh-CN" sz="2400" b="1" dirty="0" smtClean="0">
              <a:latin typeface="宋体" pitchFamily="2" charset="-122"/>
            </a:endParaRPr>
          </a:p>
          <a:p>
            <a:pPr marL="0" indent="0" eaLnBrk="1" hangingPunct="1">
              <a:lnSpc>
                <a:spcPts val="3500"/>
              </a:lnSpc>
              <a:spcBef>
                <a:spcPct val="0"/>
              </a:spcBef>
              <a:buFont typeface="Arial" charset="0"/>
              <a:buNone/>
            </a:pPr>
            <a:r>
              <a:rPr lang="en-US" altLang="zh-CN" sz="2400" b="1" dirty="0" smtClean="0">
                <a:latin typeface="宋体" pitchFamily="2" charset="-122"/>
              </a:rPr>
              <a:t>    2. </a:t>
            </a:r>
            <a:r>
              <a:rPr lang="en-US" altLang="zh-CN" sz="2400" b="1" dirty="0" err="1" smtClean="0">
                <a:latin typeface="宋体" pitchFamily="2" charset="-122"/>
              </a:rPr>
              <a:t>高山流水：比喻知音难遇或乐曲高妙</a:t>
            </a:r>
            <a:r>
              <a:rPr lang="en-US" altLang="zh-CN" sz="2400" b="1" dirty="0" smtClean="0">
                <a:latin typeface="宋体" pitchFamily="2" charset="-122"/>
              </a:rPr>
              <a:t>。</a:t>
            </a:r>
          </a:p>
          <a:p>
            <a:pPr marL="0" indent="0" eaLnBrk="1" hangingPunct="1">
              <a:lnSpc>
                <a:spcPts val="3500"/>
              </a:lnSpc>
              <a:spcBef>
                <a:spcPct val="0"/>
              </a:spcBef>
              <a:buFont typeface="Arial" charset="0"/>
              <a:buNone/>
            </a:pPr>
            <a:r>
              <a:rPr lang="en-US" altLang="zh-CN" sz="2400" b="1" dirty="0" smtClean="0">
                <a:latin typeface="宋体" pitchFamily="2" charset="-122"/>
              </a:rPr>
              <a:t>    3. </a:t>
            </a:r>
            <a:r>
              <a:rPr lang="en-US" altLang="zh-CN" sz="2400" b="1" dirty="0" err="1" smtClean="0">
                <a:latin typeface="宋体" pitchFamily="2" charset="-122"/>
              </a:rPr>
              <a:t>求田问舍：到处谋求买田置屋，形容胸无大志，只知营私</a:t>
            </a:r>
            <a:r>
              <a:rPr lang="en-US" altLang="zh-CN" sz="2400" b="1" dirty="0" smtClean="0">
                <a:latin typeface="宋体" pitchFamily="2" charset="-122"/>
              </a:rPr>
              <a:t>。</a:t>
            </a:r>
            <a:r>
              <a:rPr lang="en-US" altLang="zh-CN" sz="2400" b="1" dirty="0" err="1" smtClean="0">
                <a:latin typeface="宋体" pitchFamily="2" charset="-122"/>
              </a:rPr>
              <a:t>舍，房屋</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    4. </a:t>
            </a:r>
            <a:r>
              <a:rPr lang="en-US" altLang="zh-CN" sz="2400" b="1" dirty="0" err="1" smtClean="0">
                <a:latin typeface="宋体" pitchFamily="2" charset="-122"/>
              </a:rPr>
              <a:t>表里山河</a:t>
            </a:r>
            <a:r>
              <a:rPr lang="en-US" altLang="zh-CN" sz="2400" b="1" dirty="0" smtClean="0">
                <a:latin typeface="宋体" pitchFamily="2" charset="-122"/>
              </a:rPr>
              <a:t>：</a:t>
            </a:r>
            <a:r>
              <a:rPr lang="zh-CN" altLang="en-US" sz="2400" b="1" dirty="0" smtClean="0">
                <a:latin typeface="宋体" pitchFamily="2" charset="-122"/>
              </a:rPr>
              <a:t>指外有河，内有山，地势十分险要。表，外面。里，里面。山河，指太行山与黄河，后亦泛指高山大河。</a:t>
            </a:r>
            <a:endParaRPr lang="en-US" altLang="zh-CN" sz="2400" b="1" dirty="0" smtClean="0">
              <a:latin typeface="宋体" pitchFamily="2" charset="-122"/>
            </a:endParaRPr>
          </a:p>
          <a:p>
            <a:pPr marL="0" indent="0" eaLnBrk="1" hangingPunct="1">
              <a:lnSpc>
                <a:spcPts val="3500"/>
              </a:lnSpc>
              <a:spcBef>
                <a:spcPct val="0"/>
              </a:spcBef>
              <a:buNone/>
            </a:pPr>
            <a:r>
              <a:rPr lang="en-US" altLang="zh-CN" sz="2400" b="1" dirty="0" smtClean="0">
                <a:latin typeface="宋体" pitchFamily="2" charset="-122"/>
              </a:rPr>
              <a:t>    5. </a:t>
            </a:r>
            <a:r>
              <a:rPr lang="en-US" altLang="zh-CN" sz="2400" b="1" dirty="0" err="1" smtClean="0">
                <a:latin typeface="宋体" pitchFamily="2" charset="-122"/>
              </a:rPr>
              <a:t>空谷足音</a:t>
            </a:r>
            <a:r>
              <a:rPr lang="en-US" altLang="zh-CN" sz="2400" b="1" dirty="0" smtClean="0">
                <a:latin typeface="宋体" pitchFamily="2" charset="-122"/>
              </a:rPr>
              <a:t>：</a:t>
            </a:r>
            <a:r>
              <a:rPr lang="zh-CN" altLang="en-US" sz="2400" b="1" dirty="0" smtClean="0">
                <a:latin typeface="宋体" pitchFamily="2" charset="-122"/>
              </a:rPr>
              <a:t>在空寂的山谷里听到人的脚步声，比喻难得的音信、言论或事物。</a:t>
            </a:r>
            <a:endParaRPr lang="en-US" altLang="zh-CN" sz="2400" b="1" dirty="0" smtClean="0">
              <a:latin typeface="宋体" pitchFamily="2"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47206"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4720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arn(inVertical)">
                                      <p:cBhvr>
                                        <p:cTn id="11" dur="500"/>
                                        <p:tgtEl>
                                          <p:spTgt spid="3">
                                            <p:txEl>
                                              <p:pRg st="1" end="1"/>
                                            </p:txEl>
                                          </p:spTgt>
                                        </p:tgtEl>
                                      </p:cBhvr>
                                    </p:animEffect>
                                  </p:childTnLst>
                                </p:cTn>
                              </p:par>
                              <p:par>
                                <p:cTn id="12" presetID="2" presetClass="entr" presetSubtype="4"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 calcmode="lin" valueType="num">
                                      <p:cBhvr additive="base">
                                        <p:cTn id="1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 calcmode="lin" valueType="num">
                                      <p:cBhvr additive="base">
                                        <p:cTn id="1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additive="base">
                                        <p:cTn id="2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 calcmode="lin" valueType="num">
                                      <p:cBhvr additive="base">
                                        <p:cTn id="2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 calcmode="lin" valueType="num">
                                      <p:cBhvr additive="base">
                                        <p:cTn id="3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5" y="714356"/>
            <a:ext cx="7926415" cy="5786478"/>
          </a:xfrm>
        </p:spPr>
        <p:txBody>
          <a:bodyPr/>
          <a:lstStyle/>
          <a:p>
            <a:pPr marL="0" indent="0">
              <a:lnSpc>
                <a:spcPts val="3500"/>
              </a:lnSpc>
              <a:buNone/>
            </a:pPr>
            <a:r>
              <a:rPr lang="zh-CN" altLang="en-US" sz="2400" b="1" dirty="0" smtClean="0">
                <a:solidFill>
                  <a:srgbClr val="000000"/>
                </a:solidFill>
                <a:latin typeface="Times New Roman" pitchFamily="18" charset="0"/>
                <a:cs typeface="Times New Roman" pitchFamily="18" charset="0"/>
              </a:rPr>
              <a:t>二、适应场合</a:t>
            </a:r>
          </a:p>
          <a:p>
            <a:pPr marL="0" indent="0">
              <a:lnSpc>
                <a:spcPts val="3500"/>
              </a:lnSpc>
              <a:buNone/>
            </a:pPr>
            <a:r>
              <a:rPr lang="zh-CN" altLang="en-US" sz="2400" b="1" dirty="0" smtClean="0">
                <a:solidFill>
                  <a:srgbClr val="000000"/>
                </a:solidFill>
                <a:latin typeface="Times New Roman" pitchFamily="18" charset="0"/>
                <a:cs typeface="Times New Roman" pitchFamily="18" charset="0"/>
              </a:rPr>
              <a:t>         场合不同，表达用语也必须随之变化，因地制宜，讲究分寸，巧妙用语，以求达到最佳表达效果。用语包括说话、写文章、书写标语等。俗话说</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到什么山上唱什么歌</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，说的就是要注意在不同的场合说不同的话。同样的话，在不同的场合，应有不同的说法。</a:t>
            </a:r>
            <a:endParaRPr lang="zh-CN" altLang="en-US" sz="2400" b="1" dirty="0" smtClean="0">
              <a:solidFill>
                <a:srgbClr val="990033"/>
              </a:solidFill>
              <a:latin typeface="宋体" charset="-122"/>
              <a:cs typeface="Times New Roman" pitchFamily="18" charset="0"/>
            </a:endParaRPr>
          </a:p>
        </p:txBody>
      </p:sp>
      <p:grpSp>
        <p:nvGrpSpPr>
          <p:cNvPr id="2" name="Group 4"/>
          <p:cNvGrpSpPr>
            <a:grpSpLocks/>
          </p:cNvGrpSpPr>
          <p:nvPr/>
        </p:nvGrpSpPr>
        <p:grpSpPr bwMode="auto">
          <a:xfrm>
            <a:off x="1588" y="2674938"/>
            <a:ext cx="609600" cy="1978025"/>
            <a:chOff x="1" y="1685"/>
            <a:chExt cx="384" cy="1246"/>
          </a:xfrm>
        </p:grpSpPr>
        <p:pic>
          <p:nvPicPr>
            <p:cNvPr id="1380357"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8035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80359"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3" y="714356"/>
            <a:ext cx="8140728" cy="5786478"/>
          </a:xfrm>
        </p:spPr>
        <p:txBody>
          <a:bodyPr/>
          <a:lstStyle/>
          <a:p>
            <a:pPr marL="0" indent="0">
              <a:lnSpc>
                <a:spcPts val="3500"/>
              </a:lnSpc>
              <a:spcBef>
                <a:spcPct val="0"/>
              </a:spcBef>
              <a:buNone/>
            </a:pPr>
            <a:r>
              <a:rPr lang="en-US" altLang="zh-CN" sz="2400" b="1" dirty="0" smtClean="0">
                <a:latin typeface="+mn-ea"/>
              </a:rPr>
              <a:t>【</a:t>
            </a:r>
            <a:r>
              <a:rPr lang="zh-CN" altLang="en-US" sz="2400" dirty="0" smtClean="0">
                <a:latin typeface="黑体" pitchFamily="2" charset="-122"/>
                <a:ea typeface="黑体" pitchFamily="2" charset="-122"/>
              </a:rPr>
              <a:t>对点训练</a:t>
            </a:r>
            <a:r>
              <a:rPr lang="en-US" altLang="zh-CN" sz="2400" b="1" dirty="0" smtClean="0">
                <a:latin typeface="+mn-ea"/>
              </a:rPr>
              <a:t>】</a:t>
            </a:r>
          </a:p>
          <a:p>
            <a:pPr marL="0" indent="0">
              <a:lnSpc>
                <a:spcPts val="3500"/>
              </a:lnSpc>
              <a:spcBef>
                <a:spcPct val="0"/>
              </a:spcBef>
              <a:buNone/>
            </a:pPr>
            <a:r>
              <a:rPr lang="en-US" altLang="zh-CN" sz="2400" b="1" dirty="0" smtClean="0">
                <a:latin typeface="+mn-ea"/>
              </a:rPr>
              <a:t> 8</a:t>
            </a:r>
            <a:r>
              <a:rPr lang="zh-CN" altLang="en-US" sz="2400" b="1" dirty="0" smtClean="0">
                <a:latin typeface="+mn-ea"/>
              </a:rPr>
              <a:t>．下列标语与所张贴的场所协调一致的一组是</a:t>
            </a:r>
            <a:r>
              <a:rPr lang="en-US" altLang="zh-CN" sz="2400" b="1" dirty="0" smtClean="0">
                <a:latin typeface="+mn-ea"/>
              </a:rPr>
              <a:t>(</a:t>
            </a:r>
            <a:r>
              <a:rPr lang="zh-CN" altLang="en-US" sz="2400" b="1" dirty="0" smtClean="0">
                <a:latin typeface="+mn-ea"/>
              </a:rPr>
              <a:t>　</a:t>
            </a:r>
            <a:r>
              <a:rPr lang="en-US" altLang="zh-CN" sz="2400" b="1" dirty="0" smtClean="0">
                <a:latin typeface="+mn-ea"/>
              </a:rPr>
              <a:t>)</a:t>
            </a:r>
            <a:endParaRPr lang="zh-CN" altLang="en-US" sz="2400" b="1" dirty="0" smtClean="0">
              <a:latin typeface="+mn-ea"/>
            </a:endParaRPr>
          </a:p>
          <a:p>
            <a:pPr marL="0" indent="0">
              <a:lnSpc>
                <a:spcPts val="3500"/>
              </a:lnSpc>
              <a:spcBef>
                <a:spcPct val="0"/>
              </a:spcBef>
              <a:buNone/>
            </a:pPr>
            <a:r>
              <a:rPr lang="en-US" altLang="zh-CN" sz="2400" b="1" dirty="0" smtClean="0">
                <a:latin typeface="+mn-ea"/>
              </a:rPr>
              <a:t> </a:t>
            </a:r>
            <a:r>
              <a:rPr lang="en-US" altLang="zh-CN" sz="2400" b="1" dirty="0" smtClean="0">
                <a:latin typeface="Times New Roman" pitchFamily="18" charset="0"/>
                <a:cs typeface="Times New Roman" pitchFamily="18" charset="0"/>
              </a:rPr>
              <a:t>A</a:t>
            </a:r>
            <a:r>
              <a:rPr lang="en-US" altLang="zh-CN" sz="2400" b="1" dirty="0" smtClean="0">
                <a:latin typeface="+mn-ea"/>
              </a:rPr>
              <a:t>. </a:t>
            </a:r>
            <a:r>
              <a:rPr lang="zh-CN" altLang="en-US" sz="2400" b="1" dirty="0" smtClean="0">
                <a:latin typeface="+mn-ea"/>
              </a:rPr>
              <a:t>考场门口：失败乃成功之母</a:t>
            </a:r>
          </a:p>
          <a:p>
            <a:pPr marL="0" indent="0">
              <a:lnSpc>
                <a:spcPts val="3500"/>
              </a:lnSpc>
              <a:spcBef>
                <a:spcPct val="0"/>
              </a:spcBef>
              <a:buNone/>
            </a:pPr>
            <a:r>
              <a:rPr lang="en-US" altLang="zh-CN" sz="2400" b="1" dirty="0" smtClean="0">
                <a:latin typeface="+mn-ea"/>
              </a:rPr>
              <a:t> </a:t>
            </a:r>
            <a:r>
              <a:rPr lang="en-US" altLang="zh-CN" sz="2400" b="1" dirty="0" smtClean="0">
                <a:latin typeface="Times New Roman" pitchFamily="18" charset="0"/>
                <a:cs typeface="Times New Roman" pitchFamily="18" charset="0"/>
              </a:rPr>
              <a:t>B</a:t>
            </a:r>
            <a:r>
              <a:rPr lang="en-US" altLang="zh-CN" sz="2400" b="1" dirty="0" smtClean="0">
                <a:latin typeface="+mn-ea"/>
              </a:rPr>
              <a:t>. </a:t>
            </a:r>
            <a:r>
              <a:rPr lang="zh-CN" altLang="en-US" sz="2400" b="1" dirty="0" smtClean="0">
                <a:latin typeface="+mn-ea"/>
              </a:rPr>
              <a:t>交叉路口标语牌：多拉快跑，争分夺秒</a:t>
            </a:r>
            <a:endParaRPr lang="en-US" altLang="zh-CN" sz="2400" b="1" dirty="0" smtClean="0">
              <a:latin typeface="+mn-ea"/>
            </a:endParaRPr>
          </a:p>
          <a:p>
            <a:pPr marL="0" indent="0">
              <a:lnSpc>
                <a:spcPts val="3500"/>
              </a:lnSpc>
              <a:spcBef>
                <a:spcPct val="0"/>
              </a:spcBef>
              <a:buNone/>
            </a:pPr>
            <a:r>
              <a:rPr lang="en-US" altLang="zh-CN" sz="2400" b="1" dirty="0" smtClean="0">
                <a:latin typeface="+mn-ea"/>
              </a:rPr>
              <a:t> </a:t>
            </a:r>
            <a:r>
              <a:rPr lang="en-US" altLang="zh-CN" sz="2400" b="1" dirty="0" smtClean="0">
                <a:latin typeface="Times New Roman" pitchFamily="18" charset="0"/>
                <a:cs typeface="Times New Roman" pitchFamily="18" charset="0"/>
              </a:rPr>
              <a:t>C</a:t>
            </a:r>
            <a:r>
              <a:rPr lang="en-US" altLang="zh-CN" sz="2400" b="1" dirty="0" smtClean="0">
                <a:latin typeface="+mn-ea"/>
              </a:rPr>
              <a:t>. </a:t>
            </a:r>
            <a:r>
              <a:rPr lang="zh-CN" altLang="en-US" sz="2400" b="1" dirty="0" smtClean="0">
                <a:latin typeface="+mn-ea"/>
              </a:rPr>
              <a:t>婚姻介绍所门口：与人作对</a:t>
            </a:r>
          </a:p>
          <a:p>
            <a:pPr marL="0" indent="0">
              <a:lnSpc>
                <a:spcPts val="3500"/>
              </a:lnSpc>
              <a:spcBef>
                <a:spcPct val="0"/>
              </a:spcBef>
              <a:buNone/>
            </a:pPr>
            <a:r>
              <a:rPr lang="en-US" altLang="zh-CN" sz="2400" b="1" dirty="0" smtClean="0">
                <a:latin typeface="+mn-ea"/>
              </a:rPr>
              <a:t> </a:t>
            </a:r>
            <a:r>
              <a:rPr lang="en-US" altLang="zh-CN" sz="2400" b="1" dirty="0" smtClean="0">
                <a:latin typeface="Times New Roman" pitchFamily="18" charset="0"/>
                <a:cs typeface="Times New Roman" pitchFamily="18" charset="0"/>
              </a:rPr>
              <a:t>D</a:t>
            </a:r>
            <a:r>
              <a:rPr lang="en-US" altLang="zh-CN" sz="2400" b="1" dirty="0" smtClean="0">
                <a:latin typeface="+mn-ea"/>
              </a:rPr>
              <a:t>. </a:t>
            </a:r>
            <a:r>
              <a:rPr lang="zh-CN" altLang="en-US" sz="2400" b="1" dirty="0" smtClean="0">
                <a:latin typeface="+mn-ea"/>
              </a:rPr>
              <a:t>宾馆门口：宾至如归</a:t>
            </a:r>
            <a:endParaRPr lang="en-US" altLang="zh-CN" sz="2400" b="1" dirty="0" smtClean="0">
              <a:latin typeface="+mn-ea"/>
            </a:endParaRPr>
          </a:p>
          <a:p>
            <a:pPr marL="0" indent="0">
              <a:lnSpc>
                <a:spcPts val="3500"/>
              </a:lnSpc>
              <a:spcBef>
                <a:spcPct val="0"/>
              </a:spcBef>
              <a:buNone/>
            </a:pPr>
            <a:endParaRPr lang="en-US" altLang="zh-CN" sz="2400" b="1" dirty="0" smtClean="0">
              <a:latin typeface="+mn-ea"/>
            </a:endParaRPr>
          </a:p>
          <a:p>
            <a:pPr marL="0" indent="0">
              <a:lnSpc>
                <a:spcPts val="3500"/>
              </a:lnSpc>
              <a:spcBef>
                <a:spcPct val="0"/>
              </a:spcBef>
              <a:buNone/>
            </a:pPr>
            <a:endParaRPr lang="en-US" altLang="zh-CN" sz="2400" b="1" dirty="0" smtClean="0">
              <a:latin typeface="+mn-ea"/>
            </a:endParaRPr>
          </a:p>
          <a:p>
            <a:pPr marL="0" indent="0">
              <a:lnSpc>
                <a:spcPts val="3500"/>
              </a:lnSpc>
              <a:spcBef>
                <a:spcPct val="0"/>
              </a:spcBef>
              <a:buNone/>
            </a:pPr>
            <a:r>
              <a:rPr lang="en-US" altLang="en-US" sz="2400" b="1" dirty="0" smtClean="0">
                <a:solidFill>
                  <a:srgbClr val="990033"/>
                </a:solidFill>
                <a:latin typeface="+mn-ea"/>
                <a:cs typeface="Times New Roman" pitchFamily="18" charset="0"/>
              </a:rPr>
              <a:t>  </a:t>
            </a:r>
            <a:r>
              <a:rPr lang="en-US" altLang="en-US" sz="2400" b="1" dirty="0" smtClean="0">
                <a:solidFill>
                  <a:srgbClr val="990033"/>
                </a:solidFill>
                <a:latin typeface="Times New Roman" pitchFamily="18" charset="0"/>
                <a:cs typeface="Times New Roman" pitchFamily="18" charset="0"/>
              </a:rPr>
              <a:t> D</a:t>
            </a:r>
            <a:r>
              <a:rPr lang="zh-CN" altLang="en-US" sz="2400" b="1" dirty="0" smtClean="0">
                <a:solidFill>
                  <a:srgbClr val="990033"/>
                </a:solidFill>
                <a:latin typeface="+mn-ea"/>
                <a:cs typeface="Times New Roman" pitchFamily="18" charset="0"/>
              </a:rPr>
              <a:t>　</a:t>
            </a:r>
            <a:r>
              <a:rPr lang="en-US" altLang="en-US"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解析</a:t>
            </a:r>
            <a:r>
              <a:rPr lang="en-US" altLang="en-US" sz="2400" b="1" dirty="0" smtClean="0">
                <a:solidFill>
                  <a:srgbClr val="990033"/>
                </a:solidFill>
                <a:latin typeface="+mn-ea"/>
                <a:cs typeface="Times New Roman" pitchFamily="18" charset="0"/>
              </a:rPr>
              <a:t>]  </a:t>
            </a:r>
            <a:r>
              <a:rPr lang="zh-CN" altLang="en-US" sz="2400" b="1" dirty="0" smtClean="0">
                <a:solidFill>
                  <a:srgbClr val="990033"/>
                </a:solidFill>
                <a:latin typeface="+mn-ea"/>
                <a:cs typeface="Times New Roman" pitchFamily="18" charset="0"/>
              </a:rPr>
              <a:t>考场门口应写祝福成功的话，交叉路口应提醒     慢行，婚姻介绍所门口应该写祝福、喜庆的话。</a:t>
            </a:r>
          </a:p>
          <a:p>
            <a:pPr marL="0" indent="0">
              <a:lnSpc>
                <a:spcPts val="3500"/>
              </a:lnSpc>
              <a:spcBef>
                <a:spcPct val="0"/>
              </a:spcBef>
              <a:buNone/>
            </a:pPr>
            <a:endParaRPr lang="en-US" altLang="zh-CN" sz="2400" b="1" dirty="0" smtClean="0">
              <a:latin typeface="+mn-ea"/>
            </a:endParaRPr>
          </a:p>
          <a:p>
            <a:pPr marL="0" indent="0">
              <a:lnSpc>
                <a:spcPts val="3500"/>
              </a:lnSpc>
              <a:spcBef>
                <a:spcPct val="0"/>
              </a:spcBef>
              <a:buNone/>
            </a:pPr>
            <a:endParaRPr lang="en-US" altLang="zh-CN" sz="2400" b="1" dirty="0" smtClean="0">
              <a:latin typeface="+mn-ea"/>
            </a:endParaRPr>
          </a:p>
          <a:p>
            <a:pPr marL="0" indent="0">
              <a:lnSpc>
                <a:spcPts val="3500"/>
              </a:lnSpc>
              <a:spcBef>
                <a:spcPct val="0"/>
              </a:spcBef>
              <a:buNone/>
            </a:pPr>
            <a:endParaRPr lang="zh-CN" altLang="en-US" sz="2400" b="1" dirty="0" smtClean="0">
              <a:latin typeface="+mn-ea"/>
            </a:endParaRPr>
          </a:p>
        </p:txBody>
      </p:sp>
      <p:grpSp>
        <p:nvGrpSpPr>
          <p:cNvPr id="2" name="Group 4"/>
          <p:cNvGrpSpPr>
            <a:grpSpLocks/>
          </p:cNvGrpSpPr>
          <p:nvPr/>
        </p:nvGrpSpPr>
        <p:grpSpPr bwMode="auto">
          <a:xfrm>
            <a:off x="1588" y="2674938"/>
            <a:ext cx="609600" cy="1978025"/>
            <a:chOff x="1" y="1685"/>
            <a:chExt cx="384" cy="1246"/>
          </a:xfrm>
        </p:grpSpPr>
        <p:pic>
          <p:nvPicPr>
            <p:cNvPr id="1380357"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8035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80359"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 calcmode="lin" valueType="num">
                                      <p:cBhvr additive="base">
                                        <p:cTn id="3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3" y="714356"/>
            <a:ext cx="8140728" cy="5786478"/>
          </a:xfrm>
        </p:spPr>
        <p:txBody>
          <a:bodyPr/>
          <a:lstStyle/>
          <a:p>
            <a:pPr marL="0" indent="0">
              <a:lnSpc>
                <a:spcPts val="3500"/>
              </a:lnSpc>
              <a:spcBef>
                <a:spcPct val="0"/>
              </a:spcBef>
              <a:buNone/>
            </a:pPr>
            <a:r>
              <a:rPr lang="en-US" altLang="zh-CN" sz="2400" b="1" dirty="0" smtClean="0">
                <a:latin typeface="+mn-ea"/>
              </a:rPr>
              <a:t>9</a:t>
            </a:r>
            <a:r>
              <a:rPr lang="zh-CN" altLang="en-US" sz="2400" b="1" dirty="0" smtClean="0">
                <a:latin typeface="+mn-ea"/>
              </a:rPr>
              <a:t>．在交际场合要注意道别用语，要不失礼貌，还要从容得体。请写出下列场合的道别语。</a:t>
            </a:r>
            <a:r>
              <a:rPr lang="en-US" altLang="en-US" sz="2400" b="1" dirty="0" smtClean="0">
                <a:latin typeface="+mn-ea"/>
              </a:rPr>
              <a:t>(</a:t>
            </a:r>
            <a:r>
              <a:rPr lang="en-US" altLang="en-US" sz="2400" b="1" dirty="0" smtClean="0">
                <a:latin typeface="宋体" pitchFamily="2" charset="-122"/>
                <a:ea typeface="宋体" pitchFamily="2" charset="-122"/>
              </a:rPr>
              <a:t>4</a:t>
            </a:r>
            <a:r>
              <a:rPr lang="zh-CN" altLang="en-US" sz="2400" b="1" dirty="0" smtClean="0">
                <a:latin typeface="+mn-ea"/>
              </a:rPr>
              <a:t>分</a:t>
            </a:r>
            <a:r>
              <a:rPr lang="en-US" altLang="en-US" sz="2400" b="1" dirty="0" smtClean="0">
                <a:latin typeface="+mn-ea"/>
              </a:rPr>
              <a:t>)</a:t>
            </a:r>
            <a:endParaRPr lang="zh-CN" altLang="en-US" sz="2400" b="1" dirty="0" smtClean="0">
              <a:latin typeface="+mn-ea"/>
            </a:endParaRPr>
          </a:p>
          <a:p>
            <a:pPr marL="0" indent="0">
              <a:lnSpc>
                <a:spcPts val="3500"/>
              </a:lnSpc>
              <a:spcBef>
                <a:spcPct val="0"/>
              </a:spcBef>
              <a:buNone/>
            </a:pPr>
            <a:r>
              <a:rPr lang="en-US" altLang="en-US" sz="2400" b="1" dirty="0" smtClean="0">
                <a:latin typeface="+mn-ea"/>
              </a:rPr>
              <a:t> (</a:t>
            </a:r>
            <a:r>
              <a:rPr lang="en-US" altLang="en-US" sz="2400" b="1" dirty="0" smtClean="0">
                <a:latin typeface="宋体" pitchFamily="2" charset="-122"/>
                <a:ea typeface="宋体" pitchFamily="2" charset="-122"/>
              </a:rPr>
              <a:t>1</a:t>
            </a:r>
            <a:r>
              <a:rPr lang="en-US" altLang="en-US" sz="2400" b="1" dirty="0" smtClean="0">
                <a:latin typeface="+mn-ea"/>
              </a:rPr>
              <a:t>)</a:t>
            </a:r>
            <a:r>
              <a:rPr lang="zh-CN" altLang="en-US" sz="2400" b="1" dirty="0" smtClean="0">
                <a:latin typeface="+mn-ea"/>
              </a:rPr>
              <a:t>与一位住院病人告别时说：</a:t>
            </a:r>
            <a:r>
              <a:rPr lang="en-US" altLang="en-US" sz="2400" b="1" dirty="0" smtClean="0">
                <a:latin typeface="宋体" pitchFamily="2" charset="-122"/>
                <a:ea typeface="宋体" pitchFamily="2" charset="-122"/>
              </a:rPr>
              <a:t>______________________</a:t>
            </a:r>
            <a:endParaRPr lang="zh-CN" altLang="en-US" sz="2400" b="1" dirty="0" smtClean="0">
              <a:latin typeface="宋体" pitchFamily="2" charset="-122"/>
              <a:ea typeface="宋体" pitchFamily="2" charset="-122"/>
            </a:endParaRPr>
          </a:p>
          <a:p>
            <a:pPr marL="0" indent="0">
              <a:lnSpc>
                <a:spcPts val="3500"/>
              </a:lnSpc>
              <a:spcBef>
                <a:spcPct val="0"/>
              </a:spcBef>
              <a:buNone/>
            </a:pPr>
            <a:r>
              <a:rPr lang="en-US" altLang="en-US" sz="2400" b="1" dirty="0" smtClean="0">
                <a:latin typeface="+mn-ea"/>
              </a:rPr>
              <a:t> (</a:t>
            </a:r>
            <a:r>
              <a:rPr lang="en-US" altLang="en-US" sz="2400" b="1" dirty="0" smtClean="0">
                <a:latin typeface="宋体" pitchFamily="2" charset="-122"/>
                <a:ea typeface="宋体" pitchFamily="2" charset="-122"/>
              </a:rPr>
              <a:t>2</a:t>
            </a:r>
            <a:r>
              <a:rPr lang="en-US" altLang="en-US" sz="2400" b="1" dirty="0" smtClean="0">
                <a:latin typeface="+mn-ea"/>
              </a:rPr>
              <a:t>)</a:t>
            </a:r>
            <a:r>
              <a:rPr lang="zh-CN" altLang="en-US" sz="2400" b="1" dirty="0" smtClean="0">
                <a:latin typeface="+mn-ea"/>
              </a:rPr>
              <a:t>向帮助自己的人告辞时说：</a:t>
            </a:r>
            <a:r>
              <a:rPr lang="en-US" altLang="en-US" sz="2400" b="1" dirty="0" smtClean="0">
                <a:latin typeface="宋体" pitchFamily="2" charset="-122"/>
                <a:ea typeface="宋体" pitchFamily="2" charset="-122"/>
              </a:rPr>
              <a:t>______________________</a:t>
            </a:r>
            <a:endParaRPr lang="zh-CN" altLang="en-US" sz="2400" b="1" dirty="0" smtClean="0">
              <a:latin typeface="宋体" pitchFamily="2" charset="-122"/>
              <a:ea typeface="宋体" pitchFamily="2" charset="-122"/>
            </a:endParaRPr>
          </a:p>
          <a:p>
            <a:pPr marL="0" indent="0">
              <a:lnSpc>
                <a:spcPts val="3500"/>
              </a:lnSpc>
              <a:spcBef>
                <a:spcPct val="0"/>
              </a:spcBef>
              <a:buNone/>
            </a:pPr>
            <a:r>
              <a:rPr lang="en-US" altLang="en-US" sz="2400" b="1" dirty="0" smtClean="0">
                <a:latin typeface="+mn-ea"/>
              </a:rPr>
              <a:t> (</a:t>
            </a:r>
            <a:r>
              <a:rPr lang="en-US" altLang="en-US" sz="2400" b="1" dirty="0" smtClean="0">
                <a:latin typeface="宋体" pitchFamily="2" charset="-122"/>
                <a:ea typeface="宋体" pitchFamily="2" charset="-122"/>
              </a:rPr>
              <a:t>3</a:t>
            </a:r>
            <a:r>
              <a:rPr lang="en-US" altLang="en-US" sz="2400" b="1" dirty="0" smtClean="0">
                <a:latin typeface="+mn-ea"/>
              </a:rPr>
              <a:t>)</a:t>
            </a:r>
            <a:r>
              <a:rPr lang="zh-CN" altLang="en-US" sz="2400" b="1" dirty="0" smtClean="0">
                <a:latin typeface="+mn-ea"/>
              </a:rPr>
              <a:t>与盛情款待自己的好友告别时说：</a:t>
            </a:r>
            <a:r>
              <a:rPr lang="en-US" altLang="en-US" sz="2400" b="1" dirty="0" smtClean="0">
                <a:latin typeface="宋体" pitchFamily="2" charset="-122"/>
                <a:ea typeface="宋体" pitchFamily="2" charset="-122"/>
              </a:rPr>
              <a:t>_________________</a:t>
            </a:r>
            <a:endParaRPr lang="zh-CN" altLang="en-US" sz="2400" b="1" dirty="0" smtClean="0">
              <a:latin typeface="宋体" pitchFamily="2" charset="-122"/>
              <a:ea typeface="宋体" pitchFamily="2" charset="-122"/>
            </a:endParaRPr>
          </a:p>
          <a:p>
            <a:pPr marL="0" indent="0">
              <a:lnSpc>
                <a:spcPts val="3500"/>
              </a:lnSpc>
              <a:spcBef>
                <a:spcPct val="0"/>
              </a:spcBef>
              <a:buNone/>
            </a:pPr>
            <a:r>
              <a:rPr lang="en-US" altLang="en-US" sz="2400" b="1" dirty="0" smtClean="0">
                <a:latin typeface="+mn-ea"/>
              </a:rPr>
              <a:t> (</a:t>
            </a:r>
            <a:r>
              <a:rPr lang="en-US" altLang="en-US" sz="2400" b="1" dirty="0" smtClean="0">
                <a:latin typeface="宋体" pitchFamily="2" charset="-122"/>
                <a:ea typeface="宋体" pitchFamily="2" charset="-122"/>
              </a:rPr>
              <a:t>4</a:t>
            </a:r>
            <a:r>
              <a:rPr lang="en-US" altLang="en-US" sz="2400" b="1" dirty="0" smtClean="0">
                <a:latin typeface="+mn-ea"/>
              </a:rPr>
              <a:t>)</a:t>
            </a:r>
            <a:r>
              <a:rPr lang="zh-CN" altLang="en-US" sz="2400" b="1" dirty="0" smtClean="0">
                <a:latin typeface="+mn-ea"/>
              </a:rPr>
              <a:t>与人相聚时因故需提前告辞时说：</a:t>
            </a:r>
            <a:r>
              <a:rPr lang="en-US" altLang="en-US" sz="2400" b="1" dirty="0" smtClean="0">
                <a:latin typeface="宋体" pitchFamily="2" charset="-122"/>
                <a:ea typeface="宋体" pitchFamily="2" charset="-122"/>
              </a:rPr>
              <a:t>_________________</a:t>
            </a:r>
            <a:endParaRPr lang="zh-CN" altLang="en-US" sz="2400" b="1" dirty="0" smtClean="0">
              <a:latin typeface="宋体" pitchFamily="2" charset="-122"/>
              <a:ea typeface="宋体" pitchFamily="2" charset="-122"/>
            </a:endParaRPr>
          </a:p>
        </p:txBody>
      </p:sp>
      <p:grpSp>
        <p:nvGrpSpPr>
          <p:cNvPr id="2" name="Group 4"/>
          <p:cNvGrpSpPr>
            <a:grpSpLocks/>
          </p:cNvGrpSpPr>
          <p:nvPr/>
        </p:nvGrpSpPr>
        <p:grpSpPr bwMode="auto">
          <a:xfrm>
            <a:off x="1588" y="2674938"/>
            <a:ext cx="609600" cy="1978025"/>
            <a:chOff x="1" y="1685"/>
            <a:chExt cx="384" cy="1246"/>
          </a:xfrm>
        </p:grpSpPr>
        <p:pic>
          <p:nvPicPr>
            <p:cNvPr id="1380357"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8035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80359"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3" y="714356"/>
            <a:ext cx="8140728" cy="5786478"/>
          </a:xfrm>
        </p:spPr>
        <p:txBody>
          <a:bodyPr/>
          <a:lstStyle/>
          <a:p>
            <a:pPr marL="0" indent="0">
              <a:lnSpc>
                <a:spcPts val="3500"/>
              </a:lnSpc>
              <a:spcBef>
                <a:spcPct val="0"/>
              </a:spcBef>
              <a:buNone/>
            </a:pPr>
            <a:r>
              <a:rPr lang="en-US" altLang="en-US" sz="2400" b="1" dirty="0" smtClean="0">
                <a:solidFill>
                  <a:srgbClr val="990033"/>
                </a:solidFill>
                <a:latin typeface="+mn-ea"/>
                <a:cs typeface="Times New Roman" pitchFamily="18" charset="0"/>
              </a:rPr>
              <a:t>(</a:t>
            </a:r>
            <a:r>
              <a:rPr lang="en-US" altLang="en-US" sz="2400" b="1" dirty="0" smtClean="0">
                <a:solidFill>
                  <a:srgbClr val="990033"/>
                </a:solidFill>
                <a:latin typeface="宋体" pitchFamily="2" charset="-122"/>
                <a:ea typeface="宋体" pitchFamily="2" charset="-122"/>
                <a:cs typeface="Times New Roman" pitchFamily="18" charset="0"/>
              </a:rPr>
              <a:t>1</a:t>
            </a:r>
            <a:r>
              <a:rPr lang="en-US" altLang="en-US"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那我走了，你要安心养病，多多保重。</a:t>
            </a:r>
            <a:r>
              <a:rPr lang="en-US" altLang="en-US"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或：不影响你休息了，下次有时间再来看你。</a:t>
            </a:r>
            <a:r>
              <a:rPr lang="en-US" altLang="en-US" sz="2400" b="1" dirty="0" smtClean="0">
                <a:solidFill>
                  <a:srgbClr val="990033"/>
                </a:solidFill>
                <a:latin typeface="+mn-ea"/>
                <a:cs typeface="Times New Roman" pitchFamily="18" charset="0"/>
              </a:rPr>
              <a:t>)</a:t>
            </a:r>
            <a:endParaRPr lang="zh-CN" altLang="en-US" sz="2400" b="1" dirty="0" smtClean="0">
              <a:solidFill>
                <a:srgbClr val="990033"/>
              </a:solidFill>
              <a:latin typeface="+mn-ea"/>
              <a:cs typeface="Times New Roman" pitchFamily="18" charset="0"/>
            </a:endParaRPr>
          </a:p>
          <a:p>
            <a:pPr marL="0" indent="0">
              <a:lnSpc>
                <a:spcPts val="3500"/>
              </a:lnSpc>
              <a:spcBef>
                <a:spcPct val="0"/>
              </a:spcBef>
              <a:buNone/>
            </a:pPr>
            <a:r>
              <a:rPr lang="en-US" altLang="en-US" sz="2400" b="1" dirty="0" smtClean="0">
                <a:solidFill>
                  <a:srgbClr val="990033"/>
                </a:solidFill>
                <a:latin typeface="+mn-ea"/>
                <a:cs typeface="Times New Roman" pitchFamily="18" charset="0"/>
              </a:rPr>
              <a:t>(</a:t>
            </a:r>
            <a:r>
              <a:rPr lang="en-US" altLang="en-US" sz="2400" b="1" dirty="0" smtClean="0">
                <a:solidFill>
                  <a:srgbClr val="990033"/>
                </a:solidFill>
                <a:latin typeface="宋体" pitchFamily="2" charset="-122"/>
                <a:ea typeface="宋体" pitchFamily="2" charset="-122"/>
                <a:cs typeface="Times New Roman" pitchFamily="18" charset="0"/>
              </a:rPr>
              <a:t>2</a:t>
            </a:r>
            <a:r>
              <a:rPr lang="en-US" altLang="en-US"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真不好意思，让您费心了。</a:t>
            </a:r>
            <a:r>
              <a:rPr lang="en-US" altLang="en-US"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或：不打扰了，我不会忘记您对我的帮助。</a:t>
            </a:r>
            <a:r>
              <a:rPr lang="en-US" altLang="en-US" sz="2400" b="1" dirty="0" smtClean="0">
                <a:solidFill>
                  <a:srgbClr val="990033"/>
                </a:solidFill>
                <a:latin typeface="+mn-ea"/>
                <a:cs typeface="Times New Roman" pitchFamily="18" charset="0"/>
              </a:rPr>
              <a:t>)</a:t>
            </a:r>
            <a:endParaRPr lang="zh-CN" altLang="en-US" sz="2400" b="1" dirty="0" smtClean="0">
              <a:solidFill>
                <a:srgbClr val="990033"/>
              </a:solidFill>
              <a:latin typeface="+mn-ea"/>
              <a:cs typeface="Times New Roman" pitchFamily="18" charset="0"/>
            </a:endParaRPr>
          </a:p>
          <a:p>
            <a:pPr marL="0" indent="0">
              <a:lnSpc>
                <a:spcPts val="3500"/>
              </a:lnSpc>
              <a:spcBef>
                <a:spcPct val="0"/>
              </a:spcBef>
              <a:buNone/>
            </a:pPr>
            <a:r>
              <a:rPr lang="en-US" altLang="en-US" sz="2400" b="1" dirty="0" smtClean="0">
                <a:solidFill>
                  <a:srgbClr val="990033"/>
                </a:solidFill>
                <a:latin typeface="+mn-ea"/>
                <a:cs typeface="Times New Roman" pitchFamily="18" charset="0"/>
              </a:rPr>
              <a:t>(</a:t>
            </a:r>
            <a:r>
              <a:rPr lang="en-US" altLang="en-US" sz="2400" b="1" dirty="0" smtClean="0">
                <a:solidFill>
                  <a:srgbClr val="990033"/>
                </a:solidFill>
                <a:latin typeface="宋体" pitchFamily="2" charset="-122"/>
                <a:ea typeface="宋体" pitchFamily="2" charset="-122"/>
                <a:cs typeface="Times New Roman" pitchFamily="18" charset="0"/>
              </a:rPr>
              <a:t>3</a:t>
            </a:r>
            <a:r>
              <a:rPr lang="en-US" altLang="en-US"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你太客气了，这么丰盛的晚餐，叫我怎么感谢你？</a:t>
            </a:r>
            <a:r>
              <a:rPr lang="en-US" altLang="en-US"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或：今天太高兴了，难得这样热闹、愉快，感谢你为我们提供了这样一个机会。</a:t>
            </a:r>
            <a:r>
              <a:rPr lang="en-US" altLang="en-US" sz="2400" b="1" dirty="0" smtClean="0">
                <a:solidFill>
                  <a:srgbClr val="990033"/>
                </a:solidFill>
                <a:latin typeface="+mn-ea"/>
                <a:cs typeface="Times New Roman" pitchFamily="18" charset="0"/>
              </a:rPr>
              <a:t>)</a:t>
            </a:r>
            <a:endParaRPr lang="zh-CN" altLang="en-US" sz="2400" b="1" dirty="0" smtClean="0">
              <a:solidFill>
                <a:srgbClr val="990033"/>
              </a:solidFill>
              <a:latin typeface="+mn-ea"/>
              <a:cs typeface="Times New Roman" pitchFamily="18" charset="0"/>
            </a:endParaRPr>
          </a:p>
          <a:p>
            <a:pPr marL="0" indent="0">
              <a:lnSpc>
                <a:spcPts val="3500"/>
              </a:lnSpc>
              <a:spcBef>
                <a:spcPct val="0"/>
              </a:spcBef>
              <a:buNone/>
            </a:pPr>
            <a:r>
              <a:rPr lang="en-US" altLang="en-US" sz="2400" b="1" dirty="0" smtClean="0">
                <a:solidFill>
                  <a:srgbClr val="990033"/>
                </a:solidFill>
                <a:latin typeface="+mn-ea"/>
                <a:cs typeface="Times New Roman" pitchFamily="18" charset="0"/>
              </a:rPr>
              <a:t>(</a:t>
            </a:r>
            <a:r>
              <a:rPr lang="en-US" altLang="en-US" sz="2400" b="1" dirty="0" smtClean="0">
                <a:solidFill>
                  <a:srgbClr val="990033"/>
                </a:solidFill>
                <a:latin typeface="宋体" pitchFamily="2" charset="-122"/>
                <a:ea typeface="宋体" pitchFamily="2" charset="-122"/>
                <a:cs typeface="Times New Roman" pitchFamily="18" charset="0"/>
              </a:rPr>
              <a:t>4</a:t>
            </a:r>
            <a:r>
              <a:rPr lang="en-US" altLang="en-US"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真对不起，你们聊，我不得不先走一步了。</a:t>
            </a:r>
            <a:r>
              <a:rPr lang="en-US" altLang="en-US"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或：请留步，下次有机会再约个时间聚一聚吧。</a:t>
            </a:r>
            <a:r>
              <a:rPr lang="en-US" altLang="en-US" sz="2400" b="1" dirty="0" smtClean="0">
                <a:solidFill>
                  <a:srgbClr val="990033"/>
                </a:solidFill>
                <a:latin typeface="+mn-ea"/>
                <a:cs typeface="Times New Roman" pitchFamily="18" charset="0"/>
              </a:rPr>
              <a:t>)</a:t>
            </a:r>
            <a:endParaRPr lang="zh-CN" altLang="en-US" sz="2400" b="1" dirty="0" smtClean="0">
              <a:solidFill>
                <a:srgbClr val="990033"/>
              </a:solidFill>
              <a:latin typeface="+mn-ea"/>
              <a:cs typeface="Times New Roman" pitchFamily="18" charset="0"/>
            </a:endParaRPr>
          </a:p>
        </p:txBody>
      </p:sp>
      <p:grpSp>
        <p:nvGrpSpPr>
          <p:cNvPr id="2" name="Group 4"/>
          <p:cNvGrpSpPr>
            <a:grpSpLocks/>
          </p:cNvGrpSpPr>
          <p:nvPr/>
        </p:nvGrpSpPr>
        <p:grpSpPr bwMode="auto">
          <a:xfrm>
            <a:off x="1588" y="2674938"/>
            <a:ext cx="609600" cy="1978025"/>
            <a:chOff x="1" y="1685"/>
            <a:chExt cx="384" cy="1246"/>
          </a:xfrm>
        </p:grpSpPr>
        <p:pic>
          <p:nvPicPr>
            <p:cNvPr id="1380357"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8035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80359"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a:lnSpc>
                <a:spcPts val="3500"/>
              </a:lnSpc>
              <a:spcBef>
                <a:spcPct val="0"/>
              </a:spcBef>
              <a:buNone/>
            </a:pPr>
            <a:r>
              <a:rPr lang="zh-CN" altLang="en-US" sz="2400" b="1" dirty="0" smtClean="0"/>
              <a:t>三、把握语体</a:t>
            </a:r>
          </a:p>
          <a:p>
            <a:pPr marL="0" indent="0">
              <a:lnSpc>
                <a:spcPts val="3500"/>
              </a:lnSpc>
              <a:spcBef>
                <a:spcPct val="0"/>
              </a:spcBef>
              <a:buNone/>
            </a:pPr>
            <a:r>
              <a:rPr lang="zh-CN" altLang="en-US" sz="2400" b="1" dirty="0" smtClean="0"/>
              <a:t>          一般说来，不同的文体有与之相适应的语体，而不同的语体又常常表现出不同的语体色彩和语体特征。如文艺语体要具有形象性，科学语体要具有精确性和严密性，政论语体要具有逻辑性和鼓动性，公文语体要准确、简洁和程式化。</a:t>
            </a:r>
          </a:p>
        </p:txBody>
      </p:sp>
      <p:grpSp>
        <p:nvGrpSpPr>
          <p:cNvPr id="2" name="Group 4"/>
          <p:cNvGrpSpPr>
            <a:grpSpLocks/>
          </p:cNvGrpSpPr>
          <p:nvPr/>
        </p:nvGrpSpPr>
        <p:grpSpPr bwMode="auto">
          <a:xfrm>
            <a:off x="1588" y="2674938"/>
            <a:ext cx="609600" cy="1978025"/>
            <a:chOff x="1" y="1685"/>
            <a:chExt cx="384" cy="1246"/>
          </a:xfrm>
        </p:grpSpPr>
        <p:pic>
          <p:nvPicPr>
            <p:cNvPr id="1382405"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82406"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82407"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a:lnSpc>
                <a:spcPts val="3500"/>
              </a:lnSpc>
              <a:spcBef>
                <a:spcPct val="0"/>
              </a:spcBef>
              <a:buNone/>
            </a:pPr>
            <a:r>
              <a:rPr lang="en-US" altLang="zh-CN" sz="2400" b="1" dirty="0" smtClean="0"/>
              <a:t>【</a:t>
            </a:r>
            <a:r>
              <a:rPr lang="zh-CN" altLang="en-US" sz="2400" dirty="0" smtClean="0">
                <a:latin typeface="黑体" pitchFamily="2" charset="-122"/>
                <a:ea typeface="黑体" pitchFamily="2" charset="-122"/>
              </a:rPr>
              <a:t>对点训练</a:t>
            </a:r>
            <a:r>
              <a:rPr lang="en-US" altLang="zh-CN" sz="2400" b="1" dirty="0" smtClean="0"/>
              <a:t>】</a:t>
            </a:r>
          </a:p>
          <a:p>
            <a:pPr marL="0" indent="0">
              <a:lnSpc>
                <a:spcPts val="3500"/>
              </a:lnSpc>
              <a:buNone/>
            </a:pPr>
            <a:r>
              <a:rPr lang="en-US" altLang="zh-CN" sz="2400" b="1" dirty="0" smtClean="0">
                <a:latin typeface="宋体" charset="-122"/>
              </a:rPr>
              <a:t> 10</a:t>
            </a:r>
            <a:r>
              <a:rPr lang="zh-CN" altLang="en-US" sz="2400" b="1" dirty="0" smtClean="0"/>
              <a:t>．以下是某位同学写给某高校的自荐信的正文部分，其在语体风格、用词、语言得体等方面均有不当之处，请找出并改正。</a:t>
            </a:r>
            <a:r>
              <a:rPr lang="en-US" altLang="en-US" sz="2400" b="1" dirty="0" smtClean="0"/>
              <a:t>(</a:t>
            </a:r>
            <a:r>
              <a:rPr lang="en-US" altLang="en-US" sz="2400" b="1" dirty="0" smtClean="0">
                <a:latin typeface="宋体" pitchFamily="2" charset="-122"/>
                <a:ea typeface="宋体" pitchFamily="2" charset="-122"/>
              </a:rPr>
              <a:t>4</a:t>
            </a:r>
            <a:r>
              <a:rPr lang="zh-CN" altLang="en-US" sz="2400" b="1" dirty="0" smtClean="0"/>
              <a:t>分</a:t>
            </a:r>
            <a:r>
              <a:rPr lang="en-US" altLang="en-US" sz="2400" b="1" dirty="0" smtClean="0"/>
              <a:t>)</a:t>
            </a:r>
            <a:endParaRPr lang="zh-CN" altLang="en-US" sz="2400" b="1" dirty="0" smtClean="0"/>
          </a:p>
          <a:p>
            <a:pPr marL="0" indent="0">
              <a:lnSpc>
                <a:spcPts val="3500"/>
              </a:lnSpc>
              <a:buNone/>
            </a:pPr>
            <a:r>
              <a:rPr lang="zh-CN" altLang="en-US" sz="2400" b="1" dirty="0" smtClean="0">
                <a:solidFill>
                  <a:srgbClr val="000000"/>
                </a:solidFill>
                <a:latin typeface="Times New Roman" pitchFamily="18" charset="0"/>
                <a:ea typeface="楷体_GB2312" pitchFamily="49" charset="-122"/>
                <a:cs typeface="Times New Roman" pitchFamily="18" charset="0"/>
              </a:rPr>
              <a:t>         ①我学习刻苦，考过好几次学年第一。</a:t>
            </a:r>
            <a:r>
              <a:rPr lang="en-US" altLang="en-US" sz="2400" b="1" dirty="0" smtClean="0">
                <a:solidFill>
                  <a:srgbClr val="000000"/>
                </a:solidFill>
                <a:latin typeface="Times New Roman" pitchFamily="18" charset="0"/>
                <a:ea typeface="楷体_GB2312" pitchFamily="49" charset="-122"/>
                <a:cs typeface="Times New Roman" pitchFamily="18" charset="0"/>
              </a:rPr>
              <a:t>②</a:t>
            </a:r>
            <a:r>
              <a:rPr lang="zh-CN" altLang="en-US" sz="2400" b="1" dirty="0" smtClean="0">
                <a:solidFill>
                  <a:srgbClr val="000000"/>
                </a:solidFill>
                <a:latin typeface="Times New Roman" pitchFamily="18" charset="0"/>
                <a:ea typeface="楷体_GB2312" pitchFamily="49" charset="-122"/>
                <a:cs typeface="Times New Roman" pitchFamily="18" charset="0"/>
              </a:rPr>
              <a:t>此外，我爱好广泛，在文学、体育方面均有建树，</a:t>
            </a:r>
            <a:r>
              <a:rPr lang="en-US" altLang="en-US" sz="2400" b="1" dirty="0" smtClean="0">
                <a:solidFill>
                  <a:srgbClr val="000000"/>
                </a:solidFill>
                <a:latin typeface="Times New Roman" pitchFamily="18" charset="0"/>
                <a:ea typeface="楷体_GB2312" pitchFamily="49" charset="-122"/>
                <a:cs typeface="Times New Roman" pitchFamily="18" charset="0"/>
              </a:rPr>
              <a:t>③</a:t>
            </a:r>
            <a:r>
              <a:rPr lang="zh-CN" altLang="en-US" sz="2400" b="1" dirty="0" smtClean="0">
                <a:solidFill>
                  <a:srgbClr val="000000"/>
                </a:solidFill>
                <a:latin typeface="Times New Roman" pitchFamily="18" charset="0"/>
                <a:ea typeface="楷体_GB2312" pitchFamily="49" charset="-122"/>
                <a:cs typeface="Times New Roman" pitchFamily="18" charset="0"/>
              </a:rPr>
              <a:t>曾获市</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ea typeface="楷体_GB2312" pitchFamily="49" charset="-122"/>
                <a:cs typeface="Times New Roman" pitchFamily="18" charset="0"/>
              </a:rPr>
              <a:t>五四</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ea typeface="楷体_GB2312" pitchFamily="49" charset="-122"/>
                <a:cs typeface="Times New Roman" pitchFamily="18" charset="0"/>
              </a:rPr>
              <a:t>征文大赛一等奖，</a:t>
            </a:r>
            <a:r>
              <a:rPr lang="en-US" altLang="en-US" sz="2400" b="1" dirty="0" smtClean="0">
                <a:solidFill>
                  <a:srgbClr val="000000"/>
                </a:solidFill>
                <a:latin typeface="Times New Roman" pitchFamily="18" charset="0"/>
                <a:ea typeface="楷体_GB2312" pitchFamily="49" charset="-122"/>
                <a:cs typeface="Times New Roman" pitchFamily="18" charset="0"/>
              </a:rPr>
              <a:t>④</a:t>
            </a:r>
            <a:r>
              <a:rPr lang="zh-CN" altLang="en-US" sz="2400" b="1" dirty="0" smtClean="0">
                <a:solidFill>
                  <a:srgbClr val="000000"/>
                </a:solidFill>
                <a:latin typeface="Times New Roman" pitchFamily="18" charset="0"/>
                <a:ea typeface="楷体_GB2312" pitchFamily="49" charset="-122"/>
                <a:cs typeface="Times New Roman" pitchFamily="18" charset="0"/>
              </a:rPr>
              <a:t>并曾代表班级参加校运动会，取得过</a:t>
            </a:r>
            <a:r>
              <a:rPr lang="en-US" altLang="en-US" sz="2400" b="1" dirty="0" smtClean="0">
                <a:solidFill>
                  <a:srgbClr val="000000"/>
                </a:solidFill>
                <a:latin typeface="宋体" pitchFamily="2" charset="-122"/>
                <a:ea typeface="宋体" pitchFamily="2" charset="-122"/>
                <a:cs typeface="Times New Roman" pitchFamily="18" charset="0"/>
              </a:rPr>
              <a:t>400</a:t>
            </a:r>
            <a:r>
              <a:rPr lang="zh-CN" altLang="en-US" sz="2400" b="1" dirty="0" smtClean="0">
                <a:solidFill>
                  <a:srgbClr val="000000"/>
                </a:solidFill>
                <a:latin typeface="Times New Roman" pitchFamily="18" charset="0"/>
                <a:ea typeface="楷体_GB2312" pitchFamily="49" charset="-122"/>
                <a:cs typeface="Times New Roman" pitchFamily="18" charset="0"/>
              </a:rPr>
              <a:t>米第一名的骄人成绩。</a:t>
            </a:r>
            <a:r>
              <a:rPr lang="en-US" altLang="en-US" sz="2400" b="1" dirty="0" smtClean="0">
                <a:solidFill>
                  <a:srgbClr val="000000"/>
                </a:solidFill>
                <a:latin typeface="Times New Roman" pitchFamily="18" charset="0"/>
                <a:ea typeface="楷体_GB2312" pitchFamily="49" charset="-122"/>
                <a:cs typeface="Times New Roman" pitchFamily="18" charset="0"/>
              </a:rPr>
              <a:t>⑤</a:t>
            </a:r>
            <a:r>
              <a:rPr lang="zh-CN" altLang="en-US" sz="2400" b="1" dirty="0" smtClean="0">
                <a:solidFill>
                  <a:srgbClr val="000000"/>
                </a:solidFill>
                <a:latin typeface="Times New Roman" pitchFamily="18" charset="0"/>
                <a:ea typeface="楷体_GB2312" pitchFamily="49" charset="-122"/>
                <a:cs typeface="Times New Roman" pitchFamily="18" charset="0"/>
              </a:rPr>
              <a:t>希望贵校能慧眼识金，</a:t>
            </a:r>
            <a:r>
              <a:rPr lang="en-US" altLang="en-US" sz="2400" b="1" dirty="0" smtClean="0">
                <a:solidFill>
                  <a:srgbClr val="000000"/>
                </a:solidFill>
                <a:latin typeface="Times New Roman" pitchFamily="18" charset="0"/>
                <a:ea typeface="楷体_GB2312" pitchFamily="49" charset="-122"/>
                <a:cs typeface="Times New Roman" pitchFamily="18" charset="0"/>
              </a:rPr>
              <a:t>⑥</a:t>
            </a:r>
            <a:r>
              <a:rPr lang="zh-CN" altLang="en-US" sz="2400" b="1" dirty="0" smtClean="0">
                <a:solidFill>
                  <a:srgbClr val="000000"/>
                </a:solidFill>
                <a:latin typeface="Times New Roman" pitchFamily="18" charset="0"/>
                <a:ea typeface="楷体_GB2312" pitchFamily="49" charset="-122"/>
                <a:cs typeface="Times New Roman" pitchFamily="18" charset="0"/>
              </a:rPr>
              <a:t>如有幸能到贵校就读，我将加倍努力，争取成为贵校的优秀学子。</a:t>
            </a:r>
          </a:p>
        </p:txBody>
      </p:sp>
      <p:grpSp>
        <p:nvGrpSpPr>
          <p:cNvPr id="2" name="Group 4"/>
          <p:cNvGrpSpPr>
            <a:grpSpLocks/>
          </p:cNvGrpSpPr>
          <p:nvPr/>
        </p:nvGrpSpPr>
        <p:grpSpPr bwMode="auto">
          <a:xfrm>
            <a:off x="1588" y="2674938"/>
            <a:ext cx="609600" cy="1978025"/>
            <a:chOff x="1" y="1685"/>
            <a:chExt cx="384" cy="1246"/>
          </a:xfrm>
        </p:grpSpPr>
        <p:pic>
          <p:nvPicPr>
            <p:cNvPr id="1382405"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82406"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82407"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a:lnSpc>
                <a:spcPts val="3500"/>
              </a:lnSpc>
              <a:buNone/>
            </a:pPr>
            <a:r>
              <a:rPr lang="en-US" altLang="en-US" sz="2400" b="1" dirty="0" smtClean="0">
                <a:latin typeface="+mn-ea"/>
              </a:rPr>
              <a:t>(1)</a:t>
            </a:r>
            <a:r>
              <a:rPr lang="zh-CN" altLang="en-US" sz="2400" b="1" dirty="0" smtClean="0">
                <a:latin typeface="+mn-ea"/>
              </a:rPr>
              <a:t>将第</a:t>
            </a:r>
            <a:r>
              <a:rPr lang="en-US" altLang="en-US" sz="2400" b="1" dirty="0" smtClean="0">
                <a:latin typeface="宋体" pitchFamily="2" charset="-122"/>
                <a:ea typeface="宋体" pitchFamily="2" charset="-122"/>
              </a:rPr>
              <a:t>______</a:t>
            </a:r>
            <a:r>
              <a:rPr lang="zh-CN" altLang="en-US" sz="2400" b="1" dirty="0" smtClean="0">
                <a:latin typeface="+mn-ea"/>
              </a:rPr>
              <a:t>句改为</a:t>
            </a:r>
            <a:r>
              <a:rPr lang="en-US" altLang="en-US" sz="2400" b="1" dirty="0" smtClean="0">
                <a:latin typeface="宋体" pitchFamily="2" charset="-122"/>
                <a:ea typeface="宋体" pitchFamily="2" charset="-122"/>
              </a:rPr>
              <a:t>________________________</a:t>
            </a:r>
            <a:endParaRPr lang="zh-CN" altLang="en-US" sz="2400" b="1" dirty="0" smtClean="0">
              <a:latin typeface="宋体" pitchFamily="2" charset="-122"/>
              <a:ea typeface="宋体" pitchFamily="2" charset="-122"/>
            </a:endParaRPr>
          </a:p>
          <a:p>
            <a:pPr marL="0" indent="0">
              <a:lnSpc>
                <a:spcPts val="3500"/>
              </a:lnSpc>
              <a:buNone/>
            </a:pPr>
            <a:r>
              <a:rPr lang="en-US" altLang="en-US" sz="2400" b="1" dirty="0" smtClean="0">
                <a:latin typeface="+mn-ea"/>
              </a:rPr>
              <a:t>(2)</a:t>
            </a:r>
            <a:r>
              <a:rPr lang="zh-CN" altLang="en-US" sz="2400" b="1" dirty="0" smtClean="0">
                <a:latin typeface="+mn-ea"/>
              </a:rPr>
              <a:t>将第</a:t>
            </a:r>
            <a:r>
              <a:rPr lang="en-US" altLang="en-US" sz="2400" b="1" dirty="0" smtClean="0">
                <a:latin typeface="宋体" pitchFamily="2" charset="-122"/>
                <a:ea typeface="宋体" pitchFamily="2" charset="-122"/>
              </a:rPr>
              <a:t>______</a:t>
            </a:r>
            <a:r>
              <a:rPr lang="zh-CN" altLang="en-US" sz="2400" b="1" dirty="0" smtClean="0">
                <a:latin typeface="+mn-ea"/>
              </a:rPr>
              <a:t>句改为</a:t>
            </a:r>
            <a:r>
              <a:rPr lang="en-US" altLang="en-US" sz="2400" b="1" dirty="0" smtClean="0">
                <a:latin typeface="宋体" pitchFamily="2" charset="-122"/>
                <a:ea typeface="宋体" pitchFamily="2" charset="-122"/>
              </a:rPr>
              <a:t>________________________</a:t>
            </a:r>
            <a:endParaRPr lang="zh-CN" altLang="en-US" sz="2400" b="1" dirty="0" smtClean="0">
              <a:latin typeface="宋体" pitchFamily="2" charset="-122"/>
              <a:ea typeface="宋体" pitchFamily="2" charset="-122"/>
            </a:endParaRPr>
          </a:p>
          <a:p>
            <a:pPr marL="0" indent="0">
              <a:lnSpc>
                <a:spcPts val="3500"/>
              </a:lnSpc>
              <a:buNone/>
            </a:pPr>
            <a:r>
              <a:rPr lang="en-US" altLang="en-US" sz="2400" b="1" dirty="0" smtClean="0">
                <a:latin typeface="+mn-ea"/>
              </a:rPr>
              <a:t>(3)</a:t>
            </a:r>
            <a:r>
              <a:rPr lang="zh-CN" altLang="en-US" sz="2400" b="1" dirty="0" smtClean="0">
                <a:latin typeface="+mn-ea"/>
              </a:rPr>
              <a:t>将第</a:t>
            </a:r>
            <a:r>
              <a:rPr lang="en-US" altLang="en-US" sz="2400" b="1" dirty="0" smtClean="0">
                <a:latin typeface="宋体" pitchFamily="2" charset="-122"/>
                <a:ea typeface="宋体" pitchFamily="2" charset="-122"/>
              </a:rPr>
              <a:t>______</a:t>
            </a:r>
            <a:r>
              <a:rPr lang="zh-CN" altLang="en-US" sz="2400" b="1" dirty="0" smtClean="0">
                <a:latin typeface="+mn-ea"/>
              </a:rPr>
              <a:t>句改为</a:t>
            </a:r>
            <a:r>
              <a:rPr lang="en-US" altLang="en-US" sz="2400" b="1" dirty="0" smtClean="0">
                <a:latin typeface="宋体" pitchFamily="2" charset="-122"/>
                <a:ea typeface="宋体" pitchFamily="2" charset="-122"/>
              </a:rPr>
              <a:t>________________________</a:t>
            </a:r>
            <a:endParaRPr lang="zh-CN" altLang="en-US" sz="2400" b="1" dirty="0" smtClean="0">
              <a:latin typeface="宋体" pitchFamily="2" charset="-122"/>
              <a:ea typeface="宋体" pitchFamily="2" charset="-122"/>
            </a:endParaRPr>
          </a:p>
          <a:p>
            <a:pPr marL="0" indent="0">
              <a:lnSpc>
                <a:spcPts val="3500"/>
              </a:lnSpc>
              <a:buNone/>
            </a:pPr>
            <a:r>
              <a:rPr lang="en-US" altLang="en-US" sz="2400" b="1" dirty="0" smtClean="0">
                <a:latin typeface="+mn-ea"/>
              </a:rPr>
              <a:t>(4)</a:t>
            </a:r>
            <a:r>
              <a:rPr lang="zh-CN" altLang="en-US" sz="2400" b="1" dirty="0" smtClean="0">
                <a:latin typeface="+mn-ea"/>
              </a:rPr>
              <a:t>将第</a:t>
            </a:r>
            <a:r>
              <a:rPr lang="en-US" altLang="en-US" sz="2400" b="1" dirty="0" smtClean="0">
                <a:latin typeface="宋体" pitchFamily="2" charset="-122"/>
                <a:ea typeface="宋体" pitchFamily="2" charset="-122"/>
              </a:rPr>
              <a:t>______</a:t>
            </a:r>
            <a:r>
              <a:rPr lang="zh-CN" altLang="en-US" sz="2400" b="1" dirty="0" smtClean="0">
                <a:latin typeface="+mn-ea"/>
              </a:rPr>
              <a:t>句改为</a:t>
            </a:r>
            <a:r>
              <a:rPr lang="en-US" altLang="en-US" sz="2400" b="1" dirty="0" smtClean="0">
                <a:latin typeface="宋体" pitchFamily="2" charset="-122"/>
                <a:ea typeface="宋体" pitchFamily="2" charset="-122"/>
              </a:rPr>
              <a:t>________________________</a:t>
            </a:r>
            <a:endParaRPr lang="zh-CN" altLang="en-US" sz="2400" b="1" dirty="0" smtClean="0">
              <a:latin typeface="宋体" pitchFamily="2" charset="-122"/>
              <a:ea typeface="宋体" pitchFamily="2" charset="-122"/>
            </a:endParaRPr>
          </a:p>
        </p:txBody>
      </p:sp>
      <p:grpSp>
        <p:nvGrpSpPr>
          <p:cNvPr id="2" name="Group 4"/>
          <p:cNvGrpSpPr>
            <a:grpSpLocks/>
          </p:cNvGrpSpPr>
          <p:nvPr/>
        </p:nvGrpSpPr>
        <p:grpSpPr bwMode="auto">
          <a:xfrm>
            <a:off x="1588" y="2674938"/>
            <a:ext cx="609600" cy="1978025"/>
            <a:chOff x="1" y="1685"/>
            <a:chExt cx="384" cy="1246"/>
          </a:xfrm>
        </p:grpSpPr>
        <p:pic>
          <p:nvPicPr>
            <p:cNvPr id="1382405"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82406"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82407"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857232"/>
            <a:ext cx="8140729" cy="5478481"/>
          </a:xfrm>
        </p:spPr>
        <p:txBody>
          <a:bodyPr/>
          <a:lstStyle/>
          <a:p>
            <a:pPr marL="0" indent="0">
              <a:lnSpc>
                <a:spcPts val="3500"/>
              </a:lnSpc>
              <a:buNone/>
            </a:pPr>
            <a:r>
              <a:rPr lang="en-US" altLang="en-US" sz="2400" b="1" dirty="0" smtClean="0">
                <a:solidFill>
                  <a:srgbClr val="990033"/>
                </a:solidFill>
                <a:latin typeface="宋体" charset="-122"/>
                <a:cs typeface="Times New Roman" pitchFamily="18" charset="0"/>
              </a:rPr>
              <a:t>(1)①</a:t>
            </a:r>
            <a:r>
              <a:rPr lang="zh-CN" altLang="en-US" sz="2400" b="1" dirty="0" smtClean="0">
                <a:solidFill>
                  <a:srgbClr val="990033"/>
                </a:solidFill>
                <a:latin typeface="宋体" charset="-122"/>
                <a:cs typeface="Times New Roman" pitchFamily="18" charset="0"/>
              </a:rPr>
              <a:t>　我学习刻苦，多次荣登学年榜首　</a:t>
            </a:r>
            <a:r>
              <a:rPr lang="en-US" altLang="en-US" sz="2400" b="1" dirty="0" smtClean="0">
                <a:solidFill>
                  <a:srgbClr val="990033"/>
                </a:solidFill>
                <a:latin typeface="宋体" charset="-122"/>
                <a:cs typeface="Times New Roman" pitchFamily="18" charset="0"/>
              </a:rPr>
              <a:t>(2)②</a:t>
            </a:r>
            <a:r>
              <a:rPr lang="zh-CN" altLang="en-US" sz="2400" b="1" dirty="0" smtClean="0">
                <a:solidFill>
                  <a:srgbClr val="990033"/>
                </a:solidFill>
                <a:latin typeface="宋体" charset="-122"/>
                <a:cs typeface="Times New Roman" pitchFamily="18" charset="0"/>
              </a:rPr>
              <a:t>　在文学、体育方面均有突出表现　</a:t>
            </a:r>
            <a:r>
              <a:rPr lang="en-US" altLang="en-US" sz="2400" b="1" dirty="0" smtClean="0">
                <a:solidFill>
                  <a:srgbClr val="990033"/>
                </a:solidFill>
                <a:latin typeface="宋体" charset="-122"/>
                <a:cs typeface="Times New Roman" pitchFamily="18" charset="0"/>
              </a:rPr>
              <a:t>(3)④</a:t>
            </a:r>
            <a:r>
              <a:rPr lang="zh-CN" altLang="en-US" sz="2400" b="1" dirty="0" smtClean="0">
                <a:solidFill>
                  <a:srgbClr val="990033"/>
                </a:solidFill>
                <a:latin typeface="宋体" charset="-122"/>
                <a:cs typeface="Times New Roman" pitchFamily="18" charset="0"/>
              </a:rPr>
              <a:t>　并曾代表班级参加校运动会，取得过</a:t>
            </a:r>
            <a:r>
              <a:rPr lang="en-US" altLang="en-US" sz="2400" b="1" dirty="0" smtClean="0">
                <a:solidFill>
                  <a:srgbClr val="990033"/>
                </a:solidFill>
                <a:latin typeface="宋体" charset="-122"/>
                <a:cs typeface="Times New Roman" pitchFamily="18" charset="0"/>
              </a:rPr>
              <a:t>400</a:t>
            </a:r>
            <a:r>
              <a:rPr lang="zh-CN" altLang="en-US" sz="2400" b="1" dirty="0" smtClean="0">
                <a:solidFill>
                  <a:srgbClr val="990033"/>
                </a:solidFill>
                <a:latin typeface="宋体" charset="-122"/>
                <a:cs typeface="Times New Roman" pitchFamily="18" charset="0"/>
              </a:rPr>
              <a:t>米第一名的成绩　</a:t>
            </a:r>
            <a:r>
              <a:rPr lang="en-US" altLang="en-US" sz="2400" b="1" dirty="0" smtClean="0">
                <a:solidFill>
                  <a:srgbClr val="990033"/>
                </a:solidFill>
                <a:latin typeface="宋体" charset="-122"/>
                <a:cs typeface="Times New Roman" pitchFamily="18" charset="0"/>
              </a:rPr>
              <a:t>(4)⑤</a:t>
            </a:r>
            <a:r>
              <a:rPr lang="zh-CN" altLang="en-US" sz="2400" b="1" dirty="0" smtClean="0">
                <a:solidFill>
                  <a:srgbClr val="990033"/>
                </a:solidFill>
                <a:latin typeface="宋体" charset="-122"/>
                <a:cs typeface="Times New Roman" pitchFamily="18" charset="0"/>
              </a:rPr>
              <a:t>　希望贵校能给我一个机会</a:t>
            </a:r>
          </a:p>
          <a:p>
            <a:pPr marL="0" indent="0">
              <a:lnSpc>
                <a:spcPts val="3500"/>
              </a:lnSpc>
              <a:spcBef>
                <a:spcPct val="0"/>
              </a:spcBef>
              <a:buNone/>
            </a:pPr>
            <a:endParaRPr lang="en-US" altLang="zh-CN" sz="2400" b="1" dirty="0" smtClean="0"/>
          </a:p>
        </p:txBody>
      </p:sp>
      <p:grpSp>
        <p:nvGrpSpPr>
          <p:cNvPr id="2" name="Group 4"/>
          <p:cNvGrpSpPr>
            <a:grpSpLocks/>
          </p:cNvGrpSpPr>
          <p:nvPr/>
        </p:nvGrpSpPr>
        <p:grpSpPr bwMode="auto">
          <a:xfrm>
            <a:off x="1588" y="2674938"/>
            <a:ext cx="609600" cy="1978025"/>
            <a:chOff x="1" y="1685"/>
            <a:chExt cx="384" cy="1246"/>
          </a:xfrm>
        </p:grpSpPr>
        <p:pic>
          <p:nvPicPr>
            <p:cNvPr id="1382405"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82406"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82407"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3" y="785794"/>
            <a:ext cx="8140728" cy="5549919"/>
          </a:xfrm>
        </p:spPr>
        <p:txBody>
          <a:bodyPr/>
          <a:lstStyle/>
          <a:p>
            <a:pPr marL="0" indent="0">
              <a:lnSpc>
                <a:spcPts val="3500"/>
              </a:lnSpc>
              <a:buNone/>
            </a:pPr>
            <a:r>
              <a:rPr lang="en-US" altLang="zh-CN" sz="2400" b="1" dirty="0" smtClean="0">
                <a:latin typeface="+mn-ea"/>
              </a:rPr>
              <a:t>11</a:t>
            </a:r>
            <a:r>
              <a:rPr lang="zh-CN" altLang="en-US" sz="2400" b="1" dirty="0" smtClean="0">
                <a:latin typeface="+mn-ea"/>
              </a:rPr>
              <a:t>． 假如你获得了全国中学生奥林匹克竞赛一等奖，有人向你祝贺，请你根据不同语体的要求，做出表示谦虚、上进的回答。</a:t>
            </a:r>
            <a:r>
              <a:rPr lang="en-US" altLang="zh-CN" sz="2400" b="1" dirty="0" smtClean="0">
                <a:latin typeface="+mn-ea"/>
              </a:rPr>
              <a:t>(</a:t>
            </a:r>
            <a:r>
              <a:rPr lang="en-US" altLang="zh-CN" sz="2400" b="1" dirty="0" smtClean="0">
                <a:latin typeface="宋体" pitchFamily="2" charset="-122"/>
                <a:ea typeface="宋体" pitchFamily="2" charset="-122"/>
              </a:rPr>
              <a:t>3</a:t>
            </a:r>
            <a:r>
              <a:rPr lang="zh-CN" altLang="en-US" sz="2400" b="1" dirty="0" smtClean="0">
                <a:latin typeface="+mn-ea"/>
              </a:rPr>
              <a:t>分</a:t>
            </a:r>
            <a:r>
              <a:rPr lang="en-US" altLang="zh-CN" sz="2400" b="1" dirty="0" smtClean="0">
                <a:latin typeface="+mn-ea"/>
              </a:rPr>
              <a:t>)</a:t>
            </a:r>
            <a:endParaRPr lang="zh-CN" altLang="en-US" sz="2400" b="1" dirty="0" smtClean="0">
              <a:latin typeface="+mn-ea"/>
            </a:endParaRPr>
          </a:p>
          <a:p>
            <a:pPr marL="0" indent="0">
              <a:lnSpc>
                <a:spcPts val="3500"/>
              </a:lnSpc>
              <a:buNone/>
            </a:pPr>
            <a:r>
              <a:rPr lang="en-US" altLang="en-US" sz="2400" b="1" dirty="0" smtClean="0">
                <a:latin typeface="+mn-ea"/>
              </a:rPr>
              <a:t>(1)</a:t>
            </a:r>
            <a:r>
              <a:rPr lang="zh-CN" altLang="en-US" sz="2400" b="1" dirty="0" smtClean="0">
                <a:latin typeface="+mn-ea"/>
              </a:rPr>
              <a:t>使人感到亲切而易于接受的日常口语体：</a:t>
            </a:r>
            <a:r>
              <a:rPr lang="en-US" altLang="en-US" sz="2400" b="1" dirty="0" smtClean="0">
                <a:latin typeface="宋体" pitchFamily="2" charset="-122"/>
                <a:ea typeface="宋体" pitchFamily="2" charset="-122"/>
              </a:rPr>
              <a:t>____________________________________________</a:t>
            </a:r>
            <a:endParaRPr lang="zh-CN" altLang="en-US" sz="2400" b="1" dirty="0" smtClean="0">
              <a:latin typeface="宋体" pitchFamily="2" charset="-122"/>
              <a:ea typeface="宋体" pitchFamily="2" charset="-122"/>
            </a:endParaRPr>
          </a:p>
          <a:p>
            <a:pPr marL="0" indent="0">
              <a:lnSpc>
                <a:spcPts val="3500"/>
              </a:lnSpc>
              <a:buNone/>
            </a:pPr>
            <a:r>
              <a:rPr lang="en-US" altLang="en-US" sz="2400" b="1" dirty="0" smtClean="0">
                <a:latin typeface="+mn-ea"/>
              </a:rPr>
              <a:t>(2)</a:t>
            </a:r>
            <a:r>
              <a:rPr lang="zh-CN" altLang="en-US" sz="2400" b="1" dirty="0" smtClean="0">
                <a:latin typeface="+mn-ea"/>
              </a:rPr>
              <a:t>庄重、严肃的正规口语体：</a:t>
            </a:r>
            <a:r>
              <a:rPr lang="en-US" altLang="en-US" sz="2400" b="1" dirty="0" smtClean="0">
                <a:latin typeface="宋体" pitchFamily="2" charset="-122"/>
                <a:ea typeface="宋体" pitchFamily="2" charset="-122"/>
              </a:rPr>
              <a:t>____________________________________________</a:t>
            </a:r>
            <a:endParaRPr lang="zh-CN" altLang="en-US" sz="2400" b="1" dirty="0" smtClean="0">
              <a:latin typeface="宋体" pitchFamily="2" charset="-122"/>
              <a:ea typeface="宋体" pitchFamily="2" charset="-122"/>
            </a:endParaRPr>
          </a:p>
          <a:p>
            <a:pPr marL="0" indent="0">
              <a:lnSpc>
                <a:spcPts val="3500"/>
              </a:lnSpc>
              <a:buNone/>
            </a:pPr>
            <a:r>
              <a:rPr lang="en-US" altLang="en-US" sz="2400" b="1" dirty="0" smtClean="0">
                <a:latin typeface="+mn-ea"/>
              </a:rPr>
              <a:t>(3)</a:t>
            </a:r>
            <a:r>
              <a:rPr lang="zh-CN" altLang="en-US" sz="2400" b="1" dirty="0" smtClean="0">
                <a:latin typeface="+mn-ea"/>
              </a:rPr>
              <a:t>含蓄、富有文采的口语体：</a:t>
            </a:r>
            <a:r>
              <a:rPr lang="en-US" altLang="en-US" sz="2400" b="1" dirty="0" smtClean="0">
                <a:latin typeface="宋体" pitchFamily="2" charset="-122"/>
                <a:ea typeface="宋体" pitchFamily="2" charset="-122"/>
              </a:rPr>
              <a:t>____________________________________________</a:t>
            </a:r>
            <a:endParaRPr lang="zh-CN" altLang="en-US" sz="2400" b="1" dirty="0" smtClean="0">
              <a:latin typeface="宋体" pitchFamily="2" charset="-122"/>
              <a:ea typeface="宋体" pitchFamily="2" charset="-122"/>
            </a:endParaRPr>
          </a:p>
        </p:txBody>
      </p:sp>
      <p:grpSp>
        <p:nvGrpSpPr>
          <p:cNvPr id="2" name="Group 4"/>
          <p:cNvGrpSpPr>
            <a:grpSpLocks/>
          </p:cNvGrpSpPr>
          <p:nvPr/>
        </p:nvGrpSpPr>
        <p:grpSpPr bwMode="auto">
          <a:xfrm>
            <a:off x="1588" y="2674938"/>
            <a:ext cx="609600" cy="1978025"/>
            <a:chOff x="1" y="1685"/>
            <a:chExt cx="384" cy="1246"/>
          </a:xfrm>
        </p:grpSpPr>
        <p:pic>
          <p:nvPicPr>
            <p:cNvPr id="1382405"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82406"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82407"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85794"/>
            <a:ext cx="8215369" cy="5549919"/>
          </a:xfrm>
        </p:spPr>
        <p:txBody>
          <a:bodyPr/>
          <a:lstStyle/>
          <a:p>
            <a:pPr marL="0" indent="0">
              <a:lnSpc>
                <a:spcPts val="3500"/>
              </a:lnSpc>
              <a:spcBef>
                <a:spcPct val="0"/>
              </a:spcBef>
              <a:buNone/>
            </a:pPr>
            <a:r>
              <a:rPr lang="en-US" altLang="en-US" sz="2400" b="1" dirty="0" smtClean="0">
                <a:solidFill>
                  <a:srgbClr val="990033"/>
                </a:solidFill>
                <a:cs typeface="Times New Roman" pitchFamily="18" charset="0"/>
              </a:rPr>
              <a:t>(1)</a:t>
            </a:r>
            <a:r>
              <a:rPr lang="zh-CN" altLang="en-US" sz="2400" b="1" dirty="0" smtClean="0">
                <a:solidFill>
                  <a:srgbClr val="990033"/>
                </a:solidFill>
                <a:cs typeface="Times New Roman" pitchFamily="18" charset="0"/>
              </a:rPr>
              <a:t>嗨，没什么，学无止境，我还要继续努力才行。</a:t>
            </a:r>
            <a:r>
              <a:rPr lang="en-US" altLang="en-US" sz="2400" b="1" dirty="0" smtClean="0">
                <a:solidFill>
                  <a:srgbClr val="990033"/>
                </a:solidFill>
                <a:cs typeface="Times New Roman" pitchFamily="18" charset="0"/>
              </a:rPr>
              <a:t>(</a:t>
            </a:r>
            <a:r>
              <a:rPr lang="zh-CN" altLang="en-US" sz="2400" b="1" dirty="0" smtClean="0">
                <a:solidFill>
                  <a:srgbClr val="990033"/>
                </a:solidFill>
                <a:cs typeface="Times New Roman" pitchFamily="18" charset="0"/>
              </a:rPr>
              <a:t>或：多谢了，这点成绩不算什么，我还得继续努力。</a:t>
            </a:r>
            <a:r>
              <a:rPr lang="en-US" altLang="en-US" sz="2400" b="1" dirty="0" smtClean="0">
                <a:solidFill>
                  <a:srgbClr val="990033"/>
                </a:solidFill>
                <a:cs typeface="Times New Roman" pitchFamily="18" charset="0"/>
              </a:rPr>
              <a:t>)</a:t>
            </a:r>
          </a:p>
          <a:p>
            <a:pPr marL="0" indent="0">
              <a:lnSpc>
                <a:spcPts val="3500"/>
              </a:lnSpc>
              <a:spcBef>
                <a:spcPct val="0"/>
              </a:spcBef>
              <a:buNone/>
            </a:pPr>
            <a:r>
              <a:rPr lang="en-US" altLang="en-US" sz="2400" b="1" dirty="0" smtClean="0">
                <a:solidFill>
                  <a:srgbClr val="990033"/>
                </a:solidFill>
                <a:cs typeface="Times New Roman" pitchFamily="18" charset="0"/>
              </a:rPr>
              <a:t> (2)</a:t>
            </a:r>
            <a:r>
              <a:rPr lang="zh-CN" altLang="en-US" sz="2400" b="1" dirty="0" smtClean="0">
                <a:solidFill>
                  <a:srgbClr val="990033"/>
                </a:solidFill>
                <a:cs typeface="Times New Roman" pitchFamily="18" charset="0"/>
              </a:rPr>
              <a:t>谢谢</a:t>
            </a:r>
            <a:r>
              <a:rPr lang="en-US" altLang="en-US" sz="2400" b="1" dirty="0" smtClean="0">
                <a:solidFill>
                  <a:srgbClr val="990033"/>
                </a:solidFill>
                <a:cs typeface="Times New Roman" pitchFamily="18" charset="0"/>
              </a:rPr>
              <a:t>(</a:t>
            </a:r>
            <a:r>
              <a:rPr lang="zh-CN" altLang="en-US" sz="2400" b="1" dirty="0" smtClean="0">
                <a:solidFill>
                  <a:srgbClr val="990033"/>
                </a:solidFill>
                <a:cs typeface="Times New Roman" pitchFamily="18" charset="0"/>
              </a:rPr>
              <a:t>您的</a:t>
            </a:r>
            <a:r>
              <a:rPr lang="en-US" altLang="en-US" sz="2400" b="1" dirty="0" smtClean="0">
                <a:solidFill>
                  <a:srgbClr val="990033"/>
                </a:solidFill>
                <a:cs typeface="Times New Roman" pitchFamily="18" charset="0"/>
              </a:rPr>
              <a:t>)</a:t>
            </a:r>
            <a:r>
              <a:rPr lang="zh-CN" altLang="en-US" sz="2400" b="1" dirty="0" smtClean="0">
                <a:solidFill>
                  <a:srgbClr val="990033"/>
                </a:solidFill>
                <a:cs typeface="Times New Roman" pitchFamily="18" charset="0"/>
              </a:rPr>
              <a:t>鼓励，我还有许多不足，还得继续努力。</a:t>
            </a:r>
          </a:p>
          <a:p>
            <a:pPr marL="0" indent="0">
              <a:lnSpc>
                <a:spcPts val="3500"/>
              </a:lnSpc>
              <a:spcBef>
                <a:spcPct val="0"/>
              </a:spcBef>
              <a:buNone/>
            </a:pPr>
            <a:r>
              <a:rPr lang="en-US" altLang="en-US" sz="2400" b="1" dirty="0" smtClean="0">
                <a:solidFill>
                  <a:srgbClr val="990033"/>
                </a:solidFill>
                <a:cs typeface="Times New Roman" pitchFamily="18" charset="0"/>
              </a:rPr>
              <a:t> (3)</a:t>
            </a:r>
            <a:r>
              <a:rPr lang="zh-CN" altLang="en-US" sz="2400" b="1" dirty="0" smtClean="0">
                <a:solidFill>
                  <a:srgbClr val="990033"/>
                </a:solidFill>
                <a:cs typeface="Times New Roman" pitchFamily="18" charset="0"/>
              </a:rPr>
              <a:t>这仅仅是开始，是我人生乐曲中的一个小小音符罢了。我一定</a:t>
            </a:r>
            <a:r>
              <a:rPr lang="en-US" altLang="en-US" sz="2400" b="1" dirty="0" smtClean="0">
                <a:solidFill>
                  <a:srgbClr val="990033"/>
                </a:solidFill>
                <a:cs typeface="Times New Roman" pitchFamily="18" charset="0"/>
              </a:rPr>
              <a:t>“</a:t>
            </a:r>
            <a:r>
              <a:rPr lang="zh-CN" altLang="en-US" sz="2400" b="1" dirty="0" smtClean="0">
                <a:solidFill>
                  <a:srgbClr val="990033"/>
                </a:solidFill>
                <a:cs typeface="Times New Roman" pitchFamily="18" charset="0"/>
              </a:rPr>
              <a:t>百尺竿头，更进一步</a:t>
            </a:r>
            <a:r>
              <a:rPr lang="en-US" altLang="en-US" sz="2400" b="1" dirty="0" smtClean="0">
                <a:solidFill>
                  <a:srgbClr val="990033"/>
                </a:solidFill>
                <a:cs typeface="Times New Roman" pitchFamily="18" charset="0"/>
              </a:rPr>
              <a:t>”</a:t>
            </a:r>
            <a:r>
              <a:rPr lang="zh-CN" altLang="en-US" sz="2400" b="1" dirty="0" smtClean="0">
                <a:solidFill>
                  <a:srgbClr val="990033"/>
                </a:solidFill>
                <a:cs typeface="Times New Roman" pitchFamily="18" charset="0"/>
              </a:rPr>
              <a:t>，奏响我人生的凯歌。</a:t>
            </a:r>
            <a:r>
              <a:rPr lang="en-US" altLang="en-US" sz="2400" b="1" dirty="0" smtClean="0">
                <a:solidFill>
                  <a:srgbClr val="990033"/>
                </a:solidFill>
                <a:cs typeface="Times New Roman" pitchFamily="18" charset="0"/>
              </a:rPr>
              <a:t>(</a:t>
            </a:r>
            <a:r>
              <a:rPr lang="zh-CN" altLang="en-US" sz="2400" b="1" dirty="0" smtClean="0">
                <a:solidFill>
                  <a:srgbClr val="990033"/>
                </a:solidFill>
                <a:cs typeface="Times New Roman" pitchFamily="18" charset="0"/>
              </a:rPr>
              <a:t>或：谢谢您的夸奖。虽然我现在在大海中采到了一颗珍珠，但大海中还有千万颗美丽的珍珠等待我去寻觅。</a:t>
            </a:r>
            <a:r>
              <a:rPr lang="en-US" altLang="en-US" sz="2400" b="1" dirty="0" smtClean="0">
                <a:solidFill>
                  <a:srgbClr val="990033"/>
                </a:solidFill>
                <a:cs typeface="Times New Roman" pitchFamily="18" charset="0"/>
              </a:rPr>
              <a:t>)</a:t>
            </a:r>
            <a:endParaRPr lang="en-US" altLang="zh-CN" sz="2400" b="1" dirty="0" smtClean="0">
              <a:solidFill>
                <a:srgbClr val="990033"/>
              </a:solidFill>
              <a:cs typeface="Times New Roman" pitchFamily="18" charset="0"/>
            </a:endParaRPr>
          </a:p>
        </p:txBody>
      </p:sp>
      <p:grpSp>
        <p:nvGrpSpPr>
          <p:cNvPr id="2" name="Group 4"/>
          <p:cNvGrpSpPr>
            <a:grpSpLocks/>
          </p:cNvGrpSpPr>
          <p:nvPr/>
        </p:nvGrpSpPr>
        <p:grpSpPr bwMode="auto">
          <a:xfrm>
            <a:off x="1588" y="2674938"/>
            <a:ext cx="609600" cy="1978025"/>
            <a:chOff x="1" y="1685"/>
            <a:chExt cx="384" cy="1246"/>
          </a:xfrm>
        </p:grpSpPr>
        <p:pic>
          <p:nvPicPr>
            <p:cNvPr id="1382405"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82406"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82407"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692150"/>
            <a:ext cx="8281987" cy="5643563"/>
          </a:xfrm>
        </p:spPr>
        <p:txBody>
          <a:bodyPr>
            <a:normAutofit/>
          </a:bodyPr>
          <a:lstStyle/>
          <a:p>
            <a:pPr marL="0" indent="0" eaLnBrk="1" hangingPunct="1">
              <a:lnSpc>
                <a:spcPts val="3500"/>
              </a:lnSpc>
              <a:spcBef>
                <a:spcPct val="0"/>
              </a:spcBef>
              <a:buFont typeface="Arial" charset="0"/>
              <a:buNone/>
            </a:pPr>
            <a:r>
              <a:rPr lang="en-US" altLang="zh-CN" sz="2400" b="1" dirty="0" smtClean="0">
                <a:latin typeface="宋体" pitchFamily="2" charset="-122"/>
              </a:rPr>
              <a:t>    6. </a:t>
            </a:r>
            <a:r>
              <a:rPr lang="zh-CN" altLang="en-US" sz="2400" b="1" dirty="0" smtClean="0">
                <a:latin typeface="宋体" pitchFamily="2" charset="-122"/>
              </a:rPr>
              <a:t>暴虎冯河：空手打老虎，徒步过大河。比喻勇猛果敢。也比喻冒险蛮干，有勇无谋。暴：空手搏斗。冯：同“凭”。冯河：不用舟楫蹚水过河。</a:t>
            </a:r>
          </a:p>
          <a:p>
            <a:pPr marL="0" indent="0" eaLnBrk="1" hangingPunct="1">
              <a:lnSpc>
                <a:spcPts val="3500"/>
              </a:lnSpc>
              <a:spcBef>
                <a:spcPct val="0"/>
              </a:spcBef>
              <a:buNone/>
            </a:pPr>
            <a:r>
              <a:rPr lang="en-US" altLang="zh-CN" sz="2400" b="1" dirty="0" smtClean="0">
                <a:latin typeface="宋体" pitchFamily="2" charset="-122"/>
              </a:rPr>
              <a:t>    7. </a:t>
            </a:r>
            <a:r>
              <a:rPr lang="zh-CN" altLang="en-US" sz="2400" b="1" dirty="0" smtClean="0">
                <a:latin typeface="宋体" pitchFamily="2" charset="-122"/>
              </a:rPr>
              <a:t>城下之盟：在敌人大军压境或兵临城下时被迫签订的屈辱性和约。泛指被迫签订的条约</a:t>
            </a:r>
            <a:r>
              <a:rPr lang="en-US" altLang="zh-CN" sz="2400" b="1" dirty="0" smtClean="0">
                <a:latin typeface="宋体" pitchFamily="2" charset="-122"/>
              </a:rPr>
              <a:t>(</a:t>
            </a:r>
            <a:r>
              <a:rPr lang="zh-CN" altLang="en-US" sz="2400" b="1" dirty="0" smtClean="0">
                <a:latin typeface="宋体" pitchFamily="2" charset="-122"/>
              </a:rPr>
              <a:t>多指不平等的</a:t>
            </a:r>
            <a:r>
              <a:rPr lang="en-US" altLang="zh-CN" sz="2400" b="1" dirty="0" smtClean="0">
                <a:latin typeface="宋体" pitchFamily="2" charset="-122"/>
              </a:rPr>
              <a:t>)</a:t>
            </a:r>
            <a:r>
              <a:rPr lang="zh-CN" altLang="en-US" sz="2400" b="1" dirty="0" smtClean="0">
                <a:latin typeface="宋体" pitchFamily="2" charset="-122"/>
              </a:rPr>
              <a:t>。盟：旧指宣誓缔约或签订和约。</a:t>
            </a:r>
          </a:p>
          <a:p>
            <a:pPr marL="0" indent="0" eaLnBrk="1" hangingPunct="1">
              <a:lnSpc>
                <a:spcPts val="3500"/>
              </a:lnSpc>
              <a:spcBef>
                <a:spcPct val="0"/>
              </a:spcBef>
              <a:buFont typeface="Arial" charset="0"/>
              <a:buNone/>
            </a:pPr>
            <a:r>
              <a:rPr lang="en-US" altLang="zh-CN" sz="2400" b="1" dirty="0" smtClean="0">
                <a:latin typeface="宋体" pitchFamily="2" charset="-122"/>
              </a:rPr>
              <a:t>    8. </a:t>
            </a:r>
            <a:r>
              <a:rPr lang="zh-CN" altLang="en-US" sz="2400" b="1" dirty="0" smtClean="0">
                <a:latin typeface="宋体" pitchFamily="2" charset="-122"/>
              </a:rPr>
              <a:t>罪不容诛：处以死刑都不足以抵偿其罪行，形容罪大恶极，死有余辜。诛：杀死，判处死刑。</a:t>
            </a:r>
          </a:p>
          <a:p>
            <a:pPr marL="0" indent="0" eaLnBrk="1" hangingPunct="1">
              <a:lnSpc>
                <a:spcPts val="3500"/>
              </a:lnSpc>
              <a:spcBef>
                <a:spcPct val="0"/>
              </a:spcBef>
              <a:buFont typeface="Arial" charset="0"/>
              <a:buNone/>
            </a:pPr>
            <a:r>
              <a:rPr lang="en-US" altLang="zh-CN" sz="2400" b="1" dirty="0" smtClean="0">
                <a:latin typeface="宋体" pitchFamily="2" charset="-122"/>
              </a:rPr>
              <a:t>    9. </a:t>
            </a:r>
            <a:r>
              <a:rPr lang="zh-CN" altLang="en-US" sz="2400" b="1" dirty="0" smtClean="0">
                <a:latin typeface="宋体" pitchFamily="2" charset="-122"/>
              </a:rPr>
              <a:t>山高水低：比喻意外发生的不幸事情。多指人的死亡。含贬义。</a:t>
            </a:r>
          </a:p>
          <a:p>
            <a:pPr marL="0" indent="0" eaLnBrk="1" hangingPunct="1">
              <a:lnSpc>
                <a:spcPts val="3500"/>
              </a:lnSpc>
              <a:spcBef>
                <a:spcPct val="0"/>
              </a:spcBef>
              <a:buFont typeface="Arial" charset="0"/>
              <a:buNone/>
            </a:pPr>
            <a:r>
              <a:rPr lang="en-US" altLang="zh-CN" sz="2400" b="1" dirty="0" smtClean="0">
                <a:latin typeface="宋体" pitchFamily="2" charset="-122"/>
              </a:rPr>
              <a:t>    10. </a:t>
            </a:r>
            <a:r>
              <a:rPr lang="zh-CN" altLang="en-US" sz="2400" b="1" dirty="0" smtClean="0">
                <a:latin typeface="宋体" pitchFamily="2" charset="-122"/>
              </a:rPr>
              <a:t>言不及义：指净说些无聊的话，不涉及正经道理。</a:t>
            </a:r>
          </a:p>
          <a:p>
            <a:pPr marL="0" indent="0" eaLnBrk="1" hangingPunct="1">
              <a:lnSpc>
                <a:spcPts val="3500"/>
              </a:lnSpc>
              <a:spcBef>
                <a:spcPct val="0"/>
              </a:spcBef>
              <a:buFont typeface="Arial" charset="0"/>
              <a:buNone/>
            </a:pPr>
            <a:r>
              <a:rPr lang="en-US" altLang="zh-CN" sz="2400" b="1" dirty="0" smtClean="0">
                <a:latin typeface="宋体" pitchFamily="2" charset="-122"/>
              </a:rPr>
              <a:t>    </a:t>
            </a:r>
            <a:endParaRPr lang="zh-CN" altLang="en-US" sz="2400" b="1" dirty="0" smtClean="0">
              <a:latin typeface="宋体" pitchFamily="2"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48230"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4823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857232"/>
            <a:ext cx="8143931" cy="5478481"/>
          </a:xfrm>
        </p:spPr>
        <p:txBody>
          <a:bodyPr/>
          <a:lstStyle/>
          <a:p>
            <a:pPr marL="0" indent="0">
              <a:lnSpc>
                <a:spcPts val="3500"/>
              </a:lnSpc>
              <a:buNone/>
            </a:pPr>
            <a:r>
              <a:rPr lang="zh-CN" altLang="en-US" sz="2400" b="1" dirty="0" smtClean="0">
                <a:solidFill>
                  <a:srgbClr val="000000"/>
                </a:solidFill>
                <a:latin typeface="Times New Roman" pitchFamily="18" charset="0"/>
                <a:cs typeface="Times New Roman" pitchFamily="18" charset="0"/>
              </a:rPr>
              <a:t>四、明确目的</a:t>
            </a:r>
          </a:p>
          <a:p>
            <a:pPr marL="0" indent="0">
              <a:lnSpc>
                <a:spcPts val="3500"/>
              </a:lnSpc>
              <a:buNone/>
            </a:pPr>
            <a:r>
              <a:rPr lang="zh-CN" altLang="en-US" sz="2400" b="1" dirty="0" smtClean="0">
                <a:solidFill>
                  <a:srgbClr val="000000"/>
                </a:solidFill>
                <a:latin typeface="Times New Roman" pitchFamily="18" charset="0"/>
                <a:cs typeface="Times New Roman" pitchFamily="18" charset="0"/>
              </a:rPr>
              <a:t>         在语言的实际运用中，根据表达目的的不同，选用的表达方式也应该有所不同，力求做到有的放矢，准确得体。</a:t>
            </a:r>
          </a:p>
        </p:txBody>
      </p:sp>
      <p:grpSp>
        <p:nvGrpSpPr>
          <p:cNvPr id="2" name="Group 4"/>
          <p:cNvGrpSpPr>
            <a:grpSpLocks/>
          </p:cNvGrpSpPr>
          <p:nvPr/>
        </p:nvGrpSpPr>
        <p:grpSpPr bwMode="auto">
          <a:xfrm>
            <a:off x="1588" y="2674938"/>
            <a:ext cx="609600" cy="1978025"/>
            <a:chOff x="1" y="1685"/>
            <a:chExt cx="384" cy="1246"/>
          </a:xfrm>
        </p:grpSpPr>
        <p:pic>
          <p:nvPicPr>
            <p:cNvPr id="1382405"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82406"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82407"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09" y="857232"/>
            <a:ext cx="8215371" cy="5478481"/>
          </a:xfrm>
        </p:spPr>
        <p:txBody>
          <a:bodyPr/>
          <a:lstStyle/>
          <a:p>
            <a:pPr marL="0" indent="0">
              <a:lnSpc>
                <a:spcPts val="3500"/>
              </a:lnSpc>
              <a:spcBef>
                <a:spcPct val="0"/>
              </a:spcBef>
              <a:buNone/>
            </a:pPr>
            <a:r>
              <a:rPr lang="en-US" altLang="zh-CN" sz="2400" b="1" dirty="0" smtClean="0">
                <a:latin typeface="+mn-ea"/>
              </a:rPr>
              <a:t>【</a:t>
            </a:r>
            <a:r>
              <a:rPr lang="zh-CN" altLang="en-US" sz="2400" dirty="0" smtClean="0">
                <a:latin typeface="黑体" pitchFamily="2" charset="-122"/>
                <a:ea typeface="黑体" pitchFamily="2" charset="-122"/>
              </a:rPr>
              <a:t>对点训练</a:t>
            </a:r>
            <a:r>
              <a:rPr lang="en-US" altLang="zh-CN" sz="2400" b="1" dirty="0" smtClean="0">
                <a:latin typeface="+mn-ea"/>
              </a:rPr>
              <a:t>】</a:t>
            </a:r>
          </a:p>
          <a:p>
            <a:pPr marL="0" indent="0">
              <a:lnSpc>
                <a:spcPts val="3500"/>
              </a:lnSpc>
              <a:spcBef>
                <a:spcPct val="0"/>
              </a:spcBef>
              <a:buNone/>
            </a:pPr>
            <a:r>
              <a:rPr lang="en-US" altLang="zh-CN" sz="2400" b="1" dirty="0" smtClean="0">
                <a:latin typeface="+mn-ea"/>
              </a:rPr>
              <a:t>12</a:t>
            </a:r>
            <a:r>
              <a:rPr lang="zh-CN" altLang="en-US" sz="2400" b="1" dirty="0" smtClean="0">
                <a:latin typeface="+mn-ea"/>
              </a:rPr>
              <a:t>．根据下面的要求，分别写一段话来说明文具盒。</a:t>
            </a:r>
            <a:r>
              <a:rPr lang="en-US" altLang="en-US" sz="2400" b="1" dirty="0" smtClean="0">
                <a:latin typeface="+mn-ea"/>
              </a:rPr>
              <a:t>(</a:t>
            </a:r>
            <a:r>
              <a:rPr lang="en-US" altLang="en-US" sz="2400" b="1" dirty="0" smtClean="0">
                <a:latin typeface="宋体" pitchFamily="2" charset="-122"/>
                <a:ea typeface="宋体" pitchFamily="2" charset="-122"/>
              </a:rPr>
              <a:t>2</a:t>
            </a:r>
            <a:r>
              <a:rPr lang="zh-CN" altLang="en-US" sz="2400" b="1" dirty="0" smtClean="0">
                <a:latin typeface="+mn-ea"/>
              </a:rPr>
              <a:t>分</a:t>
            </a:r>
            <a:r>
              <a:rPr lang="en-US" altLang="en-US" sz="2400" b="1" dirty="0" smtClean="0">
                <a:latin typeface="+mn-ea"/>
              </a:rPr>
              <a:t>)</a:t>
            </a:r>
            <a:endParaRPr lang="zh-CN" altLang="en-US" sz="2400" b="1" dirty="0" smtClean="0">
              <a:latin typeface="+mn-ea"/>
            </a:endParaRPr>
          </a:p>
          <a:p>
            <a:pPr marL="0" indent="0">
              <a:lnSpc>
                <a:spcPts val="3500"/>
              </a:lnSpc>
              <a:buNone/>
            </a:pPr>
            <a:r>
              <a:rPr lang="zh-CN" altLang="en-US" sz="2400" b="1" dirty="0" smtClean="0">
                <a:latin typeface="+mn-ea"/>
              </a:rPr>
              <a:t>目的</a:t>
            </a:r>
            <a:r>
              <a:rPr lang="en-US" altLang="en-US" sz="2400" b="1" dirty="0" smtClean="0">
                <a:latin typeface="+mn-ea"/>
              </a:rPr>
              <a:t>(</a:t>
            </a:r>
            <a:r>
              <a:rPr lang="en-US" altLang="en-US" sz="2400" b="1" dirty="0" smtClean="0">
                <a:latin typeface="宋体" pitchFamily="2" charset="-122"/>
                <a:ea typeface="宋体" pitchFamily="2" charset="-122"/>
              </a:rPr>
              <a:t>1</a:t>
            </a:r>
            <a:r>
              <a:rPr lang="en-US" altLang="en-US" sz="2400" b="1" dirty="0" smtClean="0">
                <a:latin typeface="+mn-ea"/>
              </a:rPr>
              <a:t>)</a:t>
            </a:r>
            <a:r>
              <a:rPr lang="zh-CN" altLang="en-US" sz="2400" b="1" dirty="0" smtClean="0">
                <a:latin typeface="+mn-ea"/>
              </a:rPr>
              <a:t>：为找回自己的文具盒：</a:t>
            </a:r>
            <a:r>
              <a:rPr lang="en-US" altLang="en-US" sz="2400" b="1" dirty="0" smtClean="0">
                <a:latin typeface="宋体" pitchFamily="2" charset="-122"/>
                <a:ea typeface="宋体" pitchFamily="2" charset="-122"/>
              </a:rPr>
              <a:t>______________  </a:t>
            </a:r>
            <a:endParaRPr lang="zh-CN" altLang="en-US" sz="2400" b="1" dirty="0" smtClean="0">
              <a:latin typeface="宋体" pitchFamily="2" charset="-122"/>
              <a:ea typeface="宋体" pitchFamily="2" charset="-122"/>
            </a:endParaRPr>
          </a:p>
          <a:p>
            <a:pPr marL="0" indent="0">
              <a:lnSpc>
                <a:spcPts val="3500"/>
              </a:lnSpc>
              <a:buNone/>
            </a:pPr>
            <a:r>
              <a:rPr lang="zh-CN" altLang="en-US" sz="2400" b="1" dirty="0" smtClean="0">
                <a:latin typeface="+mn-ea"/>
              </a:rPr>
              <a:t>目的</a:t>
            </a:r>
            <a:r>
              <a:rPr lang="en-US" altLang="en-US" sz="2400" b="1" dirty="0" smtClean="0">
                <a:latin typeface="+mn-ea"/>
              </a:rPr>
              <a:t>(</a:t>
            </a:r>
            <a:r>
              <a:rPr lang="en-US" altLang="en-US" sz="2400" b="1" dirty="0" smtClean="0">
                <a:latin typeface="宋体" pitchFamily="2" charset="-122"/>
                <a:ea typeface="宋体" pitchFamily="2" charset="-122"/>
              </a:rPr>
              <a:t>2</a:t>
            </a:r>
            <a:r>
              <a:rPr lang="en-US" altLang="en-US" sz="2400" b="1" dirty="0" smtClean="0">
                <a:latin typeface="+mn-ea"/>
              </a:rPr>
              <a:t>)</a:t>
            </a:r>
            <a:r>
              <a:rPr lang="zh-CN" altLang="en-US" sz="2400" b="1" dirty="0" smtClean="0">
                <a:latin typeface="+mn-ea"/>
              </a:rPr>
              <a:t>：向别人介绍、推荐自己的这种文具盒：</a:t>
            </a:r>
            <a:r>
              <a:rPr lang="en-US" altLang="en-US" sz="2400" b="1" dirty="0" smtClean="0">
                <a:latin typeface="宋体" pitchFamily="2" charset="-122"/>
                <a:ea typeface="宋体" pitchFamily="2" charset="-122"/>
              </a:rPr>
              <a:t>_________</a:t>
            </a:r>
            <a:endParaRPr lang="zh-CN" altLang="en-US" sz="2400" b="1" dirty="0" smtClean="0">
              <a:latin typeface="宋体" pitchFamily="2" charset="-122"/>
              <a:ea typeface="宋体" pitchFamily="2" charset="-122"/>
            </a:endParaRPr>
          </a:p>
        </p:txBody>
      </p:sp>
      <p:grpSp>
        <p:nvGrpSpPr>
          <p:cNvPr id="2" name="Group 4"/>
          <p:cNvGrpSpPr>
            <a:grpSpLocks/>
          </p:cNvGrpSpPr>
          <p:nvPr/>
        </p:nvGrpSpPr>
        <p:grpSpPr bwMode="auto">
          <a:xfrm>
            <a:off x="1588" y="2674938"/>
            <a:ext cx="609600" cy="1978025"/>
            <a:chOff x="1" y="1685"/>
            <a:chExt cx="384" cy="1246"/>
          </a:xfrm>
        </p:grpSpPr>
        <p:pic>
          <p:nvPicPr>
            <p:cNvPr id="1382405"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82406"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82407"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lstStyle/>
          <a:p>
            <a:pPr marL="0" indent="0">
              <a:lnSpc>
                <a:spcPts val="3500"/>
              </a:lnSpc>
              <a:spcBef>
                <a:spcPct val="0"/>
              </a:spcBef>
              <a:buNone/>
            </a:pPr>
            <a:r>
              <a:rPr lang="zh-CN" altLang="en-US" sz="2400" b="1" dirty="0" smtClean="0">
                <a:solidFill>
                  <a:srgbClr val="990033"/>
                </a:solidFill>
                <a:cs typeface="Times New Roman" pitchFamily="18" charset="0"/>
              </a:rPr>
              <a:t>目的</a:t>
            </a:r>
            <a:r>
              <a:rPr lang="en-US" altLang="en-US" sz="2400" b="1" dirty="0" smtClean="0">
                <a:solidFill>
                  <a:srgbClr val="990033"/>
                </a:solidFill>
                <a:cs typeface="Times New Roman" pitchFamily="18" charset="0"/>
              </a:rPr>
              <a:t>(</a:t>
            </a:r>
            <a:r>
              <a:rPr lang="en-US" altLang="en-US" sz="2400" b="1" dirty="0" smtClean="0">
                <a:solidFill>
                  <a:srgbClr val="990033"/>
                </a:solidFill>
                <a:latin typeface="宋体" pitchFamily="2" charset="-122"/>
                <a:ea typeface="宋体" pitchFamily="2" charset="-122"/>
                <a:cs typeface="Times New Roman" pitchFamily="18" charset="0"/>
              </a:rPr>
              <a:t>1</a:t>
            </a:r>
            <a:r>
              <a:rPr lang="en-US" altLang="en-US" sz="2400" b="1" dirty="0" smtClean="0">
                <a:solidFill>
                  <a:srgbClr val="990033"/>
                </a:solidFill>
                <a:cs typeface="Times New Roman" pitchFamily="18" charset="0"/>
              </a:rPr>
              <a:t>)</a:t>
            </a:r>
            <a:r>
              <a:rPr lang="zh-CN" altLang="en-US" sz="2400" b="1" dirty="0" smtClean="0">
                <a:solidFill>
                  <a:srgbClr val="990033"/>
                </a:solidFill>
                <a:cs typeface="Times New Roman" pitchFamily="18" charset="0"/>
              </a:rPr>
              <a:t>：我的文具盒是一个蓝色的铁皮文具盒，它是长方形的，上面印着山水风景画，里面装着两支黑色签字笔、一支</a:t>
            </a:r>
            <a:r>
              <a:rPr lang="en-US" altLang="en-US" sz="2400" b="1" dirty="0" smtClean="0">
                <a:solidFill>
                  <a:srgbClr val="990033"/>
                </a:solidFill>
                <a:latin typeface="宋体" pitchFamily="2" charset="-122"/>
                <a:ea typeface="宋体" pitchFamily="2" charset="-122"/>
                <a:cs typeface="Times New Roman" pitchFamily="18" charset="0"/>
              </a:rPr>
              <a:t>2</a:t>
            </a:r>
            <a:r>
              <a:rPr lang="en-US" altLang="en-US"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cs typeface="Times New Roman" pitchFamily="18" charset="0"/>
              </a:rPr>
              <a:t>铅笔、一块橡皮和一把小刀。　目的</a:t>
            </a:r>
            <a:r>
              <a:rPr lang="en-US" altLang="en-US" sz="2400" b="1" dirty="0" smtClean="0">
                <a:solidFill>
                  <a:srgbClr val="990033"/>
                </a:solidFill>
                <a:cs typeface="Times New Roman" pitchFamily="18" charset="0"/>
              </a:rPr>
              <a:t>(</a:t>
            </a:r>
            <a:r>
              <a:rPr lang="en-US" altLang="en-US" sz="2400" b="1" dirty="0" smtClean="0">
                <a:solidFill>
                  <a:srgbClr val="990033"/>
                </a:solidFill>
                <a:latin typeface="宋体" pitchFamily="2" charset="-122"/>
                <a:ea typeface="宋体" pitchFamily="2" charset="-122"/>
                <a:cs typeface="Times New Roman" pitchFamily="18" charset="0"/>
              </a:rPr>
              <a:t>2</a:t>
            </a:r>
            <a:r>
              <a:rPr lang="en-US" altLang="en-US" sz="2400" b="1" dirty="0" smtClean="0">
                <a:solidFill>
                  <a:srgbClr val="990033"/>
                </a:solidFill>
                <a:cs typeface="Times New Roman" pitchFamily="18" charset="0"/>
              </a:rPr>
              <a:t>)</a:t>
            </a:r>
            <a:r>
              <a:rPr lang="zh-CN" altLang="en-US" sz="2400" b="1" dirty="0" smtClean="0">
                <a:solidFill>
                  <a:srgbClr val="990033"/>
                </a:solidFill>
                <a:cs typeface="Times New Roman" pitchFamily="18" charset="0"/>
              </a:rPr>
              <a:t>：这种铁皮文具盒耐磨损，里面可以装各种文具，外观美丽，色彩多样，可以满足不同选择，最重要的是价格便宜，只要</a:t>
            </a:r>
            <a:r>
              <a:rPr lang="en-US" altLang="en-US" sz="2400" b="1" dirty="0" smtClean="0">
                <a:solidFill>
                  <a:srgbClr val="990033"/>
                </a:solidFill>
                <a:latin typeface="宋体" pitchFamily="2" charset="-122"/>
                <a:ea typeface="宋体" pitchFamily="2" charset="-122"/>
                <a:cs typeface="Times New Roman" pitchFamily="18" charset="0"/>
              </a:rPr>
              <a:t>10</a:t>
            </a:r>
            <a:r>
              <a:rPr lang="zh-CN" altLang="en-US" sz="2400" b="1" dirty="0" smtClean="0">
                <a:solidFill>
                  <a:srgbClr val="990033"/>
                </a:solidFill>
                <a:cs typeface="Times New Roman" pitchFamily="18" charset="0"/>
              </a:rPr>
              <a:t>元。</a:t>
            </a:r>
          </a:p>
          <a:p>
            <a:pPr marL="0" indent="0">
              <a:lnSpc>
                <a:spcPts val="3500"/>
              </a:lnSpc>
              <a:spcBef>
                <a:spcPct val="0"/>
              </a:spcBef>
              <a:buNone/>
            </a:pPr>
            <a:r>
              <a:rPr lang="en-US" altLang="en-US" sz="2400" b="1" dirty="0" smtClean="0">
                <a:solidFill>
                  <a:srgbClr val="990033"/>
                </a:solidFill>
                <a:cs typeface="Times New Roman" pitchFamily="18" charset="0"/>
              </a:rPr>
              <a:t>[</a:t>
            </a:r>
            <a:r>
              <a:rPr lang="zh-CN" altLang="en-US" sz="2400" b="1" dirty="0" smtClean="0">
                <a:solidFill>
                  <a:srgbClr val="990033"/>
                </a:solidFill>
                <a:cs typeface="Times New Roman" pitchFamily="18" charset="0"/>
              </a:rPr>
              <a:t>解析</a:t>
            </a:r>
            <a:r>
              <a:rPr lang="en-US" altLang="en-US" sz="2400" b="1" dirty="0" smtClean="0">
                <a:solidFill>
                  <a:srgbClr val="990033"/>
                </a:solidFill>
                <a:cs typeface="Times New Roman" pitchFamily="18" charset="0"/>
              </a:rPr>
              <a:t>] </a:t>
            </a:r>
            <a:r>
              <a:rPr lang="zh-CN" altLang="en-US" sz="2400" b="1" dirty="0" smtClean="0">
                <a:solidFill>
                  <a:srgbClr val="990033"/>
                </a:solidFill>
                <a:cs typeface="Times New Roman" pitchFamily="18" charset="0"/>
              </a:rPr>
              <a:t>目的</a:t>
            </a:r>
            <a:r>
              <a:rPr lang="en-US" altLang="en-US" sz="2400" b="1" dirty="0" smtClean="0">
                <a:solidFill>
                  <a:srgbClr val="990033"/>
                </a:solidFill>
                <a:cs typeface="Times New Roman" pitchFamily="18" charset="0"/>
              </a:rPr>
              <a:t>(</a:t>
            </a:r>
            <a:r>
              <a:rPr lang="en-US" altLang="en-US" sz="2400" b="1" dirty="0" smtClean="0">
                <a:solidFill>
                  <a:srgbClr val="990033"/>
                </a:solidFill>
                <a:latin typeface="宋体" pitchFamily="2" charset="-122"/>
                <a:ea typeface="宋体" pitchFamily="2" charset="-122"/>
                <a:cs typeface="Times New Roman" pitchFamily="18" charset="0"/>
              </a:rPr>
              <a:t>1</a:t>
            </a:r>
            <a:r>
              <a:rPr lang="en-US" altLang="en-US" sz="2400" b="1" dirty="0" smtClean="0">
                <a:solidFill>
                  <a:srgbClr val="990033"/>
                </a:solidFill>
                <a:cs typeface="Times New Roman" pitchFamily="18" charset="0"/>
              </a:rPr>
              <a:t>)</a:t>
            </a:r>
            <a:r>
              <a:rPr lang="zh-CN" altLang="en-US" sz="2400" b="1" dirty="0" smtClean="0">
                <a:solidFill>
                  <a:srgbClr val="990033"/>
                </a:solidFill>
                <a:cs typeface="Times New Roman" pitchFamily="18" charset="0"/>
              </a:rPr>
              <a:t>：应包括文具盒的质地</a:t>
            </a:r>
            <a:r>
              <a:rPr lang="en-US" altLang="en-US" sz="2400" b="1" dirty="0" smtClean="0">
                <a:solidFill>
                  <a:srgbClr val="990033"/>
                </a:solidFill>
                <a:cs typeface="Times New Roman" pitchFamily="18" charset="0"/>
              </a:rPr>
              <a:t>(</a:t>
            </a:r>
            <a:r>
              <a:rPr lang="zh-CN" altLang="en-US" sz="2400" b="1" dirty="0" smtClean="0">
                <a:solidFill>
                  <a:srgbClr val="990033"/>
                </a:solidFill>
                <a:cs typeface="Times New Roman" pitchFamily="18" charset="0"/>
              </a:rPr>
              <a:t>材料</a:t>
            </a:r>
            <a:r>
              <a:rPr lang="en-US" altLang="en-US" sz="2400" b="1" dirty="0" smtClean="0">
                <a:solidFill>
                  <a:srgbClr val="990033"/>
                </a:solidFill>
                <a:cs typeface="Times New Roman" pitchFamily="18" charset="0"/>
              </a:rPr>
              <a:t>)</a:t>
            </a:r>
            <a:r>
              <a:rPr lang="zh-CN" altLang="en-US" sz="2400" b="1" dirty="0" smtClean="0">
                <a:solidFill>
                  <a:srgbClr val="990033"/>
                </a:solidFill>
                <a:cs typeface="Times New Roman" pitchFamily="18" charset="0"/>
              </a:rPr>
              <a:t>、形状、色彩</a:t>
            </a:r>
            <a:r>
              <a:rPr lang="en-US" altLang="en-US" sz="2400" b="1" dirty="0" smtClean="0">
                <a:solidFill>
                  <a:srgbClr val="990033"/>
                </a:solidFill>
                <a:cs typeface="Times New Roman" pitchFamily="18" charset="0"/>
              </a:rPr>
              <a:t>(</a:t>
            </a:r>
            <a:r>
              <a:rPr lang="zh-CN" altLang="en-US" sz="2400" b="1" dirty="0" smtClean="0">
                <a:solidFill>
                  <a:srgbClr val="990033"/>
                </a:solidFill>
                <a:cs typeface="Times New Roman" pitchFamily="18" charset="0"/>
              </a:rPr>
              <a:t>图案</a:t>
            </a:r>
            <a:r>
              <a:rPr lang="en-US" altLang="en-US" sz="2400" b="1" dirty="0" smtClean="0">
                <a:solidFill>
                  <a:srgbClr val="990033"/>
                </a:solidFill>
                <a:cs typeface="Times New Roman" pitchFamily="18" charset="0"/>
              </a:rPr>
              <a:t>)</a:t>
            </a:r>
            <a:r>
              <a:rPr lang="zh-CN" altLang="en-US" sz="2400" b="1" dirty="0" smtClean="0">
                <a:solidFill>
                  <a:srgbClr val="990033"/>
                </a:solidFill>
                <a:cs typeface="Times New Roman" pitchFamily="18" charset="0"/>
              </a:rPr>
              <a:t>以及文具盒内的物品</a:t>
            </a:r>
            <a:r>
              <a:rPr lang="en-US" altLang="en-US" sz="2400" b="1" dirty="0" smtClean="0">
                <a:solidFill>
                  <a:srgbClr val="990033"/>
                </a:solidFill>
                <a:cs typeface="Times New Roman" pitchFamily="18" charset="0"/>
              </a:rPr>
              <a:t>(</a:t>
            </a:r>
            <a:r>
              <a:rPr lang="zh-CN" altLang="en-US" sz="2400" b="1" dirty="0" smtClean="0">
                <a:solidFill>
                  <a:srgbClr val="990033"/>
                </a:solidFill>
                <a:cs typeface="Times New Roman" pitchFamily="18" charset="0"/>
              </a:rPr>
              <a:t>其中前三项必须说明</a:t>
            </a:r>
            <a:r>
              <a:rPr lang="en-US" altLang="en-US" sz="2400" b="1" dirty="0" smtClean="0">
                <a:solidFill>
                  <a:srgbClr val="990033"/>
                </a:solidFill>
                <a:cs typeface="Times New Roman" pitchFamily="18" charset="0"/>
              </a:rPr>
              <a:t>)</a:t>
            </a:r>
            <a:r>
              <a:rPr lang="zh-CN" altLang="en-US" sz="2400" b="1" dirty="0" smtClean="0">
                <a:solidFill>
                  <a:srgbClr val="990033"/>
                </a:solidFill>
                <a:cs typeface="Times New Roman" pitchFamily="18" charset="0"/>
              </a:rPr>
              <a:t>。目的</a:t>
            </a:r>
            <a:r>
              <a:rPr lang="en-US" altLang="en-US" sz="2400" b="1" dirty="0" smtClean="0">
                <a:solidFill>
                  <a:srgbClr val="990033"/>
                </a:solidFill>
                <a:cs typeface="Times New Roman" pitchFamily="18" charset="0"/>
              </a:rPr>
              <a:t>(</a:t>
            </a:r>
            <a:r>
              <a:rPr lang="en-US" altLang="en-US" sz="2400" b="1" dirty="0" smtClean="0">
                <a:solidFill>
                  <a:srgbClr val="990033"/>
                </a:solidFill>
                <a:latin typeface="宋体" pitchFamily="2" charset="-122"/>
                <a:ea typeface="宋体" pitchFamily="2" charset="-122"/>
                <a:cs typeface="Times New Roman" pitchFamily="18" charset="0"/>
              </a:rPr>
              <a:t>2</a:t>
            </a:r>
            <a:r>
              <a:rPr lang="en-US" altLang="en-US" sz="2400" b="1" dirty="0" smtClean="0">
                <a:solidFill>
                  <a:srgbClr val="990033"/>
                </a:solidFill>
                <a:cs typeface="Times New Roman" pitchFamily="18" charset="0"/>
              </a:rPr>
              <a:t>)</a:t>
            </a:r>
            <a:r>
              <a:rPr lang="zh-CN" altLang="en-US" sz="2400" b="1" dirty="0" smtClean="0">
                <a:solidFill>
                  <a:srgbClr val="990033"/>
                </a:solidFill>
                <a:cs typeface="Times New Roman" pitchFamily="18" charset="0"/>
              </a:rPr>
              <a:t>：应包括文具盒的质量、用途、外观、价格四项。</a:t>
            </a:r>
          </a:p>
        </p:txBody>
      </p:sp>
      <p:grpSp>
        <p:nvGrpSpPr>
          <p:cNvPr id="2" name="Group 4"/>
          <p:cNvGrpSpPr>
            <a:grpSpLocks/>
          </p:cNvGrpSpPr>
          <p:nvPr/>
        </p:nvGrpSpPr>
        <p:grpSpPr bwMode="auto">
          <a:xfrm>
            <a:off x="1588" y="2674938"/>
            <a:ext cx="609600" cy="1978025"/>
            <a:chOff x="1" y="1685"/>
            <a:chExt cx="384" cy="1246"/>
          </a:xfrm>
        </p:grpSpPr>
        <p:pic>
          <p:nvPicPr>
            <p:cNvPr id="1382405"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82406"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82407"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1" y="785794"/>
            <a:ext cx="8069290" cy="5549919"/>
          </a:xfrm>
        </p:spPr>
        <p:txBody>
          <a:bodyPr/>
          <a:lstStyle/>
          <a:p>
            <a:pPr marL="0" indent="0" eaLnBrk="1" hangingPunct="1">
              <a:lnSpc>
                <a:spcPts val="3500"/>
              </a:lnSpc>
              <a:spcBef>
                <a:spcPct val="0"/>
              </a:spcBef>
              <a:buNone/>
            </a:pPr>
            <a:r>
              <a:rPr lang="zh-CN" altLang="zh-CN" sz="2400" dirty="0" smtClean="0">
                <a:latin typeface="黑体" pitchFamily="2" charset="-122"/>
                <a:ea typeface="黑体" pitchFamily="2" charset="-122"/>
              </a:rPr>
              <a:t>►　</a:t>
            </a:r>
            <a:r>
              <a:rPr lang="zh-CN" altLang="en-US" sz="2400" dirty="0" smtClean="0">
                <a:latin typeface="黑体" pitchFamily="2" charset="-122"/>
                <a:ea typeface="黑体" pitchFamily="2" charset="-122"/>
              </a:rPr>
              <a:t>类型三　准确、鲜明、生动</a:t>
            </a:r>
          </a:p>
          <a:p>
            <a:pPr marL="0" indent="0" eaLnBrk="1" hangingPunct="1">
              <a:lnSpc>
                <a:spcPts val="3500"/>
              </a:lnSpc>
              <a:spcBef>
                <a:spcPct val="0"/>
              </a:spcBef>
              <a:buNone/>
            </a:pPr>
            <a:r>
              <a:rPr lang="zh-CN" altLang="en-US" sz="2400" b="1" dirty="0" smtClean="0">
                <a:solidFill>
                  <a:srgbClr val="000000"/>
                </a:solidFill>
                <a:latin typeface="Times New Roman" pitchFamily="18" charset="0"/>
                <a:cs typeface="Times New Roman" pitchFamily="18" charset="0"/>
              </a:rPr>
              <a:t>        准确，是指在正确理解文意的基础上，把握句段的关键信息、内容要点、中心思想，按照题目的要求，使词语运用、句式选择等方面完全符合表达的目的。</a:t>
            </a:r>
            <a:r>
              <a:rPr lang="zh-CN" altLang="en-US" sz="2400" b="1" dirty="0" smtClean="0">
                <a:solidFill>
                  <a:srgbClr val="000000"/>
                </a:solidFill>
                <a:latin typeface="宋体"/>
                <a:cs typeface="Times New Roman" pitchFamily="18" charset="0"/>
              </a:rPr>
              <a:t>“</a:t>
            </a:r>
            <a:r>
              <a:rPr lang="zh-CN" altLang="en-US" sz="2400" b="1" dirty="0" smtClean="0">
                <a:solidFill>
                  <a:srgbClr val="000000"/>
                </a:solidFill>
                <a:latin typeface="Times New Roman" pitchFamily="18" charset="0"/>
                <a:cs typeface="Times New Roman" pitchFamily="18" charset="0"/>
              </a:rPr>
              <a:t>准确</a:t>
            </a:r>
            <a:r>
              <a:rPr lang="zh-CN" altLang="en-US" sz="2400" b="1" dirty="0" smtClean="0">
                <a:solidFill>
                  <a:srgbClr val="000000"/>
                </a:solidFill>
                <a:latin typeface="宋体"/>
                <a:cs typeface="Times New Roman" pitchFamily="18" charset="0"/>
              </a:rPr>
              <a:t>”</a:t>
            </a:r>
            <a:r>
              <a:rPr lang="zh-CN" altLang="en-US" sz="2400" b="1" dirty="0" smtClean="0">
                <a:solidFill>
                  <a:srgbClr val="000000"/>
                </a:solidFill>
                <a:latin typeface="Times New Roman" pitchFamily="18" charset="0"/>
                <a:cs typeface="Times New Roman" pitchFamily="18" charset="0"/>
              </a:rPr>
              <a:t>在各种语言运用题型中均有考查，一般结合正确使用词语</a:t>
            </a:r>
            <a:r>
              <a:rPr lang="en-US" altLang="zh-CN"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考查范围涉及用词准确、搭配准确、筛选准确、转换准确，准确表达褒贬感情，准确表达喜怒哀乐的心理状态，正确使用口语、书面语，准确表达范围大小、程度深浅等</a:t>
            </a:r>
            <a:r>
              <a:rPr lang="en-US" altLang="zh-CN"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、辨析修改病句、图文转换、压缩语段、语意表达连贯等能力综合考查。</a:t>
            </a:r>
          </a:p>
        </p:txBody>
      </p:sp>
      <p:grpSp>
        <p:nvGrpSpPr>
          <p:cNvPr id="2" name="Group 4"/>
          <p:cNvGrpSpPr>
            <a:grpSpLocks/>
          </p:cNvGrpSpPr>
          <p:nvPr/>
        </p:nvGrpSpPr>
        <p:grpSpPr bwMode="auto">
          <a:xfrm>
            <a:off x="1588" y="2674938"/>
            <a:ext cx="609600" cy="1978025"/>
            <a:chOff x="1" y="1685"/>
            <a:chExt cx="384" cy="1246"/>
          </a:xfrm>
        </p:grpSpPr>
        <p:pic>
          <p:nvPicPr>
            <p:cNvPr id="1384453"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8445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84455"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928670"/>
            <a:ext cx="8215369" cy="5407043"/>
          </a:xfrm>
        </p:spPr>
        <p:txBody>
          <a:bodyPr/>
          <a:lstStyle/>
          <a:p>
            <a:pPr marL="0" indent="0" algn="just">
              <a:lnSpc>
                <a:spcPts val="3500"/>
              </a:lnSpc>
              <a:spcBef>
                <a:spcPct val="0"/>
              </a:spcBef>
              <a:buNone/>
            </a:pPr>
            <a:r>
              <a:rPr lang="zh-CN" altLang="en-US" sz="2400" b="1" dirty="0" smtClean="0">
                <a:solidFill>
                  <a:srgbClr val="000000"/>
                </a:solidFill>
                <a:latin typeface="Times New Roman" pitchFamily="18" charset="0"/>
                <a:cs typeface="Times New Roman" pitchFamily="18" charset="0"/>
              </a:rPr>
              <a:t>        鲜明，就是表情达意不模棱两可，不含糊其词。具体是指语意明确，条理清楚，色彩分明，观点明确。常在修改病句、拟制广告词、邀请信、劝告勉励、请托拒绝以及致辞、演讲稿等需要表明观点态度的题型中，或在描绘场景，仿写、扩写、改写语句的试题中进行考查。</a:t>
            </a:r>
            <a:endParaRPr lang="en-US" altLang="zh-CN" sz="2400" b="1" dirty="0" smtClean="0">
              <a:solidFill>
                <a:srgbClr val="000000"/>
              </a:solidFill>
              <a:latin typeface="Times New Roman" pitchFamily="18" charset="0"/>
              <a:cs typeface="Times New Roman" pitchFamily="18" charset="0"/>
            </a:endParaRPr>
          </a:p>
          <a:p>
            <a:pPr marL="0" indent="0" algn="just">
              <a:lnSpc>
                <a:spcPts val="3500"/>
              </a:lnSpc>
              <a:spcBef>
                <a:spcPct val="0"/>
              </a:spcBef>
              <a:buNone/>
            </a:pPr>
            <a:r>
              <a:rPr lang="zh-CN" altLang="en-US" sz="2400" b="1" dirty="0" smtClean="0">
                <a:solidFill>
                  <a:srgbClr val="000000"/>
                </a:solidFill>
                <a:latin typeface="Times New Roman" pitchFamily="18" charset="0"/>
                <a:cs typeface="Times New Roman" pitchFamily="18" charset="0"/>
              </a:rPr>
              <a:t>        生动，就表达效果来说，是指具体形象、新鲜活泼，能使人感动。要求用语具体形象，注重炼字炼词和修辞手法的运用，以及灵活地运用句式。考查形式有选择题、改错题、分析鉴赏题等，常结合仿句和修辞等能力综合考查。</a:t>
            </a:r>
          </a:p>
        </p:txBody>
      </p:sp>
      <p:grpSp>
        <p:nvGrpSpPr>
          <p:cNvPr id="2" name="Group 4"/>
          <p:cNvGrpSpPr>
            <a:grpSpLocks/>
          </p:cNvGrpSpPr>
          <p:nvPr/>
        </p:nvGrpSpPr>
        <p:grpSpPr bwMode="auto">
          <a:xfrm>
            <a:off x="1588" y="2674938"/>
            <a:ext cx="609600" cy="1978025"/>
            <a:chOff x="1" y="1685"/>
            <a:chExt cx="384" cy="1246"/>
          </a:xfrm>
        </p:grpSpPr>
        <p:pic>
          <p:nvPicPr>
            <p:cNvPr id="1385477"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8547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85479"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714356"/>
            <a:ext cx="8286808" cy="5786478"/>
          </a:xfrm>
        </p:spPr>
        <p:txBody>
          <a:bodyPr/>
          <a:lstStyle/>
          <a:p>
            <a:pPr marL="0" indent="0">
              <a:lnSpc>
                <a:spcPts val="3500"/>
              </a:lnSpc>
              <a:spcBef>
                <a:spcPct val="0"/>
              </a:spcBef>
              <a:buNone/>
            </a:pPr>
            <a:r>
              <a:rPr lang="en-US" altLang="zh-CN" sz="2400" b="1" dirty="0" smtClean="0"/>
              <a:t>【</a:t>
            </a:r>
            <a:r>
              <a:rPr lang="zh-CN" altLang="en-US" sz="2400" dirty="0" smtClean="0">
                <a:latin typeface="黑体" pitchFamily="2" charset="-122"/>
                <a:ea typeface="黑体" pitchFamily="2" charset="-122"/>
              </a:rPr>
              <a:t>对点训练</a:t>
            </a:r>
            <a:r>
              <a:rPr lang="en-US" altLang="zh-CN" sz="2400" b="1" dirty="0" smtClean="0"/>
              <a:t>】</a:t>
            </a:r>
          </a:p>
          <a:p>
            <a:pPr marL="0" indent="0">
              <a:lnSpc>
                <a:spcPts val="3500"/>
              </a:lnSpc>
              <a:buNone/>
            </a:pPr>
            <a:r>
              <a:rPr lang="en-US" altLang="zh-CN" sz="2400" b="1" dirty="0" smtClean="0">
                <a:latin typeface="宋体" charset="-122"/>
              </a:rPr>
              <a:t> 13</a:t>
            </a:r>
            <a:r>
              <a:rPr lang="zh-CN" altLang="en-US" sz="2400" b="1" dirty="0" smtClean="0"/>
              <a:t>．</a:t>
            </a:r>
            <a:r>
              <a:rPr lang="en-US" altLang="zh-CN" sz="2400" b="1" dirty="0" smtClean="0">
                <a:latin typeface="宋体" charset="-122"/>
              </a:rPr>
              <a:t> [</a:t>
            </a:r>
            <a:r>
              <a:rPr lang="en-US" altLang="zh-CN" sz="2400" b="1" dirty="0" smtClean="0">
                <a:solidFill>
                  <a:srgbClr val="000000"/>
                </a:solidFill>
                <a:latin typeface="宋体" pitchFamily="2" charset="-122"/>
                <a:ea typeface="宋体" pitchFamily="2" charset="-122"/>
                <a:cs typeface="Times New Roman" pitchFamily="18" charset="0"/>
              </a:rPr>
              <a:t>2014·</a:t>
            </a:r>
            <a:r>
              <a:rPr lang="zh-CN" altLang="en-US" sz="2400" b="1" dirty="0" smtClean="0">
                <a:solidFill>
                  <a:srgbClr val="000000"/>
                </a:solidFill>
                <a:latin typeface="Courier New"/>
                <a:cs typeface="Times New Roman" pitchFamily="18" charset="0"/>
              </a:rPr>
              <a:t>浙江</a:t>
            </a:r>
            <a:r>
              <a:rPr lang="zh-CN" altLang="en-US" sz="2400" b="1" dirty="0" smtClean="0">
                <a:solidFill>
                  <a:srgbClr val="000000"/>
                </a:solidFill>
                <a:latin typeface="Times New Roman" pitchFamily="18" charset="0"/>
                <a:cs typeface="Times New Roman" pitchFamily="18" charset="0"/>
              </a:rPr>
              <a:t>卷</a:t>
            </a:r>
            <a:r>
              <a:rPr lang="en-US" altLang="zh-CN" sz="2400" b="1" dirty="0" smtClean="0">
                <a:latin typeface="宋体" charset="-122"/>
              </a:rPr>
              <a:t>]</a:t>
            </a:r>
            <a:r>
              <a:rPr lang="zh-CN" altLang="en-US" sz="2400" b="1" dirty="0" smtClean="0">
                <a:solidFill>
                  <a:srgbClr val="000000"/>
                </a:solidFill>
                <a:latin typeface="Courier New"/>
                <a:cs typeface="Times New Roman" pitchFamily="18" charset="0"/>
              </a:rPr>
              <a:t>根据下面的情境，补写答话。字数不超过</a:t>
            </a:r>
            <a:r>
              <a:rPr lang="en-US" altLang="en-US" sz="2400" b="1" dirty="0" smtClean="0">
                <a:solidFill>
                  <a:srgbClr val="000000"/>
                </a:solidFill>
                <a:latin typeface="宋体" pitchFamily="2" charset="-122"/>
                <a:ea typeface="宋体" pitchFamily="2" charset="-122"/>
                <a:cs typeface="Times New Roman" pitchFamily="18" charset="0"/>
              </a:rPr>
              <a:t>30</a:t>
            </a:r>
            <a:r>
              <a:rPr lang="zh-CN" altLang="en-US" sz="2400" b="1" dirty="0" smtClean="0">
                <a:solidFill>
                  <a:srgbClr val="000000"/>
                </a:solidFill>
                <a:latin typeface="Courier New"/>
                <a:cs typeface="Times New Roman" pitchFamily="18" charset="0"/>
              </a:rPr>
              <a:t>字。</a:t>
            </a:r>
            <a:r>
              <a:rPr lang="en-US" altLang="en-US" sz="2400" b="1" dirty="0" smtClean="0">
                <a:solidFill>
                  <a:srgbClr val="000000"/>
                </a:solidFill>
                <a:latin typeface="Courier New"/>
                <a:cs typeface="Times New Roman" pitchFamily="18" charset="0"/>
              </a:rPr>
              <a:t>(</a:t>
            </a:r>
            <a:r>
              <a:rPr lang="en-US" altLang="en-US" sz="2400" b="1" dirty="0" smtClean="0">
                <a:solidFill>
                  <a:srgbClr val="000000"/>
                </a:solidFill>
                <a:latin typeface="宋体" pitchFamily="2" charset="-122"/>
                <a:ea typeface="宋体" pitchFamily="2" charset="-122"/>
                <a:cs typeface="Times New Roman" pitchFamily="18" charset="0"/>
              </a:rPr>
              <a:t>4</a:t>
            </a:r>
            <a:r>
              <a:rPr lang="zh-CN" altLang="en-US" sz="2400" b="1" dirty="0" smtClean="0">
                <a:solidFill>
                  <a:srgbClr val="000000"/>
                </a:solidFill>
                <a:latin typeface="Courier New"/>
                <a:cs typeface="Times New Roman" pitchFamily="18" charset="0"/>
              </a:rPr>
              <a:t>分</a:t>
            </a:r>
            <a:r>
              <a:rPr lang="en-US" altLang="en-US" sz="2400" b="1" dirty="0" smtClean="0">
                <a:solidFill>
                  <a:srgbClr val="000000"/>
                </a:solidFill>
                <a:latin typeface="Courier New"/>
                <a:cs typeface="Times New Roman" pitchFamily="18" charset="0"/>
              </a:rPr>
              <a:t>)</a:t>
            </a:r>
            <a:endParaRPr lang="zh-CN" altLang="en-US" sz="2400" b="1" dirty="0" smtClean="0">
              <a:solidFill>
                <a:srgbClr val="000000"/>
              </a:solidFill>
              <a:latin typeface="Courier New"/>
              <a:cs typeface="Times New Roman" pitchFamily="18" charset="0"/>
            </a:endParaRPr>
          </a:p>
          <a:p>
            <a:pPr marL="0" indent="0">
              <a:lnSpc>
                <a:spcPts val="3500"/>
              </a:lnSpc>
              <a:buNone/>
            </a:pPr>
            <a:r>
              <a:rPr lang="zh-CN" altLang="en-US" sz="2400" b="1" dirty="0" smtClean="0">
                <a:solidFill>
                  <a:srgbClr val="000000"/>
                </a:solidFill>
                <a:latin typeface="Times New Roman" pitchFamily="18" charset="0"/>
                <a:ea typeface="楷体_GB2312" pitchFamily="49" charset="-122"/>
                <a:cs typeface="Times New Roman" pitchFamily="18" charset="0"/>
              </a:rPr>
              <a:t>         师父训练徒弟爬树，徒弟爬到高处时，师父喊道：</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ea typeface="楷体_GB2312" pitchFamily="49" charset="-122"/>
                <a:cs typeface="Times New Roman" pitchFamily="18" charset="0"/>
              </a:rPr>
              <a:t>小心，小心！</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ea typeface="楷体_GB2312" pitchFamily="49" charset="-122"/>
                <a:cs typeface="Times New Roman" pitchFamily="18" charset="0"/>
              </a:rPr>
              <a:t>第二次，徒弟爬到高处时，师父一言不发，等徒弟下到低处时，他才说：</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ea typeface="楷体_GB2312" pitchFamily="49" charset="-122"/>
                <a:cs typeface="Times New Roman" pitchFamily="18" charset="0"/>
              </a:rPr>
              <a:t>小心，小心！</a:t>
            </a:r>
            <a:r>
              <a:rPr lang="en-US" altLang="en-US" sz="2400" b="1" dirty="0" smtClean="0">
                <a:solidFill>
                  <a:srgbClr val="000000"/>
                </a:solidFill>
                <a:latin typeface="宋体" pitchFamily="2" charset="-122"/>
                <a:ea typeface="宋体" pitchFamily="2" charset="-122"/>
                <a:cs typeface="Times New Roman" pitchFamily="18" charset="0"/>
              </a:rPr>
              <a:t>”</a:t>
            </a:r>
            <a:endParaRPr lang="zh-CN" altLang="en-US" sz="2400" b="1" dirty="0" smtClean="0">
              <a:solidFill>
                <a:srgbClr val="000000"/>
              </a:solidFill>
              <a:latin typeface="宋体" pitchFamily="2" charset="-122"/>
              <a:ea typeface="宋体" pitchFamily="2" charset="-122"/>
              <a:cs typeface="Times New Roman" pitchFamily="18" charset="0"/>
            </a:endParaRPr>
          </a:p>
          <a:p>
            <a:pPr marL="0" indent="0">
              <a:lnSpc>
                <a:spcPts val="3500"/>
              </a:lnSpc>
              <a:buNone/>
            </a:pPr>
            <a:r>
              <a:rPr lang="zh-CN" altLang="en-US" sz="2400" b="1" dirty="0" smtClean="0">
                <a:solidFill>
                  <a:srgbClr val="000000"/>
                </a:solidFill>
                <a:latin typeface="Times New Roman" pitchFamily="18" charset="0"/>
                <a:ea typeface="楷体_GB2312" pitchFamily="49" charset="-122"/>
                <a:cs typeface="Times New Roman" pitchFamily="18" charset="0"/>
              </a:rPr>
              <a:t>徒弟问：</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ea typeface="楷体_GB2312" pitchFamily="49" charset="-122"/>
                <a:cs typeface="Times New Roman" pitchFamily="18" charset="0"/>
              </a:rPr>
              <a:t>师父，为什么上次在高处时提醒我，这次下到低处才提醒我？”</a:t>
            </a:r>
          </a:p>
          <a:p>
            <a:pPr marL="0" indent="0">
              <a:lnSpc>
                <a:spcPts val="3500"/>
              </a:lnSpc>
              <a:buNone/>
            </a:pPr>
            <a:r>
              <a:rPr lang="zh-CN" altLang="en-US" sz="2400" b="1" dirty="0" smtClean="0">
                <a:solidFill>
                  <a:srgbClr val="000000"/>
                </a:solidFill>
                <a:latin typeface="Times New Roman" pitchFamily="18" charset="0"/>
                <a:ea typeface="楷体_GB2312" pitchFamily="49" charset="-122"/>
                <a:cs typeface="Times New Roman" pitchFamily="18" charset="0"/>
              </a:rPr>
              <a:t>师父回答：</a:t>
            </a:r>
            <a:r>
              <a:rPr lang="en-US" altLang="en-US" sz="2400" b="1" dirty="0" smtClean="0"/>
              <a:t> </a:t>
            </a:r>
            <a:r>
              <a:rPr lang="en-US" altLang="en-US" sz="2400" b="1" dirty="0" smtClean="0">
                <a:latin typeface="宋体" pitchFamily="2" charset="-122"/>
                <a:ea typeface="宋体" pitchFamily="2" charset="-122"/>
              </a:rPr>
              <a:t>__________________________________</a:t>
            </a:r>
          </a:p>
          <a:p>
            <a:pPr marL="0" indent="0">
              <a:lnSpc>
                <a:spcPts val="3500"/>
              </a:lnSpc>
              <a:buNone/>
            </a:pPr>
            <a:endParaRPr lang="en-US" altLang="en-US" sz="2400" b="1" dirty="0" smtClean="0"/>
          </a:p>
          <a:p>
            <a:pPr indent="622800">
              <a:lnSpc>
                <a:spcPts val="3500"/>
              </a:lnSpc>
              <a:buNone/>
            </a:pPr>
            <a:endParaRPr lang="zh-CN" altLang="en-US" sz="2400" b="1" dirty="0" smtClean="0">
              <a:solidFill>
                <a:srgbClr val="000000"/>
              </a:solidFill>
              <a:latin typeface="Times New Roman" pitchFamily="18" charset="0"/>
              <a:cs typeface="Times New Roman" pitchFamily="18" charset="0"/>
            </a:endParaRPr>
          </a:p>
        </p:txBody>
      </p:sp>
      <p:grpSp>
        <p:nvGrpSpPr>
          <p:cNvPr id="2" name="Group 4"/>
          <p:cNvGrpSpPr>
            <a:grpSpLocks/>
          </p:cNvGrpSpPr>
          <p:nvPr/>
        </p:nvGrpSpPr>
        <p:grpSpPr bwMode="auto">
          <a:xfrm>
            <a:off x="1588" y="2674938"/>
            <a:ext cx="609600" cy="1978025"/>
            <a:chOff x="1" y="1685"/>
            <a:chExt cx="384" cy="1246"/>
          </a:xfrm>
        </p:grpSpPr>
        <p:pic>
          <p:nvPicPr>
            <p:cNvPr id="1385477"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8547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85479"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14348" y="857232"/>
            <a:ext cx="8143932" cy="5500726"/>
          </a:xfrm>
        </p:spPr>
        <p:txBody>
          <a:bodyPr/>
          <a:lstStyle/>
          <a:p>
            <a:pPr marL="0" indent="0">
              <a:lnSpc>
                <a:spcPts val="3500"/>
              </a:lnSpc>
              <a:buNone/>
            </a:pPr>
            <a:r>
              <a:rPr lang="zh-CN" altLang="en-US" sz="2400" b="1" dirty="0" smtClean="0">
                <a:solidFill>
                  <a:srgbClr val="990033"/>
                </a:solidFill>
                <a:cs typeface="Times New Roman" pitchFamily="18" charset="0"/>
              </a:rPr>
              <a:t>示例：没经验时，容易在难处出错；有经验了，往往在易处出错。</a:t>
            </a:r>
          </a:p>
          <a:p>
            <a:pPr marL="0" indent="0">
              <a:lnSpc>
                <a:spcPts val="3500"/>
              </a:lnSpc>
              <a:buNone/>
            </a:pPr>
            <a:r>
              <a:rPr lang="en-US" altLang="en-US" sz="2400" b="1" dirty="0" smtClean="0">
                <a:solidFill>
                  <a:srgbClr val="990033"/>
                </a:solidFill>
                <a:cs typeface="Times New Roman" pitchFamily="18" charset="0"/>
              </a:rPr>
              <a:t>[</a:t>
            </a:r>
            <a:r>
              <a:rPr lang="zh-CN" altLang="en-US" sz="2400" b="1" dirty="0" smtClean="0">
                <a:solidFill>
                  <a:srgbClr val="990033"/>
                </a:solidFill>
                <a:cs typeface="Times New Roman" pitchFamily="18" charset="0"/>
              </a:rPr>
              <a:t>解析</a:t>
            </a:r>
            <a:r>
              <a:rPr lang="en-US" altLang="en-US" sz="2400" b="1" dirty="0" smtClean="0">
                <a:solidFill>
                  <a:srgbClr val="990033"/>
                </a:solidFill>
                <a:cs typeface="Times New Roman" pitchFamily="18" charset="0"/>
              </a:rPr>
              <a:t>]  </a:t>
            </a:r>
            <a:r>
              <a:rPr lang="zh-CN" altLang="en-US" sz="2400" b="1" dirty="0" smtClean="0">
                <a:solidFill>
                  <a:srgbClr val="990033"/>
                </a:solidFill>
                <a:cs typeface="Times New Roman" pitchFamily="18" charset="0"/>
              </a:rPr>
              <a:t>本题考查语言表达的准确、简明。联系前面文段，根据徒弟爬树的两个阶段及师父的不同表现，可以做出两种相应的解说。注意拟写的言辞要有和前面照应的两个层面。</a:t>
            </a:r>
          </a:p>
        </p:txBody>
      </p:sp>
      <p:grpSp>
        <p:nvGrpSpPr>
          <p:cNvPr id="2" name="Group 4"/>
          <p:cNvGrpSpPr>
            <a:grpSpLocks/>
          </p:cNvGrpSpPr>
          <p:nvPr/>
        </p:nvGrpSpPr>
        <p:grpSpPr bwMode="auto">
          <a:xfrm>
            <a:off x="1588" y="2674938"/>
            <a:ext cx="609600" cy="1978025"/>
            <a:chOff x="1" y="1685"/>
            <a:chExt cx="384" cy="1246"/>
          </a:xfrm>
        </p:grpSpPr>
        <p:pic>
          <p:nvPicPr>
            <p:cNvPr id="1387525"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87526"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87527"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8546" name="内容占位符 2"/>
          <p:cNvSpPr>
            <a:spLocks noGrp="1"/>
          </p:cNvSpPr>
          <p:nvPr>
            <p:ph idx="4294967295"/>
          </p:nvPr>
        </p:nvSpPr>
        <p:spPr>
          <a:xfrm>
            <a:off x="642910" y="714356"/>
            <a:ext cx="8143932" cy="5643602"/>
          </a:xfrm>
        </p:spPr>
        <p:txBody>
          <a:bodyPr/>
          <a:lstStyle/>
          <a:p>
            <a:pPr marL="0" indent="0">
              <a:lnSpc>
                <a:spcPts val="3500"/>
              </a:lnSpc>
              <a:buNone/>
            </a:pPr>
            <a:r>
              <a:rPr lang="en-US" altLang="zh-CN" sz="2400" b="1" dirty="0" smtClean="0">
                <a:latin typeface="+mn-ea"/>
              </a:rPr>
              <a:t>14</a:t>
            </a:r>
            <a:r>
              <a:rPr lang="zh-CN" altLang="en-US" sz="2400" b="1" dirty="0" smtClean="0">
                <a:latin typeface="+mn-ea"/>
              </a:rPr>
              <a:t>．</a:t>
            </a:r>
            <a:r>
              <a:rPr lang="en-US" altLang="zh-CN" sz="2400" b="1" dirty="0" smtClean="0">
                <a:solidFill>
                  <a:srgbClr val="000000"/>
                </a:solidFill>
                <a:latin typeface="+mn-ea"/>
                <a:cs typeface="Times New Roman" pitchFamily="18" charset="0"/>
              </a:rPr>
              <a:t>[</a:t>
            </a:r>
            <a:r>
              <a:rPr lang="en-US" altLang="zh-CN" sz="2400" b="1" dirty="0" smtClean="0">
                <a:solidFill>
                  <a:srgbClr val="000000"/>
                </a:solidFill>
                <a:latin typeface="宋体" pitchFamily="2" charset="-122"/>
                <a:ea typeface="宋体" pitchFamily="2" charset="-122"/>
                <a:cs typeface="Times New Roman" pitchFamily="18" charset="0"/>
              </a:rPr>
              <a:t>2013</a:t>
            </a:r>
            <a:r>
              <a:rPr lang="en-US" altLang="zh-CN"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湖北卷</a:t>
            </a:r>
            <a:r>
              <a:rPr lang="en-US" altLang="zh-CN" sz="2400" b="1" dirty="0" smtClean="0">
                <a:solidFill>
                  <a:srgbClr val="000000"/>
                </a:solidFill>
                <a:latin typeface="+mn-ea"/>
                <a:cs typeface="Times New Roman" pitchFamily="18" charset="0"/>
              </a:rPr>
              <a:t>] </a:t>
            </a:r>
            <a:r>
              <a:rPr lang="zh-CN" altLang="en-US" sz="2400" b="1" dirty="0" smtClean="0">
                <a:solidFill>
                  <a:srgbClr val="000000"/>
                </a:solidFill>
                <a:latin typeface="+mn-ea"/>
                <a:cs typeface="Times New Roman" pitchFamily="18" charset="0"/>
              </a:rPr>
              <a:t>有媒体统计了诺贝尔文学奖得主莫言与作家郭敬明</a:t>
            </a:r>
            <a:r>
              <a:rPr lang="en-US" altLang="zh-CN" sz="2400" b="1" dirty="0" smtClean="0">
                <a:solidFill>
                  <a:srgbClr val="000000"/>
                </a:solidFill>
                <a:latin typeface="宋体" pitchFamily="2" charset="-122"/>
                <a:ea typeface="宋体" pitchFamily="2" charset="-122"/>
                <a:cs typeface="Times New Roman" pitchFamily="18" charset="0"/>
              </a:rPr>
              <a:t>2012</a:t>
            </a:r>
            <a:r>
              <a:rPr lang="zh-CN" altLang="en-US" sz="2400" b="1" dirty="0" smtClean="0">
                <a:solidFill>
                  <a:srgbClr val="000000"/>
                </a:solidFill>
                <a:latin typeface="+mn-ea"/>
                <a:cs typeface="Times New Roman" pitchFamily="18" charset="0"/>
              </a:rPr>
              <a:t>年度的作品总销量，发现前者的总销量远低于后者。中国社会科学院发布的</a:t>
            </a:r>
            <a:r>
              <a:rPr lang="en-US" altLang="zh-CN"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中国文情报告</a:t>
            </a:r>
            <a:r>
              <a:rPr lang="en-US" altLang="zh-CN" sz="2400" b="1" dirty="0" smtClean="0">
                <a:solidFill>
                  <a:srgbClr val="000000"/>
                </a:solidFill>
                <a:latin typeface="+mn-ea"/>
                <a:cs typeface="Times New Roman" pitchFamily="18" charset="0"/>
              </a:rPr>
              <a:t>(</a:t>
            </a:r>
            <a:r>
              <a:rPr lang="en-US" altLang="zh-CN" sz="2400" b="1" dirty="0" smtClean="0">
                <a:solidFill>
                  <a:srgbClr val="000000"/>
                </a:solidFill>
                <a:latin typeface="宋体" pitchFamily="2" charset="-122"/>
                <a:ea typeface="宋体" pitchFamily="2" charset="-122"/>
                <a:cs typeface="Times New Roman" pitchFamily="18" charset="0"/>
              </a:rPr>
              <a:t>2012</a:t>
            </a:r>
            <a:r>
              <a:rPr lang="zh-CN" altLang="en-US" sz="2400" b="1" dirty="0" smtClean="0">
                <a:solidFill>
                  <a:srgbClr val="000000"/>
                </a:solidFill>
                <a:latin typeface="宋体" pitchFamily="2" charset="-122"/>
                <a:ea typeface="宋体" pitchFamily="2" charset="-122"/>
                <a:cs typeface="Times New Roman" pitchFamily="18" charset="0"/>
              </a:rPr>
              <a:t>－</a:t>
            </a:r>
            <a:r>
              <a:rPr lang="en-US" altLang="zh-CN" sz="2400" b="1" dirty="0" smtClean="0">
                <a:solidFill>
                  <a:srgbClr val="000000"/>
                </a:solidFill>
                <a:latin typeface="宋体" pitchFamily="2" charset="-122"/>
                <a:ea typeface="宋体" pitchFamily="2" charset="-122"/>
                <a:cs typeface="Times New Roman" pitchFamily="18" charset="0"/>
              </a:rPr>
              <a:t>2013</a:t>
            </a:r>
            <a:r>
              <a:rPr lang="en-US" altLang="zh-CN"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显示，</a:t>
            </a:r>
            <a:r>
              <a:rPr lang="en-US" altLang="zh-CN" sz="2400" b="1" dirty="0" smtClean="0">
                <a:solidFill>
                  <a:srgbClr val="000000"/>
                </a:solidFill>
                <a:latin typeface="宋体" pitchFamily="2" charset="-122"/>
                <a:ea typeface="宋体" pitchFamily="2" charset="-122"/>
                <a:cs typeface="Times New Roman" pitchFamily="18" charset="0"/>
              </a:rPr>
              <a:t>2012</a:t>
            </a:r>
            <a:r>
              <a:rPr lang="zh-CN" altLang="en-US" sz="2400" b="1" dirty="0" smtClean="0">
                <a:solidFill>
                  <a:srgbClr val="000000"/>
                </a:solidFill>
                <a:latin typeface="+mn-ea"/>
                <a:cs typeface="Times New Roman" pitchFamily="18" charset="0"/>
              </a:rPr>
              <a:t>年度小说类图书的销量冠军仍然是郭敬明的作品。你如何看待这种现象？请简要点评。要求：①观点明确；②语言表达简明、得体；③字数不超过</a:t>
            </a:r>
            <a:r>
              <a:rPr lang="en-US" altLang="zh-CN" sz="2400" b="1" dirty="0" smtClean="0">
                <a:solidFill>
                  <a:srgbClr val="000000"/>
                </a:solidFill>
                <a:latin typeface="宋体" pitchFamily="2" charset="-122"/>
                <a:ea typeface="宋体" pitchFamily="2" charset="-122"/>
                <a:cs typeface="Times New Roman" pitchFamily="18" charset="0"/>
              </a:rPr>
              <a:t>30</a:t>
            </a:r>
            <a:r>
              <a:rPr lang="zh-CN" altLang="en-US" sz="2400" b="1" dirty="0" smtClean="0">
                <a:solidFill>
                  <a:srgbClr val="000000"/>
                </a:solidFill>
                <a:latin typeface="+mn-ea"/>
                <a:cs typeface="Times New Roman" pitchFamily="18" charset="0"/>
              </a:rPr>
              <a:t>。</a:t>
            </a:r>
            <a:r>
              <a:rPr lang="en-US" altLang="en-US" sz="2400" b="1" dirty="0" smtClean="0">
                <a:solidFill>
                  <a:srgbClr val="000000"/>
                </a:solidFill>
                <a:latin typeface="+mn-ea"/>
                <a:cs typeface="Times New Roman" pitchFamily="18" charset="0"/>
              </a:rPr>
              <a:t>(</a:t>
            </a:r>
            <a:r>
              <a:rPr lang="en-US" altLang="zh-CN" sz="2400" b="1" dirty="0" smtClean="0">
                <a:solidFill>
                  <a:srgbClr val="000000"/>
                </a:solidFill>
                <a:latin typeface="宋体" pitchFamily="2" charset="-122"/>
                <a:ea typeface="宋体" pitchFamily="2" charset="-122"/>
                <a:cs typeface="Times New Roman" pitchFamily="18" charset="0"/>
              </a:rPr>
              <a:t>4</a:t>
            </a:r>
            <a:r>
              <a:rPr lang="zh-CN" altLang="en-US" sz="2400" b="1" dirty="0" smtClean="0">
                <a:solidFill>
                  <a:srgbClr val="000000"/>
                </a:solidFill>
                <a:latin typeface="+mn-ea"/>
                <a:cs typeface="Times New Roman" pitchFamily="18" charset="0"/>
              </a:rPr>
              <a:t>分</a:t>
            </a:r>
            <a:r>
              <a:rPr lang="en-US" altLang="zh-CN" sz="2400" b="1" dirty="0" smtClean="0">
                <a:solidFill>
                  <a:srgbClr val="000000"/>
                </a:solidFill>
                <a:latin typeface="+mn-ea"/>
                <a:cs typeface="Times New Roman" pitchFamily="18" charset="0"/>
              </a:rPr>
              <a:t>)</a:t>
            </a:r>
            <a:endParaRPr lang="zh-CN" altLang="en-US" sz="2400" b="1" dirty="0" smtClean="0">
              <a:solidFill>
                <a:srgbClr val="000000"/>
              </a:solidFill>
              <a:latin typeface="+mn-ea"/>
              <a:cs typeface="Times New Roman" pitchFamily="18" charset="0"/>
            </a:endParaRPr>
          </a:p>
          <a:p>
            <a:pPr marL="0" indent="0" eaLnBrk="1" hangingPunct="1">
              <a:lnSpc>
                <a:spcPts val="3500"/>
              </a:lnSpc>
              <a:spcBef>
                <a:spcPct val="0"/>
              </a:spcBef>
              <a:buFont typeface="Arial" charset="0"/>
              <a:buNone/>
            </a:pPr>
            <a:endParaRPr lang="en-US" altLang="zh-CN" sz="2400" b="1" dirty="0" smtClean="0">
              <a:latin typeface="+mn-ea"/>
            </a:endParaRPr>
          </a:p>
        </p:txBody>
      </p:sp>
      <p:grpSp>
        <p:nvGrpSpPr>
          <p:cNvPr id="2" name="Group 4"/>
          <p:cNvGrpSpPr>
            <a:grpSpLocks/>
          </p:cNvGrpSpPr>
          <p:nvPr/>
        </p:nvGrpSpPr>
        <p:grpSpPr bwMode="auto">
          <a:xfrm>
            <a:off x="1588" y="2674938"/>
            <a:ext cx="609600" cy="1978025"/>
            <a:chOff x="1" y="1685"/>
            <a:chExt cx="384" cy="1246"/>
          </a:xfrm>
        </p:grpSpPr>
        <p:pic>
          <p:nvPicPr>
            <p:cNvPr id="1388549"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88550"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88551"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8546">
                                            <p:txEl>
                                              <p:pRg st="0" end="0"/>
                                            </p:txEl>
                                          </p:spTgt>
                                        </p:tgtEl>
                                        <p:attrNameLst>
                                          <p:attrName>style.visibility</p:attrName>
                                        </p:attrNameLst>
                                      </p:cBhvr>
                                      <p:to>
                                        <p:strVal val="visible"/>
                                      </p:to>
                                    </p:set>
                                    <p:anim calcmode="lin" valueType="num">
                                      <p:cBhvr additive="base">
                                        <p:cTn id="7" dur="500" fill="hold"/>
                                        <p:tgtEl>
                                          <p:spTgt spid="13885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854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14348" y="785794"/>
            <a:ext cx="8032777" cy="5521344"/>
          </a:xfrm>
        </p:spPr>
        <p:txBody>
          <a:bodyPr/>
          <a:lstStyle/>
          <a:p>
            <a:pPr marL="0" indent="0" eaLnBrk="1" hangingPunct="1">
              <a:lnSpc>
                <a:spcPts val="3500"/>
              </a:lnSpc>
              <a:spcBef>
                <a:spcPct val="0"/>
              </a:spcBef>
              <a:buNone/>
            </a:pPr>
            <a:r>
              <a:rPr lang="zh-CN" altLang="en-US" sz="2400" b="1" dirty="0" smtClean="0">
                <a:solidFill>
                  <a:srgbClr val="990033"/>
                </a:solidFill>
                <a:cs typeface="Times New Roman" pitchFamily="18" charset="0"/>
              </a:rPr>
              <a:t>示例一：两位作家的读者群体不同，不能也不应在销量上进行简单比较。</a:t>
            </a:r>
          </a:p>
          <a:p>
            <a:pPr marL="0" indent="0" eaLnBrk="1" hangingPunct="1">
              <a:lnSpc>
                <a:spcPts val="3500"/>
              </a:lnSpc>
              <a:spcBef>
                <a:spcPct val="0"/>
              </a:spcBef>
              <a:buNone/>
            </a:pPr>
            <a:r>
              <a:rPr lang="zh-CN" altLang="en-US" sz="2400" b="1" dirty="0" smtClean="0">
                <a:solidFill>
                  <a:srgbClr val="990033"/>
                </a:solidFill>
                <a:cs typeface="Times New Roman" pitchFamily="18" charset="0"/>
              </a:rPr>
              <a:t>示例二：销量与作品的文学价值不能画等号，这两位作家各有千秋。</a:t>
            </a:r>
          </a:p>
        </p:txBody>
      </p:sp>
      <p:grpSp>
        <p:nvGrpSpPr>
          <p:cNvPr id="2" name="Group 4"/>
          <p:cNvGrpSpPr>
            <a:grpSpLocks/>
          </p:cNvGrpSpPr>
          <p:nvPr/>
        </p:nvGrpSpPr>
        <p:grpSpPr bwMode="auto">
          <a:xfrm>
            <a:off x="1588" y="2674938"/>
            <a:ext cx="609600" cy="1978025"/>
            <a:chOff x="1" y="1685"/>
            <a:chExt cx="384" cy="1246"/>
          </a:xfrm>
        </p:grpSpPr>
        <p:pic>
          <p:nvPicPr>
            <p:cNvPr id="1389573"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8957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89575"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0594" name="内容占位符 2"/>
          <p:cNvSpPr>
            <a:spLocks noGrp="1"/>
          </p:cNvSpPr>
          <p:nvPr>
            <p:ph idx="4294967295"/>
          </p:nvPr>
        </p:nvSpPr>
        <p:spPr>
          <a:xfrm>
            <a:off x="642910" y="785794"/>
            <a:ext cx="8104215" cy="5521344"/>
          </a:xfrm>
        </p:spPr>
        <p:txBody>
          <a:bodyPr/>
          <a:lstStyle/>
          <a:p>
            <a:pPr marL="0" indent="0">
              <a:lnSpc>
                <a:spcPts val="3500"/>
              </a:lnSpc>
              <a:spcBef>
                <a:spcPct val="0"/>
              </a:spcBef>
              <a:buNone/>
            </a:pPr>
            <a:r>
              <a:rPr lang="en-US" altLang="zh-CN" sz="2400" b="1" dirty="0" smtClean="0">
                <a:latin typeface="+mn-ea"/>
              </a:rPr>
              <a:t>15</a:t>
            </a:r>
            <a:r>
              <a:rPr lang="zh-CN" altLang="en-US" sz="2400" b="1" dirty="0" smtClean="0">
                <a:latin typeface="+mn-ea"/>
              </a:rPr>
              <a:t>．</a:t>
            </a:r>
            <a:r>
              <a:rPr lang="en-US" altLang="zh-CN" sz="2400" b="1" dirty="0" smtClean="0">
                <a:latin typeface="+mn-ea"/>
              </a:rPr>
              <a:t> </a:t>
            </a:r>
            <a:r>
              <a:rPr lang="en-US" altLang="zh-CN" sz="2400" b="1" dirty="0" smtClean="0">
                <a:solidFill>
                  <a:srgbClr val="000000"/>
                </a:solidFill>
                <a:latin typeface="+mn-ea"/>
                <a:cs typeface="Times New Roman" pitchFamily="18" charset="0"/>
              </a:rPr>
              <a:t>[</a:t>
            </a:r>
            <a:r>
              <a:rPr lang="en-US" altLang="zh-CN" sz="2400" b="1" dirty="0" smtClean="0">
                <a:solidFill>
                  <a:srgbClr val="000000"/>
                </a:solidFill>
                <a:latin typeface="宋体" pitchFamily="2" charset="-122"/>
                <a:ea typeface="宋体" pitchFamily="2" charset="-122"/>
                <a:cs typeface="Times New Roman" pitchFamily="18" charset="0"/>
              </a:rPr>
              <a:t>2012</a:t>
            </a:r>
            <a:r>
              <a:rPr lang="en-US" altLang="zh-CN"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广东卷</a:t>
            </a:r>
            <a:r>
              <a:rPr lang="en-US" altLang="zh-CN" sz="2400" b="1" dirty="0" smtClean="0">
                <a:solidFill>
                  <a:srgbClr val="000000"/>
                </a:solidFill>
                <a:latin typeface="+mn-ea"/>
                <a:cs typeface="Times New Roman" pitchFamily="18" charset="0"/>
              </a:rPr>
              <a:t>] </a:t>
            </a:r>
            <a:r>
              <a:rPr lang="zh-CN" altLang="en-US" sz="2400" b="1" dirty="0" smtClean="0">
                <a:solidFill>
                  <a:srgbClr val="000000"/>
                </a:solidFill>
                <a:latin typeface="+mn-ea"/>
                <a:cs typeface="Times New Roman" pitchFamily="18" charset="0"/>
              </a:rPr>
              <a:t>为活跃校园文化生活，华南七中学生会举办了一个“四季花卉”摄影作品展，请你为作品展写一段前言，要求语言鲜明、生动，语意连贯，至少使用两种修辞手法，不少于</a:t>
            </a:r>
            <a:r>
              <a:rPr lang="en-US" altLang="zh-CN" sz="2400" b="1" dirty="0" smtClean="0">
                <a:solidFill>
                  <a:srgbClr val="000000"/>
                </a:solidFill>
                <a:latin typeface="宋体" pitchFamily="2" charset="-122"/>
                <a:ea typeface="宋体" pitchFamily="2" charset="-122"/>
                <a:cs typeface="Times New Roman" pitchFamily="18" charset="0"/>
              </a:rPr>
              <a:t>60</a:t>
            </a:r>
            <a:r>
              <a:rPr lang="zh-CN" altLang="en-US" sz="2400" b="1" dirty="0" smtClean="0">
                <a:solidFill>
                  <a:srgbClr val="000000"/>
                </a:solidFill>
                <a:latin typeface="+mn-ea"/>
                <a:cs typeface="Times New Roman" pitchFamily="18" charset="0"/>
              </a:rPr>
              <a:t>个字</a:t>
            </a:r>
            <a:r>
              <a:rPr lang="en-US" altLang="zh-CN"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含标点符号</a:t>
            </a:r>
            <a:r>
              <a:rPr lang="en-US" altLang="zh-CN"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a:t>
            </a:r>
            <a:r>
              <a:rPr lang="en-US" sz="2400" dirty="0" smtClean="0">
                <a:latin typeface="+mn-ea"/>
              </a:rPr>
              <a:t> </a:t>
            </a:r>
            <a:r>
              <a:rPr lang="en-US" altLang="en-US" sz="2400" b="1" dirty="0" smtClean="0">
                <a:solidFill>
                  <a:srgbClr val="000000"/>
                </a:solidFill>
                <a:latin typeface="+mn-ea"/>
                <a:cs typeface="Times New Roman" pitchFamily="18" charset="0"/>
              </a:rPr>
              <a:t>(</a:t>
            </a:r>
            <a:r>
              <a:rPr lang="en-US" altLang="en-US" sz="2400" b="1" dirty="0" smtClean="0">
                <a:solidFill>
                  <a:srgbClr val="000000"/>
                </a:solidFill>
                <a:latin typeface="宋体" pitchFamily="2" charset="-122"/>
                <a:ea typeface="宋体" pitchFamily="2" charset="-122"/>
                <a:cs typeface="Times New Roman" pitchFamily="18" charset="0"/>
              </a:rPr>
              <a:t>6</a:t>
            </a:r>
            <a:r>
              <a:rPr lang="zh-CN" altLang="en-US" sz="2400" b="1" dirty="0" smtClean="0">
                <a:solidFill>
                  <a:srgbClr val="000000"/>
                </a:solidFill>
                <a:latin typeface="+mn-ea"/>
                <a:cs typeface="Times New Roman" pitchFamily="18" charset="0"/>
              </a:rPr>
              <a:t>分</a:t>
            </a:r>
            <a:r>
              <a:rPr lang="en-US" altLang="en-US" sz="2400" b="1" dirty="0" smtClean="0">
                <a:solidFill>
                  <a:srgbClr val="000000"/>
                </a:solidFill>
                <a:latin typeface="+mn-ea"/>
                <a:cs typeface="Times New Roman" pitchFamily="18" charset="0"/>
              </a:rPr>
              <a:t>)</a:t>
            </a:r>
            <a:endParaRPr lang="zh-CN" altLang="en-US" sz="2400" b="1" dirty="0" smtClean="0">
              <a:solidFill>
                <a:srgbClr val="000000"/>
              </a:solidFill>
              <a:latin typeface="+mn-ea"/>
              <a:cs typeface="Times New Roman" pitchFamily="18" charset="0"/>
            </a:endParaRPr>
          </a:p>
        </p:txBody>
      </p:sp>
      <p:grpSp>
        <p:nvGrpSpPr>
          <p:cNvPr id="2" name="Group 4"/>
          <p:cNvGrpSpPr>
            <a:grpSpLocks/>
          </p:cNvGrpSpPr>
          <p:nvPr/>
        </p:nvGrpSpPr>
        <p:grpSpPr bwMode="auto">
          <a:xfrm>
            <a:off x="1588" y="2674938"/>
            <a:ext cx="609600" cy="1978025"/>
            <a:chOff x="1" y="1685"/>
            <a:chExt cx="384" cy="1246"/>
          </a:xfrm>
        </p:grpSpPr>
        <p:pic>
          <p:nvPicPr>
            <p:cNvPr id="1390597"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9059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90599"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90594">
                                            <p:txEl>
                                              <p:pRg st="0" end="0"/>
                                            </p:txEl>
                                          </p:spTgt>
                                        </p:tgtEl>
                                        <p:attrNameLst>
                                          <p:attrName>style.visibility</p:attrName>
                                        </p:attrNameLst>
                                      </p:cBhvr>
                                      <p:to>
                                        <p:strVal val="visible"/>
                                      </p:to>
                                    </p:set>
                                    <p:anim calcmode="lin" valueType="num">
                                      <p:cBhvr additive="base">
                                        <p:cTn id="7" dur="500" fill="hold"/>
                                        <p:tgtEl>
                                          <p:spTgt spid="139059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9059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692150"/>
            <a:ext cx="8101012" cy="5643563"/>
          </a:xfrm>
        </p:spPr>
        <p:txBody>
          <a:bodyPr/>
          <a:lstStyle/>
          <a:p>
            <a:pPr marL="0" indent="0" eaLnBrk="1" hangingPunct="1">
              <a:lnSpc>
                <a:spcPct val="120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11. 师心自用：形容固执己见，自以为是。易误用为“善于学习借鉴，为我所用”。</a:t>
            </a:r>
          </a:p>
          <a:p>
            <a:pPr marL="0" indent="0" eaLnBrk="1" hangingPunct="1">
              <a:lnSpc>
                <a:spcPct val="120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12. 坐地分赃：(匪首、窝主等)不亲自</a:t>
            </a:r>
            <a:r>
              <a:rPr lang="zh-CN" altLang="en-US" sz="2400" b="1" dirty="0" smtClean="0">
                <a:latin typeface="宋体" pitchFamily="2" charset="-122"/>
              </a:rPr>
              <a:t>偷盗</a:t>
            </a:r>
            <a:r>
              <a:rPr lang="zh-CN" altLang="zh-CN" sz="2400" b="1" dirty="0" smtClean="0">
                <a:latin typeface="宋体" pitchFamily="2" charset="-122"/>
              </a:rPr>
              <a:t>抢劫而分到赃款、赃物，也指盗贼就地瓜分赃款、赃物。赃：</a:t>
            </a:r>
            <a:r>
              <a:rPr lang="zh-CN" altLang="en-US" sz="2400" b="1" dirty="0" smtClean="0">
                <a:latin typeface="宋体" pitchFamily="2" charset="-122"/>
              </a:rPr>
              <a:t>赃款、</a:t>
            </a:r>
            <a:r>
              <a:rPr lang="zh-CN" altLang="zh-CN" sz="2400" b="1" dirty="0" smtClean="0">
                <a:latin typeface="宋体" pitchFamily="2" charset="-122"/>
              </a:rPr>
              <a:t>赃物。</a:t>
            </a:r>
          </a:p>
          <a:p>
            <a:pPr marL="0" indent="0" eaLnBrk="1" hangingPunct="1">
              <a:lnSpc>
                <a:spcPct val="120000"/>
              </a:lnSpc>
              <a:spcBef>
                <a:spcPct val="0"/>
              </a:spcBef>
              <a:buNone/>
            </a:pPr>
            <a:r>
              <a:rPr lang="zh-CN" altLang="en-US" sz="2400" b="1" dirty="0" smtClean="0">
                <a:latin typeface="宋体" pitchFamily="2" charset="-122"/>
              </a:rPr>
              <a:t>    </a:t>
            </a:r>
            <a:r>
              <a:rPr lang="zh-CN" altLang="zh-CN" sz="2400" b="1" dirty="0" smtClean="0">
                <a:latin typeface="宋体" pitchFamily="2" charset="-122"/>
              </a:rPr>
              <a:t>13. 噤若寒蝉：</a:t>
            </a:r>
            <a:r>
              <a:rPr lang="zh-CN" altLang="en-US" sz="2400" b="1" dirty="0" smtClean="0">
                <a:latin typeface="宋体" pitchFamily="2" charset="-122"/>
              </a:rPr>
              <a:t>像寒秋的蝉不再鸣叫，比喻人不敢说话或默不作声。噤：闭口。寒蝉：寒秋里不再鸣叫的蝉。</a:t>
            </a:r>
            <a:endParaRPr lang="zh-CN" altLang="zh-CN" sz="2400" b="1" dirty="0" smtClean="0">
              <a:latin typeface="宋体" pitchFamily="2" charset="-122"/>
            </a:endParaRPr>
          </a:p>
          <a:p>
            <a:pPr marL="0" indent="0" eaLnBrk="1" hangingPunct="1">
              <a:lnSpc>
                <a:spcPct val="120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14. 不赞一词：原指文章写得很好，别人不能再添一句话。现也指一言不发。</a:t>
            </a:r>
          </a:p>
          <a:p>
            <a:pPr marL="0" indent="0" eaLnBrk="1" hangingPunct="1">
              <a:lnSpc>
                <a:spcPct val="120000"/>
              </a:lnSpc>
              <a:spcBef>
                <a:spcPct val="0"/>
              </a:spcBef>
              <a:buNone/>
            </a:pPr>
            <a:r>
              <a:rPr lang="zh-CN" altLang="en-US" sz="2400" b="1" dirty="0" smtClean="0">
                <a:latin typeface="宋体" pitchFamily="2" charset="-122"/>
              </a:rPr>
              <a:t>    </a:t>
            </a:r>
            <a:r>
              <a:rPr lang="zh-CN" altLang="zh-CN" sz="2400" b="1" dirty="0" smtClean="0">
                <a:latin typeface="宋体" pitchFamily="2" charset="-122"/>
              </a:rPr>
              <a:t>15. 惨淡经营：</a:t>
            </a:r>
            <a:r>
              <a:rPr lang="zh-CN" altLang="en-US" sz="2400" b="1" dirty="0" smtClean="0">
                <a:latin typeface="宋体" pitchFamily="2" charset="-122"/>
              </a:rPr>
              <a:t>原意是下笔之先，极意构思，后多形容苦心规划或苦心经营。</a:t>
            </a:r>
            <a:endParaRPr lang="zh-CN" altLang="zh-CN" sz="2400" b="1" dirty="0" smtClean="0">
              <a:latin typeface="宋体" pitchFamily="2" charset="-122"/>
            </a:endParaRPr>
          </a:p>
          <a:p>
            <a:pPr marL="0" indent="0" eaLnBrk="1" hangingPunct="1">
              <a:lnSpc>
                <a:spcPct val="120000"/>
              </a:lnSpc>
              <a:spcBef>
                <a:spcPct val="0"/>
              </a:spcBef>
              <a:buNone/>
            </a:pPr>
            <a:r>
              <a:rPr lang="zh-CN" altLang="en-US" sz="2400" b="1" dirty="0" smtClean="0">
                <a:latin typeface="宋体" pitchFamily="2" charset="-122"/>
              </a:rPr>
              <a:t>    </a:t>
            </a:r>
            <a:r>
              <a:rPr lang="zh-CN" altLang="zh-CN" sz="2400" b="1" dirty="0" smtClean="0">
                <a:latin typeface="宋体" pitchFamily="2" charset="-122"/>
              </a:rPr>
              <a:t>16. 计日程功：</a:t>
            </a:r>
            <a:r>
              <a:rPr lang="zh-CN" altLang="en-US" sz="2400" b="1" dirty="0" smtClean="0">
                <a:latin typeface="宋体" pitchFamily="2" charset="-122"/>
              </a:rPr>
              <a:t>工作进度或成效可以按日计算，形容进展快，在较短时间内就可以成功。程：计量，考核。</a:t>
            </a:r>
          </a:p>
          <a:p>
            <a:pPr marL="0" indent="0" eaLnBrk="1" hangingPunct="1">
              <a:lnSpc>
                <a:spcPct val="120000"/>
              </a:lnSpc>
              <a:spcBef>
                <a:spcPct val="0"/>
              </a:spcBef>
              <a:buNone/>
            </a:pPr>
            <a:endParaRPr lang="zh-CN" altLang="zh-CN" sz="2400" b="1" dirty="0" smtClean="0">
              <a:latin typeface="宋体" pitchFamily="2" charset="-122"/>
            </a:endParaRPr>
          </a:p>
        </p:txBody>
      </p:sp>
      <p:grpSp>
        <p:nvGrpSpPr>
          <p:cNvPr id="2" name="Group 5"/>
          <p:cNvGrpSpPr>
            <a:grpSpLocks/>
          </p:cNvGrpSpPr>
          <p:nvPr/>
        </p:nvGrpSpPr>
        <p:grpSpPr bwMode="auto">
          <a:xfrm>
            <a:off x="1588" y="2674938"/>
            <a:ext cx="609600" cy="1978025"/>
            <a:chOff x="1" y="1685"/>
            <a:chExt cx="384" cy="1246"/>
          </a:xfrm>
        </p:grpSpPr>
        <p:pic>
          <p:nvPicPr>
            <p:cNvPr id="949253"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4925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785794"/>
            <a:ext cx="8286808" cy="5521344"/>
          </a:xfrm>
        </p:spPr>
        <p:txBody>
          <a:bodyPr/>
          <a:lstStyle/>
          <a:p>
            <a:pPr marL="0" indent="0">
              <a:lnSpc>
                <a:spcPts val="3500"/>
              </a:lnSpc>
              <a:spcBef>
                <a:spcPct val="0"/>
              </a:spcBef>
              <a:buNone/>
            </a:pPr>
            <a:r>
              <a:rPr lang="zh-CN" altLang="en-US" sz="2400" b="1" dirty="0" smtClean="0">
                <a:solidFill>
                  <a:srgbClr val="990033"/>
                </a:solidFill>
                <a:cs typeface="Times New Roman" pitchFamily="18" charset="0"/>
              </a:rPr>
              <a:t>示例：如果说植物是人类生活的伙伴，花卉便是其中最耀眼的一群。在这个光、影和色彩汇集的花园里，我们将观赏到桃花的娇艳、荷花的清纯、菊花的高洁、梅花的坚韧，领略到大自然的美妙。</a:t>
            </a:r>
            <a:r>
              <a:rPr lang="en-US" altLang="en-US" sz="2400" b="1" dirty="0" smtClean="0">
                <a:solidFill>
                  <a:srgbClr val="990033"/>
                </a:solidFill>
                <a:cs typeface="Times New Roman" pitchFamily="18" charset="0"/>
              </a:rPr>
              <a:t>(</a:t>
            </a:r>
            <a:r>
              <a:rPr lang="zh-CN" altLang="en-US" sz="2400" b="1" dirty="0" smtClean="0">
                <a:solidFill>
                  <a:srgbClr val="990033"/>
                </a:solidFill>
                <a:cs typeface="Times New Roman" pitchFamily="18" charset="0"/>
              </a:rPr>
              <a:t>内容与摄影展相关，</a:t>
            </a:r>
            <a:r>
              <a:rPr lang="en-US" altLang="en-US" sz="2400" b="1" dirty="0" smtClean="0">
                <a:solidFill>
                  <a:srgbClr val="990033"/>
                </a:solidFill>
                <a:latin typeface="宋体" pitchFamily="2" charset="-122"/>
                <a:ea typeface="宋体" pitchFamily="2" charset="-122"/>
                <a:cs typeface="Times New Roman" pitchFamily="18" charset="0"/>
              </a:rPr>
              <a:t>2</a:t>
            </a:r>
            <a:r>
              <a:rPr lang="zh-CN" altLang="en-US" sz="2400" b="1" dirty="0" smtClean="0">
                <a:solidFill>
                  <a:srgbClr val="990033"/>
                </a:solidFill>
                <a:cs typeface="Times New Roman" pitchFamily="18" charset="0"/>
              </a:rPr>
              <a:t>分；语意连贯，衔接自然，</a:t>
            </a:r>
            <a:r>
              <a:rPr lang="en-US" altLang="en-US" sz="2400" b="1" dirty="0" smtClean="0">
                <a:solidFill>
                  <a:srgbClr val="990033"/>
                </a:solidFill>
                <a:latin typeface="宋体" pitchFamily="2" charset="-122"/>
                <a:ea typeface="宋体" pitchFamily="2" charset="-122"/>
                <a:cs typeface="Times New Roman" pitchFamily="18" charset="0"/>
              </a:rPr>
              <a:t>2</a:t>
            </a:r>
            <a:r>
              <a:rPr lang="zh-CN" altLang="en-US" sz="2400" b="1" dirty="0" smtClean="0">
                <a:solidFill>
                  <a:srgbClr val="990033"/>
                </a:solidFill>
                <a:cs typeface="Times New Roman" pitchFamily="18" charset="0"/>
              </a:rPr>
              <a:t>分；修辞手法，</a:t>
            </a:r>
            <a:r>
              <a:rPr lang="en-US" altLang="en-US" sz="2400" b="1" dirty="0" smtClean="0">
                <a:solidFill>
                  <a:srgbClr val="990033"/>
                </a:solidFill>
                <a:latin typeface="宋体" pitchFamily="2" charset="-122"/>
                <a:ea typeface="宋体" pitchFamily="2" charset="-122"/>
                <a:cs typeface="Times New Roman" pitchFamily="18" charset="0"/>
              </a:rPr>
              <a:t>2</a:t>
            </a:r>
            <a:r>
              <a:rPr lang="zh-CN" altLang="en-US" sz="2400" b="1" dirty="0" smtClean="0">
                <a:solidFill>
                  <a:srgbClr val="990033"/>
                </a:solidFill>
                <a:cs typeface="Times New Roman" pitchFamily="18" charset="0"/>
              </a:rPr>
              <a:t>分</a:t>
            </a:r>
            <a:r>
              <a:rPr lang="en-US" altLang="en-US" sz="2400" b="1" dirty="0" smtClean="0">
                <a:solidFill>
                  <a:srgbClr val="990033"/>
                </a:solidFill>
                <a:cs typeface="Times New Roman" pitchFamily="18" charset="0"/>
              </a:rPr>
              <a:t>)</a:t>
            </a:r>
            <a:endParaRPr lang="zh-CN" altLang="en-US" sz="2400" b="1" dirty="0" smtClean="0">
              <a:solidFill>
                <a:srgbClr val="990033"/>
              </a:solidFill>
              <a:cs typeface="Times New Roman" pitchFamily="18" charset="0"/>
            </a:endParaRPr>
          </a:p>
          <a:p>
            <a:pPr marL="0" indent="622300" eaLnBrk="1" hangingPunct="1">
              <a:lnSpc>
                <a:spcPts val="3500"/>
              </a:lnSpc>
              <a:spcBef>
                <a:spcPct val="0"/>
              </a:spcBef>
              <a:buNone/>
            </a:pPr>
            <a:endParaRPr lang="zh-CN" altLang="en-US" sz="2400" b="1" dirty="0" smtClean="0">
              <a:solidFill>
                <a:srgbClr val="990033"/>
              </a:solidFill>
            </a:endParaRPr>
          </a:p>
        </p:txBody>
      </p:sp>
      <p:grpSp>
        <p:nvGrpSpPr>
          <p:cNvPr id="2" name="Group 4"/>
          <p:cNvGrpSpPr>
            <a:grpSpLocks/>
          </p:cNvGrpSpPr>
          <p:nvPr/>
        </p:nvGrpSpPr>
        <p:grpSpPr bwMode="auto">
          <a:xfrm>
            <a:off x="1588" y="2674938"/>
            <a:ext cx="609600" cy="1978025"/>
            <a:chOff x="1" y="1685"/>
            <a:chExt cx="384" cy="1246"/>
          </a:xfrm>
        </p:grpSpPr>
        <p:pic>
          <p:nvPicPr>
            <p:cNvPr id="1391621"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9162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91623"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765174"/>
            <a:ext cx="8358246" cy="5664221"/>
          </a:xfrm>
        </p:spPr>
        <p:txBody>
          <a:bodyPr>
            <a:noAutofit/>
          </a:bodyPr>
          <a:lstStyle/>
          <a:p>
            <a:pPr marL="0" indent="622300" algn="ctr" eaLnBrk="1" hangingPunct="1">
              <a:lnSpc>
                <a:spcPts val="3500"/>
              </a:lnSpc>
              <a:spcBef>
                <a:spcPct val="0"/>
              </a:spcBef>
              <a:buFont typeface="Arial" charset="0"/>
              <a:buNone/>
            </a:pPr>
            <a:r>
              <a:rPr lang="en-US" altLang="zh-CN" sz="2400" b="1" dirty="0" smtClean="0">
                <a:solidFill>
                  <a:srgbClr val="0033CC"/>
                </a:solidFill>
                <a:effectLst>
                  <a:outerShdw blurRad="38100" dist="38100" dir="2700000" algn="tl">
                    <a:srgbClr val="C0C0C0"/>
                  </a:outerShdw>
                </a:effectLst>
                <a:latin typeface="+mn-ea"/>
              </a:rPr>
              <a:t>—— </a:t>
            </a:r>
            <a:r>
              <a:rPr lang="zh-CN" altLang="en-US" sz="2400" b="1" dirty="0" smtClean="0">
                <a:solidFill>
                  <a:srgbClr val="0033CC"/>
                </a:solidFill>
                <a:effectLst>
                  <a:outerShdw blurRad="38100" dist="38100" dir="2700000" algn="tl">
                    <a:srgbClr val="C0C0C0"/>
                  </a:outerShdw>
                </a:effectLst>
                <a:latin typeface="+mn-ea"/>
              </a:rPr>
              <a:t>技法点拨 </a:t>
            </a:r>
            <a:r>
              <a:rPr lang="en-US" altLang="zh-CN" sz="2400" b="1" dirty="0" smtClean="0">
                <a:solidFill>
                  <a:srgbClr val="0033CC"/>
                </a:solidFill>
                <a:effectLst>
                  <a:outerShdw blurRad="38100" dist="38100" dir="2700000" algn="tl">
                    <a:srgbClr val="C0C0C0"/>
                  </a:outerShdw>
                </a:effectLst>
                <a:latin typeface="+mn-ea"/>
              </a:rPr>
              <a:t>——</a:t>
            </a:r>
            <a:endParaRPr lang="zh-CN" altLang="en-US" sz="2400" b="1" dirty="0" smtClean="0">
              <a:latin typeface="+mn-ea"/>
            </a:endParaRPr>
          </a:p>
          <a:p>
            <a:pPr marL="0" indent="0" eaLnBrk="1" hangingPunct="1">
              <a:lnSpc>
                <a:spcPts val="3500"/>
              </a:lnSpc>
              <a:spcBef>
                <a:spcPct val="0"/>
              </a:spcBef>
              <a:buFont typeface="Arial" charset="0"/>
              <a:buNone/>
            </a:pPr>
            <a:r>
              <a:rPr lang="zh-CN" altLang="en-US" sz="2400" dirty="0" smtClean="0">
                <a:latin typeface="黑体" pitchFamily="2" charset="-122"/>
                <a:ea typeface="黑体" pitchFamily="2" charset="-122"/>
              </a:rPr>
              <a:t>技法</a:t>
            </a:r>
            <a:r>
              <a:rPr lang="en-US" altLang="zh-CN" sz="2400" dirty="0" smtClean="0">
                <a:latin typeface="黑体" pitchFamily="2" charset="-122"/>
                <a:ea typeface="黑体" pitchFamily="2" charset="-122"/>
              </a:rPr>
              <a:t>7</a:t>
            </a:r>
            <a:r>
              <a:rPr lang="zh-CN" altLang="en-US" sz="2400" dirty="0" smtClean="0">
                <a:latin typeface="黑体" pitchFamily="2" charset="-122"/>
                <a:ea typeface="黑体" pitchFamily="2" charset="-122"/>
              </a:rPr>
              <a:t>　语言表达寻规律</a:t>
            </a:r>
          </a:p>
          <a:p>
            <a:pPr marL="0" indent="0" eaLnBrk="1" hangingPunct="1">
              <a:lnSpc>
                <a:spcPts val="3500"/>
              </a:lnSpc>
              <a:spcBef>
                <a:spcPct val="0"/>
              </a:spcBef>
              <a:buNone/>
            </a:pPr>
            <a:r>
              <a:rPr lang="zh-CN" altLang="en-US" sz="2400" b="1" dirty="0" smtClean="0">
                <a:solidFill>
                  <a:srgbClr val="000000"/>
                </a:solidFill>
                <a:latin typeface="Times New Roman" pitchFamily="18" charset="0"/>
                <a:cs typeface="Times New Roman" pitchFamily="18" charset="0"/>
              </a:rPr>
              <a:t>         语言表达简明、得体、准确、鲜明、生动应注意的答题技巧：</a:t>
            </a:r>
          </a:p>
          <a:p>
            <a:pPr marL="0" indent="0" eaLnBrk="1" hangingPunct="1">
              <a:lnSpc>
                <a:spcPts val="3500"/>
              </a:lnSpc>
              <a:spcBef>
                <a:spcPct val="0"/>
              </a:spcBef>
              <a:buNone/>
            </a:pPr>
            <a:r>
              <a:rPr lang="en-US" altLang="zh-CN" sz="2400" b="1" dirty="0" smtClean="0">
                <a:solidFill>
                  <a:srgbClr val="000000"/>
                </a:solidFill>
                <a:latin typeface="Times New Roman" pitchFamily="18" charset="0"/>
                <a:cs typeface="Times New Roman" pitchFamily="18" charset="0"/>
              </a:rPr>
              <a:t>1</a:t>
            </a:r>
            <a:r>
              <a:rPr lang="zh-CN" altLang="en-US" sz="2400" b="1" dirty="0" smtClean="0">
                <a:solidFill>
                  <a:srgbClr val="000000"/>
                </a:solidFill>
                <a:latin typeface="Times New Roman" pitchFamily="18" charset="0"/>
                <a:cs typeface="Times New Roman" pitchFamily="18" charset="0"/>
              </a:rPr>
              <a:t>．树立</a:t>
            </a:r>
            <a:r>
              <a:rPr lang="zh-CN" altLang="en-US" sz="2400" b="1" dirty="0" smtClean="0">
                <a:solidFill>
                  <a:srgbClr val="000000"/>
                </a:solidFill>
                <a:latin typeface="宋体"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语境意识</a:t>
            </a:r>
            <a:r>
              <a:rPr lang="zh-CN" altLang="en-US" sz="2400" b="1" dirty="0" smtClean="0">
                <a:solidFill>
                  <a:srgbClr val="000000"/>
                </a:solidFill>
                <a:latin typeface="宋体" charset="-122"/>
                <a:cs typeface="Times New Roman" pitchFamily="18" charset="0"/>
              </a:rPr>
              <a:t>”</a:t>
            </a:r>
            <a:endParaRPr lang="zh-CN" altLang="en-US" sz="2400" b="1" dirty="0" smtClean="0">
              <a:solidFill>
                <a:srgbClr val="000000"/>
              </a:solidFill>
              <a:latin typeface="Times New Roman" pitchFamily="18" charset="0"/>
              <a:cs typeface="Times New Roman" pitchFamily="18" charset="0"/>
            </a:endParaRPr>
          </a:p>
          <a:p>
            <a:pPr marL="0" indent="0">
              <a:lnSpc>
                <a:spcPts val="3500"/>
              </a:lnSpc>
              <a:spcBef>
                <a:spcPct val="0"/>
              </a:spcBef>
              <a:buNone/>
            </a:pPr>
            <a:r>
              <a:rPr lang="zh-CN" altLang="en-US" sz="2400" b="1" dirty="0" smtClean="0">
                <a:solidFill>
                  <a:srgbClr val="000000"/>
                </a:solidFill>
                <a:latin typeface="Times New Roman" pitchFamily="18" charset="0"/>
                <a:cs typeface="Times New Roman" pitchFamily="18" charset="0"/>
              </a:rPr>
              <a:t>         通过语境理解题目题干，因为语言是一种社会现象，是一种社会活动。</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语言表达简明、得体、准确、鲜明、生动</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总是离不开一定的语境，就像植物生长离不开空气和水一样。就试题来说，题干包含着语境，试题所给的材料，也包含着一种语境。一般说来，语境对语言表达有限制和补充两种作用。试题所提供的语境，更多的是限制作用。考生复习的时候，就应该结合语境来完成题目。</a:t>
            </a:r>
          </a:p>
        </p:txBody>
      </p:sp>
      <p:grpSp>
        <p:nvGrpSpPr>
          <p:cNvPr id="2" name="Group 4"/>
          <p:cNvGrpSpPr>
            <a:grpSpLocks/>
          </p:cNvGrpSpPr>
          <p:nvPr/>
        </p:nvGrpSpPr>
        <p:grpSpPr bwMode="auto">
          <a:xfrm>
            <a:off x="1588" y="2674938"/>
            <a:ext cx="609600" cy="1978025"/>
            <a:chOff x="1" y="1685"/>
            <a:chExt cx="384" cy="1246"/>
          </a:xfrm>
        </p:grpSpPr>
        <p:pic>
          <p:nvPicPr>
            <p:cNvPr id="1396741"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9674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96743"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7762" name="内容占位符 2"/>
          <p:cNvSpPr>
            <a:spLocks noGrp="1"/>
          </p:cNvSpPr>
          <p:nvPr>
            <p:ph idx="4294967295"/>
          </p:nvPr>
        </p:nvSpPr>
        <p:spPr>
          <a:xfrm>
            <a:off x="714349" y="785794"/>
            <a:ext cx="7997852" cy="5549919"/>
          </a:xfrm>
        </p:spPr>
        <p:txBody>
          <a:bodyPr/>
          <a:lstStyle/>
          <a:p>
            <a:pPr marL="0" indent="0" eaLnBrk="1" hangingPunct="1">
              <a:lnSpc>
                <a:spcPts val="3500"/>
              </a:lnSpc>
              <a:spcBef>
                <a:spcPct val="0"/>
              </a:spcBef>
              <a:buNone/>
            </a:pPr>
            <a:r>
              <a:rPr lang="en-US" altLang="zh-CN" sz="2400" b="1" dirty="0" smtClean="0">
                <a:solidFill>
                  <a:srgbClr val="000000"/>
                </a:solidFill>
                <a:latin typeface="+mn-ea"/>
                <a:cs typeface="Times New Roman" pitchFamily="18" charset="0"/>
              </a:rPr>
              <a:t>2</a:t>
            </a:r>
            <a:r>
              <a:rPr lang="zh-CN" altLang="en-US" sz="2400" b="1" dirty="0" smtClean="0">
                <a:solidFill>
                  <a:srgbClr val="000000"/>
                </a:solidFill>
                <a:latin typeface="+mn-ea"/>
                <a:cs typeface="Times New Roman" pitchFamily="18" charset="0"/>
              </a:rPr>
              <a:t>．重视审准题目</a:t>
            </a:r>
          </a:p>
          <a:p>
            <a:pPr marL="0" indent="0">
              <a:lnSpc>
                <a:spcPts val="3500"/>
              </a:lnSpc>
              <a:spcBef>
                <a:spcPct val="0"/>
              </a:spcBef>
              <a:buNone/>
            </a:pPr>
            <a:r>
              <a:rPr lang="zh-CN" altLang="en-US" sz="2400" b="1" dirty="0" smtClean="0">
                <a:solidFill>
                  <a:srgbClr val="000000"/>
                </a:solidFill>
                <a:latin typeface="+mn-ea"/>
                <a:cs typeface="Times New Roman" pitchFamily="18" charset="0"/>
              </a:rPr>
              <a:t>    有时考生由于不注意审题，便把自己本来能答得很好的题目回答错误。就多年的高考备考经验得知：有些学生在平时的训练与练习中语言运用题做得很好，但是到了正式高考时，却因为看错或审错题而失分，这种情况很多。所以考生要尤其重视审题能力的培养。</a:t>
            </a:r>
          </a:p>
        </p:txBody>
      </p:sp>
      <p:grpSp>
        <p:nvGrpSpPr>
          <p:cNvPr id="2" name="Group 4"/>
          <p:cNvGrpSpPr>
            <a:grpSpLocks/>
          </p:cNvGrpSpPr>
          <p:nvPr/>
        </p:nvGrpSpPr>
        <p:grpSpPr bwMode="auto">
          <a:xfrm>
            <a:off x="1588" y="2674938"/>
            <a:ext cx="609600" cy="1978025"/>
            <a:chOff x="1" y="1685"/>
            <a:chExt cx="384" cy="1246"/>
          </a:xfrm>
        </p:grpSpPr>
        <p:pic>
          <p:nvPicPr>
            <p:cNvPr id="1397765"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97766"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97767"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77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9776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85794"/>
            <a:ext cx="8215369" cy="5715040"/>
          </a:xfrm>
        </p:spPr>
        <p:txBody>
          <a:bodyPr/>
          <a:lstStyle/>
          <a:p>
            <a:pPr marL="0" indent="0">
              <a:lnSpc>
                <a:spcPts val="3500"/>
              </a:lnSpc>
              <a:spcBef>
                <a:spcPct val="0"/>
              </a:spcBef>
              <a:buNone/>
            </a:pPr>
            <a:r>
              <a:rPr lang="en-US" altLang="zh-CN" sz="2400" b="1" dirty="0" smtClean="0">
                <a:solidFill>
                  <a:srgbClr val="000000"/>
                </a:solidFill>
                <a:latin typeface="Times New Roman" pitchFamily="18" charset="0"/>
                <a:cs typeface="Times New Roman" pitchFamily="18" charset="0"/>
              </a:rPr>
              <a:t>【</a:t>
            </a:r>
            <a:r>
              <a:rPr lang="zh-CN" altLang="en-US" sz="2400" dirty="0" smtClean="0">
                <a:solidFill>
                  <a:srgbClr val="000000"/>
                </a:solidFill>
                <a:latin typeface="黑体" pitchFamily="2" charset="-122"/>
                <a:ea typeface="黑体" pitchFamily="2" charset="-122"/>
                <a:cs typeface="Times New Roman" pitchFamily="18" charset="0"/>
              </a:rPr>
              <a:t>技法小练</a:t>
            </a:r>
            <a:r>
              <a:rPr lang="en-US" altLang="zh-CN" sz="2400" b="1" dirty="0" smtClean="0">
                <a:solidFill>
                  <a:srgbClr val="000000"/>
                </a:solidFill>
                <a:latin typeface="Times New Roman" pitchFamily="18" charset="0"/>
                <a:cs typeface="Times New Roman" pitchFamily="18" charset="0"/>
              </a:rPr>
              <a:t>】</a:t>
            </a:r>
          </a:p>
          <a:p>
            <a:pPr marL="0" indent="0">
              <a:lnSpc>
                <a:spcPts val="3500"/>
              </a:lnSpc>
              <a:spcBef>
                <a:spcPct val="0"/>
              </a:spcBef>
              <a:buNone/>
            </a:pPr>
            <a:r>
              <a:rPr lang="en-US" altLang="zh-CN" sz="2400" b="1" dirty="0" smtClean="0">
                <a:solidFill>
                  <a:srgbClr val="000000"/>
                </a:solidFill>
                <a:latin typeface="Times New Roman" pitchFamily="18" charset="0"/>
                <a:cs typeface="Times New Roman" pitchFamily="18" charset="0"/>
              </a:rPr>
              <a:t>1</a:t>
            </a:r>
            <a:r>
              <a:rPr lang="zh-CN" altLang="en-US" sz="2400" b="1" dirty="0" smtClean="0">
                <a:solidFill>
                  <a:srgbClr val="000000"/>
                </a:solidFill>
                <a:latin typeface="Times New Roman" pitchFamily="18" charset="0"/>
                <a:cs typeface="Times New Roman" pitchFamily="18" charset="0"/>
              </a:rPr>
              <a:t>．下面每句话的措辞中各有两处用语不得体，请指出并加以改正。</a:t>
            </a:r>
            <a:r>
              <a:rPr lang="en-US" altLang="en-US" sz="2400" b="1" dirty="0" smtClean="0">
                <a:solidFill>
                  <a:srgbClr val="000000"/>
                </a:solidFill>
                <a:latin typeface="Times New Roman" pitchFamily="18" charset="0"/>
                <a:cs typeface="Times New Roman" pitchFamily="18" charset="0"/>
              </a:rPr>
              <a:t>(</a:t>
            </a:r>
            <a:r>
              <a:rPr lang="en-US" altLang="en-US" sz="2400" b="1" dirty="0" smtClean="0">
                <a:solidFill>
                  <a:srgbClr val="000000"/>
                </a:solidFill>
                <a:latin typeface="宋体" pitchFamily="2" charset="-122"/>
                <a:ea typeface="宋体" pitchFamily="2" charset="-122"/>
                <a:cs typeface="Times New Roman" pitchFamily="18" charset="0"/>
              </a:rPr>
              <a:t>6</a:t>
            </a:r>
            <a:r>
              <a:rPr lang="zh-CN" altLang="en-US" sz="2400" b="1" dirty="0" smtClean="0">
                <a:solidFill>
                  <a:srgbClr val="000000"/>
                </a:solidFill>
                <a:latin typeface="Times New Roman" pitchFamily="18" charset="0"/>
                <a:cs typeface="Times New Roman" pitchFamily="18" charset="0"/>
              </a:rPr>
              <a:t>分</a:t>
            </a:r>
            <a:r>
              <a:rPr lang="en-US" altLang="en-US" sz="2400" b="1" dirty="0" smtClean="0">
                <a:solidFill>
                  <a:srgbClr val="000000"/>
                </a:solidFill>
                <a:latin typeface="Times New Roman" pitchFamily="18" charset="0"/>
                <a:cs typeface="Times New Roman" pitchFamily="18" charset="0"/>
              </a:rPr>
              <a:t>)</a:t>
            </a:r>
          </a:p>
          <a:p>
            <a:pPr marL="0" indent="0">
              <a:lnSpc>
                <a:spcPts val="3500"/>
              </a:lnSpc>
              <a:buNone/>
            </a:pPr>
            <a:r>
              <a:rPr lang="en-US" altLang="en-US" sz="2400" b="1" dirty="0" smtClean="0">
                <a:solidFill>
                  <a:srgbClr val="000000"/>
                </a:solidFill>
                <a:latin typeface="楷体_GB2312" pitchFamily="49" charset="-122"/>
                <a:ea typeface="楷体_GB2312" pitchFamily="49" charset="-122"/>
                <a:cs typeface="Times New Roman" pitchFamily="18" charset="0"/>
              </a:rPr>
              <a:t>     (</a:t>
            </a:r>
            <a:r>
              <a:rPr lang="en-US" altLang="en-US" sz="2400" b="1" dirty="0" smtClean="0">
                <a:solidFill>
                  <a:srgbClr val="000000"/>
                </a:solidFill>
                <a:latin typeface="宋体" pitchFamily="2" charset="-122"/>
                <a:ea typeface="宋体" pitchFamily="2" charset="-122"/>
                <a:cs typeface="Times New Roman" pitchFamily="18" charset="0"/>
              </a:rPr>
              <a:t>1</a:t>
            </a:r>
            <a:r>
              <a:rPr lang="en-US" altLang="en-US" sz="2400" b="1" dirty="0" smtClean="0">
                <a:solidFill>
                  <a:srgbClr val="000000"/>
                </a:solidFill>
                <a:latin typeface="楷体_GB2312" pitchFamily="49" charset="-122"/>
                <a:ea typeface="楷体_GB2312" pitchFamily="49"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我们县教育考察团这次惠顾贵校，参观贵校的校园文化建设等项目，得到了贵校的极大帮助。对贵校师生的深情厚谊，我们欣然接受，真是不成敬意。</a:t>
            </a:r>
            <a:r>
              <a:rPr lang="en-US" altLang="en-US" sz="2400" b="1" dirty="0" smtClean="0">
                <a:solidFill>
                  <a:srgbClr val="000000"/>
                </a:solidFill>
                <a:latin typeface="楷体_GB2312" pitchFamily="49" charset="-122"/>
                <a:ea typeface="楷体_GB2312" pitchFamily="49"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致辞</a:t>
            </a:r>
            <a:r>
              <a:rPr lang="en-US" altLang="en-US" sz="2400" b="1" dirty="0" smtClean="0">
                <a:solidFill>
                  <a:srgbClr val="000000"/>
                </a:solidFill>
                <a:latin typeface="楷体_GB2312" pitchFamily="49" charset="-122"/>
                <a:ea typeface="楷体_GB2312" pitchFamily="49" charset="-122"/>
                <a:cs typeface="Times New Roman" pitchFamily="18" charset="0"/>
              </a:rPr>
              <a:t>)</a:t>
            </a:r>
            <a:endParaRPr lang="zh-CN" altLang="en-US" sz="2400" b="1" dirty="0" smtClean="0">
              <a:solidFill>
                <a:srgbClr val="000000"/>
              </a:solidFill>
              <a:latin typeface="楷体_GB2312" pitchFamily="49" charset="-122"/>
              <a:ea typeface="楷体_GB2312" pitchFamily="49" charset="-122"/>
              <a:cs typeface="Times New Roman" pitchFamily="18" charset="0"/>
            </a:endParaRPr>
          </a:p>
          <a:p>
            <a:pPr marL="0" indent="0">
              <a:lnSpc>
                <a:spcPts val="3500"/>
              </a:lnSpc>
              <a:buNone/>
            </a:pPr>
            <a:r>
              <a:rPr lang="en-US" altLang="en-US" sz="2400" b="1" dirty="0" smtClean="0">
                <a:solidFill>
                  <a:srgbClr val="000000"/>
                </a:solidFill>
                <a:latin typeface="楷体_GB2312" pitchFamily="49" charset="-122"/>
                <a:ea typeface="楷体_GB2312" pitchFamily="49" charset="-122"/>
                <a:cs typeface="Times New Roman" pitchFamily="18" charset="0"/>
              </a:rPr>
              <a:t>     (</a:t>
            </a:r>
            <a:r>
              <a:rPr lang="en-US" altLang="en-US" sz="2400" b="1" dirty="0" smtClean="0">
                <a:solidFill>
                  <a:srgbClr val="000000"/>
                </a:solidFill>
                <a:latin typeface="宋体" pitchFamily="2" charset="-122"/>
                <a:ea typeface="宋体" pitchFamily="2" charset="-122"/>
                <a:cs typeface="Times New Roman" pitchFamily="18" charset="0"/>
              </a:rPr>
              <a:t>2</a:t>
            </a:r>
            <a:r>
              <a:rPr lang="en-US" altLang="en-US" sz="2400" b="1" dirty="0" smtClean="0">
                <a:solidFill>
                  <a:srgbClr val="000000"/>
                </a:solidFill>
                <a:latin typeface="楷体_GB2312" pitchFamily="49" charset="-122"/>
                <a:ea typeface="楷体_GB2312" pitchFamily="49"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您约我今天下午去贵处谈我班同学光临贵馆一事，因我临时有急事，现不得不改期。具体改在何时，另行通知。</a:t>
            </a:r>
            <a:r>
              <a:rPr lang="en-US" altLang="en-US" sz="2400" b="1" dirty="0" smtClean="0">
                <a:solidFill>
                  <a:srgbClr val="000000"/>
                </a:solidFill>
                <a:latin typeface="楷体_GB2312" pitchFamily="49" charset="-122"/>
                <a:ea typeface="楷体_GB2312" pitchFamily="49"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便条</a:t>
            </a:r>
            <a:r>
              <a:rPr lang="en-US" altLang="en-US" sz="2400" b="1" dirty="0" smtClean="0">
                <a:solidFill>
                  <a:srgbClr val="000000"/>
                </a:solidFill>
                <a:latin typeface="楷体_GB2312" pitchFamily="49" charset="-122"/>
                <a:ea typeface="楷体_GB2312" pitchFamily="49" charset="-122"/>
                <a:cs typeface="Times New Roman" pitchFamily="18" charset="0"/>
              </a:rPr>
              <a:t>)</a:t>
            </a:r>
            <a:endParaRPr lang="zh-CN" altLang="en-US" sz="2400" b="1" dirty="0" smtClean="0">
              <a:solidFill>
                <a:srgbClr val="000000"/>
              </a:solidFill>
              <a:latin typeface="楷体_GB2312" pitchFamily="49" charset="-122"/>
              <a:ea typeface="楷体_GB2312" pitchFamily="49" charset="-122"/>
              <a:cs typeface="Times New Roman" pitchFamily="18" charset="0"/>
            </a:endParaRPr>
          </a:p>
        </p:txBody>
      </p:sp>
      <p:grpSp>
        <p:nvGrpSpPr>
          <p:cNvPr id="2" name="Group 4"/>
          <p:cNvGrpSpPr>
            <a:grpSpLocks/>
          </p:cNvGrpSpPr>
          <p:nvPr/>
        </p:nvGrpSpPr>
        <p:grpSpPr bwMode="auto">
          <a:xfrm>
            <a:off x="1588" y="2674938"/>
            <a:ext cx="609600" cy="1978025"/>
            <a:chOff x="1" y="1685"/>
            <a:chExt cx="384" cy="1246"/>
          </a:xfrm>
        </p:grpSpPr>
        <p:pic>
          <p:nvPicPr>
            <p:cNvPr id="1398789"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98790"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98791"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57158" y="785794"/>
            <a:ext cx="8572559" cy="5549919"/>
          </a:xfrm>
        </p:spPr>
        <p:txBody>
          <a:bodyPr/>
          <a:lstStyle/>
          <a:p>
            <a:pPr indent="622800">
              <a:lnSpc>
                <a:spcPts val="3500"/>
              </a:lnSpc>
              <a:buNone/>
            </a:pPr>
            <a:r>
              <a:rPr lang="en-US" altLang="en-US" sz="2400" b="1" dirty="0" smtClean="0">
                <a:solidFill>
                  <a:srgbClr val="000000"/>
                </a:solidFill>
                <a:latin typeface="楷体_GB2312" pitchFamily="49" charset="-122"/>
                <a:ea typeface="楷体_GB2312" pitchFamily="49" charset="-122"/>
                <a:cs typeface="Times New Roman" pitchFamily="18" charset="0"/>
              </a:rPr>
              <a:t>(</a:t>
            </a:r>
            <a:r>
              <a:rPr lang="en-US" altLang="en-US" sz="2400" b="1" dirty="0" smtClean="0">
                <a:solidFill>
                  <a:srgbClr val="000000"/>
                </a:solidFill>
                <a:latin typeface="宋体" pitchFamily="2" charset="-122"/>
                <a:ea typeface="宋体" pitchFamily="2" charset="-122"/>
                <a:cs typeface="Times New Roman" pitchFamily="18" charset="0"/>
              </a:rPr>
              <a:t>3</a:t>
            </a:r>
            <a:r>
              <a:rPr lang="en-US" altLang="en-US" sz="2400" b="1" dirty="0" smtClean="0">
                <a:solidFill>
                  <a:srgbClr val="000000"/>
                </a:solidFill>
                <a:latin typeface="楷体_GB2312" pitchFamily="49" charset="-122"/>
                <a:ea typeface="楷体_GB2312" pitchFamily="49"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公司敬请沿线用户做好储水准备，以免带来不便。为此，我们敬谢不敏。如需查证相关事宜，请拨打供水服务热线：</a:t>
            </a:r>
            <a:r>
              <a:rPr lang="en-US" altLang="en-US" sz="2400" b="1" dirty="0" smtClean="0">
                <a:solidFill>
                  <a:srgbClr val="000000"/>
                </a:solidFill>
                <a:latin typeface="宋体" pitchFamily="2" charset="-122"/>
                <a:ea typeface="宋体" pitchFamily="2" charset="-122"/>
                <a:cs typeface="Times New Roman" pitchFamily="18" charset="0"/>
              </a:rPr>
              <a:t>8888</a:t>
            </a:r>
            <a:r>
              <a:rPr lang="zh-CN" altLang="en-US" sz="2400" b="1" dirty="0" smtClean="0">
                <a:solidFill>
                  <a:srgbClr val="000000"/>
                </a:solidFill>
                <a:latin typeface="宋体" pitchFamily="2" charset="-122"/>
                <a:ea typeface="宋体" pitchFamily="2" charset="-122"/>
                <a:cs typeface="Times New Roman" pitchFamily="18" charset="0"/>
              </a:rPr>
              <a:t>－</a:t>
            </a:r>
            <a:r>
              <a:rPr lang="en-US" altLang="en-US" sz="2400" b="1" dirty="0" smtClean="0">
                <a:solidFill>
                  <a:srgbClr val="000000"/>
                </a:solidFill>
                <a:latin typeface="宋体" pitchFamily="2" charset="-122"/>
                <a:ea typeface="宋体" pitchFamily="2" charset="-122"/>
                <a:cs typeface="Times New Roman" pitchFamily="18" charset="0"/>
              </a:rPr>
              <a:t>88888888</a:t>
            </a:r>
            <a:r>
              <a:rPr lang="zh-CN" altLang="en-US" sz="2400" b="1" dirty="0" smtClean="0">
                <a:solidFill>
                  <a:srgbClr val="000000"/>
                </a:solidFill>
                <a:latin typeface="楷体_GB2312" pitchFamily="49" charset="-122"/>
                <a:ea typeface="楷体_GB2312" pitchFamily="49" charset="-122"/>
                <a:cs typeface="Times New Roman" pitchFamily="18" charset="0"/>
              </a:rPr>
              <a:t>。</a:t>
            </a:r>
            <a:r>
              <a:rPr lang="en-US" altLang="en-US" sz="2400" b="1" dirty="0" smtClean="0">
                <a:solidFill>
                  <a:srgbClr val="000000"/>
                </a:solidFill>
                <a:latin typeface="楷体_GB2312" pitchFamily="49" charset="-122"/>
                <a:ea typeface="楷体_GB2312" pitchFamily="49"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通知</a:t>
            </a:r>
            <a:r>
              <a:rPr lang="en-US" altLang="en-US" sz="2400" b="1" dirty="0" smtClean="0">
                <a:solidFill>
                  <a:srgbClr val="000000"/>
                </a:solidFill>
                <a:latin typeface="楷体_GB2312" pitchFamily="49" charset="-122"/>
                <a:ea typeface="楷体_GB2312" pitchFamily="49" charset="-122"/>
                <a:cs typeface="Times New Roman" pitchFamily="18" charset="0"/>
              </a:rPr>
              <a:t>)</a:t>
            </a:r>
            <a:endParaRPr lang="zh-CN" altLang="en-US" sz="2400" b="1" dirty="0" smtClean="0">
              <a:solidFill>
                <a:srgbClr val="000000"/>
              </a:solidFill>
              <a:latin typeface="楷体_GB2312" pitchFamily="49" charset="-122"/>
              <a:ea typeface="楷体_GB2312" pitchFamily="49" charset="-122"/>
              <a:cs typeface="Times New Roman" pitchFamily="18" charset="0"/>
            </a:endParaRPr>
          </a:p>
        </p:txBody>
      </p:sp>
      <p:grpSp>
        <p:nvGrpSpPr>
          <p:cNvPr id="2" name="Group 4"/>
          <p:cNvGrpSpPr>
            <a:grpSpLocks/>
          </p:cNvGrpSpPr>
          <p:nvPr/>
        </p:nvGrpSpPr>
        <p:grpSpPr bwMode="auto">
          <a:xfrm>
            <a:off x="1588" y="2674938"/>
            <a:ext cx="609600" cy="1978025"/>
            <a:chOff x="1" y="1685"/>
            <a:chExt cx="384" cy="1246"/>
          </a:xfrm>
        </p:grpSpPr>
        <p:pic>
          <p:nvPicPr>
            <p:cNvPr id="1399813"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9981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99815"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3" y="785794"/>
            <a:ext cx="8140728" cy="5549919"/>
          </a:xfrm>
        </p:spPr>
        <p:txBody>
          <a:bodyPr/>
          <a:lstStyle/>
          <a:p>
            <a:pPr marL="0" indent="0">
              <a:lnSpc>
                <a:spcPts val="3500"/>
              </a:lnSpc>
              <a:buNone/>
            </a:pPr>
            <a:r>
              <a:rPr lang="en-US" altLang="en-US" sz="2400" b="1" dirty="0" smtClean="0">
                <a:latin typeface="+mn-ea"/>
              </a:rPr>
              <a:t>(1)</a:t>
            </a:r>
            <a:r>
              <a:rPr lang="en-US" altLang="en-US" sz="2400" b="1" dirty="0" smtClean="0">
                <a:latin typeface="宋体" pitchFamily="2" charset="-122"/>
                <a:ea typeface="宋体" pitchFamily="2" charset="-122"/>
              </a:rPr>
              <a:t>________</a:t>
            </a:r>
            <a:r>
              <a:rPr lang="zh-CN" altLang="en-US" sz="2400" b="1" dirty="0" smtClean="0">
                <a:latin typeface="+mn-ea"/>
              </a:rPr>
              <a:t>改为</a:t>
            </a:r>
            <a:r>
              <a:rPr lang="en-US" altLang="en-US" sz="2400" b="1" dirty="0" smtClean="0">
                <a:latin typeface="宋体" pitchFamily="2" charset="-122"/>
                <a:ea typeface="宋体" pitchFamily="2" charset="-122"/>
              </a:rPr>
              <a:t>________________________________</a:t>
            </a:r>
            <a:endParaRPr lang="zh-CN" altLang="en-US" sz="2400" b="1" dirty="0" smtClean="0">
              <a:latin typeface="宋体" pitchFamily="2" charset="-122"/>
              <a:ea typeface="宋体" pitchFamily="2" charset="-122"/>
            </a:endParaRPr>
          </a:p>
          <a:p>
            <a:pPr marL="0" indent="0">
              <a:lnSpc>
                <a:spcPts val="3500"/>
              </a:lnSpc>
              <a:buNone/>
            </a:pPr>
            <a:r>
              <a:rPr lang="en-US" altLang="en-US" sz="2400" b="1" dirty="0" smtClean="0">
                <a:latin typeface="宋体" pitchFamily="2" charset="-122"/>
                <a:ea typeface="宋体" pitchFamily="2" charset="-122"/>
              </a:rPr>
              <a:t>________</a:t>
            </a:r>
            <a:r>
              <a:rPr lang="zh-CN" altLang="en-US" sz="2400" b="1" dirty="0" smtClean="0">
                <a:latin typeface="+mn-ea"/>
              </a:rPr>
              <a:t>改为</a:t>
            </a:r>
            <a:r>
              <a:rPr lang="en-US" altLang="en-US" sz="2400" b="1" dirty="0" smtClean="0">
                <a:latin typeface="宋体" pitchFamily="2" charset="-122"/>
                <a:ea typeface="宋体" pitchFamily="2" charset="-122"/>
              </a:rPr>
              <a:t>________________________________</a:t>
            </a:r>
            <a:endParaRPr lang="zh-CN" altLang="en-US" sz="2400" b="1" dirty="0" smtClean="0">
              <a:latin typeface="宋体" pitchFamily="2" charset="-122"/>
              <a:ea typeface="宋体" pitchFamily="2" charset="-122"/>
            </a:endParaRPr>
          </a:p>
          <a:p>
            <a:pPr marL="0" indent="0">
              <a:lnSpc>
                <a:spcPts val="3500"/>
              </a:lnSpc>
              <a:buNone/>
            </a:pPr>
            <a:r>
              <a:rPr lang="en-US" altLang="en-US" sz="2400" b="1" dirty="0" smtClean="0">
                <a:latin typeface="+mn-ea"/>
              </a:rPr>
              <a:t>(2)</a:t>
            </a:r>
            <a:r>
              <a:rPr lang="en-US" altLang="en-US" sz="2400" b="1" dirty="0" smtClean="0">
                <a:latin typeface="宋体" pitchFamily="2" charset="-122"/>
                <a:ea typeface="宋体" pitchFamily="2" charset="-122"/>
              </a:rPr>
              <a:t>________</a:t>
            </a:r>
            <a:r>
              <a:rPr lang="zh-CN" altLang="en-US" sz="2400" b="1" dirty="0" smtClean="0">
                <a:latin typeface="+mn-ea"/>
              </a:rPr>
              <a:t>改为</a:t>
            </a:r>
            <a:r>
              <a:rPr lang="en-US" altLang="en-US" sz="2400" b="1" dirty="0" smtClean="0">
                <a:latin typeface="宋体" pitchFamily="2" charset="-122"/>
                <a:ea typeface="宋体" pitchFamily="2" charset="-122"/>
              </a:rPr>
              <a:t>________________________________</a:t>
            </a:r>
            <a:endParaRPr lang="zh-CN" altLang="en-US" sz="2400" b="1" dirty="0" smtClean="0">
              <a:latin typeface="宋体" pitchFamily="2" charset="-122"/>
              <a:ea typeface="宋体" pitchFamily="2" charset="-122"/>
            </a:endParaRPr>
          </a:p>
          <a:p>
            <a:pPr marL="0" indent="0">
              <a:lnSpc>
                <a:spcPts val="3500"/>
              </a:lnSpc>
              <a:buNone/>
            </a:pPr>
            <a:r>
              <a:rPr lang="en-US" altLang="en-US" sz="2400" b="1" dirty="0" smtClean="0">
                <a:latin typeface="宋体" pitchFamily="2" charset="-122"/>
                <a:ea typeface="宋体" pitchFamily="2" charset="-122"/>
              </a:rPr>
              <a:t>________</a:t>
            </a:r>
            <a:r>
              <a:rPr lang="zh-CN" altLang="en-US" sz="2400" b="1" dirty="0" smtClean="0">
                <a:latin typeface="+mn-ea"/>
              </a:rPr>
              <a:t>改为</a:t>
            </a:r>
            <a:r>
              <a:rPr lang="en-US" altLang="en-US" sz="2400" b="1" dirty="0" smtClean="0">
                <a:latin typeface="宋体" pitchFamily="2" charset="-122"/>
                <a:ea typeface="宋体" pitchFamily="2" charset="-122"/>
              </a:rPr>
              <a:t>________________________________</a:t>
            </a:r>
            <a:endParaRPr lang="zh-CN" altLang="en-US" sz="2400" b="1" dirty="0" smtClean="0">
              <a:latin typeface="宋体" pitchFamily="2" charset="-122"/>
              <a:ea typeface="宋体" pitchFamily="2" charset="-122"/>
            </a:endParaRPr>
          </a:p>
          <a:p>
            <a:pPr marL="0" indent="0">
              <a:lnSpc>
                <a:spcPts val="3500"/>
              </a:lnSpc>
              <a:buNone/>
            </a:pPr>
            <a:r>
              <a:rPr lang="en-US" altLang="en-US" sz="2400" b="1" dirty="0" smtClean="0">
                <a:latin typeface="+mn-ea"/>
              </a:rPr>
              <a:t>(3)</a:t>
            </a:r>
            <a:r>
              <a:rPr lang="en-US" altLang="en-US" sz="2400" b="1" dirty="0" smtClean="0">
                <a:latin typeface="宋体" pitchFamily="2" charset="-122"/>
                <a:ea typeface="宋体" pitchFamily="2" charset="-122"/>
              </a:rPr>
              <a:t>________</a:t>
            </a:r>
            <a:r>
              <a:rPr lang="zh-CN" altLang="en-US" sz="2400" b="1" dirty="0" smtClean="0">
                <a:latin typeface="+mn-ea"/>
              </a:rPr>
              <a:t>改为</a:t>
            </a:r>
            <a:r>
              <a:rPr lang="en-US" altLang="en-US" sz="2400" b="1" dirty="0" smtClean="0">
                <a:latin typeface="宋体" pitchFamily="2" charset="-122"/>
                <a:ea typeface="宋体" pitchFamily="2" charset="-122"/>
              </a:rPr>
              <a:t>________________________________</a:t>
            </a:r>
            <a:endParaRPr lang="zh-CN" altLang="en-US" sz="2400" b="1" dirty="0" smtClean="0">
              <a:latin typeface="宋体" pitchFamily="2" charset="-122"/>
              <a:ea typeface="宋体" pitchFamily="2" charset="-122"/>
            </a:endParaRPr>
          </a:p>
          <a:p>
            <a:pPr marL="0" indent="0">
              <a:lnSpc>
                <a:spcPts val="3500"/>
              </a:lnSpc>
              <a:buNone/>
            </a:pPr>
            <a:r>
              <a:rPr lang="en-US" altLang="en-US" sz="2400" b="1" dirty="0" smtClean="0">
                <a:latin typeface="宋体" pitchFamily="2" charset="-122"/>
                <a:ea typeface="宋体" pitchFamily="2" charset="-122"/>
              </a:rPr>
              <a:t>________</a:t>
            </a:r>
            <a:r>
              <a:rPr lang="zh-CN" altLang="en-US" sz="2400" b="1" dirty="0" smtClean="0">
                <a:latin typeface="+mn-ea"/>
              </a:rPr>
              <a:t>改为</a:t>
            </a:r>
            <a:r>
              <a:rPr lang="en-US" altLang="en-US" sz="2400" b="1" dirty="0" smtClean="0">
                <a:latin typeface="宋体" pitchFamily="2" charset="-122"/>
                <a:ea typeface="宋体" pitchFamily="2" charset="-122"/>
              </a:rPr>
              <a:t>________________________________</a:t>
            </a:r>
          </a:p>
          <a:p>
            <a:pPr marL="0" indent="0">
              <a:lnSpc>
                <a:spcPts val="3500"/>
              </a:lnSpc>
              <a:buNone/>
            </a:pPr>
            <a:r>
              <a:rPr lang="en-US" altLang="en-US" sz="2400" b="1" dirty="0" smtClean="0">
                <a:latin typeface="+mn-ea"/>
              </a:rPr>
              <a:t>■ </a:t>
            </a:r>
            <a:r>
              <a:rPr lang="zh-CN" altLang="en-US" sz="2400" b="1" dirty="0" smtClean="0">
                <a:latin typeface="+mn-ea"/>
              </a:rPr>
              <a:t>温馨提示 </a:t>
            </a:r>
          </a:p>
          <a:p>
            <a:pPr marL="0" indent="0">
              <a:lnSpc>
                <a:spcPts val="3500"/>
              </a:lnSpc>
              <a:buNone/>
            </a:pPr>
            <a:r>
              <a:rPr lang="en-US" altLang="en-US" sz="2400" b="1" dirty="0" smtClean="0">
                <a:latin typeface="+mn-ea"/>
              </a:rPr>
              <a:t>[</a:t>
            </a:r>
            <a:r>
              <a:rPr lang="zh-CN" altLang="en-US" sz="2400" b="1" dirty="0" smtClean="0">
                <a:latin typeface="+mn-ea"/>
              </a:rPr>
              <a:t>常用敬辞</a:t>
            </a:r>
            <a:r>
              <a:rPr lang="en-US" altLang="en-US" sz="2400" b="1" dirty="0" smtClean="0">
                <a:latin typeface="+mn-ea"/>
              </a:rPr>
              <a:t>] </a:t>
            </a:r>
            <a:r>
              <a:rPr lang="zh-CN" altLang="en-US" sz="2400" b="1" dirty="0" smtClean="0">
                <a:latin typeface="+mn-ea"/>
              </a:rPr>
              <a:t>请见速查速记</a:t>
            </a:r>
            <a:r>
              <a:rPr lang="en-US" altLang="en-US" sz="2400" b="1" dirty="0" smtClean="0">
                <a:latin typeface="Times New Roman" pitchFamily="18" charset="0"/>
                <a:cs typeface="Times New Roman" pitchFamily="18" charset="0"/>
              </a:rPr>
              <a:t>P</a:t>
            </a:r>
            <a:r>
              <a:rPr lang="en-US" altLang="en-US" sz="2400" b="1" dirty="0" smtClean="0">
                <a:latin typeface="宋体" pitchFamily="2" charset="-122"/>
                <a:ea typeface="宋体" pitchFamily="2" charset="-122"/>
              </a:rPr>
              <a:t>010</a:t>
            </a:r>
            <a:r>
              <a:rPr lang="zh-CN" altLang="en-US" sz="2400" b="1" dirty="0" smtClean="0">
                <a:latin typeface="+mn-ea"/>
              </a:rPr>
              <a:t>。</a:t>
            </a:r>
          </a:p>
          <a:p>
            <a:pPr marL="0" indent="0">
              <a:lnSpc>
                <a:spcPts val="3500"/>
              </a:lnSpc>
              <a:buNone/>
            </a:pPr>
            <a:r>
              <a:rPr lang="en-US" altLang="en-US" sz="2400" b="1" dirty="0" smtClean="0">
                <a:latin typeface="+mn-ea"/>
              </a:rPr>
              <a:t>[</a:t>
            </a:r>
            <a:r>
              <a:rPr lang="zh-CN" altLang="en-US" sz="2400" b="1" dirty="0" smtClean="0">
                <a:latin typeface="+mn-ea"/>
              </a:rPr>
              <a:t>常用谦辞</a:t>
            </a:r>
            <a:r>
              <a:rPr lang="en-US" altLang="en-US" sz="2400" b="1" dirty="0" smtClean="0">
                <a:latin typeface="+mn-ea"/>
              </a:rPr>
              <a:t>] </a:t>
            </a:r>
            <a:r>
              <a:rPr lang="zh-CN" altLang="en-US" sz="2400" b="1" dirty="0" smtClean="0">
                <a:latin typeface="+mn-ea"/>
              </a:rPr>
              <a:t>请见速查速记</a:t>
            </a:r>
            <a:r>
              <a:rPr lang="en-US" altLang="en-US" sz="2400" b="1" dirty="0" smtClean="0">
                <a:latin typeface="Times New Roman" pitchFamily="18" charset="0"/>
                <a:cs typeface="Times New Roman" pitchFamily="18" charset="0"/>
              </a:rPr>
              <a:t>P</a:t>
            </a:r>
            <a:r>
              <a:rPr lang="en-US" altLang="en-US" sz="2400" b="1" dirty="0" smtClean="0">
                <a:latin typeface="宋体" pitchFamily="2" charset="-122"/>
                <a:ea typeface="宋体" pitchFamily="2" charset="-122"/>
              </a:rPr>
              <a:t>012</a:t>
            </a:r>
            <a:r>
              <a:rPr lang="zh-CN" altLang="en-US" sz="2400" b="1" dirty="0" smtClean="0">
                <a:latin typeface="+mn-ea"/>
              </a:rPr>
              <a:t>。</a:t>
            </a:r>
          </a:p>
        </p:txBody>
      </p:sp>
      <p:grpSp>
        <p:nvGrpSpPr>
          <p:cNvPr id="2" name="Group 4"/>
          <p:cNvGrpSpPr>
            <a:grpSpLocks/>
          </p:cNvGrpSpPr>
          <p:nvPr/>
        </p:nvGrpSpPr>
        <p:grpSpPr bwMode="auto">
          <a:xfrm>
            <a:off x="1588" y="2674938"/>
            <a:ext cx="609600" cy="1978025"/>
            <a:chOff x="1" y="1685"/>
            <a:chExt cx="384" cy="1246"/>
          </a:xfrm>
        </p:grpSpPr>
        <p:pic>
          <p:nvPicPr>
            <p:cNvPr id="1399813"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9981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99815"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3" y="785794"/>
            <a:ext cx="8140728" cy="5549919"/>
          </a:xfrm>
        </p:spPr>
        <p:txBody>
          <a:bodyPr/>
          <a:lstStyle/>
          <a:p>
            <a:pPr marL="0" indent="0">
              <a:lnSpc>
                <a:spcPts val="3500"/>
              </a:lnSpc>
              <a:spcBef>
                <a:spcPct val="0"/>
              </a:spcBef>
              <a:buNone/>
            </a:pPr>
            <a:r>
              <a:rPr lang="en-US" altLang="en-US" sz="2400" b="1" dirty="0" smtClean="0">
                <a:solidFill>
                  <a:srgbClr val="990033"/>
                </a:solidFill>
                <a:latin typeface="宋体" charset="-122"/>
                <a:cs typeface="Times New Roman" pitchFamily="18" charset="0"/>
              </a:rPr>
              <a:t>(1)“</a:t>
            </a:r>
            <a:r>
              <a:rPr lang="zh-CN" altLang="en-US" sz="2400" b="1" dirty="0" smtClean="0">
                <a:solidFill>
                  <a:srgbClr val="990033"/>
                </a:solidFill>
                <a:latin typeface="宋体" charset="-122"/>
                <a:cs typeface="Times New Roman" pitchFamily="18" charset="0"/>
              </a:rPr>
              <a:t>惠顾</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改为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来到</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不成敬意</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改为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不胜感激</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或</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非常感谢</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p>
          <a:p>
            <a:pPr marL="0" indent="0">
              <a:lnSpc>
                <a:spcPts val="3500"/>
              </a:lnSpc>
              <a:spcBef>
                <a:spcPct val="0"/>
              </a:spcBef>
              <a:buNone/>
            </a:pPr>
            <a:r>
              <a:rPr lang="en-US" altLang="en-US" sz="2400" b="1" dirty="0" smtClean="0">
                <a:solidFill>
                  <a:srgbClr val="990033"/>
                </a:solidFill>
                <a:latin typeface="宋体" charset="-122"/>
                <a:cs typeface="Times New Roman" pitchFamily="18" charset="0"/>
              </a:rPr>
              <a:t>(2)“</a:t>
            </a:r>
            <a:r>
              <a:rPr lang="zh-CN" altLang="en-US" sz="2400" b="1" dirty="0" smtClean="0">
                <a:solidFill>
                  <a:srgbClr val="990033"/>
                </a:solidFill>
                <a:latin typeface="宋体" charset="-122"/>
                <a:cs typeface="Times New Roman" pitchFamily="18" charset="0"/>
              </a:rPr>
              <a:t>光临</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改为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参观</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通知</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改为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联系</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或</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商量</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p>
          <a:p>
            <a:pPr marL="0" indent="0">
              <a:lnSpc>
                <a:spcPts val="3500"/>
              </a:lnSpc>
              <a:spcBef>
                <a:spcPct val="0"/>
              </a:spcBef>
              <a:buNone/>
            </a:pPr>
            <a:r>
              <a:rPr lang="en-US" altLang="en-US" sz="2400" b="1" dirty="0" smtClean="0">
                <a:solidFill>
                  <a:srgbClr val="990033"/>
                </a:solidFill>
                <a:latin typeface="宋体" charset="-122"/>
                <a:cs typeface="Times New Roman" pitchFamily="18" charset="0"/>
              </a:rPr>
              <a:t>(3)“</a:t>
            </a:r>
            <a:r>
              <a:rPr lang="zh-CN" altLang="en-US" sz="2400" b="1" dirty="0" smtClean="0">
                <a:solidFill>
                  <a:srgbClr val="990033"/>
                </a:solidFill>
                <a:latin typeface="宋体" charset="-122"/>
                <a:cs typeface="Times New Roman" pitchFamily="18" charset="0"/>
              </a:rPr>
              <a:t>敬谢不敏</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改为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深表歉意</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查证</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改为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咨询</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p>
          <a:p>
            <a:pPr marL="0" indent="0">
              <a:lnSpc>
                <a:spcPts val="3500"/>
              </a:lnSpc>
              <a:spcBef>
                <a:spcPct val="0"/>
              </a:spcBef>
              <a:buNone/>
            </a:pP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以上修改仅供参考，改为得体的词语即可</a:t>
            </a:r>
            <a:r>
              <a:rPr lang="en-US" altLang="en-US" sz="2400" b="1" dirty="0" smtClean="0">
                <a:solidFill>
                  <a:srgbClr val="990033"/>
                </a:solidFill>
                <a:latin typeface="宋体" charset="-122"/>
                <a:cs typeface="Times New Roman" pitchFamily="18" charset="0"/>
              </a:rPr>
              <a:t>)</a:t>
            </a:r>
            <a:endParaRPr lang="zh-CN" altLang="en-US" sz="2400" b="1" dirty="0" smtClean="0">
              <a:solidFill>
                <a:srgbClr val="990033"/>
              </a:solidFill>
              <a:latin typeface="宋体" charset="-122"/>
              <a:cs typeface="Times New Roman" pitchFamily="18" charset="0"/>
            </a:endParaRPr>
          </a:p>
        </p:txBody>
      </p:sp>
      <p:grpSp>
        <p:nvGrpSpPr>
          <p:cNvPr id="2" name="Group 4"/>
          <p:cNvGrpSpPr>
            <a:grpSpLocks/>
          </p:cNvGrpSpPr>
          <p:nvPr/>
        </p:nvGrpSpPr>
        <p:grpSpPr bwMode="auto">
          <a:xfrm>
            <a:off x="1588" y="2674938"/>
            <a:ext cx="609600" cy="1978025"/>
            <a:chOff x="1" y="1685"/>
            <a:chExt cx="384" cy="1246"/>
          </a:xfrm>
        </p:grpSpPr>
        <p:pic>
          <p:nvPicPr>
            <p:cNvPr id="1399813"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9981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99815"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785794"/>
            <a:ext cx="8215369" cy="5549919"/>
          </a:xfrm>
        </p:spPr>
        <p:txBody>
          <a:bodyPr/>
          <a:lstStyle/>
          <a:p>
            <a:pPr marL="0" indent="0">
              <a:lnSpc>
                <a:spcPts val="3500"/>
              </a:lnSpc>
              <a:spcBef>
                <a:spcPct val="0"/>
              </a:spcBef>
              <a:buNone/>
            </a:pP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en-US" sz="2400" b="1" dirty="0" smtClean="0">
                <a:solidFill>
                  <a:srgbClr val="990033"/>
                </a:solidFill>
                <a:latin typeface="宋体" charset="-122"/>
                <a:cs typeface="Times New Roman" pitchFamily="18" charset="0"/>
              </a:rPr>
              <a:t>]  (1)</a:t>
            </a:r>
            <a:r>
              <a:rPr lang="zh-CN" altLang="en-US" sz="2400" b="1" dirty="0" smtClean="0">
                <a:solidFill>
                  <a:srgbClr val="990033"/>
                </a:solidFill>
                <a:latin typeface="宋体" charset="-122"/>
                <a:cs typeface="Times New Roman" pitchFamily="18" charset="0"/>
              </a:rPr>
              <a:t>中</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惠顾</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指光临，惠临，是敬辞，可改为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来到</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不成敬意”是谦辞，可改为“非常感谢”等。</a:t>
            </a:r>
            <a:r>
              <a:rPr lang="en-US" altLang="en-US" sz="2400" b="1" dirty="0" smtClean="0">
                <a:solidFill>
                  <a:srgbClr val="990033"/>
                </a:solidFill>
                <a:latin typeface="宋体" charset="-122"/>
                <a:cs typeface="Times New Roman" pitchFamily="18" charset="0"/>
              </a:rPr>
              <a:t>(2)</a:t>
            </a:r>
            <a:r>
              <a:rPr lang="zh-CN" altLang="en-US" sz="2400" b="1" dirty="0" smtClean="0">
                <a:solidFill>
                  <a:srgbClr val="990033"/>
                </a:solidFill>
                <a:latin typeface="宋体" charset="-122"/>
                <a:cs typeface="Times New Roman" pitchFamily="18" charset="0"/>
              </a:rPr>
              <a:t>中</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光临</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是敬辞，可改为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参观</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通知</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是向特定受文对象告知或转达有关事项或文件，让对象知道或执行的文书或口信，可改为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联系</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r>
              <a:rPr lang="en-US" altLang="en-US" sz="2400" b="1" dirty="0" smtClean="0">
                <a:solidFill>
                  <a:srgbClr val="990033"/>
                </a:solidFill>
                <a:latin typeface="宋体" charset="-122"/>
                <a:cs typeface="Times New Roman" pitchFamily="18" charset="0"/>
              </a:rPr>
              <a:t>(3)</a:t>
            </a:r>
            <a:r>
              <a:rPr lang="zh-CN" altLang="en-US" sz="2400" b="1" dirty="0" smtClean="0">
                <a:solidFill>
                  <a:srgbClr val="990033"/>
                </a:solidFill>
                <a:latin typeface="宋体" charset="-122"/>
                <a:cs typeface="Times New Roman" pitchFamily="18" charset="0"/>
              </a:rPr>
              <a:t>中</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敬谢不敏</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指恭敬地表示自己能力不足，不能够接受做某事，是推辞做某事的客气话，可改为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深表歉意</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查证</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指调查情况以求证实，可改为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咨询</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p>
        </p:txBody>
      </p:sp>
      <p:grpSp>
        <p:nvGrpSpPr>
          <p:cNvPr id="2" name="Group 4"/>
          <p:cNvGrpSpPr>
            <a:grpSpLocks/>
          </p:cNvGrpSpPr>
          <p:nvPr/>
        </p:nvGrpSpPr>
        <p:grpSpPr bwMode="auto">
          <a:xfrm>
            <a:off x="1588" y="2674938"/>
            <a:ext cx="609600" cy="1978025"/>
            <a:chOff x="1" y="1685"/>
            <a:chExt cx="384" cy="1246"/>
          </a:xfrm>
        </p:grpSpPr>
        <p:pic>
          <p:nvPicPr>
            <p:cNvPr id="1399813"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39981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399815"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3" y="836613"/>
            <a:ext cx="8032778" cy="5592783"/>
          </a:xfrm>
        </p:spPr>
        <p:txBody>
          <a:bodyPr/>
          <a:lstStyle/>
          <a:p>
            <a:pPr marL="0" indent="0">
              <a:lnSpc>
                <a:spcPts val="3500"/>
              </a:lnSpc>
              <a:buNone/>
            </a:pPr>
            <a:r>
              <a:rPr lang="zh-CN" altLang="en-US" sz="2400" b="1" dirty="0" smtClean="0">
                <a:latin typeface="宋体" charset="-122"/>
              </a:rPr>
              <a:t>１． 阅读下面两段文字，回答后面的问题。</a:t>
            </a:r>
            <a:r>
              <a:rPr lang="en-US" altLang="en-US" sz="2400" b="1" dirty="0" smtClean="0">
                <a:latin typeface="宋体" charset="-122"/>
              </a:rPr>
              <a:t>(6</a:t>
            </a:r>
            <a:r>
              <a:rPr lang="zh-CN" altLang="en-US" sz="2400" b="1" dirty="0" smtClean="0">
                <a:latin typeface="宋体" charset="-122"/>
              </a:rPr>
              <a:t>分</a:t>
            </a:r>
            <a:r>
              <a:rPr lang="en-US" altLang="en-US" sz="2400" b="1" dirty="0" smtClean="0">
                <a:latin typeface="宋体" charset="-122"/>
              </a:rPr>
              <a:t>)</a:t>
            </a:r>
            <a:endParaRPr lang="zh-CN" altLang="en-US" sz="2400" b="1" dirty="0" smtClean="0">
              <a:latin typeface="宋体" charset="-122"/>
            </a:endParaRPr>
          </a:p>
          <a:p>
            <a:pPr marL="0" indent="0">
              <a:lnSpc>
                <a:spcPts val="3500"/>
              </a:lnSpc>
              <a:buNone/>
            </a:pPr>
            <a:endParaRPr lang="en-US" altLang="zh-CN" sz="2800" b="1" dirty="0" smtClean="0">
              <a:latin typeface="宋体" charset="-122"/>
            </a:endParaRPr>
          </a:p>
          <a:p>
            <a:pPr marL="0" indent="0">
              <a:lnSpc>
                <a:spcPts val="3500"/>
              </a:lnSpc>
              <a:buNone/>
            </a:pPr>
            <a:r>
              <a:rPr lang="en-US" altLang="en-US" sz="2400" b="1" dirty="0" smtClean="0">
                <a:solidFill>
                  <a:srgbClr val="000000"/>
                </a:solidFill>
                <a:latin typeface="楷体_GB2312" pitchFamily="49" charset="-122"/>
                <a:ea typeface="楷体_GB2312" pitchFamily="49" charset="-122"/>
              </a:rPr>
              <a:t>    (</a:t>
            </a:r>
            <a:r>
              <a:rPr lang="zh-CN" altLang="en-US" sz="2400" b="1" dirty="0" smtClean="0">
                <a:solidFill>
                  <a:srgbClr val="000000"/>
                </a:solidFill>
                <a:latin typeface="楷体_GB2312" pitchFamily="49" charset="-122"/>
                <a:ea typeface="楷体_GB2312" pitchFamily="49" charset="-122"/>
              </a:rPr>
              <a:t>一</a:t>
            </a:r>
            <a:r>
              <a:rPr lang="en-US" altLang="en-US" sz="2400" b="1" dirty="0" smtClean="0">
                <a:solidFill>
                  <a:srgbClr val="000000"/>
                </a:solidFill>
                <a:latin typeface="楷体_GB2312" pitchFamily="49" charset="-122"/>
                <a:ea typeface="楷体_GB2312" pitchFamily="49" charset="-122"/>
              </a:rPr>
              <a:t>)</a:t>
            </a:r>
            <a:r>
              <a:rPr lang="zh-CN" altLang="en-US" sz="2400" b="1" dirty="0" smtClean="0">
                <a:solidFill>
                  <a:srgbClr val="000000"/>
                </a:solidFill>
                <a:latin typeface="楷体_GB2312" pitchFamily="49" charset="-122"/>
                <a:ea typeface="楷体_GB2312" pitchFamily="49" charset="-122"/>
              </a:rPr>
              <a:t>如今，许多外国人非常</a:t>
            </a:r>
            <a:r>
              <a:rPr lang="en-US" altLang="en-US" sz="2400" b="1" dirty="0" smtClean="0">
                <a:solidFill>
                  <a:srgbClr val="000000"/>
                </a:solidFill>
                <a:latin typeface="楷体_GB2312" pitchFamily="49" charset="-122"/>
                <a:ea typeface="楷体_GB2312" pitchFamily="49" charset="-122"/>
              </a:rPr>
              <a:t>①</a:t>
            </a:r>
            <a:r>
              <a:rPr lang="zh-CN" altLang="en-US" sz="2400" b="1" dirty="0" smtClean="0">
                <a:solidFill>
                  <a:srgbClr val="000000"/>
                </a:solidFill>
                <a:latin typeface="楷体_GB2312" pitchFamily="49" charset="-122"/>
                <a:ea typeface="楷体_GB2312" pitchFamily="49" charset="-122"/>
              </a:rPr>
              <a:t>热于</a:t>
            </a:r>
            <a:r>
              <a:rPr lang="en-US" altLang="en-US" sz="2400" b="1" dirty="0" smtClean="0">
                <a:solidFill>
                  <a:srgbClr val="000000"/>
                </a:solidFill>
                <a:latin typeface="楷体_GB2312" pitchFamily="49" charset="-122"/>
                <a:ea typeface="楷体_GB2312" pitchFamily="49" charset="-122"/>
              </a:rPr>
              <a:t>②</a:t>
            </a:r>
            <a:r>
              <a:rPr lang="zh-CN" altLang="en-US" sz="2400" b="1" dirty="0" smtClean="0">
                <a:solidFill>
                  <a:srgbClr val="000000"/>
                </a:solidFill>
                <a:latin typeface="楷体_GB2312" pitchFamily="49" charset="-122"/>
                <a:ea typeface="楷体_GB2312" pitchFamily="49" charset="-122"/>
              </a:rPr>
              <a:t>学习中文，有些还要学习使用筷子。他们把筷子称之</a:t>
            </a:r>
            <a:r>
              <a:rPr lang="en-US" altLang="en-US" sz="2400" b="1" dirty="0" smtClean="0">
                <a:solidFill>
                  <a:srgbClr val="000000"/>
                </a:solidFill>
                <a:latin typeface="楷体_GB2312" pitchFamily="49" charset="-122"/>
                <a:ea typeface="楷体_GB2312" pitchFamily="49" charset="-122"/>
              </a:rPr>
              <a:t>③</a:t>
            </a:r>
            <a:r>
              <a:rPr lang="zh-CN" altLang="en-US" sz="2400" b="1" dirty="0" smtClean="0">
                <a:solidFill>
                  <a:srgbClr val="000000"/>
                </a:solidFill>
                <a:latin typeface="楷体_GB2312" pitchFamily="49" charset="-122"/>
                <a:ea typeface="楷体_GB2312" pitchFamily="49" charset="-122"/>
              </a:rPr>
              <a:t>为东方饮食文化的象征。中国人对于筷子来说</a:t>
            </a:r>
            <a:r>
              <a:rPr lang="en-US" altLang="en-US" sz="2400" b="1" dirty="0" smtClean="0">
                <a:solidFill>
                  <a:srgbClr val="000000"/>
                </a:solidFill>
                <a:latin typeface="楷体_GB2312" pitchFamily="49" charset="-122"/>
                <a:ea typeface="楷体_GB2312" pitchFamily="49" charset="-122"/>
              </a:rPr>
              <a:t>④</a:t>
            </a:r>
            <a:r>
              <a:rPr lang="zh-CN" altLang="en-US" sz="2400" b="1" dirty="0" smtClean="0">
                <a:solidFill>
                  <a:srgbClr val="000000"/>
                </a:solidFill>
                <a:latin typeface="楷体_GB2312" pitchFamily="49" charset="-122"/>
                <a:ea typeface="楷体_GB2312" pitchFamily="49" charset="-122"/>
              </a:rPr>
              <a:t>是</a:t>
            </a:r>
            <a:r>
              <a:rPr lang="en-US" altLang="en-US" sz="2400" b="1" dirty="0" smtClean="0">
                <a:solidFill>
                  <a:srgbClr val="000000"/>
                </a:solidFill>
                <a:latin typeface="楷体_GB2312" pitchFamily="49" charset="-122"/>
                <a:ea typeface="楷体_GB2312" pitchFamily="49" charset="-122"/>
              </a:rPr>
              <a:t>⑤</a:t>
            </a:r>
            <a:r>
              <a:rPr lang="zh-CN" altLang="en-US" sz="2400" b="1" dirty="0" smtClean="0">
                <a:solidFill>
                  <a:srgbClr val="000000"/>
                </a:solidFill>
                <a:latin typeface="楷体_GB2312" pitchFamily="49" charset="-122"/>
                <a:ea typeface="楷体_GB2312" pitchFamily="49" charset="-122"/>
              </a:rPr>
              <a:t>再熟悉不过了，但其背后的文化却未必人人清楚。筷子的历史起码</a:t>
            </a:r>
            <a:r>
              <a:rPr lang="en-US" altLang="en-US" sz="2400" b="1" dirty="0" smtClean="0">
                <a:solidFill>
                  <a:srgbClr val="000000"/>
                </a:solidFill>
                <a:latin typeface="楷体_GB2312" pitchFamily="49" charset="-122"/>
                <a:ea typeface="楷体_GB2312" pitchFamily="49" charset="-122"/>
              </a:rPr>
              <a:t>⑥</a:t>
            </a:r>
            <a:r>
              <a:rPr lang="zh-CN" altLang="en-US" sz="2400" b="1" dirty="0" smtClean="0">
                <a:solidFill>
                  <a:srgbClr val="000000"/>
                </a:solidFill>
                <a:latin typeface="楷体_GB2312" pitchFamily="49" charset="-122"/>
                <a:ea typeface="楷体_GB2312" pitchFamily="49" charset="-122"/>
              </a:rPr>
              <a:t>有三千多年，其名称源自于</a:t>
            </a:r>
            <a:r>
              <a:rPr lang="en-US" altLang="en-US" sz="2400" b="1" dirty="0" smtClean="0">
                <a:solidFill>
                  <a:srgbClr val="000000"/>
                </a:solidFill>
                <a:latin typeface="楷体_GB2312" pitchFamily="49" charset="-122"/>
                <a:ea typeface="楷体_GB2312" pitchFamily="49" charset="-122"/>
              </a:rPr>
              <a:t>⑦</a:t>
            </a:r>
            <a:r>
              <a:rPr lang="zh-CN" altLang="en-US" sz="2400" b="1" dirty="0" smtClean="0">
                <a:solidFill>
                  <a:srgbClr val="000000"/>
                </a:solidFill>
                <a:latin typeface="楷体_GB2312" pitchFamily="49" charset="-122"/>
                <a:ea typeface="楷体_GB2312" pitchFamily="49" charset="-122"/>
              </a:rPr>
              <a:t>江南水乡，筷子最早的名称为</a:t>
            </a:r>
            <a:r>
              <a:rPr lang="en-US" altLang="en-US" sz="2400" b="1" dirty="0" smtClean="0">
                <a:solidFill>
                  <a:srgbClr val="000000"/>
                </a:solidFill>
                <a:latin typeface="楷体_GB2312" pitchFamily="49" charset="-122"/>
                <a:ea typeface="楷体_GB2312" pitchFamily="49" charset="-122"/>
              </a:rPr>
              <a:t>“</a:t>
            </a:r>
            <a:r>
              <a:rPr lang="zh-CN" altLang="en-US" sz="2400" b="1" dirty="0" smtClean="0">
                <a:solidFill>
                  <a:srgbClr val="000000"/>
                </a:solidFill>
                <a:latin typeface="楷体_GB2312" pitchFamily="49" charset="-122"/>
                <a:ea typeface="楷体_GB2312" pitchFamily="49" charset="-122"/>
              </a:rPr>
              <a:t>箸</a:t>
            </a:r>
            <a:r>
              <a:rPr lang="en-US" altLang="en-US" sz="2400" b="1" dirty="0" smtClean="0">
                <a:solidFill>
                  <a:srgbClr val="000000"/>
                </a:solidFill>
                <a:latin typeface="楷体_GB2312" pitchFamily="49" charset="-122"/>
                <a:ea typeface="楷体_GB2312" pitchFamily="49" charset="-122"/>
              </a:rPr>
              <a:t>”</a:t>
            </a:r>
            <a:r>
              <a:rPr lang="zh-CN" altLang="en-US" sz="2400" b="1" dirty="0" smtClean="0">
                <a:solidFill>
                  <a:srgbClr val="000000"/>
                </a:solidFill>
                <a:latin typeface="楷体_GB2312" pitchFamily="49" charset="-122"/>
                <a:ea typeface="楷体_GB2312" pitchFamily="49" charset="-122"/>
              </a:rPr>
              <a:t>，但古代水乡船家忌讳言</a:t>
            </a:r>
            <a:r>
              <a:rPr lang="en-US" altLang="en-US" sz="2400" b="1" dirty="0" smtClean="0">
                <a:solidFill>
                  <a:srgbClr val="000000"/>
                </a:solidFill>
                <a:latin typeface="楷体_GB2312" pitchFamily="49" charset="-122"/>
                <a:ea typeface="楷体_GB2312" pitchFamily="49" charset="-122"/>
              </a:rPr>
              <a:t>“</a:t>
            </a:r>
            <a:r>
              <a:rPr lang="zh-CN" altLang="en-US" sz="2400" b="1" dirty="0" smtClean="0">
                <a:solidFill>
                  <a:srgbClr val="000000"/>
                </a:solidFill>
                <a:latin typeface="楷体_GB2312" pitchFamily="49" charset="-122"/>
                <a:ea typeface="楷体_GB2312" pitchFamily="49" charset="-122"/>
              </a:rPr>
              <a:t>住</a:t>
            </a:r>
            <a:r>
              <a:rPr lang="en-US" altLang="en-US" sz="2400" b="1" dirty="0" smtClean="0">
                <a:solidFill>
                  <a:srgbClr val="000000"/>
                </a:solidFill>
                <a:latin typeface="楷体_GB2312" pitchFamily="49" charset="-122"/>
                <a:ea typeface="楷体_GB2312" pitchFamily="49" charset="-122"/>
              </a:rPr>
              <a:t>”</a:t>
            </a:r>
            <a:r>
              <a:rPr lang="zh-CN" altLang="en-US" sz="2400" b="1" dirty="0" smtClean="0">
                <a:solidFill>
                  <a:srgbClr val="000000"/>
                </a:solidFill>
                <a:latin typeface="楷体_GB2312" pitchFamily="49" charset="-122"/>
                <a:ea typeface="楷体_GB2312" pitchFamily="49" charset="-122"/>
              </a:rPr>
              <a:t>，希望快快行船，故改</a:t>
            </a:r>
            <a:r>
              <a:rPr lang="en-US" altLang="en-US" sz="2400" b="1" dirty="0" smtClean="0">
                <a:solidFill>
                  <a:srgbClr val="000000"/>
                </a:solidFill>
                <a:latin typeface="楷体_GB2312" pitchFamily="49" charset="-122"/>
                <a:ea typeface="楷体_GB2312" pitchFamily="49" charset="-122"/>
              </a:rPr>
              <a:t>“</a:t>
            </a:r>
            <a:r>
              <a:rPr lang="zh-CN" altLang="en-US" sz="2400" b="1" dirty="0" smtClean="0">
                <a:solidFill>
                  <a:srgbClr val="000000"/>
                </a:solidFill>
                <a:latin typeface="楷体_GB2312" pitchFamily="49" charset="-122"/>
                <a:ea typeface="楷体_GB2312" pitchFamily="49" charset="-122"/>
              </a:rPr>
              <a:t>箸</a:t>
            </a:r>
            <a:r>
              <a:rPr lang="en-US" altLang="en-US" sz="2400" b="1" dirty="0" smtClean="0">
                <a:solidFill>
                  <a:srgbClr val="000000"/>
                </a:solidFill>
                <a:latin typeface="楷体_GB2312" pitchFamily="49" charset="-122"/>
                <a:ea typeface="楷体_GB2312" pitchFamily="49" charset="-122"/>
              </a:rPr>
              <a:t>”</a:t>
            </a:r>
            <a:r>
              <a:rPr lang="zh-CN" altLang="en-US" sz="2400" b="1" dirty="0" smtClean="0">
                <a:solidFill>
                  <a:srgbClr val="000000"/>
                </a:solidFill>
                <a:latin typeface="楷体_GB2312" pitchFamily="49" charset="-122"/>
                <a:ea typeface="楷体_GB2312" pitchFamily="49" charset="-122"/>
              </a:rPr>
              <a:t>为</a:t>
            </a:r>
            <a:r>
              <a:rPr lang="en-US" altLang="en-US" sz="2400" b="1" dirty="0" smtClean="0">
                <a:solidFill>
                  <a:srgbClr val="000000"/>
                </a:solidFill>
                <a:latin typeface="楷体_GB2312" pitchFamily="49" charset="-122"/>
                <a:ea typeface="楷体_GB2312" pitchFamily="49" charset="-122"/>
              </a:rPr>
              <a:t>“</a:t>
            </a:r>
            <a:r>
              <a:rPr lang="zh-CN" altLang="en-US" sz="2400" b="1" dirty="0" smtClean="0">
                <a:solidFill>
                  <a:srgbClr val="000000"/>
                </a:solidFill>
                <a:latin typeface="楷体_GB2312" pitchFamily="49" charset="-122"/>
                <a:ea typeface="楷体_GB2312" pitchFamily="49" charset="-122"/>
              </a:rPr>
              <a:t>筷</a:t>
            </a:r>
            <a:r>
              <a:rPr lang="en-US" altLang="en-US" sz="2400" b="1" dirty="0" smtClean="0">
                <a:solidFill>
                  <a:srgbClr val="000000"/>
                </a:solidFill>
                <a:latin typeface="楷体_GB2312" pitchFamily="49" charset="-122"/>
                <a:ea typeface="楷体_GB2312" pitchFamily="49" charset="-122"/>
              </a:rPr>
              <a:t>”</a:t>
            </a:r>
            <a:r>
              <a:rPr lang="zh-CN" altLang="en-US" sz="2400" b="1" dirty="0" smtClean="0">
                <a:solidFill>
                  <a:srgbClr val="000000"/>
                </a:solidFill>
                <a:latin typeface="楷体_GB2312" pitchFamily="49" charset="-122"/>
                <a:ea typeface="楷体_GB2312" pitchFamily="49" charset="-122"/>
              </a:rPr>
              <a:t>，并沿用至今。</a:t>
            </a:r>
          </a:p>
          <a:p>
            <a:pPr marL="0" indent="0">
              <a:lnSpc>
                <a:spcPts val="3500"/>
              </a:lnSpc>
              <a:buFont typeface="Arial" charset="0"/>
              <a:buNone/>
            </a:pPr>
            <a:r>
              <a:rPr lang="zh-CN" altLang="en-US" sz="2400" b="1" u="sng" dirty="0" smtClean="0">
                <a:latin typeface="宋体" pitchFamily="2" charset="-122"/>
              </a:rPr>
              <a:t>　　　　　　　　　　　　　　　　　　　　　　　　　　　　　　　　　</a:t>
            </a:r>
          </a:p>
        </p:txBody>
      </p:sp>
      <p:sp>
        <p:nvSpPr>
          <p:cNvPr id="1501191"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grpSp>
        <p:nvGrpSpPr>
          <p:cNvPr id="2" name="Group 3"/>
          <p:cNvGrpSpPr>
            <a:grpSpLocks/>
          </p:cNvGrpSpPr>
          <p:nvPr/>
        </p:nvGrpSpPr>
        <p:grpSpPr bwMode="auto">
          <a:xfrm>
            <a:off x="1588" y="4581525"/>
            <a:ext cx="609600" cy="2028825"/>
            <a:chOff x="1" y="2886"/>
            <a:chExt cx="384" cy="1278"/>
          </a:xfrm>
        </p:grpSpPr>
        <p:pic>
          <p:nvPicPr>
            <p:cNvPr id="1501193" name="Picture 4"/>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501194"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17" name="内容占位符 7"/>
          <p:cNvSpPr txBox="1">
            <a:spLocks noGrp="1"/>
          </p:cNvSpPr>
          <p:nvPr>
            <p:ph idx="4294967295"/>
          </p:nvPr>
        </p:nvSpPr>
        <p:spPr>
          <a:xfrm>
            <a:off x="4357686" y="1928803"/>
            <a:ext cx="928666" cy="584775"/>
          </a:xfrm>
          <a:prstGeom prst="rect">
            <a:avLst/>
          </a:prstGeom>
          <a:noFill/>
        </p:spPr>
        <p:txBody>
          <a:bodyPr wrap="square" rtlCol="0">
            <a:spAutoFit/>
          </a:bodyPr>
          <a:lstStyle/>
          <a:p>
            <a:pPr>
              <a:buNone/>
            </a:pPr>
            <a:r>
              <a:rPr lang="en-US" altLang="zh-CN" b="1" dirty="0" smtClean="0"/>
              <a:t> .  .</a:t>
            </a:r>
            <a:endParaRPr lang="zh-CN" altLang="en-US" b="1" dirty="0"/>
          </a:p>
        </p:txBody>
      </p:sp>
      <p:sp>
        <p:nvSpPr>
          <p:cNvPr id="18" name="TextBox 17"/>
          <p:cNvSpPr txBox="1"/>
          <p:nvPr/>
        </p:nvSpPr>
        <p:spPr>
          <a:xfrm>
            <a:off x="5643570" y="2000240"/>
            <a:ext cx="285752" cy="584775"/>
          </a:xfrm>
          <a:prstGeom prst="rect">
            <a:avLst/>
          </a:prstGeom>
          <a:noFill/>
        </p:spPr>
        <p:txBody>
          <a:bodyPr wrap="square" rtlCol="0">
            <a:spAutoFit/>
          </a:bodyPr>
          <a:lstStyle/>
          <a:p>
            <a:r>
              <a:rPr lang="en-US" altLang="zh-CN" sz="3200" b="1" dirty="0" smtClean="0"/>
              <a:t>.</a:t>
            </a:r>
            <a:endParaRPr lang="zh-CN" altLang="en-US" sz="3200" b="1" dirty="0"/>
          </a:p>
        </p:txBody>
      </p:sp>
      <p:sp>
        <p:nvSpPr>
          <p:cNvPr id="19" name="TextBox 18"/>
          <p:cNvSpPr txBox="1"/>
          <p:nvPr/>
        </p:nvSpPr>
        <p:spPr>
          <a:xfrm>
            <a:off x="5357818" y="2428868"/>
            <a:ext cx="285720" cy="584775"/>
          </a:xfrm>
          <a:prstGeom prst="rect">
            <a:avLst/>
          </a:prstGeom>
          <a:noFill/>
        </p:spPr>
        <p:txBody>
          <a:bodyPr wrap="square" rtlCol="0">
            <a:spAutoFit/>
          </a:bodyPr>
          <a:lstStyle/>
          <a:p>
            <a:r>
              <a:rPr lang="en-US" altLang="zh-CN" sz="3200" b="1" dirty="0" smtClean="0"/>
              <a:t>.</a:t>
            </a:r>
            <a:endParaRPr lang="zh-CN" altLang="en-US" sz="3200" b="1" dirty="0"/>
          </a:p>
        </p:txBody>
      </p:sp>
      <p:sp>
        <p:nvSpPr>
          <p:cNvPr id="20" name="TextBox 19"/>
          <p:cNvSpPr txBox="1"/>
          <p:nvPr/>
        </p:nvSpPr>
        <p:spPr>
          <a:xfrm>
            <a:off x="3786182" y="2857496"/>
            <a:ext cx="642942" cy="584775"/>
          </a:xfrm>
          <a:prstGeom prst="rect">
            <a:avLst/>
          </a:prstGeom>
          <a:noFill/>
        </p:spPr>
        <p:txBody>
          <a:bodyPr wrap="square" rtlCol="0">
            <a:spAutoFit/>
          </a:bodyPr>
          <a:lstStyle/>
          <a:p>
            <a:r>
              <a:rPr lang="en-US" altLang="zh-CN" sz="3200" b="1" dirty="0" smtClean="0"/>
              <a:t>.   .</a:t>
            </a:r>
            <a:endParaRPr lang="zh-CN" altLang="en-US" sz="3200" b="1" dirty="0"/>
          </a:p>
        </p:txBody>
      </p:sp>
      <p:sp>
        <p:nvSpPr>
          <p:cNvPr id="21" name="TextBox 20"/>
          <p:cNvSpPr txBox="1"/>
          <p:nvPr/>
        </p:nvSpPr>
        <p:spPr>
          <a:xfrm>
            <a:off x="4714876" y="2857496"/>
            <a:ext cx="285720" cy="584775"/>
          </a:xfrm>
          <a:prstGeom prst="rect">
            <a:avLst/>
          </a:prstGeom>
          <a:noFill/>
        </p:spPr>
        <p:txBody>
          <a:bodyPr wrap="square" rtlCol="0">
            <a:spAutoFit/>
          </a:bodyPr>
          <a:lstStyle/>
          <a:p>
            <a:r>
              <a:rPr lang="en-US" altLang="zh-CN" sz="3200" b="1" dirty="0" smtClean="0"/>
              <a:t>.</a:t>
            </a:r>
            <a:endParaRPr lang="zh-CN" altLang="en-US" sz="3200" b="1" dirty="0"/>
          </a:p>
        </p:txBody>
      </p:sp>
      <p:sp>
        <p:nvSpPr>
          <p:cNvPr id="22" name="TextBox 21"/>
          <p:cNvSpPr txBox="1"/>
          <p:nvPr/>
        </p:nvSpPr>
        <p:spPr>
          <a:xfrm>
            <a:off x="5929322" y="3286124"/>
            <a:ext cx="642942" cy="584775"/>
          </a:xfrm>
          <a:prstGeom prst="rect">
            <a:avLst/>
          </a:prstGeom>
          <a:noFill/>
        </p:spPr>
        <p:txBody>
          <a:bodyPr wrap="square" rtlCol="0">
            <a:spAutoFit/>
          </a:bodyPr>
          <a:lstStyle/>
          <a:p>
            <a:r>
              <a:rPr lang="en-US" altLang="zh-CN" sz="3200" b="1" dirty="0" smtClean="0"/>
              <a:t>.  .</a:t>
            </a:r>
            <a:endParaRPr lang="zh-CN" altLang="en-US" sz="3200" b="1" dirty="0"/>
          </a:p>
        </p:txBody>
      </p:sp>
      <p:sp>
        <p:nvSpPr>
          <p:cNvPr id="23" name="TextBox 22"/>
          <p:cNvSpPr txBox="1"/>
          <p:nvPr/>
        </p:nvSpPr>
        <p:spPr>
          <a:xfrm flipH="1">
            <a:off x="2357422" y="3714752"/>
            <a:ext cx="500066" cy="584775"/>
          </a:xfrm>
          <a:prstGeom prst="rect">
            <a:avLst/>
          </a:prstGeom>
          <a:noFill/>
        </p:spPr>
        <p:txBody>
          <a:bodyPr wrap="square" rtlCol="0">
            <a:spAutoFit/>
          </a:bodyPr>
          <a:lstStyle/>
          <a:p>
            <a:r>
              <a:rPr lang="en-US" altLang="zh-CN" sz="3200" b="1" dirty="0" smtClean="0"/>
              <a:t>  .</a:t>
            </a:r>
            <a:endParaRPr lang="zh-CN" altLang="en-US" sz="3200" b="1"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linds(horizont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2" presetClass="entr" presetSubtype="4" fill="hold" grpId="0" nodeType="withEffect">
                                  <p:stCondLst>
                                    <p:cond delay="0"/>
                                  </p:stCondLst>
                                  <p:childTnLst>
                                    <p:set>
                                      <p:cBhvr>
                                        <p:cTn id="23" dur="1" fill="hold">
                                          <p:stCondLst>
                                            <p:cond delay="0"/>
                                          </p:stCondLst>
                                        </p:cTn>
                                        <p:tgtEl>
                                          <p:spTgt spid="17">
                                            <p:txEl>
                                              <p:pRg st="0" end="0"/>
                                            </p:txEl>
                                          </p:spTgt>
                                        </p:tgtEl>
                                        <p:attrNameLst>
                                          <p:attrName>style.visibility</p:attrName>
                                        </p:attrNameLst>
                                      </p:cBhvr>
                                      <p:to>
                                        <p:strVal val="visible"/>
                                      </p:to>
                                    </p:set>
                                    <p:anim calcmode="lin" valueType="num">
                                      <p:cBhvr additive="base">
                                        <p:cTn id="24"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ppt_x"/>
                                          </p:val>
                                        </p:tav>
                                        <p:tav tm="100000">
                                          <p:val>
                                            <p:strVal val="#ppt_x"/>
                                          </p:val>
                                        </p:tav>
                                      </p:tavLst>
                                    </p:anim>
                                    <p:anim calcmode="lin" valueType="num">
                                      <p:cBhvr additive="base">
                                        <p:cTn id="33" dur="500" fill="hold"/>
                                        <p:tgtEl>
                                          <p:spTgt spid="20"/>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500" fill="hold"/>
                                        <p:tgtEl>
                                          <p:spTgt spid="21"/>
                                        </p:tgtEl>
                                        <p:attrNameLst>
                                          <p:attrName>ppt_x</p:attrName>
                                        </p:attrNameLst>
                                      </p:cBhvr>
                                      <p:tavLst>
                                        <p:tav tm="0">
                                          <p:val>
                                            <p:strVal val="#ppt_x"/>
                                          </p:val>
                                        </p:tav>
                                        <p:tav tm="100000">
                                          <p:val>
                                            <p:strVal val="#ppt_x"/>
                                          </p:val>
                                        </p:tav>
                                      </p:tavLst>
                                    </p:anim>
                                    <p:anim calcmode="lin" valueType="num">
                                      <p:cBhvr additive="base">
                                        <p:cTn id="37" dur="500" fill="hold"/>
                                        <p:tgtEl>
                                          <p:spTgt spid="21"/>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fill="hold"/>
                                        <p:tgtEl>
                                          <p:spTgt spid="19"/>
                                        </p:tgtEl>
                                        <p:attrNameLst>
                                          <p:attrName>ppt_x</p:attrName>
                                        </p:attrNameLst>
                                      </p:cBhvr>
                                      <p:tavLst>
                                        <p:tav tm="0">
                                          <p:val>
                                            <p:strVal val="#ppt_x"/>
                                          </p:val>
                                        </p:tav>
                                        <p:tav tm="100000">
                                          <p:val>
                                            <p:strVal val="#ppt_x"/>
                                          </p:val>
                                        </p:tav>
                                      </p:tavLst>
                                    </p:anim>
                                    <p:anim calcmode="lin" valueType="num">
                                      <p:cBhvr additive="base">
                                        <p:cTn id="41" dur="500" fill="hold"/>
                                        <p:tgtEl>
                                          <p:spTgt spid="19"/>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fill="hold"/>
                                        <p:tgtEl>
                                          <p:spTgt spid="22"/>
                                        </p:tgtEl>
                                        <p:attrNameLst>
                                          <p:attrName>ppt_x</p:attrName>
                                        </p:attrNameLst>
                                      </p:cBhvr>
                                      <p:tavLst>
                                        <p:tav tm="0">
                                          <p:val>
                                            <p:strVal val="#ppt_x"/>
                                          </p:val>
                                        </p:tav>
                                        <p:tav tm="100000">
                                          <p:val>
                                            <p:strVal val="#ppt_x"/>
                                          </p:val>
                                        </p:tav>
                                      </p:tavLst>
                                    </p:anim>
                                    <p:anim calcmode="lin" valueType="num">
                                      <p:cBhvr additive="base">
                                        <p:cTn id="45" dur="500" fill="hold"/>
                                        <p:tgtEl>
                                          <p:spTgt spid="22"/>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500" fill="hold"/>
                                        <p:tgtEl>
                                          <p:spTgt spid="23"/>
                                        </p:tgtEl>
                                        <p:attrNameLst>
                                          <p:attrName>ppt_x</p:attrName>
                                        </p:attrNameLst>
                                      </p:cBhvr>
                                      <p:tavLst>
                                        <p:tav tm="0">
                                          <p:val>
                                            <p:strVal val="#ppt_x"/>
                                          </p:val>
                                        </p:tav>
                                        <p:tav tm="100000">
                                          <p:val>
                                            <p:strVal val="#ppt_x"/>
                                          </p:val>
                                        </p:tav>
                                      </p:tavLst>
                                    </p:anim>
                                    <p:anim calcmode="lin" valueType="num">
                                      <p:cBhvr additive="base">
                                        <p:cTn id="4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p:bldP spid="19" grpId="0"/>
      <p:bldP spid="20" grpId="0"/>
      <p:bldP spid="21" grpId="0"/>
      <p:bldP spid="22" grpId="0"/>
      <p:bldP spid="23" grpId="0"/>
    </p:bldLst>
  </p:timing>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57158" y="785794"/>
            <a:ext cx="8501122" cy="5643602"/>
          </a:xfrm>
        </p:spPr>
        <p:txBody>
          <a:bodyPr/>
          <a:lstStyle/>
          <a:p>
            <a:pPr indent="0">
              <a:lnSpc>
                <a:spcPts val="3500"/>
              </a:lnSpc>
              <a:buNone/>
            </a:pPr>
            <a:r>
              <a:rPr lang="en-US" altLang="en-US" sz="2400" b="1" dirty="0" smtClean="0">
                <a:solidFill>
                  <a:srgbClr val="000000"/>
                </a:solidFill>
                <a:latin typeface="Times New Roman" pitchFamily="18" charset="0"/>
                <a:ea typeface="楷体_GB2312" pitchFamily="49" charset="-122"/>
              </a:rPr>
              <a:t>        (</a:t>
            </a:r>
            <a:r>
              <a:rPr lang="zh-CN" altLang="en-US" sz="2400" b="1" dirty="0" smtClean="0">
                <a:solidFill>
                  <a:srgbClr val="000000"/>
                </a:solidFill>
                <a:latin typeface="Times New Roman" pitchFamily="18" charset="0"/>
                <a:ea typeface="楷体_GB2312" pitchFamily="49" charset="-122"/>
              </a:rPr>
              <a:t>二</a:t>
            </a:r>
            <a:r>
              <a:rPr lang="en-US" altLang="en-US" sz="2400" b="1" dirty="0" smtClean="0">
                <a:solidFill>
                  <a:srgbClr val="000000"/>
                </a:solidFill>
                <a:latin typeface="Times New Roman" pitchFamily="18" charset="0"/>
                <a:ea typeface="楷体_GB2312" pitchFamily="49" charset="-122"/>
              </a:rPr>
              <a:t>)</a:t>
            </a:r>
            <a:r>
              <a:rPr lang="zh-CN" altLang="en-US" sz="2400" b="1" dirty="0" smtClean="0">
                <a:solidFill>
                  <a:srgbClr val="000000"/>
                </a:solidFill>
                <a:latin typeface="Times New Roman" pitchFamily="18" charset="0"/>
                <a:ea typeface="楷体_GB2312" pitchFamily="49" charset="-122"/>
              </a:rPr>
              <a:t>筷子有诸多美好寓意。民间吉祥话，说</a:t>
            </a:r>
            <a:r>
              <a:rPr lang="en-US" altLang="en-US" sz="2400" b="1" dirty="0" smtClean="0">
                <a:solidFill>
                  <a:srgbClr val="000000"/>
                </a:solidFill>
                <a:latin typeface="宋体" pitchFamily="2" charset="-122"/>
                <a:ea typeface="宋体" pitchFamily="2" charset="-122"/>
              </a:rPr>
              <a:t>“</a:t>
            </a:r>
            <a:r>
              <a:rPr lang="zh-CN" altLang="en-US" sz="2400" b="1" dirty="0" smtClean="0">
                <a:solidFill>
                  <a:srgbClr val="000000"/>
                </a:solidFill>
                <a:latin typeface="Times New Roman" pitchFamily="18" charset="0"/>
                <a:ea typeface="楷体_GB2312" pitchFamily="49" charset="-122"/>
              </a:rPr>
              <a:t>筷子筷子，快快生子</a:t>
            </a:r>
            <a:r>
              <a:rPr lang="en-US" altLang="en-US" sz="2400" b="1" dirty="0" smtClean="0">
                <a:solidFill>
                  <a:srgbClr val="000000"/>
                </a:solidFill>
                <a:latin typeface="Times New Roman" pitchFamily="18" charset="0"/>
                <a:ea typeface="楷体_GB2312" pitchFamily="49" charset="-122"/>
              </a:rPr>
              <a:t>”</a:t>
            </a:r>
            <a:r>
              <a:rPr lang="zh-CN" altLang="en-US" sz="2400" b="1" dirty="0" smtClean="0">
                <a:solidFill>
                  <a:srgbClr val="000000"/>
                </a:solidFill>
                <a:latin typeface="Times New Roman" pitchFamily="18" charset="0"/>
                <a:ea typeface="楷体_GB2312" pitchFamily="49" charset="-122"/>
              </a:rPr>
              <a:t>；筷子送恋人，寓意</a:t>
            </a:r>
            <a:r>
              <a:rPr lang="en-US" altLang="en-US" sz="2400" b="1" dirty="0" smtClean="0">
                <a:solidFill>
                  <a:srgbClr val="000000"/>
                </a:solidFill>
                <a:latin typeface="宋体" pitchFamily="2" charset="-122"/>
                <a:ea typeface="宋体" pitchFamily="2" charset="-122"/>
              </a:rPr>
              <a:t>“</a:t>
            </a:r>
            <a:r>
              <a:rPr lang="en-US" altLang="en-US" sz="2400" b="1" dirty="0" smtClean="0">
                <a:solidFill>
                  <a:srgbClr val="000000"/>
                </a:solidFill>
                <a:latin typeface="Times New Roman" pitchFamily="18" charset="0"/>
                <a:ea typeface="楷体_GB2312" pitchFamily="49" charset="-122"/>
              </a:rPr>
              <a:t>__________________</a:t>
            </a:r>
            <a:r>
              <a:rPr lang="zh-CN" altLang="en-US" sz="2400" b="1" dirty="0" smtClean="0">
                <a:solidFill>
                  <a:srgbClr val="000000"/>
                </a:solidFill>
                <a:latin typeface="Times New Roman" pitchFamily="18" charset="0"/>
                <a:ea typeface="楷体_GB2312" pitchFamily="49" charset="-122"/>
              </a:rPr>
              <a:t>”；筷子送朋友，意味着“平等友爱，和睦同心”。使用筷子也有一些禁忌。如“执箸巡城”</a:t>
            </a:r>
            <a:r>
              <a:rPr lang="en-US" altLang="en-US" sz="2400" b="1" dirty="0" smtClean="0">
                <a:solidFill>
                  <a:srgbClr val="000000"/>
                </a:solidFill>
                <a:latin typeface="Times New Roman" pitchFamily="18" charset="0"/>
                <a:ea typeface="楷体_GB2312" pitchFamily="49" charset="-122"/>
              </a:rPr>
              <a:t>(</a:t>
            </a:r>
            <a:r>
              <a:rPr lang="zh-CN" altLang="en-US" sz="2400" b="1" dirty="0" smtClean="0">
                <a:solidFill>
                  <a:srgbClr val="000000"/>
                </a:solidFill>
                <a:latin typeface="Times New Roman" pitchFamily="18" charset="0"/>
                <a:ea typeface="楷体_GB2312" pitchFamily="49" charset="-122"/>
              </a:rPr>
              <a:t>满桌巡视，随意翻拣</a:t>
            </a:r>
            <a:r>
              <a:rPr lang="en-US" altLang="en-US" sz="2400" b="1" dirty="0" smtClean="0">
                <a:solidFill>
                  <a:srgbClr val="000000"/>
                </a:solidFill>
                <a:latin typeface="Times New Roman" pitchFamily="18" charset="0"/>
                <a:ea typeface="楷体_GB2312" pitchFamily="49" charset="-122"/>
              </a:rPr>
              <a:t>)</a:t>
            </a:r>
            <a:r>
              <a:rPr lang="zh-CN" altLang="en-US" sz="2400" b="1" dirty="0" smtClean="0">
                <a:solidFill>
                  <a:srgbClr val="000000"/>
                </a:solidFill>
                <a:latin typeface="Times New Roman" pitchFamily="18" charset="0"/>
                <a:ea typeface="楷体_GB2312" pitchFamily="49" charset="-122"/>
              </a:rPr>
              <a:t>，“</a:t>
            </a:r>
            <a:r>
              <a:rPr lang="en-US" altLang="en-US" sz="2400" b="1" dirty="0" smtClean="0">
                <a:solidFill>
                  <a:srgbClr val="000000"/>
                </a:solidFill>
                <a:latin typeface="Times New Roman" pitchFamily="18" charset="0"/>
                <a:ea typeface="楷体_GB2312" pitchFamily="49" charset="-122"/>
              </a:rPr>
              <a:t>__________________</a:t>
            </a:r>
            <a:r>
              <a:rPr lang="en-US" altLang="en-US" sz="2400" b="1" dirty="0" smtClean="0">
                <a:solidFill>
                  <a:srgbClr val="000000"/>
                </a:solidFill>
                <a:latin typeface="宋体" pitchFamily="2" charset="-122"/>
                <a:ea typeface="宋体" pitchFamily="2" charset="-122"/>
              </a:rPr>
              <a:t>”</a:t>
            </a:r>
            <a:r>
              <a:rPr lang="en-US" altLang="en-US" sz="2400" b="1" dirty="0" smtClean="0">
                <a:solidFill>
                  <a:srgbClr val="000000"/>
                </a:solidFill>
                <a:latin typeface="Times New Roman" pitchFamily="18" charset="0"/>
                <a:ea typeface="楷体_GB2312" pitchFamily="49" charset="-122"/>
              </a:rPr>
              <a:t>(</a:t>
            </a:r>
            <a:r>
              <a:rPr lang="zh-CN" altLang="en-US" sz="2400" b="1" dirty="0" smtClean="0">
                <a:solidFill>
                  <a:srgbClr val="000000"/>
                </a:solidFill>
                <a:latin typeface="Times New Roman" pitchFamily="18" charset="0"/>
                <a:ea typeface="楷体_GB2312" pitchFamily="49" charset="-122"/>
              </a:rPr>
              <a:t>吮嘬筷子，品咂有声</a:t>
            </a:r>
            <a:r>
              <a:rPr lang="en-US" altLang="en-US" sz="2400" b="1" dirty="0" smtClean="0">
                <a:solidFill>
                  <a:srgbClr val="000000"/>
                </a:solidFill>
                <a:latin typeface="Times New Roman" pitchFamily="18" charset="0"/>
                <a:ea typeface="楷体_GB2312" pitchFamily="49" charset="-122"/>
              </a:rPr>
              <a:t>)</a:t>
            </a:r>
            <a:r>
              <a:rPr lang="zh-CN" altLang="en-US" sz="2400" b="1" dirty="0" smtClean="0">
                <a:solidFill>
                  <a:srgbClr val="000000"/>
                </a:solidFill>
                <a:latin typeface="Times New Roman" pitchFamily="18" charset="0"/>
                <a:ea typeface="楷体_GB2312" pitchFamily="49" charset="-122"/>
              </a:rPr>
              <a:t>，</a:t>
            </a:r>
            <a:r>
              <a:rPr lang="en-US" altLang="en-US" sz="2400" b="1" dirty="0" smtClean="0">
                <a:solidFill>
                  <a:srgbClr val="000000"/>
                </a:solidFill>
                <a:latin typeface="宋体" pitchFamily="2" charset="-122"/>
                <a:ea typeface="宋体" pitchFamily="2" charset="-122"/>
              </a:rPr>
              <a:t>“</a:t>
            </a:r>
            <a:r>
              <a:rPr lang="zh-CN" altLang="en-US" sz="2400" b="1" dirty="0" smtClean="0">
                <a:solidFill>
                  <a:srgbClr val="000000"/>
                </a:solidFill>
                <a:latin typeface="Times New Roman" pitchFamily="18" charset="0"/>
                <a:ea typeface="楷体_GB2312" pitchFamily="49" charset="-122"/>
              </a:rPr>
              <a:t>泪箸遗珠</a:t>
            </a:r>
            <a:r>
              <a:rPr lang="en-US" altLang="en-US" sz="2400" b="1" dirty="0" smtClean="0">
                <a:solidFill>
                  <a:srgbClr val="000000"/>
                </a:solidFill>
                <a:latin typeface="宋体" pitchFamily="2" charset="-122"/>
                <a:ea typeface="宋体" pitchFamily="2" charset="-122"/>
              </a:rPr>
              <a:t>”</a:t>
            </a:r>
            <a:r>
              <a:rPr lang="en-US" altLang="en-US" sz="2400" b="1" dirty="0" smtClean="0">
                <a:solidFill>
                  <a:srgbClr val="000000"/>
                </a:solidFill>
                <a:latin typeface="Times New Roman" pitchFamily="18" charset="0"/>
                <a:ea typeface="楷体_GB2312" pitchFamily="49" charset="-122"/>
              </a:rPr>
              <a:t>(</a:t>
            </a:r>
            <a:r>
              <a:rPr lang="zh-CN" altLang="en-US" sz="2400" b="1" dirty="0" smtClean="0">
                <a:solidFill>
                  <a:srgbClr val="000000"/>
                </a:solidFill>
                <a:latin typeface="Times New Roman" pitchFamily="18" charset="0"/>
                <a:ea typeface="楷体_GB2312" pitchFamily="49" charset="-122"/>
              </a:rPr>
              <a:t>夹菜带汤，沿途淋漓</a:t>
            </a:r>
            <a:r>
              <a:rPr lang="en-US" altLang="en-US" sz="2400" b="1" dirty="0" smtClean="0">
                <a:solidFill>
                  <a:srgbClr val="000000"/>
                </a:solidFill>
                <a:latin typeface="Times New Roman" pitchFamily="18" charset="0"/>
                <a:ea typeface="楷体_GB2312" pitchFamily="49" charset="-122"/>
              </a:rPr>
              <a:t>)</a:t>
            </a:r>
            <a:r>
              <a:rPr lang="zh-CN" altLang="en-US" sz="2400" b="1" dirty="0" smtClean="0">
                <a:solidFill>
                  <a:srgbClr val="000000"/>
                </a:solidFill>
                <a:latin typeface="Times New Roman" pitchFamily="18" charset="0"/>
                <a:ea typeface="楷体_GB2312" pitchFamily="49" charset="-122"/>
              </a:rPr>
              <a:t>，等等。</a:t>
            </a:r>
            <a:endParaRPr lang="en-US" altLang="zh-CN" sz="2400" b="1" dirty="0" smtClean="0">
              <a:solidFill>
                <a:srgbClr val="000000"/>
              </a:solidFill>
              <a:latin typeface="Times New Roman" pitchFamily="18" charset="0"/>
              <a:ea typeface="楷体_GB2312" pitchFamily="49" charset="-122"/>
            </a:endParaRPr>
          </a:p>
          <a:p>
            <a:pPr indent="0">
              <a:lnSpc>
                <a:spcPts val="3500"/>
              </a:lnSpc>
              <a:buNone/>
            </a:pPr>
            <a:r>
              <a:rPr lang="en-US" altLang="en-US" sz="2400" b="1" dirty="0" smtClean="0">
                <a:latin typeface="+mn-ea"/>
              </a:rPr>
              <a:t>(</a:t>
            </a:r>
            <a:r>
              <a:rPr lang="en-US" altLang="en-US" sz="2400" b="1" dirty="0" smtClean="0">
                <a:latin typeface="宋体" pitchFamily="2" charset="-122"/>
                <a:ea typeface="宋体" pitchFamily="2" charset="-122"/>
              </a:rPr>
              <a:t>1</a:t>
            </a:r>
            <a:r>
              <a:rPr lang="en-US" altLang="en-US" sz="2400" b="1" dirty="0" smtClean="0">
                <a:latin typeface="+mn-ea"/>
              </a:rPr>
              <a:t>)</a:t>
            </a:r>
            <a:r>
              <a:rPr lang="zh-CN" altLang="en-US" sz="2400" b="1" dirty="0" smtClean="0">
                <a:latin typeface="+mn-ea"/>
              </a:rPr>
              <a:t>文段</a:t>
            </a:r>
            <a:r>
              <a:rPr lang="en-US" altLang="en-US" sz="2400" b="1" dirty="0" smtClean="0">
                <a:latin typeface="+mn-ea"/>
              </a:rPr>
              <a:t>(</a:t>
            </a:r>
            <a:r>
              <a:rPr lang="zh-CN" altLang="en-US" sz="2400" b="1" dirty="0" smtClean="0">
                <a:latin typeface="+mn-ea"/>
              </a:rPr>
              <a:t>一</a:t>
            </a:r>
            <a:r>
              <a:rPr lang="en-US" altLang="en-US" sz="2400" b="1" dirty="0" smtClean="0">
                <a:latin typeface="+mn-ea"/>
              </a:rPr>
              <a:t>)</a:t>
            </a:r>
            <a:r>
              <a:rPr lang="zh-CN" altLang="en-US" sz="2400" b="1" dirty="0" smtClean="0">
                <a:latin typeface="+mn-ea"/>
              </a:rPr>
              <a:t>中有些加点的词语必须删去，请将其序号写在下面的横线上。</a:t>
            </a:r>
            <a:r>
              <a:rPr lang="en-US" altLang="en-US" sz="2400" b="1" dirty="0" smtClean="0">
                <a:latin typeface="+mn-ea"/>
              </a:rPr>
              <a:t>(</a:t>
            </a:r>
            <a:r>
              <a:rPr lang="en-US" altLang="en-US" sz="2400" b="1" dirty="0" smtClean="0">
                <a:latin typeface="宋体" pitchFamily="2" charset="-122"/>
                <a:ea typeface="宋体" pitchFamily="2" charset="-122"/>
              </a:rPr>
              <a:t>2</a:t>
            </a:r>
            <a:r>
              <a:rPr lang="zh-CN" altLang="en-US" sz="2400" b="1" dirty="0" smtClean="0">
                <a:latin typeface="+mn-ea"/>
              </a:rPr>
              <a:t>分</a:t>
            </a:r>
            <a:r>
              <a:rPr lang="en-US" altLang="en-US" sz="2400" b="1" dirty="0" smtClean="0">
                <a:latin typeface="+mn-ea"/>
              </a:rPr>
              <a:t>)</a:t>
            </a:r>
            <a:endParaRPr lang="zh-CN" altLang="en-US" sz="2400" b="1" dirty="0" smtClean="0">
              <a:latin typeface="+mn-ea"/>
            </a:endParaRPr>
          </a:p>
          <a:p>
            <a:pPr indent="0">
              <a:lnSpc>
                <a:spcPts val="3500"/>
              </a:lnSpc>
              <a:buNone/>
            </a:pPr>
            <a:r>
              <a:rPr lang="en-US" altLang="en-US" sz="2400" b="1" dirty="0" smtClean="0">
                <a:latin typeface="+mn-ea"/>
              </a:rPr>
              <a:t> </a:t>
            </a:r>
            <a:r>
              <a:rPr lang="zh-CN" altLang="en-US" sz="2400" b="1" dirty="0" smtClean="0">
                <a:latin typeface="+mn-ea"/>
              </a:rPr>
              <a:t>　　　　　　　　　　　　　　　　　　　　　　　　　　　　　　</a:t>
            </a:r>
            <a:r>
              <a:rPr lang="en-US" altLang="en-US" sz="2400" b="1" dirty="0" smtClean="0">
                <a:latin typeface="宋体" pitchFamily="2" charset="-122"/>
                <a:ea typeface="宋体" pitchFamily="2" charset="-122"/>
              </a:rPr>
              <a:t>________________________________ </a:t>
            </a:r>
            <a:r>
              <a:rPr lang="zh-CN" altLang="en-US" sz="2400" b="1" dirty="0" smtClean="0">
                <a:latin typeface="宋体" pitchFamily="2" charset="-122"/>
                <a:ea typeface="宋体" pitchFamily="2" charset="-122"/>
              </a:rPr>
              <a:t>　</a:t>
            </a:r>
            <a:r>
              <a:rPr lang="zh-CN" altLang="en-US" sz="2400" b="1" dirty="0" smtClean="0">
                <a:latin typeface="+mn-ea"/>
              </a:rPr>
              <a:t>　　　　　　　　　　　　　　　　　　　　　　　　　　　　　　　　　</a:t>
            </a:r>
          </a:p>
          <a:p>
            <a:pPr indent="0">
              <a:lnSpc>
                <a:spcPts val="3500"/>
              </a:lnSpc>
              <a:buNone/>
            </a:pPr>
            <a:r>
              <a:rPr lang="en-US" altLang="en-US" sz="2400" b="1" dirty="0" smtClean="0">
                <a:latin typeface="+mn-ea"/>
              </a:rPr>
              <a:t> (</a:t>
            </a:r>
            <a:r>
              <a:rPr lang="en-US" altLang="en-US" sz="2400" b="1" dirty="0" smtClean="0">
                <a:latin typeface="宋体" pitchFamily="2" charset="-122"/>
                <a:ea typeface="宋体" pitchFamily="2" charset="-122"/>
              </a:rPr>
              <a:t>2</a:t>
            </a:r>
            <a:r>
              <a:rPr lang="en-US" altLang="en-US" sz="2400" b="1" dirty="0" smtClean="0">
                <a:latin typeface="+mn-ea"/>
              </a:rPr>
              <a:t>)</a:t>
            </a:r>
            <a:r>
              <a:rPr lang="zh-CN" altLang="en-US" sz="2400" b="1" dirty="0" smtClean="0">
                <a:latin typeface="+mn-ea"/>
              </a:rPr>
              <a:t>在文段</a:t>
            </a:r>
            <a:r>
              <a:rPr lang="en-US" altLang="en-US" sz="2400" b="1" dirty="0" smtClean="0">
                <a:latin typeface="+mn-ea"/>
              </a:rPr>
              <a:t>(</a:t>
            </a:r>
            <a:r>
              <a:rPr lang="zh-CN" altLang="en-US" sz="2400" b="1" dirty="0" smtClean="0">
                <a:latin typeface="+mn-ea"/>
              </a:rPr>
              <a:t>二</a:t>
            </a:r>
            <a:r>
              <a:rPr lang="en-US" altLang="en-US" sz="2400" b="1" dirty="0" smtClean="0">
                <a:latin typeface="+mn-ea"/>
              </a:rPr>
              <a:t>)</a:t>
            </a:r>
            <a:r>
              <a:rPr lang="zh-CN" altLang="en-US" sz="2400" b="1" dirty="0" smtClean="0">
                <a:latin typeface="+mn-ea"/>
              </a:rPr>
              <a:t>中的横线处填写恰当的语句，使上下文内容相关、句式一致。</a:t>
            </a:r>
            <a:r>
              <a:rPr lang="en-US" altLang="en-US" sz="2400" b="1" dirty="0" smtClean="0">
                <a:latin typeface="+mn-ea"/>
              </a:rPr>
              <a:t>(</a:t>
            </a:r>
            <a:r>
              <a:rPr lang="en-US" altLang="en-US" sz="2400" b="1" dirty="0" smtClean="0">
                <a:latin typeface="宋体" pitchFamily="2" charset="-122"/>
                <a:ea typeface="宋体" pitchFamily="2" charset="-122"/>
              </a:rPr>
              <a:t>4</a:t>
            </a:r>
            <a:r>
              <a:rPr lang="zh-CN" altLang="en-US" sz="2400" b="1" dirty="0" smtClean="0">
                <a:latin typeface="+mn-ea"/>
              </a:rPr>
              <a:t>分</a:t>
            </a:r>
            <a:r>
              <a:rPr lang="en-US" altLang="en-US" sz="2400" b="1" dirty="0" smtClean="0">
                <a:latin typeface="+mn-ea"/>
              </a:rPr>
              <a:t>)</a:t>
            </a:r>
            <a:endParaRPr lang="zh-CN" altLang="en-US" sz="2400" b="1" dirty="0" smtClean="0">
              <a:latin typeface="+mn-ea"/>
            </a:endParaRPr>
          </a:p>
          <a:p>
            <a:pPr marL="0" indent="0" algn="just">
              <a:lnSpc>
                <a:spcPts val="3500"/>
              </a:lnSpc>
              <a:buFont typeface="Arial" charset="0"/>
              <a:buNone/>
            </a:pPr>
            <a:r>
              <a:rPr lang="zh-CN" altLang="en-US" sz="2400" b="1" u="sng" dirty="0" smtClean="0">
                <a:latin typeface="宋体" pitchFamily="2" charset="-122"/>
              </a:rPr>
              <a:t>　　　　　　　　　　　　　　　　　　　　　　　　　　　　　　　　　　　　　　　　　　　　　　　　　　　　　　　　　　　　　　　　　　　　　</a:t>
            </a:r>
          </a:p>
        </p:txBody>
      </p:sp>
      <p:sp>
        <p:nvSpPr>
          <p:cNvPr id="1502215"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grpSp>
        <p:nvGrpSpPr>
          <p:cNvPr id="2" name="Group 3"/>
          <p:cNvGrpSpPr>
            <a:grpSpLocks/>
          </p:cNvGrpSpPr>
          <p:nvPr/>
        </p:nvGrpSpPr>
        <p:grpSpPr bwMode="auto">
          <a:xfrm>
            <a:off x="1588" y="4581525"/>
            <a:ext cx="609600" cy="2028825"/>
            <a:chOff x="1" y="2886"/>
            <a:chExt cx="384" cy="1278"/>
          </a:xfrm>
        </p:grpSpPr>
        <p:pic>
          <p:nvPicPr>
            <p:cNvPr id="1502217" name="Picture 4"/>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502218"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500"/>
                                        <p:tgtEl>
                                          <p:spTgt spid="3">
                                            <p:txEl>
                                              <p:pRg st="1" end="1"/>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a:grpSpLocks/>
          </p:cNvGrpSpPr>
          <p:nvPr/>
        </p:nvGrpSpPr>
        <p:grpSpPr bwMode="auto">
          <a:xfrm>
            <a:off x="1588" y="777875"/>
            <a:ext cx="609600" cy="2219325"/>
            <a:chOff x="1" y="490"/>
            <a:chExt cx="384" cy="1262"/>
          </a:xfrm>
        </p:grpSpPr>
        <p:pic>
          <p:nvPicPr>
            <p:cNvPr id="873475" name="Picture 4"/>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873476"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2"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专题一　正确使用词语</a:t>
            </a:r>
            <a:r>
              <a:rPr lang="en-US" altLang="zh-CN" sz="2200" b="1">
                <a:solidFill>
                  <a:srgbClr val="C00000"/>
                </a:solidFill>
                <a:latin typeface="幼圆" pitchFamily="49" charset="-122"/>
                <a:ea typeface="幼圆" pitchFamily="49" charset="-122"/>
              </a:rPr>
              <a:t>(</a:t>
            </a:r>
            <a:r>
              <a:rPr lang="zh-CN" altLang="en-US" sz="2200" b="1">
                <a:solidFill>
                  <a:srgbClr val="C00000"/>
                </a:solidFill>
                <a:latin typeface="幼圆" pitchFamily="49" charset="-122"/>
                <a:ea typeface="幼圆" pitchFamily="49" charset="-122"/>
              </a:rPr>
              <a:t>包括熟语</a:t>
            </a:r>
            <a:r>
              <a:rPr lang="en-US" altLang="zh-CN" sz="2200" b="1">
                <a:solidFill>
                  <a:srgbClr val="C00000"/>
                </a:solidFill>
                <a:latin typeface="幼圆" pitchFamily="49" charset="-122"/>
                <a:ea typeface="幼圆" pitchFamily="49" charset="-122"/>
              </a:rPr>
              <a:t>)</a:t>
            </a:r>
          </a:p>
        </p:txBody>
      </p:sp>
      <p:sp>
        <p:nvSpPr>
          <p:cNvPr id="873478" name="内容占位符 2"/>
          <p:cNvSpPr>
            <a:spLocks/>
          </p:cNvSpPr>
          <p:nvPr/>
        </p:nvSpPr>
        <p:spPr bwMode="auto">
          <a:xfrm>
            <a:off x="785786" y="714356"/>
            <a:ext cx="7704137" cy="5327650"/>
          </a:xfrm>
          <a:prstGeom prst="rect">
            <a:avLst/>
          </a:prstGeom>
          <a:noFill/>
          <a:ln w="9525">
            <a:noFill/>
            <a:miter lim="800000"/>
            <a:headEnd/>
            <a:tailEnd/>
          </a:ln>
        </p:spPr>
        <p:txBody>
          <a:bodyPr lIns="46800" rIns="46800"/>
          <a:lstStyle/>
          <a:p>
            <a:pPr>
              <a:lnSpc>
                <a:spcPts val="3500"/>
              </a:lnSpc>
              <a:spcBef>
                <a:spcPct val="0"/>
              </a:spcBef>
            </a:pPr>
            <a:r>
              <a:rPr lang="en-US" altLang="zh-CN" sz="2400" b="1" dirty="0" smtClean="0">
                <a:latin typeface="Times New Roman" pitchFamily="18" charset="0"/>
                <a:cs typeface="Times New Roman" pitchFamily="18" charset="0"/>
              </a:rPr>
              <a:t>A</a:t>
            </a:r>
            <a:r>
              <a:rPr lang="zh-CN" altLang="en-US" sz="2400" b="1" dirty="0" smtClean="0">
                <a:latin typeface="Times New Roman" pitchFamily="18" charset="0"/>
                <a:cs typeface="Times New Roman" pitchFamily="18" charset="0"/>
              </a:rPr>
              <a:t>．老谋深算  深谋远虑  深思熟虑</a:t>
            </a:r>
          </a:p>
          <a:p>
            <a:pPr>
              <a:lnSpc>
                <a:spcPts val="3500"/>
              </a:lnSpc>
              <a:spcBef>
                <a:spcPct val="0"/>
              </a:spcBef>
            </a:pPr>
            <a:r>
              <a:rPr lang="en-US" altLang="zh-CN" sz="2400" b="1" dirty="0" smtClean="0">
                <a:latin typeface="Times New Roman" pitchFamily="18" charset="0"/>
                <a:cs typeface="Times New Roman" pitchFamily="18" charset="0"/>
              </a:rPr>
              <a:t>B</a:t>
            </a:r>
            <a:r>
              <a:rPr lang="zh-CN" altLang="en-US" sz="2400" b="1" dirty="0" smtClean="0">
                <a:latin typeface="Times New Roman" pitchFamily="18" charset="0"/>
                <a:cs typeface="Times New Roman" pitchFamily="18" charset="0"/>
              </a:rPr>
              <a:t>．深思熟虑  老谋深算  深谋远虑</a:t>
            </a:r>
          </a:p>
          <a:p>
            <a:pPr>
              <a:lnSpc>
                <a:spcPts val="3500"/>
              </a:lnSpc>
              <a:spcBef>
                <a:spcPct val="0"/>
              </a:spcBef>
            </a:pPr>
            <a:r>
              <a:rPr lang="en-US" altLang="zh-CN" sz="2400" b="1" dirty="0" smtClean="0">
                <a:latin typeface="Times New Roman" pitchFamily="18" charset="0"/>
                <a:cs typeface="Times New Roman" pitchFamily="18" charset="0"/>
              </a:rPr>
              <a:t>C</a:t>
            </a:r>
            <a:r>
              <a:rPr lang="zh-CN" altLang="en-US" sz="2400" b="1" dirty="0" smtClean="0">
                <a:latin typeface="Times New Roman" pitchFamily="18" charset="0"/>
                <a:cs typeface="Times New Roman" pitchFamily="18" charset="0"/>
              </a:rPr>
              <a:t>．老谋深算  深思熟虑  深谋远虑</a:t>
            </a:r>
          </a:p>
          <a:p>
            <a:pPr>
              <a:lnSpc>
                <a:spcPts val="3500"/>
              </a:lnSpc>
              <a:spcBef>
                <a:spcPct val="0"/>
              </a:spcBef>
            </a:pPr>
            <a:r>
              <a:rPr lang="en-US" altLang="zh-CN" sz="2400" b="1" dirty="0" smtClean="0">
                <a:latin typeface="Times New Roman" pitchFamily="18" charset="0"/>
                <a:cs typeface="Times New Roman" pitchFamily="18" charset="0"/>
              </a:rPr>
              <a:t>D</a:t>
            </a:r>
            <a:r>
              <a:rPr lang="zh-CN" altLang="en-US" sz="2400" b="1" dirty="0" smtClean="0">
                <a:latin typeface="Times New Roman" pitchFamily="18" charset="0"/>
                <a:cs typeface="Times New Roman" pitchFamily="18" charset="0"/>
              </a:rPr>
              <a:t>．深谋远虑  深思熟虑  老谋深算</a:t>
            </a:r>
          </a:p>
          <a:p>
            <a:pPr algn="l" eaLnBrk="1" hangingPunct="1">
              <a:lnSpc>
                <a:spcPts val="3000"/>
              </a:lnSpc>
              <a:spcBef>
                <a:spcPct val="0"/>
              </a:spcBef>
            </a:pPr>
            <a:endParaRPr lang="zh-CN" altLang="en-US" sz="2400" b="1" dirty="0" smtClean="0">
              <a:latin typeface="Times New Roman" pitchFamily="18" charset="0"/>
              <a:cs typeface="Times New Roman" pitchFamily="18" charset="0"/>
            </a:endParaRPr>
          </a:p>
        </p:txBody>
      </p:sp>
      <p:sp>
        <p:nvSpPr>
          <p:cNvPr id="9" name="动作按钮: 自定义 8">
            <a:hlinkClick r:id="rId3" action="ppaction://hlinksldjump" highlightClick="1"/>
          </p:cNvPr>
          <p:cNvSpPr/>
          <p:nvPr/>
        </p:nvSpPr>
        <p:spPr>
          <a:xfrm>
            <a:off x="7885113" y="6561138"/>
            <a:ext cx="1042987"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73478"/>
                                        </p:tgtEl>
                                        <p:attrNameLst>
                                          <p:attrName>style.visibility</p:attrName>
                                        </p:attrNameLst>
                                      </p:cBhvr>
                                      <p:to>
                                        <p:strVal val="visible"/>
                                      </p:to>
                                    </p:set>
                                    <p:animEffect transition="in" filter="dissolve">
                                      <p:cBhvr>
                                        <p:cTn id="7" dur="500"/>
                                        <p:tgtEl>
                                          <p:spTgt spid="873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347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84213" y="836613"/>
            <a:ext cx="8135937" cy="5499100"/>
          </a:xfrm>
        </p:spPr>
        <p:txBody>
          <a:bodyPr/>
          <a:lstStyle/>
          <a:p>
            <a:pPr marL="0" indent="0" algn="just"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17. 莫衷一是：不能得出一致的结论。衷：</a:t>
            </a:r>
            <a:r>
              <a:rPr lang="zh-CN" altLang="en-US" sz="2400" b="1" dirty="0" smtClean="0">
                <a:latin typeface="宋体" pitchFamily="2" charset="-122"/>
              </a:rPr>
              <a:t>折中</a:t>
            </a:r>
            <a:r>
              <a:rPr lang="zh-CN" altLang="zh-CN" sz="2400" b="1" dirty="0" smtClean="0">
                <a:latin typeface="宋体" pitchFamily="2" charset="-122"/>
              </a:rPr>
              <a:t>。</a:t>
            </a: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18. 身体力行：亲身体验，努力实行。体：体验，实行。</a:t>
            </a:r>
          </a:p>
          <a:p>
            <a:pPr marL="0" indent="0" algn="just" eaLnBrk="1" hangingPunct="1">
              <a:lnSpc>
                <a:spcPct val="122000"/>
              </a:lnSpc>
              <a:spcBef>
                <a:spcPct val="0"/>
              </a:spcBef>
              <a:buNone/>
            </a:pPr>
            <a:r>
              <a:rPr lang="zh-CN" altLang="en-US" sz="2400" b="1" dirty="0" smtClean="0">
                <a:latin typeface="宋体" pitchFamily="2" charset="-122"/>
              </a:rPr>
              <a:t>    </a:t>
            </a:r>
            <a:r>
              <a:rPr lang="zh-CN" altLang="zh-CN" sz="2400" b="1" dirty="0" smtClean="0">
                <a:latin typeface="宋体" pitchFamily="2" charset="-122"/>
              </a:rPr>
              <a:t>19. 善刀而藏：</a:t>
            </a:r>
            <a:r>
              <a:rPr lang="zh-CN" altLang="en-US" sz="2400" b="1" dirty="0" smtClean="0">
                <a:latin typeface="宋体" pitchFamily="2" charset="-122"/>
              </a:rPr>
              <a:t>把刀擦干净，收藏起来。比喻有所收敛、适可而止或自藏其才而不炫露。善：擦拭干净。</a:t>
            </a:r>
            <a:endParaRPr lang="zh-CN" altLang="zh-CN" sz="2400" b="1" dirty="0" smtClean="0">
              <a:latin typeface="宋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r>
              <a:rPr lang="zh-CN" altLang="zh-CN" sz="2400" b="1" dirty="0" smtClean="0">
                <a:latin typeface="宋体" pitchFamily="2" charset="-122"/>
              </a:rPr>
              <a:t>20. 屡试不爽：经过多次试验都没有差错。屡：多次。爽：差错。</a:t>
            </a:r>
          </a:p>
        </p:txBody>
      </p:sp>
      <p:grpSp>
        <p:nvGrpSpPr>
          <p:cNvPr id="2" name="Group 5"/>
          <p:cNvGrpSpPr>
            <a:grpSpLocks/>
          </p:cNvGrpSpPr>
          <p:nvPr/>
        </p:nvGrpSpPr>
        <p:grpSpPr bwMode="auto">
          <a:xfrm>
            <a:off x="1588" y="2674938"/>
            <a:ext cx="609600" cy="1978025"/>
            <a:chOff x="1" y="1685"/>
            <a:chExt cx="384" cy="1246"/>
          </a:xfrm>
        </p:grpSpPr>
        <p:pic>
          <p:nvPicPr>
            <p:cNvPr id="950277"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50278"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588" y="4581525"/>
            <a:ext cx="609600" cy="2028825"/>
            <a:chOff x="1" y="2886"/>
            <a:chExt cx="384" cy="1278"/>
          </a:xfrm>
        </p:grpSpPr>
        <p:pic>
          <p:nvPicPr>
            <p:cNvPr id="1402884" name="Picture 4"/>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02885"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1402886" name="Rectangle 7"/>
          <p:cNvSpPr>
            <a:spLocks noChangeArrowheads="1"/>
          </p:cNvSpPr>
          <p:nvPr/>
        </p:nvSpPr>
        <p:spPr bwMode="auto">
          <a:xfrm>
            <a:off x="611188" y="836613"/>
            <a:ext cx="8281987" cy="4969309"/>
          </a:xfrm>
          <a:prstGeom prst="rect">
            <a:avLst/>
          </a:prstGeom>
          <a:noFill/>
          <a:ln w="9525">
            <a:noFill/>
            <a:miter lim="800000"/>
            <a:headEnd/>
            <a:tailEnd/>
          </a:ln>
        </p:spPr>
        <p:txBody>
          <a:bodyPr anchor="ctr">
            <a:spAutoFit/>
          </a:bodyPr>
          <a:lstStyle/>
          <a:p>
            <a:pPr>
              <a:lnSpc>
                <a:spcPts val="3500"/>
              </a:lnSpc>
            </a:pPr>
            <a:r>
              <a:rPr lang="en-US" altLang="en-US" sz="2400" b="1" dirty="0" smtClean="0">
                <a:solidFill>
                  <a:srgbClr val="990033"/>
                </a:solidFill>
                <a:latin typeface="宋体" charset="-122"/>
                <a:cs typeface="Times New Roman" pitchFamily="18" charset="0"/>
              </a:rPr>
              <a:t>(1)①③④⑦(</a:t>
            </a:r>
            <a:r>
              <a:rPr lang="zh-CN" altLang="en-US" sz="2400" b="1" dirty="0" smtClean="0">
                <a:solidFill>
                  <a:srgbClr val="990033"/>
                </a:solidFill>
                <a:latin typeface="宋体" charset="-122"/>
                <a:cs typeface="Times New Roman" pitchFamily="18" charset="0"/>
              </a:rPr>
              <a:t>共</a:t>
            </a:r>
            <a:r>
              <a:rPr lang="en-US" altLang="en-US" sz="2400" b="1" dirty="0" smtClean="0">
                <a:solidFill>
                  <a:srgbClr val="990033"/>
                </a:solidFill>
                <a:latin typeface="宋体" charset="-122"/>
                <a:cs typeface="Times New Roman" pitchFamily="18" charset="0"/>
              </a:rPr>
              <a:t>2</a:t>
            </a:r>
            <a:r>
              <a:rPr lang="zh-CN" altLang="en-US" sz="2400" b="1" dirty="0" smtClean="0">
                <a:solidFill>
                  <a:srgbClr val="990033"/>
                </a:solidFill>
                <a:latin typeface="宋体" charset="-122"/>
                <a:cs typeface="Times New Roman" pitchFamily="18" charset="0"/>
              </a:rPr>
              <a:t>分，每写对两个得</a:t>
            </a:r>
            <a:r>
              <a:rPr lang="en-US" altLang="en-US" sz="2400" b="1" dirty="0" smtClean="0">
                <a:solidFill>
                  <a:srgbClr val="990033"/>
                </a:solidFill>
                <a:latin typeface="宋体" charset="-122"/>
                <a:cs typeface="Times New Roman" pitchFamily="18" charset="0"/>
              </a:rPr>
              <a:t>1</a:t>
            </a:r>
            <a:r>
              <a:rPr lang="zh-CN" altLang="en-US" sz="2400" b="1" dirty="0" smtClean="0">
                <a:solidFill>
                  <a:srgbClr val="990033"/>
                </a:solidFill>
                <a:latin typeface="宋体" charset="-122"/>
                <a:cs typeface="Times New Roman" pitchFamily="18" charset="0"/>
              </a:rPr>
              <a:t>分</a:t>
            </a:r>
            <a:r>
              <a:rPr lang="en-US" altLang="en-US" sz="2400" b="1" dirty="0" smtClean="0">
                <a:solidFill>
                  <a:srgbClr val="990033"/>
                </a:solidFill>
                <a:latin typeface="宋体" charset="-122"/>
                <a:cs typeface="Times New Roman" pitchFamily="18" charset="0"/>
              </a:rPr>
              <a:t>)</a:t>
            </a:r>
            <a:endParaRPr lang="zh-CN" altLang="en-US" sz="2400" b="1" dirty="0" smtClean="0">
              <a:solidFill>
                <a:srgbClr val="990033"/>
              </a:solidFill>
              <a:latin typeface="宋体" charset="-122"/>
              <a:cs typeface="Times New Roman" pitchFamily="18" charset="0"/>
            </a:endParaRPr>
          </a:p>
          <a:p>
            <a:pPr>
              <a:lnSpc>
                <a:spcPts val="3500"/>
              </a:lnSpc>
            </a:pPr>
            <a:r>
              <a:rPr lang="en-US" altLang="en-US" sz="2400" b="1" dirty="0" smtClean="0">
                <a:solidFill>
                  <a:srgbClr val="990033"/>
                </a:solidFill>
                <a:latin typeface="宋体" charset="-122"/>
                <a:cs typeface="Times New Roman" pitchFamily="18" charset="0"/>
              </a:rPr>
              <a:t>(2)</a:t>
            </a:r>
            <a:r>
              <a:rPr lang="zh-CN" altLang="en-US" sz="2400" b="1" dirty="0" smtClean="0">
                <a:solidFill>
                  <a:srgbClr val="990033"/>
                </a:solidFill>
                <a:latin typeface="宋体" charset="-122"/>
                <a:cs typeface="Times New Roman" pitchFamily="18" charset="0"/>
              </a:rPr>
              <a:t>成双成对，永不分离　品箸留声</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共</a:t>
            </a:r>
            <a:r>
              <a:rPr lang="en-US" altLang="en-US" sz="2400" b="1" dirty="0" smtClean="0">
                <a:solidFill>
                  <a:srgbClr val="990033"/>
                </a:solidFill>
                <a:latin typeface="宋体" charset="-122"/>
                <a:cs typeface="Times New Roman" pitchFamily="18" charset="0"/>
              </a:rPr>
              <a:t>4</a:t>
            </a:r>
            <a:r>
              <a:rPr lang="zh-CN" altLang="en-US" sz="2400" b="1" dirty="0" smtClean="0">
                <a:solidFill>
                  <a:srgbClr val="990033"/>
                </a:solidFill>
                <a:latin typeface="宋体" charset="-122"/>
                <a:cs typeface="Times New Roman" pitchFamily="18" charset="0"/>
              </a:rPr>
              <a:t>分，每处</a:t>
            </a:r>
            <a:r>
              <a:rPr lang="en-US" altLang="en-US" sz="2400" b="1" dirty="0" smtClean="0">
                <a:solidFill>
                  <a:srgbClr val="990033"/>
                </a:solidFill>
                <a:latin typeface="宋体" charset="-122"/>
                <a:cs typeface="Times New Roman" pitchFamily="18" charset="0"/>
              </a:rPr>
              <a:t>2</a:t>
            </a:r>
            <a:r>
              <a:rPr lang="zh-CN" altLang="en-US" sz="2400" b="1" dirty="0" smtClean="0">
                <a:solidFill>
                  <a:srgbClr val="990033"/>
                </a:solidFill>
                <a:latin typeface="宋体" charset="-122"/>
                <a:cs typeface="Times New Roman" pitchFamily="18" charset="0"/>
              </a:rPr>
              <a:t>分，意思对即可</a:t>
            </a:r>
            <a:r>
              <a:rPr lang="en-US" altLang="en-US" sz="2400" b="1" dirty="0" smtClean="0">
                <a:solidFill>
                  <a:srgbClr val="990033"/>
                </a:solidFill>
                <a:latin typeface="宋体" charset="-122"/>
                <a:cs typeface="Times New Roman" pitchFamily="18" charset="0"/>
              </a:rPr>
              <a:t>)</a:t>
            </a:r>
            <a:endParaRPr lang="zh-CN" altLang="en-US" sz="2400" b="1" dirty="0" smtClean="0">
              <a:solidFill>
                <a:srgbClr val="990033"/>
              </a:solidFill>
              <a:latin typeface="宋体" charset="-122"/>
              <a:cs typeface="Times New Roman" pitchFamily="18" charset="0"/>
            </a:endParaRPr>
          </a:p>
          <a:p>
            <a:pPr>
              <a:lnSpc>
                <a:spcPts val="3500"/>
              </a:lnSpc>
            </a:pP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en-US" sz="2400" b="1" dirty="0" smtClean="0">
                <a:solidFill>
                  <a:srgbClr val="990033"/>
                </a:solidFill>
                <a:latin typeface="宋体" charset="-122"/>
                <a:cs typeface="Times New Roman" pitchFamily="18" charset="0"/>
              </a:rPr>
              <a:t>] (1)“</a:t>
            </a:r>
            <a:r>
              <a:rPr lang="zh-CN" altLang="en-US" sz="2400" b="1" dirty="0" smtClean="0">
                <a:solidFill>
                  <a:srgbClr val="990033"/>
                </a:solidFill>
                <a:latin typeface="宋体" charset="-122"/>
                <a:cs typeface="Times New Roman" pitchFamily="18" charset="0"/>
              </a:rPr>
              <a:t>热衷</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是十分爱好的意思，与</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非常</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有语意重复的部分，所以要去掉</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非常</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把筷子称之为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中的</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之</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是多余的，因为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之</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前有</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把筷子</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，所以要去掉</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之</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中国人对于筷子来说</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主客体颠倒，应将</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来说</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去掉，或改为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筷子对于中国人来说</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源自于</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中的</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于</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与</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自</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重复，是多余的。</a:t>
            </a:r>
            <a:r>
              <a:rPr lang="en-US" altLang="en-US" sz="2400" b="1" dirty="0" smtClean="0">
                <a:solidFill>
                  <a:srgbClr val="990033"/>
                </a:solidFill>
                <a:latin typeface="宋体" charset="-122"/>
                <a:cs typeface="Times New Roman" pitchFamily="18" charset="0"/>
              </a:rPr>
              <a:t>(2)</a:t>
            </a:r>
            <a:r>
              <a:rPr lang="zh-CN" altLang="en-US" sz="2400" b="1" dirty="0" smtClean="0">
                <a:solidFill>
                  <a:srgbClr val="990033"/>
                </a:solidFill>
                <a:latin typeface="宋体" charset="-122"/>
                <a:cs typeface="Times New Roman" pitchFamily="18" charset="0"/>
              </a:rPr>
              <a:t>筷子送恋人，表达的是筷子本身成双成对不分离的意思；根据</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吮嘬筷子，品咂有声</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可推测出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品箸留声</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endParaRPr lang="zh-CN" altLang="en-US" sz="2400" b="1" dirty="0">
              <a:solidFill>
                <a:srgbClr val="990033"/>
              </a:solidFill>
              <a:latin typeface="宋体" charset="-122"/>
              <a:cs typeface="Times New Roman" pitchFamily="18" charset="0"/>
            </a:endParaRPr>
          </a:p>
        </p:txBody>
      </p:sp>
      <p:sp>
        <p:nvSpPr>
          <p:cNvPr id="1402887" name="标题 1"/>
          <p:cNvSpPr>
            <a:spLocks/>
          </p:cNvSpPr>
          <p:nvPr/>
        </p:nvSpPr>
        <p:spPr bwMode="auto">
          <a:xfrm>
            <a:off x="611188" y="188913"/>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02886">
                                            <p:txEl>
                                              <p:pRg st="0" end="0"/>
                                            </p:txEl>
                                          </p:spTgt>
                                        </p:tgtEl>
                                        <p:attrNameLst>
                                          <p:attrName>style.visibility</p:attrName>
                                        </p:attrNameLst>
                                      </p:cBhvr>
                                      <p:to>
                                        <p:strVal val="visible"/>
                                      </p:to>
                                    </p:set>
                                    <p:anim calcmode="lin" valueType="num">
                                      <p:cBhvr additive="base">
                                        <p:cTn id="7" dur="500" fill="hold"/>
                                        <p:tgtEl>
                                          <p:spTgt spid="140288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0288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02886">
                                            <p:txEl>
                                              <p:pRg st="1" end="1"/>
                                            </p:txEl>
                                          </p:spTgt>
                                        </p:tgtEl>
                                        <p:attrNameLst>
                                          <p:attrName>style.visibility</p:attrName>
                                        </p:attrNameLst>
                                      </p:cBhvr>
                                      <p:to>
                                        <p:strVal val="visible"/>
                                      </p:to>
                                    </p:set>
                                    <p:anim calcmode="lin" valueType="num">
                                      <p:cBhvr additive="base">
                                        <p:cTn id="13" dur="500" fill="hold"/>
                                        <p:tgtEl>
                                          <p:spTgt spid="140288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0288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02886">
                                            <p:txEl>
                                              <p:pRg st="2" end="2"/>
                                            </p:txEl>
                                          </p:spTgt>
                                        </p:tgtEl>
                                        <p:attrNameLst>
                                          <p:attrName>style.visibility</p:attrName>
                                        </p:attrNameLst>
                                      </p:cBhvr>
                                      <p:to>
                                        <p:strVal val="visible"/>
                                      </p:to>
                                    </p:set>
                                    <p:anim calcmode="lin" valueType="num">
                                      <p:cBhvr additive="base">
                                        <p:cTn id="19" dur="500" fill="hold"/>
                                        <p:tgtEl>
                                          <p:spTgt spid="140288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0288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588" y="4581525"/>
            <a:ext cx="609600" cy="2028825"/>
            <a:chOff x="1" y="2886"/>
            <a:chExt cx="384" cy="1278"/>
          </a:xfrm>
        </p:grpSpPr>
        <p:pic>
          <p:nvPicPr>
            <p:cNvPr id="1403908" name="Picture 4"/>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03909"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1403910" name="内容占位符 2"/>
          <p:cNvSpPr>
            <a:spLocks/>
          </p:cNvSpPr>
          <p:nvPr/>
        </p:nvSpPr>
        <p:spPr bwMode="auto">
          <a:xfrm>
            <a:off x="642910" y="785794"/>
            <a:ext cx="8072495" cy="5643602"/>
          </a:xfrm>
          <a:prstGeom prst="rect">
            <a:avLst/>
          </a:prstGeom>
          <a:noFill/>
          <a:ln w="9525">
            <a:noFill/>
            <a:miter lim="800000"/>
            <a:headEnd/>
            <a:tailEnd/>
          </a:ln>
        </p:spPr>
        <p:txBody>
          <a:bodyPr/>
          <a:lstStyle/>
          <a:p>
            <a:pPr>
              <a:lnSpc>
                <a:spcPts val="3500"/>
              </a:lnSpc>
              <a:spcBef>
                <a:spcPct val="0"/>
              </a:spcBef>
            </a:pPr>
            <a:r>
              <a:rPr lang="en-US" altLang="zh-CN" sz="2400" b="1" dirty="0" smtClean="0">
                <a:latin typeface="宋体" charset="-122"/>
              </a:rPr>
              <a:t>2</a:t>
            </a:r>
            <a:r>
              <a:rPr lang="zh-CN" altLang="en-US" sz="2400" b="1" dirty="0" smtClean="0">
                <a:solidFill>
                  <a:srgbClr val="000000"/>
                </a:solidFill>
                <a:latin typeface="Times New Roman" pitchFamily="18" charset="0"/>
                <a:cs typeface="Times New Roman" pitchFamily="18" charset="0"/>
              </a:rPr>
              <a:t>． 阅读下面的材料，为</a:t>
            </a:r>
            <a:r>
              <a:rPr lang="en-US" altLang="zh-CN"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鱼道</a:t>
            </a:r>
            <a:r>
              <a:rPr lang="en-US" altLang="zh-CN"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的设计写一句评语。要求语言简明、得体，</a:t>
            </a:r>
            <a:r>
              <a:rPr lang="en-US" altLang="zh-CN" sz="2400" b="1" dirty="0" smtClean="0">
                <a:solidFill>
                  <a:srgbClr val="000000"/>
                </a:solidFill>
                <a:latin typeface="宋体" pitchFamily="2" charset="-122"/>
                <a:ea typeface="宋体" pitchFamily="2" charset="-122"/>
                <a:cs typeface="Times New Roman" pitchFamily="18" charset="0"/>
              </a:rPr>
              <a:t>30</a:t>
            </a:r>
            <a:r>
              <a:rPr lang="zh-CN" altLang="en-US" sz="2400" b="1" dirty="0" smtClean="0">
                <a:solidFill>
                  <a:srgbClr val="000000"/>
                </a:solidFill>
                <a:latin typeface="Times New Roman" pitchFamily="18" charset="0"/>
                <a:cs typeface="Times New Roman" pitchFamily="18" charset="0"/>
              </a:rPr>
              <a:t>字以内。</a:t>
            </a:r>
            <a:r>
              <a:rPr lang="en-US" altLang="zh-CN" sz="2400" b="1" dirty="0" smtClean="0">
                <a:solidFill>
                  <a:srgbClr val="000000"/>
                </a:solidFill>
                <a:latin typeface="Times New Roman" pitchFamily="18" charset="0"/>
                <a:cs typeface="Times New Roman" pitchFamily="18" charset="0"/>
              </a:rPr>
              <a:t>(</a:t>
            </a:r>
            <a:r>
              <a:rPr lang="en-US" altLang="zh-CN" sz="2400" b="1" dirty="0" smtClean="0">
                <a:solidFill>
                  <a:srgbClr val="000000"/>
                </a:solidFill>
                <a:latin typeface="宋体" pitchFamily="2" charset="-122"/>
                <a:ea typeface="宋体" pitchFamily="2" charset="-122"/>
                <a:cs typeface="Times New Roman" pitchFamily="18" charset="0"/>
              </a:rPr>
              <a:t>5</a:t>
            </a:r>
            <a:r>
              <a:rPr lang="zh-CN" altLang="en-US" sz="2400" b="1" dirty="0" smtClean="0">
                <a:solidFill>
                  <a:srgbClr val="000000"/>
                </a:solidFill>
                <a:latin typeface="Times New Roman" pitchFamily="18" charset="0"/>
                <a:cs typeface="Times New Roman" pitchFamily="18" charset="0"/>
              </a:rPr>
              <a:t>分</a:t>
            </a:r>
            <a:r>
              <a:rPr lang="en-US" altLang="zh-CN" sz="2400" b="1" dirty="0" smtClean="0">
                <a:solidFill>
                  <a:srgbClr val="000000"/>
                </a:solidFill>
                <a:latin typeface="Times New Roman" pitchFamily="18" charset="0"/>
                <a:cs typeface="Times New Roman" pitchFamily="18" charset="0"/>
              </a:rPr>
              <a:t>)</a:t>
            </a:r>
            <a:endParaRPr lang="zh-CN" altLang="en-US" sz="2400" b="1" dirty="0" smtClean="0">
              <a:solidFill>
                <a:srgbClr val="000000"/>
              </a:solidFill>
              <a:latin typeface="Times New Roman" pitchFamily="18" charset="0"/>
              <a:cs typeface="Times New Roman" pitchFamily="18" charset="0"/>
            </a:endParaRPr>
          </a:p>
          <a:p>
            <a:pPr>
              <a:lnSpc>
                <a:spcPts val="3500"/>
              </a:lnSpc>
              <a:spcBef>
                <a:spcPct val="0"/>
              </a:spcBef>
            </a:pPr>
            <a:r>
              <a:rPr lang="zh-CN" altLang="en-US" sz="2400" b="1" dirty="0" smtClean="0">
                <a:solidFill>
                  <a:srgbClr val="000000"/>
                </a:solidFill>
                <a:latin typeface="Times New Roman" pitchFamily="18" charset="0"/>
                <a:ea typeface="楷体_GB2312" pitchFamily="49" charset="-122"/>
              </a:rPr>
              <a:t>         南水北调汉江四大工程之一的兴隆水利枢纽工程的修建阻断了汉江鱼类的洄游路线，于是政府耗资</a:t>
            </a:r>
            <a:r>
              <a:rPr lang="en-US" altLang="zh-CN" sz="2400" b="1" dirty="0" smtClean="0">
                <a:solidFill>
                  <a:srgbClr val="000000"/>
                </a:solidFill>
                <a:latin typeface="宋体" pitchFamily="2" charset="-122"/>
                <a:ea typeface="宋体" pitchFamily="2" charset="-122"/>
              </a:rPr>
              <a:t>1300</a:t>
            </a:r>
            <a:r>
              <a:rPr lang="zh-CN" altLang="en-US" sz="2400" b="1" dirty="0" smtClean="0">
                <a:solidFill>
                  <a:srgbClr val="000000"/>
                </a:solidFill>
                <a:latin typeface="Times New Roman" pitchFamily="18" charset="0"/>
                <a:ea typeface="楷体_GB2312" pitchFamily="49" charset="-122"/>
              </a:rPr>
              <a:t>万元专修了一条保障下游鱼类能够顺利洄游的</a:t>
            </a:r>
            <a:r>
              <a:rPr lang="en-US" altLang="zh-CN" sz="2400" b="1" dirty="0" smtClean="0">
                <a:solidFill>
                  <a:srgbClr val="000000"/>
                </a:solidFill>
                <a:latin typeface="宋体" pitchFamily="2" charset="-122"/>
                <a:ea typeface="宋体" pitchFamily="2" charset="-122"/>
              </a:rPr>
              <a:t>“</a:t>
            </a:r>
            <a:r>
              <a:rPr lang="zh-CN" altLang="en-US" sz="2400" b="1" dirty="0" smtClean="0">
                <a:solidFill>
                  <a:srgbClr val="000000"/>
                </a:solidFill>
                <a:latin typeface="Times New Roman" pitchFamily="18" charset="0"/>
                <a:ea typeface="楷体_GB2312" pitchFamily="49" charset="-122"/>
              </a:rPr>
              <a:t>鱼道</a:t>
            </a:r>
            <a:r>
              <a:rPr lang="en-US" altLang="zh-CN" sz="2400" b="1" dirty="0" smtClean="0">
                <a:solidFill>
                  <a:srgbClr val="000000"/>
                </a:solidFill>
                <a:latin typeface="宋体" pitchFamily="2" charset="-122"/>
                <a:ea typeface="宋体" pitchFamily="2" charset="-122"/>
              </a:rPr>
              <a:t>”</a:t>
            </a:r>
            <a:r>
              <a:rPr lang="zh-CN" altLang="en-US" sz="2400" b="1" dirty="0" smtClean="0">
                <a:solidFill>
                  <a:srgbClr val="000000"/>
                </a:solidFill>
                <a:latin typeface="Times New Roman" pitchFamily="18" charset="0"/>
                <a:ea typeface="楷体_GB2312" pitchFamily="49" charset="-122"/>
              </a:rPr>
              <a:t>。</a:t>
            </a:r>
            <a:r>
              <a:rPr lang="en-US" altLang="zh-CN" sz="2400" b="1" dirty="0" smtClean="0">
                <a:solidFill>
                  <a:srgbClr val="000000"/>
                </a:solidFill>
                <a:latin typeface="宋体" pitchFamily="2" charset="-122"/>
                <a:ea typeface="宋体" pitchFamily="2" charset="-122"/>
              </a:rPr>
              <a:t>“</a:t>
            </a:r>
            <a:r>
              <a:rPr lang="zh-CN" altLang="en-US" sz="2400" b="1" dirty="0" smtClean="0">
                <a:solidFill>
                  <a:srgbClr val="000000"/>
                </a:solidFill>
                <a:latin typeface="Times New Roman" pitchFamily="18" charset="0"/>
                <a:ea typeface="楷体_GB2312" pitchFamily="49" charset="-122"/>
              </a:rPr>
              <a:t>鱼道</a:t>
            </a:r>
            <a:r>
              <a:rPr lang="en-US" altLang="zh-CN" sz="2400" b="1" dirty="0" smtClean="0">
                <a:solidFill>
                  <a:srgbClr val="000000"/>
                </a:solidFill>
                <a:latin typeface="宋体" pitchFamily="2" charset="-122"/>
                <a:ea typeface="宋体" pitchFamily="2" charset="-122"/>
              </a:rPr>
              <a:t>”</a:t>
            </a:r>
            <a:r>
              <a:rPr lang="zh-CN" altLang="en-US" sz="2400" b="1" dirty="0" smtClean="0">
                <a:solidFill>
                  <a:srgbClr val="000000"/>
                </a:solidFill>
                <a:latin typeface="Times New Roman" pitchFamily="18" charset="0"/>
                <a:ea typeface="楷体_GB2312" pitchFamily="49" charset="-122"/>
              </a:rPr>
              <a:t>长</a:t>
            </a:r>
            <a:r>
              <a:rPr lang="en-US" altLang="zh-CN" sz="2400" b="1" dirty="0" smtClean="0">
                <a:solidFill>
                  <a:srgbClr val="000000"/>
                </a:solidFill>
                <a:latin typeface="宋体" pitchFamily="2" charset="-122"/>
                <a:ea typeface="宋体" pitchFamily="2" charset="-122"/>
              </a:rPr>
              <a:t>300</a:t>
            </a:r>
            <a:r>
              <a:rPr lang="zh-CN" altLang="en-US" sz="2400" b="1" dirty="0" smtClean="0">
                <a:solidFill>
                  <a:srgbClr val="000000"/>
                </a:solidFill>
                <a:latin typeface="Times New Roman" pitchFamily="18" charset="0"/>
                <a:ea typeface="楷体_GB2312" pitchFamily="49" charset="-122"/>
              </a:rPr>
              <a:t>多米，宽不足</a:t>
            </a:r>
            <a:r>
              <a:rPr lang="en-US" altLang="zh-CN" sz="2400" b="1" dirty="0" smtClean="0">
                <a:solidFill>
                  <a:srgbClr val="000000"/>
                </a:solidFill>
                <a:latin typeface="宋体" pitchFamily="2" charset="-122"/>
                <a:ea typeface="宋体" pitchFamily="2" charset="-122"/>
              </a:rPr>
              <a:t>3</a:t>
            </a:r>
            <a:r>
              <a:rPr lang="zh-CN" altLang="en-US" sz="2400" b="1" dirty="0" smtClean="0">
                <a:solidFill>
                  <a:srgbClr val="000000"/>
                </a:solidFill>
                <a:latin typeface="Times New Roman" pitchFamily="18" charset="0"/>
                <a:ea typeface="楷体_GB2312" pitchFamily="49" charset="-122"/>
              </a:rPr>
              <a:t>米，为了分摊高达</a:t>
            </a:r>
            <a:r>
              <a:rPr lang="en-US" altLang="zh-CN" sz="2400" b="1" dirty="0" smtClean="0">
                <a:solidFill>
                  <a:srgbClr val="000000"/>
                </a:solidFill>
                <a:latin typeface="宋体" pitchFamily="2" charset="-122"/>
                <a:ea typeface="宋体" pitchFamily="2" charset="-122"/>
              </a:rPr>
              <a:t>6</a:t>
            </a:r>
            <a:r>
              <a:rPr lang="zh-CN" altLang="en-US" sz="2400" b="1" dirty="0" smtClean="0">
                <a:solidFill>
                  <a:srgbClr val="000000"/>
                </a:solidFill>
                <a:latin typeface="Times New Roman" pitchFamily="18" charset="0"/>
                <a:ea typeface="楷体_GB2312" pitchFamily="49" charset="-122"/>
              </a:rPr>
              <a:t>米的落差，共分成</a:t>
            </a:r>
            <a:r>
              <a:rPr lang="en-US" altLang="zh-CN" sz="2400" b="1" dirty="0" smtClean="0">
                <a:solidFill>
                  <a:srgbClr val="000000"/>
                </a:solidFill>
                <a:latin typeface="宋体" pitchFamily="2" charset="-122"/>
                <a:ea typeface="宋体" pitchFamily="2" charset="-122"/>
              </a:rPr>
              <a:t>44</a:t>
            </a:r>
            <a:r>
              <a:rPr lang="zh-CN" altLang="en-US" sz="2400" b="1" dirty="0" smtClean="0">
                <a:solidFill>
                  <a:srgbClr val="000000"/>
                </a:solidFill>
                <a:latin typeface="Times New Roman" pitchFamily="18" charset="0"/>
                <a:ea typeface="楷体_GB2312" pitchFamily="49" charset="-122"/>
              </a:rPr>
              <a:t>级，以改变水流速度并制造声响，同时装有模拟日光的照明设备，吸引洄游鱼类从下游一级一级上溯产卵。</a:t>
            </a:r>
          </a:p>
          <a:p>
            <a:pPr indent="622300">
              <a:lnSpc>
                <a:spcPts val="3500"/>
              </a:lnSpc>
              <a:spcBef>
                <a:spcPct val="0"/>
              </a:spcBef>
            </a:pPr>
            <a:endParaRPr lang="en-US" altLang="zh-CN" b="1" dirty="0" smtClean="0">
              <a:solidFill>
                <a:srgbClr val="000000"/>
              </a:solidFill>
              <a:latin typeface="Times New Roman" pitchFamily="18" charset="0"/>
              <a:ea typeface="仿宋_GB2312" pitchFamily="49" charset="-122"/>
              <a:cs typeface="Times New Roman" pitchFamily="18" charset="0"/>
            </a:endParaRPr>
          </a:p>
        </p:txBody>
      </p:sp>
      <p:sp>
        <p:nvSpPr>
          <p:cNvPr id="1403911"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03910">
                                            <p:txEl>
                                              <p:pRg st="0" end="0"/>
                                            </p:txEl>
                                          </p:spTgt>
                                        </p:tgtEl>
                                        <p:attrNameLst>
                                          <p:attrName>style.visibility</p:attrName>
                                        </p:attrNameLst>
                                      </p:cBhvr>
                                      <p:to>
                                        <p:strVal val="visible"/>
                                      </p:to>
                                    </p:set>
                                    <p:anim calcmode="lin" valueType="num">
                                      <p:cBhvr additive="base">
                                        <p:cTn id="7" dur="500" fill="hold"/>
                                        <p:tgtEl>
                                          <p:spTgt spid="14039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039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03910">
                                            <p:txEl>
                                              <p:pRg st="1" end="1"/>
                                            </p:txEl>
                                          </p:spTgt>
                                        </p:tgtEl>
                                        <p:attrNameLst>
                                          <p:attrName>style.visibility</p:attrName>
                                        </p:attrNameLst>
                                      </p:cBhvr>
                                      <p:to>
                                        <p:strVal val="visible"/>
                                      </p:to>
                                    </p:set>
                                    <p:anim calcmode="lin" valueType="num">
                                      <p:cBhvr additive="base">
                                        <p:cTn id="13" dur="500" fill="hold"/>
                                        <p:tgtEl>
                                          <p:spTgt spid="14039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0391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588" y="4581525"/>
            <a:ext cx="609600" cy="2028825"/>
            <a:chOff x="1" y="2886"/>
            <a:chExt cx="384" cy="1278"/>
          </a:xfrm>
        </p:grpSpPr>
        <p:pic>
          <p:nvPicPr>
            <p:cNvPr id="1404932" name="Picture 4"/>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04933"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a:spLocks/>
          </p:cNvSpPr>
          <p:nvPr/>
        </p:nvSpPr>
        <p:spPr bwMode="auto">
          <a:xfrm>
            <a:off x="642910" y="714356"/>
            <a:ext cx="8286807" cy="5643602"/>
          </a:xfrm>
          <a:prstGeom prst="rect">
            <a:avLst/>
          </a:prstGeom>
          <a:noFill/>
          <a:ln w="9525">
            <a:noFill/>
            <a:miter lim="800000"/>
            <a:headEnd/>
            <a:tailEnd/>
          </a:ln>
        </p:spPr>
        <p:txBody>
          <a:bodyPr/>
          <a:lstStyle/>
          <a:p>
            <a:pPr>
              <a:lnSpc>
                <a:spcPts val="3500"/>
              </a:lnSpc>
            </a:pPr>
            <a:r>
              <a:rPr lang="zh-CN" altLang="en-US" sz="2400" b="1" dirty="0" smtClean="0">
                <a:solidFill>
                  <a:srgbClr val="990033"/>
                </a:solidFill>
                <a:latin typeface="宋体" charset="-122"/>
                <a:cs typeface="Times New Roman" pitchFamily="18" charset="0"/>
              </a:rPr>
              <a:t>示例一：给鱼儿留一条通道，让自然多一分生机，也让我们心中成长一片美丽天地！</a:t>
            </a:r>
          </a:p>
          <a:p>
            <a:pPr>
              <a:lnSpc>
                <a:spcPts val="3500"/>
              </a:lnSpc>
            </a:pPr>
            <a:r>
              <a:rPr lang="zh-CN" altLang="en-US" sz="2400" b="1" dirty="0" smtClean="0">
                <a:solidFill>
                  <a:srgbClr val="990033"/>
                </a:solidFill>
                <a:latin typeface="宋体" charset="-122"/>
                <a:cs typeface="Times New Roman" pitchFamily="18" charset="0"/>
              </a:rPr>
              <a:t>示例二：保护生态，功在千秋，花再多的钱也值！</a:t>
            </a:r>
          </a:p>
          <a:p>
            <a:pPr>
              <a:lnSpc>
                <a:spcPts val="3500"/>
              </a:lnSpc>
            </a:pPr>
            <a:r>
              <a:rPr lang="zh-CN" altLang="en-US" sz="2400" b="1" dirty="0" smtClean="0">
                <a:solidFill>
                  <a:srgbClr val="990033"/>
                </a:solidFill>
                <a:latin typeface="宋体" charset="-122"/>
                <a:cs typeface="Times New Roman" pitchFamily="18" charset="0"/>
              </a:rPr>
              <a:t>示例三：心中有鱼，更有大爱！</a:t>
            </a:r>
          </a:p>
          <a:p>
            <a:pPr>
              <a:lnSpc>
                <a:spcPts val="3500"/>
              </a:lnSpc>
            </a:pPr>
            <a:r>
              <a:rPr lang="zh-CN" altLang="en-US" sz="2400" b="1" dirty="0" smtClean="0">
                <a:solidFill>
                  <a:srgbClr val="990033"/>
                </a:solidFill>
                <a:latin typeface="宋体" charset="-122"/>
                <a:cs typeface="Times New Roman" pitchFamily="18" charset="0"/>
              </a:rPr>
              <a:t>示例四：细节之美，缩短了我们在生态文明方面和先进国家的差距！ </a:t>
            </a:r>
          </a:p>
          <a:p>
            <a:pPr>
              <a:lnSpc>
                <a:spcPts val="3500"/>
              </a:lnSpc>
            </a:pP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zh-CN" sz="2400" b="1" dirty="0" smtClean="0">
                <a:solidFill>
                  <a:srgbClr val="990033"/>
                </a:solidFill>
                <a:latin typeface="宋体" charset="-122"/>
                <a:cs typeface="Times New Roman" pitchFamily="18" charset="0"/>
              </a:rPr>
              <a:t>] “</a:t>
            </a:r>
            <a:r>
              <a:rPr lang="zh-CN" altLang="en-US" sz="2400" b="1" dirty="0" smtClean="0">
                <a:solidFill>
                  <a:srgbClr val="990033"/>
                </a:solidFill>
                <a:latin typeface="宋体" charset="-122"/>
                <a:cs typeface="Times New Roman" pitchFamily="18" charset="0"/>
              </a:rPr>
              <a:t>南水北调汉江四大工程之一的兴隆水利枢纽工程的修建阻断了汉江鱼类的洄游路线，于是政府耗资</a:t>
            </a:r>
            <a:r>
              <a:rPr lang="en-US" altLang="zh-CN" sz="2400" b="1" dirty="0" smtClean="0">
                <a:solidFill>
                  <a:srgbClr val="990033"/>
                </a:solidFill>
                <a:latin typeface="宋体" charset="-122"/>
                <a:cs typeface="Times New Roman" pitchFamily="18" charset="0"/>
              </a:rPr>
              <a:t>1300</a:t>
            </a:r>
            <a:r>
              <a:rPr lang="zh-CN" altLang="en-US" sz="2400" b="1" dirty="0" smtClean="0">
                <a:solidFill>
                  <a:srgbClr val="990033"/>
                </a:solidFill>
                <a:latin typeface="宋体" charset="-122"/>
                <a:cs typeface="Times New Roman" pitchFamily="18" charset="0"/>
              </a:rPr>
              <a:t>万元专修了一条保障下游鱼类能够顺利洄游的</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鱼道</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，这种做法体现了政府对生态保护的关注与投入；同时</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装有模拟日光的照明设备，吸引洄游鱼类从下游一级一级上溯产卵”，体现了对鱼类的关爱。只要扣住“生态”“细节”“关爱”等角度概括，语言简明、得体，均可得分。</a:t>
            </a:r>
          </a:p>
        </p:txBody>
      </p:sp>
      <p:sp>
        <p:nvSpPr>
          <p:cNvPr id="1404935"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a:t>
            </a:r>
            <a:r>
              <a:rPr lang="zh-CN" altLang="en-US" sz="2200" b="1">
                <a:solidFill>
                  <a:srgbClr val="C00000"/>
                </a:solidFill>
                <a:latin typeface="幼圆" pitchFamily="49" charset="-122"/>
                <a:ea typeface="幼圆" pitchFamily="49" charset="-122"/>
              </a:rPr>
              <a:t>2</a:t>
            </a:r>
            <a:r>
              <a:rPr lang="zh-CN" altLang="zh-CN" sz="2200" b="1">
                <a:solidFill>
                  <a:srgbClr val="C00000"/>
                </a:solidFill>
                <a:latin typeface="幼圆" pitchFamily="49" charset="-122"/>
                <a:ea typeface="幼圆" pitchFamily="49" charset="-122"/>
              </a:rPr>
              <a:t>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588" y="4581525"/>
            <a:ext cx="609600" cy="2028825"/>
            <a:chOff x="1" y="2886"/>
            <a:chExt cx="384" cy="1278"/>
          </a:xfrm>
        </p:grpSpPr>
        <p:pic>
          <p:nvPicPr>
            <p:cNvPr id="1405956" name="Picture 4"/>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05957"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1405958" name="内容占位符 2"/>
          <p:cNvSpPr>
            <a:spLocks/>
          </p:cNvSpPr>
          <p:nvPr/>
        </p:nvSpPr>
        <p:spPr bwMode="auto">
          <a:xfrm>
            <a:off x="642910" y="785794"/>
            <a:ext cx="8286808" cy="5549919"/>
          </a:xfrm>
          <a:prstGeom prst="rect">
            <a:avLst/>
          </a:prstGeom>
          <a:noFill/>
          <a:ln w="9525">
            <a:noFill/>
            <a:miter lim="800000"/>
            <a:headEnd/>
            <a:tailEnd/>
          </a:ln>
        </p:spPr>
        <p:txBody>
          <a:bodyPr/>
          <a:lstStyle/>
          <a:p>
            <a:pPr>
              <a:lnSpc>
                <a:spcPts val="3500"/>
              </a:lnSpc>
              <a:spcBef>
                <a:spcPct val="0"/>
              </a:spcBef>
            </a:pPr>
            <a:r>
              <a:rPr lang="en-US" altLang="zh-CN" sz="2400" b="1" dirty="0" smtClean="0">
                <a:latin typeface="+mn-ea"/>
              </a:rPr>
              <a:t>3</a:t>
            </a:r>
            <a:r>
              <a:rPr lang="zh-CN" altLang="en-US" sz="2400" b="1" dirty="0" smtClean="0">
                <a:latin typeface="+mn-ea"/>
              </a:rPr>
              <a:t>．</a:t>
            </a:r>
            <a:r>
              <a:rPr lang="zh-CN" altLang="en-US" sz="2400" b="1" dirty="0" smtClean="0">
                <a:solidFill>
                  <a:srgbClr val="000000"/>
                </a:solidFill>
                <a:latin typeface="+mn-ea"/>
                <a:cs typeface="Times New Roman" pitchFamily="18" charset="0"/>
              </a:rPr>
              <a:t>为倡导全民阅读，在全社会形成多读书、读好书的良好风气，请你拟写一则全民阅读倡议书，不用出现标题、称呼语、日期和落款。要求紧扣主题，语言连贯、得体、有文采，至少运用一种修辞手法，不超过</a:t>
            </a:r>
            <a:r>
              <a:rPr lang="en-US" altLang="en-US" sz="2400" b="1" dirty="0" smtClean="0">
                <a:solidFill>
                  <a:srgbClr val="000000"/>
                </a:solidFill>
                <a:latin typeface="宋体" pitchFamily="2" charset="-122"/>
                <a:ea typeface="宋体" pitchFamily="2" charset="-122"/>
                <a:cs typeface="Times New Roman" pitchFamily="18" charset="0"/>
              </a:rPr>
              <a:t>100</a:t>
            </a:r>
            <a:r>
              <a:rPr lang="zh-CN" altLang="en-US" sz="2400" b="1" dirty="0" smtClean="0">
                <a:solidFill>
                  <a:srgbClr val="000000"/>
                </a:solidFill>
                <a:latin typeface="+mn-ea"/>
                <a:cs typeface="Times New Roman" pitchFamily="18" charset="0"/>
              </a:rPr>
              <a:t>个字。</a:t>
            </a:r>
            <a:r>
              <a:rPr lang="en-US" altLang="en-US" sz="2400" b="1" dirty="0" smtClean="0">
                <a:solidFill>
                  <a:srgbClr val="000000"/>
                </a:solidFill>
                <a:latin typeface="+mn-ea"/>
                <a:cs typeface="Times New Roman" pitchFamily="18" charset="0"/>
              </a:rPr>
              <a:t>(</a:t>
            </a:r>
            <a:r>
              <a:rPr lang="en-US" altLang="en-US" sz="2400" b="1" dirty="0" smtClean="0">
                <a:solidFill>
                  <a:srgbClr val="000000"/>
                </a:solidFill>
                <a:latin typeface="宋体" pitchFamily="2" charset="-122"/>
                <a:ea typeface="宋体" pitchFamily="2" charset="-122"/>
                <a:cs typeface="Times New Roman" pitchFamily="18" charset="0"/>
              </a:rPr>
              <a:t>5</a:t>
            </a:r>
            <a:r>
              <a:rPr lang="zh-CN" altLang="en-US" sz="2400" b="1" dirty="0" smtClean="0">
                <a:solidFill>
                  <a:srgbClr val="000000"/>
                </a:solidFill>
                <a:latin typeface="+mn-ea"/>
                <a:cs typeface="Times New Roman" pitchFamily="18" charset="0"/>
              </a:rPr>
              <a:t>分</a:t>
            </a:r>
            <a:r>
              <a:rPr lang="en-US" altLang="en-US" sz="2400" b="1" dirty="0" smtClean="0">
                <a:solidFill>
                  <a:srgbClr val="000000"/>
                </a:solidFill>
                <a:latin typeface="+mn-ea"/>
                <a:cs typeface="Times New Roman" pitchFamily="18" charset="0"/>
              </a:rPr>
              <a:t>)</a:t>
            </a:r>
          </a:p>
          <a:p>
            <a:pPr indent="622300" algn="l" eaLnBrk="1" hangingPunct="1">
              <a:lnSpc>
                <a:spcPts val="3500"/>
              </a:lnSpc>
              <a:spcBef>
                <a:spcPct val="0"/>
              </a:spcBef>
            </a:pPr>
            <a:endParaRPr lang="zh-CN" altLang="en-US" sz="1800" b="1" dirty="0"/>
          </a:p>
          <a:p>
            <a:pPr indent="622300" eaLnBrk="1" hangingPunct="1">
              <a:lnSpc>
                <a:spcPts val="3500"/>
              </a:lnSpc>
              <a:spcBef>
                <a:spcPct val="0"/>
              </a:spcBef>
            </a:pPr>
            <a:endParaRPr lang="zh-CN" altLang="en-US" b="1" dirty="0">
              <a:solidFill>
                <a:srgbClr val="000000"/>
              </a:solidFill>
              <a:latin typeface="Times New Roman" pitchFamily="18" charset="0"/>
              <a:ea typeface="楷体_GB2312" pitchFamily="49" charset="-122"/>
            </a:endParaRPr>
          </a:p>
        </p:txBody>
      </p:sp>
      <p:sp>
        <p:nvSpPr>
          <p:cNvPr id="1405959"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05958">
                                            <p:txEl>
                                              <p:pRg st="0" end="0"/>
                                            </p:txEl>
                                          </p:spTgt>
                                        </p:tgtEl>
                                        <p:attrNameLst>
                                          <p:attrName>style.visibility</p:attrName>
                                        </p:attrNameLst>
                                      </p:cBhvr>
                                      <p:to>
                                        <p:strVal val="visible"/>
                                      </p:to>
                                    </p:set>
                                    <p:anim calcmode="lin" valueType="num">
                                      <p:cBhvr additive="base">
                                        <p:cTn id="7" dur="500" fill="hold"/>
                                        <p:tgtEl>
                                          <p:spTgt spid="140595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0595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588" y="4581525"/>
            <a:ext cx="609600" cy="2028825"/>
            <a:chOff x="1" y="2886"/>
            <a:chExt cx="384" cy="1278"/>
          </a:xfrm>
        </p:grpSpPr>
        <p:pic>
          <p:nvPicPr>
            <p:cNvPr id="1406980" name="Picture 4"/>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06981"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a:spLocks/>
          </p:cNvSpPr>
          <p:nvPr/>
        </p:nvSpPr>
        <p:spPr bwMode="auto">
          <a:xfrm>
            <a:off x="571472" y="785794"/>
            <a:ext cx="8215369" cy="5572164"/>
          </a:xfrm>
          <a:prstGeom prst="rect">
            <a:avLst/>
          </a:prstGeom>
          <a:noFill/>
          <a:ln w="9525">
            <a:noFill/>
            <a:miter lim="800000"/>
            <a:headEnd/>
            <a:tailEnd/>
          </a:ln>
        </p:spPr>
        <p:txBody>
          <a:bodyPr/>
          <a:lstStyle/>
          <a:p>
            <a:pPr>
              <a:lnSpc>
                <a:spcPts val="3500"/>
              </a:lnSpc>
            </a:pPr>
            <a:r>
              <a:rPr lang="zh-CN" altLang="en-US" sz="2400" b="1" dirty="0" smtClean="0">
                <a:solidFill>
                  <a:srgbClr val="990033"/>
                </a:solidFill>
                <a:latin typeface="宋体" charset="-122"/>
                <a:cs typeface="Times New Roman" pitchFamily="18" charset="0"/>
              </a:rPr>
              <a:t>示例：唯有书香能致远，最是阅读可怡情。阅读可以让你远离庸俗和乏味，可以让你变得睿智而博学，可以让你拥有优雅和高贵。阅读是一种生活方式，更是一种生命姿态。行动吧，让阅读成为一道风景，让书香充溢我们的城市！</a:t>
            </a: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紧扣主题</a:t>
            </a:r>
            <a:r>
              <a:rPr lang="en-US" altLang="zh-CN" sz="2400" b="1" dirty="0" smtClean="0">
                <a:solidFill>
                  <a:srgbClr val="990033"/>
                </a:solidFill>
                <a:latin typeface="宋体" charset="-122"/>
                <a:cs typeface="Times New Roman" pitchFamily="18" charset="0"/>
              </a:rPr>
              <a:t>2</a:t>
            </a:r>
            <a:r>
              <a:rPr lang="zh-CN" altLang="en-US" sz="2400" b="1" dirty="0" smtClean="0">
                <a:solidFill>
                  <a:srgbClr val="990033"/>
                </a:solidFill>
                <a:latin typeface="宋体" charset="-122"/>
                <a:cs typeface="Times New Roman" pitchFamily="18" charset="0"/>
              </a:rPr>
              <a:t>分，语言连贯、得体</a:t>
            </a:r>
            <a:r>
              <a:rPr lang="en-US" altLang="zh-CN" sz="2400" b="1" dirty="0" smtClean="0">
                <a:solidFill>
                  <a:srgbClr val="990033"/>
                </a:solidFill>
                <a:latin typeface="宋体" charset="-122"/>
                <a:cs typeface="Times New Roman" pitchFamily="18" charset="0"/>
              </a:rPr>
              <a:t>1</a:t>
            </a:r>
            <a:r>
              <a:rPr lang="zh-CN" altLang="en-US" sz="2400" b="1" dirty="0" smtClean="0">
                <a:solidFill>
                  <a:srgbClr val="990033"/>
                </a:solidFill>
                <a:latin typeface="宋体" charset="-122"/>
                <a:cs typeface="Times New Roman" pitchFamily="18" charset="0"/>
              </a:rPr>
              <a:t>分，至少运用一种修辞手法</a:t>
            </a:r>
            <a:r>
              <a:rPr lang="en-US" altLang="zh-CN" sz="2400" b="1" dirty="0" smtClean="0">
                <a:solidFill>
                  <a:srgbClr val="990033"/>
                </a:solidFill>
                <a:latin typeface="宋体" charset="-122"/>
                <a:cs typeface="Times New Roman" pitchFamily="18" charset="0"/>
              </a:rPr>
              <a:t>2</a:t>
            </a:r>
            <a:r>
              <a:rPr lang="zh-CN" altLang="en-US" sz="2400" b="1" dirty="0" smtClean="0">
                <a:solidFill>
                  <a:srgbClr val="990033"/>
                </a:solidFill>
                <a:latin typeface="宋体" charset="-122"/>
                <a:cs typeface="Times New Roman" pitchFamily="18" charset="0"/>
              </a:rPr>
              <a:t>分</a:t>
            </a:r>
            <a:r>
              <a:rPr lang="en-US" altLang="zh-CN" sz="2400" b="1" dirty="0" smtClean="0">
                <a:solidFill>
                  <a:srgbClr val="990033"/>
                </a:solidFill>
                <a:latin typeface="宋体" charset="-122"/>
                <a:cs typeface="Times New Roman" pitchFamily="18" charset="0"/>
              </a:rPr>
              <a:t>)</a:t>
            </a:r>
            <a:endParaRPr lang="zh-CN" altLang="en-US" sz="2400" b="1" dirty="0" smtClean="0">
              <a:solidFill>
                <a:srgbClr val="990033"/>
              </a:solidFill>
              <a:latin typeface="宋体" charset="-122"/>
              <a:cs typeface="Times New Roman" pitchFamily="18" charset="0"/>
            </a:endParaRPr>
          </a:p>
          <a:p>
            <a:pPr>
              <a:lnSpc>
                <a:spcPts val="3500"/>
              </a:lnSpc>
            </a:pPr>
            <a:r>
              <a:rPr lang="en-US" altLang="zh-CN"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zh-CN" sz="2400" b="1" dirty="0" smtClean="0">
                <a:solidFill>
                  <a:srgbClr val="990033"/>
                </a:solidFill>
                <a:latin typeface="宋体" charset="-122"/>
                <a:cs typeface="Times New Roman" pitchFamily="18" charset="0"/>
              </a:rPr>
              <a:t>] </a:t>
            </a:r>
            <a:r>
              <a:rPr lang="zh-CN" altLang="en-US" sz="2400" b="1" dirty="0" smtClean="0">
                <a:solidFill>
                  <a:srgbClr val="990033"/>
                </a:solidFill>
                <a:latin typeface="宋体" charset="-122"/>
                <a:cs typeface="Times New Roman" pitchFamily="18" charset="0"/>
              </a:rPr>
              <a:t>拟写倡议书注意要紧扣倡议主题，突出倡议的目的和行为。语言要有吸引力和感染力。本倡议是倡导全民阅读的，所以要把读书带给人们的种种好处表达出来，这样才能更好地引导大家去读书。</a:t>
            </a:r>
            <a:endParaRPr lang="zh-CN" altLang="en-US" sz="2400" b="1" dirty="0">
              <a:solidFill>
                <a:srgbClr val="990033"/>
              </a:solidFill>
              <a:latin typeface="宋体" charset="-122"/>
              <a:cs typeface="Times New Roman" pitchFamily="18" charset="0"/>
            </a:endParaRPr>
          </a:p>
        </p:txBody>
      </p:sp>
      <p:sp>
        <p:nvSpPr>
          <p:cNvPr id="1406983"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588" y="4581525"/>
            <a:ext cx="609600" cy="2028825"/>
            <a:chOff x="1" y="2886"/>
            <a:chExt cx="384" cy="1278"/>
          </a:xfrm>
        </p:grpSpPr>
        <p:pic>
          <p:nvPicPr>
            <p:cNvPr id="1408004" name="Picture 4"/>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08005"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1408006" name="内容占位符 2"/>
          <p:cNvSpPr>
            <a:spLocks/>
          </p:cNvSpPr>
          <p:nvPr/>
        </p:nvSpPr>
        <p:spPr bwMode="auto">
          <a:xfrm>
            <a:off x="642910" y="785794"/>
            <a:ext cx="8143932" cy="5549919"/>
          </a:xfrm>
          <a:prstGeom prst="rect">
            <a:avLst/>
          </a:prstGeom>
          <a:noFill/>
          <a:ln w="9525">
            <a:noFill/>
            <a:miter lim="800000"/>
            <a:headEnd/>
            <a:tailEnd/>
          </a:ln>
        </p:spPr>
        <p:txBody>
          <a:bodyPr/>
          <a:lstStyle/>
          <a:p>
            <a:pPr>
              <a:lnSpc>
                <a:spcPts val="3500"/>
              </a:lnSpc>
            </a:pPr>
            <a:r>
              <a:rPr lang="en-US" altLang="zh-CN" sz="2400" b="1" dirty="0" smtClean="0">
                <a:latin typeface="+mn-ea"/>
              </a:rPr>
              <a:t>4</a:t>
            </a:r>
            <a:r>
              <a:rPr lang="zh-CN" altLang="en-US" sz="2400" b="1" dirty="0" smtClean="0">
                <a:latin typeface="+mn-ea"/>
              </a:rPr>
              <a:t>．</a:t>
            </a:r>
            <a:r>
              <a:rPr lang="en-US" altLang="zh-CN" sz="2400" b="1" dirty="0" smtClean="0">
                <a:latin typeface="+mn-ea"/>
              </a:rPr>
              <a:t> </a:t>
            </a:r>
            <a:r>
              <a:rPr lang="en-US" altLang="en-US" sz="2400" b="1" dirty="0" smtClean="0">
                <a:latin typeface="宋体" pitchFamily="2" charset="-122"/>
                <a:ea typeface="宋体" pitchFamily="2" charset="-122"/>
              </a:rPr>
              <a:t>2015</a:t>
            </a:r>
            <a:r>
              <a:rPr lang="zh-CN" altLang="en-US" sz="2400" b="1" dirty="0" smtClean="0">
                <a:latin typeface="+mn-ea"/>
              </a:rPr>
              <a:t>年</a:t>
            </a:r>
            <a:r>
              <a:rPr lang="en-US" altLang="en-US" sz="2400" b="1" dirty="0" smtClean="0">
                <a:latin typeface="宋体" pitchFamily="2" charset="-122"/>
                <a:ea typeface="宋体" pitchFamily="2" charset="-122"/>
              </a:rPr>
              <a:t>6</a:t>
            </a:r>
            <a:r>
              <a:rPr lang="zh-CN" altLang="en-US" sz="2400" b="1" dirty="0" smtClean="0">
                <a:latin typeface="+mn-ea"/>
              </a:rPr>
              <a:t>月</a:t>
            </a:r>
            <a:r>
              <a:rPr lang="en-US" altLang="en-US" sz="2400" b="1" dirty="0" smtClean="0">
                <a:latin typeface="宋体" pitchFamily="2" charset="-122"/>
                <a:ea typeface="宋体" pitchFamily="2" charset="-122"/>
              </a:rPr>
              <a:t>1</a:t>
            </a:r>
            <a:r>
              <a:rPr lang="zh-CN" altLang="en-US" sz="2400" b="1" dirty="0" smtClean="0">
                <a:latin typeface="+mn-ea"/>
              </a:rPr>
              <a:t>日， 北京市正式施行</a:t>
            </a:r>
            <a:r>
              <a:rPr lang="en-US" altLang="zh-CN" sz="2400" b="1" dirty="0" smtClean="0">
                <a:latin typeface="+mn-ea"/>
              </a:rPr>
              <a:t>《</a:t>
            </a:r>
            <a:r>
              <a:rPr lang="zh-CN" altLang="en-US" sz="2400" b="1" dirty="0" smtClean="0">
                <a:latin typeface="+mn-ea"/>
              </a:rPr>
              <a:t>北京市控制吸烟条例</a:t>
            </a:r>
            <a:r>
              <a:rPr lang="en-US" altLang="zh-CN" sz="2400" b="1" dirty="0" smtClean="0">
                <a:latin typeface="+mn-ea"/>
              </a:rPr>
              <a:t>》</a:t>
            </a:r>
            <a:r>
              <a:rPr lang="zh-CN" altLang="en-US" sz="2400" b="1" dirty="0" smtClean="0">
                <a:latin typeface="+mn-ea"/>
              </a:rPr>
              <a:t>。如果你在北京市，请根据情境要求，各设计一句劝说戒烟的话。要求：语言简明、得体、准确。</a:t>
            </a:r>
            <a:r>
              <a:rPr lang="en-US" altLang="en-US" sz="2400" b="1" dirty="0" smtClean="0">
                <a:latin typeface="+mn-ea"/>
              </a:rPr>
              <a:t>(</a:t>
            </a:r>
            <a:r>
              <a:rPr lang="en-US" altLang="en-US" sz="2400" b="1" dirty="0" smtClean="0">
                <a:latin typeface="宋体" pitchFamily="2" charset="-122"/>
                <a:ea typeface="宋体" pitchFamily="2" charset="-122"/>
              </a:rPr>
              <a:t>6</a:t>
            </a:r>
            <a:r>
              <a:rPr lang="zh-CN" altLang="en-US" sz="2400" b="1" dirty="0" smtClean="0">
                <a:latin typeface="+mn-ea"/>
              </a:rPr>
              <a:t>分</a:t>
            </a:r>
            <a:r>
              <a:rPr lang="en-US" altLang="en-US" sz="2400" b="1" dirty="0" smtClean="0">
                <a:latin typeface="+mn-ea"/>
              </a:rPr>
              <a:t>)</a:t>
            </a:r>
            <a:endParaRPr lang="zh-CN" altLang="en-US" sz="2400" b="1" dirty="0" smtClean="0">
              <a:latin typeface="+mn-ea"/>
            </a:endParaRPr>
          </a:p>
          <a:p>
            <a:pPr>
              <a:lnSpc>
                <a:spcPts val="3500"/>
              </a:lnSpc>
            </a:pPr>
            <a:r>
              <a:rPr lang="en-US" altLang="en-US" sz="2400" b="1" dirty="0" smtClean="0">
                <a:latin typeface="+mn-ea"/>
              </a:rPr>
              <a:t> (</a:t>
            </a:r>
            <a:r>
              <a:rPr lang="en-US" altLang="en-US" sz="2400" b="1" dirty="0" smtClean="0">
                <a:latin typeface="宋体" pitchFamily="2" charset="-122"/>
                <a:ea typeface="宋体" pitchFamily="2" charset="-122"/>
              </a:rPr>
              <a:t>1</a:t>
            </a:r>
            <a:r>
              <a:rPr lang="en-US" altLang="en-US" sz="2400" b="1" dirty="0" smtClean="0">
                <a:latin typeface="+mn-ea"/>
              </a:rPr>
              <a:t>)</a:t>
            </a:r>
            <a:r>
              <a:rPr lang="zh-CN" altLang="en-US" sz="2400" b="1" dirty="0" smtClean="0">
                <a:latin typeface="+mn-ea"/>
              </a:rPr>
              <a:t>直言警示：</a:t>
            </a:r>
            <a:r>
              <a:rPr lang="en-US" altLang="en-US" sz="2400" b="1" dirty="0" smtClean="0">
                <a:latin typeface="宋体" pitchFamily="2" charset="-122"/>
                <a:ea typeface="宋体" pitchFamily="2" charset="-122"/>
              </a:rPr>
              <a:t>_________________________________</a:t>
            </a:r>
            <a:endParaRPr lang="zh-CN" altLang="en-US" sz="2400" b="1" dirty="0" smtClean="0">
              <a:latin typeface="宋体" pitchFamily="2" charset="-122"/>
              <a:ea typeface="宋体" pitchFamily="2" charset="-122"/>
            </a:endParaRPr>
          </a:p>
          <a:p>
            <a:pPr>
              <a:lnSpc>
                <a:spcPts val="3500"/>
              </a:lnSpc>
            </a:pPr>
            <a:r>
              <a:rPr lang="en-US" altLang="en-US" sz="2400" b="1" dirty="0" smtClean="0">
                <a:latin typeface="+mn-ea"/>
              </a:rPr>
              <a:t> (</a:t>
            </a:r>
            <a:r>
              <a:rPr lang="en-US" altLang="en-US" sz="2400" b="1" dirty="0" smtClean="0">
                <a:latin typeface="宋体" pitchFamily="2" charset="-122"/>
                <a:ea typeface="宋体" pitchFamily="2" charset="-122"/>
              </a:rPr>
              <a:t>2</a:t>
            </a:r>
            <a:r>
              <a:rPr lang="en-US" altLang="en-US" sz="2400" b="1" dirty="0" smtClean="0">
                <a:latin typeface="+mn-ea"/>
              </a:rPr>
              <a:t>)</a:t>
            </a:r>
            <a:r>
              <a:rPr lang="zh-CN" altLang="en-US" sz="2400" b="1" dirty="0" smtClean="0">
                <a:latin typeface="+mn-ea"/>
              </a:rPr>
              <a:t>婉言劝说：</a:t>
            </a:r>
            <a:r>
              <a:rPr lang="en-US" altLang="en-US" sz="2400" b="1" dirty="0" smtClean="0">
                <a:latin typeface="宋体" pitchFamily="2" charset="-122"/>
                <a:ea typeface="宋体" pitchFamily="2" charset="-122"/>
              </a:rPr>
              <a:t>_________________________________</a:t>
            </a:r>
            <a:endParaRPr lang="zh-CN" altLang="en-US" sz="2400" b="1" dirty="0" smtClean="0">
              <a:latin typeface="宋体" pitchFamily="2" charset="-122"/>
              <a:ea typeface="宋体" pitchFamily="2" charset="-122"/>
            </a:endParaRPr>
          </a:p>
          <a:p>
            <a:pPr>
              <a:lnSpc>
                <a:spcPts val="3500"/>
              </a:lnSpc>
            </a:pPr>
            <a:r>
              <a:rPr lang="en-US" altLang="en-US" sz="2400" b="1" dirty="0" smtClean="0">
                <a:latin typeface="+mn-ea"/>
              </a:rPr>
              <a:t> (</a:t>
            </a:r>
            <a:r>
              <a:rPr lang="en-US" altLang="en-US" sz="2400" b="1" dirty="0" smtClean="0">
                <a:latin typeface="宋体" pitchFamily="2" charset="-122"/>
                <a:ea typeface="宋体" pitchFamily="2" charset="-122"/>
              </a:rPr>
              <a:t>3</a:t>
            </a:r>
            <a:r>
              <a:rPr lang="en-US" altLang="en-US" sz="2400" b="1" dirty="0" smtClean="0">
                <a:latin typeface="+mn-ea"/>
              </a:rPr>
              <a:t>)</a:t>
            </a:r>
            <a:r>
              <a:rPr lang="zh-CN" altLang="en-US" sz="2400" b="1" dirty="0" smtClean="0">
                <a:latin typeface="+mn-ea"/>
              </a:rPr>
              <a:t>劝说父亲：</a:t>
            </a:r>
            <a:r>
              <a:rPr lang="en-US" altLang="en-US" sz="2400" b="1" dirty="0" smtClean="0">
                <a:latin typeface="宋体" pitchFamily="2" charset="-122"/>
                <a:ea typeface="宋体" pitchFamily="2" charset="-122"/>
              </a:rPr>
              <a:t>_________________________________</a:t>
            </a:r>
            <a:endParaRPr lang="zh-CN" altLang="en-US" sz="2400" b="1" dirty="0" smtClean="0">
              <a:latin typeface="宋体" pitchFamily="2" charset="-122"/>
              <a:ea typeface="宋体" pitchFamily="2" charset="-122"/>
            </a:endParaRPr>
          </a:p>
          <a:p>
            <a:pPr>
              <a:lnSpc>
                <a:spcPts val="3500"/>
              </a:lnSpc>
            </a:pPr>
            <a:r>
              <a:rPr lang="en-US" altLang="en-US" sz="2400" b="1" dirty="0" smtClean="0">
                <a:latin typeface="+mn-ea"/>
              </a:rPr>
              <a:t> (</a:t>
            </a:r>
            <a:r>
              <a:rPr lang="en-US" altLang="en-US" sz="2400" b="1" dirty="0" smtClean="0">
                <a:latin typeface="宋体" pitchFamily="2" charset="-122"/>
                <a:ea typeface="宋体" pitchFamily="2" charset="-122"/>
              </a:rPr>
              <a:t>4</a:t>
            </a:r>
            <a:r>
              <a:rPr lang="en-US" altLang="en-US" sz="2400" b="1" dirty="0" smtClean="0">
                <a:latin typeface="+mn-ea"/>
              </a:rPr>
              <a:t>)</a:t>
            </a:r>
            <a:r>
              <a:rPr lang="zh-CN" altLang="en-US" sz="2400" b="1" dirty="0" smtClean="0">
                <a:latin typeface="+mn-ea"/>
              </a:rPr>
              <a:t>劝说同学：</a:t>
            </a:r>
            <a:r>
              <a:rPr lang="en-US" altLang="en-US" sz="2400" b="1" dirty="0" smtClean="0">
                <a:latin typeface="宋体" pitchFamily="2" charset="-122"/>
                <a:ea typeface="宋体" pitchFamily="2" charset="-122"/>
              </a:rPr>
              <a:t>_________________________________</a:t>
            </a:r>
            <a:endParaRPr lang="zh-CN" altLang="en-US" sz="2400" b="1" dirty="0" smtClean="0">
              <a:latin typeface="宋体" pitchFamily="2" charset="-122"/>
              <a:ea typeface="宋体" pitchFamily="2" charset="-122"/>
            </a:endParaRPr>
          </a:p>
        </p:txBody>
      </p:sp>
      <p:sp>
        <p:nvSpPr>
          <p:cNvPr id="1408007"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08006">
                                            <p:txEl>
                                              <p:pRg st="0" end="0"/>
                                            </p:txEl>
                                          </p:spTgt>
                                        </p:tgtEl>
                                        <p:attrNameLst>
                                          <p:attrName>style.visibility</p:attrName>
                                        </p:attrNameLst>
                                      </p:cBhvr>
                                      <p:to>
                                        <p:strVal val="visible"/>
                                      </p:to>
                                    </p:set>
                                    <p:anim calcmode="lin" valueType="num">
                                      <p:cBhvr additive="base">
                                        <p:cTn id="7" dur="500" fill="hold"/>
                                        <p:tgtEl>
                                          <p:spTgt spid="140800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0800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08006">
                                            <p:txEl>
                                              <p:pRg st="1" end="1"/>
                                            </p:txEl>
                                          </p:spTgt>
                                        </p:tgtEl>
                                        <p:attrNameLst>
                                          <p:attrName>style.visibility</p:attrName>
                                        </p:attrNameLst>
                                      </p:cBhvr>
                                      <p:to>
                                        <p:strVal val="visible"/>
                                      </p:to>
                                    </p:set>
                                    <p:anim calcmode="lin" valueType="num">
                                      <p:cBhvr additive="base">
                                        <p:cTn id="13" dur="500" fill="hold"/>
                                        <p:tgtEl>
                                          <p:spTgt spid="140800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0800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08006">
                                            <p:txEl>
                                              <p:pRg st="2" end="2"/>
                                            </p:txEl>
                                          </p:spTgt>
                                        </p:tgtEl>
                                        <p:attrNameLst>
                                          <p:attrName>style.visibility</p:attrName>
                                        </p:attrNameLst>
                                      </p:cBhvr>
                                      <p:to>
                                        <p:strVal val="visible"/>
                                      </p:to>
                                    </p:set>
                                    <p:anim calcmode="lin" valueType="num">
                                      <p:cBhvr additive="base">
                                        <p:cTn id="19" dur="500" fill="hold"/>
                                        <p:tgtEl>
                                          <p:spTgt spid="140800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0800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08006">
                                            <p:txEl>
                                              <p:pRg st="3" end="3"/>
                                            </p:txEl>
                                          </p:spTgt>
                                        </p:tgtEl>
                                        <p:attrNameLst>
                                          <p:attrName>style.visibility</p:attrName>
                                        </p:attrNameLst>
                                      </p:cBhvr>
                                      <p:to>
                                        <p:strVal val="visible"/>
                                      </p:to>
                                    </p:set>
                                    <p:anim calcmode="lin" valueType="num">
                                      <p:cBhvr additive="base">
                                        <p:cTn id="25" dur="500" fill="hold"/>
                                        <p:tgtEl>
                                          <p:spTgt spid="140800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0800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08006">
                                            <p:txEl>
                                              <p:pRg st="4" end="4"/>
                                            </p:txEl>
                                          </p:spTgt>
                                        </p:tgtEl>
                                        <p:attrNameLst>
                                          <p:attrName>style.visibility</p:attrName>
                                        </p:attrNameLst>
                                      </p:cBhvr>
                                      <p:to>
                                        <p:strVal val="visible"/>
                                      </p:to>
                                    </p:set>
                                    <p:anim calcmode="lin" valueType="num">
                                      <p:cBhvr additive="base">
                                        <p:cTn id="31" dur="500" fill="hold"/>
                                        <p:tgtEl>
                                          <p:spTgt spid="140800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0800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588" y="4581525"/>
            <a:ext cx="609600" cy="2028825"/>
            <a:chOff x="1" y="2886"/>
            <a:chExt cx="384" cy="1278"/>
          </a:xfrm>
        </p:grpSpPr>
        <p:pic>
          <p:nvPicPr>
            <p:cNvPr id="1408004" name="Picture 4"/>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08005"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1408006" name="内容占位符 2"/>
          <p:cNvSpPr>
            <a:spLocks/>
          </p:cNvSpPr>
          <p:nvPr/>
        </p:nvSpPr>
        <p:spPr bwMode="auto">
          <a:xfrm>
            <a:off x="642910" y="785794"/>
            <a:ext cx="8143932" cy="5549919"/>
          </a:xfrm>
          <a:prstGeom prst="rect">
            <a:avLst/>
          </a:prstGeom>
          <a:noFill/>
          <a:ln w="9525">
            <a:noFill/>
            <a:miter lim="800000"/>
            <a:headEnd/>
            <a:tailEnd/>
          </a:ln>
        </p:spPr>
        <p:txBody>
          <a:bodyPr/>
          <a:lstStyle/>
          <a:p>
            <a:pPr>
              <a:lnSpc>
                <a:spcPts val="3500"/>
              </a:lnSpc>
            </a:pPr>
            <a:r>
              <a:rPr lang="en-US" altLang="en-US" sz="2400" b="1" dirty="0" smtClean="0">
                <a:latin typeface="+mn-ea"/>
              </a:rPr>
              <a:t> (</a:t>
            </a:r>
            <a:r>
              <a:rPr lang="en-US" altLang="en-US" sz="2400" b="1" dirty="0" smtClean="0">
                <a:latin typeface="宋体" pitchFamily="2" charset="-122"/>
                <a:ea typeface="宋体" pitchFamily="2" charset="-122"/>
              </a:rPr>
              <a:t>5</a:t>
            </a:r>
            <a:r>
              <a:rPr lang="en-US" altLang="en-US" sz="2400" b="1" dirty="0" smtClean="0">
                <a:latin typeface="+mn-ea"/>
              </a:rPr>
              <a:t>)</a:t>
            </a:r>
            <a:r>
              <a:rPr lang="zh-CN" altLang="en-US" sz="2400" b="1" dirty="0" smtClean="0">
                <a:latin typeface="+mn-ea"/>
              </a:rPr>
              <a:t>老太太劝说：</a:t>
            </a:r>
            <a:r>
              <a:rPr lang="en-US" altLang="en-US" sz="2400" b="1" dirty="0" smtClean="0">
                <a:latin typeface="宋体" pitchFamily="2" charset="-122"/>
                <a:ea typeface="宋体" pitchFamily="2" charset="-122"/>
              </a:rPr>
              <a:t>_________________________________</a:t>
            </a:r>
            <a:endParaRPr lang="zh-CN" altLang="en-US" sz="2400" b="1" dirty="0" smtClean="0">
              <a:latin typeface="宋体" pitchFamily="2" charset="-122"/>
              <a:ea typeface="宋体" pitchFamily="2" charset="-122"/>
            </a:endParaRPr>
          </a:p>
          <a:p>
            <a:pPr>
              <a:lnSpc>
                <a:spcPts val="3500"/>
              </a:lnSpc>
            </a:pPr>
            <a:r>
              <a:rPr lang="en-US" altLang="en-US" sz="2400" b="1" dirty="0" smtClean="0">
                <a:latin typeface="+mn-ea"/>
              </a:rPr>
              <a:t> (</a:t>
            </a:r>
            <a:r>
              <a:rPr lang="en-US" altLang="en-US" sz="2400" b="1" dirty="0" smtClean="0">
                <a:latin typeface="宋体" pitchFamily="2" charset="-122"/>
                <a:ea typeface="宋体" pitchFamily="2" charset="-122"/>
              </a:rPr>
              <a:t>6</a:t>
            </a:r>
            <a:r>
              <a:rPr lang="en-US" altLang="en-US" sz="2400" b="1" dirty="0" smtClean="0">
                <a:latin typeface="+mn-ea"/>
              </a:rPr>
              <a:t>)</a:t>
            </a:r>
            <a:r>
              <a:rPr lang="zh-CN" altLang="en-US" sz="2400" b="1" dirty="0" smtClean="0">
                <a:latin typeface="+mn-ea"/>
              </a:rPr>
              <a:t>大学教授劝说：</a:t>
            </a:r>
            <a:r>
              <a:rPr lang="en-US" altLang="en-US" sz="2400" b="1" dirty="0" smtClean="0">
                <a:latin typeface="宋体" pitchFamily="2" charset="-122"/>
                <a:ea typeface="宋体" pitchFamily="2" charset="-122"/>
              </a:rPr>
              <a:t>_______________________________</a:t>
            </a:r>
            <a:endParaRPr lang="zh-CN" altLang="en-US" sz="2400" b="1" dirty="0" smtClean="0">
              <a:latin typeface="宋体" pitchFamily="2" charset="-122"/>
              <a:ea typeface="宋体" pitchFamily="2" charset="-122"/>
            </a:endParaRPr>
          </a:p>
        </p:txBody>
      </p:sp>
      <p:sp>
        <p:nvSpPr>
          <p:cNvPr id="1408007"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08006">
                                            <p:txEl>
                                              <p:pRg st="0" end="0"/>
                                            </p:txEl>
                                          </p:spTgt>
                                        </p:tgtEl>
                                        <p:attrNameLst>
                                          <p:attrName>style.visibility</p:attrName>
                                        </p:attrNameLst>
                                      </p:cBhvr>
                                      <p:to>
                                        <p:strVal val="visible"/>
                                      </p:to>
                                    </p:set>
                                    <p:anim calcmode="lin" valueType="num">
                                      <p:cBhvr additive="base">
                                        <p:cTn id="7" dur="500" fill="hold"/>
                                        <p:tgtEl>
                                          <p:spTgt spid="140800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0800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08006">
                                            <p:txEl>
                                              <p:pRg st="1" end="1"/>
                                            </p:txEl>
                                          </p:spTgt>
                                        </p:tgtEl>
                                        <p:attrNameLst>
                                          <p:attrName>style.visibility</p:attrName>
                                        </p:attrNameLst>
                                      </p:cBhvr>
                                      <p:to>
                                        <p:strVal val="visible"/>
                                      </p:to>
                                    </p:set>
                                    <p:anim calcmode="lin" valueType="num">
                                      <p:cBhvr additive="base">
                                        <p:cTn id="13" dur="500" fill="hold"/>
                                        <p:tgtEl>
                                          <p:spTgt spid="140800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0800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588" y="4581525"/>
            <a:ext cx="609600" cy="2028825"/>
            <a:chOff x="1" y="2886"/>
            <a:chExt cx="384" cy="1278"/>
          </a:xfrm>
        </p:grpSpPr>
        <p:pic>
          <p:nvPicPr>
            <p:cNvPr id="1409028" name="Picture 4"/>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09029"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solidFill>
                  <a:srgbClr val="990033"/>
                </a:solidFill>
                <a:latin typeface="宋体" charset="-122"/>
                <a:cs typeface="Times New Roman" pitchFamily="18" charset="0"/>
              </a:rPr>
              <a:t>示例：</a:t>
            </a:r>
            <a:r>
              <a:rPr lang="en-US" altLang="en-US" sz="2400" b="1" dirty="0" smtClean="0">
                <a:solidFill>
                  <a:srgbClr val="990033"/>
                </a:solidFill>
                <a:latin typeface="宋体" charset="-122"/>
                <a:cs typeface="Times New Roman" pitchFamily="18" charset="0"/>
              </a:rPr>
              <a:t>(1)</a:t>
            </a:r>
            <a:r>
              <a:rPr lang="zh-CN" altLang="en-US" sz="2400" b="1" dirty="0" smtClean="0">
                <a:solidFill>
                  <a:srgbClr val="990033"/>
                </a:solidFill>
                <a:latin typeface="宋体" charset="-122"/>
                <a:cs typeface="Times New Roman" pitchFamily="18" charset="0"/>
              </a:rPr>
              <a:t>拒绝戒烟，等于慢性自杀。</a:t>
            </a:r>
          </a:p>
          <a:p>
            <a:pPr>
              <a:lnSpc>
                <a:spcPts val="3500"/>
              </a:lnSpc>
            </a:pPr>
            <a:r>
              <a:rPr lang="en-US" altLang="en-US" sz="2400" b="1" dirty="0" smtClean="0">
                <a:solidFill>
                  <a:srgbClr val="990033"/>
                </a:solidFill>
                <a:latin typeface="宋体" charset="-122"/>
                <a:cs typeface="Times New Roman" pitchFamily="18" charset="0"/>
              </a:rPr>
              <a:t>(2)</a:t>
            </a:r>
            <a:r>
              <a:rPr lang="zh-CN" altLang="en-US" sz="2400" b="1" dirty="0" smtClean="0">
                <a:solidFill>
                  <a:srgbClr val="990033"/>
                </a:solidFill>
                <a:latin typeface="宋体" charset="-122"/>
                <a:cs typeface="Times New Roman" pitchFamily="18" charset="0"/>
              </a:rPr>
              <a:t>好习惯人人赞扬，坏毛病破坏形象。</a:t>
            </a:r>
          </a:p>
          <a:p>
            <a:pPr>
              <a:lnSpc>
                <a:spcPts val="3500"/>
              </a:lnSpc>
            </a:pPr>
            <a:r>
              <a:rPr lang="en-US" altLang="en-US" sz="2400" b="1" dirty="0" smtClean="0">
                <a:solidFill>
                  <a:srgbClr val="990033"/>
                </a:solidFill>
                <a:latin typeface="宋体" charset="-122"/>
                <a:cs typeface="Times New Roman" pitchFamily="18" charset="0"/>
              </a:rPr>
              <a:t>(3)</a:t>
            </a:r>
            <a:r>
              <a:rPr lang="zh-CN" altLang="en-US" sz="2400" b="1" dirty="0" smtClean="0">
                <a:solidFill>
                  <a:srgbClr val="990033"/>
                </a:solidFill>
                <a:latin typeface="宋体" charset="-122"/>
                <a:cs typeface="Times New Roman" pitchFamily="18" charset="0"/>
              </a:rPr>
              <a:t>用健康的身体陪我成长，用良好的习惯做我榜样。</a:t>
            </a:r>
          </a:p>
          <a:p>
            <a:pPr>
              <a:lnSpc>
                <a:spcPts val="3500"/>
              </a:lnSpc>
            </a:pPr>
            <a:r>
              <a:rPr lang="en-US" altLang="en-US" sz="2400" b="1" dirty="0" smtClean="0">
                <a:solidFill>
                  <a:srgbClr val="990033"/>
                </a:solidFill>
                <a:latin typeface="宋体" charset="-122"/>
                <a:cs typeface="Times New Roman" pitchFamily="18" charset="0"/>
              </a:rPr>
              <a:t>(4)</a:t>
            </a:r>
            <a:r>
              <a:rPr lang="zh-CN" altLang="en-US" sz="2400" b="1" dirty="0" smtClean="0">
                <a:solidFill>
                  <a:srgbClr val="990033"/>
                </a:solidFill>
                <a:latin typeface="宋体" charset="-122"/>
                <a:cs typeface="Times New Roman" pitchFamily="18" charset="0"/>
              </a:rPr>
              <a:t>喷云吐雾非潇洒，戒除烟瘾人人夸。</a:t>
            </a:r>
          </a:p>
          <a:p>
            <a:pPr>
              <a:lnSpc>
                <a:spcPts val="3500"/>
              </a:lnSpc>
            </a:pPr>
            <a:r>
              <a:rPr lang="en-US" altLang="en-US" sz="2400" b="1" dirty="0" smtClean="0">
                <a:solidFill>
                  <a:srgbClr val="990033"/>
                </a:solidFill>
                <a:latin typeface="宋体" charset="-122"/>
                <a:cs typeface="Times New Roman" pitchFamily="18" charset="0"/>
              </a:rPr>
              <a:t>(5)</a:t>
            </a:r>
            <a:r>
              <a:rPr lang="zh-CN" altLang="en-US" sz="2400" b="1" dirty="0" smtClean="0">
                <a:solidFill>
                  <a:srgbClr val="990033"/>
                </a:solidFill>
                <a:latin typeface="宋体" charset="-122"/>
                <a:cs typeface="Times New Roman" pitchFamily="18" charset="0"/>
              </a:rPr>
              <a:t>又花钱又伤身体，你说到底图个啥？</a:t>
            </a:r>
          </a:p>
          <a:p>
            <a:pPr>
              <a:lnSpc>
                <a:spcPts val="3500"/>
              </a:lnSpc>
            </a:pPr>
            <a:r>
              <a:rPr lang="en-US" altLang="en-US" sz="2400" b="1" dirty="0" smtClean="0">
                <a:solidFill>
                  <a:srgbClr val="990033"/>
                </a:solidFill>
                <a:latin typeface="宋体" charset="-122"/>
                <a:cs typeface="Times New Roman" pitchFamily="18" charset="0"/>
              </a:rPr>
              <a:t>(6)</a:t>
            </a:r>
            <a:r>
              <a:rPr lang="zh-CN" altLang="en-US" sz="2400" b="1" dirty="0" smtClean="0">
                <a:solidFill>
                  <a:srgbClr val="990033"/>
                </a:solidFill>
                <a:latin typeface="宋体" charset="-122"/>
                <a:cs typeface="Times New Roman" pitchFamily="18" charset="0"/>
              </a:rPr>
              <a:t>吸烟已成社会公害，戒烟才有美好未来。</a:t>
            </a:r>
          </a:p>
          <a:p>
            <a:pPr>
              <a:lnSpc>
                <a:spcPts val="3500"/>
              </a:lnSpc>
            </a:pP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注意人物身份和语言特点</a:t>
            </a:r>
            <a:r>
              <a:rPr lang="en-US" altLang="en-US" sz="2400" b="1" dirty="0" smtClean="0">
                <a:solidFill>
                  <a:srgbClr val="990033"/>
                </a:solidFill>
                <a:latin typeface="宋体" charset="-122"/>
                <a:cs typeface="Times New Roman" pitchFamily="18" charset="0"/>
              </a:rPr>
              <a:t>)</a:t>
            </a:r>
            <a:endParaRPr lang="zh-CN" altLang="en-US" sz="2400" b="1" dirty="0" smtClean="0">
              <a:solidFill>
                <a:srgbClr val="990033"/>
              </a:solidFill>
              <a:latin typeface="宋体" charset="-122"/>
              <a:cs typeface="Times New Roman" pitchFamily="18" charset="0"/>
            </a:endParaRPr>
          </a:p>
          <a:p>
            <a:pPr>
              <a:lnSpc>
                <a:spcPts val="3500"/>
              </a:lnSpc>
            </a:pP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en-US" sz="2400" b="1" dirty="0" smtClean="0">
                <a:solidFill>
                  <a:srgbClr val="990033"/>
                </a:solidFill>
                <a:latin typeface="宋体" charset="-122"/>
                <a:cs typeface="Times New Roman" pitchFamily="18" charset="0"/>
              </a:rPr>
              <a:t>] </a:t>
            </a:r>
            <a:r>
              <a:rPr lang="zh-CN" altLang="en-US" sz="2400" b="1" dirty="0" smtClean="0">
                <a:solidFill>
                  <a:srgbClr val="990033"/>
                </a:solidFill>
                <a:latin typeface="宋体" charset="-122"/>
                <a:cs typeface="Times New Roman" pitchFamily="18" charset="0"/>
              </a:rPr>
              <a:t>本题主要是注意得体，注意说话的对象，做到见什么人说什么话。</a:t>
            </a:r>
          </a:p>
        </p:txBody>
      </p:sp>
      <p:sp>
        <p:nvSpPr>
          <p:cNvPr id="1409031"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 calcmode="lin" valueType="num">
                                      <p:cBhvr additive="base">
                                        <p:cTn id="42"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588" y="4581525"/>
            <a:ext cx="609600" cy="2028825"/>
            <a:chOff x="1" y="2886"/>
            <a:chExt cx="384" cy="1278"/>
          </a:xfrm>
        </p:grpSpPr>
        <p:pic>
          <p:nvPicPr>
            <p:cNvPr id="1410052" name="Picture 4"/>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10053"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1410054" name="内容占位符 2"/>
          <p:cNvSpPr>
            <a:spLocks/>
          </p:cNvSpPr>
          <p:nvPr/>
        </p:nvSpPr>
        <p:spPr bwMode="auto">
          <a:xfrm>
            <a:off x="642911" y="785794"/>
            <a:ext cx="8069290" cy="5549919"/>
          </a:xfrm>
          <a:prstGeom prst="rect">
            <a:avLst/>
          </a:prstGeom>
          <a:noFill/>
          <a:ln w="9525">
            <a:noFill/>
            <a:miter lim="800000"/>
            <a:headEnd/>
            <a:tailEnd/>
          </a:ln>
        </p:spPr>
        <p:txBody>
          <a:bodyPr/>
          <a:lstStyle/>
          <a:p>
            <a:pPr>
              <a:lnSpc>
                <a:spcPts val="3500"/>
              </a:lnSpc>
              <a:spcBef>
                <a:spcPct val="0"/>
              </a:spcBef>
            </a:pPr>
            <a:r>
              <a:rPr lang="en-US" altLang="zh-CN" sz="2400" b="1" dirty="0" smtClean="0">
                <a:solidFill>
                  <a:srgbClr val="000000"/>
                </a:solidFill>
                <a:latin typeface="Times New Roman" pitchFamily="18" charset="0"/>
                <a:cs typeface="Times New Roman" pitchFamily="18" charset="0"/>
              </a:rPr>
              <a:t> 5</a:t>
            </a:r>
            <a:r>
              <a:rPr lang="zh-CN" altLang="en-US" sz="2400" b="1" dirty="0" smtClean="0">
                <a:solidFill>
                  <a:srgbClr val="000000"/>
                </a:solidFill>
                <a:latin typeface="Times New Roman" pitchFamily="18" charset="0"/>
                <a:cs typeface="Times New Roman" pitchFamily="18" charset="0"/>
              </a:rPr>
              <a:t>．下面这封信有四处不合规范，请指出其中的三处。</a:t>
            </a:r>
            <a:r>
              <a:rPr lang="en-US" altLang="zh-CN" sz="2400" b="1" dirty="0" smtClean="0">
                <a:solidFill>
                  <a:srgbClr val="000000"/>
                </a:solidFill>
                <a:latin typeface="Times New Roman" pitchFamily="18" charset="0"/>
                <a:cs typeface="Times New Roman" pitchFamily="18" charset="0"/>
              </a:rPr>
              <a:t>(</a:t>
            </a:r>
            <a:r>
              <a:rPr lang="en-US" altLang="zh-CN" sz="2400" b="1" dirty="0" smtClean="0">
                <a:solidFill>
                  <a:srgbClr val="000000"/>
                </a:solidFill>
                <a:latin typeface="宋体" pitchFamily="2" charset="-122"/>
                <a:ea typeface="宋体" pitchFamily="2" charset="-122"/>
                <a:cs typeface="Times New Roman" pitchFamily="18" charset="0"/>
              </a:rPr>
              <a:t>3</a:t>
            </a:r>
            <a:r>
              <a:rPr lang="zh-CN" altLang="en-US" sz="2400" b="1" dirty="0" smtClean="0">
                <a:solidFill>
                  <a:srgbClr val="000000"/>
                </a:solidFill>
                <a:latin typeface="Times New Roman" pitchFamily="18" charset="0"/>
                <a:cs typeface="Times New Roman" pitchFamily="18" charset="0"/>
              </a:rPr>
              <a:t>分</a:t>
            </a:r>
            <a:r>
              <a:rPr lang="en-US" altLang="zh-CN" sz="2400" b="1" dirty="0" smtClean="0">
                <a:solidFill>
                  <a:srgbClr val="000000"/>
                </a:solidFill>
                <a:latin typeface="Times New Roman" pitchFamily="18" charset="0"/>
                <a:cs typeface="Times New Roman" pitchFamily="18" charset="0"/>
              </a:rPr>
              <a:t>)</a:t>
            </a:r>
            <a:endParaRPr lang="zh-CN" altLang="en-US" sz="2400" b="1" dirty="0" smtClean="0">
              <a:solidFill>
                <a:srgbClr val="000000"/>
              </a:solidFill>
              <a:latin typeface="Times New Roman" pitchFamily="18" charset="0"/>
              <a:cs typeface="Times New Roman" pitchFamily="18" charset="0"/>
            </a:endParaRPr>
          </a:p>
          <a:p>
            <a:pPr>
              <a:lnSpc>
                <a:spcPts val="3500"/>
              </a:lnSpc>
              <a:spcBef>
                <a:spcPct val="0"/>
              </a:spcBef>
            </a:pPr>
            <a:endParaRPr lang="en-US" altLang="zh-CN" sz="2200" b="1" dirty="0" smtClean="0">
              <a:solidFill>
                <a:srgbClr val="000000"/>
              </a:solidFill>
              <a:latin typeface="宋体" charset="-122"/>
              <a:cs typeface="Times New Roman" pitchFamily="18" charset="0"/>
            </a:endParaRPr>
          </a:p>
          <a:p>
            <a:pPr indent="622800">
              <a:lnSpc>
                <a:spcPts val="3500"/>
              </a:lnSpc>
            </a:pPr>
            <a:r>
              <a:rPr lang="en-US" altLang="zh-CN" sz="2400" b="1" dirty="0" smtClean="0">
                <a:solidFill>
                  <a:srgbClr val="000000"/>
                </a:solidFill>
                <a:latin typeface="楷体_GB2312" pitchFamily="49" charset="-122"/>
                <a:ea typeface="楷体_GB2312" pitchFamily="49"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学兄：</a:t>
            </a:r>
          </a:p>
          <a:p>
            <a:pPr indent="622800">
              <a:lnSpc>
                <a:spcPts val="3500"/>
              </a:lnSpc>
            </a:pPr>
            <a:r>
              <a:rPr lang="zh-CN" altLang="en-US" sz="2400" b="1" dirty="0" smtClean="0">
                <a:solidFill>
                  <a:srgbClr val="000000"/>
                </a:solidFill>
                <a:latin typeface="楷体_GB2312" pitchFamily="49" charset="-122"/>
                <a:ea typeface="楷体_GB2312" pitchFamily="49" charset="-122"/>
                <a:cs typeface="Times New Roman" pitchFamily="18" charset="0"/>
              </a:rPr>
              <a:t>寄呈的大作收悉，拜读再三，激动不已。你的诗构思巧妙，语言隽永，弟自愧不如。只是个别字句略有笔误或不合韵律，我冒昧地做了一点雅正，随信寄回，谨供参考。</a:t>
            </a:r>
          </a:p>
          <a:p>
            <a:pPr indent="622800">
              <a:lnSpc>
                <a:spcPts val="3500"/>
              </a:lnSpc>
            </a:pPr>
            <a:r>
              <a:rPr lang="zh-CN" altLang="en-US" sz="2400" b="1" dirty="0" smtClean="0">
                <a:solidFill>
                  <a:srgbClr val="000000"/>
                </a:solidFill>
                <a:latin typeface="楷体_GB2312" pitchFamily="49" charset="-122"/>
                <a:ea typeface="楷体_GB2312" pitchFamily="49" charset="-122"/>
                <a:cs typeface="Times New Roman" pitchFamily="18" charset="0"/>
              </a:rPr>
              <a:t>顺祝</a:t>
            </a:r>
          </a:p>
          <a:p>
            <a:pPr indent="622800">
              <a:lnSpc>
                <a:spcPts val="3500"/>
              </a:lnSpc>
            </a:pPr>
            <a:r>
              <a:rPr lang="zh-CN" altLang="en-US" sz="2400" b="1" dirty="0" smtClean="0">
                <a:solidFill>
                  <a:srgbClr val="000000"/>
                </a:solidFill>
                <a:latin typeface="楷体_GB2312" pitchFamily="49" charset="-122"/>
                <a:ea typeface="楷体_GB2312" pitchFamily="49" charset="-122"/>
                <a:cs typeface="Times New Roman" pitchFamily="18" charset="0"/>
              </a:rPr>
              <a:t>夏安！</a:t>
            </a:r>
          </a:p>
          <a:p>
            <a:pPr indent="622800">
              <a:lnSpc>
                <a:spcPts val="3500"/>
              </a:lnSpc>
            </a:pPr>
            <a:r>
              <a:rPr lang="zh-CN" altLang="en-US" sz="2400" b="1" dirty="0" smtClean="0">
                <a:solidFill>
                  <a:srgbClr val="000000"/>
                </a:solidFill>
                <a:latin typeface="楷体_GB2312" pitchFamily="49" charset="-122"/>
                <a:ea typeface="楷体_GB2312" pitchFamily="49" charset="-122"/>
                <a:cs typeface="Times New Roman" pitchFamily="18" charset="0"/>
              </a:rPr>
              <a:t>                                       弟 </a:t>
            </a:r>
            <a:r>
              <a:rPr lang="en-US" altLang="zh-CN" sz="2400" b="1" dirty="0" smtClean="0">
                <a:solidFill>
                  <a:srgbClr val="000000"/>
                </a:solidFill>
                <a:latin typeface="楷体_GB2312" pitchFamily="49" charset="-122"/>
                <a:ea typeface="楷体_GB2312" pitchFamily="49" charset="-122"/>
                <a:cs typeface="Times New Roman" pitchFamily="18" charset="0"/>
              </a:rPr>
              <a:t>××</a:t>
            </a:r>
            <a:endParaRPr lang="zh-CN" altLang="en-US" sz="2400" b="1" dirty="0" smtClean="0">
              <a:solidFill>
                <a:srgbClr val="000000"/>
              </a:solidFill>
              <a:latin typeface="楷体_GB2312" pitchFamily="49" charset="-122"/>
              <a:ea typeface="楷体_GB2312" pitchFamily="49" charset="-122"/>
              <a:cs typeface="Times New Roman" pitchFamily="18" charset="0"/>
            </a:endParaRPr>
          </a:p>
          <a:p>
            <a:pPr indent="622800">
              <a:lnSpc>
                <a:spcPts val="3500"/>
              </a:lnSpc>
            </a:pPr>
            <a:r>
              <a:rPr lang="en-US" altLang="zh-CN" sz="2400" b="1" dirty="0" smtClean="0">
                <a:solidFill>
                  <a:srgbClr val="000000"/>
                </a:solidFill>
                <a:latin typeface="宋体" pitchFamily="2" charset="-122"/>
                <a:ea typeface="宋体" pitchFamily="2" charset="-122"/>
                <a:cs typeface="Times New Roman" pitchFamily="18" charset="0"/>
              </a:rPr>
              <a:t>                                  2016</a:t>
            </a:r>
            <a:r>
              <a:rPr lang="zh-CN" altLang="en-US" sz="2400" b="1" dirty="0" smtClean="0">
                <a:solidFill>
                  <a:srgbClr val="000000"/>
                </a:solidFill>
                <a:latin typeface="楷体_GB2312" pitchFamily="49" charset="-122"/>
                <a:ea typeface="楷体_GB2312" pitchFamily="49" charset="-122"/>
                <a:cs typeface="Times New Roman" pitchFamily="18" charset="0"/>
              </a:rPr>
              <a:t>年</a:t>
            </a:r>
            <a:r>
              <a:rPr lang="en-US" altLang="zh-CN" sz="2400" b="1" dirty="0" smtClean="0">
                <a:solidFill>
                  <a:srgbClr val="000000"/>
                </a:solidFill>
                <a:latin typeface="宋体" pitchFamily="2" charset="-122"/>
                <a:ea typeface="宋体" pitchFamily="2" charset="-122"/>
                <a:cs typeface="Times New Roman" pitchFamily="18" charset="0"/>
              </a:rPr>
              <a:t>3</a:t>
            </a:r>
            <a:r>
              <a:rPr lang="zh-CN" altLang="en-US" sz="2400" b="1" dirty="0" smtClean="0">
                <a:solidFill>
                  <a:srgbClr val="000000"/>
                </a:solidFill>
                <a:latin typeface="楷体_GB2312" pitchFamily="49" charset="-122"/>
                <a:ea typeface="楷体_GB2312" pitchFamily="49" charset="-122"/>
                <a:cs typeface="Times New Roman" pitchFamily="18" charset="0"/>
              </a:rPr>
              <a:t>月</a:t>
            </a:r>
            <a:r>
              <a:rPr lang="en-US" altLang="zh-CN" sz="2400" b="1" dirty="0" smtClean="0">
                <a:solidFill>
                  <a:srgbClr val="000000"/>
                </a:solidFill>
                <a:latin typeface="宋体" pitchFamily="2" charset="-122"/>
                <a:ea typeface="宋体" pitchFamily="2" charset="-122"/>
                <a:cs typeface="Times New Roman" pitchFamily="18" charset="0"/>
              </a:rPr>
              <a:t>6</a:t>
            </a:r>
            <a:r>
              <a:rPr lang="zh-CN" altLang="en-US" sz="2400" b="1" dirty="0" smtClean="0">
                <a:solidFill>
                  <a:srgbClr val="000000"/>
                </a:solidFill>
                <a:latin typeface="楷体_GB2312" pitchFamily="49" charset="-122"/>
                <a:ea typeface="楷体_GB2312" pitchFamily="49" charset="-122"/>
                <a:cs typeface="Times New Roman" pitchFamily="18" charset="0"/>
              </a:rPr>
              <a:t>日</a:t>
            </a:r>
          </a:p>
          <a:p>
            <a:pPr indent="622800">
              <a:lnSpc>
                <a:spcPts val="3500"/>
              </a:lnSpc>
              <a:spcBef>
                <a:spcPct val="0"/>
              </a:spcBef>
            </a:pPr>
            <a:r>
              <a:rPr lang="zh-CN" altLang="en-US" sz="2200" b="1" u="sng" dirty="0" smtClean="0">
                <a:solidFill>
                  <a:srgbClr val="000000"/>
                </a:solidFill>
                <a:latin typeface="Times New Roman" pitchFamily="18" charset="0"/>
                <a:cs typeface="Times New Roman" pitchFamily="18" charset="0"/>
              </a:rPr>
              <a:t>　　　　　　　　　</a:t>
            </a:r>
            <a:r>
              <a:rPr lang="zh-CN" altLang="en-US" sz="2200" b="1" u="sng" dirty="0">
                <a:solidFill>
                  <a:srgbClr val="000000"/>
                </a:solidFill>
                <a:latin typeface="Times New Roman" pitchFamily="18" charset="0"/>
                <a:cs typeface="Times New Roman" pitchFamily="18" charset="0"/>
              </a:rPr>
              <a:t>　　　　　　　　　　　　　　　　　　　　　　　　　　　　　　　　　　　　</a:t>
            </a:r>
            <a:endParaRPr lang="zh-CN" altLang="en-US" sz="2200" b="1" dirty="0">
              <a:solidFill>
                <a:srgbClr val="000000"/>
              </a:solidFill>
              <a:latin typeface="宋体" pitchFamily="2" charset="-122"/>
              <a:cs typeface="Times New Roman" pitchFamily="18" charset="0"/>
            </a:endParaRPr>
          </a:p>
          <a:p>
            <a:pPr eaLnBrk="1" hangingPunct="1">
              <a:lnSpc>
                <a:spcPts val="3500"/>
              </a:lnSpc>
              <a:spcBef>
                <a:spcPct val="0"/>
              </a:spcBef>
            </a:pPr>
            <a:r>
              <a:rPr lang="zh-CN" altLang="en-US" sz="2200" b="1" u="sng" dirty="0">
                <a:solidFill>
                  <a:srgbClr val="000000"/>
                </a:solidFill>
                <a:latin typeface="Times New Roman" pitchFamily="18" charset="0"/>
                <a:cs typeface="Times New Roman" pitchFamily="18" charset="0"/>
              </a:rPr>
              <a:t>　　　　　　　　　　　　　　　　　　　　　　　　　　　　　　　　　</a:t>
            </a:r>
            <a:endParaRPr lang="en-US" altLang="zh-CN" sz="2200" b="1" u="sng" dirty="0">
              <a:solidFill>
                <a:srgbClr val="000000"/>
              </a:solidFill>
              <a:latin typeface="Times New Roman" pitchFamily="18" charset="0"/>
              <a:cs typeface="Times New Roman" pitchFamily="18" charset="0"/>
            </a:endParaRPr>
          </a:p>
        </p:txBody>
      </p:sp>
      <p:sp>
        <p:nvSpPr>
          <p:cNvPr id="1410055"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410054">
                                            <p:txEl>
                                              <p:pRg st="0" end="0"/>
                                            </p:txEl>
                                          </p:spTgt>
                                        </p:tgtEl>
                                        <p:attrNameLst>
                                          <p:attrName>style.visibility</p:attrName>
                                        </p:attrNameLst>
                                      </p:cBhvr>
                                      <p:to>
                                        <p:strVal val="visible"/>
                                      </p:to>
                                    </p:set>
                                    <p:anim calcmode="lin" valueType="num">
                                      <p:cBhvr additive="base">
                                        <p:cTn id="7" dur="500" fill="hold"/>
                                        <p:tgtEl>
                                          <p:spTgt spid="141005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1005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410054">
                                            <p:txEl>
                                              <p:pRg st="2" end="2"/>
                                            </p:txEl>
                                          </p:spTgt>
                                        </p:tgtEl>
                                        <p:attrNameLst>
                                          <p:attrName>style.visibility</p:attrName>
                                        </p:attrNameLst>
                                      </p:cBhvr>
                                      <p:to>
                                        <p:strVal val="visible"/>
                                      </p:to>
                                    </p:set>
                                    <p:anim calcmode="lin" valueType="num">
                                      <p:cBhvr additive="base">
                                        <p:cTn id="12" dur="500" fill="hold"/>
                                        <p:tgtEl>
                                          <p:spTgt spid="1410054">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10054">
                                            <p:txEl>
                                              <p:pRg st="2" end="2"/>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410054">
                                            <p:txEl>
                                              <p:pRg st="3" end="3"/>
                                            </p:txEl>
                                          </p:spTgt>
                                        </p:tgtEl>
                                        <p:attrNameLst>
                                          <p:attrName>style.visibility</p:attrName>
                                        </p:attrNameLst>
                                      </p:cBhvr>
                                      <p:to>
                                        <p:strVal val="visible"/>
                                      </p:to>
                                    </p:set>
                                    <p:anim calcmode="lin" valueType="num">
                                      <p:cBhvr additive="base">
                                        <p:cTn id="17" dur="500" fill="hold"/>
                                        <p:tgtEl>
                                          <p:spTgt spid="1410054">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10054">
                                            <p:txEl>
                                              <p:pRg st="3" end="3"/>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410054">
                                            <p:txEl>
                                              <p:pRg st="4" end="4"/>
                                            </p:txEl>
                                          </p:spTgt>
                                        </p:tgtEl>
                                        <p:attrNameLst>
                                          <p:attrName>style.visibility</p:attrName>
                                        </p:attrNameLst>
                                      </p:cBhvr>
                                      <p:to>
                                        <p:strVal val="visible"/>
                                      </p:to>
                                    </p:set>
                                    <p:anim calcmode="lin" valueType="num">
                                      <p:cBhvr additive="base">
                                        <p:cTn id="22" dur="500" fill="hold"/>
                                        <p:tgtEl>
                                          <p:spTgt spid="1410054">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410054">
                                            <p:txEl>
                                              <p:pRg st="4" end="4"/>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410054">
                                            <p:txEl>
                                              <p:pRg st="5" end="5"/>
                                            </p:txEl>
                                          </p:spTgt>
                                        </p:tgtEl>
                                        <p:attrNameLst>
                                          <p:attrName>style.visibility</p:attrName>
                                        </p:attrNameLst>
                                      </p:cBhvr>
                                      <p:to>
                                        <p:strVal val="visible"/>
                                      </p:to>
                                    </p:set>
                                    <p:anim calcmode="lin" valueType="num">
                                      <p:cBhvr additive="base">
                                        <p:cTn id="27" dur="500" fill="hold"/>
                                        <p:tgtEl>
                                          <p:spTgt spid="141005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410054">
                                            <p:txEl>
                                              <p:pRg st="5" end="5"/>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1410054">
                                            <p:txEl>
                                              <p:pRg st="6" end="6"/>
                                            </p:txEl>
                                          </p:spTgt>
                                        </p:tgtEl>
                                        <p:attrNameLst>
                                          <p:attrName>style.visibility</p:attrName>
                                        </p:attrNameLst>
                                      </p:cBhvr>
                                      <p:to>
                                        <p:strVal val="visible"/>
                                      </p:to>
                                    </p:set>
                                    <p:anim calcmode="lin" valueType="num">
                                      <p:cBhvr additive="base">
                                        <p:cTn id="32" dur="500" fill="hold"/>
                                        <p:tgtEl>
                                          <p:spTgt spid="1410054">
                                            <p:txEl>
                                              <p:pRg st="6" end="6"/>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410054">
                                            <p:txEl>
                                              <p:pRg st="6" end="6"/>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1410054">
                                            <p:txEl>
                                              <p:pRg st="7" end="7"/>
                                            </p:txEl>
                                          </p:spTgt>
                                        </p:tgtEl>
                                        <p:attrNameLst>
                                          <p:attrName>style.visibility</p:attrName>
                                        </p:attrNameLst>
                                      </p:cBhvr>
                                      <p:to>
                                        <p:strVal val="visible"/>
                                      </p:to>
                                    </p:set>
                                    <p:anim calcmode="lin" valueType="num">
                                      <p:cBhvr additive="base">
                                        <p:cTn id="37" dur="500" fill="hold"/>
                                        <p:tgtEl>
                                          <p:spTgt spid="1410054">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10054">
                                            <p:txEl>
                                              <p:pRg st="7" end="7"/>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1410054">
                                            <p:txEl>
                                              <p:pRg st="8" end="8"/>
                                            </p:txEl>
                                          </p:spTgt>
                                        </p:tgtEl>
                                        <p:attrNameLst>
                                          <p:attrName>style.visibility</p:attrName>
                                        </p:attrNameLst>
                                      </p:cBhvr>
                                      <p:to>
                                        <p:strVal val="visible"/>
                                      </p:to>
                                    </p:set>
                                    <p:anim calcmode="lin" valueType="num">
                                      <p:cBhvr additive="base">
                                        <p:cTn id="42" dur="500" fill="hold"/>
                                        <p:tgtEl>
                                          <p:spTgt spid="1410054">
                                            <p:txEl>
                                              <p:pRg st="8" end="8"/>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41005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588" y="4581525"/>
            <a:ext cx="609600" cy="2028825"/>
            <a:chOff x="1" y="2886"/>
            <a:chExt cx="384" cy="1278"/>
          </a:xfrm>
        </p:grpSpPr>
        <p:pic>
          <p:nvPicPr>
            <p:cNvPr id="1411076" name="Picture 4"/>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11077"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1411079"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3" name="内容占位符 2"/>
          <p:cNvSpPr>
            <a:spLocks/>
          </p:cNvSpPr>
          <p:nvPr/>
        </p:nvSpPr>
        <p:spPr bwMode="auto">
          <a:xfrm>
            <a:off x="714348" y="928670"/>
            <a:ext cx="7929618" cy="4929221"/>
          </a:xfrm>
          <a:prstGeom prst="rect">
            <a:avLst/>
          </a:prstGeom>
          <a:noFill/>
          <a:ln w="9525">
            <a:noFill/>
            <a:miter lim="800000"/>
            <a:headEnd/>
            <a:tailEnd/>
          </a:ln>
        </p:spPr>
        <p:txBody>
          <a:bodyPr/>
          <a:lstStyle/>
          <a:p>
            <a:pPr>
              <a:lnSpc>
                <a:spcPts val="3500"/>
              </a:lnSpc>
            </a:pPr>
            <a:r>
              <a:rPr lang="en-US" altLang="en-US" sz="2400" b="1" dirty="0" smtClean="0">
                <a:solidFill>
                  <a:srgbClr val="990033"/>
                </a:solidFill>
                <a:latin typeface="宋体" charset="-122"/>
                <a:cs typeface="Times New Roman" pitchFamily="18" charset="0"/>
              </a:rPr>
              <a:t>①</a:t>
            </a:r>
            <a:r>
              <a:rPr lang="zh-CN" altLang="en-US" sz="2400" b="1" dirty="0" smtClean="0">
                <a:solidFill>
                  <a:srgbClr val="990033"/>
                </a:solidFill>
                <a:latin typeface="宋体" charset="-122"/>
                <a:cs typeface="Times New Roman" pitchFamily="18" charset="0"/>
              </a:rPr>
              <a:t>称谓</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学兄</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没有顶格</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　</a:t>
            </a:r>
            <a:r>
              <a:rPr lang="en-US" altLang="en-US" sz="2400" b="1" dirty="0" smtClean="0">
                <a:solidFill>
                  <a:srgbClr val="990033"/>
                </a:solidFill>
                <a:latin typeface="宋体" charset="-122"/>
                <a:cs typeface="Times New Roman" pitchFamily="18" charset="0"/>
              </a:rPr>
              <a:t>②“</a:t>
            </a:r>
            <a:r>
              <a:rPr lang="zh-CN" altLang="en-US" sz="2400" b="1" dirty="0" smtClean="0">
                <a:solidFill>
                  <a:srgbClr val="990033"/>
                </a:solidFill>
                <a:latin typeface="宋体" charset="-122"/>
                <a:cs typeface="Times New Roman" pitchFamily="18" charset="0"/>
              </a:rPr>
              <a:t>寄呈</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谦辞敬用不得体</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　</a:t>
            </a:r>
            <a:r>
              <a:rPr lang="en-US" altLang="en-US" sz="2400" b="1" dirty="0" smtClean="0">
                <a:solidFill>
                  <a:srgbClr val="990033"/>
                </a:solidFill>
                <a:latin typeface="宋体" charset="-122"/>
                <a:cs typeface="Times New Roman" pitchFamily="18" charset="0"/>
              </a:rPr>
              <a:t>③“</a:t>
            </a:r>
            <a:r>
              <a:rPr lang="zh-CN" altLang="en-US" sz="2400" b="1" dirty="0" smtClean="0">
                <a:solidFill>
                  <a:srgbClr val="990033"/>
                </a:solidFill>
                <a:latin typeface="宋体" charset="-122"/>
                <a:cs typeface="Times New Roman" pitchFamily="18" charset="0"/>
              </a:rPr>
              <a:t>雅正</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敬辞谦用不得体</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　</a:t>
            </a:r>
            <a:r>
              <a:rPr lang="en-US" altLang="en-US" sz="2400" b="1" dirty="0" smtClean="0">
                <a:solidFill>
                  <a:srgbClr val="990033"/>
                </a:solidFill>
                <a:latin typeface="宋体" charset="-122"/>
                <a:cs typeface="Times New Roman" pitchFamily="18" charset="0"/>
              </a:rPr>
              <a:t>④</a:t>
            </a:r>
            <a:r>
              <a:rPr lang="zh-CN" altLang="en-US" sz="2400" b="1" dirty="0" smtClean="0">
                <a:solidFill>
                  <a:srgbClr val="990033"/>
                </a:solidFill>
                <a:latin typeface="宋体" charset="-122"/>
                <a:cs typeface="Times New Roman" pitchFamily="18" charset="0"/>
              </a:rPr>
              <a:t>祝语</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夏安</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没有顶格</a:t>
            </a:r>
            <a:r>
              <a:rPr lang="en-US" altLang="en-US" sz="2400" b="1" dirty="0" smtClean="0">
                <a:solidFill>
                  <a:srgbClr val="990033"/>
                </a:solidFill>
                <a:latin typeface="宋体" charset="-122"/>
                <a:cs typeface="Times New Roman" pitchFamily="18" charset="0"/>
              </a:rPr>
              <a:t>)</a:t>
            </a:r>
            <a:endParaRPr lang="zh-CN" altLang="en-US" sz="2400" b="1" dirty="0" smtClean="0">
              <a:solidFill>
                <a:srgbClr val="990033"/>
              </a:solidFill>
              <a:latin typeface="宋体" charset="-122"/>
              <a:cs typeface="Times New Roman" pitchFamily="18" charset="0"/>
            </a:endParaRPr>
          </a:p>
          <a:p>
            <a:pPr>
              <a:lnSpc>
                <a:spcPts val="3500"/>
              </a:lnSpc>
            </a:pP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en-US" sz="2400" b="1" dirty="0" smtClean="0">
                <a:solidFill>
                  <a:srgbClr val="990033"/>
                </a:solidFill>
                <a:latin typeface="宋体" charset="-122"/>
                <a:cs typeface="Times New Roman" pitchFamily="18" charset="0"/>
              </a:rPr>
              <a:t>]  </a:t>
            </a:r>
            <a:r>
              <a:rPr lang="zh-CN" altLang="en-US" sz="2400" b="1" dirty="0" smtClean="0">
                <a:solidFill>
                  <a:srgbClr val="990033"/>
                </a:solidFill>
                <a:latin typeface="宋体" charset="-122"/>
                <a:cs typeface="Times New Roman" pitchFamily="18" charset="0"/>
              </a:rPr>
              <a:t>语言表达得体，要特别注意表达是否有分寸，用词是否恰当，还要考虑是否符合场合、对象等。书信体文段，要注意谦辞敬语的用法以及书信的格式。此题中，</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寄呈</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和</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雅正</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都属于谦敬失当，不得体；</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学兄</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夏安</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，不符合书信的格式，因为称谓和祝语都要求顶格写。</a:t>
            </a:r>
            <a:endParaRPr lang="zh-CN" altLang="en-US" sz="2400" b="1" dirty="0">
              <a:solidFill>
                <a:srgbClr val="990033"/>
              </a:solidFill>
              <a:latin typeface="宋体" charset="-122"/>
              <a:cs typeface="Times New Roman" pitchFamily="18" charset="0"/>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7709" y="442025"/>
            <a:ext cx="7920037" cy="5399088"/>
          </a:xfrm>
        </p:spPr>
        <p:txBody>
          <a:bodyPr>
            <a:noAutofit/>
          </a:bodyPr>
          <a:lstStyle/>
          <a:p>
            <a:pPr marL="0" indent="0" eaLnBrk="1" hangingPunct="1">
              <a:lnSpc>
                <a:spcPts val="3500"/>
              </a:lnSpc>
              <a:spcBef>
                <a:spcPct val="0"/>
              </a:spcBef>
              <a:buFont typeface="Arial" charset="0"/>
              <a:buNone/>
            </a:pPr>
            <a:endParaRPr lang="zh-CN" altLang="en-US" sz="2400" b="1" dirty="0" smtClean="0">
              <a:latin typeface="+mn-ea"/>
            </a:endParaRPr>
          </a:p>
          <a:p>
            <a:pPr marL="0" indent="0" algn="just" eaLnBrk="1" hangingPunct="1">
              <a:lnSpc>
                <a:spcPct val="122000"/>
              </a:lnSpc>
              <a:spcBef>
                <a:spcPct val="0"/>
              </a:spcBef>
              <a:buFont typeface="Arial" charset="0"/>
              <a:buNone/>
            </a:pPr>
            <a:r>
              <a:rPr lang="zh-CN" altLang="en-US" sz="2400" b="1" dirty="0" smtClean="0">
                <a:latin typeface="黑体" pitchFamily="2" charset="-122"/>
                <a:ea typeface="黑体" pitchFamily="2" charset="-122"/>
              </a:rPr>
              <a:t> </a:t>
            </a:r>
            <a:r>
              <a:rPr lang="zh-CN" altLang="zh-CN" sz="2200" b="1" dirty="0" smtClean="0">
                <a:latin typeface="黑体" pitchFamily="2" charset="-122"/>
                <a:ea typeface="黑体" pitchFamily="2" charset="-122"/>
              </a:rPr>
              <a:t>►</a:t>
            </a:r>
            <a:r>
              <a:rPr lang="zh-CN" altLang="en-US" sz="2400" b="1" dirty="0" smtClean="0">
                <a:latin typeface="黑体" pitchFamily="2" charset="-122"/>
                <a:ea typeface="黑体" pitchFamily="2" charset="-122"/>
              </a:rPr>
              <a:t>角度二　 褒贬误用</a:t>
            </a: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endParaRPr lang="en-US" altLang="zh-CN" sz="2400" b="1" dirty="0" smtClean="0">
              <a:latin typeface="黑体" pitchFamily="2" charset="-122"/>
              <a:ea typeface="黑体" pitchFamily="2" charset="-122"/>
            </a:endParaRPr>
          </a:p>
          <a:p>
            <a:pPr marL="0" indent="0" algn="just" eaLnBrk="1" hangingPunct="1">
              <a:lnSpc>
                <a:spcPct val="122000"/>
              </a:lnSpc>
              <a:spcBef>
                <a:spcPct val="0"/>
              </a:spcBef>
              <a:buFont typeface="Arial" charset="0"/>
              <a:buNone/>
            </a:pPr>
            <a:r>
              <a:rPr lang="zh-CN" altLang="en-US" sz="2400" b="1" dirty="0" smtClean="0">
                <a:latin typeface="宋体" pitchFamily="2" charset="-122"/>
              </a:rPr>
              <a:t>    </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725311" y="1641942"/>
          <a:ext cx="7704138" cy="3102298"/>
        </p:xfrm>
        <a:graphic>
          <a:graphicData uri="http://schemas.openxmlformats.org/drawingml/2006/table">
            <a:tbl>
              <a:tblPr/>
              <a:tblGrid>
                <a:gridCol w="714380"/>
                <a:gridCol w="6989758"/>
              </a:tblGrid>
              <a:tr h="785818">
                <a:tc>
                  <a:txBody>
                    <a:bodyPr/>
                    <a:lstStyle/>
                    <a:p>
                      <a:pPr algn="ctr"/>
                      <a:r>
                        <a:rPr lang="zh-CN" altLang="en-US" sz="2000" b="1" baseline="0" dirty="0" smtClean="0">
                          <a:solidFill>
                            <a:schemeClr val="tx1"/>
                          </a:solidFill>
                          <a:latin typeface="+mn-ea"/>
                          <a:ea typeface="+mn-ea"/>
                        </a:rPr>
                        <a:t>释义</a:t>
                      </a: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r>
                        <a:rPr lang="zh-CN" altLang="en-US" sz="2000" b="1" kern="1200" dirty="0" smtClean="0">
                          <a:solidFill>
                            <a:schemeClr val="dk1"/>
                          </a:solidFill>
                          <a:latin typeface="+mn-ea"/>
                          <a:ea typeface="+mn-ea"/>
                          <a:cs typeface="+mn-cs"/>
                        </a:rPr>
                        <a:t>  有些成语在长期的使用过程中，已经附带上一定的感情色彩，或褒义，或中性，或贬义</a:t>
                      </a:r>
                      <a:endParaRPr lang="zh-CN" altLang="en-US" sz="2000" b="1" baseline="0" dirty="0">
                        <a:solidFill>
                          <a:schemeClr val="tx1"/>
                        </a:solidFill>
                        <a:latin typeface="+mn-ea"/>
                        <a:ea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85818">
                <a:tc rowSpan="2">
                  <a:txBody>
                    <a:bodyPr/>
                    <a:lstStyle/>
                    <a:p>
                      <a:pPr algn="ctr"/>
                      <a:r>
                        <a:rPr lang="zh-CN" altLang="en-US" sz="2000" b="1" baseline="0" dirty="0" smtClean="0">
                          <a:solidFill>
                            <a:schemeClr val="tx1"/>
                          </a:solidFill>
                          <a:latin typeface="+mn-ea"/>
                          <a:ea typeface="+mn-ea"/>
                        </a:rPr>
                        <a:t>示例</a:t>
                      </a: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baseline="0" dirty="0" smtClean="0">
                          <a:solidFill>
                            <a:schemeClr val="tx1"/>
                          </a:solidFill>
                          <a:latin typeface="+mn-ea"/>
                          <a:ea typeface="+mn-ea"/>
                        </a:rPr>
                        <a:t>  具有褒义色彩的成语通常表达肯定、赞扬的情感态度，如“蔚为大观”</a:t>
                      </a:r>
                      <a:r>
                        <a:rPr lang="en-US" altLang="zh-CN" sz="2000" b="1" baseline="0" dirty="0" smtClean="0">
                          <a:solidFill>
                            <a:schemeClr val="tx1"/>
                          </a:solidFill>
                          <a:latin typeface="+mn-ea"/>
                          <a:ea typeface="+mn-ea"/>
                        </a:rPr>
                        <a:t>(</a:t>
                      </a:r>
                      <a:r>
                        <a:rPr lang="zh-CN" altLang="en-US" sz="2000" b="1" baseline="0" dirty="0" smtClean="0">
                          <a:solidFill>
                            <a:schemeClr val="tx1"/>
                          </a:solidFill>
                          <a:latin typeface="+mn-ea"/>
                          <a:ea typeface="+mn-ea"/>
                        </a:rPr>
                        <a:t>形容事物美好繁多，给人一种盛大的印象或成为盛大的景象</a:t>
                      </a:r>
                      <a:r>
                        <a:rPr lang="en-US" altLang="zh-CN" sz="2000" b="1" baseline="0" dirty="0" smtClean="0">
                          <a:solidFill>
                            <a:schemeClr val="tx1"/>
                          </a:solidFill>
                          <a:latin typeface="+mn-ea"/>
                          <a:ea typeface="+mn-ea"/>
                        </a:rPr>
                        <a:t>)</a:t>
                      </a:r>
                      <a:r>
                        <a:rPr lang="zh-CN" altLang="en-US" sz="2000" b="1" baseline="0" dirty="0" smtClean="0">
                          <a:solidFill>
                            <a:schemeClr val="tx1"/>
                          </a:solidFill>
                          <a:latin typeface="+mn-ea"/>
                          <a:ea typeface="+mn-ea"/>
                        </a:rPr>
                        <a:t>、“凤毛麟角”</a:t>
                      </a:r>
                      <a:r>
                        <a:rPr lang="en-US" altLang="zh-CN" sz="2000" b="1" baseline="0" dirty="0" smtClean="0">
                          <a:solidFill>
                            <a:schemeClr val="tx1"/>
                          </a:solidFill>
                          <a:latin typeface="+mn-ea"/>
                          <a:ea typeface="+mn-ea"/>
                        </a:rPr>
                        <a:t>(</a:t>
                      </a:r>
                      <a:r>
                        <a:rPr lang="zh-CN" altLang="en-US" sz="2000" b="1" baseline="0" dirty="0" smtClean="0">
                          <a:solidFill>
                            <a:schemeClr val="tx1"/>
                          </a:solidFill>
                          <a:latin typeface="+mn-ea"/>
                          <a:ea typeface="+mn-ea"/>
                        </a:rPr>
                        <a:t>比喻珍贵而稀少的人或物</a:t>
                      </a:r>
                      <a:r>
                        <a:rPr lang="en-US" altLang="zh-CN" sz="2000" b="1" baseline="0" dirty="0" smtClean="0">
                          <a:solidFill>
                            <a:schemeClr val="tx1"/>
                          </a:solidFill>
                          <a:latin typeface="+mn-ea"/>
                          <a:ea typeface="+mn-ea"/>
                        </a:rPr>
                        <a:t>)</a:t>
                      </a:r>
                      <a:r>
                        <a:rPr lang="zh-CN" altLang="en-US" sz="2000" b="1" baseline="0" dirty="0" smtClean="0">
                          <a:solidFill>
                            <a:schemeClr val="tx1"/>
                          </a:solidFill>
                          <a:latin typeface="+mn-ea"/>
                          <a:ea typeface="+mn-ea"/>
                        </a:rPr>
                        <a:t>等 </a:t>
                      </a:r>
                      <a:endParaRPr lang="zh-CN" altLang="en-US" sz="2000" b="1" baseline="0" dirty="0">
                        <a:solidFill>
                          <a:schemeClr val="tx1"/>
                        </a:solidFill>
                        <a:latin typeface="+mn-ea"/>
                        <a:ea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85818">
                <a:tc vMerge="1">
                  <a:txBody>
                    <a:bodyPr/>
                    <a:lstStyle/>
                    <a:p>
                      <a:pPr algn="ct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baseline="0" dirty="0" smtClean="0">
                          <a:solidFill>
                            <a:schemeClr val="tx1"/>
                          </a:solidFill>
                          <a:latin typeface="+mn-ea"/>
                          <a:ea typeface="+mn-ea"/>
                        </a:rPr>
                        <a:t>  具有贬义色彩的成语则表达否定或批判的情感态度，如“处心积虑”</a:t>
                      </a:r>
                      <a:r>
                        <a:rPr lang="en-US" altLang="zh-CN" sz="2000" b="1" baseline="0" dirty="0" smtClean="0">
                          <a:solidFill>
                            <a:schemeClr val="tx1"/>
                          </a:solidFill>
                          <a:latin typeface="+mn-ea"/>
                          <a:ea typeface="+mn-ea"/>
                        </a:rPr>
                        <a:t>(</a:t>
                      </a:r>
                      <a:r>
                        <a:rPr lang="zh-CN" altLang="en-US" sz="2000" b="1" baseline="0" dirty="0" smtClean="0">
                          <a:solidFill>
                            <a:schemeClr val="tx1"/>
                          </a:solidFill>
                          <a:latin typeface="+mn-ea"/>
                          <a:ea typeface="+mn-ea"/>
                        </a:rPr>
                        <a:t>形容千方百计地盘算</a:t>
                      </a:r>
                      <a:r>
                        <a:rPr lang="en-US" altLang="zh-CN" sz="2000" b="1" baseline="0" dirty="0" smtClean="0">
                          <a:solidFill>
                            <a:schemeClr val="tx1"/>
                          </a:solidFill>
                          <a:latin typeface="+mn-ea"/>
                          <a:ea typeface="+mn-ea"/>
                        </a:rPr>
                        <a:t>)</a:t>
                      </a:r>
                      <a:r>
                        <a:rPr lang="zh-CN" altLang="en-US" sz="2000" b="1" baseline="0" dirty="0" smtClean="0">
                          <a:solidFill>
                            <a:schemeClr val="tx1"/>
                          </a:solidFill>
                          <a:latin typeface="+mn-ea"/>
                          <a:ea typeface="+mn-ea"/>
                        </a:rPr>
                        <a:t>、“始作俑者”</a:t>
                      </a:r>
                      <a:r>
                        <a:rPr lang="en-US" altLang="zh-CN" sz="2000" b="1" baseline="0" dirty="0" smtClean="0">
                          <a:solidFill>
                            <a:schemeClr val="tx1"/>
                          </a:solidFill>
                          <a:latin typeface="+mn-ea"/>
                          <a:ea typeface="+mn-ea"/>
                        </a:rPr>
                        <a:t>(</a:t>
                      </a:r>
                      <a:r>
                        <a:rPr lang="zh-CN" altLang="en-US" sz="2000" b="1" baseline="0" dirty="0" smtClean="0">
                          <a:solidFill>
                            <a:schemeClr val="tx1"/>
                          </a:solidFill>
                          <a:latin typeface="+mn-ea"/>
                          <a:ea typeface="+mn-ea"/>
                        </a:rPr>
                        <a:t>泛指恶劣风气的创始者</a:t>
                      </a:r>
                      <a:r>
                        <a:rPr lang="en-US" altLang="zh-CN" sz="2000" b="1" baseline="0" dirty="0" smtClean="0">
                          <a:solidFill>
                            <a:schemeClr val="tx1"/>
                          </a:solidFill>
                          <a:latin typeface="+mn-ea"/>
                          <a:ea typeface="+mn-ea"/>
                        </a:rPr>
                        <a:t>)</a:t>
                      </a:r>
                      <a:r>
                        <a:rPr lang="zh-CN" altLang="en-US" sz="2000" b="1" baseline="0" dirty="0" smtClean="0">
                          <a:solidFill>
                            <a:schemeClr val="tx1"/>
                          </a:solidFill>
                          <a:latin typeface="+mn-ea"/>
                          <a:ea typeface="+mn-ea"/>
                        </a:rPr>
                        <a:t>、“弹冠相庆”</a:t>
                      </a:r>
                      <a:r>
                        <a:rPr lang="en-US" altLang="zh-CN" sz="2000" b="1" baseline="0" dirty="0" smtClean="0">
                          <a:solidFill>
                            <a:schemeClr val="tx1"/>
                          </a:solidFill>
                          <a:latin typeface="+mn-ea"/>
                          <a:ea typeface="+mn-ea"/>
                        </a:rPr>
                        <a:t>(</a:t>
                      </a:r>
                      <a:r>
                        <a:rPr lang="zh-CN" altLang="en-US" sz="2000" b="1" baseline="0" dirty="0" smtClean="0">
                          <a:solidFill>
                            <a:schemeClr val="tx1"/>
                          </a:solidFill>
                          <a:latin typeface="+mn-ea"/>
                          <a:ea typeface="+mn-ea"/>
                        </a:rPr>
                        <a:t>指官场中一人当了官或升了官，同伙就互相庆贺将有官可做</a:t>
                      </a:r>
                      <a:r>
                        <a:rPr lang="en-US" altLang="zh-CN" sz="2000" b="1" baseline="0" dirty="0" smtClean="0">
                          <a:solidFill>
                            <a:schemeClr val="tx1"/>
                          </a:solidFill>
                          <a:latin typeface="+mn-ea"/>
                          <a:ea typeface="+mn-ea"/>
                        </a:rPr>
                        <a:t>)</a:t>
                      </a:r>
                      <a:r>
                        <a:rPr lang="zh-CN" altLang="en-US" sz="2000" b="1" baseline="0" dirty="0" smtClean="0">
                          <a:solidFill>
                            <a:schemeClr val="tx1"/>
                          </a:solidFill>
                          <a:latin typeface="+mn-ea"/>
                          <a:ea typeface="+mn-ea"/>
                        </a:rPr>
                        <a:t>等</a:t>
                      </a:r>
                      <a:endParaRPr lang="zh-CN" altLang="en-US" sz="2000" b="1" baseline="0" dirty="0">
                        <a:solidFill>
                          <a:schemeClr val="tx1"/>
                        </a:solidFill>
                        <a:latin typeface="+mn-ea"/>
                        <a:ea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wipe(left)">
                                      <p:cBhvr>
                                        <p:cTn id="11" dur="500"/>
                                        <p:tgtEl>
                                          <p:spTgt spid="3">
                                            <p:txEl>
                                              <p:pRg st="3" end="3"/>
                                            </p:txEl>
                                          </p:spTgt>
                                        </p:tgtEl>
                                      </p:cBhvr>
                                    </p:animEffect>
                                  </p:childTnLst>
                                </p:cTn>
                              </p:par>
                            </p:childTnLst>
                          </p:cTn>
                        </p:par>
                        <p:par>
                          <p:cTn id="12" fill="hold">
                            <p:stCondLst>
                              <p:cond delay="1000"/>
                            </p:stCondLst>
                            <p:childTnLst>
                              <p:par>
                                <p:cTn id="13" presetID="4" presetClass="entr" presetSubtype="16"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ox(i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588" y="4581525"/>
            <a:ext cx="609600" cy="2028825"/>
            <a:chOff x="1" y="2886"/>
            <a:chExt cx="384" cy="1278"/>
          </a:xfrm>
        </p:grpSpPr>
        <p:pic>
          <p:nvPicPr>
            <p:cNvPr id="1413124" name="Picture 4"/>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13125"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1413126" name="内容占位符 2"/>
          <p:cNvSpPr>
            <a:spLocks/>
          </p:cNvSpPr>
          <p:nvPr/>
        </p:nvSpPr>
        <p:spPr bwMode="auto">
          <a:xfrm>
            <a:off x="571472" y="642918"/>
            <a:ext cx="8286807" cy="5786478"/>
          </a:xfrm>
          <a:prstGeom prst="rect">
            <a:avLst/>
          </a:prstGeom>
          <a:noFill/>
          <a:ln w="9525">
            <a:noFill/>
            <a:miter lim="800000"/>
            <a:headEnd/>
            <a:tailEnd/>
          </a:ln>
        </p:spPr>
        <p:txBody>
          <a:bodyPr/>
          <a:lstStyle/>
          <a:p>
            <a:pPr>
              <a:lnSpc>
                <a:spcPts val="3500"/>
              </a:lnSpc>
              <a:spcBef>
                <a:spcPct val="0"/>
              </a:spcBef>
            </a:pPr>
            <a:r>
              <a:rPr lang="en-US" altLang="zh-CN" b="1" dirty="0" smtClean="0">
                <a:latin typeface="宋体" charset="-122"/>
              </a:rPr>
              <a:t> </a:t>
            </a:r>
            <a:r>
              <a:rPr lang="en-US" altLang="zh-CN" sz="2400" b="1" dirty="0" smtClean="0">
                <a:latin typeface="宋体" charset="-122"/>
              </a:rPr>
              <a:t>6</a:t>
            </a:r>
            <a:r>
              <a:rPr lang="zh-CN" altLang="en-US" sz="2400" b="1" dirty="0" smtClean="0">
                <a:latin typeface="宋体" charset="-122"/>
              </a:rPr>
              <a:t>．</a:t>
            </a:r>
            <a:r>
              <a:rPr lang="zh-CN" altLang="zh-CN" sz="2400" b="1" dirty="0" smtClean="0">
                <a:solidFill>
                  <a:srgbClr val="000000"/>
                </a:solidFill>
                <a:latin typeface="Times New Roman" pitchFamily="18" charset="0"/>
                <a:cs typeface="Times New Roman" pitchFamily="18" charset="0"/>
              </a:rPr>
              <a:t>下面是育才中学文学社社长给该校校长写的一封信，其中有几处在表达上不得体，请找出来并改正。</a:t>
            </a:r>
            <a:r>
              <a:rPr lang="en-US" altLang="zh-CN" sz="2400" b="1" dirty="0" smtClean="0">
                <a:solidFill>
                  <a:srgbClr val="000000"/>
                </a:solidFill>
                <a:latin typeface="Times New Roman" pitchFamily="18" charset="0"/>
                <a:ea typeface="仿宋_GB2312" pitchFamily="49" charset="-122"/>
                <a:cs typeface="Times New Roman" pitchFamily="18" charset="0"/>
              </a:rPr>
              <a:t>(</a:t>
            </a:r>
            <a:r>
              <a:rPr lang="en-US" altLang="zh-CN" sz="2400" b="1" dirty="0" smtClean="0">
                <a:solidFill>
                  <a:srgbClr val="000000"/>
                </a:solidFill>
                <a:latin typeface="宋体" pitchFamily="2" charset="-122"/>
                <a:ea typeface="宋体" pitchFamily="2" charset="-122"/>
                <a:cs typeface="Times New Roman" pitchFamily="18" charset="0"/>
              </a:rPr>
              <a:t>5</a:t>
            </a:r>
            <a:r>
              <a:rPr lang="zh-CN" altLang="en-US" sz="2400" b="1" dirty="0" smtClean="0">
                <a:solidFill>
                  <a:srgbClr val="000000"/>
                </a:solidFill>
                <a:latin typeface="Times New Roman" pitchFamily="18" charset="0"/>
                <a:ea typeface="仿宋_GB2312" pitchFamily="49" charset="-122"/>
                <a:cs typeface="Times New Roman" pitchFamily="18" charset="0"/>
              </a:rPr>
              <a:t>分</a:t>
            </a:r>
            <a:r>
              <a:rPr lang="en-US" altLang="zh-CN" sz="2400" b="1" dirty="0" smtClean="0">
                <a:solidFill>
                  <a:srgbClr val="000000"/>
                </a:solidFill>
                <a:latin typeface="Times New Roman" pitchFamily="18" charset="0"/>
                <a:ea typeface="仿宋_GB2312" pitchFamily="49" charset="-122"/>
                <a:cs typeface="Times New Roman" pitchFamily="18" charset="0"/>
              </a:rPr>
              <a:t>)</a:t>
            </a:r>
            <a:endParaRPr lang="en-US" altLang="zh-CN" sz="2400" b="1" dirty="0" smtClean="0">
              <a:solidFill>
                <a:srgbClr val="000000"/>
              </a:solidFill>
              <a:latin typeface="Times New Roman" pitchFamily="18" charset="0"/>
              <a:ea typeface="楷体_GB2312" pitchFamily="49" charset="-122"/>
              <a:cs typeface="Times New Roman" pitchFamily="18" charset="0"/>
            </a:endParaRPr>
          </a:p>
          <a:p>
            <a:pPr>
              <a:lnSpc>
                <a:spcPts val="3500"/>
              </a:lnSpc>
              <a:spcBef>
                <a:spcPct val="0"/>
              </a:spcBef>
            </a:pPr>
            <a:r>
              <a:rPr lang="zh-CN" altLang="en-US" sz="2400" b="1" dirty="0" smtClean="0">
                <a:solidFill>
                  <a:srgbClr val="000000"/>
                </a:solidFill>
                <a:latin typeface="Times New Roman" pitchFamily="18" charset="0"/>
                <a:ea typeface="楷体_GB2312" pitchFamily="49" charset="-122"/>
                <a:cs typeface="Times New Roman" pitchFamily="18" charset="0"/>
              </a:rPr>
              <a:t>        尊敬的王校长：</a:t>
            </a:r>
          </a:p>
          <a:p>
            <a:pPr>
              <a:lnSpc>
                <a:spcPts val="3500"/>
              </a:lnSpc>
              <a:spcBef>
                <a:spcPct val="0"/>
              </a:spcBef>
            </a:pPr>
            <a:r>
              <a:rPr lang="zh-CN" altLang="en-US" sz="2400" b="1" dirty="0" smtClean="0">
                <a:solidFill>
                  <a:srgbClr val="000000"/>
                </a:solidFill>
                <a:latin typeface="Times New Roman" pitchFamily="18" charset="0"/>
                <a:ea typeface="楷体_GB2312" pitchFamily="49" charset="-122"/>
                <a:cs typeface="Times New Roman" pitchFamily="18" charset="0"/>
              </a:rPr>
              <a:t>               您好！</a:t>
            </a:r>
          </a:p>
          <a:p>
            <a:pPr>
              <a:lnSpc>
                <a:spcPts val="3500"/>
              </a:lnSpc>
              <a:spcBef>
                <a:spcPct val="0"/>
              </a:spcBef>
            </a:pPr>
            <a:r>
              <a:rPr lang="zh-CN" altLang="en-US" sz="2400" b="1" dirty="0" smtClean="0">
                <a:solidFill>
                  <a:srgbClr val="000000"/>
                </a:solidFill>
                <a:latin typeface="Times New Roman" pitchFamily="18" charset="0"/>
                <a:ea typeface="楷体_GB2312" pitchFamily="49" charset="-122"/>
                <a:cs typeface="Times New Roman" pitchFamily="18" charset="0"/>
              </a:rPr>
              <a:t>               我是敝校星云文学社的社长，我社想出版一本名为    </a:t>
            </a:r>
            <a:r>
              <a:rPr lang="en-US" altLang="zh-CN"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ea typeface="楷体_GB2312" pitchFamily="49" charset="-122"/>
                <a:cs typeface="Times New Roman" pitchFamily="18" charset="0"/>
              </a:rPr>
              <a:t>放飞梦想</a:t>
            </a:r>
            <a:r>
              <a:rPr lang="en-US" altLang="zh-CN"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ea typeface="楷体_GB2312" pitchFamily="49" charset="-122"/>
                <a:cs typeface="Times New Roman" pitchFamily="18" charset="0"/>
              </a:rPr>
              <a:t>的书。这本书收录了我社同学的</a:t>
            </a:r>
            <a:r>
              <a:rPr lang="en-US" altLang="zh-CN" sz="2400" b="1" dirty="0" smtClean="0">
                <a:solidFill>
                  <a:srgbClr val="000000"/>
                </a:solidFill>
                <a:latin typeface="Times New Roman" pitchFamily="18" charset="0"/>
                <a:ea typeface="楷体_GB2312" pitchFamily="49" charset="-122"/>
                <a:cs typeface="Times New Roman" pitchFamily="18" charset="0"/>
              </a:rPr>
              <a:t>1</a:t>
            </a:r>
            <a:r>
              <a:rPr lang="en-US" altLang="zh-CN" sz="2400" b="1" dirty="0" smtClean="0">
                <a:solidFill>
                  <a:srgbClr val="000000"/>
                </a:solidFill>
                <a:latin typeface="宋体" pitchFamily="2" charset="-122"/>
                <a:ea typeface="宋体" pitchFamily="2" charset="-122"/>
                <a:cs typeface="Times New Roman" pitchFamily="18" charset="0"/>
              </a:rPr>
              <a:t>02</a:t>
            </a:r>
            <a:r>
              <a:rPr lang="zh-CN" altLang="en-US" sz="2400" b="1" dirty="0" smtClean="0">
                <a:solidFill>
                  <a:srgbClr val="000000"/>
                </a:solidFill>
                <a:latin typeface="Times New Roman" pitchFamily="18" charset="0"/>
                <a:ea typeface="楷体_GB2312" pitchFamily="49" charset="-122"/>
                <a:cs typeface="Times New Roman" pitchFamily="18" charset="0"/>
              </a:rPr>
              <a:t>篇大作，是我们文学社成员智慧的结晶。请您在百忙之中抽出时间拜读，为这本书写一篇序言。您是著名的教育家，能得到您的鼎力相助，我社一定会蓬荜生辉。希望您能同意，</a:t>
            </a:r>
            <a:endParaRPr lang="en-US" altLang="zh-CN" sz="2400" b="1" dirty="0" smtClean="0">
              <a:solidFill>
                <a:srgbClr val="000000"/>
              </a:solidFill>
              <a:latin typeface="Times New Roman" pitchFamily="18" charset="0"/>
              <a:ea typeface="楷体_GB2312" pitchFamily="49" charset="-122"/>
              <a:cs typeface="Times New Roman" pitchFamily="18" charset="0"/>
            </a:endParaRPr>
          </a:p>
          <a:p>
            <a:pPr>
              <a:lnSpc>
                <a:spcPts val="3500"/>
              </a:lnSpc>
              <a:spcBef>
                <a:spcPct val="0"/>
              </a:spcBef>
            </a:pPr>
            <a:r>
              <a:rPr lang="zh-CN" altLang="en-US" sz="2400" b="1" dirty="0" smtClean="0">
                <a:solidFill>
                  <a:srgbClr val="000000"/>
                </a:solidFill>
                <a:latin typeface="Times New Roman" pitchFamily="18" charset="0"/>
                <a:ea typeface="楷体_GB2312" pitchFamily="49" charset="-122"/>
                <a:cs typeface="Times New Roman" pitchFamily="18" charset="0"/>
              </a:rPr>
              <a:t>         在此敬谢不敏！</a:t>
            </a:r>
            <a:endParaRPr lang="en-US" altLang="zh-CN" sz="2400" b="1" dirty="0" smtClean="0">
              <a:solidFill>
                <a:srgbClr val="000000"/>
              </a:solidFill>
              <a:latin typeface="Times New Roman" pitchFamily="18" charset="0"/>
              <a:ea typeface="楷体_GB2312" pitchFamily="49" charset="-122"/>
              <a:cs typeface="Times New Roman" pitchFamily="18" charset="0"/>
            </a:endParaRPr>
          </a:p>
          <a:p>
            <a:pPr>
              <a:lnSpc>
                <a:spcPts val="3500"/>
              </a:lnSpc>
              <a:spcBef>
                <a:spcPct val="0"/>
              </a:spcBef>
            </a:pPr>
            <a:r>
              <a:rPr lang="en-US" altLang="zh-CN" sz="2400" b="1" dirty="0" smtClean="0">
                <a:solidFill>
                  <a:srgbClr val="000000"/>
                </a:solidFill>
                <a:latin typeface="Times New Roman" pitchFamily="18" charset="0"/>
                <a:ea typeface="楷体_GB2312" pitchFamily="49" charset="-122"/>
                <a:cs typeface="Times New Roman" pitchFamily="18" charset="0"/>
              </a:rPr>
              <a:t>         </a:t>
            </a:r>
            <a:r>
              <a:rPr lang="zh-CN" altLang="en-US" sz="2400" b="1" dirty="0" smtClean="0">
                <a:solidFill>
                  <a:srgbClr val="000000"/>
                </a:solidFill>
                <a:latin typeface="Times New Roman" pitchFamily="18" charset="0"/>
                <a:ea typeface="楷体_GB2312" pitchFamily="49" charset="-122"/>
                <a:cs typeface="Times New Roman" pitchFamily="18" charset="0"/>
              </a:rPr>
              <a:t>祝您工作顺利！</a:t>
            </a:r>
          </a:p>
          <a:p>
            <a:pPr>
              <a:lnSpc>
                <a:spcPts val="3500"/>
              </a:lnSpc>
              <a:spcBef>
                <a:spcPct val="0"/>
              </a:spcBef>
            </a:pPr>
            <a:r>
              <a:rPr lang="zh-CN" altLang="en-US" sz="2400" b="1" dirty="0" smtClean="0">
                <a:solidFill>
                  <a:srgbClr val="000000"/>
                </a:solidFill>
                <a:latin typeface="Times New Roman" pitchFamily="18" charset="0"/>
                <a:ea typeface="楷体_GB2312" pitchFamily="49" charset="-122"/>
                <a:cs typeface="Times New Roman" pitchFamily="18" charset="0"/>
              </a:rPr>
              <a:t>                                                                     育才中学星云文学社</a:t>
            </a:r>
          </a:p>
          <a:p>
            <a:pPr>
              <a:lnSpc>
                <a:spcPts val="3500"/>
              </a:lnSpc>
              <a:spcBef>
                <a:spcPct val="0"/>
              </a:spcBef>
            </a:pPr>
            <a:r>
              <a:rPr lang="en-US" altLang="zh-CN" sz="2400" b="1" dirty="0" smtClean="0">
                <a:solidFill>
                  <a:srgbClr val="000000"/>
                </a:solidFill>
                <a:latin typeface="Times New Roman" pitchFamily="18" charset="0"/>
                <a:ea typeface="楷体_GB2312" pitchFamily="49" charset="-122"/>
                <a:cs typeface="Times New Roman" pitchFamily="18" charset="0"/>
              </a:rPr>
              <a:t>                                                                                </a:t>
            </a:r>
            <a:r>
              <a:rPr lang="en-US" altLang="zh-CN" sz="2400" b="1" dirty="0" smtClean="0">
                <a:solidFill>
                  <a:srgbClr val="000000"/>
                </a:solidFill>
                <a:latin typeface="宋体" pitchFamily="2" charset="-122"/>
                <a:ea typeface="宋体" pitchFamily="2" charset="-122"/>
                <a:cs typeface="Times New Roman" pitchFamily="18" charset="0"/>
              </a:rPr>
              <a:t>2015</a:t>
            </a:r>
            <a:r>
              <a:rPr lang="zh-CN" altLang="en-US" sz="2400" b="1" dirty="0" smtClean="0">
                <a:solidFill>
                  <a:srgbClr val="000000"/>
                </a:solidFill>
                <a:latin typeface="Times New Roman" pitchFamily="18" charset="0"/>
                <a:ea typeface="楷体_GB2312" pitchFamily="49" charset="-122"/>
                <a:cs typeface="Times New Roman" pitchFamily="18" charset="0"/>
              </a:rPr>
              <a:t>年</a:t>
            </a:r>
            <a:r>
              <a:rPr lang="en-US" altLang="zh-CN" sz="2400" b="1" dirty="0" smtClean="0">
                <a:solidFill>
                  <a:srgbClr val="000000"/>
                </a:solidFill>
                <a:latin typeface="宋体" pitchFamily="2" charset="-122"/>
                <a:ea typeface="宋体" pitchFamily="2" charset="-122"/>
                <a:cs typeface="Times New Roman" pitchFamily="18" charset="0"/>
              </a:rPr>
              <a:t>5</a:t>
            </a:r>
            <a:r>
              <a:rPr lang="zh-CN" altLang="en-US" sz="2400" b="1" dirty="0" smtClean="0">
                <a:solidFill>
                  <a:srgbClr val="000000"/>
                </a:solidFill>
                <a:latin typeface="Times New Roman" pitchFamily="18" charset="0"/>
                <a:ea typeface="楷体_GB2312" pitchFamily="49" charset="-122"/>
                <a:cs typeface="Times New Roman" pitchFamily="18" charset="0"/>
              </a:rPr>
              <a:t>月</a:t>
            </a:r>
            <a:r>
              <a:rPr lang="en-US" altLang="zh-CN" sz="2400" b="1" dirty="0" smtClean="0">
                <a:solidFill>
                  <a:srgbClr val="000000"/>
                </a:solidFill>
                <a:latin typeface="宋体" pitchFamily="2" charset="-122"/>
                <a:ea typeface="宋体" pitchFamily="2" charset="-122"/>
                <a:cs typeface="Times New Roman" pitchFamily="18" charset="0"/>
              </a:rPr>
              <a:t>10</a:t>
            </a:r>
            <a:r>
              <a:rPr lang="zh-CN" altLang="en-US" sz="2400" b="1" dirty="0" smtClean="0">
                <a:solidFill>
                  <a:srgbClr val="000000"/>
                </a:solidFill>
                <a:latin typeface="Times New Roman" pitchFamily="18" charset="0"/>
                <a:ea typeface="楷体_GB2312" pitchFamily="49" charset="-122"/>
                <a:cs typeface="Times New Roman" pitchFamily="18" charset="0"/>
              </a:rPr>
              <a:t>日</a:t>
            </a:r>
            <a:endParaRPr lang="zh-CN" altLang="en-US" sz="2400" b="1" dirty="0" smtClean="0">
              <a:ea typeface="楷体_GB2312" pitchFamily="49" charset="-122"/>
              <a:cs typeface="Times New Roman" pitchFamily="18" charset="0"/>
            </a:endParaRPr>
          </a:p>
          <a:p>
            <a:pPr>
              <a:lnSpc>
                <a:spcPts val="3500"/>
              </a:lnSpc>
              <a:spcBef>
                <a:spcPct val="0"/>
              </a:spcBef>
            </a:pPr>
            <a:endParaRPr lang="en-US" altLang="zh-CN" sz="2400" b="1" dirty="0">
              <a:latin typeface="宋体" pitchFamily="2" charset="-122"/>
            </a:endParaRPr>
          </a:p>
        </p:txBody>
      </p:sp>
      <p:sp>
        <p:nvSpPr>
          <p:cNvPr id="1413127"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13126">
                                            <p:txEl>
                                              <p:pRg st="0" end="0"/>
                                            </p:txEl>
                                          </p:spTgt>
                                        </p:tgtEl>
                                        <p:attrNameLst>
                                          <p:attrName>style.visibility</p:attrName>
                                        </p:attrNameLst>
                                      </p:cBhvr>
                                      <p:to>
                                        <p:strVal val="visible"/>
                                      </p:to>
                                    </p:set>
                                    <p:anim calcmode="lin" valueType="num">
                                      <p:cBhvr additive="base">
                                        <p:cTn id="7" dur="500" fill="hold"/>
                                        <p:tgtEl>
                                          <p:spTgt spid="14131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131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13126">
                                            <p:txEl>
                                              <p:pRg st="1" end="1"/>
                                            </p:txEl>
                                          </p:spTgt>
                                        </p:tgtEl>
                                        <p:attrNameLst>
                                          <p:attrName>style.visibility</p:attrName>
                                        </p:attrNameLst>
                                      </p:cBhvr>
                                      <p:to>
                                        <p:strVal val="visible"/>
                                      </p:to>
                                    </p:set>
                                    <p:anim calcmode="lin" valueType="num">
                                      <p:cBhvr additive="base">
                                        <p:cTn id="13" dur="500" fill="hold"/>
                                        <p:tgtEl>
                                          <p:spTgt spid="141312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1312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13126">
                                            <p:txEl>
                                              <p:pRg st="2" end="2"/>
                                            </p:txEl>
                                          </p:spTgt>
                                        </p:tgtEl>
                                        <p:attrNameLst>
                                          <p:attrName>style.visibility</p:attrName>
                                        </p:attrNameLst>
                                      </p:cBhvr>
                                      <p:to>
                                        <p:strVal val="visible"/>
                                      </p:to>
                                    </p:set>
                                    <p:anim calcmode="lin" valueType="num">
                                      <p:cBhvr additive="base">
                                        <p:cTn id="19" dur="500" fill="hold"/>
                                        <p:tgtEl>
                                          <p:spTgt spid="141312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1312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13126">
                                            <p:txEl>
                                              <p:pRg st="3" end="3"/>
                                            </p:txEl>
                                          </p:spTgt>
                                        </p:tgtEl>
                                        <p:attrNameLst>
                                          <p:attrName>style.visibility</p:attrName>
                                        </p:attrNameLst>
                                      </p:cBhvr>
                                      <p:to>
                                        <p:strVal val="visible"/>
                                      </p:to>
                                    </p:set>
                                    <p:anim calcmode="lin" valueType="num">
                                      <p:cBhvr additive="base">
                                        <p:cTn id="25" dur="500" fill="hold"/>
                                        <p:tgtEl>
                                          <p:spTgt spid="141312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1312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13126">
                                            <p:txEl>
                                              <p:pRg st="4" end="4"/>
                                            </p:txEl>
                                          </p:spTgt>
                                        </p:tgtEl>
                                        <p:attrNameLst>
                                          <p:attrName>style.visibility</p:attrName>
                                        </p:attrNameLst>
                                      </p:cBhvr>
                                      <p:to>
                                        <p:strVal val="visible"/>
                                      </p:to>
                                    </p:set>
                                    <p:anim calcmode="lin" valueType="num">
                                      <p:cBhvr additive="base">
                                        <p:cTn id="31" dur="500" fill="hold"/>
                                        <p:tgtEl>
                                          <p:spTgt spid="141312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1312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13126">
                                            <p:txEl>
                                              <p:pRg st="5" end="5"/>
                                            </p:txEl>
                                          </p:spTgt>
                                        </p:tgtEl>
                                        <p:attrNameLst>
                                          <p:attrName>style.visibility</p:attrName>
                                        </p:attrNameLst>
                                      </p:cBhvr>
                                      <p:to>
                                        <p:strVal val="visible"/>
                                      </p:to>
                                    </p:set>
                                    <p:anim calcmode="lin" valueType="num">
                                      <p:cBhvr additive="base">
                                        <p:cTn id="37" dur="500" fill="hold"/>
                                        <p:tgtEl>
                                          <p:spTgt spid="141312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1312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413126">
                                            <p:txEl>
                                              <p:pRg st="6" end="6"/>
                                            </p:txEl>
                                          </p:spTgt>
                                        </p:tgtEl>
                                        <p:attrNameLst>
                                          <p:attrName>style.visibility</p:attrName>
                                        </p:attrNameLst>
                                      </p:cBhvr>
                                      <p:to>
                                        <p:strVal val="visible"/>
                                      </p:to>
                                    </p:set>
                                    <p:anim calcmode="lin" valueType="num">
                                      <p:cBhvr additive="base">
                                        <p:cTn id="43" dur="500" fill="hold"/>
                                        <p:tgtEl>
                                          <p:spTgt spid="141312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41312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413126">
                                            <p:txEl>
                                              <p:pRg st="7" end="7"/>
                                            </p:txEl>
                                          </p:spTgt>
                                        </p:tgtEl>
                                        <p:attrNameLst>
                                          <p:attrName>style.visibility</p:attrName>
                                        </p:attrNameLst>
                                      </p:cBhvr>
                                      <p:to>
                                        <p:strVal val="visible"/>
                                      </p:to>
                                    </p:set>
                                    <p:anim calcmode="lin" valueType="num">
                                      <p:cBhvr additive="base">
                                        <p:cTn id="49" dur="500" fill="hold"/>
                                        <p:tgtEl>
                                          <p:spTgt spid="1413126">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1312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588" y="4581525"/>
            <a:ext cx="609600" cy="2028825"/>
            <a:chOff x="1" y="2886"/>
            <a:chExt cx="384" cy="1278"/>
          </a:xfrm>
        </p:grpSpPr>
        <p:pic>
          <p:nvPicPr>
            <p:cNvPr id="1415172" name="Picture 4"/>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15173"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a:spLocks/>
          </p:cNvSpPr>
          <p:nvPr/>
        </p:nvSpPr>
        <p:spPr bwMode="auto">
          <a:xfrm>
            <a:off x="755650" y="838200"/>
            <a:ext cx="7920038" cy="5399088"/>
          </a:xfrm>
          <a:prstGeom prst="rect">
            <a:avLst/>
          </a:prstGeom>
          <a:noFill/>
          <a:ln w="9525">
            <a:noFill/>
            <a:miter lim="800000"/>
            <a:headEnd/>
            <a:tailEnd/>
          </a:ln>
        </p:spPr>
        <p:txBody>
          <a:bodyPr/>
          <a:lstStyle/>
          <a:p>
            <a:pPr>
              <a:lnSpc>
                <a:spcPts val="3500"/>
              </a:lnSpc>
            </a:pPr>
            <a:r>
              <a:rPr lang="en-US" altLang="en-US" sz="2400" b="1" dirty="0" smtClean="0">
                <a:solidFill>
                  <a:srgbClr val="990033"/>
                </a:solidFill>
                <a:latin typeface="宋体" charset="-122"/>
                <a:cs typeface="Times New Roman" pitchFamily="18" charset="0"/>
              </a:rPr>
              <a:t>①“</a:t>
            </a:r>
            <a:r>
              <a:rPr lang="zh-CN" altLang="en-US" sz="2400" b="1" dirty="0" smtClean="0">
                <a:solidFill>
                  <a:srgbClr val="990033"/>
                </a:solidFill>
                <a:latin typeface="宋体" charset="-122"/>
                <a:cs typeface="Times New Roman" pitchFamily="18" charset="0"/>
              </a:rPr>
              <a:t>敝校</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改为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咱们学校</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或</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学校</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，或删掉</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敝校</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r>
              <a:rPr lang="en-US" altLang="en-US" sz="2400" b="1" dirty="0" smtClean="0">
                <a:solidFill>
                  <a:srgbClr val="990033"/>
                </a:solidFill>
                <a:latin typeface="宋体" charset="-122"/>
                <a:cs typeface="Times New Roman" pitchFamily="18" charset="0"/>
              </a:rPr>
              <a:t>②“</a:t>
            </a:r>
            <a:r>
              <a:rPr lang="zh-CN" altLang="en-US" sz="2400" b="1" dirty="0" smtClean="0">
                <a:solidFill>
                  <a:srgbClr val="990033"/>
                </a:solidFill>
                <a:latin typeface="宋体" charset="-122"/>
                <a:cs typeface="Times New Roman" pitchFamily="18" charset="0"/>
              </a:rPr>
              <a:t>大作</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改为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作品</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或</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文章</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r>
              <a:rPr lang="en-US" altLang="en-US" sz="2400" b="1" dirty="0" smtClean="0">
                <a:solidFill>
                  <a:srgbClr val="990033"/>
                </a:solidFill>
                <a:latin typeface="宋体" charset="-122"/>
                <a:cs typeface="Times New Roman" pitchFamily="18" charset="0"/>
              </a:rPr>
              <a:t>③“</a:t>
            </a:r>
            <a:r>
              <a:rPr lang="zh-CN" altLang="en-US" sz="2400" b="1" dirty="0" smtClean="0">
                <a:solidFill>
                  <a:srgbClr val="990033"/>
                </a:solidFill>
                <a:latin typeface="宋体" charset="-122"/>
                <a:cs typeface="Times New Roman" pitchFamily="18" charset="0"/>
              </a:rPr>
              <a:t>拜读 </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改为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阅读</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r>
              <a:rPr lang="en-US" altLang="en-US" sz="2400" b="1" dirty="0" smtClean="0">
                <a:solidFill>
                  <a:srgbClr val="990033"/>
                </a:solidFill>
                <a:latin typeface="宋体" charset="-122"/>
                <a:cs typeface="Times New Roman" pitchFamily="18" charset="0"/>
              </a:rPr>
              <a:t>④“</a:t>
            </a:r>
            <a:r>
              <a:rPr lang="zh-CN" altLang="en-US" sz="2400" b="1" dirty="0" smtClean="0">
                <a:solidFill>
                  <a:srgbClr val="990033"/>
                </a:solidFill>
                <a:latin typeface="宋体" charset="-122"/>
                <a:cs typeface="Times New Roman" pitchFamily="18" charset="0"/>
              </a:rPr>
              <a:t>蓬荜生辉 </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改为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倍感荣幸</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r>
              <a:rPr lang="en-US" altLang="en-US" sz="2400" b="1" dirty="0" smtClean="0">
                <a:solidFill>
                  <a:srgbClr val="990033"/>
                </a:solidFill>
                <a:latin typeface="宋体" charset="-122"/>
                <a:cs typeface="Times New Roman" pitchFamily="18" charset="0"/>
              </a:rPr>
              <a:t>⑤“</a:t>
            </a:r>
            <a:r>
              <a:rPr lang="zh-CN" altLang="en-US" sz="2400" b="1" dirty="0" smtClean="0">
                <a:solidFill>
                  <a:srgbClr val="990033"/>
                </a:solidFill>
                <a:latin typeface="宋体" charset="-122"/>
                <a:cs typeface="Times New Roman" pitchFamily="18" charset="0"/>
              </a:rPr>
              <a:t>希望您能同意</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改为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请您应允</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或</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请您慨允</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r>
              <a:rPr lang="en-US" altLang="en-US" sz="2400" b="1" dirty="0" smtClean="0">
                <a:solidFill>
                  <a:srgbClr val="990033"/>
                </a:solidFill>
                <a:latin typeface="宋体" charset="-122"/>
                <a:cs typeface="Times New Roman" pitchFamily="18" charset="0"/>
              </a:rPr>
              <a:t>⑥“</a:t>
            </a:r>
            <a:r>
              <a:rPr lang="zh-CN" altLang="en-US" sz="2400" b="1" dirty="0" smtClean="0">
                <a:solidFill>
                  <a:srgbClr val="990033"/>
                </a:solidFill>
                <a:latin typeface="宋体" charset="-122"/>
                <a:cs typeface="Times New Roman" pitchFamily="18" charset="0"/>
              </a:rPr>
              <a:t>敬谢不敏</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用词不当，应删除或改为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在此先表谢意</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敬谢不敏：表示推辞做某事的客气话。</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改对一处得</a:t>
            </a:r>
            <a:r>
              <a:rPr lang="en-US" altLang="en-US" sz="2400" b="1" dirty="0" smtClean="0">
                <a:solidFill>
                  <a:srgbClr val="990033"/>
                </a:solidFill>
                <a:latin typeface="宋体" charset="-122"/>
                <a:cs typeface="Times New Roman" pitchFamily="18" charset="0"/>
              </a:rPr>
              <a:t>1</a:t>
            </a:r>
            <a:r>
              <a:rPr lang="zh-CN" altLang="en-US" sz="2400" b="1" dirty="0" smtClean="0">
                <a:solidFill>
                  <a:srgbClr val="990033"/>
                </a:solidFill>
                <a:latin typeface="宋体" charset="-122"/>
                <a:cs typeface="Times New Roman" pitchFamily="18" charset="0"/>
              </a:rPr>
              <a:t>分，共</a:t>
            </a:r>
            <a:r>
              <a:rPr lang="en-US" altLang="en-US" sz="2400" b="1" dirty="0" smtClean="0">
                <a:solidFill>
                  <a:srgbClr val="990033"/>
                </a:solidFill>
                <a:latin typeface="宋体" charset="-122"/>
                <a:cs typeface="Times New Roman" pitchFamily="18" charset="0"/>
              </a:rPr>
              <a:t>5</a:t>
            </a:r>
            <a:r>
              <a:rPr lang="zh-CN" altLang="en-US" sz="2400" b="1" dirty="0" smtClean="0">
                <a:solidFill>
                  <a:srgbClr val="990033"/>
                </a:solidFill>
                <a:latin typeface="宋体" charset="-122"/>
                <a:cs typeface="Times New Roman" pitchFamily="18" charset="0"/>
              </a:rPr>
              <a:t>分</a:t>
            </a:r>
            <a:r>
              <a:rPr lang="en-US" altLang="en-US" sz="2400" b="1" dirty="0" smtClean="0">
                <a:solidFill>
                  <a:srgbClr val="990033"/>
                </a:solidFill>
                <a:latin typeface="宋体" charset="-122"/>
                <a:cs typeface="Times New Roman" pitchFamily="18" charset="0"/>
              </a:rPr>
              <a:t>)</a:t>
            </a:r>
            <a:endParaRPr lang="zh-CN" altLang="en-US" sz="2400" b="1" dirty="0" smtClean="0">
              <a:solidFill>
                <a:srgbClr val="990033"/>
              </a:solidFill>
              <a:latin typeface="宋体" charset="-122"/>
              <a:cs typeface="Times New Roman" pitchFamily="18" charset="0"/>
            </a:endParaRPr>
          </a:p>
          <a:p>
            <a:pPr>
              <a:lnSpc>
                <a:spcPts val="3500"/>
              </a:lnSpc>
            </a:pP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en-US" sz="2400" b="1" dirty="0" smtClean="0">
                <a:solidFill>
                  <a:srgbClr val="990033"/>
                </a:solidFill>
                <a:latin typeface="宋体" charset="-122"/>
                <a:cs typeface="Times New Roman" pitchFamily="18" charset="0"/>
              </a:rPr>
              <a:t>]  </a:t>
            </a:r>
            <a:r>
              <a:rPr lang="zh-CN" altLang="en-US" sz="2400" b="1" dirty="0" smtClean="0">
                <a:solidFill>
                  <a:srgbClr val="990033"/>
                </a:solidFill>
                <a:latin typeface="宋体" charset="-122"/>
                <a:cs typeface="Times New Roman" pitchFamily="18" charset="0"/>
              </a:rPr>
              <a:t>本题考查语言表达得体的能力。从文段内容来看，这是一个学生写给校长的信，所以要考虑说话对象以及语言表达得体。</a:t>
            </a:r>
            <a:endParaRPr lang="zh-CN" altLang="en-US" sz="2400" b="1" dirty="0">
              <a:solidFill>
                <a:srgbClr val="990033"/>
              </a:solidFill>
              <a:latin typeface="宋体" charset="-122"/>
              <a:cs typeface="Times New Roman" pitchFamily="18" charset="0"/>
            </a:endParaRPr>
          </a:p>
        </p:txBody>
      </p:sp>
      <p:sp>
        <p:nvSpPr>
          <p:cNvPr id="1415175"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588" y="4581525"/>
            <a:ext cx="609600" cy="2028825"/>
            <a:chOff x="1" y="2886"/>
            <a:chExt cx="384" cy="1278"/>
          </a:xfrm>
        </p:grpSpPr>
        <p:pic>
          <p:nvPicPr>
            <p:cNvPr id="1416196" name="Picture 4"/>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16197"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1416198" name="内容占位符 2"/>
          <p:cNvSpPr>
            <a:spLocks/>
          </p:cNvSpPr>
          <p:nvPr/>
        </p:nvSpPr>
        <p:spPr bwMode="auto">
          <a:xfrm>
            <a:off x="611188" y="765175"/>
            <a:ext cx="8281987" cy="5570538"/>
          </a:xfrm>
          <a:prstGeom prst="rect">
            <a:avLst/>
          </a:prstGeom>
          <a:noFill/>
          <a:ln w="9525">
            <a:noFill/>
            <a:miter lim="800000"/>
            <a:headEnd/>
            <a:tailEnd/>
          </a:ln>
        </p:spPr>
        <p:txBody>
          <a:bodyPr/>
          <a:lstStyle/>
          <a:p>
            <a:pPr>
              <a:lnSpc>
                <a:spcPts val="3500"/>
              </a:lnSpc>
              <a:spcBef>
                <a:spcPct val="0"/>
              </a:spcBef>
            </a:pPr>
            <a:r>
              <a:rPr lang="en-US" altLang="zh-CN" sz="2400" b="1" dirty="0" smtClean="0">
                <a:solidFill>
                  <a:srgbClr val="000000"/>
                </a:solidFill>
                <a:latin typeface="+mn-ea"/>
                <a:cs typeface="Times New Roman" pitchFamily="18" charset="0"/>
              </a:rPr>
              <a:t>7</a:t>
            </a:r>
            <a:r>
              <a:rPr lang="zh-CN" altLang="en-US" sz="2400" b="1" dirty="0" smtClean="0">
                <a:solidFill>
                  <a:srgbClr val="000000"/>
                </a:solidFill>
                <a:latin typeface="+mn-ea"/>
                <a:cs typeface="Times New Roman" pitchFamily="18" charset="0"/>
              </a:rPr>
              <a:t>．下面是某杂志编辑部收到的一封读者来信的部分内容，其中有五处用语不当，请指出并改正，要求修改后语言得体，语意连贯。</a:t>
            </a:r>
            <a:r>
              <a:rPr lang="en-US" altLang="zh-CN" sz="2400" b="1" dirty="0" smtClean="0">
                <a:solidFill>
                  <a:srgbClr val="000000"/>
                </a:solidFill>
                <a:latin typeface="+mn-ea"/>
                <a:cs typeface="Times New Roman" pitchFamily="18" charset="0"/>
              </a:rPr>
              <a:t>(</a:t>
            </a:r>
            <a:r>
              <a:rPr lang="en-US" altLang="zh-CN" sz="2400" b="1" dirty="0" smtClean="0">
                <a:solidFill>
                  <a:srgbClr val="000000"/>
                </a:solidFill>
                <a:latin typeface="宋体" pitchFamily="2" charset="-122"/>
                <a:ea typeface="宋体" pitchFamily="2" charset="-122"/>
                <a:cs typeface="Times New Roman" pitchFamily="18" charset="0"/>
              </a:rPr>
              <a:t>5</a:t>
            </a:r>
            <a:r>
              <a:rPr lang="zh-CN" altLang="en-US" sz="2400" b="1" dirty="0" smtClean="0">
                <a:solidFill>
                  <a:srgbClr val="000000"/>
                </a:solidFill>
                <a:latin typeface="+mn-ea"/>
                <a:cs typeface="Times New Roman" pitchFamily="18" charset="0"/>
              </a:rPr>
              <a:t>分</a:t>
            </a:r>
            <a:r>
              <a:rPr lang="en-US" altLang="zh-CN" sz="2400" b="1" dirty="0" smtClean="0">
                <a:solidFill>
                  <a:srgbClr val="000000"/>
                </a:solidFill>
                <a:latin typeface="+mn-ea"/>
                <a:cs typeface="Times New Roman" pitchFamily="18" charset="0"/>
              </a:rPr>
              <a:t>)</a:t>
            </a:r>
            <a:endParaRPr lang="zh-CN" altLang="en-US" sz="2400" b="1" dirty="0" smtClean="0">
              <a:solidFill>
                <a:srgbClr val="000000"/>
              </a:solidFill>
              <a:latin typeface="+mn-ea"/>
              <a:cs typeface="Times New Roman" pitchFamily="18" charset="0"/>
            </a:endParaRPr>
          </a:p>
          <a:p>
            <a:pPr>
              <a:lnSpc>
                <a:spcPts val="3500"/>
              </a:lnSpc>
            </a:pPr>
            <a:r>
              <a:rPr lang="en-US" altLang="zh-CN" sz="2200" b="1" dirty="0" smtClean="0">
                <a:solidFill>
                  <a:srgbClr val="000000"/>
                </a:solidFill>
                <a:latin typeface="Times New Roman" pitchFamily="18" charset="0"/>
                <a:ea typeface="楷体_GB2312" pitchFamily="49" charset="-122"/>
                <a:cs typeface="Times New Roman" pitchFamily="18" charset="0"/>
              </a:rPr>
              <a:t>          </a:t>
            </a:r>
            <a:r>
              <a:rPr lang="zh-CN" altLang="en-US" sz="2400" b="1" dirty="0" smtClean="0">
                <a:solidFill>
                  <a:srgbClr val="000000"/>
                </a:solidFill>
                <a:latin typeface="楷体_GB2312" pitchFamily="49" charset="-122"/>
                <a:ea typeface="楷体_GB2312" pitchFamily="49" charset="-122"/>
                <a:cs typeface="Times New Roman" pitchFamily="18" charset="0"/>
              </a:rPr>
              <a:t>我是一位退休的先生，长期以来一直自费订阅贵刊。我之所以如此，除了它内容丰富、知识性强之外，也有一点就是它格调高雅。因为贵刊今年第</a:t>
            </a:r>
            <a:r>
              <a:rPr lang="en-US" altLang="en-US" sz="2400" b="1" dirty="0" smtClean="0">
                <a:solidFill>
                  <a:srgbClr val="000000"/>
                </a:solidFill>
                <a:latin typeface="楷体_GB2312" pitchFamily="49" charset="-122"/>
                <a:ea typeface="楷体_GB2312" pitchFamily="49" charset="-122"/>
                <a:cs typeface="Times New Roman" pitchFamily="18" charset="0"/>
              </a:rPr>
              <a:t>1</a:t>
            </a:r>
            <a:r>
              <a:rPr lang="zh-CN" altLang="en-US" sz="2400" b="1" dirty="0" smtClean="0">
                <a:solidFill>
                  <a:srgbClr val="000000"/>
                </a:solidFill>
                <a:latin typeface="楷体_GB2312" pitchFamily="49" charset="-122"/>
                <a:ea typeface="楷体_GB2312" pitchFamily="49" charset="-122"/>
                <a:cs typeface="Times New Roman" pitchFamily="18" charset="0"/>
              </a:rPr>
              <a:t>期刊载的</a:t>
            </a:r>
            <a:r>
              <a:rPr lang="en-US" altLang="zh-CN"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烟酒与健康</a:t>
            </a:r>
            <a:r>
              <a:rPr lang="en-US" altLang="zh-CN"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楷体_GB2312" pitchFamily="49" charset="-122"/>
                <a:ea typeface="楷体_GB2312" pitchFamily="49" charset="-122"/>
                <a:cs typeface="Times New Roman" pitchFamily="18" charset="0"/>
              </a:rPr>
              <a:t>一文不仅与你们一贯的风格明显不合，况且还有一些科学性错误，让我大感意外。</a:t>
            </a:r>
            <a:endParaRPr lang="zh-CN" altLang="en-US" sz="2400" b="1" dirty="0">
              <a:solidFill>
                <a:srgbClr val="000000"/>
              </a:solidFill>
              <a:latin typeface="楷体_GB2312" pitchFamily="49" charset="-122"/>
              <a:ea typeface="楷体_GB2312" pitchFamily="49" charset="-122"/>
              <a:cs typeface="Times New Roman" pitchFamily="18" charset="0"/>
            </a:endParaRPr>
          </a:p>
        </p:txBody>
      </p:sp>
      <p:sp>
        <p:nvSpPr>
          <p:cNvPr id="1416199"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16198">
                                            <p:txEl>
                                              <p:pRg st="0" end="0"/>
                                            </p:txEl>
                                          </p:spTgt>
                                        </p:tgtEl>
                                        <p:attrNameLst>
                                          <p:attrName>style.visibility</p:attrName>
                                        </p:attrNameLst>
                                      </p:cBhvr>
                                      <p:to>
                                        <p:strVal val="visible"/>
                                      </p:to>
                                    </p:set>
                                    <p:anim calcmode="lin" valueType="num">
                                      <p:cBhvr additive="base">
                                        <p:cTn id="7" dur="500" fill="hold"/>
                                        <p:tgtEl>
                                          <p:spTgt spid="141619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1619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16198">
                                            <p:txEl>
                                              <p:pRg st="1" end="1"/>
                                            </p:txEl>
                                          </p:spTgt>
                                        </p:tgtEl>
                                        <p:attrNameLst>
                                          <p:attrName>style.visibility</p:attrName>
                                        </p:attrNameLst>
                                      </p:cBhvr>
                                      <p:to>
                                        <p:strVal val="visible"/>
                                      </p:to>
                                    </p:set>
                                    <p:anim calcmode="lin" valueType="num">
                                      <p:cBhvr additive="base">
                                        <p:cTn id="13" dur="500" fill="hold"/>
                                        <p:tgtEl>
                                          <p:spTgt spid="141619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1619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588" y="4581525"/>
            <a:ext cx="609600" cy="2028825"/>
            <a:chOff x="1" y="2886"/>
            <a:chExt cx="384" cy="1278"/>
          </a:xfrm>
        </p:grpSpPr>
        <p:pic>
          <p:nvPicPr>
            <p:cNvPr id="1417220" name="Picture 4"/>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17221"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2156813" name="Rectangle 269"/>
          <p:cNvSpPr>
            <a:spLocks noChangeArrowheads="1"/>
          </p:cNvSpPr>
          <p:nvPr/>
        </p:nvSpPr>
        <p:spPr bwMode="auto">
          <a:xfrm>
            <a:off x="611188" y="785794"/>
            <a:ext cx="8174037" cy="3683060"/>
          </a:xfrm>
          <a:prstGeom prst="rect">
            <a:avLst/>
          </a:prstGeom>
          <a:noFill/>
          <a:ln w="9525">
            <a:noFill/>
            <a:miter lim="800000"/>
            <a:headEnd/>
            <a:tailEnd/>
          </a:ln>
        </p:spPr>
        <p:txBody>
          <a:bodyPr wrap="square" anchor="ctr">
            <a:spAutoFit/>
          </a:bodyPr>
          <a:lstStyle/>
          <a:p>
            <a:pPr>
              <a:lnSpc>
                <a:spcPts val="3500"/>
              </a:lnSpc>
            </a:pPr>
            <a:r>
              <a:rPr lang="en-US" altLang="en-US" sz="2400" b="1" dirty="0" smtClean="0">
                <a:solidFill>
                  <a:srgbClr val="990033"/>
                </a:solidFill>
                <a:latin typeface="宋体" charset="-122"/>
                <a:cs typeface="Times New Roman" pitchFamily="18" charset="0"/>
              </a:rPr>
              <a:t>①“</a:t>
            </a:r>
            <a:r>
              <a:rPr lang="zh-CN" altLang="en-US" sz="2400" b="1" dirty="0" smtClean="0">
                <a:solidFill>
                  <a:srgbClr val="990033"/>
                </a:solidFill>
                <a:latin typeface="宋体" charset="-122"/>
                <a:cs typeface="Times New Roman" pitchFamily="18" charset="0"/>
              </a:rPr>
              <a:t>一位</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改为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一个</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r>
              <a:rPr lang="en-US" altLang="en-US" sz="2400" b="1" dirty="0" smtClean="0">
                <a:solidFill>
                  <a:srgbClr val="990033"/>
                </a:solidFill>
                <a:latin typeface="宋体" charset="-122"/>
                <a:cs typeface="Times New Roman" pitchFamily="18" charset="0"/>
              </a:rPr>
              <a:t>②“</a:t>
            </a:r>
            <a:r>
              <a:rPr lang="zh-CN" altLang="en-US" sz="2400" b="1" dirty="0" smtClean="0">
                <a:solidFill>
                  <a:srgbClr val="990033"/>
                </a:solidFill>
                <a:latin typeface="宋体" charset="-122"/>
                <a:cs typeface="Times New Roman" pitchFamily="18" charset="0"/>
              </a:rPr>
              <a:t>先生</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改为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医生</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或者其他职业性称谓；</a:t>
            </a:r>
            <a:r>
              <a:rPr lang="en-US" altLang="en-US" sz="2400" b="1" dirty="0" smtClean="0">
                <a:solidFill>
                  <a:srgbClr val="990033"/>
                </a:solidFill>
                <a:latin typeface="宋体" charset="-122"/>
                <a:cs typeface="Times New Roman" pitchFamily="18" charset="0"/>
              </a:rPr>
              <a:t>③“</a:t>
            </a:r>
            <a:r>
              <a:rPr lang="zh-CN" altLang="en-US" sz="2400" b="1" dirty="0" smtClean="0">
                <a:solidFill>
                  <a:srgbClr val="990033"/>
                </a:solidFill>
                <a:latin typeface="宋体" charset="-122"/>
                <a:cs typeface="Times New Roman" pitchFamily="18" charset="0"/>
              </a:rPr>
              <a:t>也</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改为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还</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r>
              <a:rPr lang="en-US" altLang="en-US" sz="2400" b="1" dirty="0" smtClean="0">
                <a:solidFill>
                  <a:srgbClr val="990033"/>
                </a:solidFill>
                <a:latin typeface="宋体" charset="-122"/>
                <a:cs typeface="Times New Roman" pitchFamily="18" charset="0"/>
              </a:rPr>
              <a:t>④“</a:t>
            </a:r>
            <a:r>
              <a:rPr lang="zh-CN" altLang="en-US" sz="2400" b="1" dirty="0" smtClean="0">
                <a:solidFill>
                  <a:srgbClr val="990033"/>
                </a:solidFill>
                <a:latin typeface="宋体" charset="-122"/>
                <a:cs typeface="Times New Roman" pitchFamily="18" charset="0"/>
              </a:rPr>
              <a:t>因为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改为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不过</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r>
              <a:rPr lang="en-US" altLang="en-US" sz="2400" b="1" dirty="0" smtClean="0">
                <a:solidFill>
                  <a:srgbClr val="990033"/>
                </a:solidFill>
                <a:latin typeface="宋体" charset="-122"/>
                <a:cs typeface="Times New Roman" pitchFamily="18" charset="0"/>
              </a:rPr>
              <a:t>⑤“</a:t>
            </a:r>
            <a:r>
              <a:rPr lang="zh-CN" altLang="en-US" sz="2400" b="1" dirty="0" smtClean="0">
                <a:solidFill>
                  <a:srgbClr val="990033"/>
                </a:solidFill>
                <a:latin typeface="宋体" charset="-122"/>
                <a:cs typeface="Times New Roman" pitchFamily="18" charset="0"/>
              </a:rPr>
              <a:t>况且</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改为“而且</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p>
          <a:p>
            <a:pPr>
              <a:lnSpc>
                <a:spcPts val="3500"/>
              </a:lnSpc>
            </a:pP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en-US" sz="2400" b="1" dirty="0" smtClean="0">
                <a:solidFill>
                  <a:srgbClr val="990033"/>
                </a:solidFill>
                <a:latin typeface="宋体" charset="-122"/>
                <a:cs typeface="Times New Roman" pitchFamily="18" charset="0"/>
              </a:rPr>
              <a:t>]  </a:t>
            </a:r>
            <a:r>
              <a:rPr lang="zh-CN" altLang="en-US" sz="2400" b="1" dirty="0" smtClean="0">
                <a:solidFill>
                  <a:srgbClr val="990033"/>
                </a:solidFill>
                <a:latin typeface="宋体" charset="-122"/>
                <a:cs typeface="Times New Roman" pitchFamily="18" charset="0"/>
              </a:rPr>
              <a:t>本题重在考查语言表达得体。因为是自称，所以</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一位</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不当，改为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一个</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先生</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也是对别人的尊称，所以改为表示职业类的称谓即可；跟</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除了</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相搭配的应该是</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还</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；第三句表转折，所以应把</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因为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改为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不过</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况且</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表让步，此处应该用表递进的词，应改为</a:t>
            </a: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而且”。</a:t>
            </a:r>
            <a:endParaRPr lang="zh-CN" altLang="en-US" sz="2400" b="1" dirty="0">
              <a:solidFill>
                <a:srgbClr val="990033"/>
              </a:solidFill>
              <a:latin typeface="宋体" charset="-122"/>
              <a:cs typeface="Times New Roman" pitchFamily="18" charset="0"/>
            </a:endParaRPr>
          </a:p>
        </p:txBody>
      </p:sp>
      <p:sp>
        <p:nvSpPr>
          <p:cNvPr id="1417223"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56813">
                                            <p:txEl>
                                              <p:pRg st="0" end="0"/>
                                            </p:txEl>
                                          </p:spTgt>
                                        </p:tgtEl>
                                        <p:attrNameLst>
                                          <p:attrName>style.visibility</p:attrName>
                                        </p:attrNameLst>
                                      </p:cBhvr>
                                      <p:to>
                                        <p:strVal val="visible"/>
                                      </p:to>
                                    </p:set>
                                    <p:anim calcmode="lin" valueType="num">
                                      <p:cBhvr additive="base">
                                        <p:cTn id="7" dur="500" fill="hold"/>
                                        <p:tgtEl>
                                          <p:spTgt spid="21568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568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56813">
                                            <p:txEl>
                                              <p:pRg st="1" end="1"/>
                                            </p:txEl>
                                          </p:spTgt>
                                        </p:tgtEl>
                                        <p:attrNameLst>
                                          <p:attrName>style.visibility</p:attrName>
                                        </p:attrNameLst>
                                      </p:cBhvr>
                                      <p:to>
                                        <p:strVal val="visible"/>
                                      </p:to>
                                    </p:set>
                                    <p:anim calcmode="lin" valueType="num">
                                      <p:cBhvr additive="base">
                                        <p:cTn id="13" dur="500" fill="hold"/>
                                        <p:tgtEl>
                                          <p:spTgt spid="215681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5681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588" y="4581525"/>
            <a:ext cx="609600" cy="2028825"/>
            <a:chOff x="1" y="2886"/>
            <a:chExt cx="384" cy="1278"/>
          </a:xfrm>
        </p:grpSpPr>
        <p:pic>
          <p:nvPicPr>
            <p:cNvPr id="1418244" name="Picture 4"/>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18245"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1418246" name="内容占位符 2"/>
          <p:cNvSpPr>
            <a:spLocks/>
          </p:cNvSpPr>
          <p:nvPr/>
        </p:nvSpPr>
        <p:spPr bwMode="auto">
          <a:xfrm>
            <a:off x="714349" y="785794"/>
            <a:ext cx="7997852" cy="5549919"/>
          </a:xfrm>
          <a:prstGeom prst="rect">
            <a:avLst/>
          </a:prstGeom>
          <a:noFill/>
          <a:ln w="9525">
            <a:noFill/>
            <a:miter lim="800000"/>
            <a:headEnd/>
            <a:tailEnd/>
          </a:ln>
        </p:spPr>
        <p:txBody>
          <a:bodyPr/>
          <a:lstStyle/>
          <a:p>
            <a:pPr>
              <a:lnSpc>
                <a:spcPts val="3500"/>
              </a:lnSpc>
              <a:spcBef>
                <a:spcPct val="0"/>
              </a:spcBef>
            </a:pPr>
            <a:r>
              <a:rPr lang="en-US" altLang="zh-CN" sz="2400" b="1" dirty="0" smtClean="0">
                <a:latin typeface="宋体" charset="-122"/>
              </a:rPr>
              <a:t>8</a:t>
            </a:r>
            <a:r>
              <a:rPr lang="zh-CN" altLang="en-US" sz="2400" b="1" dirty="0" smtClean="0">
                <a:latin typeface="宋体" charset="-122"/>
              </a:rPr>
              <a:t>．</a:t>
            </a:r>
            <a:r>
              <a:rPr lang="zh-CN" altLang="en-US" sz="2400" b="1" dirty="0" smtClean="0">
                <a:solidFill>
                  <a:srgbClr val="000000"/>
                </a:solidFill>
                <a:latin typeface="Times New Roman" pitchFamily="18" charset="0"/>
                <a:cs typeface="Times New Roman" pitchFamily="18" charset="0"/>
              </a:rPr>
              <a:t>阅读下面的材料，在横线处填写恰当的语句。要求：语意连贯，表达准确、得体，不超过</a:t>
            </a:r>
            <a:r>
              <a:rPr lang="en-US" altLang="en-US" sz="2400" b="1" dirty="0" smtClean="0">
                <a:solidFill>
                  <a:srgbClr val="000000"/>
                </a:solidFill>
                <a:latin typeface="宋体" pitchFamily="2" charset="-122"/>
                <a:ea typeface="宋体" pitchFamily="2" charset="-122"/>
                <a:cs typeface="Times New Roman" pitchFamily="18" charset="0"/>
              </a:rPr>
              <a:t>30</a:t>
            </a:r>
            <a:r>
              <a:rPr lang="zh-CN" altLang="en-US" sz="2400" b="1" dirty="0" smtClean="0">
                <a:solidFill>
                  <a:srgbClr val="000000"/>
                </a:solidFill>
                <a:latin typeface="Times New Roman" pitchFamily="18" charset="0"/>
                <a:cs typeface="Times New Roman" pitchFamily="18" charset="0"/>
              </a:rPr>
              <a:t>个字。</a:t>
            </a:r>
            <a:r>
              <a:rPr lang="en-US" altLang="en-US" sz="2400" b="1" dirty="0" smtClean="0">
                <a:solidFill>
                  <a:srgbClr val="000000"/>
                </a:solidFill>
                <a:latin typeface="Times New Roman" pitchFamily="18" charset="0"/>
                <a:cs typeface="Times New Roman" pitchFamily="18" charset="0"/>
              </a:rPr>
              <a:t>(</a:t>
            </a:r>
            <a:r>
              <a:rPr lang="en-US" altLang="en-US" sz="2400" b="1" dirty="0" smtClean="0">
                <a:solidFill>
                  <a:srgbClr val="000000"/>
                </a:solidFill>
                <a:latin typeface="宋体" pitchFamily="2" charset="-122"/>
                <a:ea typeface="宋体" pitchFamily="2" charset="-122"/>
                <a:cs typeface="Times New Roman" pitchFamily="18" charset="0"/>
              </a:rPr>
              <a:t>5</a:t>
            </a:r>
            <a:r>
              <a:rPr lang="zh-CN" altLang="en-US" sz="2400" b="1" dirty="0" smtClean="0">
                <a:solidFill>
                  <a:srgbClr val="000000"/>
                </a:solidFill>
                <a:latin typeface="Times New Roman" pitchFamily="18" charset="0"/>
                <a:cs typeface="Times New Roman" pitchFamily="18" charset="0"/>
              </a:rPr>
              <a:t>分</a:t>
            </a:r>
            <a:r>
              <a:rPr lang="en-US" altLang="en-US" sz="2400" b="1" dirty="0" smtClean="0">
                <a:solidFill>
                  <a:srgbClr val="000000"/>
                </a:solidFill>
                <a:latin typeface="Times New Roman" pitchFamily="18" charset="0"/>
                <a:cs typeface="Times New Roman" pitchFamily="18" charset="0"/>
              </a:rPr>
              <a:t>)</a:t>
            </a:r>
            <a:endParaRPr lang="zh-CN" altLang="en-US" sz="2400" b="1" dirty="0" smtClean="0">
              <a:solidFill>
                <a:srgbClr val="000000"/>
              </a:solidFill>
              <a:latin typeface="Times New Roman" pitchFamily="18" charset="0"/>
              <a:cs typeface="Times New Roman" pitchFamily="18" charset="0"/>
            </a:endParaRPr>
          </a:p>
          <a:p>
            <a:pPr indent="622800">
              <a:lnSpc>
                <a:spcPts val="3500"/>
              </a:lnSpc>
            </a:pPr>
            <a:r>
              <a:rPr lang="zh-CN" altLang="en-US" sz="2400" b="1" dirty="0" smtClean="0">
                <a:solidFill>
                  <a:srgbClr val="000000"/>
                </a:solidFill>
                <a:latin typeface="Times New Roman" pitchFamily="18" charset="0"/>
                <a:ea typeface="楷体_GB2312" pitchFamily="49" charset="-122"/>
                <a:cs typeface="Times New Roman" pitchFamily="18" charset="0"/>
              </a:rPr>
              <a:t>一株漂亮的红玫瑰因为自己是花园里最美丽的花朵而骄傲，但是它发现人们总是站在远处欣赏它而从不靠近它。原来，它的旁边一直蹲着一只又大又难看的青蛙。红玫瑰非常生气，命令青蛙立刻从它身旁消失。青蛙顺从地离开了。</a:t>
            </a:r>
          </a:p>
          <a:p>
            <a:pPr indent="622800">
              <a:lnSpc>
                <a:spcPts val="3500"/>
              </a:lnSpc>
            </a:pPr>
            <a:r>
              <a:rPr lang="zh-CN" altLang="en-US" sz="2400" b="1" dirty="0" smtClean="0">
                <a:solidFill>
                  <a:srgbClr val="000000"/>
                </a:solidFill>
                <a:latin typeface="Times New Roman" pitchFamily="18" charset="0"/>
                <a:ea typeface="楷体_GB2312" pitchFamily="49" charset="-122"/>
                <a:cs typeface="Times New Roman" pitchFamily="18" charset="0"/>
              </a:rPr>
              <a:t>没过多久，青蛙经过红玫瑰身旁，惊讶地发现它已经凋谢了。青蛙问：“尊贵的红玫瑰，你看起来很不好，发生什么事情了？”</a:t>
            </a:r>
          </a:p>
        </p:txBody>
      </p:sp>
      <p:sp>
        <p:nvSpPr>
          <p:cNvPr id="1418247"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18246">
                                            <p:txEl>
                                              <p:pRg st="0" end="0"/>
                                            </p:txEl>
                                          </p:spTgt>
                                        </p:tgtEl>
                                        <p:attrNameLst>
                                          <p:attrName>style.visibility</p:attrName>
                                        </p:attrNameLst>
                                      </p:cBhvr>
                                      <p:to>
                                        <p:strVal val="visible"/>
                                      </p:to>
                                    </p:set>
                                    <p:anim calcmode="lin" valueType="num">
                                      <p:cBhvr additive="base">
                                        <p:cTn id="7" dur="500" fill="hold"/>
                                        <p:tgtEl>
                                          <p:spTgt spid="14182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182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18246">
                                            <p:txEl>
                                              <p:pRg st="1" end="1"/>
                                            </p:txEl>
                                          </p:spTgt>
                                        </p:tgtEl>
                                        <p:attrNameLst>
                                          <p:attrName>style.visibility</p:attrName>
                                        </p:attrNameLst>
                                      </p:cBhvr>
                                      <p:to>
                                        <p:strVal val="visible"/>
                                      </p:to>
                                    </p:set>
                                    <p:anim calcmode="lin" valueType="num">
                                      <p:cBhvr additive="base">
                                        <p:cTn id="13" dur="500" fill="hold"/>
                                        <p:tgtEl>
                                          <p:spTgt spid="14182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182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18246">
                                            <p:txEl>
                                              <p:pRg st="2" end="2"/>
                                            </p:txEl>
                                          </p:spTgt>
                                        </p:tgtEl>
                                        <p:attrNameLst>
                                          <p:attrName>style.visibility</p:attrName>
                                        </p:attrNameLst>
                                      </p:cBhvr>
                                      <p:to>
                                        <p:strVal val="visible"/>
                                      </p:to>
                                    </p:set>
                                    <p:anim calcmode="lin" valueType="num">
                                      <p:cBhvr additive="base">
                                        <p:cTn id="19" dur="500" fill="hold"/>
                                        <p:tgtEl>
                                          <p:spTgt spid="14182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1824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588" y="4581525"/>
            <a:ext cx="609600" cy="2028825"/>
            <a:chOff x="1" y="2886"/>
            <a:chExt cx="384" cy="1278"/>
          </a:xfrm>
        </p:grpSpPr>
        <p:pic>
          <p:nvPicPr>
            <p:cNvPr id="1418244" name="Picture 4"/>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18245"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1418246" name="内容占位符 2"/>
          <p:cNvSpPr>
            <a:spLocks/>
          </p:cNvSpPr>
          <p:nvPr/>
        </p:nvSpPr>
        <p:spPr bwMode="auto">
          <a:xfrm>
            <a:off x="714349" y="785794"/>
            <a:ext cx="7997852" cy="5549919"/>
          </a:xfrm>
          <a:prstGeom prst="rect">
            <a:avLst/>
          </a:prstGeom>
          <a:noFill/>
          <a:ln w="9525">
            <a:noFill/>
            <a:miter lim="800000"/>
            <a:headEnd/>
            <a:tailEnd/>
          </a:ln>
        </p:spPr>
        <p:txBody>
          <a:bodyPr/>
          <a:lstStyle/>
          <a:p>
            <a:pPr indent="622800">
              <a:lnSpc>
                <a:spcPts val="3500"/>
              </a:lnSpc>
            </a:pPr>
            <a:r>
              <a:rPr lang="zh-CN" altLang="en-US" sz="2400" b="1" dirty="0" smtClean="0">
                <a:solidFill>
                  <a:srgbClr val="000000"/>
                </a:solidFill>
                <a:latin typeface="Times New Roman" pitchFamily="18" charset="0"/>
                <a:ea typeface="楷体_GB2312" pitchFamily="49" charset="-122"/>
                <a:cs typeface="Times New Roman" pitchFamily="18" charset="0"/>
              </a:rPr>
              <a:t>红玫瑰回答：“你走了以后，虫子每天都在啃食我，我再也无法恢复往日的美丽了。”</a:t>
            </a:r>
          </a:p>
          <a:p>
            <a:pPr indent="622800">
              <a:lnSpc>
                <a:spcPts val="3500"/>
              </a:lnSpc>
            </a:pPr>
            <a:r>
              <a:rPr lang="zh-CN" altLang="en-US" sz="2400" b="1" dirty="0" smtClean="0">
                <a:solidFill>
                  <a:srgbClr val="000000"/>
                </a:solidFill>
                <a:latin typeface="Times New Roman" pitchFamily="18" charset="0"/>
                <a:ea typeface="楷体_GB2312" pitchFamily="49" charset="-122"/>
                <a:cs typeface="Times New Roman" pitchFamily="18" charset="0"/>
              </a:rPr>
              <a:t>青蛙说：“当然了，我在这里的时候帮你把虫子都吃光了，你才能成为花园里最美丽的花朵的。”</a:t>
            </a:r>
            <a:endParaRPr lang="en-US" altLang="zh-CN" sz="2400" b="1" dirty="0" smtClean="0">
              <a:solidFill>
                <a:srgbClr val="000000"/>
              </a:solidFill>
              <a:latin typeface="Times New Roman" pitchFamily="18" charset="0"/>
              <a:ea typeface="楷体_GB2312" pitchFamily="49" charset="-122"/>
              <a:cs typeface="Times New Roman" pitchFamily="18" charset="0"/>
            </a:endParaRPr>
          </a:p>
          <a:p>
            <a:pPr indent="622800">
              <a:lnSpc>
                <a:spcPts val="3500"/>
              </a:lnSpc>
            </a:pPr>
            <a:r>
              <a:rPr lang="zh-CN" altLang="en-US" sz="2400" b="1" dirty="0" smtClean="0">
                <a:solidFill>
                  <a:srgbClr val="000000"/>
                </a:solidFill>
                <a:latin typeface="Times New Roman" pitchFamily="18" charset="0"/>
                <a:cs typeface="Times New Roman" pitchFamily="18" charset="0"/>
              </a:rPr>
              <a:t>故事虽短，却引人深思。它告诉人们：</a:t>
            </a:r>
            <a:r>
              <a:rPr lang="en-US" altLang="en-US" sz="2400" b="1" dirty="0" smtClean="0">
                <a:solidFill>
                  <a:srgbClr val="000000"/>
                </a:solidFill>
                <a:latin typeface="宋体" pitchFamily="2" charset="-122"/>
                <a:ea typeface="宋体" pitchFamily="2" charset="-122"/>
                <a:cs typeface="Times New Roman" pitchFamily="18" charset="0"/>
              </a:rPr>
              <a:t>_________ </a:t>
            </a:r>
            <a:r>
              <a:rPr lang="en-US" altLang="en-US" sz="2400" b="1" dirty="0" smtClean="0">
                <a:solidFill>
                  <a:srgbClr val="000000"/>
                </a:solidFill>
                <a:latin typeface="+mn-ea"/>
                <a:cs typeface="Times New Roman" pitchFamily="18" charset="0"/>
              </a:rPr>
              <a:t>         </a:t>
            </a:r>
            <a:endParaRPr lang="en-US" altLang="zh-CN" sz="2400" b="1" dirty="0" smtClean="0">
              <a:solidFill>
                <a:srgbClr val="000000"/>
              </a:solidFill>
              <a:latin typeface="+mn-ea"/>
              <a:cs typeface="Times New Roman" pitchFamily="18" charset="0"/>
            </a:endParaRPr>
          </a:p>
          <a:p>
            <a:pPr indent="622800">
              <a:lnSpc>
                <a:spcPts val="3500"/>
              </a:lnSpc>
            </a:pPr>
            <a:endParaRPr lang="en-US" altLang="zh-CN" sz="2400" b="1" dirty="0" smtClean="0">
              <a:solidFill>
                <a:srgbClr val="000000"/>
              </a:solidFill>
              <a:latin typeface="Times New Roman" pitchFamily="18" charset="0"/>
              <a:ea typeface="楷体_GB2312" pitchFamily="49" charset="-122"/>
              <a:cs typeface="Times New Roman" pitchFamily="18" charset="0"/>
            </a:endParaRPr>
          </a:p>
          <a:p>
            <a:pPr indent="622800">
              <a:lnSpc>
                <a:spcPts val="3500"/>
              </a:lnSpc>
            </a:pPr>
            <a:endParaRPr lang="en-US" altLang="zh-CN" sz="2400" b="1" dirty="0" smtClean="0">
              <a:solidFill>
                <a:srgbClr val="000000"/>
              </a:solidFill>
              <a:latin typeface="Times New Roman" pitchFamily="18" charset="0"/>
              <a:ea typeface="楷体_GB2312" pitchFamily="49" charset="-122"/>
              <a:cs typeface="Times New Roman" pitchFamily="18" charset="0"/>
            </a:endParaRPr>
          </a:p>
          <a:p>
            <a:pPr indent="622800">
              <a:lnSpc>
                <a:spcPts val="3500"/>
              </a:lnSpc>
            </a:pPr>
            <a:endParaRPr lang="zh-CN" altLang="en-US" sz="2400" b="1" dirty="0" smtClean="0">
              <a:solidFill>
                <a:srgbClr val="000000"/>
              </a:solidFill>
              <a:latin typeface="Times New Roman" pitchFamily="18" charset="0"/>
              <a:ea typeface="楷体_GB2312" pitchFamily="49" charset="-122"/>
              <a:cs typeface="Times New Roman" pitchFamily="18" charset="0"/>
            </a:endParaRPr>
          </a:p>
        </p:txBody>
      </p:sp>
      <p:sp>
        <p:nvSpPr>
          <p:cNvPr id="1418247"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18246">
                                            <p:txEl>
                                              <p:pRg st="0" end="0"/>
                                            </p:txEl>
                                          </p:spTgt>
                                        </p:tgtEl>
                                        <p:attrNameLst>
                                          <p:attrName>style.visibility</p:attrName>
                                        </p:attrNameLst>
                                      </p:cBhvr>
                                      <p:to>
                                        <p:strVal val="visible"/>
                                      </p:to>
                                    </p:set>
                                    <p:anim calcmode="lin" valueType="num">
                                      <p:cBhvr additive="base">
                                        <p:cTn id="7" dur="500" fill="hold"/>
                                        <p:tgtEl>
                                          <p:spTgt spid="14182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182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18246">
                                            <p:txEl>
                                              <p:pRg st="1" end="1"/>
                                            </p:txEl>
                                          </p:spTgt>
                                        </p:tgtEl>
                                        <p:attrNameLst>
                                          <p:attrName>style.visibility</p:attrName>
                                        </p:attrNameLst>
                                      </p:cBhvr>
                                      <p:to>
                                        <p:strVal val="visible"/>
                                      </p:to>
                                    </p:set>
                                    <p:anim calcmode="lin" valueType="num">
                                      <p:cBhvr additive="base">
                                        <p:cTn id="13" dur="500" fill="hold"/>
                                        <p:tgtEl>
                                          <p:spTgt spid="14182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182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18246">
                                            <p:txEl>
                                              <p:pRg st="2" end="2"/>
                                            </p:txEl>
                                          </p:spTgt>
                                        </p:tgtEl>
                                        <p:attrNameLst>
                                          <p:attrName>style.visibility</p:attrName>
                                        </p:attrNameLst>
                                      </p:cBhvr>
                                      <p:to>
                                        <p:strVal val="visible"/>
                                      </p:to>
                                    </p:set>
                                    <p:anim calcmode="lin" valueType="num">
                                      <p:cBhvr additive="base">
                                        <p:cTn id="19" dur="500" fill="hold"/>
                                        <p:tgtEl>
                                          <p:spTgt spid="14182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1824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588" y="4581525"/>
            <a:ext cx="609600" cy="2028825"/>
            <a:chOff x="1" y="2886"/>
            <a:chExt cx="384" cy="1278"/>
          </a:xfrm>
        </p:grpSpPr>
        <p:pic>
          <p:nvPicPr>
            <p:cNvPr id="1419268" name="Picture 4"/>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19269"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1419270"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solidFill>
                  <a:srgbClr val="990033"/>
                </a:solidFill>
                <a:latin typeface="宋体" charset="-122"/>
                <a:cs typeface="Times New Roman" pitchFamily="18" charset="0"/>
              </a:rPr>
              <a:t>只有相互尊重，相互关心，相互帮助，生活才会更美好。</a:t>
            </a:r>
            <a:r>
              <a:rPr lang="en-US" altLang="en-US" sz="2400" b="1" dirty="0" smtClean="0">
                <a:solidFill>
                  <a:srgbClr val="990033"/>
                </a:solidFill>
                <a:latin typeface="宋体" charset="-122"/>
                <a:cs typeface="Times New Roman" pitchFamily="18" charset="0"/>
              </a:rPr>
              <a:t>(5</a:t>
            </a:r>
            <a:r>
              <a:rPr lang="zh-CN" altLang="en-US" sz="2400" b="1" dirty="0" smtClean="0">
                <a:solidFill>
                  <a:srgbClr val="990033"/>
                </a:solidFill>
                <a:latin typeface="宋体" charset="-122"/>
                <a:cs typeface="Times New Roman" pitchFamily="18" charset="0"/>
              </a:rPr>
              <a:t>分</a:t>
            </a:r>
            <a:r>
              <a:rPr lang="en-US" altLang="en-US" sz="2400" b="1" dirty="0" smtClean="0">
                <a:solidFill>
                  <a:srgbClr val="990033"/>
                </a:solidFill>
                <a:latin typeface="宋体" charset="-122"/>
                <a:cs typeface="Times New Roman" pitchFamily="18" charset="0"/>
              </a:rPr>
              <a:t>)</a:t>
            </a:r>
            <a:endParaRPr lang="zh-CN" altLang="en-US" sz="2400" b="1" dirty="0" smtClean="0">
              <a:solidFill>
                <a:srgbClr val="990033"/>
              </a:solidFill>
              <a:latin typeface="宋体" charset="-122"/>
              <a:cs typeface="Times New Roman" pitchFamily="18" charset="0"/>
            </a:endParaRPr>
          </a:p>
          <a:p>
            <a:pPr>
              <a:lnSpc>
                <a:spcPts val="3500"/>
              </a:lnSpc>
            </a:pPr>
            <a:r>
              <a:rPr lang="en-US" altLang="en-US" sz="2400" b="1" dirty="0" smtClean="0">
                <a:solidFill>
                  <a:srgbClr val="990033"/>
                </a:solidFill>
                <a:latin typeface="宋体" charset="-122"/>
                <a:cs typeface="Times New Roman" pitchFamily="18" charset="0"/>
              </a:rPr>
              <a:t>[</a:t>
            </a:r>
            <a:r>
              <a:rPr lang="zh-CN" altLang="en-US" sz="2400" b="1" dirty="0" smtClean="0">
                <a:solidFill>
                  <a:srgbClr val="990033"/>
                </a:solidFill>
                <a:latin typeface="宋体" charset="-122"/>
                <a:cs typeface="Times New Roman" pitchFamily="18" charset="0"/>
              </a:rPr>
              <a:t>解析</a:t>
            </a:r>
            <a:r>
              <a:rPr lang="en-US" altLang="en-US" sz="2400" b="1" dirty="0" smtClean="0">
                <a:solidFill>
                  <a:srgbClr val="990033"/>
                </a:solidFill>
                <a:latin typeface="宋体" charset="-122"/>
                <a:cs typeface="Times New Roman" pitchFamily="18" charset="0"/>
              </a:rPr>
              <a:t>] </a:t>
            </a:r>
            <a:r>
              <a:rPr lang="zh-CN" altLang="en-US" sz="2400" b="1" dirty="0" smtClean="0">
                <a:solidFill>
                  <a:srgbClr val="990033"/>
                </a:solidFill>
                <a:latin typeface="宋体" charset="-122"/>
                <a:cs typeface="Times New Roman" pitchFamily="18" charset="0"/>
              </a:rPr>
              <a:t>本题考查语言表达准确、连贯、简明、得体的能力。首先要读懂寓言，明确寓言的寓意：红玫瑰很漂亮，是因为青蛙帮它把虫子都吃光了；而红玫瑰赶走了青蛙后，每天被虫子啃食，所以凋谢了。由此可知相互尊重、相互关心、相互帮助的重要性。然后，用简明、得体的语言把寓意写出来即可。</a:t>
            </a:r>
            <a:endParaRPr lang="zh-CN" altLang="en-US" sz="2400" b="1" dirty="0">
              <a:solidFill>
                <a:srgbClr val="990033"/>
              </a:solidFill>
              <a:latin typeface="宋体" charset="-122"/>
              <a:cs typeface="Times New Roman" pitchFamily="18" charset="0"/>
            </a:endParaRPr>
          </a:p>
        </p:txBody>
      </p:sp>
      <p:sp>
        <p:nvSpPr>
          <p:cNvPr id="1419271"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第2讲　简明、得体、准确、鲜明、生动</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19270">
                                            <p:txEl>
                                              <p:pRg st="0" end="0"/>
                                            </p:txEl>
                                          </p:spTgt>
                                        </p:tgtEl>
                                        <p:attrNameLst>
                                          <p:attrName>style.visibility</p:attrName>
                                        </p:attrNameLst>
                                      </p:cBhvr>
                                      <p:to>
                                        <p:strVal val="visible"/>
                                      </p:to>
                                    </p:set>
                                    <p:anim calcmode="lin" valueType="num">
                                      <p:cBhvr additive="base">
                                        <p:cTn id="7" dur="500" fill="hold"/>
                                        <p:tgtEl>
                                          <p:spTgt spid="141927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192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19270">
                                            <p:txEl>
                                              <p:pRg st="1" end="1"/>
                                            </p:txEl>
                                          </p:spTgt>
                                        </p:tgtEl>
                                        <p:attrNameLst>
                                          <p:attrName>style.visibility</p:attrName>
                                        </p:attrNameLst>
                                      </p:cBhvr>
                                      <p:to>
                                        <p:strVal val="visible"/>
                                      </p:to>
                                    </p:set>
                                    <p:anim calcmode="lin" valueType="num">
                                      <p:cBhvr additive="base">
                                        <p:cTn id="13" dur="500" fill="hold"/>
                                        <p:tgtEl>
                                          <p:spTgt spid="141927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1927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395288" y="2708275"/>
            <a:ext cx="9072562" cy="762000"/>
          </a:xfrm>
          <a:prstGeom prst="rect">
            <a:avLst/>
          </a:prstGeom>
          <a:noFill/>
          <a:ln w="9525">
            <a:noFill/>
            <a:miter lim="800000"/>
            <a:headEnd/>
            <a:tailEnd/>
          </a:ln>
        </p:spPr>
        <p:txBody>
          <a:bodyPr>
            <a:spAutoFit/>
          </a:bodyPr>
          <a:lstStyle/>
          <a:p>
            <a:pPr algn="ctr" eaLnBrk="1" hangingPunct="1">
              <a:lnSpc>
                <a:spcPct val="100000"/>
              </a:lnSpc>
              <a:spcBef>
                <a:spcPct val="0"/>
              </a:spcBef>
              <a:buFontTx/>
              <a:buNone/>
            </a:pPr>
            <a:r>
              <a:rPr lang="zh-CN" altLang="en-US" sz="4400">
                <a:solidFill>
                  <a:srgbClr val="FF6600"/>
                </a:solidFill>
                <a:latin typeface="黑体" pitchFamily="2" charset="-122"/>
                <a:ea typeface="黑体" pitchFamily="2" charset="-122"/>
              </a:rPr>
              <a:t>专题六　图文转换</a:t>
            </a:r>
          </a:p>
        </p:txBody>
      </p:sp>
      <p:grpSp>
        <p:nvGrpSpPr>
          <p:cNvPr id="2" name="Group 4"/>
          <p:cNvGrpSpPr>
            <a:grpSpLocks/>
          </p:cNvGrpSpPr>
          <p:nvPr/>
        </p:nvGrpSpPr>
        <p:grpSpPr bwMode="auto">
          <a:xfrm>
            <a:off x="1588" y="777875"/>
            <a:ext cx="609600" cy="2003425"/>
            <a:chOff x="1" y="490"/>
            <a:chExt cx="384" cy="1262"/>
          </a:xfrm>
        </p:grpSpPr>
        <p:pic>
          <p:nvPicPr>
            <p:cNvPr id="1420293" name="Picture 5"/>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420294" name="内容占位符 2">
              <a:hlinkClick r:id="rId3" action="ppaction://hlinksldjump"/>
            </p:cNvPr>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真题</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指导</a:t>
              </a:r>
            </a:p>
          </p:txBody>
        </p:sp>
      </p:grpSp>
      <p:grpSp>
        <p:nvGrpSpPr>
          <p:cNvPr id="3" name="Group 7"/>
          <p:cNvGrpSpPr>
            <a:grpSpLocks/>
          </p:cNvGrpSpPr>
          <p:nvPr/>
        </p:nvGrpSpPr>
        <p:grpSpPr bwMode="auto">
          <a:xfrm>
            <a:off x="1588" y="2674938"/>
            <a:ext cx="609600" cy="1978025"/>
            <a:chOff x="1" y="1685"/>
            <a:chExt cx="384" cy="1246"/>
          </a:xfrm>
        </p:grpSpPr>
        <p:pic>
          <p:nvPicPr>
            <p:cNvPr id="1420296" name="Picture 8"/>
            <p:cNvPicPr>
              <a:picLocks noChangeAspect="1" noChangeArrowheads="1"/>
            </p:cNvPicPr>
            <p:nvPr/>
          </p:nvPicPr>
          <p:blipFill>
            <a:blip r:embed="rId4" cstate="print"/>
            <a:srcRect/>
            <a:stretch>
              <a:fillRect/>
            </a:stretch>
          </p:blipFill>
          <p:spPr bwMode="auto">
            <a:xfrm>
              <a:off x="1" y="1685"/>
              <a:ext cx="384" cy="1171"/>
            </a:xfrm>
            <a:prstGeom prst="rect">
              <a:avLst/>
            </a:prstGeom>
            <a:noFill/>
            <a:ln w="9525">
              <a:noFill/>
              <a:miter lim="800000"/>
              <a:headEnd/>
              <a:tailEnd/>
            </a:ln>
          </p:spPr>
        </p:pic>
        <p:sp>
          <p:nvSpPr>
            <p:cNvPr id="1420297"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grpSp>
        <p:nvGrpSpPr>
          <p:cNvPr id="4" name="Group 10"/>
          <p:cNvGrpSpPr>
            <a:grpSpLocks/>
          </p:cNvGrpSpPr>
          <p:nvPr/>
        </p:nvGrpSpPr>
        <p:grpSpPr bwMode="auto">
          <a:xfrm>
            <a:off x="1588" y="4581525"/>
            <a:ext cx="609600" cy="2028825"/>
            <a:chOff x="1" y="2886"/>
            <a:chExt cx="384" cy="1278"/>
          </a:xfrm>
        </p:grpSpPr>
        <p:pic>
          <p:nvPicPr>
            <p:cNvPr id="1420299" name="Picture 11"/>
            <p:cNvPicPr>
              <a:picLocks noChangeAspect="1" noChangeArrowheads="1"/>
            </p:cNvPicPr>
            <p:nvPr/>
          </p:nvPicPr>
          <p:blipFill>
            <a:blip r:embed="rId6" cstate="print"/>
            <a:srcRect/>
            <a:stretch>
              <a:fillRect/>
            </a:stretch>
          </p:blipFill>
          <p:spPr bwMode="auto">
            <a:xfrm>
              <a:off x="1" y="2886"/>
              <a:ext cx="384" cy="1171"/>
            </a:xfrm>
            <a:prstGeom prst="rect">
              <a:avLst/>
            </a:prstGeom>
            <a:noFill/>
            <a:ln w="9525">
              <a:noFill/>
              <a:miter lim="800000"/>
              <a:headEnd/>
              <a:tailEnd/>
            </a:ln>
          </p:spPr>
        </p:pic>
        <p:sp>
          <p:nvSpPr>
            <p:cNvPr id="1420300" name="内容占位符 2">
              <a:hlinkClick r:id="rId7" action="ppaction://hlinksldjump"/>
            </p:cNvPr>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训练</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检测</a:t>
              </a:r>
            </a:p>
          </p:txBody>
        </p:sp>
      </p:grpSp>
      <p:sp>
        <p:nvSpPr>
          <p:cNvPr id="6" name="动作按钮: 自定义 5">
            <a:hlinkClick r:id="rId8"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2"/>
                                        </p:tgtEl>
                                      </p:cBhvr>
                                    </p:animEffect>
                                    <p:animScale>
                                      <p:cBhvr>
                                        <p:cTn id="13" dur="250" autoRev="1" fill="hold"/>
                                        <p:tgtEl>
                                          <p:spTgt spid="2"/>
                                        </p:tgtEl>
                                      </p:cBhvr>
                                      <p:by x="105000" y="105000"/>
                                    </p:animScale>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3"/>
                                        </p:tgtEl>
                                      </p:cBhvr>
                                    </p:animEffect>
                                    <p:animScale>
                                      <p:cBhvr>
                                        <p:cTn id="17" dur="250" autoRev="1" fill="hold"/>
                                        <p:tgtEl>
                                          <p:spTgt spid="3"/>
                                        </p:tgtEl>
                                      </p:cBhvr>
                                      <p:by x="105000" y="105000"/>
                                    </p:animScale>
                                  </p:childTnLst>
                                </p:cTn>
                              </p:par>
                            </p:childTnLst>
                          </p:cTn>
                        </p:par>
                        <p:par>
                          <p:cTn id="18" fill="hold">
                            <p:stCondLst>
                              <p:cond delay="1500"/>
                            </p:stCondLst>
                            <p:childTnLst>
                              <p:par>
                                <p:cTn id="19" presetID="26" presetClass="emph" presetSubtype="0" fill="hold" nodeType="afterEffect">
                                  <p:stCondLst>
                                    <p:cond delay="0"/>
                                  </p:stCondLst>
                                  <p:childTnLst>
                                    <p:animEffect transition="out" filter="fade">
                                      <p:cBhvr>
                                        <p:cTn id="20" dur="500" tmFilter="0, 0; .2, .5; .8, .5; 1, 0"/>
                                        <p:tgtEl>
                                          <p:spTgt spid="4"/>
                                        </p:tgtEl>
                                      </p:cBhvr>
                                    </p:animEffect>
                                    <p:animScale>
                                      <p:cBhvr>
                                        <p:cTn id="21"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1"/>
          <p:cNvGrpSpPr>
            <a:grpSpLocks/>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buFontTx/>
                <a:buNone/>
                <a:defRPr/>
              </a:pPr>
              <a:endParaRPr lang="zh-CN" altLang="en-US" sz="1800" baseline="-25000"/>
            </a:p>
          </p:txBody>
        </p:sp>
        <p:sp>
          <p:nvSpPr>
            <p:cNvPr id="2"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buFontTx/>
                <a:buNone/>
                <a:defRPr/>
              </a:pPr>
              <a:endParaRPr lang="zh-CN" altLang="en-US" sz="1800" baseline="-25000"/>
            </a:p>
          </p:txBody>
        </p:sp>
      </p:grpSp>
      <p:sp>
        <p:nvSpPr>
          <p:cNvPr id="2045960" name="矩形 23"/>
          <p:cNvSpPr>
            <a:spLocks noChangeArrowheads="1"/>
          </p:cNvSpPr>
          <p:nvPr/>
        </p:nvSpPr>
        <p:spPr bwMode="auto">
          <a:xfrm>
            <a:off x="649288" y="982663"/>
            <a:ext cx="7916862" cy="5399087"/>
          </a:xfrm>
          <a:prstGeom prst="rect">
            <a:avLst/>
          </a:prstGeom>
          <a:noFill/>
          <a:ln w="9525">
            <a:noFill/>
            <a:miter lim="800000"/>
            <a:headEnd/>
            <a:tailEnd/>
          </a:ln>
        </p:spPr>
        <p:txBody>
          <a:bodyPr/>
          <a:lstStyle/>
          <a:p>
            <a:pPr>
              <a:lnSpc>
                <a:spcPts val="3500"/>
              </a:lnSpc>
            </a:pPr>
            <a:r>
              <a:rPr lang="zh-CN" altLang="en-US" b="1" dirty="0" smtClean="0">
                <a:solidFill>
                  <a:srgbClr val="000000"/>
                </a:solidFill>
                <a:latin typeface="宋体" pitchFamily="2" charset="-122"/>
                <a:cs typeface="Times New Roman" pitchFamily="18" charset="0"/>
              </a:rPr>
              <a:t>     </a:t>
            </a:r>
            <a:r>
              <a:rPr lang="en-US" altLang="en-US" sz="2400" b="1" dirty="0" smtClean="0">
                <a:solidFill>
                  <a:srgbClr val="000000"/>
                </a:solidFill>
                <a:latin typeface="宋体" pitchFamily="2" charset="-122"/>
                <a:cs typeface="Times New Roman" pitchFamily="18" charset="0"/>
              </a:rPr>
              <a:t>“</a:t>
            </a:r>
            <a:r>
              <a:rPr lang="zh-CN" altLang="en-US" sz="2400" b="1" dirty="0" smtClean="0">
                <a:solidFill>
                  <a:srgbClr val="000000"/>
                </a:solidFill>
                <a:latin typeface="宋体" pitchFamily="2" charset="-122"/>
                <a:cs typeface="Times New Roman" pitchFamily="18" charset="0"/>
              </a:rPr>
              <a:t>图文转换</a:t>
            </a:r>
            <a:r>
              <a:rPr lang="en-US" altLang="en-US" sz="2400" b="1" dirty="0" smtClean="0">
                <a:solidFill>
                  <a:srgbClr val="000000"/>
                </a:solidFill>
                <a:latin typeface="宋体" pitchFamily="2" charset="-122"/>
                <a:cs typeface="Times New Roman" pitchFamily="18" charset="0"/>
              </a:rPr>
              <a:t>”</a:t>
            </a:r>
            <a:r>
              <a:rPr lang="zh-CN" altLang="en-US" sz="2400" b="1" dirty="0" smtClean="0">
                <a:solidFill>
                  <a:srgbClr val="000000"/>
                </a:solidFill>
                <a:latin typeface="宋体" pitchFamily="2" charset="-122"/>
                <a:cs typeface="Times New Roman" pitchFamily="18" charset="0"/>
              </a:rPr>
              <a:t>非单独考点，但近几年高考有多套卷涉及。高考语文要求考查考生识记、理解、分析综合、鉴赏评价、表达应用和探究的能力，</a:t>
            </a:r>
            <a:r>
              <a:rPr lang="en-US" altLang="en-US" sz="2400" b="1" dirty="0" smtClean="0">
                <a:solidFill>
                  <a:srgbClr val="000000"/>
                </a:solidFill>
                <a:latin typeface="宋体" pitchFamily="2" charset="-122"/>
                <a:cs typeface="Times New Roman" pitchFamily="18" charset="0"/>
              </a:rPr>
              <a:t>“</a:t>
            </a:r>
            <a:r>
              <a:rPr lang="zh-CN" altLang="en-US" sz="2400" b="1" dirty="0" smtClean="0">
                <a:solidFill>
                  <a:srgbClr val="000000"/>
                </a:solidFill>
                <a:latin typeface="宋体" pitchFamily="2" charset="-122"/>
                <a:cs typeface="Times New Roman" pitchFamily="18" charset="0"/>
              </a:rPr>
              <a:t>图文转换</a:t>
            </a:r>
            <a:r>
              <a:rPr lang="en-US" altLang="en-US" sz="2400" b="1" dirty="0" smtClean="0">
                <a:solidFill>
                  <a:srgbClr val="000000"/>
                </a:solidFill>
                <a:latin typeface="宋体" pitchFamily="2" charset="-122"/>
                <a:cs typeface="Times New Roman" pitchFamily="18" charset="0"/>
              </a:rPr>
              <a:t>”</a:t>
            </a:r>
            <a:r>
              <a:rPr lang="zh-CN" altLang="en-US" sz="2400" b="1" dirty="0" smtClean="0">
                <a:solidFill>
                  <a:srgbClr val="000000"/>
                </a:solidFill>
                <a:latin typeface="宋体" pitchFamily="2" charset="-122"/>
                <a:cs typeface="Times New Roman" pitchFamily="18" charset="0"/>
              </a:rPr>
              <a:t>则是把这六种能力综合起来考查，其载体为“表格”“图画”，核心为“转换”。这类题目综合性、技巧性强，具有创新特色。</a:t>
            </a: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ts val="2200"/>
              </a:lnSpc>
              <a:spcBef>
                <a:spcPct val="0"/>
              </a:spcBef>
              <a:buFontTx/>
              <a:buNone/>
              <a:defRPr/>
            </a:pPr>
            <a:r>
              <a:rPr lang="zh-CN" altLang="en-US" sz="2600" b="1">
                <a:solidFill>
                  <a:schemeClr val="bg1"/>
                </a:solidFill>
                <a:latin typeface="幼圆" pitchFamily="49" charset="-122"/>
                <a:ea typeface="幼圆" pitchFamily="49" charset="-122"/>
              </a:rPr>
              <a:t>考纲在线</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45960"/>
                                        </p:tgtEl>
                                        <p:attrNameLst>
                                          <p:attrName>style.visibility</p:attrName>
                                        </p:attrNameLst>
                                      </p:cBhvr>
                                      <p:to>
                                        <p:strVal val="visible"/>
                                      </p:to>
                                    </p:set>
                                    <p:animEffect transition="in" filter="blinds(horizontal)">
                                      <p:cBhvr>
                                        <p:cTn id="12" dur="500"/>
                                        <p:tgtEl>
                                          <p:spTgt spid="20459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5960" grpId="0"/>
      <p:bldP spid="12" grpId="0" animBg="1"/>
    </p:bldLst>
  </p:timing>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1"/>
          <p:cNvGrpSpPr>
            <a:grpSpLocks/>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buFontTx/>
                <a:buNone/>
                <a:defRPr/>
              </a:pPr>
              <a:endParaRPr lang="zh-CN" altLang="en-US" sz="1800" baseline="-25000"/>
            </a:p>
          </p:txBody>
        </p:sp>
        <p:sp>
          <p:nvSpPr>
            <p:cNvPr id="2"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buFontTx/>
                <a:buNone/>
                <a:defRPr/>
              </a:pPr>
              <a:endParaRPr lang="zh-CN" altLang="en-US" sz="1800" baseline="-25000"/>
            </a:p>
          </p:txBody>
        </p:sp>
      </p:grpSp>
      <p:sp>
        <p:nvSpPr>
          <p:cNvPr id="2046984" name="矩形 23"/>
          <p:cNvSpPr>
            <a:spLocks noChangeArrowheads="1"/>
          </p:cNvSpPr>
          <p:nvPr/>
        </p:nvSpPr>
        <p:spPr bwMode="auto">
          <a:xfrm>
            <a:off x="649288" y="982663"/>
            <a:ext cx="7916862" cy="5399087"/>
          </a:xfrm>
          <a:prstGeom prst="rect">
            <a:avLst/>
          </a:prstGeom>
          <a:noFill/>
          <a:ln w="9525">
            <a:noFill/>
            <a:miter lim="800000"/>
            <a:headEnd/>
            <a:tailEnd/>
          </a:ln>
        </p:spPr>
        <p:txBody>
          <a:bodyPr/>
          <a:lstStyle/>
          <a:p>
            <a:pPr>
              <a:lnSpc>
                <a:spcPts val="3500"/>
              </a:lnSpc>
              <a:spcBef>
                <a:spcPct val="0"/>
              </a:spcBef>
            </a:pPr>
            <a:r>
              <a:rPr lang="zh-CN" altLang="en-US" b="1" dirty="0">
                <a:latin typeface="宋体" pitchFamily="2" charset="-122"/>
              </a:rPr>
              <a:t>　</a:t>
            </a:r>
            <a:r>
              <a:rPr lang="zh-CN" altLang="en-US" b="1" dirty="0">
                <a:solidFill>
                  <a:srgbClr val="000000"/>
                </a:solidFill>
                <a:latin typeface="宋体" pitchFamily="2" charset="-122"/>
                <a:cs typeface="Times New Roman" pitchFamily="18" charset="0"/>
              </a:rPr>
              <a:t>　</a:t>
            </a:r>
            <a:r>
              <a:rPr lang="zh-CN" altLang="en-US" b="1" dirty="0" smtClean="0">
                <a:solidFill>
                  <a:srgbClr val="000000"/>
                </a:solidFill>
                <a:latin typeface="宋体" pitchFamily="2" charset="-122"/>
                <a:cs typeface="Times New Roman" pitchFamily="18" charset="0"/>
              </a:rPr>
              <a:t> </a:t>
            </a:r>
            <a:r>
              <a:rPr lang="en-US" altLang="zh-CN" sz="2400" b="1" dirty="0" smtClean="0">
                <a:solidFill>
                  <a:srgbClr val="000000"/>
                </a:solidFill>
                <a:latin typeface="宋体" pitchFamily="2" charset="-122"/>
                <a:cs typeface="Times New Roman" pitchFamily="18" charset="0"/>
              </a:rPr>
              <a:t>“</a:t>
            </a:r>
            <a:r>
              <a:rPr lang="zh-CN" altLang="en-US" sz="2400" b="1" dirty="0" smtClean="0">
                <a:solidFill>
                  <a:srgbClr val="000000"/>
                </a:solidFill>
                <a:latin typeface="宋体" pitchFamily="2" charset="-122"/>
                <a:cs typeface="Times New Roman" pitchFamily="18" charset="0"/>
              </a:rPr>
              <a:t>图文转换</a:t>
            </a:r>
            <a:r>
              <a:rPr lang="en-US" altLang="zh-CN" sz="2400" b="1" dirty="0" smtClean="0">
                <a:solidFill>
                  <a:srgbClr val="000000"/>
                </a:solidFill>
                <a:latin typeface="宋体" pitchFamily="2" charset="-122"/>
                <a:cs typeface="Times New Roman" pitchFamily="18" charset="0"/>
              </a:rPr>
              <a:t>”</a:t>
            </a:r>
            <a:r>
              <a:rPr lang="zh-CN" altLang="en-US" sz="2400" b="1" dirty="0" smtClean="0">
                <a:solidFill>
                  <a:srgbClr val="000000"/>
                </a:solidFill>
                <a:latin typeface="宋体" pitchFamily="2" charset="-122"/>
                <a:cs typeface="Times New Roman" pitchFamily="18" charset="0"/>
              </a:rPr>
              <a:t>题型热度很高。</a:t>
            </a:r>
            <a:r>
              <a:rPr lang="en-US" altLang="zh-CN" sz="2400" b="1" dirty="0" smtClean="0">
                <a:solidFill>
                  <a:srgbClr val="000000"/>
                </a:solidFill>
                <a:latin typeface="宋体" pitchFamily="2" charset="-122"/>
                <a:cs typeface="Times New Roman" pitchFamily="18" charset="0"/>
              </a:rPr>
              <a:t>2013—2015</a:t>
            </a:r>
            <a:r>
              <a:rPr lang="zh-CN" altLang="en-US" sz="2400" b="1" dirty="0" smtClean="0">
                <a:solidFill>
                  <a:srgbClr val="000000"/>
                </a:solidFill>
                <a:latin typeface="宋体" pitchFamily="2" charset="-122"/>
                <a:cs typeface="Times New Roman" pitchFamily="18" charset="0"/>
              </a:rPr>
              <a:t>年新课标全国卷</a:t>
            </a:r>
            <a:r>
              <a:rPr lang="en-US" altLang="zh-CN" sz="2400" b="1" dirty="0" smtClean="0">
                <a:solidFill>
                  <a:srgbClr val="000000"/>
                </a:solidFill>
                <a:latin typeface="宋体" pitchFamily="2" charset="-122"/>
                <a:cs typeface="Times New Roman" pitchFamily="18" charset="0"/>
              </a:rPr>
              <a:t>Ⅰ</a:t>
            </a:r>
            <a:r>
              <a:rPr lang="zh-CN" altLang="en-US" sz="2400" b="1" dirty="0" smtClean="0">
                <a:solidFill>
                  <a:srgbClr val="000000"/>
                </a:solidFill>
                <a:latin typeface="宋体" pitchFamily="2" charset="-122"/>
                <a:cs typeface="Times New Roman" pitchFamily="18" charset="0"/>
              </a:rPr>
              <a:t>、新课标全国卷</a:t>
            </a:r>
            <a:r>
              <a:rPr lang="en-US" altLang="zh-CN" sz="2400" b="1" dirty="0" smtClean="0">
                <a:solidFill>
                  <a:srgbClr val="000000"/>
                </a:solidFill>
                <a:latin typeface="宋体" pitchFamily="2" charset="-122"/>
                <a:cs typeface="Times New Roman" pitchFamily="18" charset="0"/>
              </a:rPr>
              <a:t>Ⅱ</a:t>
            </a:r>
            <a:r>
              <a:rPr lang="zh-CN" altLang="en-US" sz="2400" b="1" dirty="0" smtClean="0">
                <a:solidFill>
                  <a:srgbClr val="000000"/>
                </a:solidFill>
                <a:latin typeface="宋体" pitchFamily="2" charset="-122"/>
                <a:cs typeface="Times New Roman" pitchFamily="18" charset="0"/>
              </a:rPr>
              <a:t>一直考查。题型具有综合性，选材贴近现实生活。易与扩展语句、压缩语段，正确运用常见的修辞手法，语言表达简明、连贯、得体、准确、鲜明、生动等考点结合起来进行考查；一般为主观题，分值为</a:t>
            </a:r>
            <a:r>
              <a:rPr lang="en-US" altLang="zh-CN" sz="2400" b="1" dirty="0" smtClean="0">
                <a:solidFill>
                  <a:srgbClr val="000000"/>
                </a:solidFill>
                <a:latin typeface="宋体" pitchFamily="2" charset="-122"/>
                <a:cs typeface="Times New Roman" pitchFamily="18" charset="0"/>
              </a:rPr>
              <a:t>5</a:t>
            </a:r>
            <a:r>
              <a:rPr lang="zh-CN" altLang="en-US" sz="2400" b="1" dirty="0" smtClean="0">
                <a:solidFill>
                  <a:srgbClr val="000000"/>
                </a:solidFill>
                <a:latin typeface="宋体" pitchFamily="2" charset="-122"/>
                <a:cs typeface="Times New Roman" pitchFamily="18" charset="0"/>
              </a:rPr>
              <a:t>～</a:t>
            </a:r>
            <a:r>
              <a:rPr lang="en-US" altLang="zh-CN" sz="2400" b="1" dirty="0" smtClean="0">
                <a:solidFill>
                  <a:srgbClr val="000000"/>
                </a:solidFill>
                <a:latin typeface="宋体" pitchFamily="2" charset="-122"/>
                <a:cs typeface="Times New Roman" pitchFamily="18" charset="0"/>
              </a:rPr>
              <a:t>6</a:t>
            </a:r>
            <a:r>
              <a:rPr lang="zh-CN" altLang="en-US" sz="2400" b="1" dirty="0" smtClean="0">
                <a:solidFill>
                  <a:srgbClr val="000000"/>
                </a:solidFill>
                <a:latin typeface="宋体" pitchFamily="2" charset="-122"/>
                <a:cs typeface="Times New Roman" pitchFamily="18" charset="0"/>
              </a:rPr>
              <a:t>分；命题时注重挖掘现实，聚焦民生热点，创设特定情境；常要求考生根据图表内容分析材料，揭示隐含信息、深刻寓意，或进行综合评价。</a:t>
            </a:r>
            <a:endParaRPr lang="zh-CN" altLang="zh-CN" sz="2400" b="1" dirty="0">
              <a:solidFill>
                <a:srgbClr val="000000"/>
              </a:solidFill>
              <a:latin typeface="宋体" pitchFamily="2" charset="-122"/>
              <a:cs typeface="Times New Roman" pitchFamily="18" charset="0"/>
            </a:endParaRP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ts val="2200"/>
              </a:lnSpc>
              <a:spcBef>
                <a:spcPct val="0"/>
              </a:spcBef>
              <a:buFontTx/>
              <a:buNone/>
              <a:defRPr/>
            </a:pPr>
            <a:r>
              <a:rPr lang="zh-CN" altLang="en-US" sz="2600" b="1">
                <a:solidFill>
                  <a:schemeClr val="bg1"/>
                </a:solidFill>
                <a:latin typeface="幼圆" pitchFamily="49" charset="-122"/>
                <a:ea typeface="幼圆" pitchFamily="49" charset="-122"/>
              </a:rPr>
              <a:t>考情透析</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2046984"/>
                                        </p:tgtEl>
                                        <p:attrNameLst>
                                          <p:attrName>style.visibility</p:attrName>
                                        </p:attrNameLst>
                                      </p:cBhvr>
                                      <p:to>
                                        <p:strVal val="visible"/>
                                      </p:to>
                                    </p:set>
                                    <p:animEffect transition="in" filter="diamond(in)">
                                      <p:cBhvr>
                                        <p:cTn id="12" dur="500"/>
                                        <p:tgtEl>
                                          <p:spTgt spid="20469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6984" grpId="0"/>
      <p:bldP spid="1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36625"/>
            <a:ext cx="7920037" cy="5399088"/>
          </a:xfrm>
        </p:spPr>
        <p:txBody>
          <a:bodyPr>
            <a:noAutofit/>
          </a:bodyPr>
          <a:lstStyle/>
          <a:p>
            <a:pPr marL="0" indent="0" algn="just" eaLnBrk="1" hangingPunct="1">
              <a:lnSpc>
                <a:spcPct val="122000"/>
              </a:lnSpc>
              <a:spcBef>
                <a:spcPct val="0"/>
              </a:spcBef>
              <a:buFont typeface="Arial" charset="0"/>
              <a:buNone/>
            </a:pPr>
            <a:r>
              <a:rPr lang="zh-CN" altLang="en-US" sz="2400" b="1" dirty="0" smtClean="0">
                <a:latin typeface="宋体" pitchFamily="2" charset="-122"/>
              </a:rPr>
              <a:t>                                          （续表）</a:t>
            </a:r>
          </a:p>
        </p:txBody>
      </p:sp>
      <p:grpSp>
        <p:nvGrpSpPr>
          <p:cNvPr id="2" name="Group 10"/>
          <p:cNvGrpSpPr>
            <a:grpSpLocks/>
          </p:cNvGrpSpPr>
          <p:nvPr/>
        </p:nvGrpSpPr>
        <p:grpSpPr bwMode="auto">
          <a:xfrm>
            <a:off x="1588" y="2674938"/>
            <a:ext cx="609600" cy="1978025"/>
            <a:chOff x="1" y="1685"/>
            <a:chExt cx="384" cy="1246"/>
          </a:xfrm>
        </p:grpSpPr>
        <p:pic>
          <p:nvPicPr>
            <p:cNvPr id="884740" name="Picture 11"/>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88474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dirty="0">
                  <a:solidFill>
                    <a:schemeClr val="bg1"/>
                  </a:solidFill>
                  <a:ea typeface="幼圆" pitchFamily="49" charset="-122"/>
                </a:rPr>
                <a:t>考点</a:t>
              </a:r>
              <a:r>
                <a:rPr lang="en-US" altLang="zh-CN" sz="2000" b="1" dirty="0">
                  <a:solidFill>
                    <a:schemeClr val="bg1"/>
                  </a:solidFill>
                  <a:ea typeface="幼圆" pitchFamily="49" charset="-122"/>
                </a:rPr>
                <a:t>  ·</a:t>
              </a:r>
            </a:p>
            <a:p>
              <a:pPr algn="l" eaLnBrk="1" hangingPunct="1">
                <a:lnSpc>
                  <a:spcPts val="2300"/>
                </a:lnSpc>
                <a:spcBef>
                  <a:spcPct val="0"/>
                </a:spcBef>
              </a:pPr>
              <a:r>
                <a:rPr lang="zh-CN" altLang="en-US" sz="2000" b="1" dirty="0">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8" name="Group 3"/>
          <p:cNvGraphicFramePr>
            <a:graphicFrameLocks noGrp="1"/>
          </p:cNvGraphicFramePr>
          <p:nvPr/>
        </p:nvGraphicFramePr>
        <p:xfrm>
          <a:off x="1000100" y="1428736"/>
          <a:ext cx="7715304" cy="4297365"/>
        </p:xfrm>
        <a:graphic>
          <a:graphicData uri="http://schemas.openxmlformats.org/drawingml/2006/table">
            <a:tbl>
              <a:tblPr/>
              <a:tblGrid>
                <a:gridCol w="715415"/>
                <a:gridCol w="6999889"/>
              </a:tblGrid>
              <a:tr h="2143140">
                <a:tc>
                  <a:txBody>
                    <a:bodyPr/>
                    <a:lstStyle/>
                    <a:p>
                      <a:pPr algn="ctr"/>
                      <a:r>
                        <a:rPr lang="zh-CN" altLang="en-US" sz="2000" b="1" baseline="0" dirty="0" smtClean="0">
                          <a:solidFill>
                            <a:schemeClr val="tx1"/>
                          </a:solidFill>
                          <a:latin typeface="+mn-ea"/>
                          <a:ea typeface="+mn-ea"/>
                        </a:rPr>
                        <a:t>示例</a:t>
                      </a: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baseline="0" dirty="0" smtClean="0">
                          <a:solidFill>
                            <a:schemeClr val="tx1"/>
                          </a:solidFill>
                          <a:latin typeface="+mn-ea"/>
                          <a:ea typeface="+mn-ea"/>
                        </a:rPr>
                        <a:t>  具有中性色彩的成语则无褒义或贬义的感情色彩，如“四通八达”</a:t>
                      </a:r>
                      <a:r>
                        <a:rPr lang="en-US" altLang="zh-CN" sz="2000" b="1" baseline="0" dirty="0" smtClean="0">
                          <a:solidFill>
                            <a:schemeClr val="tx1"/>
                          </a:solidFill>
                          <a:latin typeface="+mn-ea"/>
                          <a:ea typeface="+mn-ea"/>
                        </a:rPr>
                        <a:t>(</a:t>
                      </a:r>
                      <a:r>
                        <a:rPr lang="zh-CN" altLang="en-US" sz="2000" b="1" baseline="0" dirty="0" smtClean="0">
                          <a:solidFill>
                            <a:schemeClr val="tx1"/>
                          </a:solidFill>
                          <a:latin typeface="+mn-ea"/>
                          <a:ea typeface="+mn-ea"/>
                        </a:rPr>
                        <a:t>形容交通极便利</a:t>
                      </a:r>
                      <a:r>
                        <a:rPr lang="en-US" altLang="zh-CN" sz="2000" b="1" baseline="0" dirty="0" smtClean="0">
                          <a:solidFill>
                            <a:schemeClr val="tx1"/>
                          </a:solidFill>
                          <a:latin typeface="+mn-ea"/>
                          <a:ea typeface="+mn-ea"/>
                        </a:rPr>
                        <a:t>)</a:t>
                      </a:r>
                      <a:r>
                        <a:rPr lang="zh-CN" altLang="en-US" sz="2000" b="1" baseline="0" dirty="0" smtClean="0">
                          <a:solidFill>
                            <a:schemeClr val="tx1"/>
                          </a:solidFill>
                          <a:latin typeface="+mn-ea"/>
                          <a:ea typeface="+mn-ea"/>
                        </a:rPr>
                        <a:t>等；还有一些成语，既能用在褒义方面，又能用在贬义方面，如“按图索骥”</a:t>
                      </a:r>
                      <a:r>
                        <a:rPr lang="en-US" altLang="zh-CN" sz="2000" b="1" baseline="0" dirty="0" smtClean="0">
                          <a:solidFill>
                            <a:schemeClr val="tx1"/>
                          </a:solidFill>
                          <a:latin typeface="+mn-ea"/>
                          <a:ea typeface="+mn-ea"/>
                        </a:rPr>
                        <a:t>(</a:t>
                      </a:r>
                      <a:r>
                        <a:rPr lang="zh-CN" altLang="en-US" sz="2000" b="1" baseline="0" dirty="0" smtClean="0">
                          <a:solidFill>
                            <a:schemeClr val="tx1"/>
                          </a:solidFill>
                          <a:latin typeface="+mn-ea"/>
                          <a:ea typeface="+mn-ea"/>
                        </a:rPr>
                        <a:t>既比喻办事机械死板，也比喻按照线索寻找</a:t>
                      </a:r>
                      <a:r>
                        <a:rPr lang="en-US" altLang="zh-CN" sz="2000" b="1" baseline="0" dirty="0" smtClean="0">
                          <a:solidFill>
                            <a:schemeClr val="tx1"/>
                          </a:solidFill>
                          <a:latin typeface="+mn-ea"/>
                          <a:ea typeface="+mn-ea"/>
                        </a:rPr>
                        <a:t>)</a:t>
                      </a:r>
                      <a:r>
                        <a:rPr lang="zh-CN" altLang="en-US" sz="2000" b="1" baseline="0" dirty="0" smtClean="0">
                          <a:solidFill>
                            <a:schemeClr val="tx1"/>
                          </a:solidFill>
                          <a:latin typeface="+mn-ea"/>
                          <a:ea typeface="+mn-ea"/>
                        </a:rPr>
                        <a:t>、“暗送秋波”</a:t>
                      </a:r>
                      <a:r>
                        <a:rPr lang="en-US" altLang="zh-CN" sz="2000" b="1" baseline="0" dirty="0" smtClean="0">
                          <a:solidFill>
                            <a:schemeClr val="tx1"/>
                          </a:solidFill>
                          <a:latin typeface="+mn-ea"/>
                          <a:ea typeface="+mn-ea"/>
                        </a:rPr>
                        <a:t>(</a:t>
                      </a:r>
                      <a:r>
                        <a:rPr lang="zh-CN" altLang="en-US" sz="2000" b="1" baseline="0" dirty="0" smtClean="0">
                          <a:solidFill>
                            <a:schemeClr val="tx1"/>
                          </a:solidFill>
                          <a:latin typeface="+mn-ea"/>
                          <a:ea typeface="+mn-ea"/>
                        </a:rPr>
                        <a:t>本指有情人暗中眉目传情，现也引申为献媚取宠，暗中勾搭</a:t>
                      </a:r>
                      <a:r>
                        <a:rPr lang="en-US" altLang="zh-CN" sz="2000" b="1" baseline="0" dirty="0" smtClean="0">
                          <a:solidFill>
                            <a:schemeClr val="tx1"/>
                          </a:solidFill>
                          <a:latin typeface="+mn-ea"/>
                          <a:ea typeface="+mn-ea"/>
                        </a:rPr>
                        <a:t>)</a:t>
                      </a:r>
                      <a:r>
                        <a:rPr lang="zh-CN" altLang="en-US" sz="2000" b="1" baseline="0" dirty="0" smtClean="0">
                          <a:solidFill>
                            <a:schemeClr val="tx1"/>
                          </a:solidFill>
                          <a:latin typeface="+mn-ea"/>
                          <a:ea typeface="+mn-ea"/>
                        </a:rPr>
                        <a:t>、“绵里藏针”</a:t>
                      </a:r>
                      <a:r>
                        <a:rPr lang="en-US" altLang="zh-CN" sz="2000" b="1" baseline="0" dirty="0" smtClean="0">
                          <a:solidFill>
                            <a:schemeClr val="tx1"/>
                          </a:solidFill>
                          <a:latin typeface="+mn-ea"/>
                          <a:ea typeface="+mn-ea"/>
                        </a:rPr>
                        <a:t>(</a:t>
                      </a:r>
                      <a:r>
                        <a:rPr lang="zh-CN" altLang="en-US" sz="2000" b="1" baseline="0" dirty="0" smtClean="0">
                          <a:solidFill>
                            <a:schemeClr val="tx1"/>
                          </a:solidFill>
                          <a:latin typeface="+mn-ea"/>
                          <a:ea typeface="+mn-ea"/>
                        </a:rPr>
                        <a:t>既比喻外貌柔和，内心刻毒，也形容柔中有刚</a:t>
                      </a:r>
                      <a:r>
                        <a:rPr lang="en-US" altLang="zh-CN" sz="2000" b="1" baseline="0" dirty="0" smtClean="0">
                          <a:solidFill>
                            <a:schemeClr val="tx1"/>
                          </a:solidFill>
                          <a:latin typeface="+mn-ea"/>
                          <a:ea typeface="+mn-ea"/>
                        </a:rPr>
                        <a:t>)</a:t>
                      </a:r>
                      <a:r>
                        <a:rPr lang="zh-CN" altLang="en-US" sz="2000" b="1" baseline="0" dirty="0" smtClean="0">
                          <a:solidFill>
                            <a:schemeClr val="tx1"/>
                          </a:solidFill>
                          <a:latin typeface="+mn-ea"/>
                          <a:ea typeface="+mn-ea"/>
                        </a:rPr>
                        <a:t>等</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1542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baseline="0" dirty="0" smtClean="0">
                          <a:solidFill>
                            <a:schemeClr val="tx1"/>
                          </a:solidFill>
                          <a:latin typeface="+mn-ea"/>
                          <a:ea typeface="+mn-ea"/>
                        </a:rPr>
                        <a:t>如何避免褒贬误用</a:t>
                      </a:r>
                    </a:p>
                    <a:p>
                      <a:pPr algn="ctr"/>
                      <a:endParaRPr lang="zh-CN" altLang="en-US" sz="2000" b="1" baseline="0" dirty="0">
                        <a:solidFill>
                          <a:schemeClr val="tx1"/>
                        </a:solidFill>
                        <a:latin typeface="+mn-ea"/>
                        <a:ea typeface="+mn-ea"/>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endParaRPr lang="zh-CN" altLang="en-US" sz="2000" b="1" baseline="0" dirty="0">
                        <a:solidFill>
                          <a:schemeClr val="tx1"/>
                        </a:solidFill>
                        <a:latin typeface="+mn-ea"/>
                        <a:ea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983042" name="Picture 2"/>
          <p:cNvPicPr>
            <a:picLocks noChangeAspect="1" noChangeArrowheads="1"/>
          </p:cNvPicPr>
          <p:nvPr/>
        </p:nvPicPr>
        <p:blipFill>
          <a:blip r:embed="rId4" cstate="print"/>
          <a:srcRect/>
          <a:stretch>
            <a:fillRect/>
          </a:stretch>
        </p:blipFill>
        <p:spPr bwMode="auto">
          <a:xfrm>
            <a:off x="2428860" y="3714752"/>
            <a:ext cx="5857916" cy="1928826"/>
          </a:xfrm>
          <a:prstGeom prst="rect">
            <a:avLst/>
          </a:prstGeom>
          <a:noFill/>
          <a:ln w="9525">
            <a:noFill/>
            <a:miter lim="800000"/>
            <a:headEnd/>
            <a:tailEnd/>
          </a:ln>
          <a:effectLst/>
        </p:spPr>
      </p:pic>
      <p:sp>
        <p:nvSpPr>
          <p:cNvPr id="10"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par>
                                <p:cTn id="8" presetID="2" presetClass="entr" presetSubtype="4" fill="hold" nodeType="withEffect">
                                  <p:stCondLst>
                                    <p:cond delay="0"/>
                                  </p:stCondLst>
                                  <p:childTnLst>
                                    <p:set>
                                      <p:cBhvr>
                                        <p:cTn id="9" dur="1" fill="hold">
                                          <p:stCondLst>
                                            <p:cond delay="0"/>
                                          </p:stCondLst>
                                        </p:cTn>
                                        <p:tgtEl>
                                          <p:spTgt spid="983042"/>
                                        </p:tgtEl>
                                        <p:attrNameLst>
                                          <p:attrName>style.visibility</p:attrName>
                                        </p:attrNameLst>
                                      </p:cBhvr>
                                      <p:to>
                                        <p:strVal val="visible"/>
                                      </p:to>
                                    </p:set>
                                    <p:anim calcmode="lin" valueType="num">
                                      <p:cBhvr additive="base">
                                        <p:cTn id="10" dur="500" fill="hold"/>
                                        <p:tgtEl>
                                          <p:spTgt spid="983042"/>
                                        </p:tgtEl>
                                        <p:attrNameLst>
                                          <p:attrName>ppt_x</p:attrName>
                                        </p:attrNameLst>
                                      </p:cBhvr>
                                      <p:tavLst>
                                        <p:tav tm="0">
                                          <p:val>
                                            <p:strVal val="#ppt_x"/>
                                          </p:val>
                                        </p:tav>
                                        <p:tav tm="100000">
                                          <p:val>
                                            <p:strVal val="#ppt_x"/>
                                          </p:val>
                                        </p:tav>
                                      </p:tavLst>
                                    </p:anim>
                                    <p:anim calcmode="lin" valueType="num">
                                      <p:cBhvr additive="base">
                                        <p:cTn id="11" dur="500" fill="hold"/>
                                        <p:tgtEl>
                                          <p:spTgt spid="9830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714356"/>
            <a:ext cx="8215370" cy="5786477"/>
          </a:xfrm>
        </p:spPr>
        <p:txBody>
          <a:bodyPr>
            <a:noAutofit/>
          </a:bodyPr>
          <a:lstStyle/>
          <a:p>
            <a:pPr marL="0" indent="0" algn="ctr" eaLnBrk="1" hangingPunct="1">
              <a:lnSpc>
                <a:spcPts val="3500"/>
              </a:lnSpc>
              <a:spcBef>
                <a:spcPct val="0"/>
              </a:spcBef>
              <a:buFont typeface="Arial" charset="0"/>
              <a:buNone/>
            </a:pPr>
            <a:r>
              <a:rPr lang="en-US" altLang="zh-CN" sz="2400" b="1" dirty="0" smtClean="0">
                <a:solidFill>
                  <a:srgbClr val="0033CC"/>
                </a:solidFill>
                <a:effectLst>
                  <a:outerShdw blurRad="38100" dist="38100" dir="2700000" algn="tl">
                    <a:srgbClr val="C0C0C0"/>
                  </a:outerShdw>
                </a:effectLst>
                <a:latin typeface="宋体" pitchFamily="2" charset="-122"/>
              </a:rPr>
              <a:t>—— </a:t>
            </a:r>
            <a:r>
              <a:rPr lang="zh-CN" altLang="en-US" sz="2400" b="1" dirty="0" smtClean="0">
                <a:solidFill>
                  <a:srgbClr val="0033CC"/>
                </a:solidFill>
                <a:effectLst>
                  <a:outerShdw blurRad="38100" dist="38100" dir="2700000" algn="tl">
                    <a:srgbClr val="C0C0C0"/>
                  </a:outerShdw>
                </a:effectLst>
                <a:latin typeface="+mn-ea"/>
              </a:rPr>
              <a:t>真题体验 </a:t>
            </a:r>
            <a:r>
              <a:rPr lang="en-US" altLang="zh-CN" sz="2400" b="1" dirty="0" smtClean="0">
                <a:solidFill>
                  <a:srgbClr val="0033CC"/>
                </a:solidFill>
                <a:effectLst>
                  <a:outerShdw blurRad="38100" dist="38100" dir="2700000" algn="tl">
                    <a:srgbClr val="C0C0C0"/>
                  </a:outerShdw>
                </a:effectLst>
                <a:latin typeface="+mn-ea"/>
              </a:rPr>
              <a:t>——</a:t>
            </a:r>
          </a:p>
          <a:p>
            <a:pPr marL="0" indent="0" eaLnBrk="1" hangingPunct="1">
              <a:lnSpc>
                <a:spcPts val="3500"/>
              </a:lnSpc>
              <a:spcBef>
                <a:spcPct val="0"/>
              </a:spcBef>
              <a:buNone/>
            </a:pPr>
            <a:r>
              <a:rPr lang="en-US" altLang="zh-CN" sz="2400" b="1" dirty="0" smtClean="0">
                <a:solidFill>
                  <a:srgbClr val="000000"/>
                </a:solidFill>
                <a:latin typeface="Courier New"/>
                <a:cs typeface="Times New Roman" pitchFamily="18" charset="0"/>
              </a:rPr>
              <a:t>1. </a:t>
            </a:r>
            <a:r>
              <a:rPr lang="en-US" altLang="zh-CN" sz="2400" b="1" dirty="0" smtClean="0">
                <a:solidFill>
                  <a:srgbClr val="000000"/>
                </a:solidFill>
                <a:latin typeface="+mn-ea"/>
                <a:cs typeface="Times New Roman" pitchFamily="18" charset="0"/>
              </a:rPr>
              <a:t>[</a:t>
            </a:r>
            <a:r>
              <a:rPr lang="en-US" altLang="zh-CN" sz="2400" b="1" dirty="0" smtClean="0">
                <a:solidFill>
                  <a:srgbClr val="000000"/>
                </a:solidFill>
                <a:latin typeface="宋体" pitchFamily="2" charset="-122"/>
                <a:ea typeface="宋体" pitchFamily="2" charset="-122"/>
                <a:cs typeface="Times New Roman" pitchFamily="18" charset="0"/>
              </a:rPr>
              <a:t>2015</a:t>
            </a:r>
            <a:r>
              <a:rPr lang="en-US" altLang="zh-CN"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全国卷</a:t>
            </a:r>
            <a:r>
              <a:rPr lang="en-US" altLang="zh-CN" sz="2400" b="1" dirty="0" smtClean="0">
                <a:solidFill>
                  <a:srgbClr val="000000"/>
                </a:solidFill>
                <a:latin typeface="+mn-ea"/>
                <a:cs typeface="Times New Roman" pitchFamily="18" charset="0"/>
              </a:rPr>
              <a:t>Ⅰ] </a:t>
            </a:r>
            <a:r>
              <a:rPr lang="zh-CN" altLang="en-US" sz="2400" b="1" dirty="0" smtClean="0">
                <a:solidFill>
                  <a:srgbClr val="000000"/>
                </a:solidFill>
                <a:latin typeface="+mn-ea"/>
                <a:cs typeface="Times New Roman" pitchFamily="18" charset="0"/>
              </a:rPr>
              <a:t>下面是中国邮政为保护地球水环境发行的邮票中的主体图形。请写出构图要素，并说明图形寓意，要求语意简明，句子通顺，不超过</a:t>
            </a:r>
            <a:r>
              <a:rPr lang="en-US" altLang="zh-CN" sz="2400" b="1" dirty="0" smtClean="0">
                <a:solidFill>
                  <a:srgbClr val="000000"/>
                </a:solidFill>
                <a:latin typeface="宋体" pitchFamily="2" charset="-122"/>
                <a:ea typeface="宋体" pitchFamily="2" charset="-122"/>
                <a:cs typeface="Times New Roman" pitchFamily="18" charset="0"/>
              </a:rPr>
              <a:t>80</a:t>
            </a:r>
            <a:r>
              <a:rPr lang="zh-CN" altLang="en-US" sz="2400" b="1" dirty="0" smtClean="0">
                <a:solidFill>
                  <a:srgbClr val="000000"/>
                </a:solidFill>
                <a:latin typeface="+mn-ea"/>
                <a:cs typeface="Times New Roman" pitchFamily="18" charset="0"/>
              </a:rPr>
              <a:t>个字。</a:t>
            </a:r>
            <a:r>
              <a:rPr lang="en-US" altLang="zh-CN" sz="2400" b="1" dirty="0" smtClean="0">
                <a:solidFill>
                  <a:srgbClr val="000000"/>
                </a:solidFill>
                <a:latin typeface="+mn-ea"/>
                <a:cs typeface="Times New Roman" pitchFamily="18" charset="0"/>
              </a:rPr>
              <a:t>(</a:t>
            </a:r>
            <a:r>
              <a:rPr lang="en-US" altLang="zh-CN" sz="2400" b="1" dirty="0" smtClean="0">
                <a:solidFill>
                  <a:srgbClr val="000000"/>
                </a:solidFill>
                <a:latin typeface="宋体" pitchFamily="2" charset="-122"/>
                <a:ea typeface="宋体" pitchFamily="2" charset="-122"/>
                <a:cs typeface="Times New Roman" pitchFamily="18" charset="0"/>
              </a:rPr>
              <a:t>6</a:t>
            </a:r>
            <a:r>
              <a:rPr lang="zh-CN" altLang="en-US" sz="2400" b="1" dirty="0" smtClean="0">
                <a:solidFill>
                  <a:srgbClr val="000000"/>
                </a:solidFill>
                <a:latin typeface="+mn-ea"/>
                <a:cs typeface="Times New Roman" pitchFamily="18" charset="0"/>
              </a:rPr>
              <a:t>分</a:t>
            </a:r>
            <a:r>
              <a:rPr lang="en-US" altLang="zh-CN" sz="2400" b="1" dirty="0" smtClean="0">
                <a:solidFill>
                  <a:srgbClr val="000000"/>
                </a:solidFill>
                <a:latin typeface="+mn-ea"/>
                <a:cs typeface="Times New Roman" pitchFamily="18" charset="0"/>
              </a:rPr>
              <a:t>)</a:t>
            </a:r>
            <a:endParaRPr lang="zh-CN" altLang="en-US" sz="2400" b="1" dirty="0" smtClean="0">
              <a:solidFill>
                <a:srgbClr val="000000"/>
              </a:solidFill>
              <a:latin typeface="+mn-ea"/>
              <a:cs typeface="Times New Roman" pitchFamily="18" charset="0"/>
            </a:endParaRPr>
          </a:p>
          <a:p>
            <a:pPr marL="0" indent="0" eaLnBrk="1" hangingPunct="1">
              <a:lnSpc>
                <a:spcPts val="3500"/>
              </a:lnSpc>
              <a:spcBef>
                <a:spcPct val="0"/>
              </a:spcBef>
              <a:buFont typeface="Arial" charset="0"/>
              <a:buNone/>
            </a:pPr>
            <a:endParaRPr lang="en-US" altLang="zh-CN" sz="2400" b="1" dirty="0" smtClean="0">
              <a:solidFill>
                <a:srgbClr val="000000"/>
              </a:solidFill>
              <a:latin typeface="Times New Roman" pitchFamily="18" charset="0"/>
              <a:ea typeface="仿宋_GB2312" pitchFamily="49" charset="-122"/>
              <a:cs typeface="Times New Roman" pitchFamily="18" charset="0"/>
            </a:endParaRPr>
          </a:p>
          <a:p>
            <a:pPr marL="0" indent="0" eaLnBrk="1" hangingPunct="1">
              <a:lnSpc>
                <a:spcPts val="3500"/>
              </a:lnSpc>
              <a:spcBef>
                <a:spcPct val="0"/>
              </a:spcBef>
              <a:buFont typeface="Arial" charset="0"/>
              <a:buNone/>
            </a:pPr>
            <a:endParaRPr lang="en-US" altLang="zh-CN" sz="2400" b="1" dirty="0" smtClean="0"/>
          </a:p>
          <a:p>
            <a:pPr marL="0" indent="0" eaLnBrk="1" hangingPunct="1">
              <a:lnSpc>
                <a:spcPts val="3500"/>
              </a:lnSpc>
              <a:spcBef>
                <a:spcPct val="0"/>
              </a:spcBef>
              <a:buFont typeface="Arial" charset="0"/>
              <a:buNone/>
            </a:pPr>
            <a:endParaRPr lang="en-US" altLang="zh-CN" sz="2400" b="1" dirty="0" smtClean="0"/>
          </a:p>
          <a:p>
            <a:pPr marL="0" indent="0" eaLnBrk="1" hangingPunct="1">
              <a:lnSpc>
                <a:spcPts val="3500"/>
              </a:lnSpc>
              <a:spcBef>
                <a:spcPct val="0"/>
              </a:spcBef>
              <a:buFont typeface="Arial" charset="0"/>
              <a:buNone/>
            </a:pPr>
            <a:endParaRPr lang="en-US" altLang="zh-CN" sz="2400" b="1" dirty="0" smtClean="0"/>
          </a:p>
          <a:p>
            <a:pPr marL="0" indent="0" eaLnBrk="1" hangingPunct="1">
              <a:lnSpc>
                <a:spcPts val="3500"/>
              </a:lnSpc>
              <a:spcBef>
                <a:spcPct val="0"/>
              </a:spcBef>
              <a:buFont typeface="Arial" charset="0"/>
              <a:buNone/>
            </a:pPr>
            <a:endParaRPr lang="en-US" altLang="zh-CN" sz="2400" b="1" dirty="0" smtClean="0"/>
          </a:p>
          <a:p>
            <a:pPr marL="0" indent="0" eaLnBrk="1" hangingPunct="1">
              <a:lnSpc>
                <a:spcPts val="3500"/>
              </a:lnSpc>
              <a:spcBef>
                <a:spcPct val="0"/>
              </a:spcBef>
              <a:buFont typeface="Arial" charset="0"/>
              <a:buNone/>
            </a:pPr>
            <a:endParaRPr lang="en-US" altLang="zh-CN" sz="2400" b="1" dirty="0" smtClean="0"/>
          </a:p>
          <a:p>
            <a:pPr marL="0" indent="0" eaLnBrk="1" hangingPunct="1">
              <a:lnSpc>
                <a:spcPts val="3500"/>
              </a:lnSpc>
              <a:spcBef>
                <a:spcPct val="0"/>
              </a:spcBef>
              <a:buFont typeface="Arial" charset="0"/>
              <a:buNone/>
            </a:pPr>
            <a:endParaRPr lang="en-US" altLang="zh-CN" sz="2400" b="1" dirty="0" smtClean="0"/>
          </a:p>
          <a:p>
            <a:pPr marL="0" indent="0" eaLnBrk="1" hangingPunct="1">
              <a:lnSpc>
                <a:spcPts val="3500"/>
              </a:lnSpc>
              <a:spcBef>
                <a:spcPct val="0"/>
              </a:spcBef>
              <a:buFont typeface="Arial" charset="0"/>
              <a:buNone/>
            </a:pPr>
            <a:endParaRPr lang="en-US" altLang="zh-CN" sz="2400" b="1" dirty="0" smtClean="0"/>
          </a:p>
        </p:txBody>
      </p:sp>
      <p:grpSp>
        <p:nvGrpSpPr>
          <p:cNvPr id="2" name="Group 4"/>
          <p:cNvGrpSpPr>
            <a:grpSpLocks/>
          </p:cNvGrpSpPr>
          <p:nvPr/>
        </p:nvGrpSpPr>
        <p:grpSpPr bwMode="auto">
          <a:xfrm>
            <a:off x="1588" y="777875"/>
            <a:ext cx="609600" cy="2003425"/>
            <a:chOff x="1" y="490"/>
            <a:chExt cx="384" cy="1262"/>
          </a:xfrm>
        </p:grpSpPr>
        <p:pic>
          <p:nvPicPr>
            <p:cNvPr id="1424389" name="Picture 5"/>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424390"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1424391"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sp>
        <p:nvSpPr>
          <p:cNvPr id="1424392" name="Rectangle 8"/>
          <p:cNvSpPr>
            <a:spLocks noChangeArrowheads="1"/>
          </p:cNvSpPr>
          <p:nvPr/>
        </p:nvSpPr>
        <p:spPr bwMode="auto">
          <a:xfrm>
            <a:off x="0" y="2289175"/>
            <a:ext cx="450850" cy="366713"/>
          </a:xfrm>
          <a:prstGeom prst="rect">
            <a:avLst/>
          </a:prstGeom>
          <a:noFill/>
          <a:ln w="9525">
            <a:noFill/>
            <a:miter lim="800000"/>
            <a:headEnd/>
            <a:tailEnd/>
          </a:ln>
        </p:spPr>
        <p:txBody>
          <a:bodyPr wrap="none" anchor="ctr">
            <a:spAutoFit/>
          </a:bodyPr>
          <a:lstStyle/>
          <a:p>
            <a:pPr indent="266700" algn="l" eaLnBrk="1" hangingPunct="1">
              <a:lnSpc>
                <a:spcPct val="100000"/>
              </a:lnSpc>
              <a:spcBef>
                <a:spcPct val="0"/>
              </a:spcBef>
              <a:buFontTx/>
              <a:buNone/>
            </a:pPr>
            <a:endParaRPr lang="zh-CN" altLang="en-US" sz="1800"/>
          </a:p>
        </p:txBody>
      </p:sp>
      <p:sp>
        <p:nvSpPr>
          <p:cNvPr id="2049049" name="Rectangle 25"/>
          <p:cNvSpPr>
            <a:spLocks noChangeArrowheads="1"/>
          </p:cNvSpPr>
          <p:nvPr/>
        </p:nvSpPr>
        <p:spPr bwMode="auto">
          <a:xfrm>
            <a:off x="571472" y="5857892"/>
            <a:ext cx="7888316" cy="541174"/>
          </a:xfrm>
          <a:prstGeom prst="rect">
            <a:avLst/>
          </a:prstGeom>
          <a:noFill/>
          <a:ln w="9525">
            <a:noFill/>
            <a:miter lim="800000"/>
            <a:headEnd/>
            <a:tailEnd/>
          </a:ln>
        </p:spPr>
        <p:txBody>
          <a:bodyPr wrap="square">
            <a:spAutoFit/>
          </a:bodyPr>
          <a:lstStyle/>
          <a:p>
            <a:pPr algn="l" eaLnBrk="1" hangingPunct="1">
              <a:lnSpc>
                <a:spcPts val="3500"/>
              </a:lnSpc>
              <a:spcBef>
                <a:spcPct val="0"/>
              </a:spcBef>
            </a:pPr>
            <a:r>
              <a:rPr lang="zh-CN" altLang="en-US" sz="2400" b="1" dirty="0">
                <a:solidFill>
                  <a:srgbClr val="990033"/>
                </a:solidFill>
                <a:latin typeface="宋体" pitchFamily="2" charset="-122"/>
                <a:cs typeface="Times New Roman" pitchFamily="18" charset="0"/>
              </a:rPr>
              <a:t>参考答案及</a:t>
            </a:r>
            <a:r>
              <a:rPr lang="zh-CN" altLang="en-US" sz="2400" b="1" dirty="0" smtClean="0">
                <a:solidFill>
                  <a:srgbClr val="990033"/>
                </a:solidFill>
                <a:latin typeface="宋体" pitchFamily="2" charset="-122"/>
                <a:cs typeface="Times New Roman" pitchFamily="18" charset="0"/>
              </a:rPr>
              <a:t>解析见本专题</a:t>
            </a:r>
            <a:r>
              <a:rPr lang="zh-CN" altLang="en-US" sz="2400" b="1" dirty="0">
                <a:solidFill>
                  <a:srgbClr val="990033"/>
                </a:solidFill>
                <a:latin typeface="宋体" pitchFamily="2" charset="-122"/>
                <a:cs typeface="Times New Roman" pitchFamily="18" charset="0"/>
              </a:rPr>
              <a:t>“现场指导”。</a:t>
            </a:r>
            <a:r>
              <a:rPr lang="zh-CN" altLang="en-US" b="1" dirty="0">
                <a:solidFill>
                  <a:srgbClr val="990033"/>
                </a:solidFill>
                <a:latin typeface="宋体" pitchFamily="2" charset="-122"/>
              </a:rPr>
              <a:t> </a:t>
            </a:r>
            <a:endParaRPr lang="en-US" altLang="zh-CN" b="1" dirty="0">
              <a:solidFill>
                <a:srgbClr val="990033"/>
              </a:solidFill>
              <a:latin typeface="宋体" pitchFamily="2"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pic>
        <p:nvPicPr>
          <p:cNvPr id="239620" name="Picture 4" descr="0新Ⅰ1"/>
          <p:cNvPicPr>
            <a:picLocks noChangeAspect="1" noChangeArrowheads="1"/>
          </p:cNvPicPr>
          <p:nvPr/>
        </p:nvPicPr>
        <p:blipFill>
          <a:blip r:embed="rId4" cstate="print"/>
          <a:srcRect/>
          <a:stretch>
            <a:fillRect/>
          </a:stretch>
        </p:blipFill>
        <p:spPr bwMode="auto">
          <a:xfrm>
            <a:off x="2143108" y="2786058"/>
            <a:ext cx="4572031" cy="2786082"/>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8" presetClass="entr" presetSubtype="16" fill="hold" nodeType="clickEffect">
                                  <p:stCondLst>
                                    <p:cond delay="0"/>
                                  </p:stCondLst>
                                  <p:childTnLst>
                                    <p:set>
                                      <p:cBhvr>
                                        <p:cTn id="23" dur="1" fill="hold">
                                          <p:stCondLst>
                                            <p:cond delay="0"/>
                                          </p:stCondLst>
                                        </p:cTn>
                                        <p:tgtEl>
                                          <p:spTgt spid="239620"/>
                                        </p:tgtEl>
                                        <p:attrNameLst>
                                          <p:attrName>style.visibility</p:attrName>
                                        </p:attrNameLst>
                                      </p:cBhvr>
                                      <p:to>
                                        <p:strVal val="visible"/>
                                      </p:to>
                                    </p:set>
                                    <p:animEffect transition="in" filter="diamond(in)">
                                      <p:cBhvr>
                                        <p:cTn id="24" dur="500"/>
                                        <p:tgtEl>
                                          <p:spTgt spid="23962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049049">
                                            <p:txEl>
                                              <p:pRg st="0" end="0"/>
                                            </p:txEl>
                                          </p:spTgt>
                                        </p:tgtEl>
                                        <p:attrNameLst>
                                          <p:attrName>style.visibility</p:attrName>
                                        </p:attrNameLst>
                                      </p:cBhvr>
                                      <p:to>
                                        <p:strVal val="visible"/>
                                      </p:to>
                                    </p:set>
                                    <p:anim calcmode="lin" valueType="num">
                                      <p:cBhvr additive="base">
                                        <p:cTn id="29" dur="500" fill="hold"/>
                                        <p:tgtEl>
                                          <p:spTgt spid="2049049">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04904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410" name="标题 1"/>
          <p:cNvSpPr>
            <a:spLocks noGrp="1"/>
          </p:cNvSpPr>
          <p:nvPr>
            <p:ph type="title" idx="4294967295"/>
          </p:nvPr>
        </p:nvSpPr>
        <p:spPr>
          <a:xfrm>
            <a:off x="611188" y="166688"/>
            <a:ext cx="6697662" cy="476250"/>
          </a:xfrm>
          <a:noFill/>
        </p:spPr>
        <p:txBody>
          <a:bodyPr/>
          <a:lstStyle/>
          <a:p>
            <a:pPr algn="l" eaLnBrk="1" hangingPunct="1"/>
            <a:r>
              <a:rPr lang="zh-CN" altLang="en-US" sz="2200" b="1" smtClean="0">
                <a:solidFill>
                  <a:srgbClr val="C00000"/>
                </a:solidFill>
                <a:latin typeface="幼圆" pitchFamily="49" charset="-122"/>
                <a:ea typeface="幼圆" pitchFamily="49" charset="-122"/>
              </a:rPr>
              <a:t>专题六　图文转换</a:t>
            </a:r>
            <a:endParaRPr lang="en-US" altLang="zh-CN" sz="2200" b="1" smtClean="0">
              <a:solidFill>
                <a:srgbClr val="C00000"/>
              </a:solidFill>
              <a:latin typeface="幼圆" pitchFamily="49" charset="-122"/>
              <a:ea typeface="幼圆" pitchFamily="49" charset="-122"/>
            </a:endParaRPr>
          </a:p>
        </p:txBody>
      </p:sp>
      <p:sp>
        <p:nvSpPr>
          <p:cNvPr id="1425411" name="内容占位符 2"/>
          <p:cNvSpPr>
            <a:spLocks noGrp="1"/>
          </p:cNvSpPr>
          <p:nvPr>
            <p:ph idx="4294967295"/>
          </p:nvPr>
        </p:nvSpPr>
        <p:spPr>
          <a:xfrm>
            <a:off x="684213" y="765175"/>
            <a:ext cx="7920037" cy="2735263"/>
          </a:xfrm>
        </p:spPr>
        <p:txBody>
          <a:bodyPr/>
          <a:lstStyle/>
          <a:p>
            <a:pPr marL="0" indent="0" eaLnBrk="1" hangingPunct="1">
              <a:lnSpc>
                <a:spcPts val="3500"/>
              </a:lnSpc>
              <a:spcBef>
                <a:spcPct val="0"/>
              </a:spcBef>
              <a:buNone/>
            </a:pPr>
            <a:r>
              <a:rPr lang="en-US" altLang="zh-CN" sz="2400" b="1" dirty="0" smtClean="0">
                <a:latin typeface="宋体" pitchFamily="2" charset="-122"/>
              </a:rPr>
              <a:t>2</a:t>
            </a:r>
            <a:r>
              <a:rPr lang="zh-CN" altLang="en-US" sz="2400" b="1" dirty="0" smtClean="0">
                <a:latin typeface="宋体" pitchFamily="2" charset="-122"/>
              </a:rPr>
              <a:t>．</a:t>
            </a:r>
            <a:r>
              <a:rPr lang="en-US" altLang="en-US" sz="2400" b="1" dirty="0" smtClean="0">
                <a:latin typeface="宋体" pitchFamily="2" charset="-122"/>
              </a:rPr>
              <a:t>[</a:t>
            </a:r>
            <a:r>
              <a:rPr lang="en-US" altLang="en-US" sz="2400" b="1" dirty="0" smtClean="0">
                <a:latin typeface="宋体" pitchFamily="2" charset="-122"/>
                <a:ea typeface="宋体" pitchFamily="2" charset="-122"/>
              </a:rPr>
              <a:t>2015</a:t>
            </a:r>
            <a:r>
              <a:rPr lang="en-US" altLang="en-US" sz="2400" b="1" dirty="0" smtClean="0">
                <a:latin typeface="宋体" pitchFamily="2" charset="-122"/>
              </a:rPr>
              <a:t>·</a:t>
            </a:r>
            <a:r>
              <a:rPr lang="zh-CN" altLang="en-US" sz="2400" b="1" dirty="0" smtClean="0">
                <a:latin typeface="宋体" pitchFamily="2" charset="-122"/>
              </a:rPr>
              <a:t>全国卷</a:t>
            </a:r>
            <a:r>
              <a:rPr lang="en-US" altLang="en-US" sz="2400" b="1" dirty="0" smtClean="0">
                <a:latin typeface="宋体" pitchFamily="2" charset="-122"/>
              </a:rPr>
              <a:t>Ⅱ] </a:t>
            </a:r>
            <a:r>
              <a:rPr lang="zh-CN" altLang="en-US" sz="2400" b="1" dirty="0" smtClean="0">
                <a:latin typeface="宋体" pitchFamily="2" charset="-122"/>
              </a:rPr>
              <a:t>下面是联合国发行的</a:t>
            </a:r>
            <a:r>
              <a:rPr lang="en-US" altLang="en-US" sz="2400" b="1" dirty="0" smtClean="0">
                <a:latin typeface="宋体" pitchFamily="2" charset="-122"/>
              </a:rPr>
              <a:t>“</a:t>
            </a:r>
            <a:r>
              <a:rPr lang="zh-CN" altLang="en-US" sz="2400" b="1" dirty="0" smtClean="0">
                <a:latin typeface="宋体" pitchFamily="2" charset="-122"/>
              </a:rPr>
              <a:t>联合我们的力量</a:t>
            </a:r>
            <a:r>
              <a:rPr lang="en-US" altLang="en-US" sz="2400" b="1" dirty="0" smtClean="0">
                <a:latin typeface="宋体" pitchFamily="2" charset="-122"/>
              </a:rPr>
              <a:t>”</a:t>
            </a:r>
            <a:r>
              <a:rPr lang="zh-CN" altLang="en-US" sz="2400" b="1" dirty="0" smtClean="0">
                <a:latin typeface="宋体" pitchFamily="2" charset="-122"/>
              </a:rPr>
              <a:t>邮票中的主体图形，请写出构图要素，并说明图形寓意，要求语意简明，句子通顺，不超过</a:t>
            </a:r>
            <a:r>
              <a:rPr lang="en-US" altLang="en-US" sz="2400" b="1" dirty="0" smtClean="0">
                <a:latin typeface="宋体" pitchFamily="2" charset="-122"/>
                <a:ea typeface="宋体" pitchFamily="2" charset="-122"/>
              </a:rPr>
              <a:t>85</a:t>
            </a:r>
            <a:r>
              <a:rPr lang="zh-CN" altLang="en-US" sz="2400" b="1" dirty="0" smtClean="0">
                <a:latin typeface="宋体" pitchFamily="2" charset="-122"/>
              </a:rPr>
              <a:t>个字。</a:t>
            </a:r>
            <a:r>
              <a:rPr lang="en-US" altLang="en-US" sz="2400" b="1" dirty="0" smtClean="0">
                <a:latin typeface="宋体" pitchFamily="2" charset="-122"/>
              </a:rPr>
              <a:t>(</a:t>
            </a:r>
            <a:r>
              <a:rPr lang="en-US" altLang="en-US" sz="2400" b="1" dirty="0" smtClean="0">
                <a:latin typeface="宋体" pitchFamily="2" charset="-122"/>
                <a:ea typeface="宋体" pitchFamily="2" charset="-122"/>
              </a:rPr>
              <a:t>6</a:t>
            </a:r>
            <a:r>
              <a:rPr lang="zh-CN" altLang="en-US" sz="2400" b="1" dirty="0" smtClean="0">
                <a:latin typeface="宋体" pitchFamily="2" charset="-122"/>
              </a:rPr>
              <a:t>分</a:t>
            </a:r>
            <a:r>
              <a:rPr lang="en-US" altLang="en-US" sz="2400" b="1" dirty="0" smtClean="0">
                <a:latin typeface="宋体" pitchFamily="2" charset="-122"/>
              </a:rPr>
              <a:t>)</a:t>
            </a:r>
            <a:endParaRPr lang="zh-CN" altLang="en-US" sz="2400" b="1" dirty="0" smtClean="0">
              <a:latin typeface="宋体" pitchFamily="2" charset="-122"/>
            </a:endParaRPr>
          </a:p>
        </p:txBody>
      </p:sp>
      <p:grpSp>
        <p:nvGrpSpPr>
          <p:cNvPr id="2" name="Group 5"/>
          <p:cNvGrpSpPr>
            <a:grpSpLocks/>
          </p:cNvGrpSpPr>
          <p:nvPr/>
        </p:nvGrpSpPr>
        <p:grpSpPr bwMode="auto">
          <a:xfrm>
            <a:off x="1588" y="777875"/>
            <a:ext cx="609600" cy="2003425"/>
            <a:chOff x="1" y="490"/>
            <a:chExt cx="384" cy="1262"/>
          </a:xfrm>
        </p:grpSpPr>
        <p:pic>
          <p:nvPicPr>
            <p:cNvPr id="1425414"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425415"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pic>
        <p:nvPicPr>
          <p:cNvPr id="238593" name="Picture 1" descr="6新II1"/>
          <p:cNvPicPr>
            <a:picLocks noChangeAspect="1" noChangeArrowheads="1"/>
          </p:cNvPicPr>
          <p:nvPr/>
        </p:nvPicPr>
        <p:blipFill>
          <a:blip r:embed="rId4" cstate="print"/>
          <a:srcRect/>
          <a:stretch>
            <a:fillRect/>
          </a:stretch>
        </p:blipFill>
        <p:spPr bwMode="auto">
          <a:xfrm>
            <a:off x="2786050" y="2739945"/>
            <a:ext cx="3429024" cy="2903633"/>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25411">
                                            <p:txEl>
                                              <p:pRg st="0" end="0"/>
                                            </p:txEl>
                                          </p:spTgt>
                                        </p:tgtEl>
                                        <p:attrNameLst>
                                          <p:attrName>style.visibility</p:attrName>
                                        </p:attrNameLst>
                                      </p:cBhvr>
                                      <p:to>
                                        <p:strVal val="visible"/>
                                      </p:to>
                                    </p:set>
                                    <p:anim calcmode="lin" valueType="num">
                                      <p:cBhvr additive="base">
                                        <p:cTn id="7" dur="500" fill="hold"/>
                                        <p:tgtEl>
                                          <p:spTgt spid="14254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254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238593"/>
                                        </p:tgtEl>
                                        <p:attrNameLst>
                                          <p:attrName>style.visibility</p:attrName>
                                        </p:attrNameLst>
                                      </p:cBhvr>
                                      <p:to>
                                        <p:strVal val="visible"/>
                                      </p:to>
                                    </p:set>
                                    <p:animEffect transition="in" filter="diamond(in)">
                                      <p:cBhvr>
                                        <p:cTn id="13" dur="500"/>
                                        <p:tgtEl>
                                          <p:spTgt spid="238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8482" name="标题 1"/>
          <p:cNvSpPr>
            <a:spLocks noGrp="1"/>
          </p:cNvSpPr>
          <p:nvPr>
            <p:ph type="title" idx="4294967295"/>
          </p:nvPr>
        </p:nvSpPr>
        <p:spPr>
          <a:xfrm>
            <a:off x="611188" y="166688"/>
            <a:ext cx="6697662" cy="476250"/>
          </a:xfrm>
          <a:noFill/>
        </p:spPr>
        <p:txBody>
          <a:bodyPr/>
          <a:lstStyle/>
          <a:p>
            <a:pPr algn="l" eaLnBrk="1" hangingPunct="1"/>
            <a:r>
              <a:rPr lang="zh-CN" altLang="en-US" sz="2200" b="1" smtClean="0">
                <a:solidFill>
                  <a:srgbClr val="C00000"/>
                </a:solidFill>
                <a:latin typeface="幼圆" pitchFamily="49" charset="-122"/>
                <a:ea typeface="幼圆" pitchFamily="49" charset="-122"/>
              </a:rPr>
              <a:t>专题六　图文转换</a:t>
            </a:r>
            <a:endParaRPr lang="en-US" altLang="zh-CN" sz="2200" b="1" smtClean="0">
              <a:solidFill>
                <a:srgbClr val="C00000"/>
              </a:solidFill>
              <a:latin typeface="幼圆" pitchFamily="49" charset="-122"/>
              <a:ea typeface="幼圆" pitchFamily="49" charset="-122"/>
            </a:endParaRPr>
          </a:p>
        </p:txBody>
      </p:sp>
      <p:sp>
        <p:nvSpPr>
          <p:cNvPr id="1428483" name="内容占位符 2"/>
          <p:cNvSpPr>
            <a:spLocks noGrp="1"/>
          </p:cNvSpPr>
          <p:nvPr>
            <p:ph idx="4294967295"/>
          </p:nvPr>
        </p:nvSpPr>
        <p:spPr>
          <a:xfrm>
            <a:off x="571472" y="785794"/>
            <a:ext cx="8140729" cy="5549919"/>
          </a:xfrm>
        </p:spPr>
        <p:txBody>
          <a:bodyPr/>
          <a:lstStyle/>
          <a:p>
            <a:pPr marL="0" indent="0">
              <a:lnSpc>
                <a:spcPts val="3500"/>
              </a:lnSpc>
              <a:buNone/>
            </a:pPr>
            <a:r>
              <a:rPr lang="zh-CN" altLang="en-US" sz="2400" b="1" dirty="0" smtClean="0">
                <a:solidFill>
                  <a:srgbClr val="990033"/>
                </a:solidFill>
                <a:latin typeface="宋体" pitchFamily="2" charset="-122"/>
                <a:cs typeface="Times New Roman" pitchFamily="18" charset="0"/>
              </a:rPr>
              <a:t>示例：图形由橄榄枝和多面旗帜组成，这些旗帜又巧妙地构成一只飞翔的鸽子。旗帜代表不同国家，鸽子代表和平，飞鸽衔着橄榄枝，强化了和平寓意，整个图形表示各国应齐心协力、维护和平。</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答出构图要素，给</a:t>
            </a:r>
            <a:r>
              <a:rPr lang="en-US" altLang="zh-CN" sz="2400" b="1" dirty="0" smtClean="0">
                <a:solidFill>
                  <a:srgbClr val="990033"/>
                </a:solidFill>
                <a:latin typeface="宋体" pitchFamily="2" charset="-122"/>
                <a:ea typeface="宋体" pitchFamily="2" charset="-122"/>
                <a:cs typeface="Times New Roman" pitchFamily="18" charset="0"/>
              </a:rPr>
              <a:t>2</a:t>
            </a:r>
            <a:r>
              <a:rPr lang="zh-CN" altLang="en-US" sz="2400" b="1" dirty="0" smtClean="0">
                <a:solidFill>
                  <a:srgbClr val="990033"/>
                </a:solidFill>
                <a:latin typeface="宋体" pitchFamily="2" charset="-122"/>
                <a:cs typeface="Times New Roman" pitchFamily="18" charset="0"/>
              </a:rPr>
              <a:t>分；答出寓意，给</a:t>
            </a:r>
            <a:r>
              <a:rPr lang="en-US" altLang="zh-CN" sz="2400" b="1" dirty="0" smtClean="0">
                <a:solidFill>
                  <a:srgbClr val="990033"/>
                </a:solidFill>
                <a:latin typeface="宋体" pitchFamily="2" charset="-122"/>
                <a:ea typeface="宋体" pitchFamily="2" charset="-122"/>
                <a:cs typeface="Times New Roman" pitchFamily="18" charset="0"/>
              </a:rPr>
              <a:t>3</a:t>
            </a:r>
            <a:r>
              <a:rPr lang="zh-CN" altLang="en-US" sz="2400" b="1" dirty="0" smtClean="0">
                <a:solidFill>
                  <a:srgbClr val="990033"/>
                </a:solidFill>
                <a:latin typeface="宋体" pitchFamily="2" charset="-122"/>
                <a:cs typeface="Times New Roman" pitchFamily="18" charset="0"/>
              </a:rPr>
              <a:t>分；句子通顺，给</a:t>
            </a:r>
            <a:r>
              <a:rPr lang="en-US" altLang="zh-CN" sz="2400" b="1" dirty="0" smtClean="0">
                <a:solidFill>
                  <a:srgbClr val="990033"/>
                </a:solidFill>
                <a:latin typeface="宋体" pitchFamily="2" charset="-122"/>
                <a:ea typeface="宋体" pitchFamily="2" charset="-122"/>
                <a:cs typeface="Times New Roman" pitchFamily="18" charset="0"/>
              </a:rPr>
              <a:t>1</a:t>
            </a:r>
            <a:r>
              <a:rPr lang="zh-CN" altLang="en-US" sz="2400" b="1" dirty="0" smtClean="0">
                <a:solidFill>
                  <a:srgbClr val="990033"/>
                </a:solidFill>
                <a:latin typeface="宋体" pitchFamily="2" charset="-122"/>
                <a:cs typeface="Times New Roman" pitchFamily="18" charset="0"/>
              </a:rPr>
              <a:t>分。如有其他答案，只要符合要求，可酌情给分；字数不合要求，酌情扣分</a:t>
            </a:r>
            <a:r>
              <a:rPr lang="en-US" altLang="zh-CN" sz="2400" b="1" dirty="0" smtClean="0">
                <a:solidFill>
                  <a:srgbClr val="990033"/>
                </a:solidFill>
                <a:latin typeface="宋体" pitchFamily="2" charset="-122"/>
                <a:cs typeface="Times New Roman" pitchFamily="18" charset="0"/>
              </a:rPr>
              <a:t>)</a:t>
            </a:r>
            <a:endParaRPr lang="zh-CN" altLang="en-US" sz="2400" b="1" dirty="0" smtClean="0">
              <a:solidFill>
                <a:srgbClr val="990033"/>
              </a:solidFill>
              <a:latin typeface="宋体" pitchFamily="2" charset="-122"/>
              <a:cs typeface="Times New Roman" pitchFamily="18" charset="0"/>
            </a:endParaRPr>
          </a:p>
          <a:p>
            <a:pPr marL="0" indent="0">
              <a:lnSpc>
                <a:spcPts val="3500"/>
              </a:lnSpc>
              <a:buNone/>
            </a:pPr>
            <a:r>
              <a:rPr lang="en-US" altLang="zh-CN" sz="2400" b="1" dirty="0" smtClean="0">
                <a:solidFill>
                  <a:srgbClr val="990033"/>
                </a:solidFill>
                <a:latin typeface="宋体" pitchFamily="2" charset="-122"/>
                <a:cs typeface="Times New Roman" pitchFamily="18" charset="0"/>
              </a:rPr>
              <a:t>      </a:t>
            </a:r>
            <a:endParaRPr lang="zh-CN" altLang="en-US" sz="2400" b="1" dirty="0" smtClean="0">
              <a:solidFill>
                <a:srgbClr val="990033"/>
              </a:solidFill>
              <a:latin typeface="宋体" pitchFamily="2" charset="-122"/>
              <a:cs typeface="Times New Roman" pitchFamily="18" charset="0"/>
            </a:endParaRPr>
          </a:p>
        </p:txBody>
      </p:sp>
      <p:grpSp>
        <p:nvGrpSpPr>
          <p:cNvPr id="2" name="Group 5"/>
          <p:cNvGrpSpPr>
            <a:grpSpLocks/>
          </p:cNvGrpSpPr>
          <p:nvPr/>
        </p:nvGrpSpPr>
        <p:grpSpPr bwMode="auto">
          <a:xfrm>
            <a:off x="1588" y="777875"/>
            <a:ext cx="609600" cy="2003425"/>
            <a:chOff x="1" y="490"/>
            <a:chExt cx="384" cy="1262"/>
          </a:xfrm>
        </p:grpSpPr>
        <p:pic>
          <p:nvPicPr>
            <p:cNvPr id="1428486"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428487"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28483">
                                            <p:txEl>
                                              <p:pRg st="0" end="0"/>
                                            </p:txEl>
                                          </p:spTgt>
                                        </p:tgtEl>
                                        <p:attrNameLst>
                                          <p:attrName>style.visibility</p:attrName>
                                        </p:attrNameLst>
                                      </p:cBhvr>
                                      <p:to>
                                        <p:strVal val="visible"/>
                                      </p:to>
                                    </p:set>
                                    <p:anim calcmode="lin" valueType="num">
                                      <p:cBhvr additive="base">
                                        <p:cTn id="7" dur="500" fill="hold"/>
                                        <p:tgtEl>
                                          <p:spTgt spid="14284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284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28483">
                                            <p:txEl>
                                              <p:pRg st="1" end="1"/>
                                            </p:txEl>
                                          </p:spTgt>
                                        </p:tgtEl>
                                        <p:attrNameLst>
                                          <p:attrName>style.visibility</p:attrName>
                                        </p:attrNameLst>
                                      </p:cBhvr>
                                      <p:to>
                                        <p:strVal val="visible"/>
                                      </p:to>
                                    </p:set>
                                    <p:anim calcmode="lin" valueType="num">
                                      <p:cBhvr additive="base">
                                        <p:cTn id="13" dur="500" fill="hold"/>
                                        <p:tgtEl>
                                          <p:spTgt spid="142848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2848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8482" name="标题 1"/>
          <p:cNvSpPr>
            <a:spLocks noGrp="1"/>
          </p:cNvSpPr>
          <p:nvPr>
            <p:ph type="title" idx="4294967295"/>
          </p:nvPr>
        </p:nvSpPr>
        <p:spPr>
          <a:xfrm>
            <a:off x="611188" y="166688"/>
            <a:ext cx="6697662" cy="476250"/>
          </a:xfrm>
          <a:noFill/>
        </p:spPr>
        <p:txBody>
          <a:bodyPr/>
          <a:lstStyle/>
          <a:p>
            <a:pPr algn="l" eaLnBrk="1" hangingPunct="1"/>
            <a:r>
              <a:rPr lang="zh-CN" altLang="en-US" sz="2200" b="1" smtClean="0">
                <a:solidFill>
                  <a:srgbClr val="C00000"/>
                </a:solidFill>
                <a:latin typeface="幼圆" pitchFamily="49" charset="-122"/>
                <a:ea typeface="幼圆" pitchFamily="49" charset="-122"/>
              </a:rPr>
              <a:t>专题六　图文转换</a:t>
            </a:r>
            <a:endParaRPr lang="en-US" altLang="zh-CN" sz="2200" b="1" smtClean="0">
              <a:solidFill>
                <a:srgbClr val="C00000"/>
              </a:solidFill>
              <a:latin typeface="幼圆" pitchFamily="49" charset="-122"/>
              <a:ea typeface="幼圆" pitchFamily="49" charset="-122"/>
            </a:endParaRPr>
          </a:p>
        </p:txBody>
      </p:sp>
      <p:sp>
        <p:nvSpPr>
          <p:cNvPr id="1428483" name="内容占位符 2"/>
          <p:cNvSpPr>
            <a:spLocks noGrp="1"/>
          </p:cNvSpPr>
          <p:nvPr>
            <p:ph idx="4294967295"/>
          </p:nvPr>
        </p:nvSpPr>
        <p:spPr>
          <a:xfrm>
            <a:off x="571472" y="785794"/>
            <a:ext cx="8140729" cy="5549919"/>
          </a:xfrm>
        </p:spPr>
        <p:txBody>
          <a:bodyPr/>
          <a:lstStyle/>
          <a:p>
            <a:pPr marL="0" indent="0">
              <a:lnSpc>
                <a:spcPts val="3500"/>
              </a:lnSpc>
              <a:buNone/>
            </a:pP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解析</a:t>
            </a:r>
            <a:r>
              <a:rPr lang="en-US" altLang="zh-CN" sz="2400" b="1" dirty="0" smtClean="0">
                <a:solidFill>
                  <a:srgbClr val="990033"/>
                </a:solidFill>
                <a:latin typeface="宋体" pitchFamily="2" charset="-122"/>
                <a:cs typeface="Times New Roman" pitchFamily="18" charset="0"/>
              </a:rPr>
              <a:t>]  </a:t>
            </a:r>
            <a:r>
              <a:rPr lang="zh-CN" altLang="en-US" sz="2400" b="1" dirty="0" smtClean="0">
                <a:solidFill>
                  <a:srgbClr val="990033"/>
                </a:solidFill>
                <a:latin typeface="宋体" pitchFamily="2" charset="-122"/>
                <a:cs typeface="Times New Roman" pitchFamily="18" charset="0"/>
              </a:rPr>
              <a:t>本题考查图文转换和语言表达简明、连贯、鲜明、生动的能力。题干中有两个要求：写出构图要素和说明图形寓意。解答此题要注意以下两点：一是要抓住图案的细节构成；二是要将图案内容和主题名称有机结合起来。本题的图形整体上是一只鸽子衔着橄榄枝，鸽子是由各种旗帜构成的，然后再结合联合国发行的邮票名称</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联合我们的力量</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、鸽子、橄榄枝可知，寓意应该是联合国希望联合各国维护世界和平。</a:t>
            </a:r>
          </a:p>
        </p:txBody>
      </p:sp>
      <p:grpSp>
        <p:nvGrpSpPr>
          <p:cNvPr id="2" name="Group 5"/>
          <p:cNvGrpSpPr>
            <a:grpSpLocks/>
          </p:cNvGrpSpPr>
          <p:nvPr/>
        </p:nvGrpSpPr>
        <p:grpSpPr bwMode="auto">
          <a:xfrm>
            <a:off x="1588" y="777875"/>
            <a:ext cx="609600" cy="2003425"/>
            <a:chOff x="1" y="490"/>
            <a:chExt cx="384" cy="1262"/>
          </a:xfrm>
        </p:grpSpPr>
        <p:pic>
          <p:nvPicPr>
            <p:cNvPr id="1428486"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428487"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28483">
                                            <p:txEl>
                                              <p:pRg st="0" end="0"/>
                                            </p:txEl>
                                          </p:spTgt>
                                        </p:tgtEl>
                                        <p:attrNameLst>
                                          <p:attrName>style.visibility</p:attrName>
                                        </p:attrNameLst>
                                      </p:cBhvr>
                                      <p:to>
                                        <p:strVal val="visible"/>
                                      </p:to>
                                    </p:set>
                                    <p:anim calcmode="lin" valueType="num">
                                      <p:cBhvr additive="base">
                                        <p:cTn id="7" dur="500" fill="hold"/>
                                        <p:tgtEl>
                                          <p:spTgt spid="14284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2848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9506" name="标题 1"/>
          <p:cNvSpPr>
            <a:spLocks noGrp="1"/>
          </p:cNvSpPr>
          <p:nvPr>
            <p:ph type="title" idx="4294967295"/>
          </p:nvPr>
        </p:nvSpPr>
        <p:spPr>
          <a:xfrm>
            <a:off x="611188" y="166688"/>
            <a:ext cx="6697662" cy="476250"/>
          </a:xfrm>
          <a:noFill/>
        </p:spPr>
        <p:txBody>
          <a:bodyPr/>
          <a:lstStyle/>
          <a:p>
            <a:pPr algn="l" eaLnBrk="1" hangingPunct="1"/>
            <a:r>
              <a:rPr lang="zh-CN" altLang="en-US" sz="2200" b="1" smtClean="0">
                <a:solidFill>
                  <a:srgbClr val="C00000"/>
                </a:solidFill>
                <a:latin typeface="幼圆" pitchFamily="49" charset="-122"/>
                <a:ea typeface="幼圆" pitchFamily="49" charset="-122"/>
              </a:rPr>
              <a:t>专题六　图文转换</a:t>
            </a:r>
            <a:endParaRPr lang="en-US" altLang="zh-CN" sz="2200" b="1" smtClean="0">
              <a:solidFill>
                <a:srgbClr val="C00000"/>
              </a:solidFill>
              <a:latin typeface="幼圆" pitchFamily="49" charset="-122"/>
              <a:ea typeface="幼圆" pitchFamily="49" charset="-122"/>
            </a:endParaRPr>
          </a:p>
        </p:txBody>
      </p:sp>
      <p:sp>
        <p:nvSpPr>
          <p:cNvPr id="1429507"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None/>
            </a:pPr>
            <a:r>
              <a:rPr lang="en-US" altLang="zh-CN" sz="2400" b="1" dirty="0" smtClean="0">
                <a:latin typeface="宋体" pitchFamily="2" charset="-122"/>
              </a:rPr>
              <a:t>3. [</a:t>
            </a:r>
            <a:r>
              <a:rPr lang="en-US" altLang="zh-CN" sz="2400" b="1" dirty="0" smtClean="0">
                <a:latin typeface="宋体" pitchFamily="2" charset="-122"/>
                <a:ea typeface="宋体" pitchFamily="2" charset="-122"/>
              </a:rPr>
              <a:t>2014</a:t>
            </a:r>
            <a:r>
              <a:rPr lang="en-US" altLang="zh-CN" sz="2400" b="1" dirty="0" smtClean="0">
                <a:latin typeface="宋体" pitchFamily="2" charset="-122"/>
              </a:rPr>
              <a:t>·</a:t>
            </a:r>
            <a:r>
              <a:rPr lang="zh-CN" altLang="en-US" sz="2400" b="1" dirty="0" smtClean="0">
                <a:latin typeface="宋体" pitchFamily="2" charset="-122"/>
              </a:rPr>
              <a:t>新课标全国卷</a:t>
            </a:r>
            <a:r>
              <a:rPr lang="en-US" altLang="zh-CN" sz="2400" b="1" dirty="0" smtClean="0">
                <a:latin typeface="宋体" pitchFamily="2" charset="-122"/>
              </a:rPr>
              <a:t>Ⅰ] </a:t>
            </a:r>
            <a:r>
              <a:rPr lang="zh-CN" altLang="en-US" sz="2400" b="1" dirty="0" smtClean="0">
                <a:latin typeface="宋体" pitchFamily="2" charset="-122"/>
              </a:rPr>
              <a:t>下面是某中学暑期瑶族村考察的初步构思框架，请把这个构思写成一段话，要求内容完整，表述准确，语言连贯，不超过</a:t>
            </a:r>
            <a:r>
              <a:rPr lang="en-US" altLang="zh-CN" sz="2400" b="1" dirty="0" smtClean="0">
                <a:latin typeface="宋体" pitchFamily="2" charset="-122"/>
                <a:ea typeface="宋体" pitchFamily="2" charset="-122"/>
              </a:rPr>
              <a:t>75</a:t>
            </a:r>
            <a:r>
              <a:rPr lang="zh-CN" altLang="en-US" sz="2400" b="1" dirty="0" smtClean="0">
                <a:latin typeface="宋体" pitchFamily="2" charset="-122"/>
              </a:rPr>
              <a:t>个字。</a:t>
            </a:r>
            <a:r>
              <a:rPr lang="en-US" altLang="zh-CN" sz="2400" b="1" dirty="0" smtClean="0">
                <a:latin typeface="宋体" pitchFamily="2" charset="-122"/>
              </a:rPr>
              <a:t>(</a:t>
            </a:r>
            <a:r>
              <a:rPr lang="en-US" altLang="zh-CN" sz="2400" b="1" dirty="0" smtClean="0">
                <a:latin typeface="宋体" pitchFamily="2" charset="-122"/>
                <a:ea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endParaRPr lang="zh-CN" altLang="en-US" sz="2400" b="1" dirty="0" smtClean="0">
              <a:latin typeface="宋体" pitchFamily="2" charset="-122"/>
            </a:endParaRPr>
          </a:p>
          <a:p>
            <a:pPr marL="0" indent="0" eaLnBrk="1" hangingPunct="1">
              <a:lnSpc>
                <a:spcPts val="3500"/>
              </a:lnSpc>
              <a:spcBef>
                <a:spcPct val="0"/>
              </a:spcBef>
              <a:buFont typeface="Arial" charset="0"/>
              <a:buNone/>
            </a:pPr>
            <a:r>
              <a:rPr lang="zh-CN" altLang="en-US" sz="2400" b="1" dirty="0" smtClean="0">
                <a:latin typeface="宋体" pitchFamily="2" charset="-122"/>
              </a:rPr>
              <a:t> </a:t>
            </a:r>
          </a:p>
          <a:p>
            <a:pPr marL="0" indent="0" eaLnBrk="1" hangingPunct="1">
              <a:lnSpc>
                <a:spcPts val="3500"/>
              </a:lnSpc>
              <a:spcBef>
                <a:spcPct val="0"/>
              </a:spcBef>
              <a:buFont typeface="Arial" charset="0"/>
              <a:buNone/>
            </a:pPr>
            <a:endParaRPr lang="zh-CN" altLang="en-US" sz="2400" b="1" dirty="0" smtClean="0">
              <a:latin typeface="宋体" pitchFamily="2" charset="-122"/>
            </a:endParaRPr>
          </a:p>
          <a:p>
            <a:pPr marL="0" indent="0" eaLnBrk="1" hangingPunct="1">
              <a:lnSpc>
                <a:spcPts val="3500"/>
              </a:lnSpc>
              <a:spcBef>
                <a:spcPct val="0"/>
              </a:spcBef>
              <a:buFont typeface="Arial" charset="0"/>
              <a:buNone/>
            </a:pPr>
            <a:endParaRPr lang="zh-CN" altLang="en-US" sz="2400" b="1" dirty="0" smtClean="0">
              <a:latin typeface="宋体" pitchFamily="2" charset="-122"/>
            </a:endParaRPr>
          </a:p>
          <a:p>
            <a:pPr marL="0" indent="0" eaLnBrk="1" hangingPunct="1">
              <a:lnSpc>
                <a:spcPts val="3500"/>
              </a:lnSpc>
              <a:spcBef>
                <a:spcPct val="0"/>
              </a:spcBef>
              <a:buFont typeface="Arial" charset="0"/>
              <a:buNone/>
            </a:pPr>
            <a:endParaRPr lang="zh-CN" altLang="en-US" sz="2400" b="1" dirty="0" smtClean="0">
              <a:latin typeface="宋体" pitchFamily="2" charset="-122"/>
            </a:endParaRPr>
          </a:p>
          <a:p>
            <a:pPr marL="0" indent="0" eaLnBrk="1" hangingPunct="1">
              <a:lnSpc>
                <a:spcPts val="3500"/>
              </a:lnSpc>
              <a:spcBef>
                <a:spcPct val="0"/>
              </a:spcBef>
              <a:buFont typeface="Arial" charset="0"/>
              <a:buNone/>
            </a:pPr>
            <a:endParaRPr lang="zh-CN" altLang="en-US" sz="2400" b="1" dirty="0" smtClean="0">
              <a:latin typeface="宋体" pitchFamily="2" charset="-122"/>
            </a:endParaRPr>
          </a:p>
          <a:p>
            <a:pPr marL="0" indent="0" eaLnBrk="1" hangingPunct="1">
              <a:lnSpc>
                <a:spcPts val="3500"/>
              </a:lnSpc>
              <a:spcBef>
                <a:spcPct val="0"/>
              </a:spcBef>
              <a:buFont typeface="Arial" charset="0"/>
              <a:buNone/>
            </a:pPr>
            <a:endParaRPr lang="zh-CN" altLang="en-US" sz="2400" b="1" dirty="0" smtClean="0">
              <a:latin typeface="宋体" pitchFamily="2" charset="-122"/>
            </a:endParaRPr>
          </a:p>
          <a:p>
            <a:pPr marL="0" indent="0" eaLnBrk="1" hangingPunct="1">
              <a:lnSpc>
                <a:spcPts val="3500"/>
              </a:lnSpc>
              <a:spcBef>
                <a:spcPct val="0"/>
              </a:spcBef>
              <a:buFont typeface="Arial" charset="0"/>
              <a:buNone/>
            </a:pPr>
            <a:endParaRPr lang="zh-CN" altLang="en-US" sz="2400" b="1" dirty="0" smtClean="0">
              <a:latin typeface="宋体" pitchFamily="2" charset="-122"/>
            </a:endParaRPr>
          </a:p>
        </p:txBody>
      </p:sp>
      <p:grpSp>
        <p:nvGrpSpPr>
          <p:cNvPr id="2" name="Group 5"/>
          <p:cNvGrpSpPr>
            <a:grpSpLocks/>
          </p:cNvGrpSpPr>
          <p:nvPr/>
        </p:nvGrpSpPr>
        <p:grpSpPr bwMode="auto">
          <a:xfrm>
            <a:off x="1588" y="777875"/>
            <a:ext cx="609600" cy="2003425"/>
            <a:chOff x="1" y="490"/>
            <a:chExt cx="384" cy="1262"/>
          </a:xfrm>
        </p:grpSpPr>
        <p:pic>
          <p:nvPicPr>
            <p:cNvPr id="1429510"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429511"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1429512" name="Rectangle 8"/>
          <p:cNvSpPr>
            <a:spLocks noChangeArrowheads="1"/>
          </p:cNvSpPr>
          <p:nvPr/>
        </p:nvSpPr>
        <p:spPr bwMode="auto">
          <a:xfrm>
            <a:off x="0" y="2703513"/>
            <a:ext cx="450850" cy="366712"/>
          </a:xfrm>
          <a:prstGeom prst="rect">
            <a:avLst/>
          </a:prstGeom>
          <a:noFill/>
          <a:ln w="9525">
            <a:noFill/>
            <a:miter lim="800000"/>
            <a:headEnd/>
            <a:tailEnd/>
          </a:ln>
        </p:spPr>
        <p:txBody>
          <a:bodyPr wrap="none" anchor="ctr">
            <a:spAutoFit/>
          </a:bodyPr>
          <a:lstStyle/>
          <a:p>
            <a:pPr indent="266700" algn="l" eaLnBrk="1" hangingPunct="1">
              <a:lnSpc>
                <a:spcPct val="100000"/>
              </a:lnSpc>
              <a:spcBef>
                <a:spcPct val="0"/>
              </a:spcBef>
              <a:buFontTx/>
              <a:buNone/>
            </a:pPr>
            <a:endParaRPr lang="zh-CN" altLang="en-US" sz="18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pic>
        <p:nvPicPr>
          <p:cNvPr id="234497" name="Picture 1" descr="YW2"/>
          <p:cNvPicPr>
            <a:picLocks noChangeAspect="1" noChangeArrowheads="1"/>
          </p:cNvPicPr>
          <p:nvPr/>
        </p:nvPicPr>
        <p:blipFill>
          <a:blip r:embed="rId4" cstate="print"/>
          <a:srcRect/>
          <a:stretch>
            <a:fillRect/>
          </a:stretch>
        </p:blipFill>
        <p:spPr bwMode="auto">
          <a:xfrm>
            <a:off x="1357290" y="2500306"/>
            <a:ext cx="6286544" cy="3571900"/>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29507">
                                            <p:txEl>
                                              <p:pRg st="0" end="0"/>
                                            </p:txEl>
                                          </p:spTgt>
                                        </p:tgtEl>
                                        <p:attrNameLst>
                                          <p:attrName>style.visibility</p:attrName>
                                        </p:attrNameLst>
                                      </p:cBhvr>
                                      <p:to>
                                        <p:strVal val="visible"/>
                                      </p:to>
                                    </p:set>
                                    <p:anim calcmode="lin" valueType="num">
                                      <p:cBhvr additive="base">
                                        <p:cTn id="7" dur="500" fill="hold"/>
                                        <p:tgtEl>
                                          <p:spTgt spid="14295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295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234497"/>
                                        </p:tgtEl>
                                        <p:attrNameLst>
                                          <p:attrName>style.visibility</p:attrName>
                                        </p:attrNameLst>
                                      </p:cBhvr>
                                      <p:to>
                                        <p:strVal val="visible"/>
                                      </p:to>
                                    </p:set>
                                    <p:animEffect transition="in" filter="diamond(in)">
                                      <p:cBhvr>
                                        <p:cTn id="13" dur="500"/>
                                        <p:tgtEl>
                                          <p:spTgt spid="234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0530" name="Rectangle 2"/>
          <p:cNvSpPr>
            <a:spLocks noChangeArrowheads="1"/>
          </p:cNvSpPr>
          <p:nvPr/>
        </p:nvSpPr>
        <p:spPr bwMode="auto">
          <a:xfrm>
            <a:off x="571472" y="714356"/>
            <a:ext cx="8286808" cy="5786478"/>
          </a:xfrm>
          <a:prstGeom prst="rect">
            <a:avLst/>
          </a:prstGeom>
          <a:noFill/>
          <a:ln w="9525">
            <a:noFill/>
            <a:miter lim="800000"/>
            <a:headEnd/>
            <a:tailEnd/>
          </a:ln>
        </p:spPr>
        <p:txBody>
          <a:bodyPr/>
          <a:lstStyle/>
          <a:p>
            <a:pPr fontAlgn="base">
              <a:lnSpc>
                <a:spcPts val="3500"/>
              </a:lnSpc>
              <a:spcBef>
                <a:spcPct val="0"/>
              </a:spcBef>
              <a:spcAft>
                <a:spcPct val="0"/>
              </a:spcAft>
            </a:pPr>
            <a:r>
              <a:rPr lang="zh-CN" altLang="en-US" sz="2400" b="1" dirty="0" smtClean="0">
                <a:solidFill>
                  <a:srgbClr val="990033"/>
                </a:solidFill>
                <a:latin typeface="宋体" pitchFamily="2" charset="-122"/>
                <a:cs typeface="Times New Roman" pitchFamily="18" charset="0"/>
              </a:rPr>
              <a:t>本次瑶族村</a:t>
            </a:r>
            <a:r>
              <a:rPr lang="en-US" altLang="zh-CN" sz="2400" b="1" dirty="0" smtClean="0">
                <a:solidFill>
                  <a:srgbClr val="990033"/>
                </a:solidFill>
                <a:latin typeface="宋体" pitchFamily="2" charset="-122"/>
                <a:ea typeface="宋体" pitchFamily="2" charset="-122"/>
                <a:cs typeface="Times New Roman" pitchFamily="18" charset="0"/>
              </a:rPr>
              <a:t>3</a:t>
            </a:r>
            <a:r>
              <a:rPr lang="zh-CN" altLang="en-US" sz="2400" b="1" dirty="0" smtClean="0">
                <a:solidFill>
                  <a:srgbClr val="990033"/>
                </a:solidFill>
                <a:latin typeface="宋体" pitchFamily="2" charset="-122"/>
                <a:cs typeface="Times New Roman" pitchFamily="18" charset="0"/>
              </a:rPr>
              <a:t>日行考察要求参加人员事先查阅资料，了解瑶族概况，备好所需行装；考察期间的主要活动有参观、访谈以及与村民联谊，每人需写日记记录考察情况。</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内容完整，给</a:t>
            </a:r>
            <a:r>
              <a:rPr lang="en-US" altLang="zh-CN" sz="2400" b="1" dirty="0" smtClean="0">
                <a:solidFill>
                  <a:srgbClr val="990033"/>
                </a:solidFill>
                <a:latin typeface="宋体" pitchFamily="2" charset="-122"/>
                <a:ea typeface="宋体" pitchFamily="2" charset="-122"/>
                <a:cs typeface="Times New Roman" pitchFamily="18" charset="0"/>
              </a:rPr>
              <a:t>1</a:t>
            </a:r>
            <a:r>
              <a:rPr lang="zh-CN" altLang="en-US" sz="2400" b="1" dirty="0" smtClean="0">
                <a:solidFill>
                  <a:srgbClr val="990033"/>
                </a:solidFill>
                <a:latin typeface="宋体" pitchFamily="2" charset="-122"/>
                <a:cs typeface="Times New Roman" pitchFamily="18" charset="0"/>
              </a:rPr>
              <a:t>分；归属得当，给</a:t>
            </a:r>
            <a:r>
              <a:rPr lang="en-US" altLang="zh-CN" sz="2400" b="1" dirty="0" smtClean="0">
                <a:solidFill>
                  <a:srgbClr val="990033"/>
                </a:solidFill>
                <a:latin typeface="宋体" pitchFamily="2" charset="-122"/>
                <a:ea typeface="宋体" pitchFamily="2" charset="-122"/>
                <a:cs typeface="Times New Roman" pitchFamily="18" charset="0"/>
              </a:rPr>
              <a:t>1</a:t>
            </a:r>
            <a:r>
              <a:rPr lang="zh-CN" altLang="en-US" sz="2400" b="1" dirty="0" smtClean="0">
                <a:solidFill>
                  <a:srgbClr val="990033"/>
                </a:solidFill>
                <a:latin typeface="宋体" pitchFamily="2" charset="-122"/>
                <a:cs typeface="Times New Roman" pitchFamily="18" charset="0"/>
              </a:rPr>
              <a:t>分；表述准确，给</a:t>
            </a:r>
            <a:r>
              <a:rPr lang="en-US" altLang="zh-CN" sz="2400" b="1" dirty="0" smtClean="0">
                <a:solidFill>
                  <a:srgbClr val="990033"/>
                </a:solidFill>
                <a:latin typeface="宋体" pitchFamily="2" charset="-122"/>
                <a:ea typeface="宋体" pitchFamily="2" charset="-122"/>
                <a:cs typeface="Times New Roman" pitchFamily="18" charset="0"/>
              </a:rPr>
              <a:t>2</a:t>
            </a:r>
            <a:r>
              <a:rPr lang="zh-CN" altLang="en-US" sz="2400" b="1" dirty="0" smtClean="0">
                <a:solidFill>
                  <a:srgbClr val="990033"/>
                </a:solidFill>
                <a:latin typeface="宋体" pitchFamily="2" charset="-122"/>
                <a:cs typeface="Times New Roman" pitchFamily="18" charset="0"/>
              </a:rPr>
              <a:t>分；语言连贯，给</a:t>
            </a:r>
            <a:r>
              <a:rPr lang="en-US" altLang="zh-CN" sz="2400" b="1" dirty="0" smtClean="0">
                <a:solidFill>
                  <a:srgbClr val="990033"/>
                </a:solidFill>
                <a:latin typeface="宋体" pitchFamily="2" charset="-122"/>
                <a:ea typeface="宋体" pitchFamily="2" charset="-122"/>
                <a:cs typeface="Times New Roman" pitchFamily="18" charset="0"/>
              </a:rPr>
              <a:t>2</a:t>
            </a:r>
            <a:r>
              <a:rPr lang="zh-CN" altLang="en-US" sz="2400" b="1" dirty="0" smtClean="0">
                <a:solidFill>
                  <a:srgbClr val="990033"/>
                </a:solidFill>
                <a:latin typeface="宋体" pitchFamily="2" charset="-122"/>
                <a:cs typeface="Times New Roman" pitchFamily="18" charset="0"/>
              </a:rPr>
              <a:t>分。字数超出要求，酌情扣分</a:t>
            </a:r>
            <a:r>
              <a:rPr lang="en-US" altLang="zh-CN" sz="2400" b="1" dirty="0" smtClean="0">
                <a:solidFill>
                  <a:srgbClr val="990033"/>
                </a:solidFill>
                <a:latin typeface="宋体" pitchFamily="2" charset="-122"/>
                <a:cs typeface="Times New Roman" pitchFamily="18" charset="0"/>
              </a:rPr>
              <a:t>)</a:t>
            </a:r>
            <a:endParaRPr lang="zh-CN" altLang="en-US" sz="2400" b="1" dirty="0" smtClean="0">
              <a:solidFill>
                <a:srgbClr val="990033"/>
              </a:solidFill>
              <a:latin typeface="宋体" pitchFamily="2" charset="-122"/>
              <a:cs typeface="Times New Roman" pitchFamily="18" charset="0"/>
            </a:endParaRPr>
          </a:p>
          <a:p>
            <a:pPr fontAlgn="base">
              <a:lnSpc>
                <a:spcPts val="3500"/>
              </a:lnSpc>
              <a:spcBef>
                <a:spcPct val="0"/>
              </a:spcBef>
              <a:spcAft>
                <a:spcPct val="0"/>
              </a:spcAft>
            </a:pP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解析</a:t>
            </a:r>
            <a:r>
              <a:rPr lang="en-US" altLang="zh-CN" sz="2400" b="1" dirty="0" smtClean="0">
                <a:solidFill>
                  <a:srgbClr val="990033"/>
                </a:solidFill>
                <a:latin typeface="宋体" pitchFamily="2" charset="-122"/>
                <a:cs typeface="Times New Roman" pitchFamily="18" charset="0"/>
              </a:rPr>
              <a:t>] </a:t>
            </a:r>
            <a:r>
              <a:rPr lang="zh-CN" altLang="en-US" sz="2400" b="1" dirty="0" smtClean="0">
                <a:solidFill>
                  <a:srgbClr val="990033"/>
                </a:solidFill>
                <a:latin typeface="宋体" pitchFamily="2" charset="-122"/>
                <a:cs typeface="Times New Roman" pitchFamily="18" charset="0"/>
              </a:rPr>
              <a:t>本题考查的是图文转换及语言表达准确、连贯等方面的综合能力。一要审清试题要求，即根据初步构思框架构思一段话；二是充分利用试题材料，将其体现在语段中；三是注意语言表达准确、连贯的要求。图片中的瑶族村</a:t>
            </a:r>
            <a:r>
              <a:rPr lang="en-US" altLang="zh-CN" sz="2400" b="1" dirty="0" smtClean="0">
                <a:solidFill>
                  <a:srgbClr val="990033"/>
                </a:solidFill>
                <a:latin typeface="宋体" pitchFamily="2" charset="-122"/>
                <a:cs typeface="Times New Roman" pitchFamily="18" charset="0"/>
              </a:rPr>
              <a:t>3</a:t>
            </a:r>
            <a:r>
              <a:rPr lang="zh-CN" altLang="en-US" sz="2400" b="1" dirty="0" smtClean="0">
                <a:solidFill>
                  <a:srgbClr val="990033"/>
                </a:solidFill>
                <a:latin typeface="宋体" pitchFamily="2" charset="-122"/>
                <a:cs typeface="Times New Roman" pitchFamily="18" charset="0"/>
              </a:rPr>
              <a:t>日行考察主要包括两大方面：一是考察前的</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准备</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查阅资料了解瑶族的情况和准备好行装；二是到达之后的“实施”过程</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四处参观、进行访谈、举行联谊活动和写好考察日记。最后将这些信息连贯起来，要条理清晰、语言通顺。</a:t>
            </a:r>
          </a:p>
          <a:p>
            <a:pPr indent="622300" algn="l" eaLnBrk="1" hangingPunct="1">
              <a:lnSpc>
                <a:spcPts val="3500"/>
              </a:lnSpc>
              <a:spcBef>
                <a:spcPct val="0"/>
              </a:spcBef>
              <a:buFontTx/>
              <a:buNone/>
            </a:pPr>
            <a:endParaRPr lang="en-US" altLang="zh-CN" b="1" dirty="0">
              <a:solidFill>
                <a:srgbClr val="990033"/>
              </a:solidFill>
              <a:latin typeface="宋体" pitchFamily="2" charset="-122"/>
            </a:endParaRPr>
          </a:p>
        </p:txBody>
      </p:sp>
      <p:sp>
        <p:nvSpPr>
          <p:cNvPr id="1430532"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777875"/>
            <a:ext cx="609600" cy="2003425"/>
            <a:chOff x="1" y="490"/>
            <a:chExt cx="384" cy="1262"/>
          </a:xfrm>
        </p:grpSpPr>
        <p:pic>
          <p:nvPicPr>
            <p:cNvPr id="1430534"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430535"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0530">
                                            <p:txEl>
                                              <p:pRg st="0" end="0"/>
                                            </p:txEl>
                                          </p:spTgt>
                                        </p:tgtEl>
                                        <p:attrNameLst>
                                          <p:attrName>style.visibility</p:attrName>
                                        </p:attrNameLst>
                                      </p:cBhvr>
                                      <p:to>
                                        <p:strVal val="visible"/>
                                      </p:to>
                                    </p:set>
                                    <p:anim calcmode="lin" valueType="num">
                                      <p:cBhvr additive="base">
                                        <p:cTn id="7" dur="500" fill="hold"/>
                                        <p:tgtEl>
                                          <p:spTgt spid="14305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305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30530">
                                            <p:txEl>
                                              <p:pRg st="1" end="1"/>
                                            </p:txEl>
                                          </p:spTgt>
                                        </p:tgtEl>
                                        <p:attrNameLst>
                                          <p:attrName>style.visibility</p:attrName>
                                        </p:attrNameLst>
                                      </p:cBhvr>
                                      <p:to>
                                        <p:strVal val="visible"/>
                                      </p:to>
                                    </p:set>
                                    <p:anim calcmode="lin" valueType="num">
                                      <p:cBhvr additive="base">
                                        <p:cTn id="13" dur="500" fill="hold"/>
                                        <p:tgtEl>
                                          <p:spTgt spid="143053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3053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54" name="标题 1"/>
          <p:cNvSpPr>
            <a:spLocks noGrp="1"/>
          </p:cNvSpPr>
          <p:nvPr>
            <p:ph type="title" idx="4294967295"/>
          </p:nvPr>
        </p:nvSpPr>
        <p:spPr>
          <a:xfrm>
            <a:off x="611188" y="166688"/>
            <a:ext cx="6697662" cy="476250"/>
          </a:xfrm>
          <a:noFill/>
        </p:spPr>
        <p:txBody>
          <a:bodyPr/>
          <a:lstStyle/>
          <a:p>
            <a:pPr algn="l" eaLnBrk="1" hangingPunct="1"/>
            <a:r>
              <a:rPr lang="zh-CN" altLang="en-US" sz="2200" b="1" smtClean="0">
                <a:solidFill>
                  <a:srgbClr val="C00000"/>
                </a:solidFill>
                <a:latin typeface="幼圆" pitchFamily="49" charset="-122"/>
                <a:ea typeface="幼圆" pitchFamily="49" charset="-122"/>
              </a:rPr>
              <a:t>专题六　图文转换</a:t>
            </a:r>
            <a:endParaRPr lang="en-US" altLang="zh-CN" sz="2200" b="1" smtClean="0">
              <a:solidFill>
                <a:srgbClr val="C00000"/>
              </a:solidFill>
              <a:latin typeface="幼圆" pitchFamily="49" charset="-122"/>
              <a:ea typeface="幼圆" pitchFamily="49" charset="-122"/>
            </a:endParaRPr>
          </a:p>
        </p:txBody>
      </p:sp>
      <p:sp>
        <p:nvSpPr>
          <p:cNvPr id="1431555" name="内容占位符 2"/>
          <p:cNvSpPr>
            <a:spLocks noGrp="1"/>
          </p:cNvSpPr>
          <p:nvPr>
            <p:ph idx="4294967295"/>
          </p:nvPr>
        </p:nvSpPr>
        <p:spPr>
          <a:xfrm>
            <a:off x="571472" y="714356"/>
            <a:ext cx="8286807" cy="5715040"/>
          </a:xfrm>
        </p:spPr>
        <p:txBody>
          <a:bodyPr/>
          <a:lstStyle/>
          <a:p>
            <a:pPr marL="0" indent="0">
              <a:lnSpc>
                <a:spcPts val="3500"/>
              </a:lnSpc>
              <a:buNone/>
            </a:pPr>
            <a:r>
              <a:rPr lang="en-US" altLang="zh-CN" sz="2400" b="1" dirty="0" smtClean="0">
                <a:latin typeface="宋体" pitchFamily="2" charset="-122"/>
              </a:rPr>
              <a:t>4</a:t>
            </a:r>
            <a:r>
              <a:rPr lang="zh-CN" altLang="en-US" sz="2400" b="1" dirty="0" smtClean="0">
                <a:latin typeface="宋体" pitchFamily="2" charset="-122"/>
              </a:rPr>
              <a:t>．</a:t>
            </a:r>
            <a:r>
              <a:rPr lang="en-US" altLang="zh-CN" sz="2400" b="1" dirty="0" smtClean="0">
                <a:latin typeface="宋体" pitchFamily="2" charset="-122"/>
              </a:rPr>
              <a:t>[</a:t>
            </a:r>
            <a:r>
              <a:rPr lang="en-US" altLang="zh-CN" sz="2400" b="1" dirty="0" smtClean="0">
                <a:latin typeface="宋体" pitchFamily="2" charset="-122"/>
                <a:ea typeface="宋体" pitchFamily="2" charset="-122"/>
              </a:rPr>
              <a:t>2014</a:t>
            </a:r>
            <a:r>
              <a:rPr lang="en-US" altLang="zh-CN" sz="2400" b="1" dirty="0" smtClean="0">
                <a:latin typeface="宋体" pitchFamily="2" charset="-122"/>
              </a:rPr>
              <a:t>·</a:t>
            </a:r>
            <a:r>
              <a:rPr lang="zh-CN" altLang="en-US" sz="2400" b="1" dirty="0" smtClean="0">
                <a:latin typeface="宋体" pitchFamily="2" charset="-122"/>
              </a:rPr>
              <a:t>新课标全国卷</a:t>
            </a:r>
            <a:r>
              <a:rPr lang="en-US" altLang="zh-CN" sz="2400" b="1" dirty="0" smtClean="0">
                <a:latin typeface="宋体" pitchFamily="2" charset="-122"/>
              </a:rPr>
              <a:t>Ⅱ] </a:t>
            </a:r>
            <a:r>
              <a:rPr lang="zh-CN" altLang="en-US" sz="2400" b="1" dirty="0" smtClean="0">
                <a:latin typeface="宋体" pitchFamily="2" charset="-122"/>
              </a:rPr>
              <a:t>下面是某班级春游活动的构思框架，请把这个构思写成一段话，要求内容完整，表述准确，语言连贯，不超过</a:t>
            </a:r>
            <a:r>
              <a:rPr lang="en-US" altLang="zh-CN" sz="2400" b="1" dirty="0" smtClean="0">
                <a:latin typeface="宋体" pitchFamily="2" charset="-122"/>
                <a:ea typeface="宋体" pitchFamily="2" charset="-122"/>
              </a:rPr>
              <a:t>75</a:t>
            </a:r>
            <a:r>
              <a:rPr lang="zh-CN" altLang="en-US" sz="2400" b="1" dirty="0" smtClean="0">
                <a:latin typeface="宋体" pitchFamily="2" charset="-122"/>
              </a:rPr>
              <a:t>个字。</a:t>
            </a:r>
            <a:r>
              <a:rPr lang="en-US" altLang="zh-CN" sz="2400" b="1" dirty="0" smtClean="0">
                <a:latin typeface="宋体" pitchFamily="2" charset="-122"/>
              </a:rPr>
              <a:t>(</a:t>
            </a:r>
            <a:r>
              <a:rPr lang="en-US" altLang="zh-CN" sz="2400" b="1" dirty="0" smtClean="0">
                <a:latin typeface="宋体" pitchFamily="2" charset="-122"/>
                <a:ea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p>
          <a:p>
            <a:pPr>
              <a:buNone/>
            </a:pPr>
            <a:endParaRPr lang="zh-CN" altLang="en-US" sz="2400" b="1" dirty="0" smtClean="0">
              <a:latin typeface="宋体" pitchFamily="2" charset="-122"/>
            </a:endParaRPr>
          </a:p>
          <a:p>
            <a:pPr>
              <a:buNone/>
            </a:pPr>
            <a:r>
              <a:rPr lang="en-US" sz="2400" dirty="0" smtClean="0"/>
              <a:t/>
            </a:r>
            <a:br>
              <a:rPr lang="en-US" sz="2400" dirty="0" smtClean="0"/>
            </a:br>
            <a:r>
              <a:rPr lang="en-US" sz="2400" dirty="0" smtClean="0"/>
              <a:t> </a:t>
            </a:r>
            <a:endParaRPr lang="zh-CN" altLang="en-US" sz="2400" dirty="0" smtClean="0"/>
          </a:p>
          <a:p>
            <a:pPr marL="0" indent="0" eaLnBrk="1" hangingPunct="1">
              <a:lnSpc>
                <a:spcPts val="3500"/>
              </a:lnSpc>
              <a:spcBef>
                <a:spcPct val="0"/>
              </a:spcBef>
              <a:buFont typeface="Arial" charset="0"/>
              <a:buNone/>
            </a:pPr>
            <a:endParaRPr lang="zh-CN" altLang="en-US" sz="2400" b="1" dirty="0" smtClean="0">
              <a:latin typeface="宋体" pitchFamily="2" charset="-122"/>
            </a:endParaRPr>
          </a:p>
          <a:p>
            <a:pPr marL="0" indent="0" eaLnBrk="1" hangingPunct="1">
              <a:lnSpc>
                <a:spcPts val="3500"/>
              </a:lnSpc>
              <a:spcBef>
                <a:spcPct val="0"/>
              </a:spcBef>
              <a:buFont typeface="Arial" charset="0"/>
              <a:buNone/>
            </a:pPr>
            <a:endParaRPr lang="zh-CN" altLang="en-US" sz="2400" b="1" dirty="0" smtClean="0">
              <a:latin typeface="宋体" pitchFamily="2" charset="-122"/>
            </a:endParaRPr>
          </a:p>
          <a:p>
            <a:pPr marL="0" indent="0" eaLnBrk="1" hangingPunct="1">
              <a:lnSpc>
                <a:spcPts val="3500"/>
              </a:lnSpc>
              <a:spcBef>
                <a:spcPct val="0"/>
              </a:spcBef>
              <a:buFont typeface="Arial" charset="0"/>
              <a:buNone/>
            </a:pPr>
            <a:endParaRPr lang="zh-CN" altLang="en-US" sz="2400" b="1" dirty="0" smtClean="0">
              <a:latin typeface="宋体" pitchFamily="2" charset="-122"/>
            </a:endParaRPr>
          </a:p>
          <a:p>
            <a:pPr marL="0" indent="0" eaLnBrk="1" hangingPunct="1">
              <a:lnSpc>
                <a:spcPts val="3500"/>
              </a:lnSpc>
              <a:spcBef>
                <a:spcPct val="0"/>
              </a:spcBef>
              <a:buFont typeface="Arial" charset="0"/>
              <a:buNone/>
            </a:pPr>
            <a:endParaRPr lang="zh-CN" altLang="en-US" sz="2400" b="1" dirty="0" smtClean="0">
              <a:latin typeface="宋体" pitchFamily="2" charset="-122"/>
            </a:endParaRPr>
          </a:p>
          <a:p>
            <a:pPr marL="0" indent="0" eaLnBrk="1" hangingPunct="1">
              <a:lnSpc>
                <a:spcPts val="3500"/>
              </a:lnSpc>
              <a:spcBef>
                <a:spcPct val="0"/>
              </a:spcBef>
              <a:buFont typeface="Arial" charset="0"/>
              <a:buNone/>
            </a:pPr>
            <a:endParaRPr lang="zh-CN" altLang="en-US" sz="2400" b="1" dirty="0" smtClean="0">
              <a:latin typeface="宋体" pitchFamily="2" charset="-122"/>
            </a:endParaRPr>
          </a:p>
          <a:p>
            <a:pPr marL="0" indent="0" eaLnBrk="1" hangingPunct="1">
              <a:lnSpc>
                <a:spcPts val="3500"/>
              </a:lnSpc>
              <a:spcBef>
                <a:spcPct val="0"/>
              </a:spcBef>
              <a:buFont typeface="Arial" charset="0"/>
              <a:buNone/>
            </a:pPr>
            <a:endParaRPr lang="zh-CN" altLang="en-US" sz="2400" b="1" dirty="0" smtClean="0">
              <a:latin typeface="宋体" pitchFamily="2" charset="-122"/>
            </a:endParaRPr>
          </a:p>
          <a:p>
            <a:pPr marL="0" indent="0" eaLnBrk="1" hangingPunct="1">
              <a:lnSpc>
                <a:spcPts val="3500"/>
              </a:lnSpc>
              <a:spcBef>
                <a:spcPct val="0"/>
              </a:spcBef>
              <a:buFont typeface="Arial" charset="0"/>
              <a:buNone/>
            </a:pPr>
            <a:endParaRPr lang="zh-CN" altLang="en-US" sz="2400" b="1" dirty="0" smtClean="0">
              <a:latin typeface="宋体" pitchFamily="2" charset="-122"/>
            </a:endParaRPr>
          </a:p>
          <a:p>
            <a:pPr marL="0" indent="0" eaLnBrk="1" hangingPunct="1">
              <a:lnSpc>
                <a:spcPts val="3500"/>
              </a:lnSpc>
              <a:spcBef>
                <a:spcPct val="0"/>
              </a:spcBef>
              <a:buFont typeface="Arial" charset="0"/>
              <a:buNone/>
            </a:pPr>
            <a:endParaRPr lang="zh-CN" altLang="zh-CN" sz="2400" b="1" dirty="0" smtClean="0">
              <a:latin typeface="Times New Roman" pitchFamily="18" charset="0"/>
            </a:endParaRPr>
          </a:p>
        </p:txBody>
      </p:sp>
      <p:grpSp>
        <p:nvGrpSpPr>
          <p:cNvPr id="2" name="Group 5"/>
          <p:cNvGrpSpPr>
            <a:grpSpLocks/>
          </p:cNvGrpSpPr>
          <p:nvPr/>
        </p:nvGrpSpPr>
        <p:grpSpPr bwMode="auto">
          <a:xfrm>
            <a:off x="1588" y="777875"/>
            <a:ext cx="609600" cy="2003425"/>
            <a:chOff x="1" y="490"/>
            <a:chExt cx="384" cy="1262"/>
          </a:xfrm>
        </p:grpSpPr>
        <p:pic>
          <p:nvPicPr>
            <p:cNvPr id="1431558"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431559"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1431560" name="Rectangle 8"/>
          <p:cNvSpPr>
            <a:spLocks noChangeArrowheads="1"/>
          </p:cNvSpPr>
          <p:nvPr/>
        </p:nvSpPr>
        <p:spPr bwMode="auto">
          <a:xfrm>
            <a:off x="0" y="2646363"/>
            <a:ext cx="450850" cy="366712"/>
          </a:xfrm>
          <a:prstGeom prst="rect">
            <a:avLst/>
          </a:prstGeom>
          <a:noFill/>
          <a:ln w="9525">
            <a:noFill/>
            <a:miter lim="800000"/>
            <a:headEnd/>
            <a:tailEnd/>
          </a:ln>
        </p:spPr>
        <p:txBody>
          <a:bodyPr wrap="none" anchor="ctr">
            <a:spAutoFit/>
          </a:bodyPr>
          <a:lstStyle/>
          <a:p>
            <a:pPr indent="266700" algn="l" eaLnBrk="1" hangingPunct="1">
              <a:lnSpc>
                <a:spcPct val="100000"/>
              </a:lnSpc>
              <a:spcBef>
                <a:spcPct val="0"/>
              </a:spcBef>
              <a:buFontTx/>
              <a:buNone/>
            </a:pPr>
            <a:endParaRPr lang="zh-CN" altLang="en-US" sz="1800"/>
          </a:p>
        </p:txBody>
      </p:sp>
      <p:sp>
        <p:nvSpPr>
          <p:cNvPr id="1431561" name="Rectangle 13"/>
          <p:cNvSpPr>
            <a:spLocks noChangeArrowheads="1"/>
          </p:cNvSpPr>
          <p:nvPr/>
        </p:nvSpPr>
        <p:spPr bwMode="auto">
          <a:xfrm>
            <a:off x="4495800" y="3741738"/>
            <a:ext cx="184150" cy="366712"/>
          </a:xfrm>
          <a:prstGeom prst="rect">
            <a:avLst/>
          </a:prstGeom>
          <a:noFill/>
          <a:ln w="9525">
            <a:noFill/>
            <a:miter lim="800000"/>
            <a:headEnd/>
            <a:tailEnd/>
          </a:ln>
        </p:spPr>
        <p:txBody>
          <a:bodyPr wrap="none" anchor="ctr">
            <a:spAutoFit/>
          </a:bodyPr>
          <a:lstStyle/>
          <a:p>
            <a:pPr algn="l" eaLnBrk="1" hangingPunct="1">
              <a:lnSpc>
                <a:spcPct val="100000"/>
              </a:lnSpc>
              <a:spcBef>
                <a:spcPct val="0"/>
              </a:spcBef>
              <a:buFontTx/>
              <a:buNone/>
            </a:pPr>
            <a:endParaRPr lang="zh-CN" altLang="en-US" sz="18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pic>
        <p:nvPicPr>
          <p:cNvPr id="232450" name="Picture 2" descr="1"/>
          <p:cNvPicPr>
            <a:picLocks noChangeAspect="1" noChangeArrowheads="1"/>
          </p:cNvPicPr>
          <p:nvPr/>
        </p:nvPicPr>
        <p:blipFill>
          <a:blip r:embed="rId4" cstate="print"/>
          <a:srcRect/>
          <a:stretch>
            <a:fillRect/>
          </a:stretch>
        </p:blipFill>
        <p:spPr bwMode="auto">
          <a:xfrm>
            <a:off x="1357290" y="2270365"/>
            <a:ext cx="6715171" cy="4078663"/>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1555">
                                            <p:txEl>
                                              <p:pRg st="0" end="0"/>
                                            </p:txEl>
                                          </p:spTgt>
                                        </p:tgtEl>
                                        <p:attrNameLst>
                                          <p:attrName>style.visibility</p:attrName>
                                        </p:attrNameLst>
                                      </p:cBhvr>
                                      <p:to>
                                        <p:strVal val="visible"/>
                                      </p:to>
                                    </p:set>
                                    <p:anim calcmode="lin" valueType="num">
                                      <p:cBhvr additive="base">
                                        <p:cTn id="7" dur="500" fill="hold"/>
                                        <p:tgtEl>
                                          <p:spTgt spid="14315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315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232450"/>
                                        </p:tgtEl>
                                        <p:attrNameLst>
                                          <p:attrName>style.visibility</p:attrName>
                                        </p:attrNameLst>
                                      </p:cBhvr>
                                      <p:to>
                                        <p:strVal val="visible"/>
                                      </p:to>
                                    </p:set>
                                    <p:animEffect transition="in" filter="diamond(in)">
                                      <p:cBhvr>
                                        <p:cTn id="13" dur="500"/>
                                        <p:tgtEl>
                                          <p:spTgt spid="232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2578" name="标题 1"/>
          <p:cNvSpPr>
            <a:spLocks noGrp="1"/>
          </p:cNvSpPr>
          <p:nvPr>
            <p:ph type="title" idx="4294967295"/>
          </p:nvPr>
        </p:nvSpPr>
        <p:spPr>
          <a:xfrm>
            <a:off x="611188" y="166688"/>
            <a:ext cx="6697662" cy="476250"/>
          </a:xfrm>
          <a:noFill/>
        </p:spPr>
        <p:txBody>
          <a:bodyPr/>
          <a:lstStyle/>
          <a:p>
            <a:pPr algn="l" eaLnBrk="1" hangingPunct="1"/>
            <a:r>
              <a:rPr lang="zh-CN" altLang="en-US" sz="2200" b="1" smtClean="0">
                <a:solidFill>
                  <a:srgbClr val="C00000"/>
                </a:solidFill>
                <a:latin typeface="幼圆" pitchFamily="49" charset="-122"/>
                <a:ea typeface="幼圆" pitchFamily="49" charset="-122"/>
              </a:rPr>
              <a:t>专题六　图文转换</a:t>
            </a:r>
            <a:endParaRPr lang="en-US" altLang="zh-CN" sz="2200" b="1" smtClean="0">
              <a:solidFill>
                <a:srgbClr val="C00000"/>
              </a:solidFill>
              <a:latin typeface="幼圆" pitchFamily="49" charset="-122"/>
              <a:ea typeface="幼圆" pitchFamily="49" charset="-122"/>
            </a:endParaRPr>
          </a:p>
        </p:txBody>
      </p:sp>
      <p:sp>
        <p:nvSpPr>
          <p:cNvPr id="3" name="内容占位符 2"/>
          <p:cNvSpPr>
            <a:spLocks noGrp="1"/>
          </p:cNvSpPr>
          <p:nvPr>
            <p:ph idx="4294967295"/>
          </p:nvPr>
        </p:nvSpPr>
        <p:spPr>
          <a:xfrm>
            <a:off x="642910" y="785794"/>
            <a:ext cx="8069291" cy="5549919"/>
          </a:xfrm>
        </p:spPr>
        <p:txBody>
          <a:bodyPr/>
          <a:lstStyle/>
          <a:p>
            <a:pPr marL="0" indent="0">
              <a:lnSpc>
                <a:spcPts val="3500"/>
              </a:lnSpc>
              <a:buNone/>
            </a:pPr>
            <a:r>
              <a:rPr lang="zh-CN" altLang="en-US" sz="2400" b="1" dirty="0" smtClean="0">
                <a:solidFill>
                  <a:srgbClr val="990033"/>
                </a:solidFill>
                <a:latin typeface="宋体" pitchFamily="2" charset="-122"/>
                <a:cs typeface="Times New Roman" pitchFamily="18" charset="0"/>
              </a:rPr>
              <a:t>示例：本次春游全班分为</a:t>
            </a:r>
            <a:r>
              <a:rPr lang="en-US" altLang="zh-CN" sz="2400" b="1" dirty="0" smtClean="0">
                <a:solidFill>
                  <a:srgbClr val="990033"/>
                </a:solidFill>
                <a:latin typeface="宋体" pitchFamily="2" charset="-122"/>
                <a:cs typeface="Times New Roman" pitchFamily="18" charset="0"/>
              </a:rPr>
              <a:t>5</a:t>
            </a:r>
            <a:r>
              <a:rPr lang="zh-CN" altLang="en-US" sz="2400" b="1" dirty="0" smtClean="0">
                <a:solidFill>
                  <a:srgbClr val="990033"/>
                </a:solidFill>
                <a:latin typeface="宋体" pitchFamily="2" charset="-122"/>
                <a:cs typeface="Times New Roman" pitchFamily="18" charset="0"/>
              </a:rPr>
              <a:t>个小组，以组为单位准备所需物品，要求人人参与，组长负责协调；各组拿出美食进行班级评比，并参加游艺活动。</a:t>
            </a:r>
          </a:p>
          <a:p>
            <a:pPr marL="0" indent="0">
              <a:lnSpc>
                <a:spcPts val="3500"/>
              </a:lnSpc>
              <a:buNone/>
            </a:pP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解析</a:t>
            </a:r>
            <a:r>
              <a:rPr lang="en-US" altLang="zh-CN" sz="2400" b="1" dirty="0" smtClean="0">
                <a:solidFill>
                  <a:srgbClr val="990033"/>
                </a:solidFill>
                <a:latin typeface="宋体" pitchFamily="2" charset="-122"/>
                <a:cs typeface="Times New Roman" pitchFamily="18" charset="0"/>
              </a:rPr>
              <a:t>] </a:t>
            </a:r>
            <a:r>
              <a:rPr lang="zh-CN" altLang="en-US" sz="2400" b="1" dirty="0" smtClean="0">
                <a:solidFill>
                  <a:srgbClr val="990033"/>
                </a:solidFill>
                <a:latin typeface="宋体" pitchFamily="2" charset="-122"/>
                <a:cs typeface="Times New Roman" pitchFamily="18" charset="0"/>
              </a:rPr>
              <a:t>本题考查图文转换及语言表达简明、连贯、得体、准确、鲜明、生动的能力。能力层级为</a:t>
            </a:r>
            <a:r>
              <a:rPr lang="en-US" altLang="zh-CN" sz="2400" b="1" dirty="0" smtClean="0">
                <a:solidFill>
                  <a:srgbClr val="990033"/>
                </a:solidFill>
                <a:latin typeface="宋体" pitchFamily="2" charset="-122"/>
                <a:cs typeface="Times New Roman" pitchFamily="18" charset="0"/>
              </a:rPr>
              <a:t>E</a:t>
            </a:r>
            <a:r>
              <a:rPr lang="zh-CN" altLang="en-US" sz="2400" b="1" dirty="0" smtClean="0">
                <a:solidFill>
                  <a:srgbClr val="990033"/>
                </a:solidFill>
                <a:latin typeface="宋体" pitchFamily="2" charset="-122"/>
                <a:cs typeface="Times New Roman" pitchFamily="18" charset="0"/>
              </a:rPr>
              <a:t>级。解答此题时首先要审题，把春游活动的构思框架转化为一段话，要分析图表信息间的关系。本图表是“树”形结构，要从下面开始分析。信息概括要全面，表述要准确，语言要连贯，要注意字数要求。</a:t>
            </a:r>
          </a:p>
        </p:txBody>
      </p:sp>
      <p:grpSp>
        <p:nvGrpSpPr>
          <p:cNvPr id="2" name="Group 5"/>
          <p:cNvGrpSpPr>
            <a:grpSpLocks/>
          </p:cNvGrpSpPr>
          <p:nvPr/>
        </p:nvGrpSpPr>
        <p:grpSpPr bwMode="auto">
          <a:xfrm>
            <a:off x="1588" y="777875"/>
            <a:ext cx="609600" cy="2003425"/>
            <a:chOff x="1" y="490"/>
            <a:chExt cx="384" cy="1262"/>
          </a:xfrm>
        </p:grpSpPr>
        <p:pic>
          <p:nvPicPr>
            <p:cNvPr id="1432582"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432583"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1432584" name="Rectangle 8"/>
          <p:cNvSpPr>
            <a:spLocks noChangeArrowheads="1"/>
          </p:cNvSpPr>
          <p:nvPr/>
        </p:nvSpPr>
        <p:spPr bwMode="auto">
          <a:xfrm>
            <a:off x="0" y="2646363"/>
            <a:ext cx="450850" cy="366712"/>
          </a:xfrm>
          <a:prstGeom prst="rect">
            <a:avLst/>
          </a:prstGeom>
          <a:noFill/>
          <a:ln w="9525">
            <a:noFill/>
            <a:miter lim="800000"/>
            <a:headEnd/>
            <a:tailEnd/>
          </a:ln>
        </p:spPr>
        <p:txBody>
          <a:bodyPr wrap="none" anchor="ctr">
            <a:spAutoFit/>
          </a:bodyPr>
          <a:lstStyle/>
          <a:p>
            <a:pPr indent="266700" algn="l" eaLnBrk="1" hangingPunct="1">
              <a:lnSpc>
                <a:spcPct val="100000"/>
              </a:lnSpc>
              <a:spcBef>
                <a:spcPct val="0"/>
              </a:spcBef>
              <a:buFontTx/>
              <a:buNone/>
            </a:pPr>
            <a:endParaRPr lang="zh-CN" altLang="en-US" sz="1800"/>
          </a:p>
        </p:txBody>
      </p:sp>
      <p:sp>
        <p:nvSpPr>
          <p:cNvPr id="1432585" name="Rectangle 9"/>
          <p:cNvSpPr>
            <a:spLocks noChangeArrowheads="1"/>
          </p:cNvSpPr>
          <p:nvPr/>
        </p:nvSpPr>
        <p:spPr bwMode="auto">
          <a:xfrm>
            <a:off x="4495800" y="3741738"/>
            <a:ext cx="184150" cy="366712"/>
          </a:xfrm>
          <a:prstGeom prst="rect">
            <a:avLst/>
          </a:prstGeom>
          <a:noFill/>
          <a:ln w="9525">
            <a:noFill/>
            <a:miter lim="800000"/>
            <a:headEnd/>
            <a:tailEnd/>
          </a:ln>
        </p:spPr>
        <p:txBody>
          <a:bodyPr wrap="none" anchor="ctr">
            <a:spAutoFit/>
          </a:bodyPr>
          <a:lstStyle/>
          <a:p>
            <a:pPr algn="l" eaLnBrk="1" hangingPunct="1">
              <a:lnSpc>
                <a:spcPct val="100000"/>
              </a:lnSpc>
              <a:spcBef>
                <a:spcPct val="0"/>
              </a:spcBef>
              <a:buFontTx/>
              <a:buNone/>
            </a:pPr>
            <a:endParaRPr lang="zh-CN" altLang="en-US" sz="18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2578" name="标题 1"/>
          <p:cNvSpPr>
            <a:spLocks noGrp="1"/>
          </p:cNvSpPr>
          <p:nvPr>
            <p:ph type="title" idx="4294967295"/>
          </p:nvPr>
        </p:nvSpPr>
        <p:spPr>
          <a:xfrm>
            <a:off x="611188" y="166688"/>
            <a:ext cx="6697662" cy="476250"/>
          </a:xfrm>
          <a:noFill/>
        </p:spPr>
        <p:txBody>
          <a:bodyPr/>
          <a:lstStyle/>
          <a:p>
            <a:pPr algn="l" eaLnBrk="1" hangingPunct="1"/>
            <a:r>
              <a:rPr lang="zh-CN" altLang="en-US" sz="2200" b="1" smtClean="0">
                <a:solidFill>
                  <a:srgbClr val="C00000"/>
                </a:solidFill>
                <a:latin typeface="幼圆" pitchFamily="49" charset="-122"/>
                <a:ea typeface="幼圆" pitchFamily="49" charset="-122"/>
              </a:rPr>
              <a:t>专题六　图文转换</a:t>
            </a:r>
            <a:endParaRPr lang="en-US" altLang="zh-CN" sz="2200" b="1" smtClean="0">
              <a:solidFill>
                <a:srgbClr val="C00000"/>
              </a:solidFill>
              <a:latin typeface="幼圆" pitchFamily="49" charset="-122"/>
              <a:ea typeface="幼圆" pitchFamily="49" charset="-122"/>
            </a:endParaRPr>
          </a:p>
        </p:txBody>
      </p:sp>
      <p:sp>
        <p:nvSpPr>
          <p:cNvPr id="3" name="内容占位符 2"/>
          <p:cNvSpPr>
            <a:spLocks noGrp="1"/>
          </p:cNvSpPr>
          <p:nvPr>
            <p:ph idx="4294967295"/>
          </p:nvPr>
        </p:nvSpPr>
        <p:spPr>
          <a:xfrm>
            <a:off x="642911" y="714356"/>
            <a:ext cx="8069290" cy="5621357"/>
          </a:xfrm>
        </p:spPr>
        <p:txBody>
          <a:bodyPr/>
          <a:lstStyle/>
          <a:p>
            <a:pPr marL="0" indent="0" eaLnBrk="1" hangingPunct="1">
              <a:lnSpc>
                <a:spcPts val="3500"/>
              </a:lnSpc>
              <a:spcBef>
                <a:spcPct val="0"/>
              </a:spcBef>
              <a:buNone/>
            </a:pPr>
            <a:r>
              <a:rPr lang="en-US" altLang="zh-CN" sz="2400" b="1" dirty="0" smtClean="0">
                <a:latin typeface="宋体" pitchFamily="2" charset="-122"/>
              </a:rPr>
              <a:t>5</a:t>
            </a:r>
            <a:r>
              <a:rPr lang="zh-CN" altLang="en-US" sz="2400" b="1" dirty="0" smtClean="0">
                <a:latin typeface="宋体" pitchFamily="2" charset="-122"/>
              </a:rPr>
              <a:t>．</a:t>
            </a:r>
            <a:r>
              <a:rPr lang="en-US" altLang="en-US" sz="2400" b="1" dirty="0" smtClean="0">
                <a:solidFill>
                  <a:srgbClr val="000000"/>
                </a:solidFill>
                <a:latin typeface="Times New Roman" pitchFamily="18" charset="0"/>
                <a:ea typeface="宋体" pitchFamily="2" charset="-122"/>
                <a:cs typeface="Times New Roman" pitchFamily="18" charset="0"/>
              </a:rPr>
              <a:t>[</a:t>
            </a:r>
            <a:r>
              <a:rPr lang="en-US" altLang="en-US" sz="2400" b="1" dirty="0" smtClean="0">
                <a:solidFill>
                  <a:srgbClr val="000000"/>
                </a:solidFill>
                <a:latin typeface="宋体" pitchFamily="2" charset="-122"/>
                <a:ea typeface="宋体" pitchFamily="2" charset="-122"/>
                <a:cs typeface="Times New Roman" pitchFamily="18" charset="0"/>
              </a:rPr>
              <a:t>2013·</a:t>
            </a:r>
            <a:r>
              <a:rPr lang="zh-CN" altLang="en-US" sz="2400" b="1" dirty="0" smtClean="0">
                <a:solidFill>
                  <a:srgbClr val="000000"/>
                </a:solidFill>
                <a:latin typeface="Times New Roman" pitchFamily="18" charset="0"/>
                <a:ea typeface="宋体" pitchFamily="2" charset="-122"/>
                <a:cs typeface="Times New Roman" pitchFamily="18" charset="0"/>
              </a:rPr>
              <a:t>新课标全国卷</a:t>
            </a:r>
            <a:r>
              <a:rPr lang="en-US" altLang="zh-CN" sz="2400" b="1" dirty="0" smtClean="0">
                <a:solidFill>
                  <a:srgbClr val="000000"/>
                </a:solidFill>
                <a:latin typeface="Times New Roman" pitchFamily="18" charset="0"/>
                <a:ea typeface="宋体" pitchFamily="2" charset="-122"/>
                <a:cs typeface="Times New Roman" pitchFamily="18" charset="0"/>
              </a:rPr>
              <a:t>Ⅰ</a:t>
            </a:r>
            <a:r>
              <a:rPr lang="en-US" altLang="en-US" sz="2400" b="1" dirty="0" smtClean="0">
                <a:solidFill>
                  <a:srgbClr val="000000"/>
                </a:solidFill>
                <a:latin typeface="Times New Roman" pitchFamily="18" charset="0"/>
                <a:ea typeface="宋体" pitchFamily="2" charset="-122"/>
                <a:cs typeface="Times New Roman" pitchFamily="18" charset="0"/>
              </a:rPr>
              <a:t>] </a:t>
            </a:r>
            <a:r>
              <a:rPr lang="zh-CN" altLang="en-US" sz="2400" b="1" dirty="0" smtClean="0">
                <a:solidFill>
                  <a:srgbClr val="000000"/>
                </a:solidFill>
                <a:latin typeface="Times New Roman" pitchFamily="18" charset="0"/>
                <a:ea typeface="宋体" pitchFamily="2" charset="-122"/>
                <a:cs typeface="Times New Roman" pitchFamily="18" charset="0"/>
              </a:rPr>
              <a:t>下面是我国颁布的</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ea typeface="宋体" pitchFamily="2" charset="-122"/>
                <a:cs typeface="Times New Roman" pitchFamily="18" charset="0"/>
              </a:rPr>
              <a:t>中国环境标志</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ea typeface="宋体" pitchFamily="2" charset="-122"/>
                <a:cs typeface="Times New Roman" pitchFamily="18" charset="0"/>
              </a:rPr>
              <a:t>，请写出该标志中除文字以外的构图要素及其寓意，要求语意简明，句子通顺，不超过</a:t>
            </a:r>
            <a:r>
              <a:rPr lang="en-US" altLang="en-US" sz="2400" b="1" dirty="0" smtClean="0">
                <a:solidFill>
                  <a:srgbClr val="000000"/>
                </a:solidFill>
                <a:latin typeface="宋体" pitchFamily="2" charset="-122"/>
                <a:ea typeface="宋体" pitchFamily="2" charset="-122"/>
                <a:cs typeface="Times New Roman" pitchFamily="18" charset="0"/>
              </a:rPr>
              <a:t>70</a:t>
            </a:r>
            <a:r>
              <a:rPr lang="zh-CN" altLang="en-US" sz="2400" b="1" dirty="0" smtClean="0">
                <a:solidFill>
                  <a:srgbClr val="000000"/>
                </a:solidFill>
                <a:latin typeface="Times New Roman" pitchFamily="18" charset="0"/>
                <a:ea typeface="宋体" pitchFamily="2" charset="-122"/>
                <a:cs typeface="Times New Roman" pitchFamily="18" charset="0"/>
              </a:rPr>
              <a:t>个字。</a:t>
            </a:r>
            <a:r>
              <a:rPr lang="en-US" altLang="en-US" sz="2400" b="1" dirty="0" smtClean="0">
                <a:solidFill>
                  <a:srgbClr val="000000"/>
                </a:solidFill>
                <a:latin typeface="Times New Roman" pitchFamily="18" charset="0"/>
                <a:ea typeface="宋体" pitchFamily="2" charset="-122"/>
                <a:cs typeface="Times New Roman" pitchFamily="18" charset="0"/>
              </a:rPr>
              <a:t>(</a:t>
            </a:r>
            <a:r>
              <a:rPr lang="en-US" altLang="en-US" sz="2400" b="1" dirty="0" smtClean="0">
                <a:solidFill>
                  <a:srgbClr val="000000"/>
                </a:solidFill>
                <a:latin typeface="宋体" pitchFamily="2" charset="-122"/>
                <a:ea typeface="宋体" pitchFamily="2" charset="-122"/>
                <a:cs typeface="Times New Roman" pitchFamily="18" charset="0"/>
              </a:rPr>
              <a:t>5</a:t>
            </a:r>
            <a:r>
              <a:rPr lang="zh-CN" altLang="en-US" sz="2400" b="1" dirty="0" smtClean="0">
                <a:solidFill>
                  <a:srgbClr val="000000"/>
                </a:solidFill>
                <a:latin typeface="Times New Roman" pitchFamily="18" charset="0"/>
                <a:ea typeface="宋体" pitchFamily="2" charset="-122"/>
                <a:cs typeface="Times New Roman" pitchFamily="18" charset="0"/>
              </a:rPr>
              <a:t>分</a:t>
            </a:r>
            <a:r>
              <a:rPr lang="en-US" altLang="en-US" sz="2400" b="1" dirty="0" smtClean="0">
                <a:solidFill>
                  <a:srgbClr val="000000"/>
                </a:solidFill>
                <a:latin typeface="Times New Roman" pitchFamily="18" charset="0"/>
                <a:ea typeface="宋体" pitchFamily="2" charset="-122"/>
                <a:cs typeface="Times New Roman" pitchFamily="18" charset="0"/>
              </a:rPr>
              <a:t>)</a:t>
            </a:r>
            <a:endParaRPr lang="zh-CN" altLang="en-US" sz="2400" b="1" dirty="0" smtClean="0">
              <a:solidFill>
                <a:srgbClr val="000000"/>
              </a:solidFill>
              <a:latin typeface="Times New Roman" pitchFamily="18" charset="0"/>
              <a:ea typeface="宋体" pitchFamily="2" charset="-122"/>
              <a:cs typeface="Times New Roman" pitchFamily="18" charset="0"/>
            </a:endParaRPr>
          </a:p>
          <a:p>
            <a:pPr marL="0" indent="0" eaLnBrk="1" hangingPunct="1">
              <a:lnSpc>
                <a:spcPts val="3500"/>
              </a:lnSpc>
              <a:spcBef>
                <a:spcPct val="0"/>
              </a:spcBef>
              <a:buNone/>
            </a:pPr>
            <a:r>
              <a:rPr lang="en-US" altLang="en-US" sz="2000" b="1" dirty="0" smtClean="0">
                <a:solidFill>
                  <a:srgbClr val="000000"/>
                </a:solidFill>
                <a:latin typeface="Times New Roman" pitchFamily="18" charset="0"/>
                <a:ea typeface="宋体" pitchFamily="2" charset="-122"/>
                <a:cs typeface="Times New Roman" pitchFamily="18" charset="0"/>
              </a:rPr>
              <a:t> </a:t>
            </a:r>
            <a:endParaRPr lang="zh-CN" altLang="en-US" sz="2000" b="1" dirty="0" smtClean="0">
              <a:solidFill>
                <a:srgbClr val="000000"/>
              </a:solidFill>
              <a:latin typeface="Times New Roman" pitchFamily="18" charset="0"/>
              <a:ea typeface="宋体" pitchFamily="2" charset="-122"/>
              <a:cs typeface="Times New Roman" pitchFamily="18" charset="0"/>
            </a:endParaRPr>
          </a:p>
        </p:txBody>
      </p:sp>
      <p:grpSp>
        <p:nvGrpSpPr>
          <p:cNvPr id="2" name="Group 5"/>
          <p:cNvGrpSpPr>
            <a:grpSpLocks/>
          </p:cNvGrpSpPr>
          <p:nvPr/>
        </p:nvGrpSpPr>
        <p:grpSpPr bwMode="auto">
          <a:xfrm>
            <a:off x="1588" y="777875"/>
            <a:ext cx="609600" cy="2003425"/>
            <a:chOff x="1" y="490"/>
            <a:chExt cx="384" cy="1262"/>
          </a:xfrm>
        </p:grpSpPr>
        <p:pic>
          <p:nvPicPr>
            <p:cNvPr id="1432582"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432583"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1432584" name="Rectangle 8"/>
          <p:cNvSpPr>
            <a:spLocks noChangeArrowheads="1"/>
          </p:cNvSpPr>
          <p:nvPr/>
        </p:nvSpPr>
        <p:spPr bwMode="auto">
          <a:xfrm>
            <a:off x="0" y="2646363"/>
            <a:ext cx="450850" cy="366712"/>
          </a:xfrm>
          <a:prstGeom prst="rect">
            <a:avLst/>
          </a:prstGeom>
          <a:noFill/>
          <a:ln w="9525">
            <a:noFill/>
            <a:miter lim="800000"/>
            <a:headEnd/>
            <a:tailEnd/>
          </a:ln>
        </p:spPr>
        <p:txBody>
          <a:bodyPr wrap="none" anchor="ctr">
            <a:spAutoFit/>
          </a:bodyPr>
          <a:lstStyle/>
          <a:p>
            <a:pPr indent="266700" algn="l" eaLnBrk="1" hangingPunct="1">
              <a:lnSpc>
                <a:spcPct val="100000"/>
              </a:lnSpc>
              <a:spcBef>
                <a:spcPct val="0"/>
              </a:spcBef>
              <a:buFontTx/>
              <a:buNone/>
            </a:pPr>
            <a:endParaRPr lang="zh-CN" altLang="en-US" sz="1800"/>
          </a:p>
        </p:txBody>
      </p:sp>
      <p:sp>
        <p:nvSpPr>
          <p:cNvPr id="1432585" name="Rectangle 9"/>
          <p:cNvSpPr>
            <a:spLocks noChangeArrowheads="1"/>
          </p:cNvSpPr>
          <p:nvPr/>
        </p:nvSpPr>
        <p:spPr bwMode="auto">
          <a:xfrm>
            <a:off x="4495800" y="3741738"/>
            <a:ext cx="184150" cy="366712"/>
          </a:xfrm>
          <a:prstGeom prst="rect">
            <a:avLst/>
          </a:prstGeom>
          <a:noFill/>
          <a:ln w="9525">
            <a:noFill/>
            <a:miter lim="800000"/>
            <a:headEnd/>
            <a:tailEnd/>
          </a:ln>
        </p:spPr>
        <p:txBody>
          <a:bodyPr wrap="none" anchor="ctr">
            <a:spAutoFit/>
          </a:bodyPr>
          <a:lstStyle/>
          <a:p>
            <a:pPr algn="l" eaLnBrk="1" hangingPunct="1">
              <a:lnSpc>
                <a:spcPct val="100000"/>
              </a:lnSpc>
              <a:spcBef>
                <a:spcPct val="0"/>
              </a:spcBef>
              <a:buFontTx/>
              <a:buNone/>
            </a:pPr>
            <a:endParaRPr lang="zh-CN" altLang="en-US" sz="18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pic>
        <p:nvPicPr>
          <p:cNvPr id="320515" name="Picture 3" descr="QG1"/>
          <p:cNvPicPr>
            <a:picLocks noChangeAspect="1" noChangeArrowheads="1"/>
          </p:cNvPicPr>
          <p:nvPr/>
        </p:nvPicPr>
        <p:blipFill>
          <a:blip r:embed="rId4" cstate="print"/>
          <a:srcRect/>
          <a:stretch>
            <a:fillRect/>
          </a:stretch>
        </p:blipFill>
        <p:spPr bwMode="auto">
          <a:xfrm>
            <a:off x="2928926" y="2714620"/>
            <a:ext cx="2928958" cy="2928958"/>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320515"/>
                                        </p:tgtEl>
                                        <p:attrNameLst>
                                          <p:attrName>style.visibility</p:attrName>
                                        </p:attrNameLst>
                                      </p:cBhvr>
                                      <p:to>
                                        <p:strVal val="visible"/>
                                      </p:to>
                                    </p:set>
                                    <p:animEffect transition="in" filter="diamond(in)">
                                      <p:cBhvr>
                                        <p:cTn id="13" dur="500"/>
                                        <p:tgtEl>
                                          <p:spTgt spid="320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2578" name="标题 1"/>
          <p:cNvSpPr>
            <a:spLocks noGrp="1"/>
          </p:cNvSpPr>
          <p:nvPr>
            <p:ph type="title" idx="4294967295"/>
          </p:nvPr>
        </p:nvSpPr>
        <p:spPr>
          <a:xfrm>
            <a:off x="611188" y="166688"/>
            <a:ext cx="6697662" cy="476250"/>
          </a:xfrm>
          <a:noFill/>
        </p:spPr>
        <p:txBody>
          <a:bodyPr/>
          <a:lstStyle/>
          <a:p>
            <a:pPr algn="l" eaLnBrk="1" hangingPunct="1"/>
            <a:r>
              <a:rPr lang="zh-CN" altLang="en-US" sz="2200" b="1" smtClean="0">
                <a:solidFill>
                  <a:srgbClr val="C00000"/>
                </a:solidFill>
                <a:latin typeface="幼圆" pitchFamily="49" charset="-122"/>
                <a:ea typeface="幼圆" pitchFamily="49" charset="-122"/>
              </a:rPr>
              <a:t>专题六　图文转换</a:t>
            </a:r>
            <a:endParaRPr lang="en-US" altLang="zh-CN" sz="2200" b="1" smtClean="0">
              <a:solidFill>
                <a:srgbClr val="C00000"/>
              </a:solidFill>
              <a:latin typeface="幼圆" pitchFamily="49" charset="-122"/>
              <a:ea typeface="幼圆" pitchFamily="49" charset="-122"/>
            </a:endParaRPr>
          </a:p>
        </p:txBody>
      </p:sp>
      <p:sp>
        <p:nvSpPr>
          <p:cNvPr id="3" name="内容占位符 2"/>
          <p:cNvSpPr>
            <a:spLocks noGrp="1"/>
          </p:cNvSpPr>
          <p:nvPr>
            <p:ph idx="4294967295"/>
          </p:nvPr>
        </p:nvSpPr>
        <p:spPr>
          <a:xfrm>
            <a:off x="571472" y="714356"/>
            <a:ext cx="8286808" cy="5715039"/>
          </a:xfrm>
        </p:spPr>
        <p:txBody>
          <a:bodyPr/>
          <a:lstStyle/>
          <a:p>
            <a:pPr marL="0" indent="0" eaLnBrk="1" hangingPunct="1">
              <a:lnSpc>
                <a:spcPts val="3500"/>
              </a:lnSpc>
              <a:spcBef>
                <a:spcPct val="0"/>
              </a:spcBef>
              <a:buNone/>
            </a:pP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中国环境标志</a:t>
            </a: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图形由中心的青山、绿水、太阳及周围的十个环组成。图形的中心结构表示人类赖以生存的环境，外围的十个环紧密结合，环环紧扣，表示公众参与，共同保护环境；同时十个环的</a:t>
            </a: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环</a:t>
            </a: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字与环境的</a:t>
            </a: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环</a:t>
            </a: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同字，其寓意为</a:t>
            </a: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全民团结起来，共同保护人类赖以生存的环境</a:t>
            </a: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a:t>
            </a:r>
          </a:p>
          <a:p>
            <a:pPr marL="0" indent="0" eaLnBrk="1" hangingPunct="1">
              <a:lnSpc>
                <a:spcPts val="3500"/>
              </a:lnSpc>
              <a:spcBef>
                <a:spcPct val="0"/>
              </a:spcBef>
              <a:buNone/>
            </a:pP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解析</a:t>
            </a:r>
            <a:r>
              <a:rPr lang="en-US" altLang="en-US" sz="2400" b="1" dirty="0" smtClean="0">
                <a:solidFill>
                  <a:srgbClr val="990033"/>
                </a:solidFill>
                <a:latin typeface="宋体" pitchFamily="2" charset="-122"/>
                <a:cs typeface="Times New Roman" pitchFamily="18" charset="0"/>
              </a:rPr>
              <a:t>] </a:t>
            </a:r>
            <a:r>
              <a:rPr lang="zh-CN" altLang="en-US" sz="2400" b="1" dirty="0" smtClean="0">
                <a:solidFill>
                  <a:srgbClr val="990033"/>
                </a:solidFill>
                <a:latin typeface="宋体" pitchFamily="2" charset="-122"/>
                <a:cs typeface="Times New Roman" pitchFamily="18" charset="0"/>
              </a:rPr>
              <a:t>本题考查图文转换的能力。解答图文转换试题要注意以下几点：一是把握住徽标的名称及基本目的；二是要抓住图案的细节构成；三是要将图案内容和主题名称有机结合起来。该标志是“中国环境标志”，其组成外部是十个环，中间是太阳、山、水，这恰恰是我们生存的环境，也是我们保护的对象。“十个环”不仅暗合环境，更突出我们要手拉手，共同担起保护环境的责任这一内涵。</a:t>
            </a:r>
          </a:p>
        </p:txBody>
      </p:sp>
      <p:grpSp>
        <p:nvGrpSpPr>
          <p:cNvPr id="2" name="Group 5"/>
          <p:cNvGrpSpPr>
            <a:grpSpLocks/>
          </p:cNvGrpSpPr>
          <p:nvPr/>
        </p:nvGrpSpPr>
        <p:grpSpPr bwMode="auto">
          <a:xfrm>
            <a:off x="1588" y="777875"/>
            <a:ext cx="609600" cy="2003425"/>
            <a:chOff x="1" y="490"/>
            <a:chExt cx="384" cy="1262"/>
          </a:xfrm>
        </p:grpSpPr>
        <p:pic>
          <p:nvPicPr>
            <p:cNvPr id="1432582"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432583"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1432584" name="Rectangle 8"/>
          <p:cNvSpPr>
            <a:spLocks noChangeArrowheads="1"/>
          </p:cNvSpPr>
          <p:nvPr/>
        </p:nvSpPr>
        <p:spPr bwMode="auto">
          <a:xfrm>
            <a:off x="0" y="2646363"/>
            <a:ext cx="450850" cy="366712"/>
          </a:xfrm>
          <a:prstGeom prst="rect">
            <a:avLst/>
          </a:prstGeom>
          <a:noFill/>
          <a:ln w="9525">
            <a:noFill/>
            <a:miter lim="800000"/>
            <a:headEnd/>
            <a:tailEnd/>
          </a:ln>
        </p:spPr>
        <p:txBody>
          <a:bodyPr wrap="none" anchor="ctr">
            <a:spAutoFit/>
          </a:bodyPr>
          <a:lstStyle/>
          <a:p>
            <a:pPr indent="266700" algn="l" eaLnBrk="1" hangingPunct="1">
              <a:lnSpc>
                <a:spcPct val="100000"/>
              </a:lnSpc>
              <a:spcBef>
                <a:spcPct val="0"/>
              </a:spcBef>
              <a:buFontTx/>
              <a:buNone/>
            </a:pPr>
            <a:endParaRPr lang="zh-CN" altLang="en-US" sz="1800"/>
          </a:p>
        </p:txBody>
      </p:sp>
      <p:sp>
        <p:nvSpPr>
          <p:cNvPr id="1432585" name="Rectangle 9"/>
          <p:cNvSpPr>
            <a:spLocks noChangeArrowheads="1"/>
          </p:cNvSpPr>
          <p:nvPr/>
        </p:nvSpPr>
        <p:spPr bwMode="auto">
          <a:xfrm>
            <a:off x="4495800" y="3741738"/>
            <a:ext cx="184150" cy="366712"/>
          </a:xfrm>
          <a:prstGeom prst="rect">
            <a:avLst/>
          </a:prstGeom>
          <a:noFill/>
          <a:ln w="9525">
            <a:noFill/>
            <a:miter lim="800000"/>
            <a:headEnd/>
            <a:tailEnd/>
          </a:ln>
        </p:spPr>
        <p:txBody>
          <a:bodyPr wrap="none" anchor="ctr">
            <a:spAutoFit/>
          </a:bodyPr>
          <a:lstStyle/>
          <a:p>
            <a:pPr algn="l" eaLnBrk="1" hangingPunct="1">
              <a:lnSpc>
                <a:spcPct val="100000"/>
              </a:lnSpc>
              <a:spcBef>
                <a:spcPct val="0"/>
              </a:spcBef>
              <a:buFontTx/>
              <a:buNone/>
            </a:pPr>
            <a:endParaRPr lang="zh-CN" altLang="en-US" sz="18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38881" y="635712"/>
            <a:ext cx="8247092" cy="5880122"/>
          </a:xfrm>
        </p:spPr>
        <p:txBody>
          <a:bodyPr>
            <a:noAutofit/>
          </a:bodyPr>
          <a:lstStyle/>
          <a:p>
            <a:pPr marL="0" indent="0" eaLnBrk="1" hangingPunct="1">
              <a:lnSpc>
                <a:spcPts val="3500"/>
              </a:lnSpc>
              <a:spcBef>
                <a:spcPct val="0"/>
              </a:spcBef>
              <a:buFont typeface="Arial" charset="0"/>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eaLnBrk="1" hangingPunct="1">
              <a:lnSpc>
                <a:spcPts val="3500"/>
              </a:lnSpc>
              <a:spcBef>
                <a:spcPct val="0"/>
              </a:spcBef>
              <a:buNone/>
            </a:pPr>
            <a:r>
              <a:rPr lang="en-US" altLang="zh-CN" sz="2400" b="1" dirty="0" smtClean="0">
                <a:latin typeface="+mn-ea"/>
              </a:rPr>
              <a:t>11.</a:t>
            </a:r>
            <a:r>
              <a:rPr lang="zh-CN" altLang="en-US" sz="2400" b="1" dirty="0" smtClean="0">
                <a:latin typeface="+mn-ea"/>
              </a:rPr>
              <a:t>下列各句中，加点的成语使用恰当的一项是</a:t>
            </a:r>
            <a:r>
              <a:rPr lang="en-US" altLang="zh-CN" sz="2400" b="1" dirty="0" smtClean="0">
                <a:latin typeface="+mn-ea"/>
              </a:rPr>
              <a:t>(</a:t>
            </a:r>
            <a:r>
              <a:rPr lang="zh-CN" altLang="en-US" sz="2400" b="1" dirty="0" smtClean="0">
                <a:latin typeface="+mn-ea"/>
              </a:rPr>
              <a:t>　　</a:t>
            </a:r>
            <a:r>
              <a:rPr lang="en-US" altLang="zh-CN" sz="2400" b="1" dirty="0" smtClean="0">
                <a:latin typeface="+mn-ea"/>
              </a:rPr>
              <a:t>)</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A. </a:t>
            </a:r>
            <a:r>
              <a:rPr lang="zh-CN" altLang="en-US" sz="2400" b="1" dirty="0" smtClean="0">
                <a:latin typeface="Times New Roman" pitchFamily="18" charset="0"/>
                <a:cs typeface="Times New Roman" pitchFamily="18" charset="0"/>
              </a:rPr>
              <a:t>在这次演讲比赛中，来自基层单位的选手个个表现出色，他们口若悬河，巧舌如簧，给大家留下了深刻的印象。</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B. </a:t>
            </a:r>
            <a:r>
              <a:rPr lang="zh-CN" altLang="en-US" sz="2400" b="1" dirty="0" smtClean="0">
                <a:latin typeface="Times New Roman" pitchFamily="18" charset="0"/>
                <a:cs typeface="Times New Roman" pitchFamily="18" charset="0"/>
              </a:rPr>
              <a:t>少数干部不学无术，胸无城府，睚眦必报，严重损害了党的干部在群众中的形象，这部分干部必须加强理论学习与思想修养。</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C. </a:t>
            </a:r>
            <a:r>
              <a:rPr lang="zh-CN" altLang="en-US" sz="2400" b="1" dirty="0" smtClean="0">
                <a:latin typeface="Times New Roman" pitchFamily="18" charset="0"/>
                <a:cs typeface="Times New Roman" pitchFamily="18" charset="0"/>
              </a:rPr>
              <a:t>一名惯偷在车站行窃后正要逃跑，两位守候多时的反扒队员突然拦住他的去路，二人上下其手地将他摁倒，结果人赃俱获。</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D. </a:t>
            </a:r>
            <a:r>
              <a:rPr lang="zh-CN" altLang="en-US" sz="2400" b="1" dirty="0" smtClean="0">
                <a:latin typeface="Times New Roman" pitchFamily="18" charset="0"/>
                <a:cs typeface="Times New Roman" pitchFamily="18" charset="0"/>
              </a:rPr>
              <a:t>为化解部分旅客的不满情绪，他们设立了“旅客投诉中心”，此举说明他们不光有良好的服务意识，还有闻过则喜的雅量。</a:t>
            </a:r>
            <a:endParaRPr lang="en-US" altLang="zh-CN" sz="2400" b="1" dirty="0" smtClean="0">
              <a:latin typeface="Times New Roman" pitchFamily="18" charset="0"/>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31846"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3184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 name="TextBox 7"/>
          <p:cNvSpPr txBox="1"/>
          <p:nvPr/>
        </p:nvSpPr>
        <p:spPr>
          <a:xfrm>
            <a:off x="2921067" y="2199166"/>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0" name="TextBox 9"/>
          <p:cNvSpPr txBox="1"/>
          <p:nvPr/>
        </p:nvSpPr>
        <p:spPr>
          <a:xfrm>
            <a:off x="3997249" y="2686614"/>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1" name="TextBox 10"/>
          <p:cNvSpPr txBox="1"/>
          <p:nvPr/>
        </p:nvSpPr>
        <p:spPr>
          <a:xfrm>
            <a:off x="4488348" y="4473567"/>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3" name="TextBox 12"/>
          <p:cNvSpPr txBox="1"/>
          <p:nvPr/>
        </p:nvSpPr>
        <p:spPr>
          <a:xfrm>
            <a:off x="7500958" y="5786454"/>
            <a:ext cx="1301848" cy="369332"/>
          </a:xfrm>
          <a:prstGeom prst="rect">
            <a:avLst/>
          </a:prstGeom>
          <a:noFill/>
        </p:spPr>
        <p:txBody>
          <a:bodyPr wrap="square" rtlCol="0">
            <a:spAutoFit/>
          </a:bodyPr>
          <a:lstStyle/>
          <a:p>
            <a:r>
              <a:rPr lang="en-US" altLang="zh-CN" b="1" dirty="0" smtClean="0"/>
              <a:t>.     .     .     .</a:t>
            </a:r>
            <a:endParaRPr lang="zh-CN" altLang="en-US" b="1" dirty="0"/>
          </a:p>
        </p:txBody>
      </p:sp>
      <p:sp>
        <p:nvSpPr>
          <p:cNvPr id="12"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par>
    </p:tnLst>
  </p:timing>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2578" name="标题 1"/>
          <p:cNvSpPr>
            <a:spLocks noGrp="1"/>
          </p:cNvSpPr>
          <p:nvPr>
            <p:ph type="title" idx="4294967295"/>
          </p:nvPr>
        </p:nvSpPr>
        <p:spPr>
          <a:xfrm>
            <a:off x="611188" y="166688"/>
            <a:ext cx="6697662" cy="476250"/>
          </a:xfrm>
          <a:noFill/>
        </p:spPr>
        <p:txBody>
          <a:bodyPr/>
          <a:lstStyle/>
          <a:p>
            <a:pPr algn="l" eaLnBrk="1" hangingPunct="1"/>
            <a:r>
              <a:rPr lang="zh-CN" altLang="en-US" sz="2200" b="1" smtClean="0">
                <a:solidFill>
                  <a:srgbClr val="C00000"/>
                </a:solidFill>
                <a:latin typeface="幼圆" pitchFamily="49" charset="-122"/>
                <a:ea typeface="幼圆" pitchFamily="49" charset="-122"/>
              </a:rPr>
              <a:t>专题六　图文转换</a:t>
            </a:r>
            <a:endParaRPr lang="en-US" altLang="zh-CN" sz="2200" b="1" smtClean="0">
              <a:solidFill>
                <a:srgbClr val="C00000"/>
              </a:solidFill>
              <a:latin typeface="幼圆" pitchFamily="49" charset="-122"/>
              <a:ea typeface="幼圆" pitchFamily="49" charset="-122"/>
            </a:endParaRPr>
          </a:p>
        </p:txBody>
      </p:sp>
      <p:sp>
        <p:nvSpPr>
          <p:cNvPr id="3" name="内容占位符 2"/>
          <p:cNvSpPr>
            <a:spLocks noGrp="1"/>
          </p:cNvSpPr>
          <p:nvPr>
            <p:ph idx="4294967295"/>
          </p:nvPr>
        </p:nvSpPr>
        <p:spPr>
          <a:xfrm>
            <a:off x="571472" y="714356"/>
            <a:ext cx="8286808" cy="5715039"/>
          </a:xfrm>
        </p:spPr>
        <p:txBody>
          <a:bodyPr/>
          <a:lstStyle/>
          <a:p>
            <a:pPr marL="0" indent="0">
              <a:lnSpc>
                <a:spcPts val="3500"/>
              </a:lnSpc>
              <a:buNone/>
            </a:pPr>
            <a:r>
              <a:rPr lang="en-US" altLang="zh-CN" sz="2400" b="1" dirty="0" smtClean="0">
                <a:latin typeface="宋体" pitchFamily="2" charset="-122"/>
              </a:rPr>
              <a:t>6</a:t>
            </a:r>
            <a:r>
              <a:rPr lang="zh-CN" altLang="en-US" sz="2400" b="1" dirty="0" smtClean="0">
                <a:latin typeface="宋体" pitchFamily="2" charset="-122"/>
              </a:rPr>
              <a:t>．</a:t>
            </a:r>
            <a:r>
              <a:rPr lang="en-US" altLang="en-US" sz="2400" b="1" dirty="0" smtClean="0">
                <a:solidFill>
                  <a:srgbClr val="000000"/>
                </a:solidFill>
                <a:latin typeface="Times New Roman" pitchFamily="18" charset="0"/>
                <a:ea typeface="宋体" pitchFamily="2" charset="-122"/>
                <a:cs typeface="Times New Roman" pitchFamily="18" charset="0"/>
              </a:rPr>
              <a:t>[</a:t>
            </a:r>
            <a:r>
              <a:rPr lang="en-US" altLang="en-US" sz="2400" b="1" dirty="0" smtClean="0">
                <a:solidFill>
                  <a:srgbClr val="000000"/>
                </a:solidFill>
                <a:latin typeface="宋体" pitchFamily="2" charset="-122"/>
                <a:ea typeface="宋体" pitchFamily="2" charset="-122"/>
                <a:cs typeface="Times New Roman" pitchFamily="18" charset="0"/>
              </a:rPr>
              <a:t>2013·</a:t>
            </a:r>
            <a:r>
              <a:rPr lang="zh-CN" altLang="en-US" sz="2400" b="1" dirty="0" smtClean="0">
                <a:solidFill>
                  <a:srgbClr val="000000"/>
                </a:solidFill>
                <a:latin typeface="Times New Roman" pitchFamily="18" charset="0"/>
                <a:ea typeface="宋体" pitchFamily="2" charset="-122"/>
                <a:cs typeface="Times New Roman" pitchFamily="18" charset="0"/>
              </a:rPr>
              <a:t>新课标全国卷</a:t>
            </a:r>
            <a:r>
              <a:rPr lang="en-US" altLang="en-US" sz="2400" b="1" dirty="0" smtClean="0">
                <a:solidFill>
                  <a:srgbClr val="000000"/>
                </a:solidFill>
                <a:latin typeface="Times New Roman" pitchFamily="18" charset="0"/>
                <a:ea typeface="宋体" pitchFamily="2" charset="-122"/>
                <a:cs typeface="Times New Roman" pitchFamily="18" charset="0"/>
              </a:rPr>
              <a:t>Ⅱ]</a:t>
            </a:r>
            <a:r>
              <a:rPr lang="zh-CN" altLang="en-US" sz="2400" b="1" dirty="0" smtClean="0">
                <a:solidFill>
                  <a:srgbClr val="000000"/>
                </a:solidFill>
                <a:latin typeface="Times New Roman" pitchFamily="18" charset="0"/>
                <a:ea typeface="宋体" pitchFamily="2" charset="-122"/>
                <a:cs typeface="Times New Roman" pitchFamily="18" charset="0"/>
              </a:rPr>
              <a:t>下面是我国的“国家节水标志”，请写出该标志的构图要素及其寓意，要求语意简明，句子通顺，不超过</a:t>
            </a:r>
            <a:r>
              <a:rPr lang="en-US" altLang="en-US" sz="2400" b="1" dirty="0" smtClean="0">
                <a:solidFill>
                  <a:srgbClr val="000000"/>
                </a:solidFill>
                <a:latin typeface="宋体" pitchFamily="2" charset="-122"/>
                <a:ea typeface="宋体" pitchFamily="2" charset="-122"/>
                <a:cs typeface="Times New Roman" pitchFamily="18" charset="0"/>
              </a:rPr>
              <a:t>70</a:t>
            </a:r>
            <a:r>
              <a:rPr lang="zh-CN" altLang="en-US" sz="2400" b="1" dirty="0" smtClean="0">
                <a:solidFill>
                  <a:srgbClr val="000000"/>
                </a:solidFill>
                <a:latin typeface="Times New Roman" pitchFamily="18" charset="0"/>
                <a:ea typeface="宋体" pitchFamily="2" charset="-122"/>
                <a:cs typeface="Times New Roman" pitchFamily="18" charset="0"/>
              </a:rPr>
              <a:t>个字。</a:t>
            </a:r>
            <a:r>
              <a:rPr lang="en-US" altLang="en-US" sz="2400" b="1" dirty="0" smtClean="0">
                <a:solidFill>
                  <a:srgbClr val="000000"/>
                </a:solidFill>
                <a:latin typeface="Times New Roman" pitchFamily="18" charset="0"/>
                <a:ea typeface="宋体" pitchFamily="2" charset="-122"/>
                <a:cs typeface="Times New Roman" pitchFamily="18" charset="0"/>
              </a:rPr>
              <a:t>(</a:t>
            </a:r>
            <a:r>
              <a:rPr lang="en-US" altLang="en-US" sz="2400" b="1" dirty="0" smtClean="0">
                <a:solidFill>
                  <a:srgbClr val="000000"/>
                </a:solidFill>
                <a:latin typeface="宋体" pitchFamily="2" charset="-122"/>
                <a:ea typeface="宋体" pitchFamily="2" charset="-122"/>
                <a:cs typeface="Times New Roman" pitchFamily="18" charset="0"/>
              </a:rPr>
              <a:t>5</a:t>
            </a:r>
            <a:r>
              <a:rPr lang="zh-CN" altLang="en-US" sz="2400" b="1" dirty="0" smtClean="0">
                <a:solidFill>
                  <a:srgbClr val="000000"/>
                </a:solidFill>
                <a:latin typeface="Times New Roman" pitchFamily="18" charset="0"/>
                <a:ea typeface="宋体" pitchFamily="2" charset="-122"/>
                <a:cs typeface="Times New Roman" pitchFamily="18" charset="0"/>
              </a:rPr>
              <a:t>分</a:t>
            </a:r>
            <a:r>
              <a:rPr lang="en-US" altLang="en-US" sz="2400" b="1" dirty="0" smtClean="0">
                <a:solidFill>
                  <a:srgbClr val="000000"/>
                </a:solidFill>
                <a:latin typeface="Times New Roman" pitchFamily="18" charset="0"/>
                <a:ea typeface="宋体" pitchFamily="2" charset="-122"/>
                <a:cs typeface="Times New Roman" pitchFamily="18" charset="0"/>
              </a:rPr>
              <a:t>)</a:t>
            </a:r>
            <a:endParaRPr lang="zh-CN" altLang="en-US" sz="2400" b="1" dirty="0" smtClean="0">
              <a:solidFill>
                <a:srgbClr val="000000"/>
              </a:solidFill>
              <a:latin typeface="Times New Roman" pitchFamily="18" charset="0"/>
              <a:ea typeface="宋体" pitchFamily="2" charset="-122"/>
              <a:cs typeface="Times New Roman" pitchFamily="18" charset="0"/>
            </a:endParaRPr>
          </a:p>
        </p:txBody>
      </p:sp>
      <p:grpSp>
        <p:nvGrpSpPr>
          <p:cNvPr id="2" name="Group 5"/>
          <p:cNvGrpSpPr>
            <a:grpSpLocks/>
          </p:cNvGrpSpPr>
          <p:nvPr/>
        </p:nvGrpSpPr>
        <p:grpSpPr bwMode="auto">
          <a:xfrm>
            <a:off x="1588" y="777875"/>
            <a:ext cx="609600" cy="2003425"/>
            <a:chOff x="1" y="490"/>
            <a:chExt cx="384" cy="1262"/>
          </a:xfrm>
        </p:grpSpPr>
        <p:pic>
          <p:nvPicPr>
            <p:cNvPr id="1432582"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432583"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1432584" name="Rectangle 8"/>
          <p:cNvSpPr>
            <a:spLocks noChangeArrowheads="1"/>
          </p:cNvSpPr>
          <p:nvPr/>
        </p:nvSpPr>
        <p:spPr bwMode="auto">
          <a:xfrm>
            <a:off x="0" y="2646363"/>
            <a:ext cx="450850" cy="366712"/>
          </a:xfrm>
          <a:prstGeom prst="rect">
            <a:avLst/>
          </a:prstGeom>
          <a:noFill/>
          <a:ln w="9525">
            <a:noFill/>
            <a:miter lim="800000"/>
            <a:headEnd/>
            <a:tailEnd/>
          </a:ln>
        </p:spPr>
        <p:txBody>
          <a:bodyPr wrap="none" anchor="ctr">
            <a:spAutoFit/>
          </a:bodyPr>
          <a:lstStyle/>
          <a:p>
            <a:pPr indent="266700" algn="l" eaLnBrk="1" hangingPunct="1">
              <a:lnSpc>
                <a:spcPct val="100000"/>
              </a:lnSpc>
              <a:spcBef>
                <a:spcPct val="0"/>
              </a:spcBef>
              <a:buFontTx/>
              <a:buNone/>
            </a:pPr>
            <a:endParaRPr lang="zh-CN" altLang="en-US" sz="1800"/>
          </a:p>
        </p:txBody>
      </p:sp>
      <p:sp>
        <p:nvSpPr>
          <p:cNvPr id="1432585" name="Rectangle 9"/>
          <p:cNvSpPr>
            <a:spLocks noChangeArrowheads="1"/>
          </p:cNvSpPr>
          <p:nvPr/>
        </p:nvSpPr>
        <p:spPr bwMode="auto">
          <a:xfrm>
            <a:off x="4495800" y="3741738"/>
            <a:ext cx="184150" cy="366712"/>
          </a:xfrm>
          <a:prstGeom prst="rect">
            <a:avLst/>
          </a:prstGeom>
          <a:noFill/>
          <a:ln w="9525">
            <a:noFill/>
            <a:miter lim="800000"/>
            <a:headEnd/>
            <a:tailEnd/>
          </a:ln>
        </p:spPr>
        <p:txBody>
          <a:bodyPr wrap="none" anchor="ctr">
            <a:spAutoFit/>
          </a:bodyPr>
          <a:lstStyle/>
          <a:p>
            <a:pPr algn="l" eaLnBrk="1" hangingPunct="1">
              <a:lnSpc>
                <a:spcPct val="100000"/>
              </a:lnSpc>
              <a:spcBef>
                <a:spcPct val="0"/>
              </a:spcBef>
              <a:buFontTx/>
              <a:buNone/>
            </a:pPr>
            <a:endParaRPr lang="zh-CN" altLang="en-US" sz="18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pic>
        <p:nvPicPr>
          <p:cNvPr id="321538" name="Picture 2" descr="QG2-1"/>
          <p:cNvPicPr>
            <a:picLocks noChangeAspect="1" noChangeArrowheads="1"/>
          </p:cNvPicPr>
          <p:nvPr/>
        </p:nvPicPr>
        <p:blipFill>
          <a:blip r:embed="rId4" cstate="print"/>
          <a:srcRect/>
          <a:stretch>
            <a:fillRect/>
          </a:stretch>
        </p:blipFill>
        <p:spPr bwMode="auto">
          <a:xfrm>
            <a:off x="3071802" y="2709375"/>
            <a:ext cx="3000396" cy="3044455"/>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321538"/>
                                        </p:tgtEl>
                                        <p:attrNameLst>
                                          <p:attrName>style.visibility</p:attrName>
                                        </p:attrNameLst>
                                      </p:cBhvr>
                                      <p:to>
                                        <p:strVal val="visible"/>
                                      </p:to>
                                    </p:set>
                                    <p:animEffect transition="in" filter="diamond(in)">
                                      <p:cBhvr>
                                        <p:cTn id="13" dur="500"/>
                                        <p:tgtEl>
                                          <p:spTgt spid="321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2578" name="标题 1"/>
          <p:cNvSpPr>
            <a:spLocks noGrp="1"/>
          </p:cNvSpPr>
          <p:nvPr>
            <p:ph type="title" idx="4294967295"/>
          </p:nvPr>
        </p:nvSpPr>
        <p:spPr>
          <a:xfrm>
            <a:off x="611188" y="166688"/>
            <a:ext cx="6697662" cy="476250"/>
          </a:xfrm>
          <a:noFill/>
        </p:spPr>
        <p:txBody>
          <a:bodyPr/>
          <a:lstStyle/>
          <a:p>
            <a:pPr algn="l" eaLnBrk="1" hangingPunct="1"/>
            <a:r>
              <a:rPr lang="zh-CN" altLang="en-US" sz="2200" b="1" smtClean="0">
                <a:solidFill>
                  <a:srgbClr val="C00000"/>
                </a:solidFill>
                <a:latin typeface="幼圆" pitchFamily="49" charset="-122"/>
                <a:ea typeface="幼圆" pitchFamily="49" charset="-122"/>
              </a:rPr>
              <a:t>专题六　图文转换</a:t>
            </a:r>
            <a:endParaRPr lang="en-US" altLang="zh-CN" sz="2200" b="1" smtClean="0">
              <a:solidFill>
                <a:srgbClr val="C00000"/>
              </a:solidFill>
              <a:latin typeface="幼圆" pitchFamily="49" charset="-122"/>
              <a:ea typeface="幼圆" pitchFamily="49" charset="-122"/>
            </a:endParaRPr>
          </a:p>
        </p:txBody>
      </p:sp>
      <p:sp>
        <p:nvSpPr>
          <p:cNvPr id="3" name="内容占位符 2"/>
          <p:cNvSpPr>
            <a:spLocks noGrp="1"/>
          </p:cNvSpPr>
          <p:nvPr>
            <p:ph idx="4294967295"/>
          </p:nvPr>
        </p:nvSpPr>
        <p:spPr>
          <a:xfrm>
            <a:off x="642910" y="714356"/>
            <a:ext cx="8215370" cy="5786478"/>
          </a:xfrm>
        </p:spPr>
        <p:txBody>
          <a:bodyPr/>
          <a:lstStyle/>
          <a:p>
            <a:pPr marL="0" indent="0">
              <a:lnSpc>
                <a:spcPts val="3500"/>
              </a:lnSpc>
              <a:buNone/>
            </a:pPr>
            <a:r>
              <a:rPr lang="zh-CN" altLang="en-US" sz="2400" b="1" dirty="0" smtClean="0">
                <a:solidFill>
                  <a:srgbClr val="990033"/>
                </a:solidFill>
                <a:latin typeface="宋体" pitchFamily="2" charset="-122"/>
                <a:cs typeface="Times New Roman" pitchFamily="18" charset="0"/>
              </a:rPr>
              <a:t>图标由水滴、手掌和圆形组成。圆形代表地球，象征节水能保护地球生态；手掌托着水滴，象征人人动手节约每一滴水；手掌又像一条河流，象征滴水成河。</a:t>
            </a: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答出三个构图要素，给</a:t>
            </a:r>
            <a:r>
              <a:rPr lang="en-US" altLang="en-US" sz="2400" b="1" dirty="0" smtClean="0">
                <a:solidFill>
                  <a:srgbClr val="990033"/>
                </a:solidFill>
                <a:latin typeface="宋体" pitchFamily="2" charset="-122"/>
                <a:cs typeface="Times New Roman" pitchFamily="18" charset="0"/>
              </a:rPr>
              <a:t>1</a:t>
            </a:r>
            <a:r>
              <a:rPr lang="zh-CN" altLang="en-US" sz="2400" b="1" dirty="0" smtClean="0">
                <a:solidFill>
                  <a:srgbClr val="990033"/>
                </a:solidFill>
                <a:latin typeface="宋体" pitchFamily="2" charset="-122"/>
                <a:cs typeface="Times New Roman" pitchFamily="18" charset="0"/>
              </a:rPr>
              <a:t>分；每答出一种寓意给</a:t>
            </a:r>
            <a:r>
              <a:rPr lang="en-US" altLang="en-US" sz="2400" b="1" dirty="0" smtClean="0">
                <a:solidFill>
                  <a:srgbClr val="990033"/>
                </a:solidFill>
                <a:latin typeface="宋体" pitchFamily="2" charset="-122"/>
                <a:cs typeface="Times New Roman" pitchFamily="18" charset="0"/>
              </a:rPr>
              <a:t>1</a:t>
            </a:r>
            <a:r>
              <a:rPr lang="zh-CN" altLang="en-US" sz="2400" b="1" dirty="0" smtClean="0">
                <a:solidFill>
                  <a:srgbClr val="990033"/>
                </a:solidFill>
                <a:latin typeface="宋体" pitchFamily="2" charset="-122"/>
                <a:cs typeface="Times New Roman" pitchFamily="18" charset="0"/>
              </a:rPr>
              <a:t>分；语句通顺，给</a:t>
            </a:r>
            <a:r>
              <a:rPr lang="en-US" altLang="en-US" sz="2400" b="1" dirty="0" smtClean="0">
                <a:solidFill>
                  <a:srgbClr val="990033"/>
                </a:solidFill>
                <a:latin typeface="宋体" pitchFamily="2" charset="-122"/>
                <a:cs typeface="Times New Roman" pitchFamily="18" charset="0"/>
              </a:rPr>
              <a:t>1</a:t>
            </a:r>
            <a:r>
              <a:rPr lang="zh-CN" altLang="en-US" sz="2400" b="1" dirty="0" smtClean="0">
                <a:solidFill>
                  <a:srgbClr val="990033"/>
                </a:solidFill>
                <a:latin typeface="宋体" pitchFamily="2" charset="-122"/>
                <a:cs typeface="Times New Roman" pitchFamily="18" charset="0"/>
              </a:rPr>
              <a:t>分。意思答对即可。如有其他答案，只要言之成理，可酌情给分</a:t>
            </a:r>
            <a:r>
              <a:rPr lang="en-US" altLang="en-US" sz="2400" b="1" dirty="0" smtClean="0">
                <a:solidFill>
                  <a:srgbClr val="990033"/>
                </a:solidFill>
                <a:latin typeface="宋体" pitchFamily="2" charset="-122"/>
                <a:cs typeface="Times New Roman" pitchFamily="18" charset="0"/>
              </a:rPr>
              <a:t>)</a:t>
            </a:r>
            <a:endParaRPr lang="zh-CN" altLang="en-US" sz="2400" b="1" dirty="0" smtClean="0">
              <a:solidFill>
                <a:srgbClr val="990033"/>
              </a:solidFill>
              <a:latin typeface="宋体" pitchFamily="2" charset="-122"/>
              <a:cs typeface="Times New Roman" pitchFamily="18" charset="0"/>
            </a:endParaRPr>
          </a:p>
          <a:p>
            <a:pPr marL="0" indent="0">
              <a:lnSpc>
                <a:spcPts val="3500"/>
              </a:lnSpc>
              <a:buNone/>
            </a:pP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解析</a:t>
            </a:r>
            <a:r>
              <a:rPr lang="en-US" altLang="en-US" sz="2400" b="1" dirty="0" smtClean="0">
                <a:solidFill>
                  <a:srgbClr val="990033"/>
                </a:solidFill>
                <a:latin typeface="宋体" pitchFamily="2" charset="-122"/>
                <a:cs typeface="Times New Roman" pitchFamily="18" charset="0"/>
              </a:rPr>
              <a:t>] </a:t>
            </a:r>
            <a:r>
              <a:rPr lang="zh-CN" altLang="en-US" sz="2400" b="1" dirty="0" smtClean="0">
                <a:solidFill>
                  <a:srgbClr val="990033"/>
                </a:solidFill>
                <a:latin typeface="宋体" pitchFamily="2" charset="-122"/>
                <a:cs typeface="Times New Roman" pitchFamily="18" charset="0"/>
              </a:rPr>
              <a:t>本题考查图文转换及语言表达鲜明、生动的能力。要做到语言鲜明生动，就要抓住描写对象的特点，用有文采的语言准确描写出来。要从阅读图画标题、解读图画的画面、品味图画的语言文字、揣摩图画的目的、联系生活实际等角度进行答题。本题应把握住向下滴的水滴、向上托起的手和圆形等要素，还有它是</a:t>
            </a: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国家节水标志</a:t>
            </a: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a:t>
            </a:r>
          </a:p>
        </p:txBody>
      </p:sp>
      <p:grpSp>
        <p:nvGrpSpPr>
          <p:cNvPr id="2" name="Group 5"/>
          <p:cNvGrpSpPr>
            <a:grpSpLocks/>
          </p:cNvGrpSpPr>
          <p:nvPr/>
        </p:nvGrpSpPr>
        <p:grpSpPr bwMode="auto">
          <a:xfrm>
            <a:off x="1588" y="777875"/>
            <a:ext cx="609600" cy="2003425"/>
            <a:chOff x="1" y="490"/>
            <a:chExt cx="384" cy="1262"/>
          </a:xfrm>
        </p:grpSpPr>
        <p:pic>
          <p:nvPicPr>
            <p:cNvPr id="1432582"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432583"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sp>
        <p:nvSpPr>
          <p:cNvPr id="1432584" name="Rectangle 8"/>
          <p:cNvSpPr>
            <a:spLocks noChangeArrowheads="1"/>
          </p:cNvSpPr>
          <p:nvPr/>
        </p:nvSpPr>
        <p:spPr bwMode="auto">
          <a:xfrm>
            <a:off x="0" y="2646363"/>
            <a:ext cx="450850" cy="366712"/>
          </a:xfrm>
          <a:prstGeom prst="rect">
            <a:avLst/>
          </a:prstGeom>
          <a:noFill/>
          <a:ln w="9525">
            <a:noFill/>
            <a:miter lim="800000"/>
            <a:headEnd/>
            <a:tailEnd/>
          </a:ln>
        </p:spPr>
        <p:txBody>
          <a:bodyPr wrap="none" anchor="ctr">
            <a:spAutoFit/>
          </a:bodyPr>
          <a:lstStyle/>
          <a:p>
            <a:pPr indent="266700" algn="l" eaLnBrk="1" hangingPunct="1">
              <a:lnSpc>
                <a:spcPct val="100000"/>
              </a:lnSpc>
              <a:spcBef>
                <a:spcPct val="0"/>
              </a:spcBef>
              <a:buFontTx/>
              <a:buNone/>
            </a:pPr>
            <a:endParaRPr lang="zh-CN" altLang="en-US" sz="1800"/>
          </a:p>
        </p:txBody>
      </p:sp>
      <p:sp>
        <p:nvSpPr>
          <p:cNvPr id="1432585" name="Rectangle 9"/>
          <p:cNvSpPr>
            <a:spLocks noChangeArrowheads="1"/>
          </p:cNvSpPr>
          <p:nvPr/>
        </p:nvSpPr>
        <p:spPr bwMode="auto">
          <a:xfrm>
            <a:off x="4495800" y="3741738"/>
            <a:ext cx="184150" cy="366712"/>
          </a:xfrm>
          <a:prstGeom prst="rect">
            <a:avLst/>
          </a:prstGeom>
          <a:noFill/>
          <a:ln w="9525">
            <a:noFill/>
            <a:miter lim="800000"/>
            <a:headEnd/>
            <a:tailEnd/>
          </a:ln>
        </p:spPr>
        <p:txBody>
          <a:bodyPr wrap="none" anchor="ctr">
            <a:spAutoFit/>
          </a:bodyPr>
          <a:lstStyle/>
          <a:p>
            <a:pPr algn="l" eaLnBrk="1" hangingPunct="1">
              <a:lnSpc>
                <a:spcPct val="100000"/>
              </a:lnSpc>
              <a:spcBef>
                <a:spcPct val="0"/>
              </a:spcBef>
              <a:buFontTx/>
              <a:buNone/>
            </a:pPr>
            <a:endParaRPr lang="zh-CN" altLang="en-US" sz="18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642910" y="785794"/>
            <a:ext cx="8067703" cy="5549919"/>
          </a:xfrm>
          <a:prstGeom prst="rect">
            <a:avLst/>
          </a:prstGeom>
          <a:noFill/>
          <a:ln>
            <a:noFill/>
          </a:ln>
          <a:extLst>
            <a:ext uri="{909E8E84-426E-40DD-AFC4-6F175D3DCCD1}"/>
            <a:ext uri="{91240B29-F687-4F45-9708-019B960494DF}"/>
          </a:extLst>
        </p:spPr>
        <p:txBody>
          <a:bodyPr/>
          <a:lstStyle/>
          <a:p>
            <a:pPr algn="ctr" eaLnBrk="1" hangingPunct="1">
              <a:lnSpc>
                <a:spcPts val="3500"/>
              </a:lnSpc>
              <a:spcBef>
                <a:spcPct val="0"/>
              </a:spcBef>
            </a:pPr>
            <a:r>
              <a:rPr lang="en-US" altLang="zh-CN" sz="2400" b="1" dirty="0">
                <a:solidFill>
                  <a:srgbClr val="0033CC"/>
                </a:solidFill>
                <a:effectLst>
                  <a:outerShdw blurRad="38100" dist="38100" dir="2700000" algn="tl">
                    <a:srgbClr val="C0C0C0"/>
                  </a:outerShdw>
                </a:effectLst>
                <a:latin typeface="+mn-ea"/>
              </a:rPr>
              <a:t>—— </a:t>
            </a:r>
            <a:r>
              <a:rPr lang="zh-CN" altLang="en-US" sz="2400" b="1" dirty="0">
                <a:solidFill>
                  <a:srgbClr val="0033CC"/>
                </a:solidFill>
                <a:effectLst>
                  <a:outerShdw blurRad="38100" dist="38100" dir="2700000" algn="tl">
                    <a:srgbClr val="C0C0C0"/>
                  </a:outerShdw>
                </a:effectLst>
                <a:latin typeface="+mn-ea"/>
              </a:rPr>
              <a:t>现场指导 </a:t>
            </a:r>
            <a:r>
              <a:rPr lang="en-US" altLang="zh-CN" sz="2400" b="1" dirty="0">
                <a:solidFill>
                  <a:srgbClr val="0033CC"/>
                </a:solidFill>
                <a:effectLst>
                  <a:outerShdw blurRad="38100" dist="38100" dir="2700000" algn="tl">
                    <a:srgbClr val="C0C0C0"/>
                  </a:outerShdw>
                </a:effectLst>
                <a:latin typeface="+mn-ea"/>
              </a:rPr>
              <a:t>——</a:t>
            </a:r>
          </a:p>
          <a:p>
            <a:pPr>
              <a:lnSpc>
                <a:spcPts val="3500"/>
              </a:lnSpc>
            </a:pPr>
            <a:r>
              <a:rPr lang="en-US" altLang="zh-CN" sz="2400" b="1" dirty="0" smtClean="0">
                <a:latin typeface="宋体" pitchFamily="2" charset="-122"/>
              </a:rPr>
              <a:t>[</a:t>
            </a:r>
            <a:r>
              <a:rPr lang="en-US" altLang="zh-CN" sz="2400" b="1" dirty="0" smtClean="0">
                <a:solidFill>
                  <a:srgbClr val="000000"/>
                </a:solidFill>
                <a:latin typeface="宋体" pitchFamily="2" charset="-122"/>
                <a:ea typeface="宋体" pitchFamily="2" charset="-122"/>
                <a:cs typeface="Times New Roman" pitchFamily="18" charset="0"/>
              </a:rPr>
              <a:t>2015·</a:t>
            </a:r>
            <a:r>
              <a:rPr lang="zh-CN" altLang="en-US" sz="2400" b="1" dirty="0" smtClean="0">
                <a:solidFill>
                  <a:srgbClr val="000000"/>
                </a:solidFill>
                <a:latin typeface="Times New Roman" pitchFamily="18" charset="0"/>
                <a:cs typeface="Times New Roman" pitchFamily="18" charset="0"/>
              </a:rPr>
              <a:t>全国</a:t>
            </a:r>
            <a:r>
              <a:rPr lang="zh-CN" altLang="en-US" sz="2400" b="1" dirty="0">
                <a:solidFill>
                  <a:srgbClr val="000000"/>
                </a:solidFill>
                <a:latin typeface="Times New Roman" pitchFamily="18" charset="0"/>
                <a:cs typeface="Times New Roman" pitchFamily="18" charset="0"/>
              </a:rPr>
              <a:t>卷</a:t>
            </a:r>
            <a:r>
              <a:rPr lang="en-US" altLang="zh-CN" sz="2400" b="1" dirty="0">
                <a:solidFill>
                  <a:srgbClr val="000000"/>
                </a:solidFill>
                <a:latin typeface="宋体" pitchFamily="2" charset="-122"/>
                <a:cs typeface="Times New Roman" pitchFamily="18" charset="0"/>
              </a:rPr>
              <a:t>Ⅰ</a:t>
            </a:r>
            <a:r>
              <a:rPr lang="en-US" altLang="zh-CN" sz="2400" b="1" dirty="0" smtClean="0">
                <a:latin typeface="宋体" pitchFamily="2" charset="-122"/>
              </a:rPr>
              <a:t>]</a:t>
            </a:r>
            <a:r>
              <a:rPr lang="zh-CN" altLang="en-US" sz="2400" b="1" dirty="0" smtClean="0">
                <a:solidFill>
                  <a:srgbClr val="000000"/>
                </a:solidFill>
                <a:latin typeface="Times New Roman" pitchFamily="18" charset="0"/>
                <a:cs typeface="Times New Roman" pitchFamily="18" charset="0"/>
              </a:rPr>
              <a:t>下面是中国邮政为保护地球水环境发行的邮票中的主体图形。请写出构图要素，并说明图形寓意，要求语意简明，句子通顺，不超过</a:t>
            </a:r>
            <a:r>
              <a:rPr lang="en-US" altLang="en-US" sz="2400" b="1" dirty="0" smtClean="0">
                <a:solidFill>
                  <a:srgbClr val="000000"/>
                </a:solidFill>
                <a:latin typeface="宋体" pitchFamily="2" charset="-122"/>
                <a:ea typeface="宋体" pitchFamily="2" charset="-122"/>
                <a:cs typeface="Times New Roman" pitchFamily="18" charset="0"/>
              </a:rPr>
              <a:t>80</a:t>
            </a:r>
            <a:r>
              <a:rPr lang="zh-CN" altLang="en-US" sz="2400" b="1" dirty="0" smtClean="0">
                <a:solidFill>
                  <a:srgbClr val="000000"/>
                </a:solidFill>
                <a:latin typeface="Times New Roman" pitchFamily="18" charset="0"/>
                <a:cs typeface="Times New Roman" pitchFamily="18" charset="0"/>
              </a:rPr>
              <a:t>个字。</a:t>
            </a:r>
            <a:r>
              <a:rPr lang="en-US" altLang="en-US" sz="2400" b="1" dirty="0" smtClean="0">
                <a:solidFill>
                  <a:srgbClr val="000000"/>
                </a:solidFill>
                <a:latin typeface="Times New Roman" pitchFamily="18" charset="0"/>
                <a:cs typeface="Times New Roman" pitchFamily="18" charset="0"/>
              </a:rPr>
              <a:t>(</a:t>
            </a:r>
            <a:r>
              <a:rPr lang="en-US" altLang="en-US" sz="2400" b="1" dirty="0" smtClean="0">
                <a:solidFill>
                  <a:srgbClr val="000000"/>
                </a:solidFill>
                <a:latin typeface="宋体" pitchFamily="2" charset="-122"/>
                <a:ea typeface="宋体" pitchFamily="2" charset="-122"/>
                <a:cs typeface="Times New Roman" pitchFamily="18" charset="0"/>
              </a:rPr>
              <a:t>6</a:t>
            </a:r>
            <a:r>
              <a:rPr lang="zh-CN" altLang="en-US" sz="2400" b="1" dirty="0" smtClean="0">
                <a:solidFill>
                  <a:srgbClr val="000000"/>
                </a:solidFill>
                <a:latin typeface="Times New Roman" pitchFamily="18" charset="0"/>
                <a:cs typeface="Times New Roman" pitchFamily="18" charset="0"/>
              </a:rPr>
              <a:t>分</a:t>
            </a:r>
            <a:r>
              <a:rPr lang="en-US" altLang="en-US"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原题见本专题</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真题体验</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第</a:t>
            </a:r>
            <a:r>
              <a:rPr lang="en-US" altLang="en-US" sz="2400" b="1" dirty="0" smtClean="0">
                <a:solidFill>
                  <a:srgbClr val="000000"/>
                </a:solidFill>
                <a:latin typeface="宋体" pitchFamily="2" charset="-122"/>
                <a:ea typeface="宋体" pitchFamily="2" charset="-122"/>
                <a:cs typeface="Times New Roman" pitchFamily="18" charset="0"/>
              </a:rPr>
              <a:t>1</a:t>
            </a:r>
            <a:r>
              <a:rPr lang="zh-CN" altLang="en-US" sz="2400" b="1" dirty="0" smtClean="0">
                <a:solidFill>
                  <a:srgbClr val="000000"/>
                </a:solidFill>
                <a:latin typeface="Times New Roman" pitchFamily="18" charset="0"/>
                <a:cs typeface="Times New Roman" pitchFamily="18" charset="0"/>
              </a:rPr>
              <a:t>题</a:t>
            </a:r>
            <a:r>
              <a:rPr lang="en-US" altLang="en-US" sz="2400" b="1" dirty="0" smtClean="0">
                <a:solidFill>
                  <a:srgbClr val="000000"/>
                </a:solidFill>
                <a:latin typeface="Times New Roman" pitchFamily="18" charset="0"/>
                <a:cs typeface="Times New Roman" pitchFamily="18" charset="0"/>
              </a:rPr>
              <a:t>)</a:t>
            </a:r>
            <a:endParaRPr lang="zh-CN" altLang="en-US" sz="2400" b="1" dirty="0" smtClean="0">
              <a:solidFill>
                <a:srgbClr val="000000"/>
              </a:solidFill>
              <a:latin typeface="Times New Roman" pitchFamily="18" charset="0"/>
              <a:cs typeface="Times New Roman" pitchFamily="18" charset="0"/>
            </a:endParaRPr>
          </a:p>
        </p:txBody>
      </p:sp>
      <p:sp>
        <p:nvSpPr>
          <p:cNvPr id="1433604"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777875"/>
            <a:ext cx="609600" cy="2003425"/>
            <a:chOff x="1" y="490"/>
            <a:chExt cx="384" cy="1262"/>
          </a:xfrm>
        </p:grpSpPr>
        <p:pic>
          <p:nvPicPr>
            <p:cNvPr id="1433606" name="Picture 6"/>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433607"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graphicFrame>
        <p:nvGraphicFramePr>
          <p:cNvPr id="1433608" name="Group 8"/>
          <p:cNvGraphicFramePr>
            <a:graphicFrameLocks noGrp="1"/>
          </p:cNvGraphicFramePr>
          <p:nvPr/>
        </p:nvGraphicFramePr>
        <p:xfrm>
          <a:off x="571472" y="3214686"/>
          <a:ext cx="8215370" cy="3214710"/>
        </p:xfrm>
        <a:graphic>
          <a:graphicData uri="http://schemas.openxmlformats.org/drawingml/2006/table">
            <a:tbl>
              <a:tblPr/>
              <a:tblGrid>
                <a:gridCol w="582039"/>
                <a:gridCol w="854595"/>
                <a:gridCol w="6778736"/>
              </a:tblGrid>
              <a:tr h="1357339">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审题</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审题要点</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　</a:t>
                      </a:r>
                      <a:r>
                        <a:rPr kumimoji="0" lang="zh-CN" altLang="en-US" sz="2000" b="1" i="0" u="none" strike="noStrike" kern="1200" cap="none" normalizeH="0" baseline="0" dirty="0" smtClean="0">
                          <a:ln>
                            <a:noFill/>
                          </a:ln>
                          <a:solidFill>
                            <a:schemeClr val="tx1"/>
                          </a:solidFill>
                          <a:effectLst/>
                          <a:latin typeface="宋体" pitchFamily="2" charset="-122"/>
                          <a:ea typeface="宋体" pitchFamily="2" charset="-122"/>
                          <a:cs typeface="Times New Roman" pitchFamily="18" charset="0"/>
                        </a:rPr>
                        <a:t>本题的审题要点有三点：</a:t>
                      </a:r>
                      <a:r>
                        <a:rPr kumimoji="0" lang="en-US" altLang="en-US" sz="2000" b="1" i="0" u="none" strike="noStrike" kern="1200" cap="none" normalizeH="0" baseline="0" dirty="0" smtClean="0">
                          <a:ln>
                            <a:noFill/>
                          </a:ln>
                          <a:solidFill>
                            <a:schemeClr val="tx1"/>
                          </a:solidFill>
                          <a:effectLst/>
                          <a:latin typeface="宋体" pitchFamily="2" charset="-122"/>
                          <a:ea typeface="宋体" pitchFamily="2" charset="-122"/>
                          <a:cs typeface="Times New Roman" pitchFamily="18" charset="0"/>
                        </a:rPr>
                        <a:t>①“</a:t>
                      </a:r>
                      <a:r>
                        <a:rPr kumimoji="0" lang="zh-CN" altLang="en-US" sz="2000" b="1" i="0" u="none" strike="noStrike" kern="1200" cap="none" normalizeH="0" baseline="0" dirty="0" smtClean="0">
                          <a:ln>
                            <a:noFill/>
                          </a:ln>
                          <a:solidFill>
                            <a:schemeClr val="tx1"/>
                          </a:solidFill>
                          <a:effectLst/>
                          <a:latin typeface="宋体" pitchFamily="2" charset="-122"/>
                          <a:ea typeface="宋体" pitchFamily="2" charset="-122"/>
                          <a:cs typeface="Times New Roman" pitchFamily="18" charset="0"/>
                        </a:rPr>
                        <a:t>为保护地球水环境发行的邮票中的主体图形”说明了图片的主题</a:t>
                      </a:r>
                      <a:r>
                        <a:rPr kumimoji="0" lang="en-US" altLang="zh-CN" sz="2000" b="1" i="0" u="none" strike="noStrike" kern="1200"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zh-CN" altLang="en-US" sz="2000" b="1" i="0" u="none" strike="noStrike" kern="1200" cap="none" normalizeH="0" baseline="0" dirty="0" smtClean="0">
                          <a:ln>
                            <a:noFill/>
                          </a:ln>
                          <a:solidFill>
                            <a:schemeClr val="tx1"/>
                          </a:solidFill>
                          <a:effectLst/>
                          <a:latin typeface="宋体" pitchFamily="2" charset="-122"/>
                          <a:ea typeface="宋体" pitchFamily="2" charset="-122"/>
                          <a:cs typeface="Times New Roman" pitchFamily="18" charset="0"/>
                        </a:rPr>
                        <a:t>保护地球水环境；②写出构图要素，说明图形寓意；③语意简明，句子通顺，不超过</a:t>
                      </a:r>
                      <a:r>
                        <a:rPr kumimoji="0" lang="en-US" altLang="en-US" sz="2000" b="1" i="0" u="none" strike="noStrike" kern="1200" cap="none" normalizeH="0" baseline="0" dirty="0" smtClean="0">
                          <a:ln>
                            <a:noFill/>
                          </a:ln>
                          <a:solidFill>
                            <a:schemeClr val="tx1"/>
                          </a:solidFill>
                          <a:effectLst/>
                          <a:latin typeface="宋体" pitchFamily="2" charset="-122"/>
                          <a:ea typeface="宋体" pitchFamily="2" charset="-122"/>
                          <a:cs typeface="Times New Roman" pitchFamily="18" charset="0"/>
                        </a:rPr>
                        <a:t>80</a:t>
                      </a:r>
                      <a:r>
                        <a:rPr kumimoji="0" lang="zh-CN" altLang="en-US" sz="2000" b="1" i="0" u="none" strike="noStrike" kern="1200" cap="none" normalizeH="0" baseline="0" dirty="0" smtClean="0">
                          <a:ln>
                            <a:noFill/>
                          </a:ln>
                          <a:solidFill>
                            <a:schemeClr val="tx1"/>
                          </a:solidFill>
                          <a:effectLst/>
                          <a:latin typeface="宋体" pitchFamily="2" charset="-122"/>
                          <a:ea typeface="宋体" pitchFamily="2" charset="-122"/>
                          <a:cs typeface="Times New Roman" pitchFamily="18" charset="0"/>
                        </a:rPr>
                        <a:t>个字</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857371">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cs typeface="Times New Roman" pitchFamily="18" charset="0"/>
                        </a:rPr>
                        <a:t>思路分析</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　</a:t>
                      </a:r>
                      <a:r>
                        <a:rPr kumimoji="0" lang="zh-CN" altLang="en-US" sz="2000" b="1" i="0" u="none" strike="noStrike" kern="1200" cap="none" normalizeH="0" baseline="0" dirty="0" smtClean="0">
                          <a:ln>
                            <a:noFill/>
                          </a:ln>
                          <a:solidFill>
                            <a:schemeClr val="tx1"/>
                          </a:solidFill>
                          <a:effectLst/>
                          <a:latin typeface="宋体" pitchFamily="2" charset="-122"/>
                          <a:ea typeface="宋体" pitchFamily="2" charset="-122"/>
                          <a:cs typeface="Times New Roman" pitchFamily="18" charset="0"/>
                        </a:rPr>
                        <a:t>解答此题分三步：第一步，看图形的构成要素，这里主要是地球、清流、鱼、手和浊流等；第二步，思考构图要素之间的联系，这里的关键是</a:t>
                      </a:r>
                      <a:r>
                        <a:rPr kumimoji="0" lang="en-US" altLang="en-US" sz="2000" b="1" i="0" u="none" strike="noStrike" kern="1200"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zh-CN" altLang="en-US" sz="2000" b="1" i="0" u="none" strike="noStrike" kern="1200" cap="none" normalizeH="0" baseline="0" dirty="0" smtClean="0">
                          <a:ln>
                            <a:noFill/>
                          </a:ln>
                          <a:solidFill>
                            <a:schemeClr val="tx1"/>
                          </a:solidFill>
                          <a:effectLst/>
                          <a:latin typeface="宋体" pitchFamily="2" charset="-122"/>
                          <a:ea typeface="宋体" pitchFamily="2" charset="-122"/>
                          <a:cs typeface="Times New Roman" pitchFamily="18" charset="0"/>
                        </a:rPr>
                        <a:t>人类之手正在阻挡排向清流中的污水</a:t>
                      </a:r>
                      <a:r>
                        <a:rPr kumimoji="0" lang="en-US" altLang="en-US" sz="2000" b="1" i="0" u="none" strike="noStrike" kern="1200"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zh-CN" altLang="en-US" sz="2000" b="1" i="0" u="none" strike="noStrike" kern="1200" cap="none" normalizeH="0" baseline="0" dirty="0" smtClean="0">
                          <a:ln>
                            <a:noFill/>
                          </a:ln>
                          <a:solidFill>
                            <a:schemeClr val="tx1"/>
                          </a:solidFill>
                          <a:effectLst/>
                          <a:latin typeface="宋体" pitchFamily="2" charset="-122"/>
                          <a:ea typeface="宋体" pitchFamily="2" charset="-122"/>
                          <a:cs typeface="Times New Roman" pitchFamily="18" charset="0"/>
                        </a:rPr>
                        <a:t>；第三步，结合构图要素和题干中的</a:t>
                      </a:r>
                      <a:r>
                        <a:rPr kumimoji="0" lang="en-US" altLang="en-US" sz="2000" b="1" i="0" u="none" strike="noStrike" kern="1200"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zh-CN" altLang="en-US" sz="2000" b="1" i="0" u="none" strike="noStrike" kern="1200" cap="none" normalizeH="0" baseline="0" dirty="0" smtClean="0">
                          <a:ln>
                            <a:noFill/>
                          </a:ln>
                          <a:solidFill>
                            <a:schemeClr val="tx1"/>
                          </a:solidFill>
                          <a:effectLst/>
                          <a:latin typeface="宋体" pitchFamily="2" charset="-122"/>
                          <a:ea typeface="宋体" pitchFamily="2" charset="-122"/>
                          <a:cs typeface="Times New Roman" pitchFamily="18" charset="0"/>
                        </a:rPr>
                        <a:t>为保护地球水环境发行的邮票中的主体图形</a:t>
                      </a:r>
                      <a:r>
                        <a:rPr kumimoji="0" lang="en-US" altLang="en-US" sz="2000" b="1" i="0" u="none" strike="noStrike" kern="1200"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zh-CN" altLang="en-US" sz="2000" b="1" i="0" u="none" strike="noStrike" kern="1200" cap="none" normalizeH="0" baseline="0" dirty="0" smtClean="0">
                          <a:ln>
                            <a:noFill/>
                          </a:ln>
                          <a:solidFill>
                            <a:schemeClr val="tx1"/>
                          </a:solidFill>
                          <a:effectLst/>
                          <a:latin typeface="宋体" pitchFamily="2" charset="-122"/>
                          <a:ea typeface="宋体" pitchFamily="2" charset="-122"/>
                          <a:cs typeface="Times New Roman" pitchFamily="18" charset="0"/>
                        </a:rPr>
                        <a:t>提取寓意</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additive="base">
                                        <p:cTn id="12"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4" presetClass="entr" presetSubtype="16" fill="hold" nodeType="afterEffect">
                                  <p:stCondLst>
                                    <p:cond delay="0"/>
                                  </p:stCondLst>
                                  <p:childTnLst>
                                    <p:set>
                                      <p:cBhvr>
                                        <p:cTn id="16" dur="1" fill="hold">
                                          <p:stCondLst>
                                            <p:cond delay="0"/>
                                          </p:stCondLst>
                                        </p:cTn>
                                        <p:tgtEl>
                                          <p:spTgt spid="1433608"/>
                                        </p:tgtEl>
                                        <p:attrNameLst>
                                          <p:attrName>style.visibility</p:attrName>
                                        </p:attrNameLst>
                                      </p:cBhvr>
                                      <p:to>
                                        <p:strVal val="visible"/>
                                      </p:to>
                                    </p:set>
                                    <p:animEffect transition="in" filter="box(in)">
                                      <p:cBhvr>
                                        <p:cTn id="17" dur="500"/>
                                        <p:tgtEl>
                                          <p:spTgt spid="1433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autoUpdateAnimBg="0"/>
    </p:bldLst>
  </p:timing>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626" name="Rectangle 2"/>
          <p:cNvSpPr>
            <a:spLocks noChangeArrowheads="1"/>
          </p:cNvSpPr>
          <p:nvPr/>
        </p:nvSpPr>
        <p:spPr bwMode="auto">
          <a:xfrm>
            <a:off x="790575" y="936625"/>
            <a:ext cx="7920038" cy="5399088"/>
          </a:xfrm>
          <a:prstGeom prst="rect">
            <a:avLst/>
          </a:prstGeom>
          <a:noFill/>
          <a:ln w="9525">
            <a:noFill/>
            <a:miter lim="800000"/>
            <a:headEnd/>
            <a:tailEnd/>
          </a:ln>
        </p:spPr>
        <p:txBody>
          <a:bodyPr/>
          <a:lstStyle/>
          <a:p>
            <a:pPr algn="ctr" eaLnBrk="1" hangingPunct="1">
              <a:lnSpc>
                <a:spcPts val="3500"/>
              </a:lnSpc>
              <a:spcBef>
                <a:spcPct val="0"/>
              </a:spcBef>
            </a:pPr>
            <a:endParaRPr lang="en-US" altLang="zh-CN" b="1">
              <a:solidFill>
                <a:srgbClr val="990000"/>
              </a:solidFill>
              <a:latin typeface="宋体" pitchFamily="2" charset="-122"/>
            </a:endParaRPr>
          </a:p>
        </p:txBody>
      </p:sp>
      <p:grpSp>
        <p:nvGrpSpPr>
          <p:cNvPr id="2" name="Group 4"/>
          <p:cNvGrpSpPr>
            <a:grpSpLocks/>
          </p:cNvGrpSpPr>
          <p:nvPr/>
        </p:nvGrpSpPr>
        <p:grpSpPr bwMode="auto">
          <a:xfrm>
            <a:off x="1588" y="777875"/>
            <a:ext cx="609600" cy="2003425"/>
            <a:chOff x="1" y="490"/>
            <a:chExt cx="384" cy="1262"/>
          </a:xfrm>
        </p:grpSpPr>
        <p:pic>
          <p:nvPicPr>
            <p:cNvPr id="1434629" name="Picture 5"/>
            <p:cNvPicPr>
              <a:picLocks noChangeAspect="1" noChangeArrowheads="1"/>
            </p:cNvPicPr>
            <p:nvPr/>
          </p:nvPicPr>
          <p:blipFill>
            <a:blip r:embed="rId2" cstate="print"/>
            <a:srcRect/>
            <a:stretch>
              <a:fillRect/>
            </a:stretch>
          </p:blipFill>
          <p:spPr bwMode="auto">
            <a:xfrm>
              <a:off x="1" y="490"/>
              <a:ext cx="384" cy="1171"/>
            </a:xfrm>
            <a:prstGeom prst="rect">
              <a:avLst/>
            </a:prstGeom>
            <a:noFill/>
            <a:ln w="9525">
              <a:noFill/>
              <a:miter lim="800000"/>
              <a:headEnd/>
              <a:tailEnd/>
            </a:ln>
          </p:spPr>
        </p:pic>
        <p:sp>
          <p:nvSpPr>
            <p:cNvPr id="1434630" name="内容占位符 2"/>
            <p:cNvSpPr>
              <a:spLocks/>
            </p:cNvSpPr>
            <p:nvPr/>
          </p:nvSpPr>
          <p:spPr bwMode="auto">
            <a:xfrm>
              <a:off x="62" y="573"/>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真题</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指导</a:t>
              </a:r>
            </a:p>
          </p:txBody>
        </p:sp>
      </p:grpSp>
      <p:graphicFrame>
        <p:nvGraphicFramePr>
          <p:cNvPr id="1434662" name="Group 38"/>
          <p:cNvGraphicFramePr>
            <a:graphicFrameLocks noGrp="1"/>
          </p:cNvGraphicFramePr>
          <p:nvPr/>
        </p:nvGraphicFramePr>
        <p:xfrm>
          <a:off x="642910" y="785794"/>
          <a:ext cx="8174068" cy="5715040"/>
        </p:xfrm>
        <a:graphic>
          <a:graphicData uri="http://schemas.openxmlformats.org/drawingml/2006/table">
            <a:tbl>
              <a:tblPr/>
              <a:tblGrid>
                <a:gridCol w="551061"/>
                <a:gridCol w="549329"/>
                <a:gridCol w="393366"/>
                <a:gridCol w="1258082"/>
                <a:gridCol w="5422230"/>
              </a:tblGrid>
              <a:tr h="702254">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教你</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答题</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现场答案</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kern="1200" cap="none" normalizeH="0" baseline="0" dirty="0" smtClean="0">
                          <a:ln>
                            <a:noFill/>
                          </a:ln>
                          <a:solidFill>
                            <a:schemeClr val="tx1"/>
                          </a:solidFill>
                          <a:effectLst/>
                          <a:latin typeface="宋体" pitchFamily="2" charset="-122"/>
                          <a:ea typeface="宋体" pitchFamily="2" charset="-122"/>
                          <a:cs typeface="+mn-cs"/>
                        </a:rPr>
                        <a:t>  图由鱼、水、手和污水构成。人的手阻挡污水，表达了人类保护鱼类、拒绝污染的决心</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1923566">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我来评分</a:t>
                      </a:r>
                    </a:p>
                  </a:txBody>
                  <a:tcPr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lang="zh-CN" altLang="en-US" sz="2000" b="1" kern="1200" dirty="0" smtClean="0">
                        <a:solidFill>
                          <a:srgbClr val="990033"/>
                        </a:solidFill>
                        <a:latin typeface="宋体" pitchFamily="2" charset="-122"/>
                        <a:ea typeface="+mn-ea"/>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Calibri" pitchFamily="34" charset="0"/>
                          <a:ea typeface="宋体" pitchFamily="2" charset="-122"/>
                        </a:rPr>
                        <a:t>得分理由</a:t>
                      </a:r>
                    </a:p>
                  </a:txBody>
                  <a:tcPr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r>
                        <a:rPr kumimoji="0" lang="zh-CN" altLang="en-US" sz="2000" b="1"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rPr>
                        <a:t>　</a:t>
                      </a:r>
                      <a:endParaRPr lang="zh-CN" altLang="en-US" sz="2000" b="1" kern="1200" dirty="0">
                        <a:solidFill>
                          <a:srgbClr val="990033"/>
                        </a:solidFill>
                        <a:latin typeface="宋体" pitchFamily="2" charset="-122"/>
                        <a:ea typeface="+mn-ea"/>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776310">
                <a:tc v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我来答题</a:t>
                      </a:r>
                      <a:endParaRPr kumimoji="0" lang="zh-CN" altLang="en-US" sz="2000" b="1" i="0" u="none" strike="noStrike" cap="none" normalizeH="0" baseline="0" dirty="0" smtClean="0">
                        <a:ln>
                          <a:noFill/>
                        </a:ln>
                        <a:solidFill>
                          <a:schemeClr val="tx1"/>
                        </a:solidFill>
                        <a:effectLst/>
                        <a:latin typeface="宋体" pitchFamily="2" charset="-122"/>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lang="zh-CN" altLang="en-US" sz="2000" b="1" kern="1200" dirty="0">
                        <a:solidFill>
                          <a:srgbClr val="990033"/>
                        </a:solidFill>
                        <a:latin typeface="宋体" pitchFamily="2" charset="-122"/>
                        <a:ea typeface="+mn-ea"/>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1312910">
                <a:tc v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宋体" pitchFamily="2" charset="-122"/>
                          <a:ea typeface="宋体" pitchFamily="2" charset="-122"/>
                        </a:rPr>
                        <a:t>阅卷总结</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kern="1200" cap="none" normalizeH="0" baseline="0" dirty="0" smtClean="0">
                          <a:ln>
                            <a:noFill/>
                          </a:ln>
                          <a:solidFill>
                            <a:schemeClr val="tx1"/>
                          </a:solidFill>
                          <a:effectLst/>
                          <a:latin typeface="宋体" pitchFamily="2" charset="-122"/>
                          <a:ea typeface="宋体" pitchFamily="2" charset="-122"/>
                          <a:cs typeface="+mn-cs"/>
                        </a:rPr>
                        <a:t>  解答这类试题要注意以下几点：一是要审清试题要求，看出图的特点，明白其意思；二是充分利用试题材料，思考构图要素之间的联系；三是注意语言表达简明、通顺，以及题目对字数的要求</a:t>
                      </a:r>
                      <a:endParaRPr kumimoji="0" lang="en-US" altLang="zh-CN" sz="2000" b="1" i="0" u="none" strike="noStrike" kern="1200" cap="none" normalizeH="0" baseline="0" dirty="0" smtClean="0">
                        <a:ln>
                          <a:noFill/>
                        </a:ln>
                        <a:solidFill>
                          <a:schemeClr val="tx1"/>
                        </a:solidFill>
                        <a:effectLst/>
                        <a:latin typeface="宋体" pitchFamily="2" charset="-122"/>
                        <a:ea typeface="宋体" pitchFamily="2" charset="-122"/>
                        <a:cs typeface="+mn-cs"/>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bl>
          </a:graphicData>
        </a:graphic>
      </p:graphicFrame>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1434656"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sp>
        <p:nvSpPr>
          <p:cNvPr id="9" name="TextBox 8"/>
          <p:cNvSpPr txBox="1"/>
          <p:nvPr/>
        </p:nvSpPr>
        <p:spPr>
          <a:xfrm>
            <a:off x="1763688" y="1988840"/>
            <a:ext cx="432048" cy="707886"/>
          </a:xfrm>
          <a:prstGeom prst="rect">
            <a:avLst/>
          </a:prstGeom>
          <a:noFill/>
        </p:spPr>
        <p:txBody>
          <a:bodyPr wrap="square" rtlCol="0">
            <a:spAutoFit/>
          </a:bodyPr>
          <a:lstStyle/>
          <a:p>
            <a:pPr lvl="0" algn="ctr" fontAlgn="base">
              <a:spcBef>
                <a:spcPct val="0"/>
              </a:spcBef>
              <a:spcAft>
                <a:spcPct val="0"/>
              </a:spcAft>
            </a:pPr>
            <a:r>
              <a:rPr lang="en-US" altLang="zh-CN" sz="2000" b="1" dirty="0" smtClean="0">
                <a:solidFill>
                  <a:srgbClr val="990033"/>
                </a:solidFill>
                <a:latin typeface="宋体" pitchFamily="2" charset="-122"/>
                <a:cs typeface="Times New Roman" pitchFamily="18" charset="0"/>
              </a:rPr>
              <a:t>3</a:t>
            </a:r>
            <a:r>
              <a:rPr lang="zh-CN" altLang="en-US" sz="2000" b="1" dirty="0" smtClean="0">
                <a:solidFill>
                  <a:srgbClr val="990033"/>
                </a:solidFill>
                <a:latin typeface="宋体" pitchFamily="2" charset="-122"/>
                <a:cs typeface="Times New Roman" pitchFamily="18" charset="0"/>
              </a:rPr>
              <a:t>分</a:t>
            </a:r>
          </a:p>
        </p:txBody>
      </p:sp>
      <p:sp>
        <p:nvSpPr>
          <p:cNvPr id="11" name="TextBox 10"/>
          <p:cNvSpPr txBox="1"/>
          <p:nvPr/>
        </p:nvSpPr>
        <p:spPr>
          <a:xfrm>
            <a:off x="3500430" y="1571612"/>
            <a:ext cx="5000660" cy="1938992"/>
          </a:xfrm>
          <a:prstGeom prst="rect">
            <a:avLst/>
          </a:prstGeom>
          <a:noFill/>
        </p:spPr>
        <p:txBody>
          <a:bodyPr wrap="square" rtlCol="0">
            <a:spAutoFit/>
          </a:bodyPr>
          <a:lstStyle/>
          <a:p>
            <a:r>
              <a:rPr lang="zh-CN" altLang="en-US" b="1" dirty="0" smtClean="0">
                <a:solidFill>
                  <a:srgbClr val="990033"/>
                </a:solidFill>
                <a:latin typeface="宋体" pitchFamily="2" charset="-122"/>
                <a:cs typeface="Times New Roman" pitchFamily="18" charset="0"/>
              </a:rPr>
              <a:t>  </a:t>
            </a:r>
            <a:r>
              <a:rPr lang="zh-CN" altLang="en-US" sz="2000" b="1" dirty="0" smtClean="0">
                <a:solidFill>
                  <a:srgbClr val="990033"/>
                </a:solidFill>
                <a:latin typeface="宋体" pitchFamily="2" charset="-122"/>
                <a:cs typeface="Times New Roman" pitchFamily="18" charset="0"/>
              </a:rPr>
              <a:t>本题答案的主要问题是要点不全，构图要素丢了要点，寓意一部分也停留在表面现象上，没有结合图片主题</a:t>
            </a:r>
            <a:r>
              <a:rPr lang="en-US" altLang="en-US" sz="2000" b="1" dirty="0" smtClean="0">
                <a:solidFill>
                  <a:srgbClr val="990033"/>
                </a:solidFill>
                <a:latin typeface="宋体" pitchFamily="2" charset="-122"/>
                <a:cs typeface="Times New Roman" pitchFamily="18" charset="0"/>
              </a:rPr>
              <a:t>——</a:t>
            </a:r>
            <a:r>
              <a:rPr lang="zh-CN" altLang="en-US" sz="2000" b="1" dirty="0" smtClean="0">
                <a:solidFill>
                  <a:srgbClr val="990033"/>
                </a:solidFill>
                <a:latin typeface="宋体" pitchFamily="2" charset="-122"/>
                <a:cs typeface="Times New Roman" pitchFamily="18" charset="0"/>
              </a:rPr>
              <a:t>保护地球水环境说明。另外，题目要求不超过</a:t>
            </a:r>
            <a:r>
              <a:rPr lang="en-US" altLang="en-US" sz="2000" b="1" dirty="0" smtClean="0">
                <a:solidFill>
                  <a:srgbClr val="990033"/>
                </a:solidFill>
                <a:latin typeface="宋体" pitchFamily="2" charset="-122"/>
                <a:cs typeface="Times New Roman" pitchFamily="18" charset="0"/>
              </a:rPr>
              <a:t>80</a:t>
            </a:r>
            <a:r>
              <a:rPr lang="zh-CN" altLang="en-US" sz="2000" b="1" dirty="0" smtClean="0">
                <a:solidFill>
                  <a:srgbClr val="990033"/>
                </a:solidFill>
                <a:latin typeface="宋体" pitchFamily="2" charset="-122"/>
                <a:cs typeface="Times New Roman" pitchFamily="18" charset="0"/>
              </a:rPr>
              <a:t>个字，而答案还不到</a:t>
            </a:r>
            <a:r>
              <a:rPr lang="en-US" altLang="en-US" sz="2000" b="1" dirty="0" smtClean="0">
                <a:solidFill>
                  <a:srgbClr val="990033"/>
                </a:solidFill>
                <a:latin typeface="宋体" pitchFamily="2" charset="-122"/>
                <a:cs typeface="Times New Roman" pitchFamily="18" charset="0"/>
              </a:rPr>
              <a:t>40</a:t>
            </a:r>
            <a:r>
              <a:rPr lang="zh-CN" altLang="en-US" sz="2000" b="1" dirty="0" smtClean="0">
                <a:solidFill>
                  <a:srgbClr val="990033"/>
                </a:solidFill>
                <a:latin typeface="宋体" pitchFamily="2" charset="-122"/>
                <a:cs typeface="Times New Roman" pitchFamily="18" charset="0"/>
              </a:rPr>
              <a:t>个字，很明显答案过于简单，没有抓住题干的暗示性信息 </a:t>
            </a:r>
            <a:endParaRPr lang="zh-CN" altLang="en-US" sz="2000" dirty="0"/>
          </a:p>
        </p:txBody>
      </p:sp>
      <p:sp>
        <p:nvSpPr>
          <p:cNvPr id="12" name="TextBox 11"/>
          <p:cNvSpPr txBox="1"/>
          <p:nvPr/>
        </p:nvSpPr>
        <p:spPr>
          <a:xfrm>
            <a:off x="2143108" y="3500438"/>
            <a:ext cx="6500858" cy="1323439"/>
          </a:xfrm>
          <a:prstGeom prst="rect">
            <a:avLst/>
          </a:prstGeom>
          <a:noFill/>
        </p:spPr>
        <p:txBody>
          <a:bodyPr wrap="square" rtlCol="0">
            <a:spAutoFit/>
          </a:bodyPr>
          <a:lstStyle/>
          <a:p>
            <a:r>
              <a:rPr lang="en-US" altLang="en-US" b="1" dirty="0" smtClean="0">
                <a:solidFill>
                  <a:srgbClr val="990033"/>
                </a:solidFill>
                <a:latin typeface="宋体" pitchFamily="2" charset="-122"/>
                <a:cs typeface="Times New Roman" pitchFamily="18" charset="0"/>
              </a:rPr>
              <a:t>   </a:t>
            </a:r>
            <a:r>
              <a:rPr lang="en-US" altLang="en-US" sz="2000" b="1" dirty="0" smtClean="0">
                <a:solidFill>
                  <a:srgbClr val="990033"/>
                </a:solidFill>
                <a:latin typeface="宋体" pitchFamily="2" charset="-122"/>
                <a:cs typeface="Times New Roman" pitchFamily="18" charset="0"/>
              </a:rPr>
              <a:t>(</a:t>
            </a:r>
            <a:r>
              <a:rPr lang="zh-CN" altLang="en-US" sz="2000" b="1" dirty="0" smtClean="0">
                <a:solidFill>
                  <a:srgbClr val="990033"/>
                </a:solidFill>
                <a:latin typeface="宋体" pitchFamily="2" charset="-122"/>
                <a:cs typeface="Times New Roman" pitchFamily="18" charset="0"/>
              </a:rPr>
              <a:t>示例</a:t>
            </a:r>
            <a:r>
              <a:rPr lang="en-US" altLang="en-US" sz="2000" b="1" dirty="0" smtClean="0">
                <a:solidFill>
                  <a:srgbClr val="990033"/>
                </a:solidFill>
                <a:latin typeface="宋体" pitchFamily="2" charset="-122"/>
                <a:cs typeface="Times New Roman" pitchFamily="18" charset="0"/>
              </a:rPr>
              <a:t>)</a:t>
            </a:r>
            <a:r>
              <a:rPr lang="zh-CN" altLang="en-US" sz="2000" b="1" dirty="0" smtClean="0">
                <a:solidFill>
                  <a:srgbClr val="990033"/>
                </a:solidFill>
                <a:latin typeface="宋体" pitchFamily="2" charset="-122"/>
                <a:cs typeface="Times New Roman" pitchFamily="18" charset="0"/>
              </a:rPr>
              <a:t>该图由地球、清流、鱼、手和浊流构成。地球上各种鱼在清澈的水流里游动，人类之手正在阻挡排向清流中的污水，整个图形表达了人类保护水环境、拒绝水污染的决心</a:t>
            </a:r>
            <a:endParaRPr lang="zh-CN" altLang="en-US" sz="20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434662"/>
                                        </p:tgtEl>
                                        <p:attrNameLst>
                                          <p:attrName>style.visibility</p:attrName>
                                        </p:attrNameLst>
                                      </p:cBhvr>
                                      <p:to>
                                        <p:strVal val="visible"/>
                                      </p:to>
                                    </p:set>
                                    <p:animEffect transition="in" filter="box(in)">
                                      <p:cBhvr>
                                        <p:cTn id="7" dur="500"/>
                                        <p:tgtEl>
                                          <p:spTgt spid="143466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92163" y="936625"/>
            <a:ext cx="7920037" cy="5399088"/>
          </a:xfrm>
        </p:spPr>
        <p:txBody>
          <a:bodyPr>
            <a:noAutofit/>
          </a:bodyPr>
          <a:lstStyle/>
          <a:p>
            <a:pPr marL="0" indent="0" algn="ctr" eaLnBrk="1" hangingPunct="1">
              <a:lnSpc>
                <a:spcPts val="3500"/>
              </a:lnSpc>
              <a:spcBef>
                <a:spcPct val="0"/>
              </a:spcBef>
              <a:buFont typeface="Arial" charset="0"/>
              <a:buNone/>
            </a:pPr>
            <a:r>
              <a:rPr lang="en-US" altLang="zh-CN" sz="2400" b="1" dirty="0" smtClean="0">
                <a:solidFill>
                  <a:srgbClr val="0033CC"/>
                </a:solidFill>
                <a:effectLst>
                  <a:outerShdw blurRad="38100" dist="38100" dir="2700000" algn="tl">
                    <a:srgbClr val="C0C0C0"/>
                  </a:outerShdw>
                </a:effectLst>
                <a:latin typeface="宋体"/>
              </a:rPr>
              <a:t>——</a:t>
            </a:r>
            <a:r>
              <a:rPr lang="en-US" altLang="zh-CN" sz="2400" b="1" dirty="0" smtClean="0">
                <a:solidFill>
                  <a:srgbClr val="0033CC"/>
                </a:solidFill>
                <a:effectLst>
                  <a:outerShdw blurRad="38100" dist="38100" dir="2700000" algn="tl">
                    <a:srgbClr val="C0C0C0"/>
                  </a:outerShdw>
                </a:effectLst>
              </a:rPr>
              <a:t> </a:t>
            </a:r>
            <a:r>
              <a:rPr lang="zh-CN" altLang="en-US" sz="2400" b="1" dirty="0" smtClean="0">
                <a:solidFill>
                  <a:srgbClr val="0033CC"/>
                </a:solidFill>
                <a:effectLst>
                  <a:outerShdw blurRad="38100" dist="38100" dir="2700000" algn="tl">
                    <a:srgbClr val="C0C0C0"/>
                  </a:outerShdw>
                </a:effectLst>
                <a:ea typeface="黑体" pitchFamily="2" charset="-122"/>
              </a:rPr>
              <a:t>考点精讲</a:t>
            </a:r>
            <a:r>
              <a:rPr lang="zh-CN" altLang="en-US" sz="2400" b="1" dirty="0" smtClean="0">
                <a:solidFill>
                  <a:srgbClr val="0033CC"/>
                </a:solidFill>
                <a:effectLst>
                  <a:outerShdw blurRad="38100" dist="38100" dir="2700000" algn="tl">
                    <a:srgbClr val="C0C0C0"/>
                  </a:outerShdw>
                </a:effectLst>
              </a:rPr>
              <a:t> </a:t>
            </a:r>
            <a:r>
              <a:rPr lang="en-US" altLang="zh-CN" sz="2400" b="1" dirty="0" smtClean="0">
                <a:solidFill>
                  <a:srgbClr val="0033CC"/>
                </a:solidFill>
                <a:effectLst>
                  <a:outerShdw blurRad="38100" dist="38100" dir="2700000" algn="tl">
                    <a:srgbClr val="C0C0C0"/>
                  </a:outerShdw>
                </a:effectLst>
                <a:latin typeface="宋体"/>
              </a:rPr>
              <a:t>——</a:t>
            </a:r>
            <a:endParaRPr lang="en-US" altLang="zh-CN" sz="2400" b="1" dirty="0" smtClean="0">
              <a:solidFill>
                <a:srgbClr val="0033CC"/>
              </a:solidFill>
              <a:effectLst>
                <a:outerShdw blurRad="38100" dist="38100" dir="2700000" algn="tl">
                  <a:srgbClr val="C0C0C0"/>
                </a:outerShdw>
              </a:effectLst>
            </a:endParaRPr>
          </a:p>
          <a:p>
            <a:pPr marL="0" indent="0" eaLnBrk="1" hangingPunct="1">
              <a:lnSpc>
                <a:spcPct val="122000"/>
              </a:lnSpc>
              <a:spcBef>
                <a:spcPct val="0"/>
              </a:spcBef>
              <a:buNone/>
            </a:pPr>
            <a:r>
              <a:rPr lang="zh-CN" altLang="en-US" sz="2400" b="1" dirty="0" smtClean="0">
                <a:solidFill>
                  <a:srgbClr val="000000"/>
                </a:solidFill>
                <a:latin typeface="Times New Roman" pitchFamily="18" charset="0"/>
                <a:cs typeface="Times New Roman" pitchFamily="18" charset="0"/>
              </a:rPr>
              <a:t>        </a:t>
            </a:r>
            <a:r>
              <a:rPr lang="zh-CN" altLang="zh-CN" sz="2400" b="1" dirty="0" smtClean="0">
                <a:solidFill>
                  <a:srgbClr val="000000"/>
                </a:solidFill>
                <a:latin typeface="Times New Roman" pitchFamily="18" charset="0"/>
                <a:cs typeface="Times New Roman" pitchFamily="18" charset="0"/>
              </a:rPr>
              <a:t>高考考查图文转换，</a:t>
            </a:r>
            <a:r>
              <a:rPr lang="zh-CN" altLang="en-US" sz="2400" b="1" dirty="0" smtClean="0">
                <a:solidFill>
                  <a:srgbClr val="000000"/>
                </a:solidFill>
                <a:latin typeface="Times New Roman" pitchFamily="18" charset="0"/>
                <a:cs typeface="Times New Roman" pitchFamily="18" charset="0"/>
              </a:rPr>
              <a:t>主要有图表、徽标、漫画和图画这几种类型。</a:t>
            </a:r>
            <a:endParaRPr lang="en-US" altLang="zh-CN" sz="2400" b="1" dirty="0" smtClean="0">
              <a:solidFill>
                <a:srgbClr val="000000"/>
              </a:solidFill>
              <a:latin typeface="Times New Roman" pitchFamily="18" charset="0"/>
              <a:cs typeface="Times New Roman" pitchFamily="18" charset="0"/>
            </a:endParaRPr>
          </a:p>
          <a:p>
            <a:pPr marL="0" indent="0" eaLnBrk="1" hangingPunct="1">
              <a:lnSpc>
                <a:spcPct val="122000"/>
              </a:lnSpc>
              <a:spcBef>
                <a:spcPct val="0"/>
              </a:spcBef>
              <a:buFont typeface="Arial" charset="0"/>
              <a:buNone/>
            </a:pPr>
            <a:r>
              <a:rPr lang="zh-CN" altLang="zh-CN" sz="2400" b="0" dirty="0" smtClean="0">
                <a:latin typeface="黑体" pitchFamily="2" charset="-122"/>
                <a:ea typeface="黑体" pitchFamily="2" charset="-122"/>
              </a:rPr>
              <a:t>►　</a:t>
            </a:r>
            <a:r>
              <a:rPr lang="zh-CN" altLang="en-US" sz="2400" b="0" dirty="0" smtClean="0">
                <a:latin typeface="黑体" pitchFamily="2" charset="-122"/>
                <a:ea typeface="黑体" pitchFamily="2" charset="-122"/>
              </a:rPr>
              <a:t>类型一　图表</a:t>
            </a:r>
          </a:p>
          <a:p>
            <a:pPr marL="0" indent="0" eaLnBrk="1" hangingPunct="1">
              <a:lnSpc>
                <a:spcPts val="3500"/>
              </a:lnSpc>
              <a:spcBef>
                <a:spcPct val="0"/>
              </a:spcBef>
              <a:buNone/>
            </a:pPr>
            <a:r>
              <a:rPr lang="zh-CN" altLang="en-US" sz="2400" b="1" dirty="0" smtClean="0">
                <a:solidFill>
                  <a:srgbClr val="000000"/>
                </a:solidFill>
                <a:latin typeface="Times New Roman" pitchFamily="18" charset="0"/>
                <a:cs typeface="Times New Roman" pitchFamily="18" charset="0"/>
              </a:rPr>
              <a:t>        所谓</a:t>
            </a:r>
            <a:r>
              <a:rPr lang="en-US" altLang="zh-CN"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图表</a:t>
            </a:r>
            <a:r>
              <a:rPr lang="en-US" altLang="zh-CN"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是表示各种情况和注明各种数字的图和表的总称，高考卷中出现的图表类材料有表格、柱状图表、曲线图表、饼状图等。这种题型一般是提供一个或多个图表，然后设计一到两个题目，或者是描述某种情况，或者是得出一个结论，或者是提出一条建议，等等。这类题的解题思路是：</a:t>
            </a:r>
          </a:p>
          <a:p>
            <a:pPr marL="0" indent="0" eaLnBrk="1" hangingPunct="1">
              <a:lnSpc>
                <a:spcPts val="3500"/>
              </a:lnSpc>
              <a:spcBef>
                <a:spcPct val="0"/>
              </a:spcBef>
              <a:buFont typeface="Arial" charset="0"/>
              <a:buNone/>
            </a:pPr>
            <a:endParaRPr lang="zh-CN" altLang="en-US" sz="2400" b="1" dirty="0" smtClean="0">
              <a:solidFill>
                <a:srgbClr val="000000"/>
              </a:solidFill>
              <a:latin typeface="Times New Roman" pitchFamily="18" charset="0"/>
              <a:cs typeface="Times New Roman" pitchFamily="18" charset="0"/>
            </a:endParaRPr>
          </a:p>
        </p:txBody>
      </p:sp>
      <p:sp>
        <p:nvSpPr>
          <p:cNvPr id="1435652"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3565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35655"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left)">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left)">
                                      <p:cBhvr>
                                        <p:cTn id="18" dur="500"/>
                                        <p:tgtEl>
                                          <p:spTgt spid="3">
                                            <p:txEl>
                                              <p:pRg st="1" end="1"/>
                                            </p:txEl>
                                          </p:spTgt>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par>
                          <p:cTn id="23" fill="hold">
                            <p:stCondLst>
                              <p:cond delay="1000"/>
                            </p:stCondLst>
                            <p:childTnLst>
                              <p:par>
                                <p:cTn id="24" presetID="12" presetClass="entr" presetSubtype="4" fill="hold"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slide(fromBottom)">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785794"/>
            <a:ext cx="8215369" cy="5643602"/>
          </a:xfrm>
        </p:spPr>
        <p:txBody>
          <a:bodyPr>
            <a:noAutofit/>
          </a:bodyPr>
          <a:lstStyle/>
          <a:p>
            <a:pPr>
              <a:lnSpc>
                <a:spcPts val="3500"/>
              </a:lnSpc>
              <a:buNone/>
            </a:pPr>
            <a:r>
              <a:rPr lang="zh-CN" altLang="en-US" sz="2400" b="1" dirty="0" smtClean="0">
                <a:solidFill>
                  <a:srgbClr val="000000"/>
                </a:solidFill>
                <a:latin typeface="+mn-ea"/>
                <a:cs typeface="Times New Roman" pitchFamily="18" charset="0"/>
              </a:rPr>
              <a:t>      第一，整体认读。图表题应兼顾图表的各个要素</a:t>
            </a:r>
            <a:r>
              <a:rPr lang="en-US" altLang="en-US"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如题目、表头、比较项目等</a:t>
            </a:r>
            <a:r>
              <a:rPr lang="en-US" altLang="en-US"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。坐标曲线图要抓住曲线变化的规律，柱状、饼式图要抓住各要素的分配比例及变化情况，流程图要注意事理的时空、先后逻辑顺序等。读图表不能顾此失彼，遗漏信息。解读图表一般流程为：源信息</a:t>
            </a:r>
            <a:r>
              <a:rPr lang="en-US" altLang="en-US"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图表</a:t>
            </a:r>
            <a:r>
              <a:rPr lang="en-US" altLang="en-US"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→观察认读→分析理解→归纳概括→文字表述。</a:t>
            </a:r>
          </a:p>
          <a:p>
            <a:pPr>
              <a:lnSpc>
                <a:spcPts val="3500"/>
              </a:lnSpc>
              <a:buNone/>
            </a:pPr>
            <a:r>
              <a:rPr lang="zh-CN" altLang="en-US" sz="2400" b="1" dirty="0" smtClean="0">
                <a:solidFill>
                  <a:srgbClr val="000000"/>
                </a:solidFill>
                <a:latin typeface="+mn-ea"/>
                <a:cs typeface="Times New Roman" pitchFamily="18" charset="0"/>
              </a:rPr>
              <a:t>       第二，归纳结果。①重视数据变化，数据变化往往说明某种问题；②比较考题要求和图表信息；③注意关键词与语言标志，如表文转换题，题干中“下表显示的是</a:t>
            </a:r>
            <a:r>
              <a:rPr lang="en-US" altLang="zh-CN" sz="2400" b="1" dirty="0" smtClean="0">
                <a:solidFill>
                  <a:srgbClr val="000000"/>
                </a:solidFill>
                <a:latin typeface="宋体" pitchFamily="2" charset="-122"/>
                <a:ea typeface="宋体" pitchFamily="2" charset="-122"/>
                <a:cs typeface="Times New Roman" pitchFamily="18" charset="0"/>
              </a:rPr>
              <a:t>……</a:t>
            </a:r>
            <a:r>
              <a:rPr lang="en-US" altLang="zh-CN"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等语句中往往含有标志性词语；④注意图表细节，图表下的注释往往起提示作用；⑤简要归纳概括，找出可能存在的规律性。</a:t>
            </a:r>
          </a:p>
          <a:p>
            <a:pPr marL="0" indent="0" eaLnBrk="1" hangingPunct="1">
              <a:lnSpc>
                <a:spcPts val="3500"/>
              </a:lnSpc>
              <a:spcBef>
                <a:spcPct val="0"/>
              </a:spcBef>
              <a:buFont typeface="Arial" charset="0"/>
              <a:buNone/>
            </a:pPr>
            <a:endParaRPr lang="zh-CN" altLang="en-US" sz="2400" b="1" dirty="0" smtClean="0">
              <a:solidFill>
                <a:srgbClr val="000000"/>
              </a:solidFill>
              <a:latin typeface="+mn-ea"/>
              <a:cs typeface="Times New Roman" pitchFamily="18" charset="0"/>
            </a:endParaRPr>
          </a:p>
        </p:txBody>
      </p:sp>
      <p:sp>
        <p:nvSpPr>
          <p:cNvPr id="1435652"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3565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35655"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00034" y="785794"/>
            <a:ext cx="8143932" cy="5643602"/>
          </a:xfrm>
        </p:spPr>
        <p:txBody>
          <a:bodyPr>
            <a:noAutofit/>
          </a:bodyPr>
          <a:lstStyle/>
          <a:p>
            <a:pPr>
              <a:lnSpc>
                <a:spcPts val="3500"/>
              </a:lnSpc>
              <a:buNone/>
            </a:pPr>
            <a:r>
              <a:rPr lang="zh-CN" altLang="en-US" sz="2400" b="1" dirty="0" smtClean="0">
                <a:solidFill>
                  <a:srgbClr val="000000"/>
                </a:solidFill>
                <a:latin typeface="+mn-ea"/>
                <a:cs typeface="Times New Roman" pitchFamily="18" charset="0"/>
              </a:rPr>
              <a:t>      第三，规范作答。表述要有具体数据比较、分析，要直接客观地反映图表包含的信息；注意特殊限制，包括“句式限制”，单句应含有一组主谓宾成分，复句要注意分句间的逻辑关系；注意字数的限制，表述时注意年号和数字的规范。表述应准确无误，选用词语要简洁得体。如表示增长趋势，可用“增长</a:t>
            </a:r>
            <a:r>
              <a:rPr lang="en-US" altLang="en-US"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加</a:t>
            </a:r>
            <a:r>
              <a:rPr lang="en-US" altLang="en-US"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了”“增长</a:t>
            </a:r>
            <a:r>
              <a:rPr lang="en-US" altLang="en-US"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加</a:t>
            </a:r>
            <a:r>
              <a:rPr lang="en-US" altLang="en-US"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到”“与同期相比，增长</a:t>
            </a:r>
            <a:r>
              <a:rPr lang="en-US" altLang="en-US"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加</a:t>
            </a:r>
            <a:r>
              <a:rPr lang="en-US" altLang="en-US" sz="2400" b="1" dirty="0" smtClean="0">
                <a:solidFill>
                  <a:srgbClr val="000000"/>
                </a:solidFill>
                <a:latin typeface="+mn-ea"/>
                <a:cs typeface="Times New Roman" pitchFamily="18" charset="0"/>
              </a:rPr>
              <a:t>)</a:t>
            </a:r>
            <a:r>
              <a:rPr lang="en-US" altLang="zh-CN" sz="2400" b="1" dirty="0" smtClean="0">
                <a:solidFill>
                  <a:srgbClr val="000000"/>
                </a:solidFill>
                <a:latin typeface="宋体" pitchFamily="2" charset="-122"/>
                <a:ea typeface="宋体" pitchFamily="2" charset="-122"/>
                <a:cs typeface="Times New Roman" pitchFamily="18" charset="0"/>
              </a:rPr>
              <a:t>……</a:t>
            </a:r>
            <a:r>
              <a:rPr lang="en-US" altLang="zh-CN"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等表述；表明下降趋势可用“减少到”“减少了</a:t>
            </a:r>
            <a:r>
              <a:rPr lang="en-US" altLang="en-US"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百分比、分数</a:t>
            </a:r>
            <a:r>
              <a:rPr lang="en-US" altLang="en-US"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”等表述，注意其后不能用倍数；表示程度范围可用“近一半</a:t>
            </a:r>
            <a:r>
              <a:rPr lang="en-US" altLang="en-US"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约</a:t>
            </a:r>
            <a:r>
              <a:rPr lang="en-US" altLang="en-US" sz="2400" b="1" dirty="0" smtClean="0">
                <a:solidFill>
                  <a:srgbClr val="000000"/>
                </a:solidFill>
                <a:latin typeface="宋体" pitchFamily="2" charset="-122"/>
                <a:ea typeface="宋体" pitchFamily="2" charset="-122"/>
                <a:cs typeface="Times New Roman" pitchFamily="18" charset="0"/>
              </a:rPr>
              <a:t>50</a:t>
            </a:r>
            <a:r>
              <a:rPr lang="en-US" altLang="en-US" sz="2400" b="1" dirty="0" smtClean="0">
                <a:solidFill>
                  <a:srgbClr val="000000"/>
                </a:solidFill>
                <a:latin typeface="+mn-ea"/>
                <a:cs typeface="Times New Roman" pitchFamily="18" charset="0"/>
              </a:rPr>
              <a:t>%)</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mn-ea"/>
                <a:cs typeface="Times New Roman" pitchFamily="18" charset="0"/>
              </a:rPr>
              <a:t>大部分</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mn-ea"/>
                <a:cs typeface="Times New Roman" pitchFamily="18" charset="0"/>
              </a:rPr>
              <a:t>绝大多数</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mn-ea"/>
                <a:cs typeface="Times New Roman" pitchFamily="18" charset="0"/>
              </a:rPr>
              <a:t>所有</a:t>
            </a:r>
            <a:r>
              <a:rPr lang="en-US" altLang="en-US" sz="2400" b="1" dirty="0" smtClean="0">
                <a:solidFill>
                  <a:srgbClr val="000000"/>
                </a:solidFill>
                <a:latin typeface="宋体" pitchFamily="2" charset="-122"/>
                <a:ea typeface="宋体" pitchFamily="2" charset="-122"/>
                <a:cs typeface="Times New Roman" pitchFamily="18" charset="0"/>
              </a:rPr>
              <a:t>”“</a:t>
            </a:r>
            <a:r>
              <a:rPr lang="zh-CN" altLang="en-US" sz="2400" b="1" dirty="0" smtClean="0">
                <a:solidFill>
                  <a:srgbClr val="000000"/>
                </a:solidFill>
                <a:latin typeface="+mn-ea"/>
                <a:cs typeface="Times New Roman" pitchFamily="18" charset="0"/>
              </a:rPr>
              <a:t>约几成</a:t>
            </a:r>
            <a:r>
              <a:rPr lang="en-US" altLang="en-US" sz="2400" b="1" dirty="0" smtClean="0">
                <a:solidFill>
                  <a:srgbClr val="000000"/>
                </a:solidFill>
                <a:latin typeface="+mn-ea"/>
                <a:cs typeface="Times New Roman" pitchFamily="18" charset="0"/>
              </a:rPr>
              <a:t>”</a:t>
            </a:r>
            <a:r>
              <a:rPr lang="zh-CN" altLang="en-US" sz="2400" b="1" dirty="0" smtClean="0">
                <a:solidFill>
                  <a:srgbClr val="000000"/>
                </a:solidFill>
                <a:latin typeface="+mn-ea"/>
                <a:cs typeface="Times New Roman" pitchFamily="18" charset="0"/>
              </a:rPr>
              <a:t>等表述。</a:t>
            </a:r>
          </a:p>
          <a:p>
            <a:pPr marL="0" indent="0" eaLnBrk="1" hangingPunct="1">
              <a:lnSpc>
                <a:spcPts val="3500"/>
              </a:lnSpc>
              <a:spcBef>
                <a:spcPct val="0"/>
              </a:spcBef>
              <a:buFont typeface="Arial" charset="0"/>
              <a:buNone/>
            </a:pPr>
            <a:endParaRPr lang="zh-CN" altLang="en-US" sz="2400" b="1" dirty="0" smtClean="0">
              <a:solidFill>
                <a:srgbClr val="000000"/>
              </a:solidFill>
              <a:latin typeface="+mn-ea"/>
              <a:cs typeface="Times New Roman" pitchFamily="18" charset="0"/>
            </a:endParaRPr>
          </a:p>
        </p:txBody>
      </p:sp>
      <p:sp>
        <p:nvSpPr>
          <p:cNvPr id="1435652"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3565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35655"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6674" name="内容占位符 2"/>
          <p:cNvSpPr>
            <a:spLocks noGrp="1"/>
          </p:cNvSpPr>
          <p:nvPr>
            <p:ph idx="4294967295"/>
          </p:nvPr>
        </p:nvSpPr>
        <p:spPr>
          <a:xfrm>
            <a:off x="827088" y="908050"/>
            <a:ext cx="7920037" cy="5399088"/>
          </a:xfrm>
        </p:spPr>
        <p:txBody>
          <a:bodyPr/>
          <a:lstStyle/>
          <a:p>
            <a:pPr marL="0" indent="0" eaLnBrk="1" hangingPunct="1">
              <a:lnSpc>
                <a:spcPts val="3500"/>
              </a:lnSpc>
              <a:spcBef>
                <a:spcPct val="0"/>
              </a:spcBef>
              <a:buFont typeface="Arial" charset="0"/>
              <a:buNone/>
            </a:pPr>
            <a:r>
              <a:rPr lang="en-US" altLang="zh-CN" sz="2400" b="1" dirty="0" smtClean="0">
                <a:latin typeface="宋体" pitchFamily="2" charset="-122"/>
              </a:rPr>
              <a:t>【</a:t>
            </a:r>
            <a:r>
              <a:rPr lang="zh-CN" altLang="en-US" sz="2400" dirty="0" smtClean="0">
                <a:latin typeface="黑体" pitchFamily="2" charset="-122"/>
                <a:ea typeface="黑体" pitchFamily="2" charset="-122"/>
              </a:rPr>
              <a:t>对点训练</a:t>
            </a:r>
            <a:r>
              <a:rPr lang="en-US" altLang="zh-CN" sz="2400" b="1" dirty="0" smtClean="0">
                <a:latin typeface="宋体" pitchFamily="2" charset="-122"/>
              </a:rPr>
              <a:t>】</a:t>
            </a:r>
          </a:p>
          <a:p>
            <a:pPr marL="0" indent="0" eaLnBrk="1" hangingPunct="1">
              <a:lnSpc>
                <a:spcPts val="3500"/>
              </a:lnSpc>
              <a:spcBef>
                <a:spcPct val="0"/>
              </a:spcBef>
              <a:buNone/>
            </a:pPr>
            <a:r>
              <a:rPr lang="en-US" altLang="zh-CN" sz="2400" b="1" dirty="0" smtClean="0">
                <a:latin typeface="宋体" pitchFamily="2" charset="-122"/>
              </a:rPr>
              <a:t>1</a:t>
            </a:r>
            <a:r>
              <a:rPr lang="zh-CN" altLang="en-US" sz="2400" b="1" dirty="0" smtClean="0">
                <a:latin typeface="宋体" pitchFamily="2" charset="-122"/>
              </a:rPr>
              <a:t>．</a:t>
            </a:r>
            <a:r>
              <a:rPr lang="en-US" altLang="zh-CN" sz="2400" b="1" dirty="0" smtClean="0">
                <a:latin typeface="宋体" pitchFamily="2" charset="-122"/>
              </a:rPr>
              <a:t>[</a:t>
            </a:r>
            <a:r>
              <a:rPr lang="en-US" altLang="zh-CN" sz="2400" b="1" dirty="0" smtClean="0">
                <a:solidFill>
                  <a:srgbClr val="000000"/>
                </a:solidFill>
                <a:latin typeface="宋体" pitchFamily="2" charset="-122"/>
                <a:ea typeface="宋体" pitchFamily="2" charset="-122"/>
                <a:cs typeface="Times New Roman" pitchFamily="18" charset="0"/>
              </a:rPr>
              <a:t>2015</a:t>
            </a:r>
            <a:r>
              <a:rPr lang="en-US" altLang="zh-CN" sz="2400" b="1" dirty="0" smtClean="0">
                <a:solidFill>
                  <a:srgbClr val="000000"/>
                </a:solidFill>
                <a:latin typeface="宋体"/>
                <a:cs typeface="Times New Roman" pitchFamily="18" charset="0"/>
              </a:rPr>
              <a:t>·</a:t>
            </a:r>
            <a:r>
              <a:rPr lang="zh-CN" altLang="en-US" sz="2400" b="1" dirty="0" smtClean="0">
                <a:solidFill>
                  <a:srgbClr val="000000"/>
                </a:solidFill>
                <a:latin typeface="宋体"/>
                <a:cs typeface="Times New Roman" pitchFamily="18" charset="0"/>
              </a:rPr>
              <a:t>浙江</a:t>
            </a:r>
            <a:r>
              <a:rPr lang="zh-CN" altLang="en-US" sz="2400" b="1" dirty="0" smtClean="0">
                <a:solidFill>
                  <a:srgbClr val="000000"/>
                </a:solidFill>
                <a:latin typeface="Times New Roman" pitchFamily="18" charset="0"/>
                <a:cs typeface="Times New Roman" pitchFamily="18" charset="0"/>
              </a:rPr>
              <a:t>卷</a:t>
            </a:r>
            <a:r>
              <a:rPr lang="en-US" altLang="zh-CN" sz="2400" b="1" dirty="0" smtClean="0">
                <a:latin typeface="宋体" pitchFamily="2" charset="-122"/>
              </a:rPr>
              <a:t>]</a:t>
            </a:r>
            <a:r>
              <a:rPr lang="zh-CN" altLang="en-US" sz="2400" b="1" dirty="0" smtClean="0">
                <a:solidFill>
                  <a:srgbClr val="000000"/>
                </a:solidFill>
                <a:latin typeface="宋体"/>
                <a:cs typeface="Times New Roman" pitchFamily="18" charset="0"/>
              </a:rPr>
              <a:t>阅读下面的图表，根据要求完成题目。</a:t>
            </a:r>
            <a:r>
              <a:rPr lang="en-US" altLang="zh-CN" sz="2400" b="1" dirty="0" smtClean="0">
                <a:solidFill>
                  <a:srgbClr val="000000"/>
                </a:solidFill>
                <a:latin typeface="宋体"/>
                <a:cs typeface="Times New Roman" pitchFamily="18" charset="0"/>
              </a:rPr>
              <a:t>(5</a:t>
            </a:r>
            <a:r>
              <a:rPr lang="zh-CN" altLang="en-US" sz="2400" b="1" dirty="0" smtClean="0">
                <a:solidFill>
                  <a:srgbClr val="000000"/>
                </a:solidFill>
                <a:latin typeface="宋体"/>
                <a:cs typeface="Times New Roman" pitchFamily="18" charset="0"/>
              </a:rPr>
              <a:t>分</a:t>
            </a:r>
            <a:r>
              <a:rPr lang="en-US" altLang="zh-CN" sz="2400" b="1" dirty="0" smtClean="0">
                <a:solidFill>
                  <a:srgbClr val="000000"/>
                </a:solidFill>
                <a:latin typeface="宋体"/>
                <a:cs typeface="Times New Roman" pitchFamily="18" charset="0"/>
              </a:rPr>
              <a:t>)</a:t>
            </a:r>
            <a:endParaRPr lang="zh-CN" altLang="en-US" sz="2400" b="1" dirty="0" smtClean="0">
              <a:solidFill>
                <a:srgbClr val="000000"/>
              </a:solidFill>
              <a:latin typeface="宋体"/>
              <a:cs typeface="Times New Roman" pitchFamily="18" charset="0"/>
            </a:endParaRPr>
          </a:p>
          <a:p>
            <a:pPr marL="0" indent="622300" eaLnBrk="1" hangingPunct="1">
              <a:lnSpc>
                <a:spcPts val="3500"/>
              </a:lnSpc>
              <a:spcBef>
                <a:spcPct val="0"/>
              </a:spcBef>
              <a:buFont typeface="Arial" charset="0"/>
              <a:buNone/>
            </a:pPr>
            <a:endParaRPr lang="en-US" altLang="zh-CN" sz="2400" b="1" dirty="0" smtClean="0">
              <a:latin typeface="宋体" pitchFamily="2" charset="-122"/>
            </a:endParaRPr>
          </a:p>
          <a:p>
            <a:pPr marL="0" indent="622300" eaLnBrk="1" hangingPunct="1">
              <a:lnSpc>
                <a:spcPts val="3500"/>
              </a:lnSpc>
              <a:spcBef>
                <a:spcPct val="0"/>
              </a:spcBef>
              <a:buFont typeface="Arial" charset="0"/>
              <a:buNone/>
            </a:pPr>
            <a:endParaRPr lang="en-US" altLang="zh-CN" sz="2400" b="1" dirty="0" smtClean="0">
              <a:latin typeface="宋体" pitchFamily="2" charset="-122"/>
            </a:endParaRPr>
          </a:p>
          <a:p>
            <a:pPr marL="0" indent="622300" eaLnBrk="1" hangingPunct="1">
              <a:lnSpc>
                <a:spcPts val="3500"/>
              </a:lnSpc>
              <a:spcBef>
                <a:spcPct val="0"/>
              </a:spcBef>
              <a:buFont typeface="Arial" charset="0"/>
              <a:buNone/>
            </a:pPr>
            <a:endParaRPr lang="en-US" altLang="zh-CN" sz="2400" b="1" dirty="0" smtClean="0">
              <a:latin typeface="宋体" pitchFamily="2" charset="-122"/>
            </a:endParaRPr>
          </a:p>
          <a:p>
            <a:pPr marL="0" indent="622300" eaLnBrk="1" hangingPunct="1">
              <a:lnSpc>
                <a:spcPts val="3500"/>
              </a:lnSpc>
              <a:spcBef>
                <a:spcPct val="0"/>
              </a:spcBef>
              <a:buFont typeface="Arial" charset="0"/>
              <a:buNone/>
            </a:pPr>
            <a:endParaRPr lang="en-US" altLang="zh-CN" sz="2400" b="1" dirty="0" smtClean="0">
              <a:latin typeface="宋体" pitchFamily="2" charset="-122"/>
            </a:endParaRPr>
          </a:p>
          <a:p>
            <a:pPr marL="0" indent="622300" eaLnBrk="1" hangingPunct="1">
              <a:lnSpc>
                <a:spcPts val="3500"/>
              </a:lnSpc>
              <a:spcBef>
                <a:spcPct val="0"/>
              </a:spcBef>
              <a:buFont typeface="Arial" charset="0"/>
              <a:buNone/>
            </a:pPr>
            <a:endParaRPr lang="zh-CN" altLang="en-US" sz="2400" b="1" dirty="0" smtClean="0">
              <a:latin typeface="宋体" pitchFamily="2" charset="-122"/>
            </a:endParaRPr>
          </a:p>
          <a:p>
            <a:pPr marL="0" indent="622300" eaLnBrk="1" hangingPunct="1">
              <a:lnSpc>
                <a:spcPts val="3500"/>
              </a:lnSpc>
              <a:spcBef>
                <a:spcPct val="0"/>
              </a:spcBef>
              <a:buFont typeface="Arial" charset="0"/>
              <a:buNone/>
            </a:pPr>
            <a:endParaRPr lang="zh-CN" altLang="en-US" sz="2400" b="1" dirty="0" smtClean="0">
              <a:latin typeface="宋体" pitchFamily="2" charset="-122"/>
            </a:endParaRPr>
          </a:p>
          <a:p>
            <a:pPr marL="0" indent="622300" eaLnBrk="1" hangingPunct="1">
              <a:lnSpc>
                <a:spcPts val="3500"/>
              </a:lnSpc>
              <a:spcBef>
                <a:spcPct val="0"/>
              </a:spcBef>
              <a:buFont typeface="Arial" charset="0"/>
              <a:buNone/>
            </a:pPr>
            <a:endParaRPr lang="zh-CN" altLang="en-US" sz="2400" b="1" dirty="0" smtClean="0">
              <a:latin typeface="宋体" pitchFamily="2" charset="-122"/>
            </a:endParaRPr>
          </a:p>
        </p:txBody>
      </p:sp>
      <p:sp>
        <p:nvSpPr>
          <p:cNvPr id="1436676"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3667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36679"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pic>
        <p:nvPicPr>
          <p:cNvPr id="88065" name="Picture 1" descr="5ZJYW4"/>
          <p:cNvPicPr>
            <a:picLocks noChangeAspect="1" noChangeArrowheads="1"/>
          </p:cNvPicPr>
          <p:nvPr/>
        </p:nvPicPr>
        <p:blipFill>
          <a:blip r:embed="rId4" cstate="print"/>
          <a:srcRect/>
          <a:stretch>
            <a:fillRect/>
          </a:stretch>
        </p:blipFill>
        <p:spPr bwMode="auto">
          <a:xfrm>
            <a:off x="1142976" y="2500306"/>
            <a:ext cx="6831805" cy="3794124"/>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6674">
                                            <p:txEl>
                                              <p:pRg st="0" end="0"/>
                                            </p:txEl>
                                          </p:spTgt>
                                        </p:tgtEl>
                                        <p:attrNameLst>
                                          <p:attrName>style.visibility</p:attrName>
                                        </p:attrNameLst>
                                      </p:cBhvr>
                                      <p:to>
                                        <p:strVal val="visible"/>
                                      </p:to>
                                    </p:set>
                                    <p:anim calcmode="lin" valueType="num">
                                      <p:cBhvr additive="base">
                                        <p:cTn id="7" dur="500" fill="hold"/>
                                        <p:tgtEl>
                                          <p:spTgt spid="143667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3667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436674">
                                            <p:txEl>
                                              <p:pRg st="1" end="1"/>
                                            </p:txEl>
                                          </p:spTgt>
                                        </p:tgtEl>
                                        <p:attrNameLst>
                                          <p:attrName>style.visibility</p:attrName>
                                        </p:attrNameLst>
                                      </p:cBhvr>
                                      <p:to>
                                        <p:strVal val="visible"/>
                                      </p:to>
                                    </p:set>
                                    <p:anim calcmode="lin" valueType="num">
                                      <p:cBhvr additive="base">
                                        <p:cTn id="12" dur="500" fill="hold"/>
                                        <p:tgtEl>
                                          <p:spTgt spid="1436674">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3667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nodeType="clickEffect">
                                  <p:stCondLst>
                                    <p:cond delay="0"/>
                                  </p:stCondLst>
                                  <p:childTnLst>
                                    <p:set>
                                      <p:cBhvr>
                                        <p:cTn id="17" dur="1" fill="hold">
                                          <p:stCondLst>
                                            <p:cond delay="0"/>
                                          </p:stCondLst>
                                        </p:cTn>
                                        <p:tgtEl>
                                          <p:spTgt spid="88065"/>
                                        </p:tgtEl>
                                        <p:attrNameLst>
                                          <p:attrName>style.visibility</p:attrName>
                                        </p:attrNameLst>
                                      </p:cBhvr>
                                      <p:to>
                                        <p:strVal val="visible"/>
                                      </p:to>
                                    </p:set>
                                    <p:animEffect transition="in" filter="diamond(in)">
                                      <p:cBhvr>
                                        <p:cTn id="18" dur="2000"/>
                                        <p:tgtEl>
                                          <p:spTgt spid="88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6674" name="内容占位符 2"/>
          <p:cNvSpPr>
            <a:spLocks noGrp="1"/>
          </p:cNvSpPr>
          <p:nvPr>
            <p:ph idx="4294967295"/>
          </p:nvPr>
        </p:nvSpPr>
        <p:spPr>
          <a:xfrm>
            <a:off x="571472" y="785794"/>
            <a:ext cx="8175653" cy="5521344"/>
          </a:xfrm>
        </p:spPr>
        <p:txBody>
          <a:bodyPr/>
          <a:lstStyle/>
          <a:p>
            <a:pPr>
              <a:lnSpc>
                <a:spcPts val="3500"/>
              </a:lnSpc>
              <a:buNone/>
            </a:pPr>
            <a:r>
              <a:rPr lang="en-US" sz="2400" b="1" dirty="0" smtClean="0">
                <a:latin typeface="+mn-ea"/>
              </a:rPr>
              <a:t>(</a:t>
            </a:r>
            <a:r>
              <a:rPr lang="en-US" sz="2400" b="1" dirty="0" smtClean="0">
                <a:latin typeface="宋体" pitchFamily="2" charset="-122"/>
                <a:ea typeface="宋体" pitchFamily="2" charset="-122"/>
              </a:rPr>
              <a:t>1</a:t>
            </a:r>
            <a:r>
              <a:rPr lang="en-US" sz="2400" b="1" dirty="0" smtClean="0">
                <a:latin typeface="+mn-ea"/>
              </a:rPr>
              <a:t>)</a:t>
            </a:r>
            <a:r>
              <a:rPr lang="zh-CN" altLang="en-US" sz="2400" b="1" dirty="0" smtClean="0">
                <a:latin typeface="+mn-ea"/>
              </a:rPr>
              <a:t>给图表拟一个标题。</a:t>
            </a:r>
            <a:r>
              <a:rPr lang="en-US" sz="2400" b="1" dirty="0" smtClean="0">
                <a:latin typeface="+mn-ea"/>
              </a:rPr>
              <a:t>(</a:t>
            </a:r>
            <a:r>
              <a:rPr lang="zh-CN" altLang="en-US" sz="2400" b="1" dirty="0" smtClean="0">
                <a:latin typeface="+mn-ea"/>
              </a:rPr>
              <a:t>不超过</a:t>
            </a:r>
            <a:r>
              <a:rPr lang="en-US" sz="2400" b="1" dirty="0" smtClean="0">
                <a:latin typeface="宋体" pitchFamily="2" charset="-122"/>
                <a:ea typeface="宋体" pitchFamily="2" charset="-122"/>
              </a:rPr>
              <a:t>25</a:t>
            </a:r>
            <a:r>
              <a:rPr lang="zh-CN" altLang="en-US" sz="2400" b="1" dirty="0" smtClean="0">
                <a:latin typeface="+mn-ea"/>
              </a:rPr>
              <a:t>字</a:t>
            </a:r>
            <a:r>
              <a:rPr lang="en-US" sz="2400" b="1" dirty="0" smtClean="0">
                <a:latin typeface="+mn-ea"/>
              </a:rPr>
              <a:t>)(</a:t>
            </a:r>
            <a:r>
              <a:rPr lang="en-US" sz="2400" b="1" dirty="0" smtClean="0">
                <a:latin typeface="宋体" pitchFamily="2" charset="-122"/>
                <a:ea typeface="宋体" pitchFamily="2" charset="-122"/>
              </a:rPr>
              <a:t>2</a:t>
            </a:r>
            <a:r>
              <a:rPr lang="zh-CN" altLang="en-US" sz="2400" b="1" dirty="0" smtClean="0">
                <a:latin typeface="+mn-ea"/>
              </a:rPr>
              <a:t>分</a:t>
            </a:r>
            <a:r>
              <a:rPr lang="en-US" sz="2400" b="1" dirty="0" smtClean="0">
                <a:latin typeface="+mn-ea"/>
              </a:rPr>
              <a:t>)</a:t>
            </a:r>
            <a:endParaRPr lang="zh-CN" altLang="en-US" sz="2400" b="1" dirty="0" smtClean="0">
              <a:latin typeface="+mn-ea"/>
            </a:endParaRPr>
          </a:p>
          <a:p>
            <a:pPr>
              <a:lnSpc>
                <a:spcPts val="3500"/>
              </a:lnSpc>
              <a:buNone/>
            </a:pPr>
            <a:r>
              <a:rPr lang="en-US" altLang="en-US" sz="2400" b="1" dirty="0" smtClean="0">
                <a:latin typeface="宋体" pitchFamily="2" charset="-122"/>
                <a:ea typeface="宋体" pitchFamily="2" charset="-122"/>
              </a:rPr>
              <a:t>   _____________________________________</a:t>
            </a:r>
            <a:endParaRPr lang="zh-CN" altLang="en-US" sz="2400" b="1" dirty="0" smtClean="0">
              <a:latin typeface="宋体" pitchFamily="2" charset="-122"/>
              <a:ea typeface="宋体" pitchFamily="2" charset="-122"/>
            </a:endParaRPr>
          </a:p>
          <a:p>
            <a:pPr>
              <a:lnSpc>
                <a:spcPts val="3500"/>
              </a:lnSpc>
              <a:buNone/>
            </a:pPr>
            <a:r>
              <a:rPr lang="zh-CN" altLang="en-US" sz="2400" b="1" u="dotted" dirty="0" smtClean="0">
                <a:latin typeface="宋体" pitchFamily="2" charset="-122"/>
                <a:ea typeface="宋体" pitchFamily="2" charset="-122"/>
              </a:rPr>
              <a:t>　　　　　　　　　　　　　　　　　　　　　　</a:t>
            </a:r>
            <a:r>
              <a:rPr lang="zh-CN" altLang="en-US" sz="2400" b="1" u="dotted" dirty="0" smtClean="0">
                <a:latin typeface="+mn-ea"/>
              </a:rPr>
              <a:t>　　　　　　　　　　　　　　</a:t>
            </a:r>
            <a:endParaRPr lang="zh-CN" altLang="en-US" sz="2400" b="1" dirty="0" smtClean="0">
              <a:latin typeface="+mn-ea"/>
            </a:endParaRPr>
          </a:p>
          <a:p>
            <a:pPr>
              <a:lnSpc>
                <a:spcPts val="3500"/>
              </a:lnSpc>
              <a:buNone/>
            </a:pPr>
            <a:r>
              <a:rPr lang="zh-CN" altLang="en-US" sz="2400" b="1" u="dotted" dirty="0" smtClean="0">
                <a:latin typeface="+mn-ea"/>
              </a:rPr>
              <a:t>　　　　　　　　　　　　　　　　　　　　　　　　</a:t>
            </a:r>
            <a:endParaRPr lang="en-US" altLang="zh-CN" sz="2400" b="1" u="dotted" dirty="0" smtClean="0">
              <a:latin typeface="+mn-ea"/>
            </a:endParaRPr>
          </a:p>
          <a:p>
            <a:pPr>
              <a:lnSpc>
                <a:spcPts val="3500"/>
              </a:lnSpc>
              <a:buNone/>
            </a:pPr>
            <a:r>
              <a:rPr lang="en-US" sz="2400" b="1" dirty="0" smtClean="0">
                <a:latin typeface="+mn-ea"/>
              </a:rPr>
              <a:t>(</a:t>
            </a:r>
            <a:r>
              <a:rPr lang="en-US" sz="2400" b="1" dirty="0" smtClean="0">
                <a:latin typeface="宋体" pitchFamily="2" charset="-122"/>
                <a:ea typeface="宋体" pitchFamily="2" charset="-122"/>
              </a:rPr>
              <a:t>2</a:t>
            </a:r>
            <a:r>
              <a:rPr lang="en-US" sz="2400" b="1" dirty="0" smtClean="0">
                <a:latin typeface="+mn-ea"/>
              </a:rPr>
              <a:t>)</a:t>
            </a:r>
            <a:r>
              <a:rPr lang="zh-CN" altLang="en-US" sz="2400" b="1" dirty="0" smtClean="0">
                <a:latin typeface="+mn-ea"/>
              </a:rPr>
              <a:t>根据图表数据，得出相关结论。</a:t>
            </a:r>
            <a:r>
              <a:rPr lang="en-US" sz="2400" b="1" dirty="0" smtClean="0">
                <a:latin typeface="+mn-ea"/>
              </a:rPr>
              <a:t>(</a:t>
            </a:r>
            <a:r>
              <a:rPr lang="zh-CN" altLang="en-US" sz="2400" b="1" dirty="0" smtClean="0">
                <a:latin typeface="+mn-ea"/>
              </a:rPr>
              <a:t>不超过</a:t>
            </a:r>
            <a:r>
              <a:rPr lang="en-US" sz="2400" b="1" dirty="0" smtClean="0">
                <a:latin typeface="宋体" pitchFamily="2" charset="-122"/>
                <a:ea typeface="宋体" pitchFamily="2" charset="-122"/>
              </a:rPr>
              <a:t>40</a:t>
            </a:r>
            <a:r>
              <a:rPr lang="zh-CN" altLang="en-US" sz="2400" b="1" dirty="0" smtClean="0">
                <a:latin typeface="+mn-ea"/>
              </a:rPr>
              <a:t>字</a:t>
            </a:r>
            <a:r>
              <a:rPr lang="en-US" sz="2400" b="1" dirty="0" smtClean="0">
                <a:latin typeface="+mn-ea"/>
              </a:rPr>
              <a:t>)(</a:t>
            </a:r>
            <a:r>
              <a:rPr lang="en-US" sz="2400" b="1" dirty="0" smtClean="0">
                <a:latin typeface="宋体" pitchFamily="2" charset="-122"/>
                <a:ea typeface="宋体" pitchFamily="2" charset="-122"/>
              </a:rPr>
              <a:t>3</a:t>
            </a:r>
            <a:r>
              <a:rPr lang="zh-CN" altLang="en-US" sz="2400" b="1" dirty="0" smtClean="0">
                <a:latin typeface="+mn-ea"/>
              </a:rPr>
              <a:t>分</a:t>
            </a:r>
            <a:r>
              <a:rPr lang="en-US" sz="2400" b="1" dirty="0" smtClean="0">
                <a:latin typeface="+mn-ea"/>
              </a:rPr>
              <a:t>)</a:t>
            </a:r>
          </a:p>
          <a:p>
            <a:pPr>
              <a:lnSpc>
                <a:spcPts val="3500"/>
              </a:lnSpc>
              <a:buNone/>
            </a:pPr>
            <a:r>
              <a:rPr lang="en-US" altLang="en-US" sz="2400" b="1" dirty="0" smtClean="0">
                <a:latin typeface="宋体" pitchFamily="2" charset="-122"/>
                <a:ea typeface="宋体" pitchFamily="2" charset="-122"/>
              </a:rPr>
              <a:t>     ______________________________________</a:t>
            </a:r>
            <a:endParaRPr lang="zh-CN" altLang="en-US" sz="2400" b="1" dirty="0" smtClean="0">
              <a:latin typeface="宋体" pitchFamily="2" charset="-122"/>
              <a:ea typeface="宋体" pitchFamily="2" charset="-122"/>
            </a:endParaRPr>
          </a:p>
          <a:p>
            <a:pPr>
              <a:lnSpc>
                <a:spcPts val="3500"/>
              </a:lnSpc>
              <a:buNone/>
            </a:pPr>
            <a:r>
              <a:rPr lang="zh-CN" altLang="en-US" sz="2400" b="1" u="dotted" dirty="0" smtClean="0">
                <a:latin typeface="+mn-ea"/>
              </a:rPr>
              <a:t>　　　　　　　　　　　　　　　　　　　　　　　</a:t>
            </a:r>
            <a:r>
              <a:rPr lang="zh-CN" altLang="en-US" sz="2400" u="dotted" dirty="0" smtClean="0"/>
              <a:t>　　　　　　　　　　　　　</a:t>
            </a:r>
            <a:endParaRPr lang="zh-CN" altLang="en-US" sz="2400" dirty="0" smtClean="0"/>
          </a:p>
          <a:p>
            <a:pPr>
              <a:lnSpc>
                <a:spcPts val="3500"/>
              </a:lnSpc>
              <a:buNone/>
            </a:pPr>
            <a:r>
              <a:rPr lang="zh-CN" altLang="en-US" sz="2400" u="dotted" dirty="0" smtClean="0"/>
              <a:t>　　　　　　　　　　　　　　　　　　　　　　　　　　　　　　　　　　　　</a:t>
            </a:r>
            <a:endParaRPr lang="zh-CN" altLang="en-US" sz="2400" dirty="0" smtClean="0"/>
          </a:p>
          <a:p>
            <a:pPr>
              <a:lnSpc>
                <a:spcPts val="3500"/>
              </a:lnSpc>
              <a:buNone/>
            </a:pPr>
            <a:r>
              <a:rPr lang="zh-CN" altLang="en-US" sz="2400" u="dotted" dirty="0" smtClean="0"/>
              <a:t>　　　　　　　　　　　　　　　　　　　　　　　　　　　　　　　　　　　　</a:t>
            </a:r>
            <a:endParaRPr lang="zh-CN" altLang="en-US" sz="2400" dirty="0" smtClean="0"/>
          </a:p>
          <a:p>
            <a:pPr>
              <a:buNone/>
            </a:pPr>
            <a:r>
              <a:rPr lang="zh-CN" altLang="en-US" sz="2400" u="dotted" dirty="0" smtClean="0"/>
              <a:t>　　　　　　　　　　　　　　　　　　　　　　　　　　　　　　　　　　　　</a:t>
            </a:r>
            <a:endParaRPr lang="zh-CN" altLang="en-US" sz="2400" dirty="0"/>
          </a:p>
        </p:txBody>
      </p:sp>
      <p:sp>
        <p:nvSpPr>
          <p:cNvPr id="1436676"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3667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36679"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6674">
                                            <p:txEl>
                                              <p:pRg st="0" end="0"/>
                                            </p:txEl>
                                          </p:spTgt>
                                        </p:tgtEl>
                                        <p:attrNameLst>
                                          <p:attrName>style.visibility</p:attrName>
                                        </p:attrNameLst>
                                      </p:cBhvr>
                                      <p:to>
                                        <p:strVal val="visible"/>
                                      </p:to>
                                    </p:set>
                                    <p:anim calcmode="lin" valueType="num">
                                      <p:cBhvr additive="base">
                                        <p:cTn id="7" dur="500" fill="hold"/>
                                        <p:tgtEl>
                                          <p:spTgt spid="143667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3667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36674">
                                            <p:txEl>
                                              <p:pRg st="1" end="1"/>
                                            </p:txEl>
                                          </p:spTgt>
                                        </p:tgtEl>
                                        <p:attrNameLst>
                                          <p:attrName>style.visibility</p:attrName>
                                        </p:attrNameLst>
                                      </p:cBhvr>
                                      <p:to>
                                        <p:strVal val="visible"/>
                                      </p:to>
                                    </p:set>
                                    <p:anim calcmode="lin" valueType="num">
                                      <p:cBhvr additive="base">
                                        <p:cTn id="13" dur="500" fill="hold"/>
                                        <p:tgtEl>
                                          <p:spTgt spid="143667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3667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36674">
                                            <p:txEl>
                                              <p:pRg st="4" end="4"/>
                                            </p:txEl>
                                          </p:spTgt>
                                        </p:tgtEl>
                                        <p:attrNameLst>
                                          <p:attrName>style.visibility</p:attrName>
                                        </p:attrNameLst>
                                      </p:cBhvr>
                                      <p:to>
                                        <p:strVal val="visible"/>
                                      </p:to>
                                    </p:set>
                                    <p:anim calcmode="lin" valueType="num">
                                      <p:cBhvr additive="base">
                                        <p:cTn id="19" dur="500" fill="hold"/>
                                        <p:tgtEl>
                                          <p:spTgt spid="143667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3667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36674">
                                            <p:txEl>
                                              <p:pRg st="5" end="5"/>
                                            </p:txEl>
                                          </p:spTgt>
                                        </p:tgtEl>
                                        <p:attrNameLst>
                                          <p:attrName>style.visibility</p:attrName>
                                        </p:attrNameLst>
                                      </p:cBhvr>
                                      <p:to>
                                        <p:strVal val="visible"/>
                                      </p:to>
                                    </p:set>
                                    <p:anim calcmode="lin" valueType="num">
                                      <p:cBhvr additive="base">
                                        <p:cTn id="25" dur="500" fill="hold"/>
                                        <p:tgtEl>
                                          <p:spTgt spid="1436674">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3667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85794"/>
            <a:ext cx="8215370" cy="5715040"/>
          </a:xfrm>
        </p:spPr>
        <p:txBody>
          <a:bodyPr/>
          <a:lstStyle/>
          <a:p>
            <a:pPr marL="0" indent="0">
              <a:lnSpc>
                <a:spcPts val="3500"/>
              </a:lnSpc>
              <a:buNone/>
            </a:pPr>
            <a:r>
              <a:rPr lang="en-US" altLang="en-US" sz="2400" b="1" dirty="0" smtClean="0">
                <a:solidFill>
                  <a:srgbClr val="990033"/>
                </a:solidFill>
                <a:latin typeface="宋体" pitchFamily="2" charset="-122"/>
                <a:cs typeface="Times New Roman" pitchFamily="18" charset="0"/>
              </a:rPr>
              <a:t>(1)</a:t>
            </a:r>
            <a:r>
              <a:rPr lang="zh-CN" altLang="en-US" sz="2400" b="1" dirty="0" smtClean="0">
                <a:solidFill>
                  <a:srgbClr val="990033"/>
                </a:solidFill>
                <a:latin typeface="宋体" pitchFamily="2" charset="-122"/>
                <a:cs typeface="Times New Roman" pitchFamily="18" charset="0"/>
              </a:rPr>
              <a:t>示例：</a:t>
            </a:r>
            <a:r>
              <a:rPr lang="en-US" altLang="en-US" sz="2400" b="1" dirty="0" smtClean="0">
                <a:solidFill>
                  <a:srgbClr val="990033"/>
                </a:solidFill>
                <a:latin typeface="宋体" pitchFamily="2" charset="-122"/>
                <a:cs typeface="Times New Roman" pitchFamily="18" charset="0"/>
              </a:rPr>
              <a:t>2013—2014</a:t>
            </a:r>
            <a:r>
              <a:rPr lang="zh-CN" altLang="en-US" sz="2400" b="1" dirty="0" smtClean="0">
                <a:solidFill>
                  <a:srgbClr val="990033"/>
                </a:solidFill>
                <a:latin typeface="宋体" pitchFamily="2" charset="-122"/>
                <a:cs typeface="Times New Roman" pitchFamily="18" charset="0"/>
              </a:rPr>
              <a:t>年浙江省与全国图书报刊及综合阅读率比较</a:t>
            </a:r>
          </a:p>
          <a:p>
            <a:pPr marL="0" indent="0">
              <a:lnSpc>
                <a:spcPts val="3500"/>
              </a:lnSpc>
              <a:buNone/>
            </a:pPr>
            <a:r>
              <a:rPr lang="en-US" altLang="en-US" sz="2400" b="1" dirty="0" smtClean="0">
                <a:solidFill>
                  <a:srgbClr val="990033"/>
                </a:solidFill>
                <a:latin typeface="宋体" pitchFamily="2" charset="-122"/>
                <a:cs typeface="Times New Roman" pitchFamily="18" charset="0"/>
              </a:rPr>
              <a:t>(2)①</a:t>
            </a:r>
            <a:r>
              <a:rPr lang="zh-CN" altLang="en-US" sz="2400" b="1" dirty="0" smtClean="0">
                <a:solidFill>
                  <a:srgbClr val="990033"/>
                </a:solidFill>
                <a:latin typeface="宋体" pitchFamily="2" charset="-122"/>
                <a:cs typeface="Times New Roman" pitchFamily="18" charset="0"/>
              </a:rPr>
              <a:t>浙江报刊及综合阅读率高于全国水平；</a:t>
            </a:r>
            <a:r>
              <a:rPr lang="en-US" altLang="en-US" sz="2400" b="1" dirty="0" smtClean="0">
                <a:solidFill>
                  <a:srgbClr val="990033"/>
                </a:solidFill>
                <a:latin typeface="宋体" pitchFamily="2" charset="-122"/>
                <a:cs typeface="Times New Roman" pitchFamily="18" charset="0"/>
              </a:rPr>
              <a:t>②</a:t>
            </a:r>
            <a:r>
              <a:rPr lang="zh-CN" altLang="en-US" sz="2400" b="1" dirty="0" smtClean="0">
                <a:solidFill>
                  <a:srgbClr val="990033"/>
                </a:solidFill>
                <a:latin typeface="宋体" pitchFamily="2" charset="-122"/>
                <a:cs typeface="Times New Roman" pitchFamily="18" charset="0"/>
              </a:rPr>
              <a:t>图书阅读率低于全国水平；</a:t>
            </a:r>
            <a:r>
              <a:rPr lang="en-US" altLang="en-US" sz="2400" b="1" dirty="0" smtClean="0">
                <a:solidFill>
                  <a:srgbClr val="990033"/>
                </a:solidFill>
                <a:latin typeface="宋体" pitchFamily="2" charset="-122"/>
                <a:cs typeface="Times New Roman" pitchFamily="18" charset="0"/>
              </a:rPr>
              <a:t>③</a:t>
            </a:r>
            <a:r>
              <a:rPr lang="zh-CN" altLang="en-US" sz="2400" b="1" dirty="0" smtClean="0">
                <a:solidFill>
                  <a:srgbClr val="990033"/>
                </a:solidFill>
                <a:latin typeface="宋体" pitchFamily="2" charset="-122"/>
                <a:cs typeface="Times New Roman" pitchFamily="18" charset="0"/>
              </a:rPr>
              <a:t>浙江人要重视图书阅读。</a:t>
            </a:r>
          </a:p>
          <a:p>
            <a:pPr marL="0" indent="0">
              <a:lnSpc>
                <a:spcPts val="3500"/>
              </a:lnSpc>
              <a:buNone/>
            </a:pP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解析</a:t>
            </a:r>
            <a:r>
              <a:rPr lang="en-US" altLang="en-US" sz="2400" b="1" dirty="0" smtClean="0">
                <a:solidFill>
                  <a:srgbClr val="990033"/>
                </a:solidFill>
                <a:latin typeface="宋体" pitchFamily="2" charset="-122"/>
                <a:cs typeface="Times New Roman" pitchFamily="18" charset="0"/>
              </a:rPr>
              <a:t>]  </a:t>
            </a:r>
            <a:r>
              <a:rPr lang="zh-CN" altLang="en-US" sz="2400" b="1" dirty="0" smtClean="0">
                <a:solidFill>
                  <a:srgbClr val="990033"/>
                </a:solidFill>
                <a:latin typeface="宋体" pitchFamily="2" charset="-122"/>
                <a:cs typeface="Times New Roman" pitchFamily="18" charset="0"/>
              </a:rPr>
              <a:t>本题考查图文转换及语言表达准确、简明、连贯的能力。图表题一般是要求考生能根据图表中的有关信息，对其进行筛选、分析、综合并运用简明的语言概括出图表中的观点。解题时要注意题干中的关键词句和图表中的各个要素。</a:t>
            </a:r>
          </a:p>
        </p:txBody>
      </p:sp>
      <p:sp>
        <p:nvSpPr>
          <p:cNvPr id="1437700"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3770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37703"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84213" y="765175"/>
            <a:ext cx="7991475" cy="5616575"/>
          </a:xfrm>
        </p:spPr>
        <p:txBody>
          <a:bodyPr/>
          <a:lstStyle/>
          <a:p>
            <a:pPr marL="0" indent="0" algn="just" eaLnBrk="1" hangingPunct="1">
              <a:lnSpc>
                <a:spcPct val="122000"/>
              </a:lnSpc>
              <a:spcBef>
                <a:spcPct val="0"/>
              </a:spcBef>
              <a:buNone/>
            </a:pPr>
            <a:r>
              <a:rPr lang="en-US" altLang="zh-CN" sz="2400" b="1" dirty="0" smtClean="0">
                <a:solidFill>
                  <a:srgbClr val="990033"/>
                </a:solidFill>
                <a:latin typeface="宋体" pitchFamily="2" charset="-122"/>
              </a:rPr>
              <a:t>11. </a:t>
            </a:r>
            <a:r>
              <a:rPr lang="en-US" altLang="zh-CN" sz="2400" b="1" dirty="0" smtClean="0">
                <a:solidFill>
                  <a:srgbClr val="990033"/>
                </a:solidFill>
                <a:latin typeface="Times New Roman" pitchFamily="18" charset="0"/>
                <a:cs typeface="Times New Roman" pitchFamily="18" charset="0"/>
              </a:rPr>
              <a:t>D　[</a:t>
            </a:r>
            <a:r>
              <a:rPr lang="en-US" altLang="zh-CN" sz="2400" b="1" dirty="0" err="1" smtClean="0">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t>
            </a:r>
            <a:r>
              <a:rPr lang="zh-CN" altLang="en-US" sz="2400" b="1" dirty="0" smtClean="0">
                <a:solidFill>
                  <a:srgbClr val="990033"/>
                </a:solidFill>
                <a:latin typeface="Times New Roman" pitchFamily="18" charset="0"/>
                <a:cs typeface="Times New Roman" pitchFamily="18" charset="0"/>
              </a:rPr>
              <a:t>本题重点辨析错用熟语类型中的褒贬误用。</a:t>
            </a:r>
            <a:r>
              <a:rPr lang="en-US" altLang="zh-CN" sz="2400" b="1" dirty="0" smtClean="0">
                <a:solidFill>
                  <a:srgbClr val="990033"/>
                </a:solidFill>
                <a:latin typeface="Times New Roman" pitchFamily="18" charset="0"/>
                <a:cs typeface="Times New Roman" pitchFamily="18" charset="0"/>
              </a:rPr>
              <a:t>A</a:t>
            </a:r>
            <a:r>
              <a:rPr lang="zh-CN" altLang="en-US" sz="2400" b="1" dirty="0" smtClean="0">
                <a:solidFill>
                  <a:srgbClr val="990033"/>
                </a:solidFill>
                <a:latin typeface="Times New Roman" pitchFamily="18" charset="0"/>
                <a:cs typeface="Times New Roman" pitchFamily="18" charset="0"/>
              </a:rPr>
              <a:t>项，“巧舌如簧”形容能说会道，善于狡辩。是贬义词，用在句中感情色彩不当。</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项，“胸无城府”指为人坦率真诚，不用心机，褒义词。用在这里褒贬失当，也可以说是望文生义。</a:t>
            </a: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Times New Roman" pitchFamily="18" charset="0"/>
                <a:cs typeface="Times New Roman" pitchFamily="18" charset="0"/>
              </a:rPr>
              <a:t>项，“上下其手”比喻玩弄手法，暗中作弊。贬义词，用在句中感情色彩不当。也可以认为它是望文生义。</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项，“闻过则喜”指听到别人指出自己的缺点或错误就感到高兴。形容虚心，对自己要求严格。成语运用正确。</a:t>
            </a: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p:txBody>
      </p:sp>
      <p:grpSp>
        <p:nvGrpSpPr>
          <p:cNvPr id="2" name="Group 5"/>
          <p:cNvGrpSpPr>
            <a:grpSpLocks/>
          </p:cNvGrpSpPr>
          <p:nvPr/>
        </p:nvGrpSpPr>
        <p:grpSpPr bwMode="auto">
          <a:xfrm>
            <a:off x="1588" y="2674938"/>
            <a:ext cx="609600" cy="1978025"/>
            <a:chOff x="1" y="1685"/>
            <a:chExt cx="384" cy="1246"/>
          </a:xfrm>
        </p:grpSpPr>
        <p:pic>
          <p:nvPicPr>
            <p:cNvPr id="954373"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5437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285720" y="785794"/>
            <a:ext cx="8572560" cy="5715040"/>
          </a:xfrm>
        </p:spPr>
        <p:txBody>
          <a:bodyPr/>
          <a:lstStyle/>
          <a:p>
            <a:pPr>
              <a:lnSpc>
                <a:spcPts val="3500"/>
              </a:lnSpc>
              <a:buNone/>
            </a:pPr>
            <a:r>
              <a:rPr lang="en-US" altLang="en-US" sz="2400" b="1" dirty="0" smtClean="0">
                <a:solidFill>
                  <a:srgbClr val="990033"/>
                </a:solidFill>
                <a:latin typeface="宋体" pitchFamily="2" charset="-122"/>
                <a:cs typeface="Times New Roman" pitchFamily="18" charset="0"/>
              </a:rPr>
              <a:t>  (1)</a:t>
            </a:r>
            <a:r>
              <a:rPr lang="zh-CN" altLang="en-US" sz="2400" b="1" dirty="0" smtClean="0">
                <a:solidFill>
                  <a:srgbClr val="990033"/>
                </a:solidFill>
                <a:latin typeface="宋体" pitchFamily="2" charset="-122"/>
                <a:cs typeface="Times New Roman" pitchFamily="18" charset="0"/>
              </a:rPr>
              <a:t>主要话题是对浙江省与全国图书报刊及综合阅读率情况的比较，不难得出答案。</a:t>
            </a:r>
            <a:r>
              <a:rPr lang="en-US" altLang="en-US" sz="2400" b="1" dirty="0" smtClean="0">
                <a:solidFill>
                  <a:srgbClr val="990033"/>
                </a:solidFill>
                <a:latin typeface="宋体" pitchFamily="2" charset="-122"/>
                <a:cs typeface="Times New Roman" pitchFamily="18" charset="0"/>
              </a:rPr>
              <a:t>(2)</a:t>
            </a:r>
            <a:r>
              <a:rPr lang="zh-CN" altLang="en-US" sz="2400" b="1" dirty="0" smtClean="0">
                <a:solidFill>
                  <a:srgbClr val="990033"/>
                </a:solidFill>
                <a:latin typeface="宋体" pitchFamily="2" charset="-122"/>
                <a:cs typeface="Times New Roman" pitchFamily="18" charset="0"/>
              </a:rPr>
              <a:t>要求分析相关数据，得出结论。解答要注意两点：一是对图中四组对比的概括，二是从赋分来设置答题的点数。第一小点是通过对图表中后三组对比的概括得出的结论，第二小点是由第一组对比得出的结论，第三小点是对现存状况的建议。</a:t>
            </a:r>
          </a:p>
        </p:txBody>
      </p:sp>
      <p:sp>
        <p:nvSpPr>
          <p:cNvPr id="1437700"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3770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37703"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内容占位符 2"/>
          <p:cNvSpPr>
            <a:spLocks noGrp="1"/>
          </p:cNvSpPr>
          <p:nvPr>
            <p:ph idx="4294967295"/>
          </p:nvPr>
        </p:nvSpPr>
        <p:spPr>
          <a:xfrm>
            <a:off x="571472" y="642918"/>
            <a:ext cx="8286808" cy="5857916"/>
          </a:xfrm>
        </p:spPr>
        <p:txBody>
          <a:bodyPr/>
          <a:lstStyle/>
          <a:p>
            <a:pPr marL="0" indent="0" eaLnBrk="1" hangingPunct="1">
              <a:lnSpc>
                <a:spcPts val="3500"/>
              </a:lnSpc>
              <a:spcBef>
                <a:spcPct val="0"/>
              </a:spcBef>
              <a:buNone/>
            </a:pPr>
            <a:r>
              <a:rPr lang="en-US" altLang="zh-CN" sz="2400" b="1" dirty="0" smtClean="0">
                <a:solidFill>
                  <a:srgbClr val="000000"/>
                </a:solidFill>
                <a:latin typeface="宋体"/>
                <a:cs typeface="Times New Roman" pitchFamily="18" charset="0"/>
              </a:rPr>
              <a:t>2</a:t>
            </a:r>
            <a:r>
              <a:rPr lang="zh-CN" altLang="en-US" sz="2400" b="1" dirty="0" smtClean="0">
                <a:solidFill>
                  <a:srgbClr val="000000"/>
                </a:solidFill>
                <a:latin typeface="宋体"/>
                <a:cs typeface="Times New Roman" pitchFamily="18" charset="0"/>
              </a:rPr>
              <a:t>．</a:t>
            </a:r>
            <a:r>
              <a:rPr lang="en-US" altLang="zh-CN" sz="2400" b="1" dirty="0" smtClean="0">
                <a:solidFill>
                  <a:srgbClr val="000000"/>
                </a:solidFill>
                <a:latin typeface="宋体"/>
                <a:cs typeface="Times New Roman" pitchFamily="18" charset="0"/>
              </a:rPr>
              <a:t>[2014·</a:t>
            </a:r>
            <a:r>
              <a:rPr lang="zh-CN" altLang="en-US" sz="2400" b="1" dirty="0" smtClean="0">
                <a:solidFill>
                  <a:srgbClr val="000000"/>
                </a:solidFill>
                <a:latin typeface="宋体"/>
                <a:cs typeface="Times New Roman" pitchFamily="18" charset="0"/>
              </a:rPr>
              <a:t>辽宁卷</a:t>
            </a:r>
            <a:r>
              <a:rPr lang="en-US" altLang="zh-CN" sz="2400" b="1" dirty="0" smtClean="0">
                <a:solidFill>
                  <a:srgbClr val="000000"/>
                </a:solidFill>
                <a:latin typeface="宋体"/>
                <a:cs typeface="Times New Roman" pitchFamily="18" charset="0"/>
              </a:rPr>
              <a:t>]</a:t>
            </a:r>
            <a:r>
              <a:rPr lang="zh-CN" altLang="en-US" sz="2400" b="1" dirty="0" smtClean="0">
                <a:solidFill>
                  <a:srgbClr val="000000"/>
                </a:solidFill>
                <a:latin typeface="宋体"/>
                <a:cs typeface="Times New Roman" pitchFamily="18" charset="0"/>
              </a:rPr>
              <a:t>阅读下面的问卷调查统计表，根据其中反映的情况，补充下面文段中空缺的内容</a:t>
            </a:r>
            <a:r>
              <a:rPr lang="en-US" altLang="zh-CN" sz="2400" b="1" dirty="0" smtClean="0">
                <a:solidFill>
                  <a:srgbClr val="000000"/>
                </a:solidFill>
                <a:latin typeface="宋体"/>
                <a:cs typeface="Times New Roman" pitchFamily="18" charset="0"/>
              </a:rPr>
              <a:t>(</a:t>
            </a:r>
            <a:r>
              <a:rPr lang="zh-CN" altLang="en-US" sz="2400" b="1" dirty="0" smtClean="0">
                <a:solidFill>
                  <a:srgbClr val="000000"/>
                </a:solidFill>
                <a:latin typeface="宋体"/>
                <a:cs typeface="Times New Roman" pitchFamily="18" charset="0"/>
              </a:rPr>
              <a:t>不得出现数字</a:t>
            </a:r>
            <a:r>
              <a:rPr lang="en-US" altLang="zh-CN" sz="2400" b="1" dirty="0" smtClean="0">
                <a:solidFill>
                  <a:srgbClr val="000000"/>
                </a:solidFill>
                <a:latin typeface="宋体"/>
                <a:cs typeface="Times New Roman" pitchFamily="18" charset="0"/>
              </a:rPr>
              <a:t>)</a:t>
            </a:r>
            <a:r>
              <a:rPr lang="zh-CN" altLang="en-US" sz="2400" b="1" dirty="0" smtClean="0">
                <a:solidFill>
                  <a:srgbClr val="000000"/>
                </a:solidFill>
                <a:latin typeface="宋体"/>
                <a:cs typeface="Times New Roman" pitchFamily="18" charset="0"/>
              </a:rPr>
              <a:t>，使上下文语意连贯。</a:t>
            </a:r>
            <a:r>
              <a:rPr lang="en-US" altLang="zh-CN" sz="2400" b="1" dirty="0" smtClean="0">
                <a:solidFill>
                  <a:srgbClr val="000000"/>
                </a:solidFill>
                <a:latin typeface="宋体"/>
                <a:cs typeface="Times New Roman" pitchFamily="18" charset="0"/>
              </a:rPr>
              <a:t>(6</a:t>
            </a:r>
            <a:r>
              <a:rPr lang="zh-CN" altLang="en-US" sz="2400" b="1" dirty="0" smtClean="0">
                <a:solidFill>
                  <a:srgbClr val="000000"/>
                </a:solidFill>
                <a:latin typeface="宋体"/>
                <a:cs typeface="Times New Roman" pitchFamily="18" charset="0"/>
              </a:rPr>
              <a:t>分</a:t>
            </a:r>
            <a:r>
              <a:rPr lang="en-US" altLang="zh-CN" sz="2400" b="1" dirty="0" smtClean="0">
                <a:solidFill>
                  <a:srgbClr val="000000"/>
                </a:solidFill>
                <a:latin typeface="宋体"/>
                <a:cs typeface="Times New Roman" pitchFamily="18" charset="0"/>
              </a:rPr>
              <a:t>)</a:t>
            </a:r>
          </a:p>
          <a:p>
            <a:pPr>
              <a:lnSpc>
                <a:spcPts val="3500"/>
              </a:lnSpc>
              <a:buNone/>
            </a:pPr>
            <a:r>
              <a:rPr lang="en-US" sz="2400" b="1" dirty="0" smtClean="0">
                <a:latin typeface="+mn-ea"/>
              </a:rPr>
              <a:t>             (1)</a:t>
            </a:r>
            <a:r>
              <a:rPr lang="zh-CN" altLang="en-US" sz="2400" b="1" dirty="0" smtClean="0">
                <a:latin typeface="+mn-ea"/>
              </a:rPr>
              <a:t>您希望开设礼仪教育的课程吗？</a:t>
            </a:r>
          </a:p>
          <a:p>
            <a:pPr>
              <a:lnSpc>
                <a:spcPts val="3500"/>
              </a:lnSpc>
              <a:buNone/>
            </a:pPr>
            <a:r>
              <a:rPr lang="en-US" sz="2400" b="1" dirty="0" smtClean="0">
                <a:latin typeface="Times New Roman" pitchFamily="18" charset="0"/>
                <a:cs typeface="Times New Roman" pitchFamily="18" charset="0"/>
              </a:rPr>
              <a:t>              A</a:t>
            </a:r>
            <a:r>
              <a:rPr lang="en-US" sz="2400" b="1" dirty="0" smtClean="0">
                <a:latin typeface="+mn-ea"/>
              </a:rPr>
              <a:t>. </a:t>
            </a:r>
            <a:r>
              <a:rPr lang="zh-CN" altLang="en-US" sz="2400" b="1" dirty="0" smtClean="0">
                <a:latin typeface="+mn-ea"/>
              </a:rPr>
              <a:t>非常希望     </a:t>
            </a:r>
            <a:r>
              <a:rPr lang="en-US" sz="2400" b="1" dirty="0" smtClean="0">
                <a:latin typeface="Times New Roman" pitchFamily="18" charset="0"/>
                <a:cs typeface="Times New Roman" pitchFamily="18" charset="0"/>
              </a:rPr>
              <a:t>B</a:t>
            </a:r>
            <a:r>
              <a:rPr lang="en-US" sz="2400" b="1" dirty="0" smtClean="0">
                <a:latin typeface="+mn-ea"/>
              </a:rPr>
              <a:t>. </a:t>
            </a:r>
            <a:r>
              <a:rPr lang="zh-CN" altLang="en-US" sz="2400" b="1" dirty="0" smtClean="0">
                <a:latin typeface="+mn-ea"/>
              </a:rPr>
              <a:t>希望</a:t>
            </a:r>
            <a:endParaRPr lang="en-US" altLang="zh-CN" sz="2400" b="1" dirty="0" smtClean="0">
              <a:latin typeface="+mn-ea"/>
            </a:endParaRPr>
          </a:p>
          <a:p>
            <a:pPr>
              <a:lnSpc>
                <a:spcPts val="3500"/>
              </a:lnSpc>
              <a:buNone/>
            </a:pPr>
            <a:r>
              <a:rPr lang="en-US" sz="2400" b="1" dirty="0" smtClean="0">
                <a:latin typeface="+mn-ea"/>
              </a:rPr>
              <a:t>             </a:t>
            </a:r>
            <a:r>
              <a:rPr lang="en-US" sz="2400" b="1" dirty="0" smtClean="0">
                <a:latin typeface="Times New Roman" pitchFamily="18" charset="0"/>
                <a:cs typeface="Times New Roman" pitchFamily="18" charset="0"/>
              </a:rPr>
              <a:t>C</a:t>
            </a:r>
            <a:r>
              <a:rPr lang="en-US" sz="2400" b="1" dirty="0" smtClean="0">
                <a:latin typeface="+mn-ea"/>
              </a:rPr>
              <a:t>. </a:t>
            </a:r>
            <a:r>
              <a:rPr lang="zh-CN" altLang="en-US" sz="2400" b="1" dirty="0" smtClean="0">
                <a:latin typeface="+mn-ea"/>
              </a:rPr>
              <a:t>不希望</a:t>
            </a:r>
            <a:r>
              <a:rPr lang="en-US" sz="2400" b="1" dirty="0" smtClean="0">
                <a:latin typeface="+mn-ea"/>
              </a:rPr>
              <a:t>            </a:t>
            </a:r>
            <a:r>
              <a:rPr lang="en-US" sz="2400" b="1" dirty="0" smtClean="0">
                <a:latin typeface="Times New Roman" pitchFamily="18" charset="0"/>
                <a:cs typeface="Times New Roman" pitchFamily="18" charset="0"/>
              </a:rPr>
              <a:t> D</a:t>
            </a:r>
            <a:r>
              <a:rPr lang="en-US" sz="2400" b="1" dirty="0" smtClean="0">
                <a:latin typeface="+mn-ea"/>
              </a:rPr>
              <a:t>. </a:t>
            </a:r>
            <a:r>
              <a:rPr lang="zh-CN" altLang="en-US" sz="2400" b="1" dirty="0" smtClean="0">
                <a:latin typeface="+mn-ea"/>
              </a:rPr>
              <a:t>无所谓</a:t>
            </a:r>
            <a:endParaRPr lang="en-US" altLang="zh-CN" sz="2400" b="1" dirty="0" smtClean="0">
              <a:latin typeface="+mn-ea"/>
            </a:endParaRPr>
          </a:p>
          <a:p>
            <a:pPr>
              <a:lnSpc>
                <a:spcPts val="3500"/>
              </a:lnSpc>
              <a:buNone/>
            </a:pPr>
            <a:endParaRPr lang="en-US" altLang="zh-CN" sz="2400" b="1" dirty="0" smtClean="0">
              <a:latin typeface="+mn-ea"/>
            </a:endParaRPr>
          </a:p>
          <a:p>
            <a:pPr>
              <a:lnSpc>
                <a:spcPts val="3500"/>
              </a:lnSpc>
              <a:buNone/>
            </a:pPr>
            <a:endParaRPr lang="en-US" altLang="zh-CN" sz="2400" b="1" dirty="0" smtClean="0">
              <a:latin typeface="+mn-ea"/>
            </a:endParaRPr>
          </a:p>
          <a:p>
            <a:pPr>
              <a:lnSpc>
                <a:spcPts val="3500"/>
              </a:lnSpc>
              <a:buNone/>
            </a:pPr>
            <a:endParaRPr lang="zh-CN" altLang="en-US" sz="2400" b="1" dirty="0" smtClean="0">
              <a:latin typeface="+mn-ea"/>
            </a:endParaRPr>
          </a:p>
          <a:p>
            <a:pPr>
              <a:lnSpc>
                <a:spcPts val="3500"/>
              </a:lnSpc>
              <a:buNone/>
            </a:pPr>
            <a:r>
              <a:rPr lang="en-US" sz="2400" dirty="0" smtClean="0"/>
              <a:t> </a:t>
            </a:r>
            <a:endParaRPr lang="zh-CN" altLang="en-US" sz="2400" dirty="0" smtClean="0"/>
          </a:p>
          <a:p>
            <a:pPr marL="0" indent="622300" eaLnBrk="1" hangingPunct="1">
              <a:lnSpc>
                <a:spcPts val="3500"/>
              </a:lnSpc>
              <a:spcBef>
                <a:spcPct val="0"/>
              </a:spcBef>
              <a:buNone/>
            </a:pPr>
            <a:endParaRPr lang="zh-CN" altLang="en-US" sz="2400" b="1" dirty="0" smtClean="0">
              <a:solidFill>
                <a:srgbClr val="000000"/>
              </a:solidFill>
              <a:latin typeface="宋体"/>
              <a:cs typeface="Times New Roman" pitchFamily="18" charset="0"/>
            </a:endParaRPr>
          </a:p>
          <a:p>
            <a:pPr marL="0" indent="622300" eaLnBrk="1" hangingPunct="1">
              <a:lnSpc>
                <a:spcPts val="3500"/>
              </a:lnSpc>
              <a:spcBef>
                <a:spcPct val="0"/>
              </a:spcBef>
              <a:buFont typeface="Arial" charset="0"/>
              <a:buNone/>
            </a:pPr>
            <a:endParaRPr lang="zh-CN" altLang="en-US" sz="2400" b="1" dirty="0" smtClean="0">
              <a:solidFill>
                <a:srgbClr val="000000"/>
              </a:solidFill>
              <a:latin typeface="Times New Roman" pitchFamily="18" charset="0"/>
              <a:cs typeface="Times New Roman" pitchFamily="18" charset="0"/>
            </a:endParaRPr>
          </a:p>
          <a:p>
            <a:pPr marL="0" indent="622300" eaLnBrk="1" hangingPunct="1">
              <a:lnSpc>
                <a:spcPts val="3500"/>
              </a:lnSpc>
              <a:spcBef>
                <a:spcPct val="0"/>
              </a:spcBef>
              <a:buFont typeface="Arial" charset="0"/>
              <a:buNone/>
            </a:pPr>
            <a:endParaRPr lang="zh-CN" altLang="en-US" sz="2400" b="1" dirty="0" smtClean="0">
              <a:solidFill>
                <a:srgbClr val="000000"/>
              </a:solidFill>
              <a:latin typeface="Times New Roman" pitchFamily="18" charset="0"/>
              <a:cs typeface="Times New Roman" pitchFamily="18" charset="0"/>
            </a:endParaRPr>
          </a:p>
          <a:p>
            <a:pPr marL="0" indent="622300" eaLnBrk="1" hangingPunct="1">
              <a:lnSpc>
                <a:spcPts val="3500"/>
              </a:lnSpc>
              <a:spcBef>
                <a:spcPct val="0"/>
              </a:spcBef>
              <a:buFont typeface="Arial" charset="0"/>
              <a:buNone/>
            </a:pPr>
            <a:endParaRPr lang="zh-CN" altLang="en-US" sz="2400" b="1" dirty="0" smtClean="0">
              <a:solidFill>
                <a:srgbClr val="000000"/>
              </a:solidFill>
              <a:latin typeface="Times New Roman" pitchFamily="18" charset="0"/>
              <a:cs typeface="Times New Roman" pitchFamily="18" charset="0"/>
            </a:endParaRPr>
          </a:p>
          <a:p>
            <a:pPr marL="0" indent="622300" eaLnBrk="1" hangingPunct="1">
              <a:lnSpc>
                <a:spcPts val="3500"/>
              </a:lnSpc>
              <a:spcBef>
                <a:spcPct val="0"/>
              </a:spcBef>
              <a:buFont typeface="Arial" charset="0"/>
              <a:buNone/>
            </a:pPr>
            <a:endParaRPr lang="zh-CN" altLang="en-US" sz="2400" b="1" dirty="0" smtClean="0">
              <a:solidFill>
                <a:srgbClr val="000000"/>
              </a:solidFill>
              <a:latin typeface="Times New Roman" pitchFamily="18" charset="0"/>
              <a:cs typeface="Times New Roman" pitchFamily="18" charset="0"/>
            </a:endParaRPr>
          </a:p>
          <a:p>
            <a:pPr marL="0" indent="622300" eaLnBrk="1" hangingPunct="1">
              <a:lnSpc>
                <a:spcPts val="3500"/>
              </a:lnSpc>
              <a:spcBef>
                <a:spcPct val="0"/>
              </a:spcBef>
              <a:buFont typeface="Arial" charset="0"/>
              <a:buNone/>
            </a:pPr>
            <a:endParaRPr lang="zh-CN" altLang="en-US" sz="2400" b="1" dirty="0" smtClean="0">
              <a:solidFill>
                <a:srgbClr val="000000"/>
              </a:solidFill>
              <a:latin typeface="Times New Roman" pitchFamily="18" charset="0"/>
              <a:cs typeface="Times New Roman" pitchFamily="18" charset="0"/>
            </a:endParaRPr>
          </a:p>
          <a:p>
            <a:pPr marL="0" indent="622300" eaLnBrk="1" hangingPunct="1">
              <a:lnSpc>
                <a:spcPts val="3500"/>
              </a:lnSpc>
              <a:spcBef>
                <a:spcPct val="0"/>
              </a:spcBef>
              <a:buFont typeface="Arial" charset="0"/>
              <a:buNone/>
            </a:pPr>
            <a:endParaRPr lang="zh-CN" altLang="en-US" sz="2400" b="1" dirty="0" smtClean="0">
              <a:solidFill>
                <a:srgbClr val="000000"/>
              </a:solidFill>
              <a:latin typeface="Times New Roman" pitchFamily="18" charset="0"/>
              <a:cs typeface="Times New Roman" pitchFamily="18" charset="0"/>
            </a:endParaRPr>
          </a:p>
          <a:p>
            <a:pPr marL="0" indent="622300" eaLnBrk="1" hangingPunct="1">
              <a:lnSpc>
                <a:spcPts val="3500"/>
              </a:lnSpc>
              <a:spcBef>
                <a:spcPct val="0"/>
              </a:spcBef>
              <a:buFont typeface="Arial" charset="0"/>
              <a:buNone/>
            </a:pPr>
            <a:endParaRPr lang="zh-CN" altLang="en-US" sz="2400" b="1" dirty="0" smtClean="0">
              <a:solidFill>
                <a:srgbClr val="000000"/>
              </a:solidFill>
              <a:latin typeface="Times New Roman" pitchFamily="18" charset="0"/>
              <a:cs typeface="Times New Roman" pitchFamily="18" charset="0"/>
            </a:endParaRPr>
          </a:p>
          <a:p>
            <a:pPr marL="0" indent="622300" eaLnBrk="1" hangingPunct="1">
              <a:lnSpc>
                <a:spcPts val="3500"/>
              </a:lnSpc>
              <a:spcBef>
                <a:spcPct val="0"/>
              </a:spcBef>
              <a:buFont typeface="Arial" charset="0"/>
              <a:buNone/>
            </a:pPr>
            <a:endParaRPr lang="en-US" altLang="zh-CN" sz="2400" b="1" dirty="0" smtClean="0">
              <a:latin typeface="宋体" pitchFamily="2" charset="-122"/>
            </a:endParaRPr>
          </a:p>
        </p:txBody>
      </p:sp>
      <p:sp>
        <p:nvSpPr>
          <p:cNvPr id="1439748"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3975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3975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32" name="表格 31"/>
          <p:cNvGraphicFramePr>
            <a:graphicFrameLocks noGrp="1"/>
          </p:cNvGraphicFramePr>
          <p:nvPr/>
        </p:nvGraphicFramePr>
        <p:xfrm>
          <a:off x="785787" y="3500437"/>
          <a:ext cx="7858179" cy="2875280"/>
        </p:xfrm>
        <a:graphic>
          <a:graphicData uri="http://schemas.openxmlformats.org/drawingml/2006/table">
            <a:tbl>
              <a:tblPr firstRow="1" bandRow="1">
                <a:tableStyleId>{5940675A-B579-460E-94D1-54222C63F5DA}</a:tableStyleId>
              </a:tblPr>
              <a:tblGrid>
                <a:gridCol w="2619393"/>
                <a:gridCol w="2619393"/>
                <a:gridCol w="2619393"/>
              </a:tblGrid>
              <a:tr h="1063240">
                <a:tc>
                  <a:txBody>
                    <a:bodyPr/>
                    <a:lstStyle/>
                    <a:p>
                      <a:r>
                        <a:rPr lang="zh-CN" altLang="en-US" sz="2400" b="1" kern="1200" dirty="0" smtClean="0">
                          <a:solidFill>
                            <a:schemeClr val="tx1"/>
                          </a:solidFill>
                          <a:latin typeface="+mn-ea"/>
                          <a:ea typeface="+mn-ea"/>
                          <a:cs typeface="+mn-cs"/>
                        </a:rPr>
                        <a:t>      调查对象</a:t>
                      </a:r>
                      <a:endParaRPr lang="en-US" altLang="zh-CN" sz="2400" b="1" kern="1200" dirty="0" smtClean="0">
                        <a:solidFill>
                          <a:schemeClr val="tx1"/>
                        </a:solidFill>
                        <a:latin typeface="+mn-ea"/>
                        <a:ea typeface="+mn-ea"/>
                        <a:cs typeface="+mn-cs"/>
                      </a:endParaRPr>
                    </a:p>
                    <a:p>
                      <a:r>
                        <a:rPr lang="zh-CN" altLang="en-US" sz="2400" b="1" kern="1200" dirty="0" smtClean="0">
                          <a:solidFill>
                            <a:schemeClr val="tx1"/>
                          </a:solidFill>
                          <a:latin typeface="+mn-ea"/>
                          <a:ea typeface="+mn-ea"/>
                          <a:cs typeface="+mn-cs"/>
                        </a:rPr>
                        <a:t> 选项</a:t>
                      </a:r>
                    </a:p>
                  </a:txBody>
                  <a:tcPr/>
                </a:tc>
                <a:tc>
                  <a:txBody>
                    <a:bodyPr/>
                    <a:lstStyle/>
                    <a:p>
                      <a:pPr marL="0" indent="-342900" algn="ctr" defTabSz="914400" rtl="0" eaLnBrk="1" fontAlgn="base" latinLnBrk="0" hangingPunct="1">
                        <a:lnSpc>
                          <a:spcPts val="3500"/>
                        </a:lnSpc>
                        <a:spcBef>
                          <a:spcPct val="20000"/>
                        </a:spcBef>
                        <a:spcAft>
                          <a:spcPct val="0"/>
                        </a:spcAft>
                        <a:buFont typeface="Arial" charset="0"/>
                        <a:buNone/>
                      </a:pPr>
                      <a:r>
                        <a:rPr lang="zh-CN" altLang="en-US" sz="2400" b="1" kern="1200" dirty="0" smtClean="0">
                          <a:solidFill>
                            <a:schemeClr val="tx1"/>
                          </a:solidFill>
                          <a:latin typeface="+mn-ea"/>
                          <a:ea typeface="+mn-ea"/>
                          <a:cs typeface="+mn-cs"/>
                        </a:rPr>
                        <a:t>学生</a:t>
                      </a:r>
                    </a:p>
                  </a:txBody>
                  <a:tcPr anchor="ctr"/>
                </a:tc>
                <a:tc>
                  <a:txBody>
                    <a:bodyPr/>
                    <a:lstStyle/>
                    <a:p>
                      <a:pPr algn="ctr"/>
                      <a:endParaRPr lang="en-US" altLang="zh-CN" sz="2400" b="1" kern="1200" dirty="0" smtClean="0">
                        <a:solidFill>
                          <a:schemeClr val="tx1"/>
                        </a:solidFill>
                        <a:latin typeface="+mn-ea"/>
                        <a:ea typeface="+mn-ea"/>
                        <a:cs typeface="+mn-cs"/>
                      </a:endParaRPr>
                    </a:p>
                    <a:p>
                      <a:pPr algn="ctr"/>
                      <a:r>
                        <a:rPr lang="zh-CN" altLang="en-US" sz="2400" b="1" kern="1200" dirty="0" smtClean="0">
                          <a:solidFill>
                            <a:schemeClr val="tx1"/>
                          </a:solidFill>
                          <a:latin typeface="+mn-ea"/>
                          <a:ea typeface="+mn-ea"/>
                          <a:cs typeface="+mn-cs"/>
                        </a:rPr>
                        <a:t>市民</a:t>
                      </a:r>
                      <a:endParaRPr lang="en-US" altLang="zh-CN" sz="2400" b="1" kern="1200" dirty="0" smtClean="0">
                        <a:solidFill>
                          <a:schemeClr val="tx1"/>
                        </a:solidFill>
                        <a:latin typeface="+mn-ea"/>
                        <a:ea typeface="+mn-ea"/>
                        <a:cs typeface="+mn-cs"/>
                      </a:endParaRPr>
                    </a:p>
                    <a:p>
                      <a:endParaRPr lang="zh-CN" altLang="en-US" dirty="0"/>
                    </a:p>
                  </a:txBody>
                  <a:tcPr anchor="ctr"/>
                </a:tc>
              </a:tr>
              <a:tr h="430711">
                <a:tc>
                  <a:txBody>
                    <a:bodyPr/>
                    <a:lstStyle/>
                    <a:p>
                      <a:pPr marL="0" algn="ctr" defTabSz="914400" rtl="0" eaLnBrk="1" latinLnBrk="0" hangingPunct="1">
                        <a:spcAft>
                          <a:spcPts val="0"/>
                        </a:spcAft>
                      </a:pPr>
                      <a:r>
                        <a:rPr lang="en-US" altLang="en-US" sz="2400" b="1" kern="1200" dirty="0" smtClean="0">
                          <a:solidFill>
                            <a:schemeClr val="tx1"/>
                          </a:solidFill>
                          <a:latin typeface="Times New Roman" pitchFamily="18" charset="0"/>
                          <a:ea typeface="+mn-ea"/>
                          <a:cs typeface="Times New Roman" pitchFamily="18" charset="0"/>
                        </a:rPr>
                        <a:t>A</a:t>
                      </a:r>
                      <a:endParaRPr lang="zh-CN" altLang="en-US" sz="2400" b="1" kern="1200" dirty="0" smtClean="0">
                        <a:solidFill>
                          <a:schemeClr val="tx1"/>
                        </a:solidFill>
                        <a:latin typeface="Times New Roman" pitchFamily="18" charset="0"/>
                        <a:ea typeface="+mn-ea"/>
                        <a:cs typeface="Times New Roman" pitchFamily="18" charset="0"/>
                      </a:endParaRPr>
                    </a:p>
                  </a:txBody>
                  <a:tcPr marL="68580" marR="68580" marT="0" marB="0" anchor="ctr"/>
                </a:tc>
                <a:tc>
                  <a:txBody>
                    <a:bodyPr/>
                    <a:lstStyle/>
                    <a:p>
                      <a:pPr marL="0" indent="-342900" algn="ctr" defTabSz="914400" rtl="0" eaLnBrk="1" fontAlgn="base" latinLnBrk="0" hangingPunct="1">
                        <a:lnSpc>
                          <a:spcPts val="3500"/>
                        </a:lnSpc>
                        <a:spcBef>
                          <a:spcPct val="20000"/>
                        </a:spcBef>
                        <a:spcAft>
                          <a:spcPct val="0"/>
                        </a:spcAft>
                        <a:buFont typeface="Arial" charset="0"/>
                        <a:buNone/>
                      </a:pPr>
                      <a:r>
                        <a:rPr lang="en-US" altLang="en-US" sz="2400" b="1" kern="1200" dirty="0" smtClean="0">
                          <a:solidFill>
                            <a:schemeClr val="tx1"/>
                          </a:solidFill>
                          <a:latin typeface="宋体" pitchFamily="2" charset="-122"/>
                          <a:ea typeface="宋体" pitchFamily="2" charset="-122"/>
                          <a:cs typeface="+mn-cs"/>
                        </a:rPr>
                        <a:t>19.08</a:t>
                      </a:r>
                      <a:r>
                        <a:rPr lang="en-US" altLang="en-US" sz="2400" b="0" kern="1200" dirty="0" smtClean="0">
                          <a:solidFill>
                            <a:schemeClr val="tx1"/>
                          </a:solidFill>
                          <a:latin typeface="宋体" pitchFamily="2" charset="-122"/>
                          <a:ea typeface="宋体" pitchFamily="2" charset="-122"/>
                          <a:cs typeface="+mn-cs"/>
                        </a:rPr>
                        <a:t>%</a:t>
                      </a:r>
                      <a:endParaRPr lang="zh-CN" altLang="en-US" sz="2400" b="0" kern="1200" dirty="0" smtClean="0">
                        <a:solidFill>
                          <a:schemeClr val="tx1"/>
                        </a:solidFill>
                        <a:latin typeface="宋体" pitchFamily="2" charset="-122"/>
                        <a:ea typeface="宋体" pitchFamily="2" charset="-122"/>
                        <a:cs typeface="+mn-cs"/>
                      </a:endParaRPr>
                    </a:p>
                  </a:txBody>
                  <a:tcPr marL="68580" marR="68580" marT="0" marB="0" anchor="ctr"/>
                </a:tc>
                <a:tc>
                  <a:txBody>
                    <a:bodyPr/>
                    <a:lstStyle/>
                    <a:p>
                      <a:pPr marL="0" indent="-342900" algn="ctr" defTabSz="914400" rtl="0" eaLnBrk="1" fontAlgn="base" latinLnBrk="0" hangingPunct="1">
                        <a:lnSpc>
                          <a:spcPts val="3500"/>
                        </a:lnSpc>
                        <a:spcBef>
                          <a:spcPct val="20000"/>
                        </a:spcBef>
                        <a:spcAft>
                          <a:spcPct val="0"/>
                        </a:spcAft>
                        <a:buFont typeface="Arial" charset="0"/>
                        <a:buNone/>
                      </a:pPr>
                      <a:r>
                        <a:rPr lang="en-US" altLang="en-US" sz="2400" b="1" kern="1200" dirty="0" smtClean="0">
                          <a:solidFill>
                            <a:schemeClr val="tx1"/>
                          </a:solidFill>
                          <a:latin typeface="宋体" pitchFamily="2" charset="-122"/>
                          <a:ea typeface="宋体" pitchFamily="2" charset="-122"/>
                          <a:cs typeface="+mn-cs"/>
                        </a:rPr>
                        <a:t>11.90</a:t>
                      </a:r>
                      <a:r>
                        <a:rPr lang="en-US" altLang="en-US" sz="2400" b="0" kern="1200" dirty="0" smtClean="0">
                          <a:solidFill>
                            <a:schemeClr val="tx1"/>
                          </a:solidFill>
                          <a:latin typeface="宋体" pitchFamily="2" charset="-122"/>
                          <a:ea typeface="宋体" pitchFamily="2" charset="-122"/>
                          <a:cs typeface="+mn-cs"/>
                        </a:rPr>
                        <a:t>%</a:t>
                      </a:r>
                      <a:endParaRPr lang="zh-CN" altLang="en-US" sz="2400" b="0" kern="1200" dirty="0" smtClean="0">
                        <a:solidFill>
                          <a:schemeClr val="tx1"/>
                        </a:solidFill>
                        <a:latin typeface="宋体" pitchFamily="2" charset="-122"/>
                        <a:ea typeface="宋体" pitchFamily="2" charset="-122"/>
                        <a:cs typeface="+mn-cs"/>
                      </a:endParaRPr>
                    </a:p>
                  </a:txBody>
                  <a:tcPr marL="68580" marR="68580" marT="0" marB="0" anchor="ctr"/>
                </a:tc>
              </a:tr>
              <a:tr h="430711">
                <a:tc>
                  <a:txBody>
                    <a:bodyPr/>
                    <a:lstStyle/>
                    <a:p>
                      <a:pPr marL="0" algn="ctr" defTabSz="914400" rtl="0" eaLnBrk="1" latinLnBrk="0" hangingPunct="1">
                        <a:spcAft>
                          <a:spcPts val="0"/>
                        </a:spcAft>
                      </a:pPr>
                      <a:r>
                        <a:rPr lang="en-US" altLang="en-US" sz="2400" b="1" kern="1200" dirty="0" smtClean="0">
                          <a:solidFill>
                            <a:schemeClr val="tx1"/>
                          </a:solidFill>
                          <a:latin typeface="Times New Roman" pitchFamily="18" charset="0"/>
                          <a:ea typeface="+mn-ea"/>
                          <a:cs typeface="Times New Roman" pitchFamily="18" charset="0"/>
                        </a:rPr>
                        <a:t>B</a:t>
                      </a:r>
                      <a:endParaRPr lang="zh-CN" altLang="en-US" sz="2400" b="1" kern="1200" dirty="0" smtClean="0">
                        <a:solidFill>
                          <a:schemeClr val="tx1"/>
                        </a:solidFill>
                        <a:latin typeface="Times New Roman" pitchFamily="18" charset="0"/>
                        <a:ea typeface="+mn-ea"/>
                        <a:cs typeface="Times New Roman" pitchFamily="18" charset="0"/>
                      </a:endParaRPr>
                    </a:p>
                  </a:txBody>
                  <a:tcPr marL="68580" marR="68580" marT="0" marB="0" anchor="ctr"/>
                </a:tc>
                <a:tc>
                  <a:txBody>
                    <a:bodyPr/>
                    <a:lstStyle/>
                    <a:p>
                      <a:pPr marL="0" indent="-342900" algn="ctr" defTabSz="914400" rtl="0" eaLnBrk="1" fontAlgn="base" latinLnBrk="0" hangingPunct="1">
                        <a:lnSpc>
                          <a:spcPts val="3500"/>
                        </a:lnSpc>
                        <a:spcBef>
                          <a:spcPct val="20000"/>
                        </a:spcBef>
                        <a:spcAft>
                          <a:spcPct val="0"/>
                        </a:spcAft>
                        <a:buFont typeface="Arial" charset="0"/>
                        <a:buNone/>
                      </a:pPr>
                      <a:r>
                        <a:rPr lang="en-US" altLang="en-US" sz="2400" b="1" kern="1200" dirty="0" smtClean="0">
                          <a:solidFill>
                            <a:schemeClr val="tx1"/>
                          </a:solidFill>
                          <a:latin typeface="宋体" pitchFamily="2" charset="-122"/>
                          <a:ea typeface="宋体" pitchFamily="2" charset="-122"/>
                          <a:cs typeface="+mn-cs"/>
                        </a:rPr>
                        <a:t>68.79</a:t>
                      </a:r>
                      <a:r>
                        <a:rPr lang="en-US" altLang="en-US" sz="2400" b="0" kern="1200" dirty="0" smtClean="0">
                          <a:solidFill>
                            <a:schemeClr val="tx1"/>
                          </a:solidFill>
                          <a:latin typeface="宋体" pitchFamily="2" charset="-122"/>
                          <a:ea typeface="宋体" pitchFamily="2" charset="-122"/>
                          <a:cs typeface="+mn-cs"/>
                        </a:rPr>
                        <a:t>%</a:t>
                      </a:r>
                      <a:endParaRPr lang="zh-CN" altLang="en-US" sz="2400" b="0" kern="1200" dirty="0" smtClean="0">
                        <a:solidFill>
                          <a:schemeClr val="tx1"/>
                        </a:solidFill>
                        <a:latin typeface="宋体" pitchFamily="2" charset="-122"/>
                        <a:ea typeface="宋体" pitchFamily="2" charset="-122"/>
                        <a:cs typeface="+mn-cs"/>
                      </a:endParaRPr>
                    </a:p>
                  </a:txBody>
                  <a:tcPr marL="68580" marR="68580" marT="0" marB="0" anchor="ctr"/>
                </a:tc>
                <a:tc>
                  <a:txBody>
                    <a:bodyPr/>
                    <a:lstStyle/>
                    <a:p>
                      <a:pPr marL="0" indent="-342900" algn="ctr" defTabSz="914400" rtl="0" eaLnBrk="1" fontAlgn="base" latinLnBrk="0" hangingPunct="1">
                        <a:lnSpc>
                          <a:spcPts val="3500"/>
                        </a:lnSpc>
                        <a:spcBef>
                          <a:spcPct val="20000"/>
                        </a:spcBef>
                        <a:spcAft>
                          <a:spcPct val="0"/>
                        </a:spcAft>
                        <a:buFont typeface="Arial" charset="0"/>
                        <a:buNone/>
                      </a:pPr>
                      <a:r>
                        <a:rPr lang="en-US" altLang="en-US" sz="2400" b="1" kern="1200" dirty="0" smtClean="0">
                          <a:solidFill>
                            <a:schemeClr val="tx1"/>
                          </a:solidFill>
                          <a:latin typeface="宋体" pitchFamily="2" charset="-122"/>
                          <a:ea typeface="宋体" pitchFamily="2" charset="-122"/>
                          <a:cs typeface="+mn-cs"/>
                        </a:rPr>
                        <a:t>59.52</a:t>
                      </a:r>
                      <a:r>
                        <a:rPr lang="en-US" altLang="en-US" sz="2400" b="0" kern="1200" dirty="0" smtClean="0">
                          <a:solidFill>
                            <a:schemeClr val="tx1"/>
                          </a:solidFill>
                          <a:latin typeface="宋体" pitchFamily="2" charset="-122"/>
                          <a:ea typeface="宋体" pitchFamily="2" charset="-122"/>
                          <a:cs typeface="+mn-cs"/>
                        </a:rPr>
                        <a:t>%</a:t>
                      </a:r>
                      <a:endParaRPr lang="zh-CN" altLang="en-US" sz="2400" b="0" kern="1200" dirty="0" smtClean="0">
                        <a:solidFill>
                          <a:schemeClr val="tx1"/>
                        </a:solidFill>
                        <a:latin typeface="宋体" pitchFamily="2" charset="-122"/>
                        <a:ea typeface="宋体" pitchFamily="2" charset="-122"/>
                        <a:cs typeface="+mn-cs"/>
                      </a:endParaRPr>
                    </a:p>
                  </a:txBody>
                  <a:tcPr marL="68580" marR="68580" marT="0" marB="0" anchor="ctr"/>
                </a:tc>
              </a:tr>
              <a:tr h="430711">
                <a:tc>
                  <a:txBody>
                    <a:bodyPr/>
                    <a:lstStyle/>
                    <a:p>
                      <a:pPr marL="0" algn="ctr" defTabSz="914400" rtl="0" eaLnBrk="1" latinLnBrk="0" hangingPunct="1">
                        <a:spcAft>
                          <a:spcPts val="0"/>
                        </a:spcAft>
                      </a:pPr>
                      <a:r>
                        <a:rPr lang="en-US" altLang="en-US" sz="2400" b="1" kern="1200" dirty="0" smtClean="0">
                          <a:solidFill>
                            <a:schemeClr val="tx1"/>
                          </a:solidFill>
                          <a:latin typeface="Times New Roman" pitchFamily="18" charset="0"/>
                          <a:ea typeface="+mn-ea"/>
                          <a:cs typeface="Times New Roman" pitchFamily="18" charset="0"/>
                        </a:rPr>
                        <a:t>C</a:t>
                      </a:r>
                      <a:endParaRPr lang="zh-CN" altLang="en-US" sz="2400" b="1" kern="1200" dirty="0" smtClean="0">
                        <a:solidFill>
                          <a:schemeClr val="tx1"/>
                        </a:solidFill>
                        <a:latin typeface="Times New Roman" pitchFamily="18" charset="0"/>
                        <a:ea typeface="+mn-ea"/>
                        <a:cs typeface="Times New Roman" pitchFamily="18" charset="0"/>
                      </a:endParaRPr>
                    </a:p>
                  </a:txBody>
                  <a:tcPr marL="68580" marR="68580" marT="0" marB="0" anchor="ctr"/>
                </a:tc>
                <a:tc>
                  <a:txBody>
                    <a:bodyPr/>
                    <a:lstStyle/>
                    <a:p>
                      <a:pPr marL="0" indent="-342900" algn="ctr" defTabSz="914400" rtl="0" eaLnBrk="1" fontAlgn="base" latinLnBrk="0" hangingPunct="1">
                        <a:lnSpc>
                          <a:spcPts val="3500"/>
                        </a:lnSpc>
                        <a:spcBef>
                          <a:spcPct val="20000"/>
                        </a:spcBef>
                        <a:spcAft>
                          <a:spcPct val="0"/>
                        </a:spcAft>
                        <a:buFont typeface="Arial" charset="0"/>
                        <a:buNone/>
                      </a:pPr>
                      <a:r>
                        <a:rPr lang="en-US" altLang="en-US" sz="2400" b="1" kern="1200" dirty="0" smtClean="0">
                          <a:solidFill>
                            <a:schemeClr val="tx1"/>
                          </a:solidFill>
                          <a:latin typeface="宋体" pitchFamily="2" charset="-122"/>
                          <a:ea typeface="宋体" pitchFamily="2" charset="-122"/>
                          <a:cs typeface="+mn-cs"/>
                        </a:rPr>
                        <a:t>5.20</a:t>
                      </a:r>
                      <a:r>
                        <a:rPr lang="en-US" altLang="en-US" sz="2400" b="0" kern="1200" dirty="0" smtClean="0">
                          <a:solidFill>
                            <a:schemeClr val="tx1"/>
                          </a:solidFill>
                          <a:latin typeface="宋体" pitchFamily="2" charset="-122"/>
                          <a:ea typeface="宋体" pitchFamily="2" charset="-122"/>
                          <a:cs typeface="+mn-cs"/>
                        </a:rPr>
                        <a:t>%</a:t>
                      </a:r>
                      <a:endParaRPr lang="zh-CN" altLang="en-US" sz="2400" b="0" kern="1200" dirty="0" smtClean="0">
                        <a:solidFill>
                          <a:schemeClr val="tx1"/>
                        </a:solidFill>
                        <a:latin typeface="宋体" pitchFamily="2" charset="-122"/>
                        <a:ea typeface="宋体" pitchFamily="2" charset="-122"/>
                        <a:cs typeface="+mn-cs"/>
                      </a:endParaRPr>
                    </a:p>
                  </a:txBody>
                  <a:tcPr marL="68580" marR="68580" marT="0" marB="0" anchor="ctr"/>
                </a:tc>
                <a:tc>
                  <a:txBody>
                    <a:bodyPr/>
                    <a:lstStyle/>
                    <a:p>
                      <a:pPr marL="0" indent="-342900" algn="ctr" defTabSz="914400" rtl="0" eaLnBrk="1" fontAlgn="base" latinLnBrk="0" hangingPunct="1">
                        <a:lnSpc>
                          <a:spcPts val="3500"/>
                        </a:lnSpc>
                        <a:spcBef>
                          <a:spcPct val="20000"/>
                        </a:spcBef>
                        <a:spcAft>
                          <a:spcPct val="0"/>
                        </a:spcAft>
                        <a:buFont typeface="Arial" charset="0"/>
                        <a:buNone/>
                      </a:pPr>
                      <a:r>
                        <a:rPr lang="en-US" altLang="en-US" sz="2400" b="1" kern="1200" dirty="0" smtClean="0">
                          <a:solidFill>
                            <a:schemeClr val="tx1"/>
                          </a:solidFill>
                          <a:latin typeface="宋体" pitchFamily="2" charset="-122"/>
                          <a:ea typeface="宋体" pitchFamily="2" charset="-122"/>
                          <a:cs typeface="+mn-cs"/>
                        </a:rPr>
                        <a:t>5.95</a:t>
                      </a:r>
                      <a:r>
                        <a:rPr lang="en-US" altLang="en-US" sz="2400" b="0" kern="1200" dirty="0" smtClean="0">
                          <a:solidFill>
                            <a:schemeClr val="tx1"/>
                          </a:solidFill>
                          <a:latin typeface="宋体" pitchFamily="2" charset="-122"/>
                          <a:ea typeface="宋体" pitchFamily="2" charset="-122"/>
                          <a:cs typeface="+mn-cs"/>
                        </a:rPr>
                        <a:t>%</a:t>
                      </a:r>
                      <a:endParaRPr lang="zh-CN" altLang="en-US" sz="2400" b="0" kern="1200" dirty="0" smtClean="0">
                        <a:solidFill>
                          <a:schemeClr val="tx1"/>
                        </a:solidFill>
                        <a:latin typeface="宋体" pitchFamily="2" charset="-122"/>
                        <a:ea typeface="宋体" pitchFamily="2" charset="-122"/>
                        <a:cs typeface="+mn-cs"/>
                      </a:endParaRPr>
                    </a:p>
                  </a:txBody>
                  <a:tcPr marL="68580" marR="68580" marT="0" marB="0" anchor="ctr"/>
                </a:tc>
              </a:tr>
              <a:tr h="430711">
                <a:tc>
                  <a:txBody>
                    <a:bodyPr/>
                    <a:lstStyle/>
                    <a:p>
                      <a:pPr marL="0" algn="ctr" defTabSz="914400" rtl="0" eaLnBrk="1" latinLnBrk="0" hangingPunct="1">
                        <a:spcAft>
                          <a:spcPts val="0"/>
                        </a:spcAft>
                      </a:pPr>
                      <a:r>
                        <a:rPr lang="en-US" altLang="en-US" sz="2400" b="1" kern="1200" dirty="0" smtClean="0">
                          <a:solidFill>
                            <a:schemeClr val="tx1"/>
                          </a:solidFill>
                          <a:latin typeface="Times New Roman" pitchFamily="18" charset="0"/>
                          <a:ea typeface="+mn-ea"/>
                          <a:cs typeface="Times New Roman" pitchFamily="18" charset="0"/>
                        </a:rPr>
                        <a:t>D</a:t>
                      </a:r>
                      <a:endParaRPr lang="zh-CN" altLang="en-US" sz="2400" b="1" kern="1200" dirty="0" smtClean="0">
                        <a:solidFill>
                          <a:schemeClr val="tx1"/>
                        </a:solidFill>
                        <a:latin typeface="Times New Roman" pitchFamily="18" charset="0"/>
                        <a:ea typeface="+mn-ea"/>
                        <a:cs typeface="Times New Roman" pitchFamily="18" charset="0"/>
                      </a:endParaRPr>
                    </a:p>
                  </a:txBody>
                  <a:tcPr marL="68580" marR="68580" marT="0" marB="0" anchor="ctr"/>
                </a:tc>
                <a:tc>
                  <a:txBody>
                    <a:bodyPr/>
                    <a:lstStyle/>
                    <a:p>
                      <a:pPr marL="0" indent="-342900" algn="ctr" defTabSz="914400" rtl="0" eaLnBrk="1" fontAlgn="base" latinLnBrk="0" hangingPunct="1">
                        <a:lnSpc>
                          <a:spcPts val="3500"/>
                        </a:lnSpc>
                        <a:spcBef>
                          <a:spcPct val="20000"/>
                        </a:spcBef>
                        <a:spcAft>
                          <a:spcPct val="0"/>
                        </a:spcAft>
                        <a:buFont typeface="Arial" charset="0"/>
                        <a:buNone/>
                      </a:pPr>
                      <a:r>
                        <a:rPr lang="en-US" altLang="en-US" sz="2400" b="1" kern="1200" dirty="0" smtClean="0">
                          <a:solidFill>
                            <a:schemeClr val="tx1"/>
                          </a:solidFill>
                          <a:latin typeface="宋体" pitchFamily="2" charset="-122"/>
                          <a:ea typeface="宋体" pitchFamily="2" charset="-122"/>
                          <a:cs typeface="+mn-cs"/>
                        </a:rPr>
                        <a:t>6.94</a:t>
                      </a:r>
                      <a:r>
                        <a:rPr lang="en-US" altLang="en-US" sz="2400" b="0" kern="1200" dirty="0" smtClean="0">
                          <a:solidFill>
                            <a:schemeClr val="tx1"/>
                          </a:solidFill>
                          <a:latin typeface="宋体" pitchFamily="2" charset="-122"/>
                          <a:ea typeface="宋体" pitchFamily="2" charset="-122"/>
                          <a:cs typeface="+mn-cs"/>
                        </a:rPr>
                        <a:t>%</a:t>
                      </a:r>
                      <a:endParaRPr lang="zh-CN" altLang="en-US" sz="2400" b="0" kern="1200" dirty="0" smtClean="0">
                        <a:solidFill>
                          <a:schemeClr val="tx1"/>
                        </a:solidFill>
                        <a:latin typeface="宋体" pitchFamily="2" charset="-122"/>
                        <a:ea typeface="宋体" pitchFamily="2" charset="-122"/>
                        <a:cs typeface="+mn-cs"/>
                      </a:endParaRPr>
                    </a:p>
                  </a:txBody>
                  <a:tcPr marL="68580" marR="68580" marT="0" marB="0" anchor="ctr"/>
                </a:tc>
                <a:tc>
                  <a:txBody>
                    <a:bodyPr/>
                    <a:lstStyle/>
                    <a:p>
                      <a:pPr marL="0" indent="-342900" algn="ctr" defTabSz="914400" rtl="0" eaLnBrk="1" fontAlgn="base" latinLnBrk="0" hangingPunct="1">
                        <a:lnSpc>
                          <a:spcPts val="3500"/>
                        </a:lnSpc>
                        <a:spcBef>
                          <a:spcPct val="20000"/>
                        </a:spcBef>
                        <a:spcAft>
                          <a:spcPct val="0"/>
                        </a:spcAft>
                        <a:buFont typeface="Arial" charset="0"/>
                        <a:buNone/>
                      </a:pPr>
                      <a:r>
                        <a:rPr lang="en-US" altLang="en-US" sz="2400" b="1" kern="1200" dirty="0" smtClean="0">
                          <a:solidFill>
                            <a:schemeClr val="tx1"/>
                          </a:solidFill>
                          <a:latin typeface="宋体" pitchFamily="2" charset="-122"/>
                          <a:ea typeface="宋体" pitchFamily="2" charset="-122"/>
                          <a:cs typeface="+mn-cs"/>
                        </a:rPr>
                        <a:t>22.62</a:t>
                      </a:r>
                      <a:r>
                        <a:rPr lang="en-US" altLang="en-US" sz="2400" b="0" kern="1200" dirty="0" smtClean="0">
                          <a:solidFill>
                            <a:schemeClr val="tx1"/>
                          </a:solidFill>
                          <a:latin typeface="宋体" pitchFamily="2" charset="-122"/>
                          <a:ea typeface="宋体" pitchFamily="2" charset="-122"/>
                          <a:cs typeface="+mn-cs"/>
                        </a:rPr>
                        <a:t>%</a:t>
                      </a:r>
                      <a:endParaRPr lang="zh-CN" altLang="en-US" sz="2400" b="0" kern="1200" dirty="0" smtClean="0">
                        <a:solidFill>
                          <a:schemeClr val="tx1"/>
                        </a:solidFill>
                        <a:latin typeface="宋体" pitchFamily="2" charset="-122"/>
                        <a:ea typeface="宋体" pitchFamily="2" charset="-122"/>
                        <a:cs typeface="+mn-cs"/>
                      </a:endParaRPr>
                    </a:p>
                  </a:txBody>
                  <a:tcPr marL="68580" marR="68580" marT="0" marB="0" anchor="ctr"/>
                </a:tc>
              </a:tr>
            </a:tbl>
          </a:graphicData>
        </a:graphic>
      </p:graphicFrame>
      <p:cxnSp>
        <p:nvCxnSpPr>
          <p:cNvPr id="11" name="直接连接符 10"/>
          <p:cNvCxnSpPr/>
          <p:nvPr/>
        </p:nvCxnSpPr>
        <p:spPr>
          <a:xfrm>
            <a:off x="857224" y="3571876"/>
            <a:ext cx="2490640" cy="10092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9746">
                                            <p:txEl>
                                              <p:pRg st="0" end="0"/>
                                            </p:txEl>
                                          </p:spTgt>
                                        </p:tgtEl>
                                        <p:attrNameLst>
                                          <p:attrName>style.visibility</p:attrName>
                                        </p:attrNameLst>
                                      </p:cBhvr>
                                      <p:to>
                                        <p:strVal val="visible"/>
                                      </p:to>
                                    </p:set>
                                    <p:anim calcmode="lin" valueType="num">
                                      <p:cBhvr additive="base">
                                        <p:cTn id="7" dur="500" fill="hold"/>
                                        <p:tgtEl>
                                          <p:spTgt spid="14397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397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39746">
                                            <p:txEl>
                                              <p:pRg st="1" end="1"/>
                                            </p:txEl>
                                          </p:spTgt>
                                        </p:tgtEl>
                                        <p:attrNameLst>
                                          <p:attrName>style.visibility</p:attrName>
                                        </p:attrNameLst>
                                      </p:cBhvr>
                                      <p:to>
                                        <p:strVal val="visible"/>
                                      </p:to>
                                    </p:set>
                                    <p:anim calcmode="lin" valueType="num">
                                      <p:cBhvr additive="base">
                                        <p:cTn id="13" dur="500" fill="hold"/>
                                        <p:tgtEl>
                                          <p:spTgt spid="14397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397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39746">
                                            <p:txEl>
                                              <p:pRg st="2" end="2"/>
                                            </p:txEl>
                                          </p:spTgt>
                                        </p:tgtEl>
                                        <p:attrNameLst>
                                          <p:attrName>style.visibility</p:attrName>
                                        </p:attrNameLst>
                                      </p:cBhvr>
                                      <p:to>
                                        <p:strVal val="visible"/>
                                      </p:to>
                                    </p:set>
                                    <p:anim calcmode="lin" valueType="num">
                                      <p:cBhvr additive="base">
                                        <p:cTn id="19" dur="500" fill="hold"/>
                                        <p:tgtEl>
                                          <p:spTgt spid="14397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397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39746">
                                            <p:txEl>
                                              <p:pRg st="3" end="3"/>
                                            </p:txEl>
                                          </p:spTgt>
                                        </p:tgtEl>
                                        <p:attrNameLst>
                                          <p:attrName>style.visibility</p:attrName>
                                        </p:attrNameLst>
                                      </p:cBhvr>
                                      <p:to>
                                        <p:strVal val="visible"/>
                                      </p:to>
                                    </p:set>
                                    <p:anim calcmode="lin" valueType="num">
                                      <p:cBhvr additive="base">
                                        <p:cTn id="25" dur="500" fill="hold"/>
                                        <p:tgtEl>
                                          <p:spTgt spid="143974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397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8" presetClass="entr" presetSubtype="16"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diamond(in)">
                                      <p:cBhvr>
                                        <p:cTn id="31" dur="500"/>
                                        <p:tgtEl>
                                          <p:spTgt spid="32"/>
                                        </p:tgtEl>
                                      </p:cBhvr>
                                    </p:animEffect>
                                  </p:childTnLst>
                                </p:cTn>
                              </p:par>
                              <p:par>
                                <p:cTn id="32" presetID="2" presetClass="entr" presetSubtype="4"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内容占位符 2"/>
          <p:cNvSpPr>
            <a:spLocks noGrp="1"/>
          </p:cNvSpPr>
          <p:nvPr>
            <p:ph idx="4294967295"/>
          </p:nvPr>
        </p:nvSpPr>
        <p:spPr>
          <a:xfrm>
            <a:off x="571472" y="714356"/>
            <a:ext cx="8286808" cy="5786478"/>
          </a:xfrm>
        </p:spPr>
        <p:txBody>
          <a:bodyPr/>
          <a:lstStyle/>
          <a:p>
            <a:pPr>
              <a:buNone/>
            </a:pPr>
            <a:r>
              <a:rPr lang="en-US" altLang="zh-CN" sz="2400" b="1" dirty="0" smtClean="0">
                <a:solidFill>
                  <a:srgbClr val="000000"/>
                </a:solidFill>
                <a:latin typeface="宋体"/>
                <a:cs typeface="Times New Roman" pitchFamily="18" charset="0"/>
              </a:rPr>
              <a:t>   (2)</a:t>
            </a:r>
            <a:r>
              <a:rPr lang="zh-CN" altLang="en-US" sz="2400" b="1" dirty="0" smtClean="0">
                <a:solidFill>
                  <a:srgbClr val="000000"/>
                </a:solidFill>
                <a:latin typeface="宋体"/>
                <a:cs typeface="Times New Roman" pitchFamily="18" charset="0"/>
              </a:rPr>
              <a:t>您认为礼仪教育的承担者应该是</a:t>
            </a:r>
            <a:r>
              <a:rPr lang="en-US" altLang="zh-CN" sz="2400" b="1" dirty="0" smtClean="0">
                <a:solidFill>
                  <a:srgbClr val="000000"/>
                </a:solidFill>
                <a:latin typeface="宋体"/>
                <a:cs typeface="Times New Roman" pitchFamily="18" charset="0"/>
              </a:rPr>
              <a:t>(</a:t>
            </a:r>
            <a:r>
              <a:rPr lang="zh-CN" altLang="en-US" sz="2400" b="1" dirty="0" smtClean="0">
                <a:solidFill>
                  <a:srgbClr val="000000"/>
                </a:solidFill>
                <a:latin typeface="宋体"/>
                <a:cs typeface="Times New Roman" pitchFamily="18" charset="0"/>
              </a:rPr>
              <a:t>多项选择</a:t>
            </a:r>
            <a:r>
              <a:rPr lang="en-US" altLang="zh-CN" sz="2400" b="1" dirty="0" smtClean="0">
                <a:solidFill>
                  <a:srgbClr val="000000"/>
                </a:solidFill>
                <a:latin typeface="宋体"/>
                <a:cs typeface="Times New Roman" pitchFamily="18" charset="0"/>
              </a:rPr>
              <a:t>)</a:t>
            </a:r>
            <a:endParaRPr lang="zh-CN" altLang="en-US" sz="2400" b="1" dirty="0" smtClean="0">
              <a:solidFill>
                <a:srgbClr val="000000"/>
              </a:solidFill>
              <a:latin typeface="宋体"/>
              <a:cs typeface="Times New Roman" pitchFamily="18" charset="0"/>
            </a:endParaRPr>
          </a:p>
          <a:p>
            <a:pPr>
              <a:buNone/>
            </a:pPr>
            <a:r>
              <a:rPr lang="en-US" altLang="zh-CN" sz="2400" b="1" dirty="0" smtClean="0">
                <a:solidFill>
                  <a:srgbClr val="000000"/>
                </a:solidFill>
                <a:latin typeface="宋体"/>
                <a:cs typeface="Times New Roman" pitchFamily="18" charset="0"/>
              </a:rPr>
              <a:t>    </a:t>
            </a:r>
            <a:r>
              <a:rPr lang="en-US" altLang="zh-CN" sz="2400" b="1" dirty="0" smtClean="0">
                <a:solidFill>
                  <a:srgbClr val="000000"/>
                </a:solidFill>
                <a:latin typeface="Times New Roman" pitchFamily="18" charset="0"/>
                <a:cs typeface="Times New Roman" pitchFamily="18" charset="0"/>
              </a:rPr>
              <a:t>A</a:t>
            </a:r>
            <a:r>
              <a:rPr lang="en-US" altLang="zh-CN" sz="2400" b="1" dirty="0" smtClean="0">
                <a:solidFill>
                  <a:srgbClr val="000000"/>
                </a:solidFill>
                <a:latin typeface="宋体"/>
                <a:cs typeface="Times New Roman" pitchFamily="18" charset="0"/>
              </a:rPr>
              <a:t>. </a:t>
            </a:r>
            <a:r>
              <a:rPr lang="zh-CN" altLang="en-US" sz="2400" b="1" dirty="0" smtClean="0">
                <a:solidFill>
                  <a:srgbClr val="000000"/>
                </a:solidFill>
                <a:latin typeface="宋体"/>
                <a:cs typeface="Times New Roman" pitchFamily="18" charset="0"/>
              </a:rPr>
              <a:t>家庭</a:t>
            </a:r>
            <a:r>
              <a:rPr lang="en-US" altLang="zh-CN" sz="2400" b="1" dirty="0" smtClean="0">
                <a:solidFill>
                  <a:srgbClr val="000000"/>
                </a:solidFill>
                <a:latin typeface="宋体"/>
                <a:cs typeface="Times New Roman" pitchFamily="18" charset="0"/>
              </a:rPr>
              <a:t>  </a:t>
            </a:r>
            <a:r>
              <a:rPr lang="en-US" altLang="zh-CN" sz="2400" b="1" dirty="0" smtClean="0">
                <a:solidFill>
                  <a:srgbClr val="000000"/>
                </a:solidFill>
                <a:latin typeface="Times New Roman" pitchFamily="18" charset="0"/>
                <a:cs typeface="Times New Roman" pitchFamily="18" charset="0"/>
              </a:rPr>
              <a:t>B</a:t>
            </a:r>
            <a:r>
              <a:rPr lang="en-US" altLang="zh-CN" sz="2400" b="1" dirty="0" smtClean="0">
                <a:solidFill>
                  <a:srgbClr val="000000"/>
                </a:solidFill>
                <a:latin typeface="宋体"/>
                <a:cs typeface="Times New Roman" pitchFamily="18" charset="0"/>
              </a:rPr>
              <a:t>. </a:t>
            </a:r>
            <a:r>
              <a:rPr lang="zh-CN" altLang="en-US" sz="2400" b="1" dirty="0" smtClean="0">
                <a:solidFill>
                  <a:srgbClr val="000000"/>
                </a:solidFill>
                <a:latin typeface="宋体"/>
                <a:cs typeface="Times New Roman" pitchFamily="18" charset="0"/>
              </a:rPr>
              <a:t>学校</a:t>
            </a:r>
          </a:p>
          <a:p>
            <a:pPr>
              <a:buNone/>
            </a:pPr>
            <a:r>
              <a:rPr lang="en-US" altLang="zh-CN" sz="2400" b="1" dirty="0" smtClean="0">
                <a:solidFill>
                  <a:srgbClr val="000000"/>
                </a:solidFill>
                <a:latin typeface="宋体"/>
                <a:cs typeface="Times New Roman" pitchFamily="18" charset="0"/>
              </a:rPr>
              <a:t>   </a:t>
            </a:r>
            <a:r>
              <a:rPr lang="en-US" altLang="zh-CN" sz="2400" b="1" dirty="0" smtClean="0">
                <a:solidFill>
                  <a:srgbClr val="000000"/>
                </a:solidFill>
                <a:latin typeface="Times New Roman" pitchFamily="18" charset="0"/>
                <a:cs typeface="Times New Roman" pitchFamily="18" charset="0"/>
              </a:rPr>
              <a:t>  C</a:t>
            </a:r>
            <a:r>
              <a:rPr lang="en-US" altLang="zh-CN" sz="2400" b="1" dirty="0" smtClean="0">
                <a:solidFill>
                  <a:srgbClr val="000000"/>
                </a:solidFill>
                <a:latin typeface="宋体"/>
                <a:cs typeface="Times New Roman" pitchFamily="18" charset="0"/>
              </a:rPr>
              <a:t>. </a:t>
            </a:r>
            <a:r>
              <a:rPr lang="zh-CN" altLang="en-US" sz="2400" b="1" dirty="0" smtClean="0">
                <a:solidFill>
                  <a:srgbClr val="000000"/>
                </a:solidFill>
                <a:latin typeface="宋体"/>
                <a:cs typeface="Times New Roman" pitchFamily="18" charset="0"/>
              </a:rPr>
              <a:t>社会</a:t>
            </a:r>
            <a:r>
              <a:rPr lang="en-US" altLang="zh-CN" sz="2400" b="1" dirty="0" smtClean="0">
                <a:solidFill>
                  <a:srgbClr val="000000"/>
                </a:solidFill>
                <a:latin typeface="宋体"/>
                <a:cs typeface="Times New Roman" pitchFamily="18" charset="0"/>
              </a:rPr>
              <a:t>  </a:t>
            </a:r>
            <a:r>
              <a:rPr lang="en-US" altLang="zh-CN" sz="2400" b="1" dirty="0" smtClean="0">
                <a:solidFill>
                  <a:srgbClr val="000000"/>
                </a:solidFill>
                <a:latin typeface="Times New Roman" pitchFamily="18" charset="0"/>
                <a:cs typeface="Times New Roman" pitchFamily="18" charset="0"/>
              </a:rPr>
              <a:t>D</a:t>
            </a:r>
            <a:r>
              <a:rPr lang="en-US" altLang="zh-CN" sz="2400" b="1" dirty="0" smtClean="0">
                <a:solidFill>
                  <a:srgbClr val="000000"/>
                </a:solidFill>
                <a:latin typeface="宋体"/>
                <a:cs typeface="Times New Roman" pitchFamily="18" charset="0"/>
              </a:rPr>
              <a:t>. </a:t>
            </a:r>
            <a:r>
              <a:rPr lang="zh-CN" altLang="en-US" sz="2400" b="1" dirty="0" smtClean="0">
                <a:solidFill>
                  <a:srgbClr val="000000"/>
                </a:solidFill>
                <a:latin typeface="宋体"/>
                <a:cs typeface="Times New Roman" pitchFamily="18" charset="0"/>
              </a:rPr>
              <a:t>以上都是</a:t>
            </a:r>
          </a:p>
          <a:p>
            <a:pPr>
              <a:buNone/>
            </a:pPr>
            <a:r>
              <a:rPr lang="en-US" sz="2400" dirty="0" smtClean="0"/>
              <a:t> </a:t>
            </a:r>
            <a:endParaRPr lang="zh-CN" altLang="en-US" sz="2400" dirty="0" smtClean="0"/>
          </a:p>
          <a:p>
            <a:pPr>
              <a:lnSpc>
                <a:spcPts val="3500"/>
              </a:lnSpc>
              <a:buNone/>
            </a:pPr>
            <a:endParaRPr lang="en-US" altLang="zh-CN" sz="2400" b="1" dirty="0" smtClean="0">
              <a:latin typeface="+mn-ea"/>
            </a:endParaRPr>
          </a:p>
          <a:p>
            <a:pPr>
              <a:lnSpc>
                <a:spcPts val="3500"/>
              </a:lnSpc>
              <a:buNone/>
            </a:pPr>
            <a:endParaRPr lang="en-US" altLang="zh-CN" sz="2400" b="1" dirty="0" smtClean="0">
              <a:latin typeface="+mn-ea"/>
            </a:endParaRPr>
          </a:p>
          <a:p>
            <a:pPr>
              <a:lnSpc>
                <a:spcPts val="3500"/>
              </a:lnSpc>
              <a:buNone/>
            </a:pPr>
            <a:endParaRPr lang="zh-CN" altLang="en-US" sz="2400" b="1" dirty="0" smtClean="0">
              <a:latin typeface="+mn-ea"/>
            </a:endParaRPr>
          </a:p>
          <a:p>
            <a:pPr>
              <a:lnSpc>
                <a:spcPts val="3500"/>
              </a:lnSpc>
              <a:buNone/>
            </a:pPr>
            <a:r>
              <a:rPr lang="en-US" sz="2400" dirty="0" smtClean="0"/>
              <a:t> </a:t>
            </a:r>
            <a:endParaRPr lang="zh-CN" altLang="en-US" sz="2400" dirty="0" smtClean="0"/>
          </a:p>
          <a:p>
            <a:pPr marL="0" indent="622300" eaLnBrk="1" hangingPunct="1">
              <a:lnSpc>
                <a:spcPts val="3500"/>
              </a:lnSpc>
              <a:spcBef>
                <a:spcPct val="0"/>
              </a:spcBef>
              <a:buNone/>
            </a:pPr>
            <a:endParaRPr lang="zh-CN" altLang="en-US" sz="2400" b="1" dirty="0" smtClean="0">
              <a:solidFill>
                <a:srgbClr val="000000"/>
              </a:solidFill>
              <a:latin typeface="宋体"/>
              <a:cs typeface="Times New Roman" pitchFamily="18" charset="0"/>
            </a:endParaRPr>
          </a:p>
          <a:p>
            <a:pPr marL="0" indent="622300" eaLnBrk="1" hangingPunct="1">
              <a:lnSpc>
                <a:spcPts val="3500"/>
              </a:lnSpc>
              <a:spcBef>
                <a:spcPct val="0"/>
              </a:spcBef>
              <a:buFont typeface="Arial" charset="0"/>
              <a:buNone/>
            </a:pPr>
            <a:endParaRPr lang="zh-CN" altLang="en-US" sz="2400" b="1" dirty="0" smtClean="0">
              <a:solidFill>
                <a:srgbClr val="000000"/>
              </a:solidFill>
              <a:latin typeface="Times New Roman" pitchFamily="18" charset="0"/>
              <a:cs typeface="Times New Roman" pitchFamily="18" charset="0"/>
            </a:endParaRPr>
          </a:p>
          <a:p>
            <a:pPr marL="0" indent="622300" eaLnBrk="1" hangingPunct="1">
              <a:lnSpc>
                <a:spcPts val="3500"/>
              </a:lnSpc>
              <a:spcBef>
                <a:spcPct val="0"/>
              </a:spcBef>
              <a:buFont typeface="Arial" charset="0"/>
              <a:buNone/>
            </a:pPr>
            <a:endParaRPr lang="zh-CN" altLang="en-US" sz="2400" b="1" dirty="0" smtClean="0">
              <a:solidFill>
                <a:srgbClr val="000000"/>
              </a:solidFill>
              <a:latin typeface="Times New Roman" pitchFamily="18" charset="0"/>
              <a:cs typeface="Times New Roman" pitchFamily="18" charset="0"/>
            </a:endParaRPr>
          </a:p>
          <a:p>
            <a:pPr marL="0" indent="622300" eaLnBrk="1" hangingPunct="1">
              <a:lnSpc>
                <a:spcPts val="3500"/>
              </a:lnSpc>
              <a:spcBef>
                <a:spcPct val="0"/>
              </a:spcBef>
              <a:buFont typeface="Arial" charset="0"/>
              <a:buNone/>
            </a:pPr>
            <a:endParaRPr lang="zh-CN" altLang="en-US" sz="2400" b="1" dirty="0" smtClean="0">
              <a:solidFill>
                <a:srgbClr val="000000"/>
              </a:solidFill>
              <a:latin typeface="Times New Roman" pitchFamily="18" charset="0"/>
              <a:cs typeface="Times New Roman" pitchFamily="18" charset="0"/>
            </a:endParaRPr>
          </a:p>
          <a:p>
            <a:pPr marL="0" indent="622300" eaLnBrk="1" hangingPunct="1">
              <a:lnSpc>
                <a:spcPts val="3500"/>
              </a:lnSpc>
              <a:spcBef>
                <a:spcPct val="0"/>
              </a:spcBef>
              <a:buFont typeface="Arial" charset="0"/>
              <a:buNone/>
            </a:pPr>
            <a:endParaRPr lang="zh-CN" altLang="en-US" sz="2400" b="1" dirty="0" smtClean="0">
              <a:solidFill>
                <a:srgbClr val="000000"/>
              </a:solidFill>
              <a:latin typeface="Times New Roman" pitchFamily="18" charset="0"/>
              <a:cs typeface="Times New Roman" pitchFamily="18" charset="0"/>
            </a:endParaRPr>
          </a:p>
          <a:p>
            <a:pPr marL="0" indent="622300" eaLnBrk="1" hangingPunct="1">
              <a:lnSpc>
                <a:spcPts val="3500"/>
              </a:lnSpc>
              <a:spcBef>
                <a:spcPct val="0"/>
              </a:spcBef>
              <a:buFont typeface="Arial" charset="0"/>
              <a:buNone/>
            </a:pPr>
            <a:endParaRPr lang="zh-CN" altLang="en-US" sz="2400" b="1" dirty="0" smtClean="0">
              <a:solidFill>
                <a:srgbClr val="000000"/>
              </a:solidFill>
              <a:latin typeface="Times New Roman" pitchFamily="18" charset="0"/>
              <a:cs typeface="Times New Roman" pitchFamily="18" charset="0"/>
            </a:endParaRPr>
          </a:p>
          <a:p>
            <a:pPr marL="0" indent="622300" eaLnBrk="1" hangingPunct="1">
              <a:lnSpc>
                <a:spcPts val="3500"/>
              </a:lnSpc>
              <a:spcBef>
                <a:spcPct val="0"/>
              </a:spcBef>
              <a:buFont typeface="Arial" charset="0"/>
              <a:buNone/>
            </a:pPr>
            <a:endParaRPr lang="zh-CN" altLang="en-US" sz="2400" b="1" dirty="0" smtClean="0">
              <a:solidFill>
                <a:srgbClr val="000000"/>
              </a:solidFill>
              <a:latin typeface="Times New Roman" pitchFamily="18" charset="0"/>
              <a:cs typeface="Times New Roman" pitchFamily="18" charset="0"/>
            </a:endParaRPr>
          </a:p>
          <a:p>
            <a:pPr marL="0" indent="622300" eaLnBrk="1" hangingPunct="1">
              <a:lnSpc>
                <a:spcPts val="3500"/>
              </a:lnSpc>
              <a:spcBef>
                <a:spcPct val="0"/>
              </a:spcBef>
              <a:buFont typeface="Arial" charset="0"/>
              <a:buNone/>
            </a:pPr>
            <a:endParaRPr lang="zh-CN" altLang="en-US" sz="2400" b="1" dirty="0" smtClean="0">
              <a:solidFill>
                <a:srgbClr val="000000"/>
              </a:solidFill>
              <a:latin typeface="Times New Roman" pitchFamily="18" charset="0"/>
              <a:cs typeface="Times New Roman" pitchFamily="18" charset="0"/>
            </a:endParaRPr>
          </a:p>
          <a:p>
            <a:pPr marL="0" indent="622300" eaLnBrk="1" hangingPunct="1">
              <a:lnSpc>
                <a:spcPts val="3500"/>
              </a:lnSpc>
              <a:spcBef>
                <a:spcPct val="0"/>
              </a:spcBef>
              <a:buFont typeface="Arial" charset="0"/>
              <a:buNone/>
            </a:pPr>
            <a:endParaRPr lang="en-US" altLang="zh-CN" sz="2400" b="1" dirty="0" smtClean="0">
              <a:latin typeface="宋体" pitchFamily="2" charset="-122"/>
            </a:endParaRPr>
          </a:p>
        </p:txBody>
      </p:sp>
      <p:sp>
        <p:nvSpPr>
          <p:cNvPr id="1439748"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3975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3975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aphicFrame>
        <p:nvGraphicFramePr>
          <p:cNvPr id="9" name="表格 8"/>
          <p:cNvGraphicFramePr>
            <a:graphicFrameLocks noGrp="1"/>
          </p:cNvGraphicFramePr>
          <p:nvPr/>
        </p:nvGraphicFramePr>
        <p:xfrm>
          <a:off x="1285852" y="3071810"/>
          <a:ext cx="6453189" cy="3000397"/>
        </p:xfrm>
        <a:graphic>
          <a:graphicData uri="http://schemas.openxmlformats.org/drawingml/2006/table">
            <a:tbl>
              <a:tblPr firstRow="1" bandRow="1">
                <a:tableStyleId>{5940675A-B579-460E-94D1-54222C63F5DA}</a:tableStyleId>
              </a:tblPr>
              <a:tblGrid>
                <a:gridCol w="2151063"/>
                <a:gridCol w="2151063"/>
                <a:gridCol w="2151063"/>
              </a:tblGrid>
              <a:tr h="1145165">
                <a:tc>
                  <a:txBody>
                    <a:bodyPr/>
                    <a:lstStyle/>
                    <a:p>
                      <a:pPr marL="342900" indent="-342900" algn="l" rtl="0" eaLnBrk="0" fontAlgn="base" hangingPunct="0">
                        <a:spcBef>
                          <a:spcPct val="20000"/>
                        </a:spcBef>
                        <a:spcAft>
                          <a:spcPct val="0"/>
                        </a:spcAft>
                        <a:buFont typeface="Arial" charset="0"/>
                        <a:buNone/>
                      </a:pPr>
                      <a:r>
                        <a:rPr lang="zh-CN" altLang="en-US" sz="2400" b="1" kern="1200" dirty="0" smtClean="0">
                          <a:solidFill>
                            <a:srgbClr val="000000"/>
                          </a:solidFill>
                          <a:latin typeface="+mn-ea"/>
                          <a:ea typeface="+mn-ea"/>
                          <a:cs typeface="Times New Roman" pitchFamily="18" charset="0"/>
                        </a:rPr>
                        <a:t>　　 调查对象</a:t>
                      </a:r>
                    </a:p>
                    <a:p>
                      <a:pPr marL="342900" indent="-342900" algn="l" rtl="0" eaLnBrk="0" fontAlgn="base" hangingPunct="0">
                        <a:spcBef>
                          <a:spcPct val="20000"/>
                        </a:spcBef>
                        <a:spcAft>
                          <a:spcPct val="0"/>
                        </a:spcAft>
                        <a:buFont typeface="Arial" charset="0"/>
                        <a:buNone/>
                      </a:pPr>
                      <a:r>
                        <a:rPr lang="zh-CN" altLang="en-US" sz="2400" b="1" kern="1200" dirty="0" smtClean="0">
                          <a:solidFill>
                            <a:srgbClr val="000000"/>
                          </a:solidFill>
                          <a:latin typeface="+mn-ea"/>
                          <a:ea typeface="+mn-ea"/>
                          <a:cs typeface="Times New Roman" pitchFamily="18" charset="0"/>
                        </a:rPr>
                        <a:t>  选项　　　</a:t>
                      </a:r>
                    </a:p>
                  </a:txBody>
                  <a:tcPr marL="68580" marR="68580" marT="0" marB="0" anchor="ctr"/>
                </a:tc>
                <a:tc>
                  <a:txBody>
                    <a:bodyPr/>
                    <a:lstStyle/>
                    <a:p>
                      <a:pPr marL="342900" indent="-342900" algn="ctr" rtl="0" eaLnBrk="0" fontAlgn="base" hangingPunct="0">
                        <a:spcBef>
                          <a:spcPct val="20000"/>
                        </a:spcBef>
                        <a:spcAft>
                          <a:spcPct val="0"/>
                        </a:spcAft>
                        <a:buFont typeface="Arial" charset="0"/>
                        <a:buNone/>
                      </a:pPr>
                      <a:r>
                        <a:rPr lang="zh-CN" altLang="en-US" sz="2400" b="1" kern="1200" dirty="0" smtClean="0">
                          <a:solidFill>
                            <a:srgbClr val="000000"/>
                          </a:solidFill>
                          <a:latin typeface="+mn-ea"/>
                          <a:ea typeface="+mn-ea"/>
                          <a:cs typeface="Times New Roman" pitchFamily="18" charset="0"/>
                        </a:rPr>
                        <a:t>学生</a:t>
                      </a:r>
                    </a:p>
                  </a:txBody>
                  <a:tcPr marL="68580" marR="68580" marT="0" marB="0" anchor="ctr"/>
                </a:tc>
                <a:tc>
                  <a:txBody>
                    <a:bodyPr/>
                    <a:lstStyle/>
                    <a:p>
                      <a:pPr marL="342900" indent="-342900" algn="ctr" rtl="0" eaLnBrk="0" fontAlgn="base" hangingPunct="0">
                        <a:spcBef>
                          <a:spcPct val="20000"/>
                        </a:spcBef>
                        <a:spcAft>
                          <a:spcPct val="0"/>
                        </a:spcAft>
                        <a:buFont typeface="Arial" charset="0"/>
                        <a:buNone/>
                      </a:pPr>
                      <a:r>
                        <a:rPr lang="zh-CN" altLang="en-US" sz="2400" b="1" kern="1200" dirty="0" smtClean="0">
                          <a:solidFill>
                            <a:srgbClr val="000000"/>
                          </a:solidFill>
                          <a:latin typeface="+mn-ea"/>
                          <a:ea typeface="+mn-ea"/>
                          <a:cs typeface="Times New Roman" pitchFamily="18" charset="0"/>
                        </a:rPr>
                        <a:t>市民</a:t>
                      </a:r>
                    </a:p>
                  </a:txBody>
                  <a:tcPr marL="68580" marR="68580" marT="0" marB="0" anchor="ctr"/>
                </a:tc>
              </a:tr>
              <a:tr h="463808">
                <a:tc>
                  <a:txBody>
                    <a:bodyPr/>
                    <a:lstStyle/>
                    <a:p>
                      <a:pPr marL="342900" indent="-342900" algn="ctr" rtl="0" eaLnBrk="0" fontAlgn="base" hangingPunct="0">
                        <a:spcBef>
                          <a:spcPct val="20000"/>
                        </a:spcBef>
                        <a:spcAft>
                          <a:spcPct val="0"/>
                        </a:spcAft>
                        <a:buFont typeface="Arial" charset="0"/>
                        <a:buNone/>
                      </a:pPr>
                      <a:r>
                        <a:rPr lang="en-US" altLang="en-US" sz="2400" b="1" kern="1200" dirty="0" smtClean="0">
                          <a:solidFill>
                            <a:srgbClr val="000000"/>
                          </a:solidFill>
                          <a:latin typeface="Times New Roman" pitchFamily="18" charset="0"/>
                          <a:ea typeface="+mn-ea"/>
                          <a:cs typeface="Times New Roman" pitchFamily="18" charset="0"/>
                        </a:rPr>
                        <a:t>A</a:t>
                      </a:r>
                      <a:endParaRPr lang="zh-CN" altLang="en-US" sz="2400" b="1" kern="1200" dirty="0" smtClean="0">
                        <a:solidFill>
                          <a:srgbClr val="000000"/>
                        </a:solidFill>
                        <a:latin typeface="Times New Roman" pitchFamily="18" charset="0"/>
                        <a:ea typeface="+mn-ea"/>
                        <a:cs typeface="Times New Roman" pitchFamily="18" charset="0"/>
                      </a:endParaRPr>
                    </a:p>
                  </a:txBody>
                  <a:tcPr marL="68580" marR="68580" marT="0" marB="0" anchor="ctr"/>
                </a:tc>
                <a:tc>
                  <a:txBody>
                    <a:bodyPr/>
                    <a:lstStyle/>
                    <a:p>
                      <a:pPr marL="342900" indent="-342900" algn="ctr" rtl="0" eaLnBrk="0" fontAlgn="base" hangingPunct="0">
                        <a:spcBef>
                          <a:spcPct val="20000"/>
                        </a:spcBef>
                        <a:spcAft>
                          <a:spcPct val="0"/>
                        </a:spcAft>
                        <a:buFont typeface="Arial" charset="0"/>
                        <a:buNone/>
                      </a:pPr>
                      <a:r>
                        <a:rPr lang="en-US" altLang="en-US" sz="2400" b="1" kern="1200" dirty="0" smtClean="0">
                          <a:solidFill>
                            <a:srgbClr val="000000"/>
                          </a:solidFill>
                          <a:latin typeface="宋体" pitchFamily="2" charset="-122"/>
                          <a:ea typeface="宋体" pitchFamily="2" charset="-122"/>
                          <a:cs typeface="Times New Roman" pitchFamily="18" charset="0"/>
                        </a:rPr>
                        <a:t>20.23</a:t>
                      </a:r>
                      <a:r>
                        <a:rPr lang="en-US" altLang="en-US" sz="2400" b="0" kern="1200" dirty="0" smtClean="0">
                          <a:solidFill>
                            <a:srgbClr val="000000"/>
                          </a:solidFill>
                          <a:latin typeface="宋体" pitchFamily="2" charset="-122"/>
                          <a:ea typeface="宋体" pitchFamily="2" charset="-122"/>
                          <a:cs typeface="Times New Roman" pitchFamily="18" charset="0"/>
                        </a:rPr>
                        <a:t>%</a:t>
                      </a:r>
                      <a:endParaRPr lang="zh-CN" altLang="en-US" sz="2400" b="0" kern="1200" dirty="0" smtClean="0">
                        <a:solidFill>
                          <a:srgbClr val="000000"/>
                        </a:solidFill>
                        <a:latin typeface="宋体" pitchFamily="2" charset="-122"/>
                        <a:ea typeface="宋体" pitchFamily="2" charset="-122"/>
                        <a:cs typeface="Times New Roman" pitchFamily="18" charset="0"/>
                      </a:endParaRPr>
                    </a:p>
                  </a:txBody>
                  <a:tcPr marL="68580" marR="68580" marT="0" marB="0" anchor="ctr"/>
                </a:tc>
                <a:tc>
                  <a:txBody>
                    <a:bodyPr/>
                    <a:lstStyle/>
                    <a:p>
                      <a:pPr marL="342900" indent="-342900" algn="ctr" rtl="0" eaLnBrk="0" fontAlgn="base" hangingPunct="0">
                        <a:spcBef>
                          <a:spcPct val="20000"/>
                        </a:spcBef>
                        <a:spcAft>
                          <a:spcPct val="0"/>
                        </a:spcAft>
                        <a:buFont typeface="Arial" charset="0"/>
                        <a:buNone/>
                      </a:pPr>
                      <a:r>
                        <a:rPr lang="en-US" altLang="en-US" sz="2400" b="1" kern="1200" dirty="0" smtClean="0">
                          <a:solidFill>
                            <a:srgbClr val="000000"/>
                          </a:solidFill>
                          <a:latin typeface="宋体" pitchFamily="2" charset="-122"/>
                          <a:ea typeface="宋体" pitchFamily="2" charset="-122"/>
                          <a:cs typeface="Times New Roman" pitchFamily="18" charset="0"/>
                        </a:rPr>
                        <a:t>22.62</a:t>
                      </a:r>
                      <a:r>
                        <a:rPr lang="en-US" altLang="en-US" sz="2400" b="0" kern="1200" dirty="0" smtClean="0">
                          <a:solidFill>
                            <a:srgbClr val="000000"/>
                          </a:solidFill>
                          <a:latin typeface="宋体" pitchFamily="2" charset="-122"/>
                          <a:ea typeface="宋体" pitchFamily="2" charset="-122"/>
                          <a:cs typeface="Times New Roman" pitchFamily="18" charset="0"/>
                        </a:rPr>
                        <a:t>%</a:t>
                      </a:r>
                      <a:endParaRPr lang="zh-CN" altLang="en-US" sz="2400" b="0" kern="1200" dirty="0" smtClean="0">
                        <a:solidFill>
                          <a:srgbClr val="000000"/>
                        </a:solidFill>
                        <a:latin typeface="宋体" pitchFamily="2" charset="-122"/>
                        <a:ea typeface="宋体" pitchFamily="2" charset="-122"/>
                        <a:cs typeface="Times New Roman" pitchFamily="18" charset="0"/>
                      </a:endParaRPr>
                    </a:p>
                  </a:txBody>
                  <a:tcPr marL="68580" marR="68580" marT="0" marB="0" anchor="ctr"/>
                </a:tc>
              </a:tr>
              <a:tr h="463808">
                <a:tc>
                  <a:txBody>
                    <a:bodyPr/>
                    <a:lstStyle/>
                    <a:p>
                      <a:pPr marL="342900" indent="-342900" algn="ctr" rtl="0" eaLnBrk="0" fontAlgn="base" hangingPunct="0">
                        <a:spcBef>
                          <a:spcPct val="20000"/>
                        </a:spcBef>
                        <a:spcAft>
                          <a:spcPct val="0"/>
                        </a:spcAft>
                        <a:buFont typeface="Arial" charset="0"/>
                        <a:buNone/>
                      </a:pPr>
                      <a:r>
                        <a:rPr lang="en-US" altLang="en-US" sz="2400" b="1" kern="1200" dirty="0" smtClean="0">
                          <a:solidFill>
                            <a:srgbClr val="000000"/>
                          </a:solidFill>
                          <a:latin typeface="Times New Roman" pitchFamily="18" charset="0"/>
                          <a:ea typeface="+mn-ea"/>
                          <a:cs typeface="Times New Roman" pitchFamily="18" charset="0"/>
                        </a:rPr>
                        <a:t>B</a:t>
                      </a:r>
                      <a:endParaRPr lang="zh-CN" altLang="en-US" sz="2400" b="1" kern="1200" dirty="0" smtClean="0">
                        <a:solidFill>
                          <a:srgbClr val="000000"/>
                        </a:solidFill>
                        <a:latin typeface="Times New Roman" pitchFamily="18" charset="0"/>
                        <a:ea typeface="+mn-ea"/>
                        <a:cs typeface="Times New Roman" pitchFamily="18" charset="0"/>
                      </a:endParaRPr>
                    </a:p>
                  </a:txBody>
                  <a:tcPr marL="68580" marR="68580" marT="0" marB="0" anchor="ctr"/>
                </a:tc>
                <a:tc>
                  <a:txBody>
                    <a:bodyPr/>
                    <a:lstStyle/>
                    <a:p>
                      <a:pPr marL="342900" indent="-342900" algn="ctr" rtl="0" eaLnBrk="0" fontAlgn="base" hangingPunct="0">
                        <a:spcBef>
                          <a:spcPct val="20000"/>
                        </a:spcBef>
                        <a:spcAft>
                          <a:spcPct val="0"/>
                        </a:spcAft>
                        <a:buFont typeface="Arial" charset="0"/>
                        <a:buNone/>
                      </a:pPr>
                      <a:r>
                        <a:rPr lang="en-US" altLang="en-US" sz="2400" b="1" kern="1200" dirty="0" smtClean="0">
                          <a:solidFill>
                            <a:srgbClr val="000000"/>
                          </a:solidFill>
                          <a:latin typeface="宋体" pitchFamily="2" charset="-122"/>
                          <a:ea typeface="宋体" pitchFamily="2" charset="-122"/>
                          <a:cs typeface="Times New Roman" pitchFamily="18" charset="0"/>
                        </a:rPr>
                        <a:t>9.83</a:t>
                      </a:r>
                      <a:r>
                        <a:rPr lang="en-US" altLang="en-US" sz="2400" b="0" kern="1200" dirty="0" smtClean="0">
                          <a:solidFill>
                            <a:srgbClr val="000000"/>
                          </a:solidFill>
                          <a:latin typeface="宋体" pitchFamily="2" charset="-122"/>
                          <a:ea typeface="宋体" pitchFamily="2" charset="-122"/>
                          <a:cs typeface="Times New Roman" pitchFamily="18" charset="0"/>
                        </a:rPr>
                        <a:t>%</a:t>
                      </a:r>
                      <a:endParaRPr lang="zh-CN" altLang="en-US" sz="2400" b="0" kern="1200" dirty="0" smtClean="0">
                        <a:solidFill>
                          <a:srgbClr val="000000"/>
                        </a:solidFill>
                        <a:latin typeface="宋体" pitchFamily="2" charset="-122"/>
                        <a:ea typeface="宋体" pitchFamily="2" charset="-122"/>
                        <a:cs typeface="Times New Roman" pitchFamily="18" charset="0"/>
                      </a:endParaRPr>
                    </a:p>
                  </a:txBody>
                  <a:tcPr marL="68580" marR="68580" marT="0" marB="0" anchor="ctr"/>
                </a:tc>
                <a:tc>
                  <a:txBody>
                    <a:bodyPr/>
                    <a:lstStyle/>
                    <a:p>
                      <a:pPr marL="342900" indent="-342900" algn="ctr" rtl="0" eaLnBrk="0" fontAlgn="base" hangingPunct="0">
                        <a:spcBef>
                          <a:spcPct val="20000"/>
                        </a:spcBef>
                        <a:spcAft>
                          <a:spcPct val="0"/>
                        </a:spcAft>
                        <a:buFont typeface="Arial" charset="0"/>
                        <a:buNone/>
                      </a:pPr>
                      <a:r>
                        <a:rPr lang="en-US" altLang="en-US" sz="2400" b="1" kern="1200" dirty="0" smtClean="0">
                          <a:solidFill>
                            <a:srgbClr val="000000"/>
                          </a:solidFill>
                          <a:latin typeface="宋体" pitchFamily="2" charset="-122"/>
                          <a:ea typeface="宋体" pitchFamily="2" charset="-122"/>
                          <a:cs typeface="Times New Roman" pitchFamily="18" charset="0"/>
                        </a:rPr>
                        <a:t>15.48</a:t>
                      </a:r>
                      <a:r>
                        <a:rPr lang="en-US" altLang="en-US" sz="2400" b="0" kern="1200" dirty="0" smtClean="0">
                          <a:solidFill>
                            <a:srgbClr val="000000"/>
                          </a:solidFill>
                          <a:latin typeface="宋体" pitchFamily="2" charset="-122"/>
                          <a:ea typeface="宋体" pitchFamily="2" charset="-122"/>
                          <a:cs typeface="Times New Roman" pitchFamily="18" charset="0"/>
                        </a:rPr>
                        <a:t>%</a:t>
                      </a:r>
                      <a:endParaRPr lang="zh-CN" altLang="en-US" sz="2400" b="0" kern="1200" dirty="0" smtClean="0">
                        <a:solidFill>
                          <a:srgbClr val="000000"/>
                        </a:solidFill>
                        <a:latin typeface="宋体" pitchFamily="2" charset="-122"/>
                        <a:ea typeface="宋体" pitchFamily="2" charset="-122"/>
                        <a:cs typeface="Times New Roman" pitchFamily="18" charset="0"/>
                      </a:endParaRPr>
                    </a:p>
                  </a:txBody>
                  <a:tcPr marL="68580" marR="68580" marT="0" marB="0" anchor="ctr"/>
                </a:tc>
              </a:tr>
              <a:tr h="463808">
                <a:tc>
                  <a:txBody>
                    <a:bodyPr/>
                    <a:lstStyle/>
                    <a:p>
                      <a:pPr marL="342900" indent="-342900" algn="ctr" rtl="0" eaLnBrk="0" fontAlgn="base" hangingPunct="0">
                        <a:spcBef>
                          <a:spcPct val="20000"/>
                        </a:spcBef>
                        <a:spcAft>
                          <a:spcPct val="0"/>
                        </a:spcAft>
                        <a:buFont typeface="Arial" charset="0"/>
                        <a:buNone/>
                      </a:pPr>
                      <a:r>
                        <a:rPr lang="en-US" altLang="en-US" sz="2400" b="1" kern="1200" dirty="0" smtClean="0">
                          <a:solidFill>
                            <a:srgbClr val="000000"/>
                          </a:solidFill>
                          <a:latin typeface="Times New Roman" pitchFamily="18" charset="0"/>
                          <a:ea typeface="+mn-ea"/>
                          <a:cs typeface="Times New Roman" pitchFamily="18" charset="0"/>
                        </a:rPr>
                        <a:t>C</a:t>
                      </a:r>
                      <a:endParaRPr lang="zh-CN" altLang="en-US" sz="2400" b="1" kern="1200" dirty="0" smtClean="0">
                        <a:solidFill>
                          <a:srgbClr val="000000"/>
                        </a:solidFill>
                        <a:latin typeface="Times New Roman" pitchFamily="18" charset="0"/>
                        <a:ea typeface="+mn-ea"/>
                        <a:cs typeface="Times New Roman" pitchFamily="18" charset="0"/>
                      </a:endParaRPr>
                    </a:p>
                  </a:txBody>
                  <a:tcPr marL="68580" marR="68580" marT="0" marB="0" anchor="ctr"/>
                </a:tc>
                <a:tc>
                  <a:txBody>
                    <a:bodyPr/>
                    <a:lstStyle/>
                    <a:p>
                      <a:pPr marL="342900" indent="-342900" algn="ctr" rtl="0" eaLnBrk="0" fontAlgn="base" hangingPunct="0">
                        <a:spcBef>
                          <a:spcPct val="20000"/>
                        </a:spcBef>
                        <a:spcAft>
                          <a:spcPct val="0"/>
                        </a:spcAft>
                        <a:buFont typeface="Arial" charset="0"/>
                        <a:buNone/>
                      </a:pPr>
                      <a:r>
                        <a:rPr lang="en-US" altLang="en-US" sz="2400" b="1" kern="1200" dirty="0" smtClean="0">
                          <a:solidFill>
                            <a:srgbClr val="000000"/>
                          </a:solidFill>
                          <a:latin typeface="宋体" pitchFamily="2" charset="-122"/>
                          <a:ea typeface="宋体" pitchFamily="2" charset="-122"/>
                          <a:cs typeface="Times New Roman" pitchFamily="18" charset="0"/>
                        </a:rPr>
                        <a:t>8.67</a:t>
                      </a:r>
                      <a:r>
                        <a:rPr lang="en-US" altLang="en-US" sz="2400" b="0" kern="1200" dirty="0" smtClean="0">
                          <a:solidFill>
                            <a:srgbClr val="000000"/>
                          </a:solidFill>
                          <a:latin typeface="宋体" pitchFamily="2" charset="-122"/>
                          <a:ea typeface="宋体" pitchFamily="2" charset="-122"/>
                          <a:cs typeface="Times New Roman" pitchFamily="18" charset="0"/>
                        </a:rPr>
                        <a:t>%</a:t>
                      </a:r>
                      <a:endParaRPr lang="zh-CN" altLang="en-US" sz="2400" b="0" kern="1200" dirty="0" smtClean="0">
                        <a:solidFill>
                          <a:srgbClr val="000000"/>
                        </a:solidFill>
                        <a:latin typeface="宋体" pitchFamily="2" charset="-122"/>
                        <a:ea typeface="宋体" pitchFamily="2" charset="-122"/>
                        <a:cs typeface="Times New Roman" pitchFamily="18" charset="0"/>
                      </a:endParaRPr>
                    </a:p>
                  </a:txBody>
                  <a:tcPr marL="68580" marR="68580" marT="0" marB="0" anchor="ctr"/>
                </a:tc>
                <a:tc>
                  <a:txBody>
                    <a:bodyPr/>
                    <a:lstStyle/>
                    <a:p>
                      <a:pPr marL="342900" indent="-342900" algn="ctr" rtl="0" eaLnBrk="0" fontAlgn="base" hangingPunct="0">
                        <a:spcBef>
                          <a:spcPct val="20000"/>
                        </a:spcBef>
                        <a:spcAft>
                          <a:spcPct val="0"/>
                        </a:spcAft>
                        <a:buFont typeface="Arial" charset="0"/>
                        <a:buNone/>
                      </a:pPr>
                      <a:r>
                        <a:rPr lang="en-US" altLang="en-US" sz="2400" b="1" kern="1200" dirty="0" smtClean="0">
                          <a:solidFill>
                            <a:srgbClr val="000000"/>
                          </a:solidFill>
                          <a:latin typeface="宋体" pitchFamily="2" charset="-122"/>
                          <a:ea typeface="宋体" pitchFamily="2" charset="-122"/>
                          <a:cs typeface="Times New Roman" pitchFamily="18" charset="0"/>
                        </a:rPr>
                        <a:t>13.10</a:t>
                      </a:r>
                      <a:r>
                        <a:rPr lang="en-US" altLang="en-US" sz="2400" b="0" kern="1200" dirty="0" smtClean="0">
                          <a:solidFill>
                            <a:srgbClr val="000000"/>
                          </a:solidFill>
                          <a:latin typeface="宋体" pitchFamily="2" charset="-122"/>
                          <a:ea typeface="宋体" pitchFamily="2" charset="-122"/>
                          <a:cs typeface="Times New Roman" pitchFamily="18" charset="0"/>
                        </a:rPr>
                        <a:t>%</a:t>
                      </a:r>
                      <a:endParaRPr lang="zh-CN" altLang="en-US" sz="2400" b="0" kern="1200" dirty="0" smtClean="0">
                        <a:solidFill>
                          <a:srgbClr val="000000"/>
                        </a:solidFill>
                        <a:latin typeface="宋体" pitchFamily="2" charset="-122"/>
                        <a:ea typeface="宋体" pitchFamily="2" charset="-122"/>
                        <a:cs typeface="Times New Roman" pitchFamily="18" charset="0"/>
                      </a:endParaRPr>
                    </a:p>
                  </a:txBody>
                  <a:tcPr marL="68580" marR="68580" marT="0" marB="0" anchor="ctr"/>
                </a:tc>
              </a:tr>
              <a:tr h="463808">
                <a:tc>
                  <a:txBody>
                    <a:bodyPr/>
                    <a:lstStyle/>
                    <a:p>
                      <a:pPr marL="342900" indent="-342900" algn="ctr" rtl="0" eaLnBrk="0" fontAlgn="base" hangingPunct="0">
                        <a:spcBef>
                          <a:spcPct val="20000"/>
                        </a:spcBef>
                        <a:spcAft>
                          <a:spcPct val="0"/>
                        </a:spcAft>
                        <a:buFont typeface="Arial" charset="0"/>
                        <a:buNone/>
                      </a:pPr>
                      <a:r>
                        <a:rPr lang="en-US" altLang="en-US" sz="2400" b="1" kern="1200" dirty="0" smtClean="0">
                          <a:solidFill>
                            <a:srgbClr val="000000"/>
                          </a:solidFill>
                          <a:latin typeface="Times New Roman" pitchFamily="18" charset="0"/>
                          <a:ea typeface="+mn-ea"/>
                          <a:cs typeface="Times New Roman" pitchFamily="18" charset="0"/>
                        </a:rPr>
                        <a:t>D</a:t>
                      </a:r>
                      <a:endParaRPr lang="zh-CN" altLang="en-US" sz="2400" b="1" kern="1200" dirty="0" smtClean="0">
                        <a:solidFill>
                          <a:srgbClr val="000000"/>
                        </a:solidFill>
                        <a:latin typeface="Times New Roman" pitchFamily="18" charset="0"/>
                        <a:ea typeface="+mn-ea"/>
                        <a:cs typeface="Times New Roman" pitchFamily="18" charset="0"/>
                      </a:endParaRPr>
                    </a:p>
                  </a:txBody>
                  <a:tcPr marL="68580" marR="68580" marT="0" marB="0" anchor="ctr"/>
                </a:tc>
                <a:tc>
                  <a:txBody>
                    <a:bodyPr/>
                    <a:lstStyle/>
                    <a:p>
                      <a:pPr marL="342900" indent="-342900" algn="ctr" rtl="0" eaLnBrk="0" fontAlgn="base" hangingPunct="0">
                        <a:spcBef>
                          <a:spcPct val="20000"/>
                        </a:spcBef>
                        <a:spcAft>
                          <a:spcPct val="0"/>
                        </a:spcAft>
                        <a:buFont typeface="Arial" charset="0"/>
                        <a:buNone/>
                      </a:pPr>
                      <a:r>
                        <a:rPr lang="en-US" altLang="en-US" sz="2400" b="1" kern="1200" dirty="0" smtClean="0">
                          <a:solidFill>
                            <a:srgbClr val="000000"/>
                          </a:solidFill>
                          <a:latin typeface="宋体" pitchFamily="2" charset="-122"/>
                          <a:ea typeface="宋体" pitchFamily="2" charset="-122"/>
                          <a:cs typeface="Times New Roman" pitchFamily="18" charset="0"/>
                        </a:rPr>
                        <a:t>65.32</a:t>
                      </a:r>
                      <a:r>
                        <a:rPr lang="en-US" altLang="en-US" sz="2400" b="0" kern="1200" dirty="0" smtClean="0">
                          <a:solidFill>
                            <a:srgbClr val="000000"/>
                          </a:solidFill>
                          <a:latin typeface="宋体" pitchFamily="2" charset="-122"/>
                          <a:ea typeface="宋体" pitchFamily="2" charset="-122"/>
                          <a:cs typeface="Times New Roman" pitchFamily="18" charset="0"/>
                        </a:rPr>
                        <a:t>%</a:t>
                      </a:r>
                      <a:endParaRPr lang="zh-CN" altLang="en-US" sz="2400" b="0" kern="1200" dirty="0" smtClean="0">
                        <a:solidFill>
                          <a:srgbClr val="000000"/>
                        </a:solidFill>
                        <a:latin typeface="宋体" pitchFamily="2" charset="-122"/>
                        <a:ea typeface="宋体" pitchFamily="2" charset="-122"/>
                        <a:cs typeface="Times New Roman" pitchFamily="18" charset="0"/>
                      </a:endParaRPr>
                    </a:p>
                  </a:txBody>
                  <a:tcPr marL="68580" marR="68580" marT="0" marB="0" anchor="ctr"/>
                </a:tc>
                <a:tc>
                  <a:txBody>
                    <a:bodyPr/>
                    <a:lstStyle/>
                    <a:p>
                      <a:pPr marL="342900" indent="-342900" algn="ctr" rtl="0" eaLnBrk="0" fontAlgn="base" hangingPunct="0">
                        <a:spcBef>
                          <a:spcPct val="20000"/>
                        </a:spcBef>
                        <a:spcAft>
                          <a:spcPct val="0"/>
                        </a:spcAft>
                        <a:buFont typeface="Arial" charset="0"/>
                        <a:buNone/>
                      </a:pPr>
                      <a:r>
                        <a:rPr lang="en-US" altLang="en-US" sz="2400" b="1" kern="1200" dirty="0" smtClean="0">
                          <a:solidFill>
                            <a:srgbClr val="000000"/>
                          </a:solidFill>
                          <a:latin typeface="宋体" pitchFamily="2" charset="-122"/>
                          <a:ea typeface="宋体" pitchFamily="2" charset="-122"/>
                          <a:cs typeface="Times New Roman" pitchFamily="18" charset="0"/>
                        </a:rPr>
                        <a:t>58.33</a:t>
                      </a:r>
                      <a:r>
                        <a:rPr lang="en-US" altLang="en-US" sz="2400" b="0" kern="1200" dirty="0" smtClean="0">
                          <a:solidFill>
                            <a:srgbClr val="000000"/>
                          </a:solidFill>
                          <a:latin typeface="宋体" pitchFamily="2" charset="-122"/>
                          <a:ea typeface="宋体" pitchFamily="2" charset="-122"/>
                          <a:cs typeface="Times New Roman" pitchFamily="18" charset="0"/>
                        </a:rPr>
                        <a:t>%</a:t>
                      </a:r>
                      <a:endParaRPr lang="zh-CN" altLang="en-US" sz="2400" b="0" kern="1200" dirty="0" smtClean="0">
                        <a:solidFill>
                          <a:srgbClr val="000000"/>
                        </a:solidFill>
                        <a:latin typeface="宋体" pitchFamily="2" charset="-122"/>
                        <a:ea typeface="宋体" pitchFamily="2" charset="-122"/>
                        <a:cs typeface="Times New Roman" pitchFamily="18" charset="0"/>
                      </a:endParaRPr>
                    </a:p>
                  </a:txBody>
                  <a:tcPr marL="68580" marR="68580" marT="0" marB="0" anchor="ctr"/>
                </a:tc>
              </a:tr>
            </a:tbl>
          </a:graphicData>
        </a:graphic>
      </p:graphicFrame>
      <p:cxnSp>
        <p:nvCxnSpPr>
          <p:cNvPr id="11" name="直接连接符 10"/>
          <p:cNvCxnSpPr/>
          <p:nvPr/>
        </p:nvCxnSpPr>
        <p:spPr>
          <a:xfrm>
            <a:off x="1285852" y="3143248"/>
            <a:ext cx="2143140" cy="10715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9746">
                                            <p:txEl>
                                              <p:pRg st="0" end="0"/>
                                            </p:txEl>
                                          </p:spTgt>
                                        </p:tgtEl>
                                        <p:attrNameLst>
                                          <p:attrName>style.visibility</p:attrName>
                                        </p:attrNameLst>
                                      </p:cBhvr>
                                      <p:to>
                                        <p:strVal val="visible"/>
                                      </p:to>
                                    </p:set>
                                    <p:anim calcmode="lin" valueType="num">
                                      <p:cBhvr additive="base">
                                        <p:cTn id="7" dur="500" fill="hold"/>
                                        <p:tgtEl>
                                          <p:spTgt spid="14397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397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39746">
                                            <p:txEl>
                                              <p:pRg st="1" end="1"/>
                                            </p:txEl>
                                          </p:spTgt>
                                        </p:tgtEl>
                                        <p:attrNameLst>
                                          <p:attrName>style.visibility</p:attrName>
                                        </p:attrNameLst>
                                      </p:cBhvr>
                                      <p:to>
                                        <p:strVal val="visible"/>
                                      </p:to>
                                    </p:set>
                                    <p:anim calcmode="lin" valueType="num">
                                      <p:cBhvr additive="base">
                                        <p:cTn id="13" dur="500" fill="hold"/>
                                        <p:tgtEl>
                                          <p:spTgt spid="14397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397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39746">
                                            <p:txEl>
                                              <p:pRg st="2" end="2"/>
                                            </p:txEl>
                                          </p:spTgt>
                                        </p:tgtEl>
                                        <p:attrNameLst>
                                          <p:attrName>style.visibility</p:attrName>
                                        </p:attrNameLst>
                                      </p:cBhvr>
                                      <p:to>
                                        <p:strVal val="visible"/>
                                      </p:to>
                                    </p:set>
                                    <p:anim calcmode="lin" valueType="num">
                                      <p:cBhvr additive="base">
                                        <p:cTn id="19" dur="500" fill="hold"/>
                                        <p:tgtEl>
                                          <p:spTgt spid="14397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397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8" presetClass="entr" presetSubtype="16"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amond(in)">
                                      <p:cBhvr>
                                        <p:cTn id="25" dur="500"/>
                                        <p:tgtEl>
                                          <p:spTgt spid="9"/>
                                        </p:tgtEl>
                                      </p:cBhvr>
                                    </p:animEffect>
                                  </p:childTnLst>
                                </p:cTn>
                              </p:par>
                              <p:par>
                                <p:cTn id="26" presetID="8" presetClass="entr" presetSubtype="16"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amond(in)">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771"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4"/>
          <p:cNvGrpSpPr>
            <a:grpSpLocks/>
          </p:cNvGrpSpPr>
          <p:nvPr/>
        </p:nvGrpSpPr>
        <p:grpSpPr bwMode="auto">
          <a:xfrm>
            <a:off x="1588" y="2674938"/>
            <a:ext cx="609600" cy="1978025"/>
            <a:chOff x="1" y="1685"/>
            <a:chExt cx="384" cy="1246"/>
          </a:xfrm>
        </p:grpSpPr>
        <p:pic>
          <p:nvPicPr>
            <p:cNvPr id="1440773"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4077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3" name="内容占位符 2"/>
          <p:cNvSpPr>
            <a:spLocks/>
          </p:cNvSpPr>
          <p:nvPr/>
        </p:nvSpPr>
        <p:spPr bwMode="auto">
          <a:xfrm>
            <a:off x="642910" y="785794"/>
            <a:ext cx="8069290" cy="5549919"/>
          </a:xfrm>
          <a:prstGeom prst="rect">
            <a:avLst/>
          </a:prstGeom>
          <a:noFill/>
          <a:ln w="9525">
            <a:noFill/>
            <a:miter lim="800000"/>
            <a:headEnd/>
            <a:tailEnd/>
          </a:ln>
        </p:spPr>
        <p:txBody>
          <a:bodyPr/>
          <a:lstStyle/>
          <a:p>
            <a:pPr>
              <a:lnSpc>
                <a:spcPts val="3500"/>
              </a:lnSpc>
            </a:pPr>
            <a:r>
              <a:rPr lang="zh-CN" altLang="en-US" sz="2400" b="1" dirty="0" smtClean="0">
                <a:latin typeface="+mn-ea"/>
              </a:rPr>
              <a:t>    调查显示，学生与市民对礼仪教育的认识有诸多相同之处。在是否希望开设礼仪教育课程的问题上，学生与市民中</a:t>
            </a:r>
            <a:r>
              <a:rPr lang="en-US" sz="2400" b="1" u="sng" dirty="0" smtClean="0">
                <a:latin typeface="宋体" pitchFamily="2" charset="-122"/>
                <a:ea typeface="宋体" pitchFamily="2" charset="-122"/>
              </a:rPr>
              <a:t>①   </a:t>
            </a:r>
            <a:r>
              <a:rPr lang="en-US" sz="2400" b="1" dirty="0" smtClean="0">
                <a:latin typeface="宋体" pitchFamily="2" charset="-122"/>
                <a:ea typeface="宋体" pitchFamily="2" charset="-122"/>
              </a:rPr>
              <a:t> </a:t>
            </a:r>
            <a:r>
              <a:rPr lang="zh-CN" altLang="en-US" sz="2400" b="1" dirty="0" smtClean="0">
                <a:latin typeface="+mn-ea"/>
              </a:rPr>
              <a:t>。在礼仪教育承担者的问题上，学生与市民中</a:t>
            </a:r>
            <a:r>
              <a:rPr lang="en-US" sz="2400" b="1" u="sng" dirty="0" smtClean="0">
                <a:latin typeface="宋体" pitchFamily="2" charset="-122"/>
                <a:ea typeface="宋体" pitchFamily="2" charset="-122"/>
              </a:rPr>
              <a:t>②   </a:t>
            </a:r>
            <a:r>
              <a:rPr lang="zh-CN" altLang="en-US" sz="2400" b="1" dirty="0" smtClean="0">
                <a:latin typeface="+mn-ea"/>
              </a:rPr>
              <a:t>；同时，也都认为家庭、学校、社会三者之间，家庭是最重要的礼仪教育承担者，然后依次为学校和社会。但学生与市民的认识也存在差异，例如对礼仪教育的需求，</a:t>
            </a:r>
            <a:r>
              <a:rPr lang="en-US" sz="2400" b="1" u="sng" dirty="0" smtClean="0">
                <a:latin typeface="宋体" pitchFamily="2" charset="-122"/>
                <a:ea typeface="宋体" pitchFamily="2" charset="-122"/>
              </a:rPr>
              <a:t>__③__</a:t>
            </a:r>
            <a:r>
              <a:rPr lang="zh-CN" altLang="en-US" sz="2400" b="1" dirty="0" smtClean="0">
                <a:latin typeface="+mn-ea"/>
              </a:rPr>
              <a:t>。</a:t>
            </a:r>
          </a:p>
          <a:p>
            <a:pPr>
              <a:lnSpc>
                <a:spcPts val="3500"/>
              </a:lnSpc>
            </a:pPr>
            <a:r>
              <a:rPr lang="en-US" dirty="0" smtClean="0"/>
              <a:t>    </a:t>
            </a:r>
            <a:endParaRPr lang="zh-CN" altLang="en-US" dirty="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771"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4"/>
          <p:cNvGrpSpPr>
            <a:grpSpLocks/>
          </p:cNvGrpSpPr>
          <p:nvPr/>
        </p:nvGrpSpPr>
        <p:grpSpPr bwMode="auto">
          <a:xfrm>
            <a:off x="1588" y="2674938"/>
            <a:ext cx="609600" cy="1978025"/>
            <a:chOff x="1" y="1685"/>
            <a:chExt cx="384" cy="1246"/>
          </a:xfrm>
        </p:grpSpPr>
        <p:pic>
          <p:nvPicPr>
            <p:cNvPr id="1440773"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4077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3" name="内容占位符 2"/>
          <p:cNvSpPr>
            <a:spLocks/>
          </p:cNvSpPr>
          <p:nvPr/>
        </p:nvSpPr>
        <p:spPr bwMode="auto">
          <a:xfrm>
            <a:off x="642911" y="785794"/>
            <a:ext cx="8069290" cy="5549919"/>
          </a:xfrm>
          <a:prstGeom prst="rect">
            <a:avLst/>
          </a:prstGeom>
          <a:noFill/>
          <a:ln w="9525">
            <a:noFill/>
            <a:miter lim="800000"/>
            <a:headEnd/>
            <a:tailEnd/>
          </a:ln>
        </p:spPr>
        <p:txBody>
          <a:bodyPr/>
          <a:lstStyle/>
          <a:p>
            <a:pPr fontAlgn="base">
              <a:lnSpc>
                <a:spcPts val="3500"/>
              </a:lnSpc>
              <a:spcBef>
                <a:spcPct val="0"/>
              </a:spcBef>
              <a:spcAft>
                <a:spcPct val="0"/>
              </a:spcAft>
            </a:pPr>
            <a:r>
              <a:rPr lang="en-US" altLang="zh-CN" sz="2400" b="1" dirty="0" smtClean="0">
                <a:solidFill>
                  <a:srgbClr val="990033"/>
                </a:solidFill>
                <a:latin typeface="宋体" pitchFamily="2" charset="-122"/>
                <a:cs typeface="Times New Roman" pitchFamily="18" charset="0"/>
              </a:rPr>
              <a:t>①</a:t>
            </a:r>
            <a:r>
              <a:rPr lang="zh-CN" altLang="en-US" sz="2400" b="1" dirty="0" smtClean="0">
                <a:solidFill>
                  <a:srgbClr val="990033"/>
                </a:solidFill>
                <a:latin typeface="宋体" pitchFamily="2" charset="-122"/>
                <a:cs typeface="Times New Roman" pitchFamily="18" charset="0"/>
              </a:rPr>
              <a:t>多数希望开设礼仪教育课程　</a:t>
            </a:r>
            <a:r>
              <a:rPr lang="en-US" altLang="zh-CN" sz="2400" b="1" dirty="0" smtClean="0">
                <a:solidFill>
                  <a:srgbClr val="990033"/>
                </a:solidFill>
                <a:latin typeface="宋体" pitchFamily="2" charset="-122"/>
                <a:cs typeface="Times New Roman" pitchFamily="18" charset="0"/>
              </a:rPr>
              <a:t>②</a:t>
            </a:r>
            <a:r>
              <a:rPr lang="zh-CN" altLang="en-US" sz="2400" b="1" dirty="0" smtClean="0">
                <a:solidFill>
                  <a:srgbClr val="990033"/>
                </a:solidFill>
                <a:latin typeface="宋体" pitchFamily="2" charset="-122"/>
                <a:cs typeface="Times New Roman" pitchFamily="18" charset="0"/>
              </a:rPr>
              <a:t>多数认为礼仪教育的责任应由家庭、学校和社会共同承担　</a:t>
            </a:r>
            <a:r>
              <a:rPr lang="en-US" altLang="zh-CN" sz="2400" b="1" dirty="0" smtClean="0">
                <a:solidFill>
                  <a:srgbClr val="990033"/>
                </a:solidFill>
                <a:latin typeface="宋体" pitchFamily="2" charset="-122"/>
                <a:cs typeface="Times New Roman" pitchFamily="18" charset="0"/>
              </a:rPr>
              <a:t>③</a:t>
            </a:r>
            <a:r>
              <a:rPr lang="zh-CN" altLang="en-US" sz="2400" b="1" dirty="0" smtClean="0">
                <a:solidFill>
                  <a:srgbClr val="990033"/>
                </a:solidFill>
                <a:latin typeface="宋体" pitchFamily="2" charset="-122"/>
                <a:cs typeface="Times New Roman" pitchFamily="18" charset="0"/>
              </a:rPr>
              <a:t>学生比市民更加强烈</a:t>
            </a:r>
          </a:p>
          <a:p>
            <a:pPr fontAlgn="base">
              <a:lnSpc>
                <a:spcPts val="3500"/>
              </a:lnSpc>
              <a:spcBef>
                <a:spcPct val="0"/>
              </a:spcBef>
              <a:spcAft>
                <a:spcPct val="0"/>
              </a:spcAft>
            </a:pP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解析</a:t>
            </a:r>
            <a:r>
              <a:rPr lang="en-US" altLang="zh-CN" sz="2400" b="1" dirty="0" smtClean="0">
                <a:solidFill>
                  <a:srgbClr val="990033"/>
                </a:solidFill>
                <a:latin typeface="宋体" pitchFamily="2" charset="-122"/>
                <a:cs typeface="Times New Roman" pitchFamily="18" charset="0"/>
              </a:rPr>
              <a:t>] </a:t>
            </a:r>
            <a:r>
              <a:rPr lang="zh-CN" altLang="en-US" sz="2400" b="1" dirty="0" smtClean="0">
                <a:solidFill>
                  <a:srgbClr val="990033"/>
                </a:solidFill>
                <a:latin typeface="宋体" pitchFamily="2" charset="-122"/>
                <a:cs typeface="Times New Roman" pitchFamily="18" charset="0"/>
              </a:rPr>
              <a:t>解答表格类型的表文转换题，要注意对表格各项内容进行分析和理解，比如对表头涉及内容的把握，对具体数字的差值</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或比值</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的把握等。第一个空格，要填的主要内容是“学生、市民对开设礼仪教育课程的态度”；从表格的内容看，希望开设的学生、市民分别占了</a:t>
            </a:r>
            <a:r>
              <a:rPr lang="en-US" altLang="zh-CN" sz="2400" b="1" dirty="0" smtClean="0">
                <a:solidFill>
                  <a:srgbClr val="990033"/>
                </a:solidFill>
                <a:latin typeface="宋体" pitchFamily="2" charset="-122"/>
                <a:cs typeface="Times New Roman" pitchFamily="18" charset="0"/>
              </a:rPr>
              <a:t>87.87%</a:t>
            </a:r>
            <a:r>
              <a:rPr lang="zh-CN" altLang="en-US" sz="2400" b="1" dirty="0" smtClean="0">
                <a:solidFill>
                  <a:srgbClr val="990033"/>
                </a:solidFill>
                <a:latin typeface="宋体" pitchFamily="2" charset="-122"/>
                <a:cs typeface="Times New Roman" pitchFamily="18" charset="0"/>
              </a:rPr>
              <a:t>、</a:t>
            </a:r>
            <a:endParaRPr lang="en-US" altLang="zh-CN" sz="2400" b="1" dirty="0" smtClean="0">
              <a:solidFill>
                <a:srgbClr val="990033"/>
              </a:solidFill>
              <a:latin typeface="宋体" pitchFamily="2" charset="-122"/>
              <a:cs typeface="Times New Roman" pitchFamily="18" charset="0"/>
            </a:endParaRPr>
          </a:p>
          <a:p>
            <a:pPr fontAlgn="base">
              <a:lnSpc>
                <a:spcPts val="3500"/>
              </a:lnSpc>
              <a:spcBef>
                <a:spcPct val="0"/>
              </a:spcBef>
              <a:spcAft>
                <a:spcPct val="0"/>
              </a:spcAft>
            </a:pPr>
            <a:r>
              <a:rPr lang="en-US" altLang="zh-CN" sz="2400" b="1" dirty="0" smtClean="0">
                <a:solidFill>
                  <a:srgbClr val="990033"/>
                </a:solidFill>
                <a:latin typeface="宋体" pitchFamily="2" charset="-122"/>
                <a:cs typeface="Times New Roman" pitchFamily="18" charset="0"/>
              </a:rPr>
              <a:t>71. 42%</a:t>
            </a:r>
            <a:r>
              <a:rPr lang="zh-CN" altLang="en-US" sz="2400" b="1" dirty="0" smtClean="0">
                <a:solidFill>
                  <a:srgbClr val="990033"/>
                </a:solidFill>
                <a:latin typeface="宋体" pitchFamily="2" charset="-122"/>
                <a:cs typeface="Times New Roman" pitchFamily="18" charset="0"/>
              </a:rPr>
              <a:t>，由此可以看出他们大多数都希望开设。</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771"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4"/>
          <p:cNvGrpSpPr>
            <a:grpSpLocks/>
          </p:cNvGrpSpPr>
          <p:nvPr/>
        </p:nvGrpSpPr>
        <p:grpSpPr bwMode="auto">
          <a:xfrm>
            <a:off x="1588" y="2674938"/>
            <a:ext cx="609600" cy="1978025"/>
            <a:chOff x="1" y="1685"/>
            <a:chExt cx="384" cy="1246"/>
          </a:xfrm>
        </p:grpSpPr>
        <p:pic>
          <p:nvPicPr>
            <p:cNvPr id="1440773" name="Picture 5"/>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4077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3" name="内容占位符 2"/>
          <p:cNvSpPr>
            <a:spLocks/>
          </p:cNvSpPr>
          <p:nvPr/>
        </p:nvSpPr>
        <p:spPr bwMode="auto">
          <a:xfrm>
            <a:off x="642911" y="785794"/>
            <a:ext cx="8069290" cy="5549919"/>
          </a:xfrm>
          <a:prstGeom prst="rect">
            <a:avLst/>
          </a:prstGeom>
          <a:noFill/>
          <a:ln w="9525">
            <a:noFill/>
            <a:miter lim="800000"/>
            <a:headEnd/>
            <a:tailEnd/>
          </a:ln>
        </p:spPr>
        <p:txBody>
          <a:bodyPr/>
          <a:lstStyle/>
          <a:p>
            <a:pPr fontAlgn="base">
              <a:lnSpc>
                <a:spcPts val="3500"/>
              </a:lnSpc>
              <a:spcBef>
                <a:spcPct val="0"/>
              </a:spcBef>
              <a:spcAft>
                <a:spcPct val="0"/>
              </a:spcAft>
            </a:pPr>
            <a:r>
              <a:rPr lang="zh-CN" altLang="en-US" sz="2400" b="1" dirty="0" smtClean="0">
                <a:solidFill>
                  <a:srgbClr val="990033"/>
                </a:solidFill>
                <a:latin typeface="宋体" pitchFamily="2" charset="-122"/>
                <a:cs typeface="Times New Roman" pitchFamily="18" charset="0"/>
              </a:rPr>
              <a:t>第二个空格，要求填写</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学生与市民在礼仪教育的承担者问题上的看法</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，从表格的具体数据分析，多数人认为礼仪教育应该由家庭、学校和社会共同承担。第三个空格，要求填写</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学生与市民对礼仪教育的需求的差异</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，从第一个表格中学生、市民对</a:t>
            </a: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宋体" pitchFamily="2" charset="-122"/>
                <a:cs typeface="Times New Roman" pitchFamily="18" charset="0"/>
              </a:rPr>
              <a:t>、</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宋体" pitchFamily="2" charset="-122"/>
                <a:cs typeface="Times New Roman" pitchFamily="18" charset="0"/>
              </a:rPr>
              <a:t>选项的选择，可以看出学生比市民对礼仪教育的需求更强烈。</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1794" name="内容占位符 2"/>
          <p:cNvSpPr>
            <a:spLocks noGrp="1"/>
          </p:cNvSpPr>
          <p:nvPr>
            <p:ph idx="4294967295"/>
          </p:nvPr>
        </p:nvSpPr>
        <p:spPr>
          <a:xfrm>
            <a:off x="900113" y="908050"/>
            <a:ext cx="7848600" cy="5400675"/>
          </a:xfrm>
        </p:spPr>
        <p:txBody>
          <a:bodyPr/>
          <a:lstStyle/>
          <a:p>
            <a:pPr marL="0" indent="0" eaLnBrk="1" hangingPunct="1">
              <a:lnSpc>
                <a:spcPts val="3500"/>
              </a:lnSpc>
              <a:spcBef>
                <a:spcPct val="0"/>
              </a:spcBef>
              <a:buFont typeface="Arial" charset="0"/>
              <a:buNone/>
            </a:pPr>
            <a:r>
              <a:rPr lang="en-US" altLang="zh-CN" sz="2400" b="1" dirty="0" smtClean="0">
                <a:latin typeface="宋体" pitchFamily="2" charset="-122"/>
              </a:rPr>
              <a:t>3.[</a:t>
            </a:r>
            <a:r>
              <a:rPr lang="en-US" altLang="zh-CN" sz="2400" b="1" dirty="0" smtClean="0">
                <a:solidFill>
                  <a:srgbClr val="000000"/>
                </a:solidFill>
                <a:latin typeface="宋体" pitchFamily="2" charset="-122"/>
                <a:ea typeface="宋体" pitchFamily="2" charset="-122"/>
                <a:cs typeface="Times New Roman" pitchFamily="18" charset="0"/>
              </a:rPr>
              <a:t>2012·</a:t>
            </a:r>
            <a:r>
              <a:rPr lang="zh-CN" altLang="en-US" sz="2400" b="1" dirty="0" smtClean="0">
                <a:solidFill>
                  <a:srgbClr val="000000"/>
                </a:solidFill>
                <a:latin typeface="Times New Roman" pitchFamily="18" charset="0"/>
                <a:cs typeface="Times New Roman" pitchFamily="18" charset="0"/>
              </a:rPr>
              <a:t>天津卷</a:t>
            </a:r>
            <a:r>
              <a:rPr lang="en-US" altLang="zh-CN" sz="2400" b="1" dirty="0" smtClean="0">
                <a:latin typeface="宋体" pitchFamily="2" charset="-122"/>
              </a:rPr>
              <a:t>] </a:t>
            </a:r>
            <a:r>
              <a:rPr lang="zh-CN" altLang="en-US" sz="2400" b="1" dirty="0" smtClean="0">
                <a:solidFill>
                  <a:srgbClr val="000000"/>
                </a:solidFill>
                <a:latin typeface="Times New Roman" pitchFamily="18" charset="0"/>
                <a:cs typeface="Times New Roman" pitchFamily="18" charset="0"/>
              </a:rPr>
              <a:t>阅读方式在数字时代已发生变化，请按要求回答相关问题。（</a:t>
            </a:r>
            <a:r>
              <a:rPr lang="en-US" altLang="zh-CN" sz="2400" b="1" dirty="0" smtClean="0">
                <a:solidFill>
                  <a:srgbClr val="000000"/>
                </a:solidFill>
                <a:latin typeface="宋体" pitchFamily="2" charset="-122"/>
                <a:ea typeface="宋体" pitchFamily="2" charset="-122"/>
                <a:cs typeface="Times New Roman" pitchFamily="18" charset="0"/>
              </a:rPr>
              <a:t>4</a:t>
            </a:r>
            <a:r>
              <a:rPr lang="zh-CN" altLang="en-US" sz="2400" b="1" dirty="0" smtClean="0">
                <a:solidFill>
                  <a:srgbClr val="000000"/>
                </a:solidFill>
                <a:latin typeface="Times New Roman" pitchFamily="18" charset="0"/>
                <a:cs typeface="Times New Roman" pitchFamily="18" charset="0"/>
              </a:rPr>
              <a:t>分）</a:t>
            </a:r>
            <a:endParaRPr lang="en-US" altLang="zh-CN" sz="2400" b="1" dirty="0" smtClean="0">
              <a:solidFill>
                <a:srgbClr val="000000"/>
              </a:solidFill>
              <a:latin typeface="Times New Roman" pitchFamily="18" charset="0"/>
              <a:cs typeface="Times New Roman" pitchFamily="18" charset="0"/>
            </a:endParaRPr>
          </a:p>
          <a:p>
            <a:pPr marL="0" indent="0" eaLnBrk="1" hangingPunct="1">
              <a:lnSpc>
                <a:spcPts val="3500"/>
              </a:lnSpc>
              <a:spcBef>
                <a:spcPct val="0"/>
              </a:spcBef>
              <a:buFont typeface="Arial" charset="0"/>
              <a:buNone/>
            </a:pPr>
            <a:r>
              <a:rPr lang="en-US" altLang="zh-CN" sz="2400" b="1" dirty="0" smtClean="0">
                <a:solidFill>
                  <a:srgbClr val="000000"/>
                </a:solidFill>
                <a:latin typeface="Times New Roman" pitchFamily="18" charset="0"/>
                <a:cs typeface="Times New Roman" pitchFamily="18" charset="0"/>
              </a:rPr>
              <a:t> (1)</a:t>
            </a:r>
            <a:r>
              <a:rPr lang="zh-CN" altLang="en-US" sz="2400" b="1" dirty="0" smtClean="0">
                <a:solidFill>
                  <a:srgbClr val="000000"/>
                </a:solidFill>
                <a:latin typeface="Times New Roman" pitchFamily="18" charset="0"/>
                <a:cs typeface="Times New Roman" pitchFamily="18" charset="0"/>
              </a:rPr>
              <a:t>中国新闻出版研究院最近完成了</a:t>
            </a:r>
            <a:r>
              <a:rPr lang="zh-CN" altLang="en-US" sz="2400" b="1" dirty="0" smtClean="0">
                <a:solidFill>
                  <a:srgbClr val="000000"/>
                </a:solidFill>
                <a:latin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第九次全国国民阅读调查</a:t>
            </a:r>
            <a:r>
              <a:rPr lang="zh-CN" altLang="en-US" sz="2400" b="1" dirty="0" smtClean="0">
                <a:solidFill>
                  <a:srgbClr val="000000"/>
                </a:solidFill>
                <a:latin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，请根据以下两个统计表简要说明调查结果。</a:t>
            </a:r>
            <a:endParaRPr lang="zh-CN" altLang="en-US" sz="2400" b="1" dirty="0" smtClean="0">
              <a:latin typeface="宋体" pitchFamily="2" charset="-122"/>
            </a:endParaRPr>
          </a:p>
        </p:txBody>
      </p:sp>
      <p:sp>
        <p:nvSpPr>
          <p:cNvPr id="1441796"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4179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41799"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441800" name="Rectangle 8"/>
          <p:cNvSpPr>
            <a:spLocks noChangeArrowheads="1"/>
          </p:cNvSpPr>
          <p:nvPr/>
        </p:nvSpPr>
        <p:spPr bwMode="auto">
          <a:xfrm>
            <a:off x="6496050" y="2773363"/>
            <a:ext cx="482600" cy="244475"/>
          </a:xfrm>
          <a:prstGeom prst="rect">
            <a:avLst/>
          </a:prstGeom>
          <a:noFill/>
          <a:ln w="9525">
            <a:noFill/>
            <a:miter lim="800000"/>
            <a:headEnd/>
            <a:tailEnd/>
          </a:ln>
        </p:spPr>
        <p:txBody>
          <a:bodyPr wrap="none" anchor="ctr">
            <a:spAutoFit/>
          </a:bodyPr>
          <a:lstStyle/>
          <a:p>
            <a:pPr indent="266700" algn="ctr" eaLnBrk="1" hangingPunct="1">
              <a:lnSpc>
                <a:spcPct val="100000"/>
              </a:lnSpc>
              <a:spcBef>
                <a:spcPct val="0"/>
              </a:spcBef>
              <a:buFontTx/>
              <a:buNone/>
            </a:pPr>
            <a:r>
              <a:rPr lang="zh-CN" altLang="en-US" sz="1000">
                <a:latin typeface="Times New Roman" pitchFamily="18" charset="0"/>
                <a:cs typeface="Times New Roman" pitchFamily="18" charset="0"/>
              </a:rPr>
              <a:t> </a:t>
            </a:r>
            <a:endParaRPr lang="zh-CN" altLang="en-US" sz="18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41794">
                                            <p:txEl>
                                              <p:pRg st="0" end="0"/>
                                            </p:txEl>
                                          </p:spTgt>
                                        </p:tgtEl>
                                        <p:attrNameLst>
                                          <p:attrName>style.visibility</p:attrName>
                                        </p:attrNameLst>
                                      </p:cBhvr>
                                      <p:to>
                                        <p:strVal val="visible"/>
                                      </p:to>
                                    </p:set>
                                    <p:anim calcmode="lin" valueType="num">
                                      <p:cBhvr additive="base">
                                        <p:cTn id="7" dur="500" fill="hold"/>
                                        <p:tgtEl>
                                          <p:spTgt spid="144179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4179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41794">
                                            <p:txEl>
                                              <p:pRg st="1" end="1"/>
                                            </p:txEl>
                                          </p:spTgt>
                                        </p:tgtEl>
                                        <p:attrNameLst>
                                          <p:attrName>style.visibility</p:attrName>
                                        </p:attrNameLst>
                                      </p:cBhvr>
                                      <p:to>
                                        <p:strVal val="visible"/>
                                      </p:to>
                                    </p:set>
                                    <p:anim calcmode="lin" valueType="num">
                                      <p:cBhvr additive="base">
                                        <p:cTn id="13" dur="500" fill="hold"/>
                                        <p:tgtEl>
                                          <p:spTgt spid="144179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4179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2819"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4282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4282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442823" name="Rectangle 8"/>
          <p:cNvSpPr>
            <a:spLocks noChangeArrowheads="1"/>
          </p:cNvSpPr>
          <p:nvPr/>
        </p:nvSpPr>
        <p:spPr bwMode="auto">
          <a:xfrm>
            <a:off x="6496050" y="2773363"/>
            <a:ext cx="482600" cy="244475"/>
          </a:xfrm>
          <a:prstGeom prst="rect">
            <a:avLst/>
          </a:prstGeom>
          <a:noFill/>
          <a:ln w="9525">
            <a:noFill/>
            <a:miter lim="800000"/>
            <a:headEnd/>
            <a:tailEnd/>
          </a:ln>
        </p:spPr>
        <p:txBody>
          <a:bodyPr wrap="none" anchor="ctr">
            <a:spAutoFit/>
          </a:bodyPr>
          <a:lstStyle/>
          <a:p>
            <a:pPr indent="266700" algn="ctr" eaLnBrk="1" hangingPunct="1">
              <a:lnSpc>
                <a:spcPct val="100000"/>
              </a:lnSpc>
              <a:spcBef>
                <a:spcPct val="0"/>
              </a:spcBef>
              <a:buFontTx/>
              <a:buNone/>
            </a:pPr>
            <a:r>
              <a:rPr lang="zh-CN" altLang="en-US" sz="1000">
                <a:latin typeface="Times New Roman" pitchFamily="18" charset="0"/>
                <a:cs typeface="Times New Roman" pitchFamily="18" charset="0"/>
              </a:rPr>
              <a:t> </a:t>
            </a:r>
            <a:endParaRPr lang="zh-CN" altLang="en-US" sz="1800"/>
          </a:p>
        </p:txBody>
      </p:sp>
      <p:pic>
        <p:nvPicPr>
          <p:cNvPr id="1442824" name="Picture 8" descr="我的插图-3.EPS"/>
          <p:cNvPicPr>
            <a:picLocks noChangeAspect="1" noChangeArrowheads="1"/>
          </p:cNvPicPr>
          <p:nvPr/>
        </p:nvPicPr>
        <p:blipFill>
          <a:blip r:embed="rId3" r:link="rId4" cstate="print"/>
          <a:srcRect/>
          <a:stretch>
            <a:fillRect/>
          </a:stretch>
        </p:blipFill>
        <p:spPr bwMode="auto">
          <a:xfrm>
            <a:off x="2214546" y="928670"/>
            <a:ext cx="5111750" cy="4121150"/>
          </a:xfrm>
          <a:prstGeom prst="rect">
            <a:avLst/>
          </a:prstGeom>
          <a:noFill/>
          <a:ln w="9525">
            <a:noFill/>
            <a:miter lim="800000"/>
            <a:headEnd/>
            <a:tailEnd/>
          </a:ln>
        </p:spPr>
      </p:pic>
      <p:sp>
        <p:nvSpPr>
          <p:cNvPr id="6" name="动作按钮: 自定义 5">
            <a:hlinkClick r:id="rId5"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1442826" name="Rectangle 10"/>
          <p:cNvSpPr>
            <a:spLocks noChangeArrowheads="1"/>
          </p:cNvSpPr>
          <p:nvPr/>
        </p:nvSpPr>
        <p:spPr bwMode="auto">
          <a:xfrm>
            <a:off x="1042988" y="5084763"/>
            <a:ext cx="7489825" cy="830997"/>
          </a:xfrm>
          <a:prstGeom prst="rect">
            <a:avLst/>
          </a:prstGeom>
          <a:noFill/>
          <a:ln w="9525" cap="rnd" algn="ctr">
            <a:noFill/>
            <a:prstDash val="sysDot"/>
            <a:miter lim="800000"/>
            <a:headEnd/>
            <a:tailEnd/>
          </a:ln>
          <a:effectLst/>
        </p:spPr>
        <p:txBody>
          <a:bodyPr lIns="46800" rIns="46800">
            <a:spAutoFit/>
          </a:bodyPr>
          <a:lstStyle/>
          <a:p>
            <a:pPr indent="266700"/>
            <a:r>
              <a:rPr lang="en-US" altLang="zh-CN" sz="2400" b="1" dirty="0">
                <a:solidFill>
                  <a:srgbClr val="000000"/>
                </a:solidFill>
              </a:rPr>
              <a:t>[</a:t>
            </a:r>
            <a:r>
              <a:rPr lang="zh-CN" altLang="en-US" sz="2400" b="1" dirty="0">
                <a:solidFill>
                  <a:srgbClr val="000000"/>
                </a:solidFill>
              </a:rPr>
              <a:t>注</a:t>
            </a:r>
            <a:r>
              <a:rPr lang="en-US" altLang="zh-CN" sz="2400" b="1" dirty="0">
                <a:solidFill>
                  <a:srgbClr val="000000"/>
                </a:solidFill>
              </a:rPr>
              <a:t>] </a:t>
            </a:r>
            <a:r>
              <a:rPr lang="zh-CN" altLang="en-US" sz="2400" b="1" dirty="0">
                <a:solidFill>
                  <a:srgbClr val="000000"/>
                </a:solidFill>
              </a:rPr>
              <a:t>数字媒介阅读包括网络在线阅读、手机阅读、电子阅读器阅读等。</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42824"/>
                                        </p:tgtEl>
                                        <p:attrNameLst>
                                          <p:attrName>style.visibility</p:attrName>
                                        </p:attrNameLst>
                                      </p:cBhvr>
                                      <p:to>
                                        <p:strVal val="visible"/>
                                      </p:to>
                                    </p:set>
                                    <p:anim calcmode="lin" valueType="num">
                                      <p:cBhvr additive="base">
                                        <p:cTn id="7" dur="500" fill="hold"/>
                                        <p:tgtEl>
                                          <p:spTgt spid="1442824"/>
                                        </p:tgtEl>
                                        <p:attrNameLst>
                                          <p:attrName>ppt_x</p:attrName>
                                        </p:attrNameLst>
                                      </p:cBhvr>
                                      <p:tavLst>
                                        <p:tav tm="0">
                                          <p:val>
                                            <p:strVal val="#ppt_x"/>
                                          </p:val>
                                        </p:tav>
                                        <p:tav tm="100000">
                                          <p:val>
                                            <p:strVal val="#ppt_x"/>
                                          </p:val>
                                        </p:tav>
                                      </p:tavLst>
                                    </p:anim>
                                    <p:anim calcmode="lin" valueType="num">
                                      <p:cBhvr additive="base">
                                        <p:cTn id="8" dur="500" fill="hold"/>
                                        <p:tgtEl>
                                          <p:spTgt spid="144282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1442826"/>
                                        </p:tgtEl>
                                        <p:attrNameLst>
                                          <p:attrName>style.visibility</p:attrName>
                                        </p:attrNameLst>
                                      </p:cBhvr>
                                      <p:to>
                                        <p:strVal val="visible"/>
                                      </p:to>
                                    </p:set>
                                    <p:animEffect transition="in" filter="blinds(horizontal)">
                                      <p:cBhvr>
                                        <p:cTn id="12" dur="500"/>
                                        <p:tgtEl>
                                          <p:spTgt spid="1442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2826" grpId="0"/>
    </p:bldLst>
  </p:timing>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14348" y="785794"/>
            <a:ext cx="8034365" cy="4011631"/>
          </a:xfrm>
        </p:spPr>
        <p:txBody>
          <a:bodyPr/>
          <a:lstStyle/>
          <a:p>
            <a:pPr marL="0" indent="0" eaLnBrk="1" hangingPunct="1">
              <a:lnSpc>
                <a:spcPts val="3500"/>
              </a:lnSpc>
              <a:spcBef>
                <a:spcPct val="0"/>
              </a:spcBef>
              <a:buNone/>
            </a:pPr>
            <a:r>
              <a:rPr lang="en-US" altLang="zh-CN" sz="2400" b="1" dirty="0" smtClean="0">
                <a:solidFill>
                  <a:srgbClr val="000000"/>
                </a:solidFill>
                <a:latin typeface="Times New Roman" pitchFamily="18" charset="0"/>
                <a:cs typeface="Times New Roman" pitchFamily="18" charset="0"/>
              </a:rPr>
              <a:t>(2)</a:t>
            </a:r>
            <a:r>
              <a:rPr lang="zh-CN" altLang="en-US" sz="2400" b="1" dirty="0" smtClean="0">
                <a:solidFill>
                  <a:srgbClr val="000000"/>
                </a:solidFill>
                <a:latin typeface="Times New Roman" pitchFamily="18" charset="0"/>
                <a:cs typeface="Times New Roman" pitchFamily="18" charset="0"/>
              </a:rPr>
              <a:t>请结合自己的阅读经验，选取传统纸质媒介阅读和数字媒介阅读两种方式中的一种，概括其特点并略做说明。</a:t>
            </a:r>
            <a:endParaRPr lang="zh-CN" altLang="en-US" sz="2400" b="1" dirty="0" smtClean="0">
              <a:latin typeface="宋体" pitchFamily="2" charset="-122"/>
            </a:endParaRPr>
          </a:p>
        </p:txBody>
      </p:sp>
      <p:sp>
        <p:nvSpPr>
          <p:cNvPr id="1444868"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4487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4487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14348" y="857232"/>
            <a:ext cx="8034365" cy="3940193"/>
          </a:xfrm>
        </p:spPr>
        <p:txBody>
          <a:bodyPr/>
          <a:lstStyle/>
          <a:p>
            <a:pPr marL="0" indent="0">
              <a:lnSpc>
                <a:spcPts val="3500"/>
              </a:lnSpc>
              <a:buNone/>
            </a:pPr>
            <a:r>
              <a:rPr lang="en-US" altLang="en-US" sz="2400" b="1" dirty="0" smtClean="0">
                <a:solidFill>
                  <a:srgbClr val="990033"/>
                </a:solidFill>
                <a:latin typeface="宋体" pitchFamily="2" charset="-122"/>
                <a:cs typeface="Times New Roman" pitchFamily="18" charset="0"/>
              </a:rPr>
              <a:t>(1)</a:t>
            </a:r>
            <a:r>
              <a:rPr lang="zh-CN" altLang="en-US" sz="2400" b="1" dirty="0" smtClean="0">
                <a:solidFill>
                  <a:srgbClr val="990033"/>
                </a:solidFill>
                <a:latin typeface="宋体" pitchFamily="2" charset="-122"/>
                <a:cs typeface="Times New Roman" pitchFamily="18" charset="0"/>
              </a:rPr>
              <a:t>近年来各媒介综合阅读率逐年上升，其中数字媒介阅读率近三年上升迅猛。</a:t>
            </a:r>
          </a:p>
          <a:p>
            <a:pPr marL="0" indent="0">
              <a:lnSpc>
                <a:spcPts val="3500"/>
              </a:lnSpc>
              <a:buNone/>
            </a:pPr>
            <a:r>
              <a:rPr lang="en-US" altLang="en-US" sz="2400" b="1" dirty="0" smtClean="0">
                <a:solidFill>
                  <a:srgbClr val="990033"/>
                </a:solidFill>
                <a:latin typeface="宋体" pitchFamily="2" charset="-122"/>
                <a:cs typeface="Times New Roman" pitchFamily="18" charset="0"/>
              </a:rPr>
              <a:t>(2)(</a:t>
            </a:r>
            <a:r>
              <a:rPr lang="zh-CN" altLang="en-US" sz="2400" b="1" dirty="0" smtClean="0">
                <a:solidFill>
                  <a:srgbClr val="990033"/>
                </a:solidFill>
                <a:latin typeface="宋体" pitchFamily="2" charset="-122"/>
                <a:cs typeface="Times New Roman" pitchFamily="18" charset="0"/>
              </a:rPr>
              <a:t>示例</a:t>
            </a: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传统纸质媒介阅读特点：是多数人的首选阅读方式，是目前获取知识的最重要的方式，有利于提高青少年的思考能力。</a:t>
            </a:r>
          </a:p>
          <a:p>
            <a:pPr marL="0" indent="0">
              <a:lnSpc>
                <a:spcPts val="3500"/>
              </a:lnSpc>
              <a:buNone/>
            </a:pPr>
            <a:r>
              <a:rPr lang="zh-CN" altLang="en-US" sz="2400" b="1" dirty="0" smtClean="0">
                <a:solidFill>
                  <a:srgbClr val="990033"/>
                </a:solidFill>
                <a:latin typeface="宋体" pitchFamily="2" charset="-122"/>
                <a:cs typeface="Times New Roman" pitchFamily="18" charset="0"/>
              </a:rPr>
              <a:t>数字媒介阅读特点：获取知识便利，信息检索方便，费用低廉甚至免费。</a:t>
            </a:r>
          </a:p>
        </p:txBody>
      </p:sp>
      <p:sp>
        <p:nvSpPr>
          <p:cNvPr id="1444868"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4487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4487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642918"/>
            <a:ext cx="7786742" cy="5286412"/>
          </a:xfrm>
        </p:spPr>
        <p:txBody>
          <a:bodyPr>
            <a:noAutofit/>
          </a:bodyPr>
          <a:lstStyle/>
          <a:p>
            <a:pPr marL="0" indent="0" eaLnBrk="1" hangingPunct="1">
              <a:lnSpc>
                <a:spcPts val="3500"/>
              </a:lnSpc>
              <a:spcBef>
                <a:spcPct val="0"/>
              </a:spcBef>
              <a:buFont typeface="Arial" charset="0"/>
              <a:buNone/>
            </a:pP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对点训练</a:t>
            </a:r>
            <a:r>
              <a:rPr lang="en-US" altLang="zh-CN" sz="2400" b="1" dirty="0" smtClean="0">
                <a:latin typeface="黑体" pitchFamily="2" charset="-122"/>
                <a:ea typeface="黑体" pitchFamily="2" charset="-122"/>
              </a:rPr>
              <a:t>】</a:t>
            </a:r>
          </a:p>
          <a:p>
            <a:pPr marL="0" indent="0" eaLnBrk="1" hangingPunct="1">
              <a:lnSpc>
                <a:spcPts val="3500"/>
              </a:lnSpc>
              <a:spcBef>
                <a:spcPct val="0"/>
              </a:spcBef>
              <a:buNone/>
            </a:pPr>
            <a:r>
              <a:rPr lang="en-US" altLang="zh-CN" sz="2400" b="1" dirty="0" smtClean="0">
                <a:latin typeface="+mn-ea"/>
              </a:rPr>
              <a:t>12.</a:t>
            </a:r>
            <a:r>
              <a:rPr lang="zh-CN" altLang="en-US" sz="2400" b="1" dirty="0" smtClean="0">
                <a:latin typeface="+mn-ea"/>
              </a:rPr>
              <a:t>下列各句中，加点的成语使用恰当的一项是</a:t>
            </a:r>
            <a:r>
              <a:rPr lang="en-US" altLang="zh-CN" sz="2400" b="1" dirty="0" smtClean="0">
                <a:latin typeface="+mn-ea"/>
              </a:rPr>
              <a:t>(</a:t>
            </a:r>
            <a:r>
              <a:rPr lang="zh-CN" altLang="en-US" sz="2400" b="1" dirty="0" smtClean="0">
                <a:latin typeface="+mn-ea"/>
              </a:rPr>
              <a:t>　　</a:t>
            </a:r>
            <a:r>
              <a:rPr lang="en-US" altLang="zh-CN" sz="2400" b="1" dirty="0" smtClean="0">
                <a:latin typeface="+mn-ea"/>
              </a:rPr>
              <a:t>)</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A. </a:t>
            </a:r>
            <a:r>
              <a:rPr lang="zh-CN" altLang="en-US" sz="2400" b="1" dirty="0" smtClean="0">
                <a:latin typeface="Times New Roman" pitchFamily="18" charset="0"/>
                <a:cs typeface="Times New Roman" pitchFamily="18" charset="0"/>
              </a:rPr>
              <a:t>碳排放过量会给地球生态环境带来严重的危害，如果不设法加以遏制，必然会威胁人类生存，全球性大灾难指日可待。</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B. </a:t>
            </a:r>
            <a:r>
              <a:rPr lang="zh-CN" altLang="en-US" sz="2400" b="1" dirty="0" smtClean="0">
                <a:latin typeface="Times New Roman" pitchFamily="18" charset="0"/>
                <a:cs typeface="Times New Roman" pitchFamily="18" charset="0"/>
              </a:rPr>
              <a:t>近日，记者在无极县见到了神奇的“景观”</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红色碱性皮革污水汇成了千岛湖一样的大水塘，十余个水塘连成一片，水塘中满是红色污水，场面蔚为大观。</a:t>
            </a:r>
            <a:endParaRPr lang="en-US" altLang="zh-CN" sz="2400" b="1" dirty="0" smtClean="0">
              <a:latin typeface="Times New Roman" pitchFamily="18" charset="0"/>
              <a:cs typeface="Times New Roman" pitchFamily="18" charset="0"/>
            </a:endParaRPr>
          </a:p>
          <a:p>
            <a:pPr marL="0" indent="0" eaLnBrk="1" hangingPunct="1">
              <a:lnSpc>
                <a:spcPts val="3500"/>
              </a:lnSpc>
              <a:spcBef>
                <a:spcPct val="0"/>
              </a:spcBef>
              <a:buNone/>
            </a:pPr>
            <a:endParaRPr lang="zh-CN" altLang="en-US" sz="2400" b="1" dirty="0" smtClean="0">
              <a:latin typeface="+mn-ea"/>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31846"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3184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1" name="TextBox 10"/>
          <p:cNvSpPr txBox="1"/>
          <p:nvPr/>
        </p:nvSpPr>
        <p:spPr>
          <a:xfrm>
            <a:off x="5960598" y="3986666"/>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2" name="TextBox 11"/>
          <p:cNvSpPr txBox="1"/>
          <p:nvPr/>
        </p:nvSpPr>
        <p:spPr>
          <a:xfrm>
            <a:off x="711231" y="2694160"/>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0"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par>
    </p:tnLst>
  </p:timing>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85794"/>
            <a:ext cx="7929618" cy="5522931"/>
          </a:xfrm>
        </p:spPr>
        <p:txBody>
          <a:bodyPr/>
          <a:lstStyle/>
          <a:p>
            <a:pPr marL="0" indent="0">
              <a:lnSpc>
                <a:spcPts val="3500"/>
              </a:lnSpc>
              <a:buNone/>
            </a:pP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解析</a:t>
            </a:r>
            <a:r>
              <a:rPr lang="en-US" altLang="en-US" sz="2400" b="1" dirty="0" smtClean="0">
                <a:solidFill>
                  <a:srgbClr val="990033"/>
                </a:solidFill>
                <a:latin typeface="宋体" pitchFamily="2" charset="-122"/>
                <a:cs typeface="Times New Roman" pitchFamily="18" charset="0"/>
              </a:rPr>
              <a:t>]  </a:t>
            </a:r>
            <a:r>
              <a:rPr lang="zh-CN" altLang="en-US" sz="2400" b="1" dirty="0" smtClean="0">
                <a:solidFill>
                  <a:srgbClr val="990033"/>
                </a:solidFill>
                <a:latin typeface="宋体" pitchFamily="2" charset="-122"/>
                <a:cs typeface="Times New Roman" pitchFamily="18" charset="0"/>
              </a:rPr>
              <a:t>图表题主要考查对图表材料的分析能力及对材料进行综合性评价的能力。解答本题需注意三点：</a:t>
            </a:r>
            <a:r>
              <a:rPr lang="en-US" altLang="en-US" sz="2400" b="1" dirty="0" smtClean="0">
                <a:solidFill>
                  <a:srgbClr val="990033"/>
                </a:solidFill>
                <a:latin typeface="宋体" pitchFamily="2" charset="-122"/>
                <a:cs typeface="Times New Roman" pitchFamily="18" charset="0"/>
              </a:rPr>
              <a:t>①</a:t>
            </a:r>
            <a:r>
              <a:rPr lang="zh-CN" altLang="en-US" sz="2400" b="1" dirty="0" smtClean="0">
                <a:solidFill>
                  <a:srgbClr val="990033"/>
                </a:solidFill>
                <a:latin typeface="宋体" pitchFamily="2" charset="-122"/>
                <a:cs typeface="Times New Roman" pitchFamily="18" charset="0"/>
              </a:rPr>
              <a:t>注重整体阅读。答这类考题，应当先对材料或图表资料等有一个整体的了解。②重视数据变化。数据的变化往往说明了某个问题，而这可能正是图表材料的重要之处，往往也是得出观点的关键所在。③注意图表细节。图表中的一些细节不能忽视，它们往往起提示作用，如图表下的“注”等。</a:t>
            </a:r>
          </a:p>
        </p:txBody>
      </p:sp>
      <p:sp>
        <p:nvSpPr>
          <p:cNvPr id="1445892"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4589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45895"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6914" name="内容占位符 2"/>
          <p:cNvSpPr>
            <a:spLocks noGrp="1"/>
          </p:cNvSpPr>
          <p:nvPr>
            <p:ph idx="4294967295"/>
          </p:nvPr>
        </p:nvSpPr>
        <p:spPr>
          <a:xfrm>
            <a:off x="900113" y="908050"/>
            <a:ext cx="7848600" cy="5400675"/>
          </a:xfrm>
        </p:spPr>
        <p:txBody>
          <a:bodyPr/>
          <a:lstStyle/>
          <a:p>
            <a:pPr marL="0" indent="0" eaLnBrk="1" hangingPunct="1">
              <a:lnSpc>
                <a:spcPts val="3500"/>
              </a:lnSpc>
              <a:spcBef>
                <a:spcPct val="0"/>
              </a:spcBef>
              <a:buFont typeface="Arial" charset="0"/>
              <a:buNone/>
            </a:pPr>
            <a:r>
              <a:rPr lang="en-US" altLang="zh-CN" sz="2400" b="1" dirty="0" smtClean="0">
                <a:latin typeface="宋体" pitchFamily="2" charset="-122"/>
              </a:rPr>
              <a:t>4</a:t>
            </a:r>
            <a:r>
              <a:rPr lang="zh-CN" altLang="en-US" sz="2400" b="1" dirty="0" smtClean="0">
                <a:latin typeface="宋体" pitchFamily="2" charset="-122"/>
              </a:rPr>
              <a:t>．</a:t>
            </a:r>
            <a:r>
              <a:rPr lang="zh-CN" altLang="en-US" sz="2400" b="1" dirty="0" smtClean="0">
                <a:solidFill>
                  <a:srgbClr val="000000"/>
                </a:solidFill>
                <a:latin typeface="Times New Roman" pitchFamily="18" charset="0"/>
                <a:cs typeface="Times New Roman" pitchFamily="18" charset="0"/>
              </a:rPr>
              <a:t>下面的两幅饼状图是今年</a:t>
            </a:r>
            <a:r>
              <a:rPr lang="en-US" altLang="zh-CN" sz="2400" b="1" dirty="0" smtClean="0">
                <a:solidFill>
                  <a:srgbClr val="000000"/>
                </a:solidFill>
                <a:latin typeface="宋体" pitchFamily="2" charset="-122"/>
                <a:ea typeface="宋体" pitchFamily="2" charset="-122"/>
                <a:cs typeface="Times New Roman" pitchFamily="18" charset="0"/>
              </a:rPr>
              <a:t>3</a:t>
            </a:r>
            <a:r>
              <a:rPr lang="zh-CN" altLang="en-US" sz="2400" b="1" dirty="0" smtClean="0">
                <a:solidFill>
                  <a:srgbClr val="000000"/>
                </a:solidFill>
                <a:latin typeface="Times New Roman" pitchFamily="18" charset="0"/>
                <a:cs typeface="Times New Roman" pitchFamily="18" charset="0"/>
              </a:rPr>
              <a:t>月福布斯中文网对我国大众富裕阶层</a:t>
            </a:r>
            <a:r>
              <a:rPr lang="en-US" altLang="zh-CN"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俗称</a:t>
            </a:r>
            <a:r>
              <a:rPr lang="zh-CN" altLang="en-US" sz="2400" b="1" dirty="0" smtClean="0">
                <a:solidFill>
                  <a:srgbClr val="000000"/>
                </a:solidFill>
                <a:latin typeface="宋体" pitchFamily="2" charset="-122"/>
                <a:cs typeface="Times New Roman" pitchFamily="18" charset="0"/>
              </a:rPr>
              <a:t>“</a:t>
            </a:r>
            <a:r>
              <a:rPr lang="zh-CN" altLang="en-US" sz="2400" b="1" dirty="0" smtClean="0">
                <a:solidFill>
                  <a:srgbClr val="000000"/>
                </a:solidFill>
                <a:latin typeface="Times New Roman" pitchFamily="18" charset="0"/>
                <a:cs typeface="Times New Roman" pitchFamily="18" charset="0"/>
              </a:rPr>
              <a:t>白领</a:t>
            </a:r>
            <a:r>
              <a:rPr lang="zh-CN" altLang="en-US" sz="2400" b="1" dirty="0" smtClean="0">
                <a:solidFill>
                  <a:srgbClr val="000000"/>
                </a:solidFill>
                <a:latin typeface="宋体" pitchFamily="2" charset="-122"/>
                <a:cs typeface="Times New Roman" pitchFamily="18" charset="0"/>
              </a:rPr>
              <a:t>”</a:t>
            </a:r>
            <a:r>
              <a:rPr lang="en-US" altLang="zh-CN"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的年龄及学历分布情况调查的结果，请根据下面两图所反映的情况填写下面文段中空缺的内容，使上下文连贯。要求：填写的内容不能出现图表中的具体数据。（</a:t>
            </a:r>
            <a:r>
              <a:rPr lang="en-US" altLang="zh-CN" sz="2400" b="1" dirty="0" smtClean="0">
                <a:solidFill>
                  <a:srgbClr val="000000"/>
                </a:solidFill>
                <a:latin typeface="宋体" pitchFamily="2" charset="-122"/>
                <a:ea typeface="宋体" pitchFamily="2" charset="-122"/>
                <a:cs typeface="Times New Roman" pitchFamily="18" charset="0"/>
              </a:rPr>
              <a:t>4</a:t>
            </a:r>
            <a:r>
              <a:rPr lang="zh-CN" altLang="en-US" sz="2400" b="1" dirty="0" smtClean="0">
                <a:solidFill>
                  <a:srgbClr val="000000"/>
                </a:solidFill>
                <a:latin typeface="Times New Roman" pitchFamily="18" charset="0"/>
                <a:cs typeface="Times New Roman" pitchFamily="18" charset="0"/>
              </a:rPr>
              <a:t>分）</a:t>
            </a:r>
            <a:endParaRPr lang="zh-CN" altLang="en-US" sz="2400" b="1" dirty="0" smtClean="0">
              <a:latin typeface="宋体" pitchFamily="2" charset="-122"/>
            </a:endParaRPr>
          </a:p>
          <a:p>
            <a:pPr marL="0" indent="0" eaLnBrk="1" hangingPunct="1">
              <a:lnSpc>
                <a:spcPts val="3500"/>
              </a:lnSpc>
              <a:spcBef>
                <a:spcPct val="0"/>
              </a:spcBef>
              <a:buFont typeface="Arial" charset="0"/>
              <a:buNone/>
            </a:pPr>
            <a:endParaRPr lang="zh-CN" altLang="en-US" sz="2400" b="1" dirty="0" smtClean="0">
              <a:latin typeface="宋体" pitchFamily="2" charset="-122"/>
            </a:endParaRPr>
          </a:p>
          <a:p>
            <a:pPr marL="0" indent="0" eaLnBrk="1" hangingPunct="1">
              <a:lnSpc>
                <a:spcPts val="3500"/>
              </a:lnSpc>
              <a:spcBef>
                <a:spcPct val="0"/>
              </a:spcBef>
              <a:buFont typeface="Arial" charset="0"/>
              <a:buNone/>
            </a:pPr>
            <a:endParaRPr lang="zh-CN" altLang="en-US" sz="2400" b="1" dirty="0" smtClean="0">
              <a:latin typeface="宋体" pitchFamily="2" charset="-122"/>
            </a:endParaRPr>
          </a:p>
          <a:p>
            <a:pPr marL="0" indent="0" eaLnBrk="1" hangingPunct="1">
              <a:lnSpc>
                <a:spcPts val="3500"/>
              </a:lnSpc>
              <a:spcBef>
                <a:spcPct val="0"/>
              </a:spcBef>
              <a:buFont typeface="Arial" charset="0"/>
              <a:buNone/>
            </a:pPr>
            <a:endParaRPr lang="zh-CN" altLang="en-US" sz="2400" b="1" dirty="0" smtClean="0">
              <a:latin typeface="宋体" pitchFamily="2" charset="-122"/>
            </a:endParaRPr>
          </a:p>
          <a:p>
            <a:pPr marL="0" indent="0" eaLnBrk="1" hangingPunct="1">
              <a:lnSpc>
                <a:spcPts val="3500"/>
              </a:lnSpc>
              <a:spcBef>
                <a:spcPct val="0"/>
              </a:spcBef>
              <a:buFont typeface="Arial" charset="0"/>
              <a:buNone/>
            </a:pPr>
            <a:endParaRPr lang="zh-CN" altLang="en-US" sz="2400" b="1" dirty="0" smtClean="0">
              <a:latin typeface="宋体" pitchFamily="2" charset="-122"/>
            </a:endParaRPr>
          </a:p>
          <a:p>
            <a:pPr marL="0" indent="0" eaLnBrk="1" hangingPunct="1">
              <a:lnSpc>
                <a:spcPts val="3500"/>
              </a:lnSpc>
              <a:spcBef>
                <a:spcPct val="0"/>
              </a:spcBef>
              <a:buFont typeface="Arial" charset="0"/>
              <a:buNone/>
            </a:pPr>
            <a:r>
              <a:rPr lang="en-US" altLang="zh-CN" sz="2400" b="1" dirty="0" smtClean="0">
                <a:latin typeface="宋体" pitchFamily="2" charset="-122"/>
              </a:rPr>
              <a:t>    </a:t>
            </a:r>
            <a:endParaRPr lang="zh-CN" altLang="en-US" sz="2400" b="1" dirty="0" smtClean="0">
              <a:latin typeface="宋体" pitchFamily="2" charset="-122"/>
            </a:endParaRPr>
          </a:p>
        </p:txBody>
      </p:sp>
      <p:sp>
        <p:nvSpPr>
          <p:cNvPr id="1446916"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4691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46919"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446920" name="Rectangle 8"/>
          <p:cNvSpPr>
            <a:spLocks noChangeArrowheads="1"/>
          </p:cNvSpPr>
          <p:nvPr/>
        </p:nvSpPr>
        <p:spPr bwMode="auto">
          <a:xfrm>
            <a:off x="6496050" y="2773363"/>
            <a:ext cx="482600" cy="244475"/>
          </a:xfrm>
          <a:prstGeom prst="rect">
            <a:avLst/>
          </a:prstGeom>
          <a:noFill/>
          <a:ln w="9525">
            <a:noFill/>
            <a:miter lim="800000"/>
            <a:headEnd/>
            <a:tailEnd/>
          </a:ln>
        </p:spPr>
        <p:txBody>
          <a:bodyPr wrap="none" anchor="ctr">
            <a:spAutoFit/>
          </a:bodyPr>
          <a:lstStyle/>
          <a:p>
            <a:pPr indent="266700" algn="ctr" eaLnBrk="1" hangingPunct="1">
              <a:lnSpc>
                <a:spcPct val="100000"/>
              </a:lnSpc>
              <a:spcBef>
                <a:spcPct val="0"/>
              </a:spcBef>
              <a:buFontTx/>
              <a:buNone/>
            </a:pPr>
            <a:r>
              <a:rPr lang="zh-CN" altLang="en-US" sz="1000">
                <a:latin typeface="Times New Roman" pitchFamily="18" charset="0"/>
                <a:cs typeface="Times New Roman" pitchFamily="18" charset="0"/>
              </a:rPr>
              <a:t> </a:t>
            </a:r>
            <a:endParaRPr lang="zh-CN" altLang="en-US" sz="1800"/>
          </a:p>
        </p:txBody>
      </p:sp>
      <p:sp>
        <p:nvSpPr>
          <p:cNvPr id="1446921" name="Rectangle 11"/>
          <p:cNvSpPr>
            <a:spLocks noChangeArrowheads="1"/>
          </p:cNvSpPr>
          <p:nvPr/>
        </p:nvSpPr>
        <p:spPr bwMode="auto">
          <a:xfrm>
            <a:off x="2946400" y="4084638"/>
            <a:ext cx="184150" cy="366712"/>
          </a:xfrm>
          <a:prstGeom prst="rect">
            <a:avLst/>
          </a:prstGeom>
          <a:noFill/>
          <a:ln w="9525">
            <a:noFill/>
            <a:miter lim="800000"/>
            <a:headEnd/>
            <a:tailEnd/>
          </a:ln>
        </p:spPr>
        <p:txBody>
          <a:bodyPr wrap="none" anchor="ctr">
            <a:spAutoFit/>
          </a:bodyPr>
          <a:lstStyle/>
          <a:p>
            <a:pPr algn="l" eaLnBrk="1" hangingPunct="1">
              <a:lnSpc>
                <a:spcPct val="100000"/>
              </a:lnSpc>
              <a:spcBef>
                <a:spcPct val="0"/>
              </a:spcBef>
              <a:buFontTx/>
              <a:buNone/>
            </a:pPr>
            <a:endParaRPr lang="zh-CN" altLang="en-US" sz="18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46914">
                                            <p:txEl>
                                              <p:pRg st="0" end="0"/>
                                            </p:txEl>
                                          </p:spTgt>
                                        </p:tgtEl>
                                        <p:attrNameLst>
                                          <p:attrName>style.visibility</p:attrName>
                                        </p:attrNameLst>
                                      </p:cBhvr>
                                      <p:to>
                                        <p:strVal val="visible"/>
                                      </p:to>
                                    </p:set>
                                    <p:animEffect transition="in" filter="blinds(horizontal)">
                                      <p:cBhvr>
                                        <p:cTn id="7" dur="500"/>
                                        <p:tgtEl>
                                          <p:spTgt spid="14469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7939"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47941"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47942"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447943" name="Rectangle 8"/>
          <p:cNvSpPr>
            <a:spLocks noChangeArrowheads="1"/>
          </p:cNvSpPr>
          <p:nvPr/>
        </p:nvSpPr>
        <p:spPr bwMode="auto">
          <a:xfrm>
            <a:off x="6496050" y="2773363"/>
            <a:ext cx="482600" cy="244475"/>
          </a:xfrm>
          <a:prstGeom prst="rect">
            <a:avLst/>
          </a:prstGeom>
          <a:noFill/>
          <a:ln w="9525">
            <a:noFill/>
            <a:miter lim="800000"/>
            <a:headEnd/>
            <a:tailEnd/>
          </a:ln>
        </p:spPr>
        <p:txBody>
          <a:bodyPr wrap="none" anchor="ctr">
            <a:spAutoFit/>
          </a:bodyPr>
          <a:lstStyle/>
          <a:p>
            <a:pPr indent="266700" algn="ctr" eaLnBrk="1" hangingPunct="1">
              <a:lnSpc>
                <a:spcPct val="100000"/>
              </a:lnSpc>
              <a:spcBef>
                <a:spcPct val="0"/>
              </a:spcBef>
              <a:buFontTx/>
              <a:buNone/>
            </a:pPr>
            <a:r>
              <a:rPr lang="zh-CN" altLang="en-US" sz="1000">
                <a:latin typeface="Times New Roman" pitchFamily="18" charset="0"/>
                <a:cs typeface="Times New Roman" pitchFamily="18" charset="0"/>
              </a:rPr>
              <a:t> </a:t>
            </a:r>
            <a:endParaRPr lang="zh-CN" altLang="en-US" sz="1800"/>
          </a:p>
        </p:txBody>
      </p:sp>
      <p:sp>
        <p:nvSpPr>
          <p:cNvPr id="1447944" name="Rectangle 9"/>
          <p:cNvSpPr>
            <a:spLocks noChangeArrowheads="1"/>
          </p:cNvSpPr>
          <p:nvPr/>
        </p:nvSpPr>
        <p:spPr bwMode="auto">
          <a:xfrm>
            <a:off x="2946400" y="4084638"/>
            <a:ext cx="184150" cy="366712"/>
          </a:xfrm>
          <a:prstGeom prst="rect">
            <a:avLst/>
          </a:prstGeom>
          <a:noFill/>
          <a:ln w="9525">
            <a:noFill/>
            <a:miter lim="800000"/>
            <a:headEnd/>
            <a:tailEnd/>
          </a:ln>
        </p:spPr>
        <p:txBody>
          <a:bodyPr wrap="none" anchor="ctr">
            <a:spAutoFit/>
          </a:bodyPr>
          <a:lstStyle/>
          <a:p>
            <a:pPr algn="l" eaLnBrk="1" hangingPunct="1">
              <a:lnSpc>
                <a:spcPct val="100000"/>
              </a:lnSpc>
              <a:spcBef>
                <a:spcPct val="0"/>
              </a:spcBef>
              <a:buFontTx/>
              <a:buNone/>
            </a:pPr>
            <a:endParaRPr lang="zh-CN" altLang="en-US" sz="1800"/>
          </a:p>
        </p:txBody>
      </p:sp>
      <p:pic>
        <p:nvPicPr>
          <p:cNvPr id="1447945" name="Picture 9" descr="TT1.EPS"/>
          <p:cNvPicPr>
            <a:picLocks noChangeAspect="1" noChangeArrowheads="1"/>
          </p:cNvPicPr>
          <p:nvPr/>
        </p:nvPicPr>
        <p:blipFill>
          <a:blip r:embed="rId3" r:link="rId4" cstate="print"/>
          <a:srcRect/>
          <a:stretch>
            <a:fillRect/>
          </a:stretch>
        </p:blipFill>
        <p:spPr bwMode="auto">
          <a:xfrm>
            <a:off x="1979613" y="765175"/>
            <a:ext cx="4970462" cy="5619750"/>
          </a:xfrm>
          <a:prstGeom prst="rect">
            <a:avLst/>
          </a:prstGeom>
          <a:noFill/>
          <a:ln w="9525">
            <a:noFill/>
            <a:miter lim="800000"/>
            <a:headEnd/>
            <a:tailEnd/>
          </a:ln>
        </p:spPr>
      </p:pic>
      <p:sp>
        <p:nvSpPr>
          <p:cNvPr id="6" name="动作按钮: 自定义 5">
            <a:hlinkClick r:id="rId5"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47945"/>
                                        </p:tgtEl>
                                        <p:attrNameLst>
                                          <p:attrName>style.visibility</p:attrName>
                                        </p:attrNameLst>
                                      </p:cBhvr>
                                      <p:to>
                                        <p:strVal val="visible"/>
                                      </p:to>
                                    </p:set>
                                    <p:anim calcmode="lin" valueType="num">
                                      <p:cBhvr additive="base">
                                        <p:cTn id="7" dur="500" fill="hold"/>
                                        <p:tgtEl>
                                          <p:spTgt spid="1447945"/>
                                        </p:tgtEl>
                                        <p:attrNameLst>
                                          <p:attrName>ppt_x</p:attrName>
                                        </p:attrNameLst>
                                      </p:cBhvr>
                                      <p:tavLst>
                                        <p:tav tm="0">
                                          <p:val>
                                            <p:strVal val="#ppt_x"/>
                                          </p:val>
                                        </p:tav>
                                        <p:tav tm="100000">
                                          <p:val>
                                            <p:strVal val="#ppt_x"/>
                                          </p:val>
                                        </p:tav>
                                      </p:tavLst>
                                    </p:anim>
                                    <p:anim calcmode="lin" valueType="num">
                                      <p:cBhvr additive="base">
                                        <p:cTn id="8" dur="500" fill="hold"/>
                                        <p:tgtEl>
                                          <p:spTgt spid="14479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900113" y="908050"/>
            <a:ext cx="7848600" cy="2376488"/>
          </a:xfrm>
        </p:spPr>
        <p:txBody>
          <a:bodyPr/>
          <a:lstStyle/>
          <a:p>
            <a:pPr marL="0" indent="622300" eaLnBrk="1" hangingPunct="1">
              <a:lnSpc>
                <a:spcPts val="3500"/>
              </a:lnSpc>
              <a:spcBef>
                <a:spcPct val="0"/>
              </a:spcBef>
              <a:buFont typeface="Arial" charset="0"/>
              <a:buNone/>
            </a:pPr>
            <a:r>
              <a:rPr lang="zh-CN" altLang="en-US" sz="2400" b="1" dirty="0" smtClean="0">
                <a:solidFill>
                  <a:srgbClr val="000000"/>
                </a:solidFill>
                <a:latin typeface="Times New Roman" pitchFamily="18" charset="0"/>
                <a:cs typeface="Times New Roman" pitchFamily="18" charset="0"/>
              </a:rPr>
              <a:t>调查显示，中国大众富裕阶层在年龄结构方面，</a:t>
            </a:r>
            <a:r>
              <a:rPr lang="en-US" altLang="zh-CN" sz="2400" b="1" dirty="0" smtClean="0">
                <a:solidFill>
                  <a:srgbClr val="000000"/>
                </a:solidFill>
                <a:latin typeface="Times New Roman" pitchFamily="18" charset="0"/>
                <a:cs typeface="Times New Roman" pitchFamily="18" charset="0"/>
              </a:rPr>
              <a:t>__</a:t>
            </a:r>
            <a:r>
              <a:rPr lang="en-US" altLang="zh-CN" sz="2400" b="1" u="sng" dirty="0" smtClean="0">
                <a:solidFill>
                  <a:srgbClr val="000000"/>
                </a:solidFill>
                <a:latin typeface="宋体" pitchFamily="2" charset="-122"/>
                <a:cs typeface="Times New Roman" pitchFamily="18" charset="0"/>
              </a:rPr>
              <a:t>①  </a:t>
            </a:r>
            <a:r>
              <a:rPr lang="zh-CN" altLang="en-US" sz="2400" b="1" dirty="0" smtClean="0">
                <a:solidFill>
                  <a:srgbClr val="000000"/>
                </a:solidFill>
                <a:latin typeface="Times New Roman" pitchFamily="18" charset="0"/>
                <a:cs typeface="Times New Roman" pitchFamily="18" charset="0"/>
              </a:rPr>
              <a:t>，而“</a:t>
            </a:r>
            <a:r>
              <a:rPr lang="en-US" altLang="zh-CN" sz="2400" b="1" dirty="0" smtClean="0">
                <a:solidFill>
                  <a:srgbClr val="000000"/>
                </a:solidFill>
                <a:latin typeface="宋体" pitchFamily="2" charset="-122"/>
                <a:ea typeface="宋体" pitchFamily="2" charset="-122"/>
                <a:cs typeface="Times New Roman" pitchFamily="18" charset="0"/>
              </a:rPr>
              <a:t>80</a:t>
            </a:r>
            <a:r>
              <a:rPr lang="zh-CN" altLang="en-US" sz="2400" b="1" dirty="0" smtClean="0">
                <a:solidFill>
                  <a:srgbClr val="000000"/>
                </a:solidFill>
                <a:latin typeface="Times New Roman" pitchFamily="18" charset="0"/>
                <a:cs typeface="Times New Roman" pitchFamily="18" charset="0"/>
              </a:rPr>
              <a:t>后”在其中所占的比重也越来越大。大众富裕阶层的学历普遍较高，本科及以上学历的总占比超过三分之二。综合以上两图，大众富裕阶层的总体形象可以大致概括为是一群</a:t>
            </a:r>
            <a:r>
              <a:rPr lang="en-US" altLang="zh-CN" sz="2400" b="1" u="sng" dirty="0" smtClean="0">
                <a:solidFill>
                  <a:srgbClr val="000000"/>
                </a:solidFill>
                <a:latin typeface="宋体" pitchFamily="2" charset="-122"/>
                <a:cs typeface="Times New Roman" pitchFamily="18" charset="0"/>
              </a:rPr>
              <a:t>②   </a:t>
            </a:r>
            <a:r>
              <a:rPr lang="zh-CN" altLang="en-US" sz="2400" b="1" dirty="0" smtClean="0">
                <a:solidFill>
                  <a:srgbClr val="000000"/>
                </a:solidFill>
                <a:latin typeface="Times New Roman" pitchFamily="18" charset="0"/>
                <a:cs typeface="Times New Roman" pitchFamily="18" charset="0"/>
              </a:rPr>
              <a:t>。</a:t>
            </a:r>
            <a:endParaRPr lang="zh-CN" altLang="en-US" sz="2400" b="1" dirty="0" smtClean="0">
              <a:latin typeface="宋体" pitchFamily="2" charset="-122"/>
            </a:endParaRPr>
          </a:p>
        </p:txBody>
      </p:sp>
      <p:sp>
        <p:nvSpPr>
          <p:cNvPr id="1448964"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4" name="Group 5"/>
          <p:cNvGrpSpPr>
            <a:grpSpLocks/>
          </p:cNvGrpSpPr>
          <p:nvPr/>
        </p:nvGrpSpPr>
        <p:grpSpPr bwMode="auto">
          <a:xfrm>
            <a:off x="1588" y="2674938"/>
            <a:ext cx="609600" cy="1978025"/>
            <a:chOff x="1" y="1685"/>
            <a:chExt cx="384" cy="1246"/>
          </a:xfrm>
        </p:grpSpPr>
        <p:pic>
          <p:nvPicPr>
            <p:cNvPr id="144896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4896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2" name="内容占位符 2"/>
          <p:cNvSpPr>
            <a:spLocks/>
          </p:cNvSpPr>
          <p:nvPr/>
        </p:nvSpPr>
        <p:spPr bwMode="auto">
          <a:xfrm>
            <a:off x="900113" y="3213100"/>
            <a:ext cx="7848600" cy="3095625"/>
          </a:xfrm>
          <a:prstGeom prst="rect">
            <a:avLst/>
          </a:prstGeom>
          <a:noFill/>
          <a:ln w="9525">
            <a:noFill/>
            <a:miter lim="800000"/>
            <a:headEnd/>
            <a:tailEnd/>
          </a:ln>
        </p:spPr>
        <p:txBody>
          <a:bodyPr/>
          <a:lstStyle/>
          <a:p>
            <a:pPr>
              <a:lnSpc>
                <a:spcPts val="3500"/>
              </a:lnSpc>
            </a:pPr>
            <a:r>
              <a:rPr lang="en-US" altLang="en-US" sz="2400" b="1" dirty="0" smtClean="0">
                <a:solidFill>
                  <a:srgbClr val="990033"/>
                </a:solidFill>
                <a:latin typeface="宋体" pitchFamily="2" charset="-122"/>
                <a:cs typeface="Times New Roman" pitchFamily="18" charset="0"/>
              </a:rPr>
              <a:t>①“60</a:t>
            </a:r>
            <a:r>
              <a:rPr lang="zh-CN" altLang="en-US" sz="2400" b="1" dirty="0" smtClean="0">
                <a:solidFill>
                  <a:srgbClr val="990033"/>
                </a:solidFill>
                <a:latin typeface="宋体" pitchFamily="2" charset="-122"/>
                <a:cs typeface="Times New Roman" pitchFamily="18" charset="0"/>
              </a:rPr>
              <a:t>后</a:t>
            </a: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与</a:t>
            </a:r>
            <a:r>
              <a:rPr lang="en-US" altLang="en-US" sz="2400" b="1" dirty="0" smtClean="0">
                <a:solidFill>
                  <a:srgbClr val="990033"/>
                </a:solidFill>
                <a:latin typeface="宋体" pitchFamily="2" charset="-122"/>
                <a:cs typeface="Times New Roman" pitchFamily="18" charset="0"/>
              </a:rPr>
              <a:t>“70</a:t>
            </a:r>
            <a:r>
              <a:rPr lang="zh-CN" altLang="en-US" sz="2400" b="1" dirty="0" smtClean="0">
                <a:solidFill>
                  <a:srgbClr val="990033"/>
                </a:solidFill>
                <a:latin typeface="宋体" pitchFamily="2" charset="-122"/>
                <a:cs typeface="Times New Roman" pitchFamily="18" charset="0"/>
              </a:rPr>
              <a:t>后</a:t>
            </a: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占主要地位　</a:t>
            </a:r>
            <a:r>
              <a:rPr lang="en-US" altLang="en-US" sz="2400" b="1" dirty="0" smtClean="0">
                <a:solidFill>
                  <a:srgbClr val="990033"/>
                </a:solidFill>
                <a:latin typeface="宋体" pitchFamily="2" charset="-122"/>
                <a:cs typeface="Times New Roman" pitchFamily="18" charset="0"/>
              </a:rPr>
              <a:t>②</a:t>
            </a:r>
            <a:r>
              <a:rPr lang="zh-CN" altLang="en-US" sz="2400" b="1" dirty="0" smtClean="0">
                <a:solidFill>
                  <a:srgbClr val="990033"/>
                </a:solidFill>
                <a:latin typeface="宋体" pitchFamily="2" charset="-122"/>
                <a:cs typeface="Times New Roman" pitchFamily="18" charset="0"/>
              </a:rPr>
              <a:t>有文化的中青年人</a:t>
            </a:r>
          </a:p>
          <a:p>
            <a:pPr>
              <a:lnSpc>
                <a:spcPts val="3500"/>
              </a:lnSpc>
            </a:pP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解析</a:t>
            </a:r>
            <a:r>
              <a:rPr lang="en-US" altLang="en-US" sz="2400" b="1" dirty="0" smtClean="0">
                <a:solidFill>
                  <a:srgbClr val="990033"/>
                </a:solidFill>
                <a:latin typeface="宋体" pitchFamily="2" charset="-122"/>
                <a:cs typeface="Times New Roman" pitchFamily="18" charset="0"/>
              </a:rPr>
              <a:t>]  </a:t>
            </a:r>
            <a:r>
              <a:rPr lang="zh-CN" altLang="en-US" sz="2400" b="1" dirty="0" smtClean="0">
                <a:solidFill>
                  <a:srgbClr val="990033"/>
                </a:solidFill>
                <a:latin typeface="宋体" pitchFamily="2" charset="-122"/>
                <a:cs typeface="Times New Roman" pitchFamily="18" charset="0"/>
              </a:rPr>
              <a:t>回答第一句需要仔细观察年龄分布饼状图，还需要注意 </a:t>
            </a:r>
            <a:r>
              <a:rPr lang="en-US" altLang="en-US" sz="2400" b="1" dirty="0" smtClean="0">
                <a:solidFill>
                  <a:srgbClr val="990033"/>
                </a:solidFill>
                <a:latin typeface="宋体" pitchFamily="2" charset="-122"/>
                <a:cs typeface="Times New Roman" pitchFamily="18" charset="0"/>
              </a:rPr>
              <a:t>“‘80</a:t>
            </a:r>
            <a:r>
              <a:rPr lang="zh-CN" altLang="en-US" sz="2400" b="1" dirty="0" smtClean="0">
                <a:solidFill>
                  <a:srgbClr val="990033"/>
                </a:solidFill>
                <a:latin typeface="宋体" pitchFamily="2" charset="-122"/>
                <a:cs typeface="Times New Roman" pitchFamily="18" charset="0"/>
              </a:rPr>
              <a:t>后</a:t>
            </a: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在其中所占的比重也越来越大</a:t>
            </a: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这一句，说明需要填的是什么年龄阶段占主体，很明显是</a:t>
            </a:r>
            <a:r>
              <a:rPr lang="en-US" altLang="en-US" sz="2400" b="1" dirty="0" smtClean="0">
                <a:solidFill>
                  <a:srgbClr val="990033"/>
                </a:solidFill>
                <a:latin typeface="宋体" pitchFamily="2" charset="-122"/>
                <a:cs typeface="Times New Roman" pitchFamily="18" charset="0"/>
              </a:rPr>
              <a:t>“60</a:t>
            </a:r>
            <a:r>
              <a:rPr lang="zh-CN" altLang="en-US" sz="2400" b="1" dirty="0" smtClean="0">
                <a:solidFill>
                  <a:srgbClr val="990033"/>
                </a:solidFill>
                <a:latin typeface="宋体" pitchFamily="2" charset="-122"/>
                <a:cs typeface="Times New Roman" pitchFamily="18" charset="0"/>
              </a:rPr>
              <a:t>后</a:t>
            </a: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与</a:t>
            </a:r>
            <a:r>
              <a:rPr lang="en-US" altLang="en-US" sz="2400" b="1" dirty="0" smtClean="0">
                <a:solidFill>
                  <a:srgbClr val="990033"/>
                </a:solidFill>
                <a:latin typeface="宋体" pitchFamily="2" charset="-122"/>
                <a:cs typeface="Times New Roman" pitchFamily="18" charset="0"/>
              </a:rPr>
              <a:t>“70</a:t>
            </a:r>
            <a:r>
              <a:rPr lang="zh-CN" altLang="en-US" sz="2400" b="1" dirty="0" smtClean="0">
                <a:solidFill>
                  <a:srgbClr val="990033"/>
                </a:solidFill>
                <a:latin typeface="宋体" pitchFamily="2" charset="-122"/>
                <a:cs typeface="Times New Roman" pitchFamily="18" charset="0"/>
              </a:rPr>
              <a:t>后</a:t>
            </a: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。第二句是总结句，需要对“白领”的年龄和学历做总结。</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5" y="785794"/>
            <a:ext cx="7926415" cy="5549919"/>
          </a:xfrm>
        </p:spPr>
        <p:txBody>
          <a:bodyPr/>
          <a:lstStyle/>
          <a:p>
            <a:pPr marL="0" indent="0" eaLnBrk="1" hangingPunct="1">
              <a:lnSpc>
                <a:spcPts val="3500"/>
              </a:lnSpc>
              <a:spcBef>
                <a:spcPct val="0"/>
              </a:spcBef>
              <a:buFont typeface="Arial" charset="0"/>
              <a:buNone/>
            </a:pPr>
            <a:r>
              <a:rPr lang="zh-CN" altLang="zh-CN" sz="2400" dirty="0" smtClean="0">
                <a:latin typeface="黑体" pitchFamily="2" charset="-122"/>
                <a:ea typeface="黑体" pitchFamily="2" charset="-122"/>
              </a:rPr>
              <a:t>►　</a:t>
            </a:r>
            <a:r>
              <a:rPr lang="zh-CN" altLang="en-US" sz="2400" dirty="0" smtClean="0">
                <a:latin typeface="黑体" pitchFamily="2" charset="-122"/>
                <a:ea typeface="黑体" pitchFamily="2" charset="-122"/>
              </a:rPr>
              <a:t>类型二</a:t>
            </a:r>
            <a:r>
              <a:rPr lang="en-US" altLang="zh-CN" sz="2400" dirty="0" smtClean="0">
                <a:latin typeface="黑体" pitchFamily="2" charset="-122"/>
                <a:ea typeface="黑体" pitchFamily="2" charset="-122"/>
              </a:rPr>
              <a:t>　</a:t>
            </a:r>
            <a:r>
              <a:rPr lang="zh-CN" altLang="en-US" sz="2400" dirty="0" smtClean="0">
                <a:latin typeface="黑体" pitchFamily="2" charset="-122"/>
                <a:ea typeface="黑体" pitchFamily="2" charset="-122"/>
              </a:rPr>
              <a:t>徽标</a:t>
            </a:r>
          </a:p>
          <a:p>
            <a:pPr marL="0" indent="0">
              <a:lnSpc>
                <a:spcPts val="3500"/>
              </a:lnSpc>
              <a:buNone/>
            </a:pPr>
            <a:r>
              <a:rPr lang="zh-CN" altLang="en-US" sz="2400" b="1" dirty="0" smtClean="0"/>
              <a:t>        徽标，即徽记、标志，它言简意赅、高度凝练、意蕴丰富。一般是为某一组织、行业、机构、活动而专门设计，通过图像、形状、颜色等多种元素的组合，表现该组织、行业、机构、活动的纲领、宗旨、理念、目标等，甚至带有宣传和鼓动性质。解答徽标类的图文转换题，需要深入分析图像、形状、颜色等各种元素及其组合后的内涵。因为在考题中颜色要素一般不作为重要元素来考虑，所以应重点分析徽标的构成部件分别承载的含义，各元素及其组合后所反映的主题。特别需要注意的是，有些元素或部件承载了多种含义。这类题的解题思路是：</a:t>
            </a:r>
          </a:p>
        </p:txBody>
      </p:sp>
      <p:sp>
        <p:nvSpPr>
          <p:cNvPr id="1452036"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5203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52039"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14347" y="857232"/>
            <a:ext cx="7997853" cy="5478481"/>
          </a:xfrm>
        </p:spPr>
        <p:txBody>
          <a:bodyPr/>
          <a:lstStyle/>
          <a:p>
            <a:pPr marL="0" indent="0">
              <a:lnSpc>
                <a:spcPts val="3500"/>
              </a:lnSpc>
              <a:buNone/>
            </a:pPr>
            <a:r>
              <a:rPr lang="en-US" altLang="en-US" sz="2400" b="1" dirty="0" smtClean="0"/>
              <a:t>         (</a:t>
            </a:r>
            <a:r>
              <a:rPr lang="en-US" altLang="en-US" sz="2400" b="1" dirty="0" smtClean="0">
                <a:latin typeface="宋体" pitchFamily="2" charset="-122"/>
                <a:ea typeface="宋体" pitchFamily="2" charset="-122"/>
              </a:rPr>
              <a:t>1</a:t>
            </a:r>
            <a:r>
              <a:rPr lang="en-US" altLang="en-US" sz="2400" b="1" dirty="0" smtClean="0"/>
              <a:t>)</a:t>
            </a:r>
            <a:r>
              <a:rPr lang="zh-CN" altLang="en-US" sz="2400" b="1" dirty="0" smtClean="0"/>
              <a:t>宏观把握徽标的外形特点，注意中英文大小写和变体，以及涉及的时间、事物等。</a:t>
            </a:r>
          </a:p>
          <a:p>
            <a:pPr marL="0" indent="0">
              <a:lnSpc>
                <a:spcPts val="3500"/>
              </a:lnSpc>
              <a:buNone/>
            </a:pPr>
            <a:r>
              <a:rPr lang="en-US" altLang="en-US" sz="2400" b="1" dirty="0" smtClean="0"/>
              <a:t>          (</a:t>
            </a:r>
            <a:r>
              <a:rPr lang="en-US" altLang="en-US" sz="2400" b="1" dirty="0" smtClean="0">
                <a:latin typeface="宋体" pitchFamily="2" charset="-122"/>
                <a:ea typeface="宋体" pitchFamily="2" charset="-122"/>
              </a:rPr>
              <a:t>2</a:t>
            </a:r>
            <a:r>
              <a:rPr lang="en-US" altLang="en-US" sz="2400" b="1" dirty="0" smtClean="0"/>
              <a:t>)</a:t>
            </a:r>
            <a:r>
              <a:rPr lang="zh-CN" altLang="en-US" sz="2400" b="1" dirty="0" smtClean="0"/>
              <a:t>说明</a:t>
            </a:r>
            <a:r>
              <a:rPr lang="en-US" altLang="en-US" sz="2400" b="1" dirty="0" smtClean="0"/>
              <a:t>(</a:t>
            </a:r>
            <a:r>
              <a:rPr lang="zh-CN" altLang="en-US" sz="2400" b="1" dirty="0" smtClean="0"/>
              <a:t>介绍</a:t>
            </a:r>
            <a:r>
              <a:rPr lang="en-US" altLang="en-US" sz="2400" b="1" dirty="0" smtClean="0"/>
              <a:t>)</a:t>
            </a:r>
            <a:r>
              <a:rPr lang="zh-CN" altLang="en-US" sz="2400" b="1" dirty="0" smtClean="0"/>
              <a:t>画面要分清说明顺序：时间顺序、逻辑顺序、空间顺序。</a:t>
            </a:r>
          </a:p>
          <a:p>
            <a:pPr marL="0" indent="0">
              <a:lnSpc>
                <a:spcPts val="3500"/>
              </a:lnSpc>
              <a:buNone/>
            </a:pPr>
            <a:r>
              <a:rPr lang="en-US" altLang="en-US" sz="2400" b="1" dirty="0" smtClean="0"/>
              <a:t>          (</a:t>
            </a:r>
            <a:r>
              <a:rPr lang="en-US" altLang="en-US" sz="2400" b="1" dirty="0" smtClean="0">
                <a:latin typeface="宋体" pitchFamily="2" charset="-122"/>
                <a:ea typeface="宋体" pitchFamily="2" charset="-122"/>
              </a:rPr>
              <a:t>3</a:t>
            </a:r>
            <a:r>
              <a:rPr lang="en-US" altLang="en-US" sz="2400" b="1" dirty="0" smtClean="0"/>
              <a:t>)</a:t>
            </a:r>
            <a:r>
              <a:rPr lang="zh-CN" altLang="en-US" sz="2400" b="1" dirty="0" smtClean="0"/>
              <a:t>注意由表及里，分析其内涵和寓意，对徽标的创意</a:t>
            </a:r>
            <a:r>
              <a:rPr lang="en-US" altLang="en-US" sz="2400" b="1" dirty="0" smtClean="0"/>
              <a:t>(</a:t>
            </a:r>
            <a:r>
              <a:rPr lang="zh-CN" altLang="en-US" sz="2400" b="1" dirty="0" smtClean="0"/>
              <a:t>含义</a:t>
            </a:r>
            <a:r>
              <a:rPr lang="en-US" altLang="en-US" sz="2400" b="1" dirty="0" smtClean="0"/>
              <a:t>)</a:t>
            </a:r>
            <a:r>
              <a:rPr lang="zh-CN" altLang="en-US" sz="2400" b="1" dirty="0" smtClean="0"/>
              <a:t>要联系具体对象做出合理解释。不能随意想象，要扣住图中的信息点来联想。</a:t>
            </a:r>
          </a:p>
          <a:p>
            <a:pPr marL="0" indent="0">
              <a:lnSpc>
                <a:spcPts val="3500"/>
              </a:lnSpc>
              <a:buNone/>
            </a:pPr>
            <a:r>
              <a:rPr lang="en-US" altLang="en-US" sz="2400" b="1" dirty="0" smtClean="0"/>
              <a:t>           (</a:t>
            </a:r>
            <a:r>
              <a:rPr lang="en-US" altLang="en-US" sz="2400" b="1" dirty="0" smtClean="0">
                <a:latin typeface="宋体" pitchFamily="2" charset="-122"/>
                <a:ea typeface="宋体" pitchFamily="2" charset="-122"/>
              </a:rPr>
              <a:t>4</a:t>
            </a:r>
            <a:r>
              <a:rPr lang="en-US" altLang="en-US" sz="2400" b="1" dirty="0" smtClean="0"/>
              <a:t>)</a:t>
            </a:r>
            <a:r>
              <a:rPr lang="zh-CN" altLang="en-US" sz="2400" b="1" dirty="0" smtClean="0"/>
              <a:t>采用规范的说明性语言，做到准确、简明、平实、清晰。</a:t>
            </a:r>
          </a:p>
          <a:p>
            <a:pPr marL="0" indent="0">
              <a:lnSpc>
                <a:spcPts val="3500"/>
              </a:lnSpc>
              <a:buNone/>
            </a:pPr>
            <a:r>
              <a:rPr lang="en-US" altLang="en-US" sz="2400" b="1" dirty="0" smtClean="0"/>
              <a:t>           (</a:t>
            </a:r>
            <a:r>
              <a:rPr lang="en-US" altLang="en-US" sz="2400" b="1" dirty="0" smtClean="0">
                <a:latin typeface="宋体" pitchFamily="2" charset="-122"/>
                <a:ea typeface="宋体" pitchFamily="2" charset="-122"/>
              </a:rPr>
              <a:t>5</a:t>
            </a:r>
            <a:r>
              <a:rPr lang="en-US" altLang="en-US" sz="2400" b="1" dirty="0" smtClean="0"/>
              <a:t>)</a:t>
            </a:r>
            <a:r>
              <a:rPr lang="zh-CN" altLang="en-US" sz="2400" b="1" dirty="0" smtClean="0"/>
              <a:t>认真观察图的组成部分，避免遗漏内容。</a:t>
            </a:r>
          </a:p>
        </p:txBody>
      </p:sp>
      <p:sp>
        <p:nvSpPr>
          <p:cNvPr id="1453060"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5306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53063"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内容占位符 2"/>
          <p:cNvSpPr>
            <a:spLocks noGrp="1"/>
          </p:cNvSpPr>
          <p:nvPr>
            <p:ph idx="4294967295"/>
          </p:nvPr>
        </p:nvSpPr>
        <p:spPr>
          <a:xfrm>
            <a:off x="792163" y="936625"/>
            <a:ext cx="7920037" cy="5399088"/>
          </a:xfrm>
        </p:spPr>
        <p:txBody>
          <a:bodyPr/>
          <a:lstStyle/>
          <a:p>
            <a:pPr marL="0" indent="0" eaLnBrk="1" hangingPunct="1">
              <a:lnSpc>
                <a:spcPts val="3500"/>
              </a:lnSpc>
              <a:spcBef>
                <a:spcPct val="0"/>
              </a:spcBef>
              <a:buFont typeface="Arial" charset="0"/>
              <a:buNone/>
            </a:pPr>
            <a:r>
              <a:rPr lang="en-US" altLang="zh-CN" sz="2400" b="1" dirty="0" smtClean="0">
                <a:solidFill>
                  <a:srgbClr val="000000"/>
                </a:solidFill>
                <a:latin typeface="宋体"/>
                <a:cs typeface="Times New Roman" pitchFamily="18" charset="0"/>
              </a:rPr>
              <a:t>【</a:t>
            </a:r>
            <a:r>
              <a:rPr lang="zh-CN" altLang="en-US" sz="2400" dirty="0" smtClean="0">
                <a:solidFill>
                  <a:srgbClr val="000000"/>
                </a:solidFill>
                <a:latin typeface="黑体" pitchFamily="2" charset="-122"/>
                <a:ea typeface="黑体" pitchFamily="2" charset="-122"/>
                <a:cs typeface="Times New Roman" pitchFamily="18" charset="0"/>
              </a:rPr>
              <a:t>对点训练</a:t>
            </a:r>
            <a:r>
              <a:rPr lang="en-US" altLang="zh-CN" sz="2400" b="1" dirty="0" smtClean="0">
                <a:solidFill>
                  <a:srgbClr val="000000"/>
                </a:solidFill>
                <a:latin typeface="宋体"/>
                <a:cs typeface="Times New Roman" pitchFamily="18" charset="0"/>
              </a:rPr>
              <a:t>】</a:t>
            </a:r>
          </a:p>
          <a:p>
            <a:pPr marL="0" indent="0" eaLnBrk="1" hangingPunct="1">
              <a:lnSpc>
                <a:spcPts val="3500"/>
              </a:lnSpc>
              <a:spcBef>
                <a:spcPct val="0"/>
              </a:spcBef>
              <a:buNone/>
            </a:pPr>
            <a:r>
              <a:rPr lang="en-US" altLang="zh-CN" sz="2400" b="1" dirty="0" smtClean="0">
                <a:solidFill>
                  <a:srgbClr val="000000"/>
                </a:solidFill>
                <a:latin typeface="宋体"/>
                <a:cs typeface="Times New Roman" pitchFamily="18" charset="0"/>
              </a:rPr>
              <a:t> 5</a:t>
            </a:r>
            <a:r>
              <a:rPr lang="zh-CN" altLang="en-US" sz="2400" b="1" dirty="0" smtClean="0">
                <a:solidFill>
                  <a:srgbClr val="000000"/>
                </a:solidFill>
                <a:latin typeface="宋体"/>
                <a:cs typeface="Times New Roman" pitchFamily="18" charset="0"/>
              </a:rPr>
              <a:t>．</a:t>
            </a:r>
            <a:r>
              <a:rPr lang="en-US" altLang="zh-CN" sz="2400" b="1" dirty="0" smtClean="0">
                <a:solidFill>
                  <a:srgbClr val="000000"/>
                </a:solidFill>
                <a:latin typeface="宋体"/>
                <a:cs typeface="Times New Roman" pitchFamily="18" charset="0"/>
              </a:rPr>
              <a:t>[2015·</a:t>
            </a:r>
            <a:r>
              <a:rPr lang="zh-CN" altLang="en-US" sz="2400" b="1" dirty="0" smtClean="0">
                <a:solidFill>
                  <a:srgbClr val="000000"/>
                </a:solidFill>
                <a:latin typeface="宋体"/>
                <a:cs typeface="Times New Roman" pitchFamily="18" charset="0"/>
              </a:rPr>
              <a:t>江苏卷</a:t>
            </a:r>
            <a:r>
              <a:rPr lang="en-US" altLang="zh-CN" sz="2400" b="1" dirty="0" smtClean="0">
                <a:solidFill>
                  <a:srgbClr val="000000"/>
                </a:solidFill>
                <a:latin typeface="宋体"/>
                <a:cs typeface="Times New Roman" pitchFamily="18" charset="0"/>
              </a:rPr>
              <a:t>]</a:t>
            </a:r>
            <a:r>
              <a:rPr lang="zh-CN" altLang="en-US" sz="2400" b="1" dirty="0" smtClean="0">
                <a:solidFill>
                  <a:srgbClr val="000000"/>
                </a:solidFill>
                <a:latin typeface="宋体"/>
                <a:cs typeface="Times New Roman" pitchFamily="18" charset="0"/>
              </a:rPr>
              <a:t>下列对</a:t>
            </a:r>
            <a:r>
              <a:rPr lang="en-US" altLang="en-US" sz="2400" b="1" dirty="0" smtClean="0">
                <a:solidFill>
                  <a:srgbClr val="000000"/>
                </a:solidFill>
                <a:latin typeface="宋体"/>
                <a:cs typeface="Times New Roman" pitchFamily="18" charset="0"/>
              </a:rPr>
              <a:t>“</a:t>
            </a:r>
            <a:r>
              <a:rPr lang="zh-CN" altLang="en-US" sz="2400" b="1" dirty="0" smtClean="0">
                <a:solidFill>
                  <a:srgbClr val="000000"/>
                </a:solidFill>
                <a:latin typeface="宋体"/>
                <a:cs typeface="Times New Roman" pitchFamily="18" charset="0"/>
              </a:rPr>
              <a:t>中国文化遗产</a:t>
            </a:r>
            <a:r>
              <a:rPr lang="en-US" altLang="en-US" sz="2400" b="1" dirty="0" smtClean="0">
                <a:solidFill>
                  <a:srgbClr val="000000"/>
                </a:solidFill>
                <a:latin typeface="宋体"/>
                <a:cs typeface="Times New Roman" pitchFamily="18" charset="0"/>
              </a:rPr>
              <a:t>”</a:t>
            </a:r>
            <a:r>
              <a:rPr lang="zh-CN" altLang="en-US" sz="2400" b="1" dirty="0" smtClean="0">
                <a:solidFill>
                  <a:srgbClr val="000000"/>
                </a:solidFill>
                <a:latin typeface="宋体"/>
                <a:cs typeface="Times New Roman" pitchFamily="18" charset="0"/>
              </a:rPr>
              <a:t>标志理解不恰当的一项是</a:t>
            </a:r>
            <a:r>
              <a:rPr lang="en-US" altLang="en-US" sz="2400" b="1" dirty="0" smtClean="0">
                <a:solidFill>
                  <a:srgbClr val="000000"/>
                </a:solidFill>
                <a:latin typeface="宋体"/>
                <a:cs typeface="Times New Roman" pitchFamily="18" charset="0"/>
              </a:rPr>
              <a:t>(</a:t>
            </a:r>
            <a:r>
              <a:rPr lang="zh-CN" altLang="en-US" sz="2400" b="1" dirty="0" smtClean="0">
                <a:solidFill>
                  <a:srgbClr val="000000"/>
                </a:solidFill>
                <a:latin typeface="宋体"/>
                <a:cs typeface="Times New Roman" pitchFamily="18" charset="0"/>
              </a:rPr>
              <a:t>　　</a:t>
            </a:r>
            <a:r>
              <a:rPr lang="en-US" altLang="en-US" sz="2400" b="1" dirty="0" smtClean="0">
                <a:solidFill>
                  <a:srgbClr val="000000"/>
                </a:solidFill>
                <a:latin typeface="宋体"/>
                <a:cs typeface="Times New Roman" pitchFamily="18" charset="0"/>
              </a:rPr>
              <a:t>)</a:t>
            </a:r>
            <a:endParaRPr lang="zh-CN" altLang="en-US" sz="2400" b="1" dirty="0" smtClean="0">
              <a:solidFill>
                <a:srgbClr val="000000"/>
              </a:solidFill>
              <a:latin typeface="宋体"/>
              <a:cs typeface="Times New Roman" pitchFamily="18" charset="0"/>
            </a:endParaRPr>
          </a:p>
          <a:p>
            <a:pPr marL="0" indent="0" eaLnBrk="1" hangingPunct="1">
              <a:lnSpc>
                <a:spcPct val="122000"/>
              </a:lnSpc>
              <a:spcBef>
                <a:spcPct val="0"/>
              </a:spcBef>
              <a:buFont typeface="Arial" charset="0"/>
              <a:buNone/>
            </a:pPr>
            <a:endParaRPr lang="en-US" altLang="zh-CN" sz="2400" b="1" dirty="0" smtClean="0">
              <a:latin typeface="宋体" pitchFamily="2" charset="-122"/>
            </a:endParaRPr>
          </a:p>
          <a:p>
            <a:pPr marL="0" indent="0" eaLnBrk="1" hangingPunct="1">
              <a:lnSpc>
                <a:spcPct val="122000"/>
              </a:lnSpc>
              <a:spcBef>
                <a:spcPct val="0"/>
              </a:spcBef>
              <a:buFont typeface="Arial" charset="0"/>
              <a:buNone/>
            </a:pPr>
            <a:endParaRPr lang="zh-CN" altLang="en-US" sz="2400" b="1" dirty="0" smtClean="0">
              <a:latin typeface="宋体" pitchFamily="2" charset="-122"/>
            </a:endParaRPr>
          </a:p>
          <a:p>
            <a:pPr marL="0" indent="0" eaLnBrk="1" hangingPunct="1">
              <a:lnSpc>
                <a:spcPct val="122000"/>
              </a:lnSpc>
              <a:spcBef>
                <a:spcPct val="0"/>
              </a:spcBef>
              <a:buFont typeface="Arial" charset="0"/>
              <a:buNone/>
            </a:pPr>
            <a:endParaRPr lang="zh-CN" altLang="en-US" sz="2400" b="1" dirty="0" smtClean="0">
              <a:latin typeface="宋体" pitchFamily="2" charset="-122"/>
            </a:endParaRPr>
          </a:p>
          <a:p>
            <a:pPr marL="0" indent="0" eaLnBrk="1" hangingPunct="1">
              <a:lnSpc>
                <a:spcPct val="122000"/>
              </a:lnSpc>
              <a:spcBef>
                <a:spcPct val="0"/>
              </a:spcBef>
              <a:buFont typeface="Arial" charset="0"/>
              <a:buNone/>
            </a:pPr>
            <a:endParaRPr lang="zh-CN" altLang="en-US" sz="2400" b="1" dirty="0" smtClean="0">
              <a:latin typeface="宋体" pitchFamily="2" charset="-122"/>
            </a:endParaRPr>
          </a:p>
          <a:p>
            <a:pPr marL="0" indent="0" eaLnBrk="1" hangingPunct="1">
              <a:lnSpc>
                <a:spcPct val="122000"/>
              </a:lnSpc>
              <a:spcBef>
                <a:spcPct val="0"/>
              </a:spcBef>
              <a:buFont typeface="Arial" charset="0"/>
              <a:buNone/>
            </a:pPr>
            <a:endParaRPr lang="zh-CN" altLang="en-US" sz="2400" b="1" dirty="0" smtClean="0">
              <a:latin typeface="宋体" pitchFamily="2" charset="-122"/>
            </a:endParaRPr>
          </a:p>
          <a:p>
            <a:pPr marL="0" indent="0" eaLnBrk="1" hangingPunct="1">
              <a:lnSpc>
                <a:spcPct val="122000"/>
              </a:lnSpc>
              <a:spcBef>
                <a:spcPct val="0"/>
              </a:spcBef>
              <a:buFont typeface="Arial" charset="0"/>
              <a:buNone/>
            </a:pPr>
            <a:endParaRPr lang="zh-CN" altLang="en-US" sz="2400" b="1" dirty="0" smtClean="0">
              <a:latin typeface="宋体" pitchFamily="2" charset="-122"/>
            </a:endParaRPr>
          </a:p>
          <a:p>
            <a:pPr marL="0" indent="0" eaLnBrk="1" hangingPunct="1">
              <a:lnSpc>
                <a:spcPct val="122000"/>
              </a:lnSpc>
              <a:spcBef>
                <a:spcPct val="0"/>
              </a:spcBef>
              <a:buFont typeface="Arial" charset="0"/>
              <a:buNone/>
            </a:pPr>
            <a:endParaRPr lang="zh-CN" altLang="en-US" sz="2400" b="1" dirty="0" smtClean="0">
              <a:latin typeface="宋体" pitchFamily="2" charset="-122"/>
            </a:endParaRPr>
          </a:p>
          <a:p>
            <a:pPr marL="0" indent="0" eaLnBrk="1" hangingPunct="1">
              <a:lnSpc>
                <a:spcPct val="122000"/>
              </a:lnSpc>
              <a:spcBef>
                <a:spcPct val="0"/>
              </a:spcBef>
              <a:buFont typeface="Arial" charset="0"/>
              <a:buNone/>
            </a:pPr>
            <a:r>
              <a:rPr lang="en-US" altLang="zh-CN" sz="2400" b="1" dirty="0" smtClean="0">
                <a:latin typeface="宋体" pitchFamily="2" charset="-122"/>
              </a:rPr>
              <a:t>   </a:t>
            </a:r>
          </a:p>
          <a:p>
            <a:pPr marL="0" indent="0" eaLnBrk="1" hangingPunct="1">
              <a:lnSpc>
                <a:spcPct val="122000"/>
              </a:lnSpc>
              <a:spcBef>
                <a:spcPct val="0"/>
              </a:spcBef>
              <a:buFont typeface="Arial" charset="0"/>
              <a:buNone/>
            </a:pPr>
            <a:endParaRPr lang="en-US" altLang="en-US" sz="2400" b="1" dirty="0" smtClean="0">
              <a:latin typeface="Times New Roman" pitchFamily="18" charset="0"/>
              <a:ea typeface="宋体" pitchFamily="2" charset="-122"/>
            </a:endParaRPr>
          </a:p>
        </p:txBody>
      </p:sp>
      <p:sp>
        <p:nvSpPr>
          <p:cNvPr id="1454084"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5408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5408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454088" name="Rectangle 8"/>
          <p:cNvSpPr>
            <a:spLocks noChangeArrowheads="1"/>
          </p:cNvSpPr>
          <p:nvPr/>
        </p:nvSpPr>
        <p:spPr bwMode="auto">
          <a:xfrm>
            <a:off x="0" y="2765425"/>
            <a:ext cx="450850" cy="366713"/>
          </a:xfrm>
          <a:prstGeom prst="rect">
            <a:avLst/>
          </a:prstGeom>
          <a:noFill/>
          <a:ln w="9525">
            <a:noFill/>
            <a:miter lim="800000"/>
            <a:headEnd/>
            <a:tailEnd/>
          </a:ln>
        </p:spPr>
        <p:txBody>
          <a:bodyPr wrap="none" anchor="ctr">
            <a:spAutoFit/>
          </a:bodyPr>
          <a:lstStyle/>
          <a:p>
            <a:pPr indent="266700" algn="l" eaLnBrk="1" hangingPunct="1">
              <a:lnSpc>
                <a:spcPct val="100000"/>
              </a:lnSpc>
              <a:spcBef>
                <a:spcPct val="0"/>
              </a:spcBef>
              <a:buFontTx/>
              <a:buNone/>
            </a:pPr>
            <a:endParaRPr lang="zh-CN" altLang="en-US" sz="1800"/>
          </a:p>
        </p:txBody>
      </p:sp>
      <p:sp>
        <p:nvSpPr>
          <p:cNvPr id="1454089" name="Rectangle 11"/>
          <p:cNvSpPr>
            <a:spLocks noChangeArrowheads="1"/>
          </p:cNvSpPr>
          <p:nvPr/>
        </p:nvSpPr>
        <p:spPr bwMode="auto">
          <a:xfrm>
            <a:off x="2438400" y="3868738"/>
            <a:ext cx="184150" cy="366712"/>
          </a:xfrm>
          <a:prstGeom prst="rect">
            <a:avLst/>
          </a:prstGeom>
          <a:noFill/>
          <a:ln w="9525">
            <a:noFill/>
            <a:miter lim="800000"/>
            <a:headEnd/>
            <a:tailEnd/>
          </a:ln>
        </p:spPr>
        <p:txBody>
          <a:bodyPr wrap="none" anchor="ctr">
            <a:spAutoFit/>
          </a:bodyPr>
          <a:lstStyle/>
          <a:p>
            <a:pPr algn="l" eaLnBrk="1" hangingPunct="1">
              <a:lnSpc>
                <a:spcPct val="100000"/>
              </a:lnSpc>
              <a:spcBef>
                <a:spcPct val="0"/>
              </a:spcBef>
              <a:buFontTx/>
              <a:buNone/>
            </a:pPr>
            <a:endParaRPr lang="zh-CN" altLang="en-US" sz="18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pic>
        <p:nvPicPr>
          <p:cNvPr id="325633" name="Picture 1" descr="5JSYW1"/>
          <p:cNvPicPr>
            <a:picLocks noChangeAspect="1" noChangeArrowheads="1"/>
          </p:cNvPicPr>
          <p:nvPr/>
        </p:nvPicPr>
        <p:blipFill>
          <a:blip r:embed="rId4" cstate="print"/>
          <a:srcRect/>
          <a:stretch>
            <a:fillRect/>
          </a:stretch>
        </p:blipFill>
        <p:spPr bwMode="auto">
          <a:xfrm>
            <a:off x="3071802" y="2857496"/>
            <a:ext cx="2714644" cy="2714644"/>
          </a:xfrm>
          <a:prstGeom prst="rect">
            <a:avLst/>
          </a:prstGeom>
          <a:noFill/>
          <a:ln w="9525">
            <a:noFill/>
            <a:miter lim="800000"/>
            <a:headEnd/>
            <a:tailEnd/>
          </a:ln>
        </p:spPr>
      </p:pic>
      <p:sp>
        <p:nvSpPr>
          <p:cNvPr id="12" name="TextBox 11"/>
          <p:cNvSpPr txBox="1"/>
          <p:nvPr/>
        </p:nvSpPr>
        <p:spPr>
          <a:xfrm>
            <a:off x="8286776" y="1500174"/>
            <a:ext cx="357190" cy="584775"/>
          </a:xfrm>
          <a:prstGeom prst="rect">
            <a:avLst/>
          </a:prstGeom>
          <a:noFill/>
        </p:spPr>
        <p:txBody>
          <a:bodyPr wrap="square" rtlCol="0">
            <a:spAutoFit/>
          </a:bodyPr>
          <a:lstStyle/>
          <a:p>
            <a:r>
              <a:rPr lang="en-US" altLang="zh-CN" sz="3200" b="1" dirty="0" smtClean="0"/>
              <a:t>.</a:t>
            </a:r>
            <a:endParaRPr lang="zh-CN" altLang="en-US" sz="3200" b="1" dirty="0"/>
          </a:p>
        </p:txBody>
      </p:sp>
      <p:sp>
        <p:nvSpPr>
          <p:cNvPr id="13" name="TextBox 12"/>
          <p:cNvSpPr txBox="1"/>
          <p:nvPr/>
        </p:nvSpPr>
        <p:spPr>
          <a:xfrm>
            <a:off x="928662" y="1928802"/>
            <a:ext cx="571504" cy="584775"/>
          </a:xfrm>
          <a:prstGeom prst="rect">
            <a:avLst/>
          </a:prstGeom>
          <a:noFill/>
        </p:spPr>
        <p:txBody>
          <a:bodyPr wrap="square" rtlCol="0">
            <a:spAutoFit/>
          </a:bodyPr>
          <a:lstStyle/>
          <a:p>
            <a:r>
              <a:rPr lang="en-US" altLang="zh-CN" sz="3200" b="1" dirty="0" smtClean="0"/>
              <a:t>.  .</a:t>
            </a:r>
            <a:endParaRPr lang="zh-CN" altLang="en-US" sz="3200" b="1"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54082">
                                            <p:txEl>
                                              <p:pRg st="0" end="0"/>
                                            </p:txEl>
                                          </p:spTgt>
                                        </p:tgtEl>
                                        <p:attrNameLst>
                                          <p:attrName>style.visibility</p:attrName>
                                        </p:attrNameLst>
                                      </p:cBhvr>
                                      <p:to>
                                        <p:strVal val="visible"/>
                                      </p:to>
                                    </p:set>
                                    <p:animEffect transition="in" filter="blinds(horizontal)">
                                      <p:cBhvr>
                                        <p:cTn id="7" dur="500"/>
                                        <p:tgtEl>
                                          <p:spTgt spid="1454082">
                                            <p:txEl>
                                              <p:pRg st="0" end="0"/>
                                            </p:txEl>
                                          </p:spTgt>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454082">
                                            <p:txEl>
                                              <p:pRg st="1" end="1"/>
                                            </p:txEl>
                                          </p:spTgt>
                                        </p:tgtEl>
                                        <p:attrNameLst>
                                          <p:attrName>style.visibility</p:attrName>
                                        </p:attrNameLst>
                                      </p:cBhvr>
                                      <p:to>
                                        <p:strVal val="visible"/>
                                      </p:to>
                                    </p:set>
                                    <p:anim calcmode="lin" valueType="num">
                                      <p:cBhvr additive="base">
                                        <p:cTn id="11" dur="500" fill="hold"/>
                                        <p:tgtEl>
                                          <p:spTgt spid="145408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5408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8" presetClass="entr" presetSubtype="16" fill="hold" nodeType="clickEffect">
                                  <p:stCondLst>
                                    <p:cond delay="0"/>
                                  </p:stCondLst>
                                  <p:childTnLst>
                                    <p:set>
                                      <p:cBhvr>
                                        <p:cTn id="24" dur="1" fill="hold">
                                          <p:stCondLst>
                                            <p:cond delay="0"/>
                                          </p:stCondLst>
                                        </p:cTn>
                                        <p:tgtEl>
                                          <p:spTgt spid="325633"/>
                                        </p:tgtEl>
                                        <p:attrNameLst>
                                          <p:attrName>style.visibility</p:attrName>
                                        </p:attrNameLst>
                                      </p:cBhvr>
                                      <p:to>
                                        <p:strVal val="visible"/>
                                      </p:to>
                                    </p:set>
                                    <p:animEffect transition="in" filter="diamond(in)">
                                      <p:cBhvr>
                                        <p:cTn id="25" dur="2000"/>
                                        <p:tgtEl>
                                          <p:spTgt spid="325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内容占位符 2"/>
          <p:cNvSpPr>
            <a:spLocks noGrp="1"/>
          </p:cNvSpPr>
          <p:nvPr>
            <p:ph idx="4294967295"/>
          </p:nvPr>
        </p:nvSpPr>
        <p:spPr>
          <a:xfrm>
            <a:off x="571472" y="785794"/>
            <a:ext cx="8286807" cy="5549919"/>
          </a:xfrm>
        </p:spPr>
        <p:txBody>
          <a:bodyPr/>
          <a:lstStyle/>
          <a:p>
            <a:pPr marL="0" indent="0">
              <a:lnSpc>
                <a:spcPts val="3500"/>
              </a:lnSpc>
              <a:buNone/>
            </a:pPr>
            <a:r>
              <a:rPr lang="en-US" sz="2400" b="1" dirty="0" smtClean="0">
                <a:latin typeface="+mn-ea"/>
              </a:rPr>
              <a:t> </a:t>
            </a:r>
            <a:r>
              <a:rPr lang="en-US" sz="2400" b="1" dirty="0" smtClean="0">
                <a:latin typeface="Times New Roman" pitchFamily="18" charset="0"/>
                <a:cs typeface="Times New Roman" pitchFamily="18" charset="0"/>
              </a:rPr>
              <a:t>A</a:t>
            </a:r>
            <a:r>
              <a:rPr lang="en-US" sz="2400" b="1" dirty="0" smtClean="0">
                <a:latin typeface="+mn-ea"/>
              </a:rPr>
              <a:t>. </a:t>
            </a:r>
            <a:r>
              <a:rPr lang="zh-CN" altLang="en-US" sz="2400" b="1" dirty="0" smtClean="0">
                <a:latin typeface="+mn-ea"/>
              </a:rPr>
              <a:t>标志整体呈圆形，既体现民族团结、和谐包容的文化内涵，也体现文化遗产保护的理念。</a:t>
            </a:r>
          </a:p>
          <a:p>
            <a:pPr marL="0" indent="0">
              <a:lnSpc>
                <a:spcPts val="3500"/>
              </a:lnSpc>
              <a:buNone/>
            </a:pPr>
            <a:r>
              <a:rPr lang="en-US" sz="2400" b="1" dirty="0" smtClean="0">
                <a:latin typeface="+mn-ea"/>
              </a:rPr>
              <a:t> </a:t>
            </a:r>
            <a:r>
              <a:rPr lang="en-US" sz="2400" b="1" dirty="0" smtClean="0">
                <a:latin typeface="Times New Roman" pitchFamily="18" charset="0"/>
                <a:cs typeface="Times New Roman" pitchFamily="18" charset="0"/>
              </a:rPr>
              <a:t>B</a:t>
            </a:r>
            <a:r>
              <a:rPr lang="en-US" sz="2400" b="1" dirty="0" smtClean="0">
                <a:latin typeface="+mn-ea"/>
              </a:rPr>
              <a:t>. </a:t>
            </a:r>
            <a:r>
              <a:rPr lang="zh-CN" altLang="en-US" sz="2400" b="1" dirty="0" smtClean="0">
                <a:latin typeface="+mn-ea"/>
              </a:rPr>
              <a:t>标志中的太阳神鸟图案动感很强，既体现中国文化强大的向心力，也体现自强不息的民族精神。</a:t>
            </a:r>
          </a:p>
          <a:p>
            <a:pPr marL="0" indent="0">
              <a:lnSpc>
                <a:spcPts val="3500"/>
              </a:lnSpc>
              <a:buNone/>
            </a:pPr>
            <a:r>
              <a:rPr lang="en-US" sz="2400" b="1" dirty="0" smtClean="0">
                <a:latin typeface="+mn-ea"/>
              </a:rPr>
              <a:t> </a:t>
            </a:r>
            <a:r>
              <a:rPr lang="en-US" sz="2400" b="1" dirty="0" smtClean="0">
                <a:latin typeface="Times New Roman" pitchFamily="18" charset="0"/>
                <a:cs typeface="Times New Roman" pitchFamily="18" charset="0"/>
              </a:rPr>
              <a:t>C</a:t>
            </a:r>
            <a:r>
              <a:rPr lang="en-US" sz="2400" b="1" dirty="0" smtClean="0">
                <a:latin typeface="+mn-ea"/>
              </a:rPr>
              <a:t>. </a:t>
            </a:r>
            <a:r>
              <a:rPr lang="zh-CN" altLang="en-US" sz="2400" b="1" dirty="0" smtClean="0">
                <a:latin typeface="+mn-ea"/>
              </a:rPr>
              <a:t>标志中的神鸟与太阳光芒的数目，暗合中国文化中四季、四方、十二生肖、十二时辰等元素。</a:t>
            </a:r>
          </a:p>
          <a:p>
            <a:pPr marL="0" indent="0">
              <a:lnSpc>
                <a:spcPts val="3500"/>
              </a:lnSpc>
              <a:buNone/>
            </a:pPr>
            <a:r>
              <a:rPr lang="en-US" sz="2400" b="1" dirty="0" smtClean="0">
                <a:latin typeface="+mn-ea"/>
              </a:rPr>
              <a:t> </a:t>
            </a:r>
            <a:r>
              <a:rPr lang="en-US" sz="2400" b="1" dirty="0" smtClean="0">
                <a:latin typeface="Times New Roman" pitchFamily="18" charset="0"/>
                <a:cs typeface="Times New Roman" pitchFamily="18" charset="0"/>
              </a:rPr>
              <a:t>D</a:t>
            </a:r>
            <a:r>
              <a:rPr lang="en-US" sz="2400" b="1" dirty="0" smtClean="0">
                <a:latin typeface="+mn-ea"/>
              </a:rPr>
              <a:t>. </a:t>
            </a:r>
            <a:r>
              <a:rPr lang="zh-CN" altLang="en-US" sz="2400" b="1" dirty="0" smtClean="0">
                <a:latin typeface="+mn-ea"/>
              </a:rPr>
              <a:t>标志中光芒四射的太阳，既象征着光明、生命和永恒，也象征着我国飞速发展的文化产业。</a:t>
            </a:r>
          </a:p>
          <a:p>
            <a:pPr marL="0" indent="0" eaLnBrk="1" hangingPunct="1">
              <a:lnSpc>
                <a:spcPts val="3500"/>
              </a:lnSpc>
              <a:spcBef>
                <a:spcPct val="0"/>
              </a:spcBef>
              <a:buFont typeface="Arial" charset="0"/>
              <a:buNone/>
            </a:pPr>
            <a:endParaRPr lang="zh-CN" altLang="en-US" sz="2400" b="1" dirty="0" smtClean="0">
              <a:latin typeface="宋体" pitchFamily="2" charset="-122"/>
            </a:endParaRPr>
          </a:p>
          <a:p>
            <a:pPr marL="0" indent="0" eaLnBrk="1" hangingPunct="1">
              <a:lnSpc>
                <a:spcPct val="122000"/>
              </a:lnSpc>
              <a:spcBef>
                <a:spcPct val="0"/>
              </a:spcBef>
              <a:buFont typeface="Arial" charset="0"/>
              <a:buNone/>
            </a:pPr>
            <a:endParaRPr lang="zh-CN" altLang="en-US" sz="2400" b="1" dirty="0" smtClean="0">
              <a:latin typeface="宋体" pitchFamily="2" charset="-122"/>
            </a:endParaRPr>
          </a:p>
          <a:p>
            <a:pPr marL="0" indent="0" eaLnBrk="1" hangingPunct="1">
              <a:lnSpc>
                <a:spcPct val="122000"/>
              </a:lnSpc>
              <a:spcBef>
                <a:spcPct val="0"/>
              </a:spcBef>
              <a:buFont typeface="Arial" charset="0"/>
              <a:buNone/>
            </a:pPr>
            <a:endParaRPr lang="zh-CN" altLang="en-US" sz="2400" b="1" dirty="0" smtClean="0">
              <a:latin typeface="宋体" pitchFamily="2" charset="-122"/>
            </a:endParaRPr>
          </a:p>
          <a:p>
            <a:pPr marL="0" indent="0" eaLnBrk="1" hangingPunct="1">
              <a:lnSpc>
                <a:spcPct val="122000"/>
              </a:lnSpc>
              <a:spcBef>
                <a:spcPct val="0"/>
              </a:spcBef>
              <a:buFont typeface="Arial" charset="0"/>
              <a:buNone/>
            </a:pPr>
            <a:endParaRPr lang="zh-CN" altLang="en-US" sz="2400" b="1" dirty="0" smtClean="0">
              <a:latin typeface="宋体" pitchFamily="2" charset="-122"/>
            </a:endParaRPr>
          </a:p>
          <a:p>
            <a:pPr marL="0" indent="0" eaLnBrk="1" hangingPunct="1">
              <a:lnSpc>
                <a:spcPct val="122000"/>
              </a:lnSpc>
              <a:spcBef>
                <a:spcPct val="0"/>
              </a:spcBef>
              <a:buFont typeface="Arial" charset="0"/>
              <a:buNone/>
            </a:pPr>
            <a:endParaRPr lang="zh-CN" altLang="en-US" sz="2400" b="1" dirty="0" smtClean="0">
              <a:latin typeface="宋体" pitchFamily="2" charset="-122"/>
            </a:endParaRPr>
          </a:p>
          <a:p>
            <a:pPr marL="0" indent="0" eaLnBrk="1" hangingPunct="1">
              <a:lnSpc>
                <a:spcPct val="122000"/>
              </a:lnSpc>
              <a:spcBef>
                <a:spcPct val="0"/>
              </a:spcBef>
              <a:buFont typeface="Arial" charset="0"/>
              <a:buNone/>
            </a:pPr>
            <a:endParaRPr lang="zh-CN" altLang="en-US" sz="2400" b="1" dirty="0" smtClean="0">
              <a:latin typeface="宋体" pitchFamily="2" charset="-122"/>
            </a:endParaRPr>
          </a:p>
          <a:p>
            <a:pPr marL="0" indent="0" eaLnBrk="1" hangingPunct="1">
              <a:lnSpc>
                <a:spcPct val="122000"/>
              </a:lnSpc>
              <a:spcBef>
                <a:spcPct val="0"/>
              </a:spcBef>
              <a:buFont typeface="Arial" charset="0"/>
              <a:buNone/>
            </a:pPr>
            <a:r>
              <a:rPr lang="en-US" altLang="zh-CN" sz="2400" b="1" dirty="0" smtClean="0">
                <a:latin typeface="宋体" pitchFamily="2" charset="-122"/>
              </a:rPr>
              <a:t>   </a:t>
            </a:r>
          </a:p>
          <a:p>
            <a:pPr marL="0" indent="0" eaLnBrk="1" hangingPunct="1">
              <a:lnSpc>
                <a:spcPct val="122000"/>
              </a:lnSpc>
              <a:spcBef>
                <a:spcPct val="0"/>
              </a:spcBef>
              <a:buFont typeface="Arial" charset="0"/>
              <a:buNone/>
            </a:pPr>
            <a:endParaRPr lang="en-US" altLang="en-US" sz="2400" b="1" dirty="0" smtClean="0">
              <a:latin typeface="Times New Roman" pitchFamily="18" charset="0"/>
              <a:ea typeface="宋体" pitchFamily="2" charset="-122"/>
            </a:endParaRPr>
          </a:p>
        </p:txBody>
      </p:sp>
      <p:sp>
        <p:nvSpPr>
          <p:cNvPr id="1454084"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5408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5408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454088" name="Rectangle 8"/>
          <p:cNvSpPr>
            <a:spLocks noChangeArrowheads="1"/>
          </p:cNvSpPr>
          <p:nvPr/>
        </p:nvSpPr>
        <p:spPr bwMode="auto">
          <a:xfrm>
            <a:off x="0" y="2765425"/>
            <a:ext cx="450850" cy="366713"/>
          </a:xfrm>
          <a:prstGeom prst="rect">
            <a:avLst/>
          </a:prstGeom>
          <a:noFill/>
          <a:ln w="9525">
            <a:noFill/>
            <a:miter lim="800000"/>
            <a:headEnd/>
            <a:tailEnd/>
          </a:ln>
        </p:spPr>
        <p:txBody>
          <a:bodyPr wrap="none" anchor="ctr">
            <a:spAutoFit/>
          </a:bodyPr>
          <a:lstStyle/>
          <a:p>
            <a:pPr indent="266700" algn="l" eaLnBrk="1" hangingPunct="1">
              <a:lnSpc>
                <a:spcPct val="100000"/>
              </a:lnSpc>
              <a:spcBef>
                <a:spcPct val="0"/>
              </a:spcBef>
              <a:buFontTx/>
              <a:buNone/>
            </a:pPr>
            <a:endParaRPr lang="zh-CN" altLang="en-US" sz="1800"/>
          </a:p>
        </p:txBody>
      </p:sp>
      <p:sp>
        <p:nvSpPr>
          <p:cNvPr id="1454089" name="Rectangle 11"/>
          <p:cNvSpPr>
            <a:spLocks noChangeArrowheads="1"/>
          </p:cNvSpPr>
          <p:nvPr/>
        </p:nvSpPr>
        <p:spPr bwMode="auto">
          <a:xfrm>
            <a:off x="2438400" y="3868738"/>
            <a:ext cx="184150" cy="366712"/>
          </a:xfrm>
          <a:prstGeom prst="rect">
            <a:avLst/>
          </a:prstGeom>
          <a:noFill/>
          <a:ln w="9525">
            <a:noFill/>
            <a:miter lim="800000"/>
            <a:headEnd/>
            <a:tailEnd/>
          </a:ln>
        </p:spPr>
        <p:txBody>
          <a:bodyPr wrap="none" anchor="ctr">
            <a:spAutoFit/>
          </a:bodyPr>
          <a:lstStyle/>
          <a:p>
            <a:pPr algn="l" eaLnBrk="1" hangingPunct="1">
              <a:lnSpc>
                <a:spcPct val="100000"/>
              </a:lnSpc>
              <a:spcBef>
                <a:spcPct val="0"/>
              </a:spcBef>
              <a:buFontTx/>
              <a:buNone/>
            </a:pPr>
            <a:endParaRPr lang="zh-CN" altLang="en-US" sz="18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54082">
                                            <p:txEl>
                                              <p:pRg st="0" end="0"/>
                                            </p:txEl>
                                          </p:spTgt>
                                        </p:tgtEl>
                                        <p:attrNameLst>
                                          <p:attrName>style.visibility</p:attrName>
                                        </p:attrNameLst>
                                      </p:cBhvr>
                                      <p:to>
                                        <p:strVal val="visible"/>
                                      </p:to>
                                    </p:set>
                                    <p:animEffect transition="in" filter="blinds(horizontal)">
                                      <p:cBhvr>
                                        <p:cTn id="7" dur="500"/>
                                        <p:tgtEl>
                                          <p:spTgt spid="14540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54082">
                                            <p:txEl>
                                              <p:pRg st="1" end="1"/>
                                            </p:txEl>
                                          </p:spTgt>
                                        </p:tgtEl>
                                        <p:attrNameLst>
                                          <p:attrName>style.visibility</p:attrName>
                                        </p:attrNameLst>
                                      </p:cBhvr>
                                      <p:to>
                                        <p:strVal val="visible"/>
                                      </p:to>
                                    </p:set>
                                    <p:animEffect transition="in" filter="blinds(horizontal)">
                                      <p:cBhvr>
                                        <p:cTn id="12" dur="500"/>
                                        <p:tgtEl>
                                          <p:spTgt spid="145408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54082">
                                            <p:txEl>
                                              <p:pRg st="2" end="2"/>
                                            </p:txEl>
                                          </p:spTgt>
                                        </p:tgtEl>
                                        <p:attrNameLst>
                                          <p:attrName>style.visibility</p:attrName>
                                        </p:attrNameLst>
                                      </p:cBhvr>
                                      <p:to>
                                        <p:strVal val="visible"/>
                                      </p:to>
                                    </p:set>
                                    <p:animEffect transition="in" filter="blinds(horizontal)">
                                      <p:cBhvr>
                                        <p:cTn id="17" dur="500"/>
                                        <p:tgtEl>
                                          <p:spTgt spid="145408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454082">
                                            <p:txEl>
                                              <p:pRg st="3" end="3"/>
                                            </p:txEl>
                                          </p:spTgt>
                                        </p:tgtEl>
                                        <p:attrNameLst>
                                          <p:attrName>style.visibility</p:attrName>
                                        </p:attrNameLst>
                                      </p:cBhvr>
                                      <p:to>
                                        <p:strVal val="visible"/>
                                      </p:to>
                                    </p:set>
                                    <p:animEffect transition="in" filter="blinds(horizontal)">
                                      <p:cBhvr>
                                        <p:cTn id="22" dur="500"/>
                                        <p:tgtEl>
                                          <p:spTgt spid="145408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14348" y="785794"/>
            <a:ext cx="7961340" cy="5451494"/>
          </a:xfrm>
        </p:spPr>
        <p:txBody>
          <a:bodyPr/>
          <a:lstStyle/>
          <a:p>
            <a:pPr marL="0" indent="0">
              <a:lnSpc>
                <a:spcPts val="3500"/>
              </a:lnSpc>
              <a:buNone/>
            </a:pPr>
            <a:r>
              <a:rPr lang="en-US" altLang="zh-CN" sz="2400" b="1" dirty="0" smtClean="0">
                <a:solidFill>
                  <a:srgbClr val="990033"/>
                </a:solidFill>
                <a:latin typeface="宋体" pitchFamily="2" charset="-122"/>
                <a:cs typeface="Times New Roman" pitchFamily="18" charset="0"/>
              </a:rPr>
              <a:t>D</a:t>
            </a:r>
            <a:r>
              <a:rPr lang="zh-CN" altLang="en-US" sz="2400" b="1" dirty="0" smtClean="0">
                <a:solidFill>
                  <a:srgbClr val="990033"/>
                </a:solidFill>
                <a:latin typeface="宋体" pitchFamily="2" charset="-122"/>
                <a:cs typeface="Times New Roman" pitchFamily="18" charset="0"/>
              </a:rPr>
              <a:t>　</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解析</a:t>
            </a:r>
            <a:r>
              <a:rPr lang="en-US" altLang="zh-CN" sz="2400" b="1" dirty="0" smtClean="0">
                <a:solidFill>
                  <a:srgbClr val="990033"/>
                </a:solidFill>
                <a:latin typeface="宋体" pitchFamily="2" charset="-122"/>
                <a:cs typeface="Times New Roman" pitchFamily="18" charset="0"/>
              </a:rPr>
              <a:t>]  </a:t>
            </a:r>
            <a:r>
              <a:rPr lang="zh-CN" altLang="en-US" sz="2400" b="1" dirty="0" smtClean="0">
                <a:solidFill>
                  <a:srgbClr val="990033"/>
                </a:solidFill>
                <a:latin typeface="宋体" pitchFamily="2" charset="-122"/>
                <a:cs typeface="Times New Roman" pitchFamily="18" charset="0"/>
              </a:rPr>
              <a:t>本题考查图文转换的能力。</a:t>
            </a:r>
            <a:r>
              <a:rPr lang="en-US" altLang="zh-CN" sz="2400" b="1" dirty="0" smtClean="0">
                <a:solidFill>
                  <a:srgbClr val="990033"/>
                </a:solidFill>
                <a:latin typeface="宋体" pitchFamily="2" charset="-122"/>
                <a:cs typeface="Times New Roman" pitchFamily="18" charset="0"/>
              </a:rPr>
              <a:t>D</a:t>
            </a:r>
            <a:r>
              <a:rPr lang="zh-CN" altLang="en-US" sz="2400" b="1" dirty="0" smtClean="0">
                <a:solidFill>
                  <a:srgbClr val="990033"/>
                </a:solidFill>
                <a:latin typeface="宋体" pitchFamily="2" charset="-122"/>
                <a:cs typeface="Times New Roman" pitchFamily="18" charset="0"/>
              </a:rPr>
              <a:t>项，对图案的分析与</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中国文化遗产</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这一内容缺乏联系。如</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象征着光明、生命和永恒</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这一分析，与图标设计的意图毫不相干；标志中的太阳，并没有象征我国飞速发展的文化产业，这种说法显得牵强附会。考生在解答此类题的时候，要注重观察图片的各部分内容，并进行合理想象，但想象的基础是尊重原图和符合作者设计的意图。</a:t>
            </a:r>
          </a:p>
        </p:txBody>
      </p:sp>
      <p:sp>
        <p:nvSpPr>
          <p:cNvPr id="1455108"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5511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5511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6130" name="内容占位符 2"/>
          <p:cNvSpPr>
            <a:spLocks noGrp="1"/>
          </p:cNvSpPr>
          <p:nvPr>
            <p:ph idx="4294967295"/>
          </p:nvPr>
        </p:nvSpPr>
        <p:spPr>
          <a:xfrm>
            <a:off x="714348" y="785794"/>
            <a:ext cx="8143931" cy="2214577"/>
          </a:xfrm>
        </p:spPr>
        <p:txBody>
          <a:bodyPr/>
          <a:lstStyle/>
          <a:p>
            <a:pPr marL="0" indent="0" eaLnBrk="1" hangingPunct="1">
              <a:lnSpc>
                <a:spcPts val="3500"/>
              </a:lnSpc>
              <a:spcBef>
                <a:spcPct val="0"/>
              </a:spcBef>
              <a:buFont typeface="Arial" charset="0"/>
              <a:buNone/>
            </a:pPr>
            <a:r>
              <a:rPr lang="en-US" altLang="zh-CN" sz="2400" b="1" dirty="0" smtClean="0">
                <a:latin typeface="宋体" pitchFamily="2" charset="-122"/>
              </a:rPr>
              <a:t>6</a:t>
            </a:r>
            <a:r>
              <a:rPr lang="zh-CN" altLang="en-US" sz="2400" b="1" dirty="0" smtClean="0">
                <a:latin typeface="宋体" pitchFamily="2" charset="-122"/>
              </a:rPr>
              <a:t>．</a:t>
            </a:r>
            <a:r>
              <a:rPr lang="zh-CN" altLang="en-US" sz="2400" b="1" dirty="0" smtClean="0">
                <a:latin typeface="+mn-ea"/>
              </a:rPr>
              <a:t>下面是我国颁布的全国</a:t>
            </a:r>
            <a:r>
              <a:rPr lang="en-US" sz="2400" b="1" dirty="0" smtClean="0">
                <a:latin typeface="+mn-ea"/>
              </a:rPr>
              <a:t>“</a:t>
            </a:r>
            <a:r>
              <a:rPr lang="zh-CN" altLang="en-US" sz="2400" b="1" dirty="0" smtClean="0">
                <a:latin typeface="+mn-ea"/>
              </a:rPr>
              <a:t>防灾减灾日</a:t>
            </a:r>
            <a:r>
              <a:rPr lang="en-US" sz="2400" b="1" dirty="0" smtClean="0">
                <a:latin typeface="+mn-ea"/>
              </a:rPr>
              <a:t>”</a:t>
            </a:r>
            <a:r>
              <a:rPr lang="zh-CN" altLang="en-US" sz="2400" b="1" dirty="0" smtClean="0">
                <a:latin typeface="+mn-ea"/>
              </a:rPr>
              <a:t>图标，请写出该标志中除文字、数字以外的构图要素及其寓意，要求语言简明，句子通顺，不超过</a:t>
            </a:r>
            <a:r>
              <a:rPr lang="en-US" sz="2400" b="1" dirty="0" smtClean="0">
                <a:latin typeface="宋体" pitchFamily="2" charset="-122"/>
                <a:ea typeface="宋体" pitchFamily="2" charset="-122"/>
              </a:rPr>
              <a:t>100</a:t>
            </a:r>
            <a:r>
              <a:rPr lang="zh-CN" altLang="en-US" sz="2400" b="1" dirty="0" smtClean="0">
                <a:latin typeface="+mn-ea"/>
              </a:rPr>
              <a:t>个字。</a:t>
            </a:r>
            <a:r>
              <a:rPr lang="en-US" sz="2400" b="1" dirty="0" smtClean="0">
                <a:latin typeface="+mn-ea"/>
              </a:rPr>
              <a:t>(</a:t>
            </a:r>
            <a:r>
              <a:rPr lang="zh-CN" altLang="en-US" sz="2400" b="1" dirty="0" smtClean="0">
                <a:latin typeface="+mn-ea"/>
              </a:rPr>
              <a:t>不含标点</a:t>
            </a:r>
            <a:r>
              <a:rPr lang="en-US" sz="2400" b="1" dirty="0" smtClean="0">
                <a:latin typeface="+mn-ea"/>
              </a:rPr>
              <a:t>)(</a:t>
            </a:r>
            <a:r>
              <a:rPr lang="en-US" sz="2400" b="1" dirty="0" smtClean="0">
                <a:latin typeface="宋体" pitchFamily="2" charset="-122"/>
                <a:ea typeface="宋体" pitchFamily="2" charset="-122"/>
              </a:rPr>
              <a:t>6</a:t>
            </a:r>
            <a:r>
              <a:rPr lang="zh-CN" altLang="en-US" sz="2400" b="1" dirty="0" smtClean="0">
                <a:latin typeface="+mn-ea"/>
              </a:rPr>
              <a:t>分</a:t>
            </a:r>
            <a:r>
              <a:rPr lang="en-US" sz="2400" b="1" dirty="0" smtClean="0">
                <a:latin typeface="+mn-ea"/>
              </a:rPr>
              <a:t>)</a:t>
            </a:r>
            <a:endParaRPr lang="zh-CN" altLang="en-US" sz="2400" b="1" dirty="0">
              <a:latin typeface="+mn-ea"/>
            </a:endParaRPr>
          </a:p>
        </p:txBody>
      </p:sp>
      <p:sp>
        <p:nvSpPr>
          <p:cNvPr id="1456132"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5613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56135"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456136" name="Rectangle 8"/>
          <p:cNvSpPr>
            <a:spLocks noChangeArrowheads="1"/>
          </p:cNvSpPr>
          <p:nvPr/>
        </p:nvSpPr>
        <p:spPr bwMode="auto">
          <a:xfrm>
            <a:off x="0" y="2765425"/>
            <a:ext cx="450850" cy="366713"/>
          </a:xfrm>
          <a:prstGeom prst="rect">
            <a:avLst/>
          </a:prstGeom>
          <a:noFill/>
          <a:ln w="9525">
            <a:noFill/>
            <a:miter lim="800000"/>
            <a:headEnd/>
            <a:tailEnd/>
          </a:ln>
        </p:spPr>
        <p:txBody>
          <a:bodyPr wrap="none" anchor="ctr">
            <a:spAutoFit/>
          </a:bodyPr>
          <a:lstStyle/>
          <a:p>
            <a:pPr indent="266700" algn="l" eaLnBrk="1" hangingPunct="1">
              <a:lnSpc>
                <a:spcPct val="100000"/>
              </a:lnSpc>
              <a:spcBef>
                <a:spcPct val="0"/>
              </a:spcBef>
              <a:buFontTx/>
              <a:buNone/>
            </a:pPr>
            <a:endParaRPr lang="zh-CN" altLang="en-US" sz="1800"/>
          </a:p>
        </p:txBody>
      </p:sp>
      <p:sp>
        <p:nvSpPr>
          <p:cNvPr id="1456137" name="Rectangle 9"/>
          <p:cNvSpPr>
            <a:spLocks noChangeArrowheads="1"/>
          </p:cNvSpPr>
          <p:nvPr/>
        </p:nvSpPr>
        <p:spPr bwMode="auto">
          <a:xfrm>
            <a:off x="2438400" y="3868738"/>
            <a:ext cx="184150" cy="366712"/>
          </a:xfrm>
          <a:prstGeom prst="rect">
            <a:avLst/>
          </a:prstGeom>
          <a:noFill/>
          <a:ln w="9525">
            <a:noFill/>
            <a:miter lim="800000"/>
            <a:headEnd/>
            <a:tailEnd/>
          </a:ln>
        </p:spPr>
        <p:txBody>
          <a:bodyPr wrap="none" anchor="ctr">
            <a:spAutoFit/>
          </a:bodyPr>
          <a:lstStyle/>
          <a:p>
            <a:pPr algn="l" eaLnBrk="1" hangingPunct="1">
              <a:lnSpc>
                <a:spcPct val="100000"/>
              </a:lnSpc>
              <a:spcBef>
                <a:spcPct val="0"/>
              </a:spcBef>
              <a:buFontTx/>
              <a:buNone/>
            </a:pPr>
            <a:endParaRPr lang="zh-CN" altLang="en-US" sz="18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pic>
        <p:nvPicPr>
          <p:cNvPr id="318465" name="Picture 1" descr="tp6"/>
          <p:cNvPicPr>
            <a:picLocks noChangeAspect="1" noChangeArrowheads="1"/>
          </p:cNvPicPr>
          <p:nvPr/>
        </p:nvPicPr>
        <p:blipFill>
          <a:blip r:embed="rId4" cstate="print"/>
          <a:srcRect/>
          <a:stretch>
            <a:fillRect/>
          </a:stretch>
        </p:blipFill>
        <p:spPr bwMode="auto">
          <a:xfrm>
            <a:off x="3357554" y="3071810"/>
            <a:ext cx="2786082" cy="2786082"/>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56130">
                                            <p:txEl>
                                              <p:pRg st="0" end="0"/>
                                            </p:txEl>
                                          </p:spTgt>
                                        </p:tgtEl>
                                        <p:attrNameLst>
                                          <p:attrName>style.visibility</p:attrName>
                                        </p:attrNameLst>
                                      </p:cBhvr>
                                      <p:to>
                                        <p:strVal val="visible"/>
                                      </p:to>
                                    </p:set>
                                    <p:animEffect transition="in" filter="barn(inVertical)">
                                      <p:cBhvr>
                                        <p:cTn id="7" dur="500"/>
                                        <p:tgtEl>
                                          <p:spTgt spid="14561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318465"/>
                                        </p:tgtEl>
                                        <p:attrNameLst>
                                          <p:attrName>style.visibility</p:attrName>
                                        </p:attrNameLst>
                                      </p:cBhvr>
                                      <p:to>
                                        <p:strVal val="visible"/>
                                      </p:to>
                                    </p:set>
                                    <p:animEffect transition="in" filter="diamond(in)">
                                      <p:cBhvr>
                                        <p:cTn id="12" dur="500"/>
                                        <p:tgtEl>
                                          <p:spTgt spid="318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642918"/>
            <a:ext cx="7960968" cy="5143536"/>
          </a:xfrm>
        </p:spPr>
        <p:txBody>
          <a:bodyPr>
            <a:noAutofit/>
          </a:bodyPr>
          <a:lstStyle/>
          <a:p>
            <a:pPr marL="0" indent="0" eaLnBrk="1" hangingPunct="1">
              <a:lnSpc>
                <a:spcPts val="3500"/>
              </a:lnSpc>
              <a:spcBef>
                <a:spcPct val="0"/>
              </a:spcBef>
              <a:buNone/>
            </a:pPr>
            <a:endParaRPr lang="en-US" altLang="zh-CN" sz="2400" b="1" dirty="0" smtClean="0">
              <a:latin typeface="Times New Roman" pitchFamily="18" charset="0"/>
              <a:cs typeface="Times New Roman" pitchFamily="18" charset="0"/>
            </a:endParaRPr>
          </a:p>
          <a:p>
            <a:pPr marL="0" indent="0" eaLnBrk="1" hangingPunct="1">
              <a:lnSpc>
                <a:spcPts val="3500"/>
              </a:lnSpc>
              <a:spcBef>
                <a:spcPct val="0"/>
              </a:spcBef>
              <a:buNone/>
            </a:pPr>
            <a:endParaRPr lang="en-US" altLang="zh-CN" sz="2400" b="1" dirty="0" smtClean="0">
              <a:latin typeface="Times New Roman" pitchFamily="18" charset="0"/>
              <a:cs typeface="Times New Roman" pitchFamily="18" charset="0"/>
            </a:endParaRP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C. </a:t>
            </a:r>
            <a:r>
              <a:rPr lang="zh-CN" altLang="en-US" sz="2400" b="1" dirty="0" smtClean="0">
                <a:latin typeface="Times New Roman" pitchFamily="18" charset="0"/>
                <a:cs typeface="Times New Roman" pitchFamily="18" charset="0"/>
              </a:rPr>
              <a:t>长期以来，杀虫剂、除草剂、增效剂等各种农药所导致的污染，严重侵害着与农业、农村、农民息息相关的城市环境与市民生活。</a:t>
            </a:r>
          </a:p>
          <a:p>
            <a:pPr marL="0" indent="0" eaLnBrk="1" hangingPunct="1">
              <a:lnSpc>
                <a:spcPts val="3500"/>
              </a:lnSpc>
              <a:spcBef>
                <a:spcPct val="0"/>
              </a:spcBef>
              <a:buNone/>
            </a:pPr>
            <a:r>
              <a:rPr lang="en-US" altLang="zh-CN" sz="2400" b="1" dirty="0" smtClean="0">
                <a:latin typeface="Times New Roman" pitchFamily="18" charset="0"/>
                <a:cs typeface="Times New Roman" pitchFamily="18" charset="0"/>
              </a:rPr>
              <a:t>D. </a:t>
            </a:r>
            <a:r>
              <a:rPr lang="zh-CN" altLang="en-US" sz="2400" b="1" dirty="0" smtClean="0">
                <a:latin typeface="Times New Roman" pitchFamily="18" charset="0"/>
                <a:cs typeface="Times New Roman" pitchFamily="18" charset="0"/>
              </a:rPr>
              <a:t>新课程标准要求我们在高中语文教学中努力贯彻新的教育教学理念，坚决摒弃那种不尊重学生的耳提面命式的教学方法。</a:t>
            </a:r>
          </a:p>
          <a:p>
            <a:pPr marL="0" indent="0" eaLnBrk="1" hangingPunct="1">
              <a:lnSpc>
                <a:spcPts val="3500"/>
              </a:lnSpc>
              <a:spcBef>
                <a:spcPct val="0"/>
              </a:spcBef>
              <a:buNone/>
            </a:pPr>
            <a:endParaRPr lang="zh-CN" altLang="en-US" sz="2400" b="1" dirty="0" smtClean="0">
              <a:latin typeface="+mn-ea"/>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grpSp>
        <p:nvGrpSpPr>
          <p:cNvPr id="2" name="Group 5"/>
          <p:cNvGrpSpPr>
            <a:grpSpLocks/>
          </p:cNvGrpSpPr>
          <p:nvPr/>
        </p:nvGrpSpPr>
        <p:grpSpPr bwMode="auto">
          <a:xfrm>
            <a:off x="1588" y="2674938"/>
            <a:ext cx="609600" cy="1978025"/>
            <a:chOff x="1" y="1685"/>
            <a:chExt cx="384" cy="1246"/>
          </a:xfrm>
        </p:grpSpPr>
        <p:pic>
          <p:nvPicPr>
            <p:cNvPr id="931846" name="Picture 6"/>
            <p:cNvPicPr>
              <a:picLocks noChangeAspect="1" noChangeArrowheads="1"/>
            </p:cNvPicPr>
            <p:nvPr/>
          </p:nvPicPr>
          <p:blipFill>
            <a:blip r:embed="rId3" cstate="print"/>
            <a:srcRect/>
            <a:stretch>
              <a:fillRect/>
            </a:stretch>
          </p:blipFill>
          <p:spPr bwMode="auto">
            <a:xfrm>
              <a:off x="1" y="1685"/>
              <a:ext cx="384" cy="1171"/>
            </a:xfrm>
            <a:prstGeom prst="rect">
              <a:avLst/>
            </a:prstGeom>
            <a:noFill/>
            <a:ln w="9525">
              <a:noFill/>
              <a:miter lim="800000"/>
              <a:headEnd/>
              <a:tailEnd/>
            </a:ln>
          </p:spPr>
        </p:pic>
        <p:sp>
          <p:nvSpPr>
            <p:cNvPr id="93184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8" name="TextBox 7"/>
          <p:cNvSpPr txBox="1"/>
          <p:nvPr/>
        </p:nvSpPr>
        <p:spPr>
          <a:xfrm>
            <a:off x="6250462" y="2645196"/>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0" name="TextBox 9"/>
          <p:cNvSpPr txBox="1"/>
          <p:nvPr/>
        </p:nvSpPr>
        <p:spPr>
          <a:xfrm>
            <a:off x="6311770" y="1369402"/>
            <a:ext cx="1221286" cy="369332"/>
          </a:xfrm>
          <a:prstGeom prst="rect">
            <a:avLst/>
          </a:prstGeom>
          <a:noFill/>
        </p:spPr>
        <p:txBody>
          <a:bodyPr wrap="square" rtlCol="0">
            <a:spAutoFit/>
          </a:bodyPr>
          <a:lstStyle/>
          <a:p>
            <a:r>
              <a:rPr lang="en-US" altLang="zh-CN" b="1" dirty="0" smtClean="0"/>
              <a:t>.     .     .     .</a:t>
            </a:r>
            <a:endParaRPr lang="zh-CN" altLang="en-US" b="1" dirty="0"/>
          </a:p>
        </p:txBody>
      </p:sp>
      <p:sp>
        <p:nvSpPr>
          <p:cNvPr id="11"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par>
    </p:tnLst>
  </p:timing>
</p:sld>
</file>

<file path=ppt/slides/slide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6130" name="内容占位符 2"/>
          <p:cNvSpPr>
            <a:spLocks noGrp="1"/>
          </p:cNvSpPr>
          <p:nvPr>
            <p:ph idx="4294967295"/>
          </p:nvPr>
        </p:nvSpPr>
        <p:spPr>
          <a:xfrm>
            <a:off x="571472" y="785794"/>
            <a:ext cx="8286807" cy="5715040"/>
          </a:xfrm>
        </p:spPr>
        <p:txBody>
          <a:bodyPr/>
          <a:lstStyle/>
          <a:p>
            <a:pPr marL="0" indent="0" eaLnBrk="1" hangingPunct="1">
              <a:lnSpc>
                <a:spcPts val="3500"/>
              </a:lnSpc>
              <a:spcBef>
                <a:spcPct val="0"/>
              </a:spcBef>
              <a:buNone/>
            </a:pPr>
            <a:r>
              <a:rPr lang="zh-CN" altLang="en-US" sz="2400" b="1" dirty="0" smtClean="0">
                <a:solidFill>
                  <a:srgbClr val="990033"/>
                </a:solidFill>
                <a:latin typeface="宋体" pitchFamily="2" charset="-122"/>
                <a:cs typeface="Times New Roman" pitchFamily="18" charset="0"/>
              </a:rPr>
              <a:t>图标以彩虹、伞、人为构图要素。</a:t>
            </a:r>
            <a:r>
              <a:rPr lang="en-US" altLang="en-US" sz="2400" b="1" dirty="0" smtClean="0">
                <a:solidFill>
                  <a:srgbClr val="990033"/>
                </a:solidFill>
                <a:latin typeface="宋体" pitchFamily="2" charset="-122"/>
                <a:cs typeface="Times New Roman" pitchFamily="18" charset="0"/>
              </a:rPr>
              <a:t>(2</a:t>
            </a:r>
            <a:r>
              <a:rPr lang="zh-CN" altLang="en-US" sz="2400" b="1" dirty="0" smtClean="0">
                <a:solidFill>
                  <a:srgbClr val="990033"/>
                </a:solidFill>
                <a:latin typeface="宋体" pitchFamily="2" charset="-122"/>
                <a:cs typeface="Times New Roman" pitchFamily="18" charset="0"/>
              </a:rPr>
              <a:t>分</a:t>
            </a: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彩虹有雨过天晴的美好、未来和希望等寓意，</a:t>
            </a:r>
            <a:r>
              <a:rPr lang="en-US" altLang="en-US" sz="2400" b="1" dirty="0" smtClean="0">
                <a:solidFill>
                  <a:srgbClr val="990033"/>
                </a:solidFill>
                <a:latin typeface="宋体" pitchFamily="2" charset="-122"/>
                <a:cs typeface="Times New Roman" pitchFamily="18" charset="0"/>
              </a:rPr>
              <a:t>(1</a:t>
            </a:r>
            <a:r>
              <a:rPr lang="zh-CN" altLang="en-US" sz="2400" b="1" dirty="0" smtClean="0">
                <a:solidFill>
                  <a:srgbClr val="990033"/>
                </a:solidFill>
                <a:latin typeface="宋体" pitchFamily="2" charset="-122"/>
                <a:cs typeface="Times New Roman" pitchFamily="18" charset="0"/>
              </a:rPr>
              <a:t>分</a:t>
            </a: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彩虹构成的伞有保护、呵护之意，两个人共举一伞有大家携手共同防灾减灾之意。</a:t>
            </a:r>
            <a:r>
              <a:rPr lang="en-US" altLang="en-US" sz="2400" b="1" dirty="0" smtClean="0">
                <a:solidFill>
                  <a:srgbClr val="990033"/>
                </a:solidFill>
                <a:latin typeface="宋体" pitchFamily="2" charset="-122"/>
                <a:cs typeface="Times New Roman" pitchFamily="18" charset="0"/>
              </a:rPr>
              <a:t>(2</a:t>
            </a:r>
            <a:r>
              <a:rPr lang="zh-CN" altLang="en-US" sz="2400" b="1" dirty="0" smtClean="0">
                <a:solidFill>
                  <a:srgbClr val="990033"/>
                </a:solidFill>
                <a:latin typeface="宋体" pitchFamily="2" charset="-122"/>
                <a:cs typeface="Times New Roman" pitchFamily="18" charset="0"/>
              </a:rPr>
              <a:t>分</a:t>
            </a: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整个图标体现出积极向上的思想和保障人民生命财产安全之意。</a:t>
            </a:r>
            <a:r>
              <a:rPr lang="en-US" altLang="en-US" sz="2400" b="1" dirty="0" smtClean="0">
                <a:solidFill>
                  <a:srgbClr val="990033"/>
                </a:solidFill>
                <a:latin typeface="宋体" pitchFamily="2" charset="-122"/>
                <a:cs typeface="Times New Roman" pitchFamily="18" charset="0"/>
              </a:rPr>
              <a:t>(1</a:t>
            </a:r>
            <a:r>
              <a:rPr lang="zh-CN" altLang="en-US" sz="2400" b="1" dirty="0" smtClean="0">
                <a:solidFill>
                  <a:srgbClr val="990033"/>
                </a:solidFill>
                <a:latin typeface="宋体" pitchFamily="2" charset="-122"/>
                <a:cs typeface="Times New Roman" pitchFamily="18" charset="0"/>
              </a:rPr>
              <a:t>分</a:t>
            </a: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意思对即可</a:t>
            </a:r>
            <a:r>
              <a:rPr lang="en-US" altLang="en-US" sz="2400" b="1" dirty="0" smtClean="0">
                <a:solidFill>
                  <a:srgbClr val="990033"/>
                </a:solidFill>
                <a:latin typeface="宋体" pitchFamily="2" charset="-122"/>
                <a:cs typeface="Times New Roman" pitchFamily="18" charset="0"/>
              </a:rPr>
              <a:t>)</a:t>
            </a:r>
            <a:endParaRPr lang="zh-CN" altLang="en-US" sz="2400" b="1" dirty="0" smtClean="0">
              <a:solidFill>
                <a:srgbClr val="990033"/>
              </a:solidFill>
              <a:latin typeface="宋体" pitchFamily="2" charset="-122"/>
              <a:cs typeface="Times New Roman" pitchFamily="18" charset="0"/>
            </a:endParaRPr>
          </a:p>
          <a:p>
            <a:pPr marL="0" indent="0" eaLnBrk="1" hangingPunct="1">
              <a:lnSpc>
                <a:spcPts val="3500"/>
              </a:lnSpc>
              <a:spcBef>
                <a:spcPct val="0"/>
              </a:spcBef>
              <a:buNone/>
            </a:pP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解析</a:t>
            </a:r>
            <a:r>
              <a:rPr lang="en-US" altLang="en-US" sz="2400" b="1" dirty="0" smtClean="0">
                <a:solidFill>
                  <a:srgbClr val="990033"/>
                </a:solidFill>
                <a:latin typeface="宋体" pitchFamily="2" charset="-122"/>
                <a:cs typeface="Times New Roman" pitchFamily="18" charset="0"/>
              </a:rPr>
              <a:t>] </a:t>
            </a:r>
            <a:r>
              <a:rPr lang="zh-CN" altLang="en-US" sz="2400" b="1" dirty="0" smtClean="0">
                <a:solidFill>
                  <a:srgbClr val="990033"/>
                </a:solidFill>
                <a:latin typeface="宋体" pitchFamily="2" charset="-122"/>
                <a:cs typeface="Times New Roman" pitchFamily="18" charset="0"/>
              </a:rPr>
              <a:t>本题考查图文转换及语言表达简明、连贯的能力。要注意图标中除文字和数字外的内容。从图标来看，构图要素非常明显，主要有彩虹、伞、人，理解其寓意时要与</a:t>
            </a: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防灾减灾</a:t>
            </a: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联系在一起。彩虹有雨过天晴之意，伞有保护、呵护之意，两人共举一伞有大家携手之意。把这些联系在一起，分析后再从整体上进行概括即可。</a:t>
            </a:r>
          </a:p>
        </p:txBody>
      </p:sp>
      <p:sp>
        <p:nvSpPr>
          <p:cNvPr id="1456132"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5613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56135"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456136" name="Rectangle 8"/>
          <p:cNvSpPr>
            <a:spLocks noChangeArrowheads="1"/>
          </p:cNvSpPr>
          <p:nvPr/>
        </p:nvSpPr>
        <p:spPr bwMode="auto">
          <a:xfrm>
            <a:off x="0" y="2765425"/>
            <a:ext cx="450850" cy="366713"/>
          </a:xfrm>
          <a:prstGeom prst="rect">
            <a:avLst/>
          </a:prstGeom>
          <a:noFill/>
          <a:ln w="9525">
            <a:noFill/>
            <a:miter lim="800000"/>
            <a:headEnd/>
            <a:tailEnd/>
          </a:ln>
        </p:spPr>
        <p:txBody>
          <a:bodyPr wrap="none" anchor="ctr">
            <a:spAutoFit/>
          </a:bodyPr>
          <a:lstStyle/>
          <a:p>
            <a:pPr indent="266700" algn="l" eaLnBrk="1" hangingPunct="1">
              <a:lnSpc>
                <a:spcPct val="100000"/>
              </a:lnSpc>
              <a:spcBef>
                <a:spcPct val="0"/>
              </a:spcBef>
              <a:buFontTx/>
              <a:buNone/>
            </a:pPr>
            <a:endParaRPr lang="zh-CN" altLang="en-US" sz="1800"/>
          </a:p>
        </p:txBody>
      </p:sp>
      <p:sp>
        <p:nvSpPr>
          <p:cNvPr id="1456137" name="Rectangle 9"/>
          <p:cNvSpPr>
            <a:spLocks noChangeArrowheads="1"/>
          </p:cNvSpPr>
          <p:nvPr/>
        </p:nvSpPr>
        <p:spPr bwMode="auto">
          <a:xfrm>
            <a:off x="2438400" y="3868738"/>
            <a:ext cx="184150" cy="366712"/>
          </a:xfrm>
          <a:prstGeom prst="rect">
            <a:avLst/>
          </a:prstGeom>
          <a:noFill/>
          <a:ln w="9525">
            <a:noFill/>
            <a:miter lim="800000"/>
            <a:headEnd/>
            <a:tailEnd/>
          </a:ln>
        </p:spPr>
        <p:txBody>
          <a:bodyPr wrap="none" anchor="ctr">
            <a:spAutoFit/>
          </a:bodyPr>
          <a:lstStyle/>
          <a:p>
            <a:pPr algn="l" eaLnBrk="1" hangingPunct="1">
              <a:lnSpc>
                <a:spcPct val="100000"/>
              </a:lnSpc>
              <a:spcBef>
                <a:spcPct val="0"/>
              </a:spcBef>
              <a:buFontTx/>
              <a:buNone/>
            </a:pPr>
            <a:endParaRPr lang="zh-CN" altLang="en-US" sz="18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56130">
                                            <p:txEl>
                                              <p:pRg st="0" end="0"/>
                                            </p:txEl>
                                          </p:spTgt>
                                        </p:tgtEl>
                                        <p:attrNameLst>
                                          <p:attrName>style.visibility</p:attrName>
                                        </p:attrNameLst>
                                      </p:cBhvr>
                                      <p:to>
                                        <p:strVal val="visible"/>
                                      </p:to>
                                    </p:set>
                                    <p:animEffect transition="in" filter="barn(inVertical)">
                                      <p:cBhvr>
                                        <p:cTn id="7" dur="500"/>
                                        <p:tgtEl>
                                          <p:spTgt spid="14561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56130">
                                            <p:txEl>
                                              <p:pRg st="1" end="1"/>
                                            </p:txEl>
                                          </p:spTgt>
                                        </p:tgtEl>
                                        <p:attrNameLst>
                                          <p:attrName>style.visibility</p:attrName>
                                        </p:attrNameLst>
                                      </p:cBhvr>
                                      <p:to>
                                        <p:strVal val="visible"/>
                                      </p:to>
                                    </p:set>
                                    <p:animEffect transition="in" filter="barn(inVertical)">
                                      <p:cBhvr>
                                        <p:cTn id="12" dur="500"/>
                                        <p:tgtEl>
                                          <p:spTgt spid="14561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6130" name="内容占位符 2"/>
          <p:cNvSpPr>
            <a:spLocks noGrp="1"/>
          </p:cNvSpPr>
          <p:nvPr>
            <p:ph idx="4294967295"/>
          </p:nvPr>
        </p:nvSpPr>
        <p:spPr>
          <a:xfrm>
            <a:off x="571472" y="714356"/>
            <a:ext cx="8286807" cy="5786478"/>
          </a:xfrm>
        </p:spPr>
        <p:txBody>
          <a:bodyPr/>
          <a:lstStyle/>
          <a:p>
            <a:pPr marL="0" indent="0" eaLnBrk="1" hangingPunct="1">
              <a:lnSpc>
                <a:spcPts val="3500"/>
              </a:lnSpc>
              <a:spcBef>
                <a:spcPct val="0"/>
              </a:spcBef>
              <a:buNone/>
            </a:pPr>
            <a:r>
              <a:rPr lang="zh-CN" altLang="zh-CN" sz="2400" dirty="0" smtClean="0">
                <a:latin typeface="黑体" pitchFamily="2" charset="-122"/>
                <a:ea typeface="黑体" pitchFamily="2" charset="-122"/>
              </a:rPr>
              <a:t>►　</a:t>
            </a:r>
            <a:r>
              <a:rPr lang="zh-CN" altLang="en-US" sz="2400" dirty="0" smtClean="0">
                <a:latin typeface="黑体" pitchFamily="2" charset="-122"/>
                <a:ea typeface="黑体" pitchFamily="2" charset="-122"/>
              </a:rPr>
              <a:t>类型三　漫画</a:t>
            </a:r>
            <a:endParaRPr lang="en-US" altLang="zh-CN" sz="2400" dirty="0" smtClean="0">
              <a:latin typeface="黑体" pitchFamily="2" charset="-122"/>
              <a:ea typeface="黑体" pitchFamily="2" charset="-122"/>
            </a:endParaRPr>
          </a:p>
          <a:p>
            <a:pPr marL="0" indent="0">
              <a:lnSpc>
                <a:spcPts val="3500"/>
              </a:lnSpc>
              <a:buNone/>
            </a:pPr>
            <a:r>
              <a:rPr lang="zh-CN" altLang="en-US" sz="2400" b="1" dirty="0" smtClean="0">
                <a:latin typeface="+mn-ea"/>
              </a:rPr>
              <a:t>    所谓</a:t>
            </a:r>
            <a:r>
              <a:rPr lang="en-US" sz="2400" b="1" dirty="0" smtClean="0">
                <a:latin typeface="+mn-ea"/>
              </a:rPr>
              <a:t>“</a:t>
            </a:r>
            <a:r>
              <a:rPr lang="zh-CN" altLang="en-US" sz="2400" b="1" dirty="0" smtClean="0">
                <a:latin typeface="+mn-ea"/>
              </a:rPr>
              <a:t>漫画</a:t>
            </a:r>
            <a:r>
              <a:rPr lang="en-US" sz="2400" b="1" dirty="0" smtClean="0">
                <a:latin typeface="+mn-ea"/>
              </a:rPr>
              <a:t>”</a:t>
            </a:r>
            <a:r>
              <a:rPr lang="zh-CN" altLang="en-US" sz="2400" b="1" dirty="0" smtClean="0">
                <a:latin typeface="+mn-ea"/>
              </a:rPr>
              <a:t>，就是用简单而夸张的手法来描绘生活或时事的图画。一般运用变形、比拟、象征的手法，构成幽默、诙谐的画面，以取得讽刺或歌颂的效果。做漫画题，要看懂漫画。看懂漫画，需要从以下三方面入手：</a:t>
            </a:r>
          </a:p>
          <a:p>
            <a:pPr marL="0" indent="0">
              <a:lnSpc>
                <a:spcPts val="3500"/>
              </a:lnSpc>
              <a:buNone/>
            </a:pPr>
            <a:r>
              <a:rPr lang="zh-CN" altLang="en-US" sz="2400" b="1" dirty="0" smtClean="0">
                <a:latin typeface="+mn-ea"/>
              </a:rPr>
              <a:t>    ①读懂“画中画”。看清主体、背景及其关系；抓住关键</a:t>
            </a:r>
            <a:r>
              <a:rPr lang="en-US" altLang="zh-CN" sz="2400" b="1" dirty="0" smtClean="0">
                <a:latin typeface="+mn-ea"/>
              </a:rPr>
              <a:t>—</a:t>
            </a:r>
            <a:r>
              <a:rPr lang="zh-CN" altLang="en-US" sz="2400" b="1" dirty="0" smtClean="0">
                <a:latin typeface="+mn-ea"/>
              </a:rPr>
              <a:t>夸张处的弦外音、细节表达的真正意图。</a:t>
            </a:r>
          </a:p>
          <a:p>
            <a:pPr marL="0" indent="0">
              <a:lnSpc>
                <a:spcPts val="3500"/>
              </a:lnSpc>
              <a:buNone/>
            </a:pPr>
            <a:r>
              <a:rPr lang="zh-CN" altLang="en-US" sz="2400" b="1" dirty="0" smtClean="0">
                <a:latin typeface="+mn-ea"/>
              </a:rPr>
              <a:t>    ②读懂“画外话”。找出讽刺、颂扬的对象或行为；类比联想</a:t>
            </a:r>
            <a:r>
              <a:rPr lang="en-US" altLang="zh-CN" sz="2400" b="1" smtClean="0">
                <a:latin typeface="+mn-ea"/>
              </a:rPr>
              <a:t>—</a:t>
            </a:r>
            <a:r>
              <a:rPr lang="zh-CN" altLang="en-US" sz="2400" b="1" smtClean="0">
                <a:latin typeface="+mn-ea"/>
              </a:rPr>
              <a:t>从</a:t>
            </a:r>
            <a:r>
              <a:rPr lang="zh-CN" altLang="en-US" sz="2400" b="1" dirty="0" smtClean="0">
                <a:latin typeface="+mn-ea"/>
              </a:rPr>
              <a:t>画面延伸到生活。</a:t>
            </a:r>
          </a:p>
          <a:p>
            <a:pPr marL="0" indent="0">
              <a:lnSpc>
                <a:spcPts val="3500"/>
              </a:lnSpc>
              <a:buNone/>
            </a:pPr>
            <a:r>
              <a:rPr lang="zh-CN" altLang="en-US" sz="2400" b="1" dirty="0" smtClean="0">
                <a:latin typeface="+mn-ea"/>
              </a:rPr>
              <a:t>    ③读懂“画中意”。漫画的内容往往影射社会生活中的人或现象，答题时应根据现实生活进行合理的类比联想，再挖掘出画面形象的隐含信息。</a:t>
            </a:r>
          </a:p>
        </p:txBody>
      </p:sp>
      <p:sp>
        <p:nvSpPr>
          <p:cNvPr id="1456132"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5613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56135"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456136" name="Rectangle 8"/>
          <p:cNvSpPr>
            <a:spLocks noChangeArrowheads="1"/>
          </p:cNvSpPr>
          <p:nvPr/>
        </p:nvSpPr>
        <p:spPr bwMode="auto">
          <a:xfrm>
            <a:off x="0" y="2765425"/>
            <a:ext cx="450850" cy="366713"/>
          </a:xfrm>
          <a:prstGeom prst="rect">
            <a:avLst/>
          </a:prstGeom>
          <a:noFill/>
          <a:ln w="9525">
            <a:noFill/>
            <a:miter lim="800000"/>
            <a:headEnd/>
            <a:tailEnd/>
          </a:ln>
        </p:spPr>
        <p:txBody>
          <a:bodyPr wrap="none" anchor="ctr">
            <a:spAutoFit/>
          </a:bodyPr>
          <a:lstStyle/>
          <a:p>
            <a:pPr indent="266700" algn="l" eaLnBrk="1" hangingPunct="1">
              <a:lnSpc>
                <a:spcPct val="100000"/>
              </a:lnSpc>
              <a:spcBef>
                <a:spcPct val="0"/>
              </a:spcBef>
              <a:buFontTx/>
              <a:buNone/>
            </a:pPr>
            <a:endParaRPr lang="zh-CN" altLang="en-US" sz="1800"/>
          </a:p>
        </p:txBody>
      </p:sp>
      <p:sp>
        <p:nvSpPr>
          <p:cNvPr id="1456137" name="Rectangle 9"/>
          <p:cNvSpPr>
            <a:spLocks noChangeArrowheads="1"/>
          </p:cNvSpPr>
          <p:nvPr/>
        </p:nvSpPr>
        <p:spPr bwMode="auto">
          <a:xfrm>
            <a:off x="2438400" y="3868738"/>
            <a:ext cx="184150" cy="366712"/>
          </a:xfrm>
          <a:prstGeom prst="rect">
            <a:avLst/>
          </a:prstGeom>
          <a:noFill/>
          <a:ln w="9525">
            <a:noFill/>
            <a:miter lim="800000"/>
            <a:headEnd/>
            <a:tailEnd/>
          </a:ln>
        </p:spPr>
        <p:txBody>
          <a:bodyPr wrap="none" anchor="ctr">
            <a:spAutoFit/>
          </a:bodyPr>
          <a:lstStyle/>
          <a:p>
            <a:pPr algn="l" eaLnBrk="1" hangingPunct="1">
              <a:lnSpc>
                <a:spcPct val="100000"/>
              </a:lnSpc>
              <a:spcBef>
                <a:spcPct val="0"/>
              </a:spcBef>
              <a:buFontTx/>
              <a:buNone/>
            </a:pPr>
            <a:endParaRPr lang="zh-CN" altLang="en-US" sz="18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56130">
                                            <p:txEl>
                                              <p:pRg st="0" end="0"/>
                                            </p:txEl>
                                          </p:spTgt>
                                        </p:tgtEl>
                                        <p:attrNameLst>
                                          <p:attrName>style.visibility</p:attrName>
                                        </p:attrNameLst>
                                      </p:cBhvr>
                                      <p:to>
                                        <p:strVal val="visible"/>
                                      </p:to>
                                    </p:set>
                                    <p:animEffect transition="in" filter="barn(inVertical)">
                                      <p:cBhvr>
                                        <p:cTn id="7" dur="500"/>
                                        <p:tgtEl>
                                          <p:spTgt spid="14561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56130">
                                            <p:txEl>
                                              <p:pRg st="1" end="1"/>
                                            </p:txEl>
                                          </p:spTgt>
                                        </p:tgtEl>
                                        <p:attrNameLst>
                                          <p:attrName>style.visibility</p:attrName>
                                        </p:attrNameLst>
                                      </p:cBhvr>
                                      <p:to>
                                        <p:strVal val="visible"/>
                                      </p:to>
                                    </p:set>
                                    <p:animEffect transition="in" filter="barn(inVertical)">
                                      <p:cBhvr>
                                        <p:cTn id="12" dur="500"/>
                                        <p:tgtEl>
                                          <p:spTgt spid="14561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456130">
                                            <p:txEl>
                                              <p:pRg st="2" end="2"/>
                                            </p:txEl>
                                          </p:spTgt>
                                        </p:tgtEl>
                                        <p:attrNameLst>
                                          <p:attrName>style.visibility</p:attrName>
                                        </p:attrNameLst>
                                      </p:cBhvr>
                                      <p:to>
                                        <p:strVal val="visible"/>
                                      </p:to>
                                    </p:set>
                                    <p:animEffect transition="in" filter="barn(inVertical)">
                                      <p:cBhvr>
                                        <p:cTn id="17" dur="500"/>
                                        <p:tgtEl>
                                          <p:spTgt spid="14561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456130">
                                            <p:txEl>
                                              <p:pRg st="3" end="3"/>
                                            </p:txEl>
                                          </p:spTgt>
                                        </p:tgtEl>
                                        <p:attrNameLst>
                                          <p:attrName>style.visibility</p:attrName>
                                        </p:attrNameLst>
                                      </p:cBhvr>
                                      <p:to>
                                        <p:strVal val="visible"/>
                                      </p:to>
                                    </p:set>
                                    <p:animEffect transition="in" filter="barn(inVertical)">
                                      <p:cBhvr>
                                        <p:cTn id="22" dur="500"/>
                                        <p:tgtEl>
                                          <p:spTgt spid="14561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456130">
                                            <p:txEl>
                                              <p:pRg st="4" end="4"/>
                                            </p:txEl>
                                          </p:spTgt>
                                        </p:tgtEl>
                                        <p:attrNameLst>
                                          <p:attrName>style.visibility</p:attrName>
                                        </p:attrNameLst>
                                      </p:cBhvr>
                                      <p:to>
                                        <p:strVal val="visible"/>
                                      </p:to>
                                    </p:set>
                                    <p:animEffect transition="in" filter="barn(inVertical)">
                                      <p:cBhvr>
                                        <p:cTn id="27" dur="500"/>
                                        <p:tgtEl>
                                          <p:spTgt spid="14561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6130" name="内容占位符 2"/>
          <p:cNvSpPr>
            <a:spLocks noGrp="1"/>
          </p:cNvSpPr>
          <p:nvPr>
            <p:ph idx="4294967295"/>
          </p:nvPr>
        </p:nvSpPr>
        <p:spPr>
          <a:xfrm>
            <a:off x="357158" y="714356"/>
            <a:ext cx="8501121" cy="5786478"/>
          </a:xfrm>
        </p:spPr>
        <p:txBody>
          <a:bodyPr/>
          <a:lstStyle/>
          <a:p>
            <a:pPr>
              <a:lnSpc>
                <a:spcPts val="3500"/>
              </a:lnSpc>
              <a:buNone/>
            </a:pPr>
            <a:r>
              <a:rPr lang="zh-CN" altLang="en-US" sz="2400" b="1" dirty="0" smtClean="0">
                <a:latin typeface="+mn-ea"/>
              </a:rPr>
              <a:t>      看懂漫画的内容和主旨后，就可以开始答题了。答题需掌握以下几种常见题型的解题方法和技巧：</a:t>
            </a:r>
          </a:p>
          <a:p>
            <a:pPr>
              <a:lnSpc>
                <a:spcPts val="3500"/>
              </a:lnSpc>
              <a:buNone/>
            </a:pPr>
            <a:r>
              <a:rPr lang="zh-CN" altLang="en-US" sz="2400" b="1" dirty="0" smtClean="0">
                <a:latin typeface="+mn-ea"/>
              </a:rPr>
              <a:t>      ①描述画面类。描述画面，就是用描述性的语言介绍画面的内容。描述时一定要有整体意识，注意细节。仔细观察画面上的人或物的动作、表情、语言等，采用恰当的表达方式，按照一定的顺序描述。画面上有什么就描述什么，只需把漫画内容客观地描述出来，不需要做评论或联系社会现实探讨寓意。不可超越图画所给图文信息进行添枝加叶，不可用主观想象代替画面中的东西。</a:t>
            </a:r>
          </a:p>
          <a:p>
            <a:pPr marL="0" indent="622300" algn="just" eaLnBrk="1" hangingPunct="1">
              <a:lnSpc>
                <a:spcPts val="3500"/>
              </a:lnSpc>
              <a:spcBef>
                <a:spcPct val="0"/>
              </a:spcBef>
              <a:buNone/>
            </a:pPr>
            <a:endParaRPr lang="zh-CN" altLang="en-US" sz="2400" b="1" dirty="0" smtClean="0">
              <a:solidFill>
                <a:srgbClr val="990033"/>
              </a:solidFill>
              <a:latin typeface="宋体" pitchFamily="2" charset="-122"/>
              <a:cs typeface="Times New Roman" pitchFamily="18" charset="0"/>
            </a:endParaRPr>
          </a:p>
          <a:p>
            <a:pPr>
              <a:lnSpc>
                <a:spcPts val="3500"/>
              </a:lnSpc>
              <a:buNone/>
            </a:pPr>
            <a:endParaRPr lang="zh-CN" altLang="en-US" sz="2400" b="1" dirty="0" smtClean="0">
              <a:latin typeface="+mn-ea"/>
            </a:endParaRPr>
          </a:p>
        </p:txBody>
      </p:sp>
      <p:sp>
        <p:nvSpPr>
          <p:cNvPr id="1456132"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5613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56135"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456136" name="Rectangle 8"/>
          <p:cNvSpPr>
            <a:spLocks noChangeArrowheads="1"/>
          </p:cNvSpPr>
          <p:nvPr/>
        </p:nvSpPr>
        <p:spPr bwMode="auto">
          <a:xfrm>
            <a:off x="0" y="2765425"/>
            <a:ext cx="450850" cy="366713"/>
          </a:xfrm>
          <a:prstGeom prst="rect">
            <a:avLst/>
          </a:prstGeom>
          <a:noFill/>
          <a:ln w="9525">
            <a:noFill/>
            <a:miter lim="800000"/>
            <a:headEnd/>
            <a:tailEnd/>
          </a:ln>
        </p:spPr>
        <p:txBody>
          <a:bodyPr wrap="none" anchor="ctr">
            <a:spAutoFit/>
          </a:bodyPr>
          <a:lstStyle/>
          <a:p>
            <a:pPr indent="266700" algn="l" eaLnBrk="1" hangingPunct="1">
              <a:lnSpc>
                <a:spcPct val="100000"/>
              </a:lnSpc>
              <a:spcBef>
                <a:spcPct val="0"/>
              </a:spcBef>
              <a:buFontTx/>
              <a:buNone/>
            </a:pPr>
            <a:endParaRPr lang="zh-CN" altLang="en-US" sz="1800"/>
          </a:p>
        </p:txBody>
      </p:sp>
      <p:sp>
        <p:nvSpPr>
          <p:cNvPr id="1456137" name="Rectangle 9"/>
          <p:cNvSpPr>
            <a:spLocks noChangeArrowheads="1"/>
          </p:cNvSpPr>
          <p:nvPr/>
        </p:nvSpPr>
        <p:spPr bwMode="auto">
          <a:xfrm>
            <a:off x="2438400" y="3868738"/>
            <a:ext cx="184150" cy="366712"/>
          </a:xfrm>
          <a:prstGeom prst="rect">
            <a:avLst/>
          </a:prstGeom>
          <a:noFill/>
          <a:ln w="9525">
            <a:noFill/>
            <a:miter lim="800000"/>
            <a:headEnd/>
            <a:tailEnd/>
          </a:ln>
        </p:spPr>
        <p:txBody>
          <a:bodyPr wrap="none" anchor="ctr">
            <a:spAutoFit/>
          </a:bodyPr>
          <a:lstStyle/>
          <a:p>
            <a:pPr algn="l" eaLnBrk="1" hangingPunct="1">
              <a:lnSpc>
                <a:spcPct val="100000"/>
              </a:lnSpc>
              <a:spcBef>
                <a:spcPct val="0"/>
              </a:spcBef>
              <a:buFontTx/>
              <a:buNone/>
            </a:pPr>
            <a:endParaRPr lang="zh-CN" altLang="en-US" sz="18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56130">
                                            <p:txEl>
                                              <p:pRg st="0" end="0"/>
                                            </p:txEl>
                                          </p:spTgt>
                                        </p:tgtEl>
                                        <p:attrNameLst>
                                          <p:attrName>style.visibility</p:attrName>
                                        </p:attrNameLst>
                                      </p:cBhvr>
                                      <p:to>
                                        <p:strVal val="visible"/>
                                      </p:to>
                                    </p:set>
                                    <p:animEffect transition="in" filter="barn(inVertical)">
                                      <p:cBhvr>
                                        <p:cTn id="7" dur="500"/>
                                        <p:tgtEl>
                                          <p:spTgt spid="14561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56130">
                                            <p:txEl>
                                              <p:pRg st="1" end="1"/>
                                            </p:txEl>
                                          </p:spTgt>
                                        </p:tgtEl>
                                        <p:attrNameLst>
                                          <p:attrName>style.visibility</p:attrName>
                                        </p:attrNameLst>
                                      </p:cBhvr>
                                      <p:to>
                                        <p:strVal val="visible"/>
                                      </p:to>
                                    </p:set>
                                    <p:animEffect transition="in" filter="barn(inVertical)">
                                      <p:cBhvr>
                                        <p:cTn id="12" dur="500"/>
                                        <p:tgtEl>
                                          <p:spTgt spid="14561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6130" name="内容占位符 2"/>
          <p:cNvSpPr>
            <a:spLocks noGrp="1"/>
          </p:cNvSpPr>
          <p:nvPr>
            <p:ph idx="4294967295"/>
          </p:nvPr>
        </p:nvSpPr>
        <p:spPr>
          <a:xfrm>
            <a:off x="285720" y="785794"/>
            <a:ext cx="8572559" cy="5715040"/>
          </a:xfrm>
        </p:spPr>
        <p:txBody>
          <a:bodyPr/>
          <a:lstStyle/>
          <a:p>
            <a:pPr>
              <a:lnSpc>
                <a:spcPts val="3500"/>
              </a:lnSpc>
              <a:buNone/>
            </a:pPr>
            <a:r>
              <a:rPr lang="zh-CN" altLang="en-US" sz="2400" b="1" dirty="0" smtClean="0">
                <a:latin typeface="+mn-ea"/>
              </a:rPr>
              <a:t>      ②概括主题类。概括画面的主题，先要认真细致地观察分析画面的内容，找出其讽刺或颂扬的对象或行为，然后挖掘隐含信息，进一步提炼概括。要做到语言简明，要揭示画面中人与人、人与物、物与物之间的关系。通常采用联想的方法，由物及人，彰显意义。</a:t>
            </a:r>
          </a:p>
          <a:p>
            <a:pPr>
              <a:lnSpc>
                <a:spcPts val="3500"/>
              </a:lnSpc>
              <a:buNone/>
            </a:pPr>
            <a:r>
              <a:rPr lang="zh-CN" altLang="en-US" sz="2400" b="1" dirty="0" smtClean="0">
                <a:latin typeface="+mn-ea"/>
              </a:rPr>
              <a:t>      ③拟写标题类。标题有暗示漫画寓意或揭示讽刺对象的作用。首先要弄清漫画讽刺或颂扬的主体和表达的主题，然后围绕其拟加标题。可直接以讽刺或颂扬的主体命名，也可扣住主题命名。一般可采用中心事件描述法、引用画中人物语言法、比喻法等拟写标题。</a:t>
            </a:r>
          </a:p>
          <a:p>
            <a:pPr>
              <a:lnSpc>
                <a:spcPts val="3500"/>
              </a:lnSpc>
              <a:buNone/>
            </a:pPr>
            <a:endParaRPr lang="zh-CN" altLang="en-US" sz="2400" b="1" dirty="0" smtClean="0">
              <a:latin typeface="+mn-ea"/>
            </a:endParaRPr>
          </a:p>
        </p:txBody>
      </p:sp>
      <p:sp>
        <p:nvSpPr>
          <p:cNvPr id="1456132"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5613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56135"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456136" name="Rectangle 8"/>
          <p:cNvSpPr>
            <a:spLocks noChangeArrowheads="1"/>
          </p:cNvSpPr>
          <p:nvPr/>
        </p:nvSpPr>
        <p:spPr bwMode="auto">
          <a:xfrm>
            <a:off x="0" y="2765425"/>
            <a:ext cx="450850" cy="366713"/>
          </a:xfrm>
          <a:prstGeom prst="rect">
            <a:avLst/>
          </a:prstGeom>
          <a:noFill/>
          <a:ln w="9525">
            <a:noFill/>
            <a:miter lim="800000"/>
            <a:headEnd/>
            <a:tailEnd/>
          </a:ln>
        </p:spPr>
        <p:txBody>
          <a:bodyPr wrap="none" anchor="ctr">
            <a:spAutoFit/>
          </a:bodyPr>
          <a:lstStyle/>
          <a:p>
            <a:pPr indent="266700" algn="l" eaLnBrk="1" hangingPunct="1">
              <a:lnSpc>
                <a:spcPct val="100000"/>
              </a:lnSpc>
              <a:spcBef>
                <a:spcPct val="0"/>
              </a:spcBef>
              <a:buFontTx/>
              <a:buNone/>
            </a:pPr>
            <a:endParaRPr lang="zh-CN" altLang="en-US" sz="1800"/>
          </a:p>
        </p:txBody>
      </p:sp>
      <p:sp>
        <p:nvSpPr>
          <p:cNvPr id="1456137" name="Rectangle 9"/>
          <p:cNvSpPr>
            <a:spLocks noChangeArrowheads="1"/>
          </p:cNvSpPr>
          <p:nvPr/>
        </p:nvSpPr>
        <p:spPr bwMode="auto">
          <a:xfrm>
            <a:off x="2438400" y="3868738"/>
            <a:ext cx="184150" cy="366712"/>
          </a:xfrm>
          <a:prstGeom prst="rect">
            <a:avLst/>
          </a:prstGeom>
          <a:noFill/>
          <a:ln w="9525">
            <a:noFill/>
            <a:miter lim="800000"/>
            <a:headEnd/>
            <a:tailEnd/>
          </a:ln>
        </p:spPr>
        <p:txBody>
          <a:bodyPr wrap="none" anchor="ctr">
            <a:spAutoFit/>
          </a:bodyPr>
          <a:lstStyle/>
          <a:p>
            <a:pPr algn="l" eaLnBrk="1" hangingPunct="1">
              <a:lnSpc>
                <a:spcPct val="100000"/>
              </a:lnSpc>
              <a:spcBef>
                <a:spcPct val="0"/>
              </a:spcBef>
              <a:buFontTx/>
              <a:buNone/>
            </a:pPr>
            <a:endParaRPr lang="zh-CN" altLang="en-US" sz="18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56130">
                                            <p:txEl>
                                              <p:pRg st="0" end="0"/>
                                            </p:txEl>
                                          </p:spTgt>
                                        </p:tgtEl>
                                        <p:attrNameLst>
                                          <p:attrName>style.visibility</p:attrName>
                                        </p:attrNameLst>
                                      </p:cBhvr>
                                      <p:to>
                                        <p:strVal val="visible"/>
                                      </p:to>
                                    </p:set>
                                    <p:animEffect transition="in" filter="barn(inVertical)">
                                      <p:cBhvr>
                                        <p:cTn id="7" dur="500"/>
                                        <p:tgtEl>
                                          <p:spTgt spid="14561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56130">
                                            <p:txEl>
                                              <p:pRg st="1" end="1"/>
                                            </p:txEl>
                                          </p:spTgt>
                                        </p:tgtEl>
                                        <p:attrNameLst>
                                          <p:attrName>style.visibility</p:attrName>
                                        </p:attrNameLst>
                                      </p:cBhvr>
                                      <p:to>
                                        <p:strVal val="visible"/>
                                      </p:to>
                                    </p:set>
                                    <p:animEffect transition="in" filter="barn(inVertical)">
                                      <p:cBhvr>
                                        <p:cTn id="12" dur="500"/>
                                        <p:tgtEl>
                                          <p:spTgt spid="14561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9202" name="内容占位符 2"/>
          <p:cNvSpPr>
            <a:spLocks noGrp="1"/>
          </p:cNvSpPr>
          <p:nvPr>
            <p:ph idx="4294967295"/>
          </p:nvPr>
        </p:nvSpPr>
        <p:spPr>
          <a:xfrm>
            <a:off x="792163" y="936625"/>
            <a:ext cx="7920037" cy="5516563"/>
          </a:xfrm>
        </p:spPr>
        <p:txBody>
          <a:bodyPr/>
          <a:lstStyle/>
          <a:p>
            <a:pPr marL="0" indent="0" eaLnBrk="1" hangingPunct="1">
              <a:lnSpc>
                <a:spcPts val="3500"/>
              </a:lnSpc>
              <a:spcBef>
                <a:spcPct val="0"/>
              </a:spcBef>
              <a:buFont typeface="Arial" charset="0"/>
              <a:buNone/>
            </a:pPr>
            <a:r>
              <a:rPr lang="en-US" altLang="zh-CN" sz="2400" b="1" dirty="0" smtClean="0">
                <a:latin typeface="宋体" pitchFamily="2" charset="-122"/>
              </a:rPr>
              <a:t>【</a:t>
            </a:r>
            <a:r>
              <a:rPr lang="zh-CN" altLang="en-US" sz="2400" dirty="0" smtClean="0">
                <a:latin typeface="黑体" pitchFamily="2" charset="-122"/>
                <a:ea typeface="黑体" pitchFamily="2" charset="-122"/>
              </a:rPr>
              <a:t>对点训练</a:t>
            </a:r>
            <a:r>
              <a:rPr lang="en-US" altLang="zh-CN" sz="2400" b="1" dirty="0" smtClean="0">
                <a:latin typeface="宋体" pitchFamily="2" charset="-122"/>
              </a:rPr>
              <a:t>】</a:t>
            </a:r>
          </a:p>
          <a:p>
            <a:pPr marL="0" indent="0">
              <a:lnSpc>
                <a:spcPts val="3500"/>
              </a:lnSpc>
              <a:buNone/>
            </a:pPr>
            <a:r>
              <a:rPr lang="en-US" altLang="zh-CN" sz="2400" b="1" dirty="0" smtClean="0">
                <a:latin typeface="宋体" pitchFamily="2" charset="-122"/>
              </a:rPr>
              <a:t> 7</a:t>
            </a:r>
            <a:r>
              <a:rPr lang="zh-CN" altLang="en-US" sz="2400" b="1" dirty="0" smtClean="0">
                <a:latin typeface="宋体" pitchFamily="2" charset="-122"/>
              </a:rPr>
              <a:t>．</a:t>
            </a:r>
            <a:r>
              <a:rPr lang="en-US" altLang="zh-CN" sz="2400" b="1" dirty="0" smtClean="0">
                <a:latin typeface="宋体" pitchFamily="2" charset="-122"/>
              </a:rPr>
              <a:t>[</a:t>
            </a:r>
            <a:r>
              <a:rPr lang="en-US" altLang="zh-CN" sz="2400" b="1" dirty="0" smtClean="0">
                <a:solidFill>
                  <a:srgbClr val="000000"/>
                </a:solidFill>
                <a:latin typeface="宋体" pitchFamily="2" charset="-122"/>
                <a:ea typeface="宋体" pitchFamily="2" charset="-122"/>
                <a:cs typeface="Times New Roman" pitchFamily="18" charset="0"/>
              </a:rPr>
              <a:t>2013·</a:t>
            </a:r>
            <a:r>
              <a:rPr lang="zh-CN" altLang="en-US" sz="2400" b="1" dirty="0" smtClean="0">
                <a:solidFill>
                  <a:srgbClr val="000000"/>
                </a:solidFill>
                <a:latin typeface="Courier New"/>
                <a:cs typeface="Times New Roman" pitchFamily="18" charset="0"/>
              </a:rPr>
              <a:t>天津</a:t>
            </a:r>
            <a:r>
              <a:rPr lang="zh-CN" altLang="en-US" sz="2400" b="1" dirty="0" smtClean="0">
                <a:solidFill>
                  <a:srgbClr val="000000"/>
                </a:solidFill>
                <a:latin typeface="Times New Roman" pitchFamily="18" charset="0"/>
                <a:cs typeface="Times New Roman" pitchFamily="18" charset="0"/>
              </a:rPr>
              <a:t>卷</a:t>
            </a:r>
            <a:r>
              <a:rPr lang="en-US" altLang="zh-CN" sz="2400" b="1" dirty="0" smtClean="0">
                <a:latin typeface="宋体" pitchFamily="2" charset="-122"/>
              </a:rPr>
              <a:t>]</a:t>
            </a:r>
            <a:r>
              <a:rPr lang="zh-CN" altLang="en-US" sz="2400" b="1" dirty="0" smtClean="0">
                <a:solidFill>
                  <a:srgbClr val="000000"/>
                </a:solidFill>
                <a:latin typeface="Times New Roman" pitchFamily="18" charset="0"/>
                <a:cs typeface="Times New Roman" pitchFamily="18" charset="0"/>
              </a:rPr>
              <a:t>欣赏漫画</a:t>
            </a:r>
            <a:r>
              <a:rPr lang="en-US" altLang="zh-CN"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玩大了</a:t>
            </a:r>
            <a:r>
              <a:rPr lang="en-US" altLang="zh-CN" sz="2400" b="1" dirty="0" smtClean="0">
                <a:solidFill>
                  <a:srgbClr val="000000"/>
                </a:solidFill>
                <a:latin typeface="Times New Roman" pitchFamily="18" charset="0"/>
                <a:cs typeface="Times New Roman" pitchFamily="18" charset="0"/>
              </a:rPr>
              <a:t>》</a:t>
            </a:r>
            <a:r>
              <a:rPr lang="zh-CN" altLang="en-US" sz="2400" b="1" dirty="0" smtClean="0">
                <a:solidFill>
                  <a:srgbClr val="000000"/>
                </a:solidFill>
                <a:latin typeface="Times New Roman" pitchFamily="18" charset="0"/>
                <a:cs typeface="Times New Roman" pitchFamily="18" charset="0"/>
              </a:rPr>
              <a:t>，按要求作答。</a:t>
            </a:r>
            <a:r>
              <a:rPr lang="en-US" altLang="zh-CN" sz="2400" b="1" dirty="0" smtClean="0">
                <a:solidFill>
                  <a:srgbClr val="000000"/>
                </a:solidFill>
                <a:latin typeface="Times New Roman" pitchFamily="18" charset="0"/>
                <a:cs typeface="Times New Roman" pitchFamily="18" charset="0"/>
              </a:rPr>
              <a:t>(</a:t>
            </a:r>
            <a:r>
              <a:rPr lang="en-US" altLang="zh-CN" sz="2400" b="1" dirty="0" smtClean="0">
                <a:solidFill>
                  <a:srgbClr val="000000"/>
                </a:solidFill>
                <a:latin typeface="宋体" pitchFamily="2" charset="-122"/>
                <a:ea typeface="宋体" pitchFamily="2" charset="-122"/>
                <a:cs typeface="Times New Roman" pitchFamily="18" charset="0"/>
              </a:rPr>
              <a:t>4</a:t>
            </a:r>
            <a:r>
              <a:rPr lang="zh-CN" altLang="en-US" sz="2400" b="1" dirty="0" smtClean="0">
                <a:solidFill>
                  <a:srgbClr val="000000"/>
                </a:solidFill>
                <a:latin typeface="Times New Roman" pitchFamily="18" charset="0"/>
                <a:cs typeface="Times New Roman" pitchFamily="18" charset="0"/>
              </a:rPr>
              <a:t>分</a:t>
            </a:r>
            <a:r>
              <a:rPr lang="en-US" altLang="zh-CN" sz="2400" b="1" dirty="0" smtClean="0">
                <a:solidFill>
                  <a:srgbClr val="000000"/>
                </a:solidFill>
                <a:latin typeface="Times New Roman" pitchFamily="18" charset="0"/>
                <a:cs typeface="Times New Roman" pitchFamily="18" charset="0"/>
              </a:rPr>
              <a:t>)</a:t>
            </a:r>
            <a:endParaRPr lang="zh-CN" altLang="en-US" sz="2400" b="1" dirty="0" smtClean="0">
              <a:solidFill>
                <a:srgbClr val="000000"/>
              </a:solidFill>
              <a:latin typeface="Times New Roman" pitchFamily="18" charset="0"/>
              <a:cs typeface="Times New Roman" pitchFamily="18" charset="0"/>
            </a:endParaRPr>
          </a:p>
          <a:p>
            <a:pPr marL="0" indent="0" eaLnBrk="1" hangingPunct="1">
              <a:lnSpc>
                <a:spcPct val="122000"/>
              </a:lnSpc>
              <a:spcBef>
                <a:spcPct val="0"/>
              </a:spcBef>
              <a:buFont typeface="Arial" charset="0"/>
              <a:buNone/>
            </a:pPr>
            <a:endParaRPr lang="en-US" altLang="zh-CN" sz="2400" b="1" dirty="0" smtClean="0">
              <a:solidFill>
                <a:srgbClr val="000000"/>
              </a:solidFill>
              <a:latin typeface="Times New Roman" pitchFamily="18" charset="0"/>
              <a:cs typeface="Times New Roman" pitchFamily="18" charset="0"/>
            </a:endParaRPr>
          </a:p>
          <a:p>
            <a:pPr marL="0" indent="0" eaLnBrk="1" hangingPunct="1">
              <a:lnSpc>
                <a:spcPct val="122000"/>
              </a:lnSpc>
              <a:spcBef>
                <a:spcPct val="0"/>
              </a:spcBef>
              <a:buFont typeface="Arial" charset="0"/>
              <a:buNone/>
            </a:pPr>
            <a:endParaRPr lang="en-US" altLang="zh-CN" sz="2400" b="1" dirty="0" smtClean="0">
              <a:solidFill>
                <a:srgbClr val="000000"/>
              </a:solidFill>
              <a:latin typeface="Times New Roman" pitchFamily="18" charset="0"/>
              <a:cs typeface="Times New Roman" pitchFamily="18" charset="0"/>
            </a:endParaRPr>
          </a:p>
          <a:p>
            <a:pPr marL="0" indent="0" eaLnBrk="1" hangingPunct="1">
              <a:lnSpc>
                <a:spcPct val="122000"/>
              </a:lnSpc>
              <a:spcBef>
                <a:spcPct val="0"/>
              </a:spcBef>
              <a:buFont typeface="Arial" charset="0"/>
              <a:buNone/>
            </a:pPr>
            <a:endParaRPr lang="en-US" altLang="zh-CN" sz="2400" b="1" dirty="0" smtClean="0">
              <a:solidFill>
                <a:srgbClr val="000000"/>
              </a:solidFill>
              <a:latin typeface="Times New Roman" pitchFamily="18" charset="0"/>
              <a:cs typeface="Times New Roman" pitchFamily="18" charset="0"/>
            </a:endParaRPr>
          </a:p>
          <a:p>
            <a:pPr marL="0" indent="0" eaLnBrk="1" hangingPunct="1">
              <a:lnSpc>
                <a:spcPct val="122000"/>
              </a:lnSpc>
              <a:spcBef>
                <a:spcPct val="0"/>
              </a:spcBef>
              <a:buFont typeface="Arial" charset="0"/>
              <a:buNone/>
            </a:pPr>
            <a:endParaRPr lang="en-US" altLang="zh-CN" sz="2400" b="1" dirty="0" smtClean="0">
              <a:solidFill>
                <a:srgbClr val="000000"/>
              </a:solidFill>
              <a:latin typeface="Times New Roman" pitchFamily="18" charset="0"/>
              <a:cs typeface="Times New Roman" pitchFamily="18" charset="0"/>
            </a:endParaRPr>
          </a:p>
          <a:p>
            <a:pPr marL="0" indent="0" eaLnBrk="1" hangingPunct="1">
              <a:lnSpc>
                <a:spcPct val="122000"/>
              </a:lnSpc>
              <a:spcBef>
                <a:spcPct val="0"/>
              </a:spcBef>
              <a:buFont typeface="Arial" charset="0"/>
              <a:buNone/>
            </a:pPr>
            <a:endParaRPr lang="en-US" altLang="zh-CN" sz="2400" b="1" dirty="0" smtClean="0">
              <a:solidFill>
                <a:srgbClr val="000000"/>
              </a:solidFill>
              <a:latin typeface="Times New Roman" pitchFamily="18" charset="0"/>
              <a:cs typeface="Times New Roman" pitchFamily="18" charset="0"/>
            </a:endParaRPr>
          </a:p>
          <a:p>
            <a:pPr marL="0" indent="0" eaLnBrk="1" hangingPunct="1">
              <a:lnSpc>
                <a:spcPct val="122000"/>
              </a:lnSpc>
              <a:spcBef>
                <a:spcPct val="0"/>
              </a:spcBef>
              <a:buFont typeface="Arial" charset="0"/>
              <a:buNone/>
            </a:pPr>
            <a:endParaRPr lang="en-US" altLang="zh-CN" sz="2400" b="1" dirty="0" smtClean="0">
              <a:solidFill>
                <a:srgbClr val="000000"/>
              </a:solidFill>
              <a:latin typeface="Times New Roman" pitchFamily="18" charset="0"/>
              <a:cs typeface="Times New Roman" pitchFamily="18" charset="0"/>
            </a:endParaRPr>
          </a:p>
          <a:p>
            <a:pPr marL="0" indent="0" eaLnBrk="1" hangingPunct="1">
              <a:lnSpc>
                <a:spcPct val="122000"/>
              </a:lnSpc>
              <a:spcBef>
                <a:spcPct val="0"/>
              </a:spcBef>
              <a:buFont typeface="Arial" charset="0"/>
              <a:buNone/>
            </a:pPr>
            <a:endParaRPr lang="en-US" altLang="zh-CN" sz="2400" b="1" dirty="0" smtClean="0">
              <a:solidFill>
                <a:srgbClr val="000000"/>
              </a:solidFill>
              <a:latin typeface="Times New Roman" pitchFamily="18" charset="0"/>
              <a:cs typeface="Times New Roman" pitchFamily="18" charset="0"/>
            </a:endParaRPr>
          </a:p>
          <a:p>
            <a:pPr marL="0" indent="0" eaLnBrk="1" hangingPunct="1">
              <a:lnSpc>
                <a:spcPct val="122000"/>
              </a:lnSpc>
              <a:spcBef>
                <a:spcPct val="0"/>
              </a:spcBef>
              <a:buFont typeface="Arial" charset="0"/>
              <a:buNone/>
            </a:pPr>
            <a:endParaRPr lang="en-US" altLang="en-US" sz="2400" b="1" dirty="0" smtClean="0">
              <a:latin typeface="Times New Roman" pitchFamily="18" charset="0"/>
              <a:ea typeface="宋体" pitchFamily="2" charset="-122"/>
            </a:endParaRPr>
          </a:p>
        </p:txBody>
      </p:sp>
      <p:sp>
        <p:nvSpPr>
          <p:cNvPr id="1459204"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5920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5920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459208" name="Rectangle 8"/>
          <p:cNvSpPr>
            <a:spLocks noChangeArrowheads="1"/>
          </p:cNvSpPr>
          <p:nvPr/>
        </p:nvSpPr>
        <p:spPr bwMode="auto">
          <a:xfrm>
            <a:off x="0" y="2765425"/>
            <a:ext cx="450850" cy="366713"/>
          </a:xfrm>
          <a:prstGeom prst="rect">
            <a:avLst/>
          </a:prstGeom>
          <a:noFill/>
          <a:ln w="9525">
            <a:noFill/>
            <a:miter lim="800000"/>
            <a:headEnd/>
            <a:tailEnd/>
          </a:ln>
        </p:spPr>
        <p:txBody>
          <a:bodyPr wrap="none" anchor="ctr">
            <a:spAutoFit/>
          </a:bodyPr>
          <a:lstStyle/>
          <a:p>
            <a:pPr indent="266700" algn="l" eaLnBrk="1" hangingPunct="1">
              <a:lnSpc>
                <a:spcPct val="100000"/>
              </a:lnSpc>
              <a:spcBef>
                <a:spcPct val="0"/>
              </a:spcBef>
              <a:buFontTx/>
              <a:buNone/>
            </a:pPr>
            <a:endParaRPr lang="zh-CN" altLang="en-US" sz="18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pic>
        <p:nvPicPr>
          <p:cNvPr id="316417" name="Picture 1" descr="天津语文换图"/>
          <p:cNvPicPr>
            <a:picLocks noChangeAspect="1" noChangeArrowheads="1"/>
          </p:cNvPicPr>
          <p:nvPr/>
        </p:nvPicPr>
        <p:blipFill>
          <a:blip r:embed="rId4" cstate="print"/>
          <a:srcRect/>
          <a:stretch>
            <a:fillRect/>
          </a:stretch>
        </p:blipFill>
        <p:spPr bwMode="auto">
          <a:xfrm>
            <a:off x="3071802" y="2571744"/>
            <a:ext cx="2786082" cy="2607846"/>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59202">
                                            <p:txEl>
                                              <p:pRg st="0" end="0"/>
                                            </p:txEl>
                                          </p:spTgt>
                                        </p:tgtEl>
                                        <p:attrNameLst>
                                          <p:attrName>style.visibility</p:attrName>
                                        </p:attrNameLst>
                                      </p:cBhvr>
                                      <p:to>
                                        <p:strVal val="visible"/>
                                      </p:to>
                                    </p:set>
                                    <p:animEffect transition="in" filter="barn(inVertical)">
                                      <p:cBhvr>
                                        <p:cTn id="7" dur="500"/>
                                        <p:tgtEl>
                                          <p:spTgt spid="1459202">
                                            <p:txEl>
                                              <p:pRg st="0" end="0"/>
                                            </p:txEl>
                                          </p:spTgt>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459202">
                                            <p:txEl>
                                              <p:pRg st="1" end="1"/>
                                            </p:txEl>
                                          </p:spTgt>
                                        </p:tgtEl>
                                        <p:attrNameLst>
                                          <p:attrName>style.visibility</p:attrName>
                                        </p:attrNameLst>
                                      </p:cBhvr>
                                      <p:to>
                                        <p:strVal val="visible"/>
                                      </p:to>
                                    </p:set>
                                    <p:anim calcmode="lin" valueType="num">
                                      <p:cBhvr additive="base">
                                        <p:cTn id="11" dur="500" fill="hold"/>
                                        <p:tgtEl>
                                          <p:spTgt spid="145920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5920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316417"/>
                                        </p:tgtEl>
                                        <p:attrNameLst>
                                          <p:attrName>style.visibility</p:attrName>
                                        </p:attrNameLst>
                                      </p:cBhvr>
                                      <p:to>
                                        <p:strVal val="visible"/>
                                      </p:to>
                                    </p:set>
                                    <p:animEffect transition="in" filter="diamond(in)">
                                      <p:cBhvr>
                                        <p:cTn id="17" dur="500"/>
                                        <p:tgtEl>
                                          <p:spTgt spid="316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9202" name="内容占位符 2"/>
          <p:cNvSpPr>
            <a:spLocks noGrp="1"/>
          </p:cNvSpPr>
          <p:nvPr>
            <p:ph idx="4294967295"/>
          </p:nvPr>
        </p:nvSpPr>
        <p:spPr>
          <a:xfrm>
            <a:off x="792163" y="936625"/>
            <a:ext cx="7920037" cy="5516563"/>
          </a:xfrm>
        </p:spPr>
        <p:txBody>
          <a:bodyPr/>
          <a:lstStyle/>
          <a:p>
            <a:pPr>
              <a:buNone/>
            </a:pPr>
            <a:r>
              <a:rPr lang="en-US" sz="2400" b="1" dirty="0" smtClean="0">
                <a:latin typeface="+mn-ea"/>
              </a:rPr>
              <a:t>(</a:t>
            </a:r>
            <a:r>
              <a:rPr lang="en-US" sz="2400" b="1" dirty="0" smtClean="0">
                <a:latin typeface="宋体" pitchFamily="2" charset="-122"/>
                <a:ea typeface="宋体" pitchFamily="2" charset="-122"/>
              </a:rPr>
              <a:t>1</a:t>
            </a:r>
            <a:r>
              <a:rPr lang="en-US" sz="2400" b="1" dirty="0" smtClean="0">
                <a:latin typeface="+mn-ea"/>
              </a:rPr>
              <a:t>)</a:t>
            </a:r>
            <a:r>
              <a:rPr lang="zh-CN" altLang="en-US" sz="2400" b="1" dirty="0" smtClean="0">
                <a:latin typeface="+mn-ea"/>
              </a:rPr>
              <a:t>任选一条鱼，替它写一段简短的内心独白。</a:t>
            </a:r>
          </a:p>
          <a:p>
            <a:pPr>
              <a:buNone/>
            </a:pPr>
            <a:r>
              <a:rPr lang="zh-CN" altLang="en-US" sz="2400" b="1" u="dotted" dirty="0" smtClean="0">
                <a:latin typeface="+mn-ea"/>
              </a:rPr>
              <a:t>　　　　　　　　　　　　　　　　　　　　　　　　　　　　　　　　　　　　</a:t>
            </a:r>
            <a:endParaRPr lang="zh-CN" altLang="en-US" sz="2400" b="1" dirty="0" smtClean="0">
              <a:latin typeface="+mn-ea"/>
            </a:endParaRPr>
          </a:p>
          <a:p>
            <a:pPr>
              <a:buNone/>
            </a:pPr>
            <a:r>
              <a:rPr lang="zh-CN" altLang="en-US" sz="2400" b="1" u="dotted" dirty="0" smtClean="0">
                <a:latin typeface="+mn-ea"/>
              </a:rPr>
              <a:t>　　　　　　　　　　　　　　　　　　　　　　　　　　　　　　　　　　　　</a:t>
            </a:r>
            <a:endParaRPr lang="zh-CN" altLang="en-US" sz="2400" b="1" dirty="0" smtClean="0">
              <a:latin typeface="+mn-ea"/>
            </a:endParaRPr>
          </a:p>
          <a:p>
            <a:pPr>
              <a:buNone/>
            </a:pPr>
            <a:r>
              <a:rPr lang="en-US" sz="2400" b="1" dirty="0" smtClean="0">
                <a:latin typeface="+mn-ea"/>
              </a:rPr>
              <a:t> (</a:t>
            </a:r>
            <a:r>
              <a:rPr lang="en-US" sz="2400" b="1" dirty="0" smtClean="0">
                <a:latin typeface="宋体" pitchFamily="2" charset="-122"/>
                <a:ea typeface="宋体" pitchFamily="2" charset="-122"/>
              </a:rPr>
              <a:t>2</a:t>
            </a:r>
            <a:r>
              <a:rPr lang="en-US" sz="2400" b="1" dirty="0" smtClean="0">
                <a:latin typeface="+mn-ea"/>
              </a:rPr>
              <a:t>)</a:t>
            </a:r>
            <a:r>
              <a:rPr lang="zh-CN" altLang="en-US" sz="2400" b="1" dirty="0" smtClean="0">
                <a:latin typeface="+mn-ea"/>
              </a:rPr>
              <a:t>用一句话说明这幅漫画的寓意。</a:t>
            </a:r>
          </a:p>
          <a:p>
            <a:pPr>
              <a:buNone/>
            </a:pPr>
            <a:r>
              <a:rPr lang="zh-CN" altLang="en-US" sz="2400" b="1" u="dotted" dirty="0" smtClean="0">
                <a:latin typeface="+mn-ea"/>
              </a:rPr>
              <a:t>　　　　　　　　　　　　　　　　　</a:t>
            </a:r>
            <a:r>
              <a:rPr lang="zh-CN" altLang="en-US" sz="2400" u="dotted" dirty="0" smtClean="0"/>
              <a:t>　　　　　　　　　　　　　　　　　　　</a:t>
            </a:r>
            <a:endParaRPr lang="zh-CN" altLang="en-US" sz="2400" dirty="0" smtClean="0"/>
          </a:p>
          <a:p>
            <a:pPr>
              <a:buNone/>
            </a:pPr>
            <a:r>
              <a:rPr lang="zh-CN" altLang="en-US" sz="2400" u="dotted" dirty="0" smtClean="0"/>
              <a:t>　　　　　　　　　　　　　　　　　　　　　　　　　　　　　　　　　　　　</a:t>
            </a:r>
            <a:endParaRPr lang="zh-CN" altLang="en-US" sz="2400" dirty="0" smtClean="0"/>
          </a:p>
          <a:p>
            <a:pPr marL="0" indent="0" eaLnBrk="1" hangingPunct="1">
              <a:lnSpc>
                <a:spcPct val="122000"/>
              </a:lnSpc>
              <a:spcBef>
                <a:spcPct val="0"/>
              </a:spcBef>
              <a:buFont typeface="Arial" charset="0"/>
              <a:buNone/>
            </a:pPr>
            <a:endParaRPr lang="en-US" altLang="zh-CN" sz="2400" b="1" dirty="0" smtClean="0">
              <a:solidFill>
                <a:srgbClr val="000000"/>
              </a:solidFill>
              <a:latin typeface="Times New Roman" pitchFamily="18" charset="0"/>
              <a:cs typeface="Times New Roman" pitchFamily="18" charset="0"/>
            </a:endParaRPr>
          </a:p>
          <a:p>
            <a:pPr marL="0" indent="0" eaLnBrk="1" hangingPunct="1">
              <a:lnSpc>
                <a:spcPct val="122000"/>
              </a:lnSpc>
              <a:spcBef>
                <a:spcPct val="0"/>
              </a:spcBef>
              <a:buFont typeface="Arial" charset="0"/>
              <a:buNone/>
            </a:pPr>
            <a:endParaRPr lang="en-US" altLang="zh-CN" sz="2400" b="1" dirty="0" smtClean="0">
              <a:solidFill>
                <a:srgbClr val="000000"/>
              </a:solidFill>
              <a:latin typeface="Times New Roman" pitchFamily="18" charset="0"/>
              <a:cs typeface="Times New Roman" pitchFamily="18" charset="0"/>
            </a:endParaRPr>
          </a:p>
          <a:p>
            <a:pPr marL="0" indent="0" eaLnBrk="1" hangingPunct="1">
              <a:lnSpc>
                <a:spcPct val="122000"/>
              </a:lnSpc>
              <a:spcBef>
                <a:spcPct val="0"/>
              </a:spcBef>
              <a:buFont typeface="Arial" charset="0"/>
              <a:buNone/>
            </a:pPr>
            <a:endParaRPr lang="en-US" altLang="zh-CN" sz="2400" b="1" dirty="0" smtClean="0">
              <a:solidFill>
                <a:srgbClr val="000000"/>
              </a:solidFill>
              <a:latin typeface="Times New Roman" pitchFamily="18" charset="0"/>
              <a:cs typeface="Times New Roman" pitchFamily="18" charset="0"/>
            </a:endParaRPr>
          </a:p>
          <a:p>
            <a:pPr marL="0" indent="0" eaLnBrk="1" hangingPunct="1">
              <a:lnSpc>
                <a:spcPct val="122000"/>
              </a:lnSpc>
              <a:spcBef>
                <a:spcPct val="0"/>
              </a:spcBef>
              <a:buFont typeface="Arial" charset="0"/>
              <a:buNone/>
            </a:pPr>
            <a:endParaRPr lang="en-US" altLang="zh-CN" sz="2400" b="1" dirty="0" smtClean="0">
              <a:solidFill>
                <a:srgbClr val="000000"/>
              </a:solidFill>
              <a:latin typeface="Times New Roman" pitchFamily="18" charset="0"/>
              <a:cs typeface="Times New Roman" pitchFamily="18" charset="0"/>
            </a:endParaRPr>
          </a:p>
          <a:p>
            <a:pPr marL="0" indent="0" eaLnBrk="1" hangingPunct="1">
              <a:lnSpc>
                <a:spcPct val="122000"/>
              </a:lnSpc>
              <a:spcBef>
                <a:spcPct val="0"/>
              </a:spcBef>
              <a:buFont typeface="Arial" charset="0"/>
              <a:buNone/>
            </a:pPr>
            <a:endParaRPr lang="en-US" altLang="zh-CN" sz="2400" b="1" dirty="0" smtClean="0">
              <a:solidFill>
                <a:srgbClr val="000000"/>
              </a:solidFill>
              <a:latin typeface="Times New Roman" pitchFamily="18" charset="0"/>
              <a:cs typeface="Times New Roman" pitchFamily="18" charset="0"/>
            </a:endParaRPr>
          </a:p>
          <a:p>
            <a:pPr marL="0" indent="0" eaLnBrk="1" hangingPunct="1">
              <a:lnSpc>
                <a:spcPct val="122000"/>
              </a:lnSpc>
              <a:spcBef>
                <a:spcPct val="0"/>
              </a:spcBef>
              <a:buFont typeface="Arial" charset="0"/>
              <a:buNone/>
            </a:pPr>
            <a:endParaRPr lang="en-US" altLang="zh-CN" sz="2400" b="1" dirty="0" smtClean="0">
              <a:solidFill>
                <a:srgbClr val="000000"/>
              </a:solidFill>
              <a:latin typeface="Times New Roman" pitchFamily="18" charset="0"/>
              <a:cs typeface="Times New Roman" pitchFamily="18" charset="0"/>
            </a:endParaRPr>
          </a:p>
          <a:p>
            <a:pPr marL="0" indent="0" eaLnBrk="1" hangingPunct="1">
              <a:lnSpc>
                <a:spcPct val="122000"/>
              </a:lnSpc>
              <a:spcBef>
                <a:spcPct val="0"/>
              </a:spcBef>
              <a:buFont typeface="Arial" charset="0"/>
              <a:buNone/>
            </a:pPr>
            <a:endParaRPr lang="en-US" altLang="zh-CN" sz="2400" b="1" dirty="0" smtClean="0">
              <a:solidFill>
                <a:srgbClr val="000000"/>
              </a:solidFill>
              <a:latin typeface="Times New Roman" pitchFamily="18" charset="0"/>
              <a:cs typeface="Times New Roman" pitchFamily="18" charset="0"/>
            </a:endParaRPr>
          </a:p>
          <a:p>
            <a:pPr marL="0" indent="0" eaLnBrk="1" hangingPunct="1">
              <a:lnSpc>
                <a:spcPct val="122000"/>
              </a:lnSpc>
              <a:spcBef>
                <a:spcPct val="0"/>
              </a:spcBef>
              <a:buFont typeface="Arial" charset="0"/>
              <a:buNone/>
            </a:pPr>
            <a:endParaRPr lang="en-US" altLang="en-US" sz="2400" b="1" dirty="0" smtClean="0">
              <a:latin typeface="Times New Roman" pitchFamily="18" charset="0"/>
              <a:ea typeface="宋体" pitchFamily="2" charset="-122"/>
            </a:endParaRPr>
          </a:p>
        </p:txBody>
      </p:sp>
      <p:sp>
        <p:nvSpPr>
          <p:cNvPr id="1459204"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5920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5920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459208" name="Rectangle 8"/>
          <p:cNvSpPr>
            <a:spLocks noChangeArrowheads="1"/>
          </p:cNvSpPr>
          <p:nvPr/>
        </p:nvSpPr>
        <p:spPr bwMode="auto">
          <a:xfrm>
            <a:off x="0" y="2765425"/>
            <a:ext cx="450850" cy="366713"/>
          </a:xfrm>
          <a:prstGeom prst="rect">
            <a:avLst/>
          </a:prstGeom>
          <a:noFill/>
          <a:ln w="9525">
            <a:noFill/>
            <a:miter lim="800000"/>
            <a:headEnd/>
            <a:tailEnd/>
          </a:ln>
        </p:spPr>
        <p:txBody>
          <a:bodyPr wrap="none" anchor="ctr">
            <a:spAutoFit/>
          </a:bodyPr>
          <a:lstStyle/>
          <a:p>
            <a:pPr indent="266700" algn="l" eaLnBrk="1" hangingPunct="1">
              <a:lnSpc>
                <a:spcPct val="100000"/>
              </a:lnSpc>
              <a:spcBef>
                <a:spcPct val="0"/>
              </a:spcBef>
              <a:buFontTx/>
              <a:buNone/>
            </a:pPr>
            <a:endParaRPr lang="zh-CN" altLang="en-US" sz="18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59202">
                                            <p:txEl>
                                              <p:pRg st="0" end="0"/>
                                            </p:txEl>
                                          </p:spTgt>
                                        </p:tgtEl>
                                        <p:attrNameLst>
                                          <p:attrName>style.visibility</p:attrName>
                                        </p:attrNameLst>
                                      </p:cBhvr>
                                      <p:to>
                                        <p:strVal val="visible"/>
                                      </p:to>
                                    </p:set>
                                    <p:animEffect transition="in" filter="barn(inVertical)">
                                      <p:cBhvr>
                                        <p:cTn id="7" dur="500"/>
                                        <p:tgtEl>
                                          <p:spTgt spid="14592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59202">
                                            <p:txEl>
                                              <p:pRg st="3" end="3"/>
                                            </p:txEl>
                                          </p:spTgt>
                                        </p:tgtEl>
                                        <p:attrNameLst>
                                          <p:attrName>style.visibility</p:attrName>
                                        </p:attrNameLst>
                                      </p:cBhvr>
                                      <p:to>
                                        <p:strVal val="visible"/>
                                      </p:to>
                                    </p:set>
                                    <p:animEffect transition="in" filter="barn(inVertical)">
                                      <p:cBhvr>
                                        <p:cTn id="12" dur="500"/>
                                        <p:tgtEl>
                                          <p:spTgt spid="145920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0226" name="内容占位符 2"/>
          <p:cNvSpPr>
            <a:spLocks noGrp="1"/>
          </p:cNvSpPr>
          <p:nvPr>
            <p:ph idx="4294967295"/>
          </p:nvPr>
        </p:nvSpPr>
        <p:spPr>
          <a:xfrm>
            <a:off x="571472" y="785794"/>
            <a:ext cx="8104216" cy="5500726"/>
          </a:xfrm>
        </p:spPr>
        <p:txBody>
          <a:bodyPr/>
          <a:lstStyle/>
          <a:p>
            <a:pPr marL="0" indent="0">
              <a:lnSpc>
                <a:spcPts val="3500"/>
              </a:lnSpc>
              <a:buNone/>
            </a:pPr>
            <a:r>
              <a:rPr lang="en-US" altLang="zh-CN" sz="2400" b="1" dirty="0" smtClean="0">
                <a:solidFill>
                  <a:srgbClr val="990033"/>
                </a:solidFill>
                <a:latin typeface="宋体" pitchFamily="2" charset="-122"/>
                <a:cs typeface="Times New Roman" pitchFamily="18" charset="0"/>
              </a:rPr>
              <a:t>(1)①</a:t>
            </a:r>
            <a:r>
              <a:rPr lang="zh-CN" altLang="en-US" sz="2400" b="1" dirty="0" smtClean="0">
                <a:solidFill>
                  <a:srgbClr val="990033"/>
                </a:solidFill>
                <a:latin typeface="宋体" pitchFamily="2" charset="-122"/>
                <a:cs typeface="Times New Roman" pitchFamily="18" charset="0"/>
              </a:rPr>
              <a:t>缸内鱼：哎，好幸运，甩出去的是它，不是我。</a:t>
            </a:r>
            <a:r>
              <a:rPr lang="en-US" altLang="zh-CN" sz="2400" b="1" dirty="0" smtClean="0">
                <a:solidFill>
                  <a:srgbClr val="990033"/>
                </a:solidFill>
                <a:latin typeface="宋体" pitchFamily="2" charset="-122"/>
                <a:cs typeface="Times New Roman" pitchFamily="18" charset="0"/>
              </a:rPr>
              <a:t>②</a:t>
            </a:r>
            <a:r>
              <a:rPr lang="zh-CN" altLang="en-US" sz="2400" b="1" dirty="0" smtClean="0">
                <a:solidFill>
                  <a:srgbClr val="990033"/>
                </a:solidFill>
                <a:latin typeface="宋体" pitchFamily="2" charset="-122"/>
                <a:cs typeface="Times New Roman" pitchFamily="18" charset="0"/>
              </a:rPr>
              <a:t>缸外鱼：我的重量太轻了，要不，也不会是这样的下场。</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答出其中一点即可</a:t>
            </a:r>
            <a:r>
              <a:rPr lang="en-US" altLang="zh-CN" sz="2400" b="1" dirty="0" smtClean="0">
                <a:solidFill>
                  <a:srgbClr val="990033"/>
                </a:solidFill>
                <a:latin typeface="宋体" pitchFamily="2" charset="-122"/>
                <a:cs typeface="Times New Roman" pitchFamily="18" charset="0"/>
              </a:rPr>
              <a:t>)</a:t>
            </a:r>
            <a:endParaRPr lang="zh-CN" altLang="en-US" sz="2400" b="1" dirty="0" smtClean="0">
              <a:solidFill>
                <a:srgbClr val="990033"/>
              </a:solidFill>
              <a:latin typeface="宋体" pitchFamily="2" charset="-122"/>
              <a:cs typeface="Times New Roman" pitchFamily="18" charset="0"/>
            </a:endParaRPr>
          </a:p>
          <a:p>
            <a:pPr marL="0" indent="0">
              <a:lnSpc>
                <a:spcPts val="3500"/>
              </a:lnSpc>
              <a:buNone/>
            </a:pPr>
            <a:r>
              <a:rPr lang="en-US" altLang="zh-CN" sz="2400" b="1" dirty="0" smtClean="0">
                <a:solidFill>
                  <a:srgbClr val="990033"/>
                </a:solidFill>
                <a:latin typeface="宋体" pitchFamily="2" charset="-122"/>
                <a:cs typeface="Times New Roman" pitchFamily="18" charset="0"/>
              </a:rPr>
              <a:t>(2)</a:t>
            </a:r>
            <a:r>
              <a:rPr lang="zh-CN" altLang="en-US" sz="2400" b="1" dirty="0" smtClean="0">
                <a:solidFill>
                  <a:srgbClr val="990033"/>
                </a:solidFill>
                <a:latin typeface="宋体" pitchFamily="2" charset="-122"/>
                <a:cs typeface="Times New Roman" pitchFamily="18" charset="0"/>
              </a:rPr>
              <a:t>寓意：生活需要平衡，保持平衡才会产生和谐。</a:t>
            </a:r>
          </a:p>
          <a:p>
            <a:pPr marL="0" indent="0">
              <a:lnSpc>
                <a:spcPts val="3500"/>
              </a:lnSpc>
              <a:buNone/>
            </a:pP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解析</a:t>
            </a:r>
            <a:r>
              <a:rPr lang="en-US" altLang="zh-CN" sz="2400" b="1" dirty="0" smtClean="0">
                <a:solidFill>
                  <a:srgbClr val="990033"/>
                </a:solidFill>
                <a:latin typeface="宋体" pitchFamily="2" charset="-122"/>
                <a:cs typeface="Times New Roman" pitchFamily="18" charset="0"/>
              </a:rPr>
              <a:t>]  </a:t>
            </a:r>
            <a:r>
              <a:rPr lang="zh-CN" altLang="en-US" sz="2400" b="1" dirty="0" smtClean="0">
                <a:solidFill>
                  <a:srgbClr val="990033"/>
                </a:solidFill>
                <a:latin typeface="宋体" pitchFamily="2" charset="-122"/>
                <a:cs typeface="Times New Roman" pitchFamily="18" charset="0"/>
              </a:rPr>
              <a:t>首先仔细观察漫画，读懂画面内容：两条鱼在鱼缸里玩跷跷板，一条鱼被甩出缸外，一里一外的两条鱼肯定有不同的心理。第一问，内心独白属于心理描写，应根据两条鱼所处的不同位置、空间环境和遭遇等，设身处地地揣摩鱼的心理。第二问，寓意的概括要在读懂漫画内容的基础上，联系标题</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玩大了</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，并结合生活，由表及里，由画面到生活，进行思考，挖掘出漫画蕴含的深刻哲理，最后概括寓意。</a:t>
            </a:r>
          </a:p>
        </p:txBody>
      </p:sp>
      <p:sp>
        <p:nvSpPr>
          <p:cNvPr id="1460228"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6023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6023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60226">
                                            <p:txEl>
                                              <p:pRg st="0" end="0"/>
                                            </p:txEl>
                                          </p:spTgt>
                                        </p:tgtEl>
                                        <p:attrNameLst>
                                          <p:attrName>style.visibility</p:attrName>
                                        </p:attrNameLst>
                                      </p:cBhvr>
                                      <p:to>
                                        <p:strVal val="visible"/>
                                      </p:to>
                                    </p:set>
                                    <p:anim calcmode="lin" valueType="num">
                                      <p:cBhvr additive="base">
                                        <p:cTn id="7" dur="500" fill="hold"/>
                                        <p:tgtEl>
                                          <p:spTgt spid="14602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602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60226">
                                            <p:txEl>
                                              <p:pRg st="1" end="1"/>
                                            </p:txEl>
                                          </p:spTgt>
                                        </p:tgtEl>
                                        <p:attrNameLst>
                                          <p:attrName>style.visibility</p:attrName>
                                        </p:attrNameLst>
                                      </p:cBhvr>
                                      <p:to>
                                        <p:strVal val="visible"/>
                                      </p:to>
                                    </p:set>
                                    <p:anim calcmode="lin" valueType="num">
                                      <p:cBhvr additive="base">
                                        <p:cTn id="13" dur="500" fill="hold"/>
                                        <p:tgtEl>
                                          <p:spTgt spid="146022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6022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60226">
                                            <p:txEl>
                                              <p:pRg st="2" end="2"/>
                                            </p:txEl>
                                          </p:spTgt>
                                        </p:tgtEl>
                                        <p:attrNameLst>
                                          <p:attrName>style.visibility</p:attrName>
                                        </p:attrNameLst>
                                      </p:cBhvr>
                                      <p:to>
                                        <p:strVal val="visible"/>
                                      </p:to>
                                    </p:set>
                                    <p:anim calcmode="lin" valueType="num">
                                      <p:cBhvr additive="base">
                                        <p:cTn id="19" dur="500" fill="hold"/>
                                        <p:tgtEl>
                                          <p:spTgt spid="146022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6022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2274" name="内容占位符 2"/>
          <p:cNvSpPr>
            <a:spLocks noGrp="1"/>
          </p:cNvSpPr>
          <p:nvPr>
            <p:ph idx="4294967295"/>
          </p:nvPr>
        </p:nvSpPr>
        <p:spPr>
          <a:xfrm>
            <a:off x="642910" y="785794"/>
            <a:ext cx="8215369" cy="5667395"/>
          </a:xfrm>
        </p:spPr>
        <p:txBody>
          <a:bodyPr/>
          <a:lstStyle/>
          <a:p>
            <a:pPr marL="0" indent="0" eaLnBrk="1" hangingPunct="1">
              <a:lnSpc>
                <a:spcPts val="3500"/>
              </a:lnSpc>
              <a:spcBef>
                <a:spcPct val="0"/>
              </a:spcBef>
              <a:buFont typeface="Arial" charset="0"/>
              <a:buNone/>
            </a:pPr>
            <a:r>
              <a:rPr lang="en-US" altLang="zh-CN" sz="2400" b="1" dirty="0" smtClean="0">
                <a:latin typeface="宋体" pitchFamily="2" charset="-122"/>
              </a:rPr>
              <a:t>8</a:t>
            </a:r>
            <a:r>
              <a:rPr lang="zh-CN" altLang="en-US" sz="2400" b="1" dirty="0" smtClean="0">
                <a:latin typeface="宋体" pitchFamily="2" charset="-122"/>
              </a:rPr>
              <a:t>．</a:t>
            </a:r>
            <a:r>
              <a:rPr lang="en-US" altLang="zh-CN" sz="2400" b="1" dirty="0" smtClean="0">
                <a:latin typeface="宋体" pitchFamily="2" charset="-122"/>
              </a:rPr>
              <a:t>[</a:t>
            </a:r>
            <a:r>
              <a:rPr lang="en-US" altLang="zh-CN" sz="2400" b="1" dirty="0" smtClean="0">
                <a:solidFill>
                  <a:srgbClr val="000000"/>
                </a:solidFill>
                <a:latin typeface="宋体" pitchFamily="2" charset="-122"/>
                <a:ea typeface="宋体" pitchFamily="2" charset="-122"/>
                <a:cs typeface="Times New Roman" pitchFamily="18" charset="0"/>
              </a:rPr>
              <a:t>2013·</a:t>
            </a:r>
            <a:r>
              <a:rPr lang="zh-CN" altLang="en-US" sz="2400" b="1" dirty="0" smtClean="0">
                <a:solidFill>
                  <a:srgbClr val="000000"/>
                </a:solidFill>
                <a:latin typeface="Times New Roman" pitchFamily="18" charset="0"/>
                <a:cs typeface="Times New Roman" pitchFamily="18" charset="0"/>
              </a:rPr>
              <a:t>重庆卷</a:t>
            </a:r>
            <a:r>
              <a:rPr lang="en-US" altLang="zh-CN" sz="2400" b="1" dirty="0" smtClean="0">
                <a:latin typeface="宋体" pitchFamily="2" charset="-122"/>
              </a:rPr>
              <a:t>]</a:t>
            </a:r>
            <a:r>
              <a:rPr lang="zh-CN" altLang="en-US" sz="2400" b="1" dirty="0" smtClean="0">
                <a:solidFill>
                  <a:srgbClr val="000000"/>
                </a:solidFill>
                <a:latin typeface="Times New Roman" pitchFamily="18" charset="0"/>
                <a:cs typeface="Times New Roman" pitchFamily="18" charset="0"/>
              </a:rPr>
              <a:t>阅读下面漫画，按要求答题。</a:t>
            </a:r>
            <a:r>
              <a:rPr lang="en-US" altLang="zh-CN" sz="2400" b="1" dirty="0" smtClean="0">
                <a:solidFill>
                  <a:srgbClr val="000000"/>
                </a:solidFill>
                <a:latin typeface="Times New Roman" pitchFamily="18" charset="0"/>
                <a:cs typeface="Times New Roman" pitchFamily="18" charset="0"/>
              </a:rPr>
              <a:t>(</a:t>
            </a:r>
            <a:r>
              <a:rPr lang="en-US" altLang="zh-CN" sz="2400" b="1" dirty="0" smtClean="0">
                <a:solidFill>
                  <a:srgbClr val="000000"/>
                </a:solidFill>
                <a:latin typeface="宋体" pitchFamily="2" charset="-122"/>
                <a:ea typeface="宋体" pitchFamily="2" charset="-122"/>
                <a:cs typeface="Times New Roman" pitchFamily="18" charset="0"/>
              </a:rPr>
              <a:t>4</a:t>
            </a:r>
            <a:r>
              <a:rPr lang="zh-CN" altLang="en-US" sz="2400" b="1" dirty="0" smtClean="0">
                <a:solidFill>
                  <a:srgbClr val="000000"/>
                </a:solidFill>
                <a:latin typeface="Times New Roman" pitchFamily="18" charset="0"/>
                <a:cs typeface="Times New Roman" pitchFamily="18" charset="0"/>
              </a:rPr>
              <a:t>分</a:t>
            </a:r>
            <a:r>
              <a:rPr lang="en-US" altLang="zh-CN" sz="2400" b="1" dirty="0" smtClean="0">
                <a:solidFill>
                  <a:srgbClr val="000000"/>
                </a:solidFill>
                <a:latin typeface="Times New Roman" pitchFamily="18" charset="0"/>
                <a:cs typeface="Times New Roman" pitchFamily="18" charset="0"/>
              </a:rPr>
              <a:t>)</a:t>
            </a:r>
            <a:endParaRPr lang="zh-CN" altLang="en-US" sz="2400" b="1" dirty="0" smtClean="0">
              <a:solidFill>
                <a:srgbClr val="000000"/>
              </a:solidFill>
              <a:latin typeface="Times New Roman" pitchFamily="18" charset="0"/>
              <a:cs typeface="Times New Roman" pitchFamily="18" charset="0"/>
            </a:endParaRPr>
          </a:p>
          <a:p>
            <a:pPr marL="0" indent="0" eaLnBrk="1" hangingPunct="1">
              <a:lnSpc>
                <a:spcPct val="122000"/>
              </a:lnSpc>
              <a:spcBef>
                <a:spcPct val="0"/>
              </a:spcBef>
              <a:buFont typeface="Arial" charset="0"/>
              <a:buNone/>
            </a:pPr>
            <a:endParaRPr lang="en-US" altLang="zh-CN" sz="2400" b="1" dirty="0" smtClean="0">
              <a:solidFill>
                <a:srgbClr val="000000"/>
              </a:solidFill>
              <a:latin typeface="Times New Roman" pitchFamily="18" charset="0"/>
              <a:cs typeface="Times New Roman" pitchFamily="18" charset="0"/>
            </a:endParaRPr>
          </a:p>
          <a:p>
            <a:pPr marL="0" indent="0" eaLnBrk="1" hangingPunct="1">
              <a:lnSpc>
                <a:spcPct val="122000"/>
              </a:lnSpc>
              <a:spcBef>
                <a:spcPct val="0"/>
              </a:spcBef>
              <a:buFont typeface="Arial" charset="0"/>
              <a:buNone/>
            </a:pPr>
            <a:endParaRPr lang="en-US" altLang="zh-CN" sz="2400" b="1" dirty="0" smtClean="0">
              <a:solidFill>
                <a:srgbClr val="000000"/>
              </a:solidFill>
              <a:latin typeface="Times New Roman" pitchFamily="18" charset="0"/>
              <a:cs typeface="Times New Roman" pitchFamily="18" charset="0"/>
            </a:endParaRPr>
          </a:p>
          <a:p>
            <a:pPr marL="0" indent="0" eaLnBrk="1" hangingPunct="1">
              <a:lnSpc>
                <a:spcPct val="122000"/>
              </a:lnSpc>
              <a:spcBef>
                <a:spcPct val="0"/>
              </a:spcBef>
              <a:buFont typeface="Arial" charset="0"/>
              <a:buNone/>
            </a:pPr>
            <a:endParaRPr lang="en-US" altLang="zh-CN" sz="2400" b="1" dirty="0" smtClean="0">
              <a:solidFill>
                <a:srgbClr val="000000"/>
              </a:solidFill>
              <a:latin typeface="Times New Roman" pitchFamily="18" charset="0"/>
              <a:cs typeface="Times New Roman" pitchFamily="18" charset="0"/>
            </a:endParaRPr>
          </a:p>
          <a:p>
            <a:pPr marL="0" indent="0" eaLnBrk="1" hangingPunct="1">
              <a:lnSpc>
                <a:spcPct val="122000"/>
              </a:lnSpc>
              <a:spcBef>
                <a:spcPct val="0"/>
              </a:spcBef>
              <a:buFont typeface="Arial" charset="0"/>
              <a:buNone/>
            </a:pPr>
            <a:endParaRPr lang="en-US" altLang="zh-CN" sz="2400" b="1" dirty="0" smtClean="0">
              <a:solidFill>
                <a:srgbClr val="000000"/>
              </a:solidFill>
              <a:latin typeface="Times New Roman" pitchFamily="18" charset="0"/>
              <a:cs typeface="Times New Roman" pitchFamily="18" charset="0"/>
            </a:endParaRPr>
          </a:p>
          <a:p>
            <a:pPr marL="0" indent="0" eaLnBrk="1" hangingPunct="1">
              <a:lnSpc>
                <a:spcPct val="122000"/>
              </a:lnSpc>
              <a:spcBef>
                <a:spcPct val="0"/>
              </a:spcBef>
              <a:buFont typeface="Arial" charset="0"/>
              <a:buNone/>
            </a:pPr>
            <a:endParaRPr lang="en-US" altLang="zh-CN" sz="2400" b="1" dirty="0" smtClean="0">
              <a:solidFill>
                <a:srgbClr val="000000"/>
              </a:solidFill>
              <a:latin typeface="Times New Roman" pitchFamily="18" charset="0"/>
              <a:cs typeface="Times New Roman" pitchFamily="18" charset="0"/>
            </a:endParaRPr>
          </a:p>
          <a:p>
            <a:pPr marL="0" indent="0" eaLnBrk="1" hangingPunct="1">
              <a:lnSpc>
                <a:spcPct val="122000"/>
              </a:lnSpc>
              <a:spcBef>
                <a:spcPct val="0"/>
              </a:spcBef>
              <a:buFont typeface="Arial" charset="0"/>
              <a:buNone/>
            </a:pPr>
            <a:endParaRPr lang="en-US" altLang="zh-CN" sz="2400" b="1" dirty="0" smtClean="0">
              <a:solidFill>
                <a:srgbClr val="000000"/>
              </a:solidFill>
              <a:latin typeface="Times New Roman" pitchFamily="18" charset="0"/>
              <a:cs typeface="Times New Roman" pitchFamily="18" charset="0"/>
            </a:endParaRPr>
          </a:p>
          <a:p>
            <a:pPr marL="0" indent="0" eaLnBrk="1" hangingPunct="1">
              <a:lnSpc>
                <a:spcPct val="122000"/>
              </a:lnSpc>
              <a:spcBef>
                <a:spcPct val="0"/>
              </a:spcBef>
              <a:buFont typeface="Arial" charset="0"/>
              <a:buNone/>
            </a:pPr>
            <a:endParaRPr lang="en-US" altLang="zh-CN" sz="2400" b="1" dirty="0" smtClean="0">
              <a:solidFill>
                <a:srgbClr val="000000"/>
              </a:solidFill>
              <a:latin typeface="Times New Roman" pitchFamily="18" charset="0"/>
              <a:cs typeface="Times New Roman" pitchFamily="18" charset="0"/>
            </a:endParaRPr>
          </a:p>
          <a:p>
            <a:pPr marL="0" indent="0" eaLnBrk="1" hangingPunct="1">
              <a:lnSpc>
                <a:spcPct val="122000"/>
              </a:lnSpc>
              <a:spcBef>
                <a:spcPct val="0"/>
              </a:spcBef>
              <a:buFont typeface="Arial" charset="0"/>
              <a:buNone/>
            </a:pPr>
            <a:endParaRPr lang="en-US" altLang="en-US" sz="2400" b="1" dirty="0" smtClean="0">
              <a:latin typeface="Times New Roman" pitchFamily="18" charset="0"/>
              <a:ea typeface="宋体" pitchFamily="2" charset="-122"/>
            </a:endParaRPr>
          </a:p>
        </p:txBody>
      </p:sp>
      <p:sp>
        <p:nvSpPr>
          <p:cNvPr id="1462276"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6227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62279"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1462280" name="Rectangle 8"/>
          <p:cNvSpPr>
            <a:spLocks noChangeArrowheads="1"/>
          </p:cNvSpPr>
          <p:nvPr/>
        </p:nvSpPr>
        <p:spPr bwMode="auto">
          <a:xfrm>
            <a:off x="0" y="2765425"/>
            <a:ext cx="450850" cy="366713"/>
          </a:xfrm>
          <a:prstGeom prst="rect">
            <a:avLst/>
          </a:prstGeom>
          <a:noFill/>
          <a:ln w="9525">
            <a:noFill/>
            <a:miter lim="800000"/>
            <a:headEnd/>
            <a:tailEnd/>
          </a:ln>
        </p:spPr>
        <p:txBody>
          <a:bodyPr wrap="none" anchor="ctr">
            <a:spAutoFit/>
          </a:bodyPr>
          <a:lstStyle/>
          <a:p>
            <a:pPr indent="266700" algn="l" eaLnBrk="1" hangingPunct="1">
              <a:lnSpc>
                <a:spcPct val="100000"/>
              </a:lnSpc>
              <a:spcBef>
                <a:spcPct val="0"/>
              </a:spcBef>
              <a:buFontTx/>
              <a:buNone/>
            </a:pPr>
            <a:endParaRPr lang="zh-CN" altLang="en-US" sz="18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pic>
        <p:nvPicPr>
          <p:cNvPr id="313345" name="Picture 1" descr="00"/>
          <p:cNvPicPr>
            <a:picLocks noChangeAspect="1" noChangeArrowheads="1"/>
          </p:cNvPicPr>
          <p:nvPr/>
        </p:nvPicPr>
        <p:blipFill>
          <a:blip r:embed="rId4" cstate="print"/>
          <a:srcRect/>
          <a:stretch>
            <a:fillRect/>
          </a:stretch>
        </p:blipFill>
        <p:spPr bwMode="auto">
          <a:xfrm>
            <a:off x="2571736" y="2746791"/>
            <a:ext cx="3643338" cy="2325283"/>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62274">
                                            <p:txEl>
                                              <p:pRg st="0" end="0"/>
                                            </p:txEl>
                                          </p:spTgt>
                                        </p:tgtEl>
                                        <p:attrNameLst>
                                          <p:attrName>style.visibility</p:attrName>
                                        </p:attrNameLst>
                                      </p:cBhvr>
                                      <p:to>
                                        <p:strVal val="visible"/>
                                      </p:to>
                                    </p:set>
                                    <p:animEffect transition="in" filter="barn(inVertical)">
                                      <p:cBhvr>
                                        <p:cTn id="7" dur="500"/>
                                        <p:tgtEl>
                                          <p:spTgt spid="14622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313345"/>
                                        </p:tgtEl>
                                        <p:attrNameLst>
                                          <p:attrName>style.visibility</p:attrName>
                                        </p:attrNameLst>
                                      </p:cBhvr>
                                      <p:to>
                                        <p:strVal val="visible"/>
                                      </p:to>
                                    </p:set>
                                    <p:animEffect transition="in" filter="diamond(in)">
                                      <p:cBhvr>
                                        <p:cTn id="12" dur="500"/>
                                        <p:tgtEl>
                                          <p:spTgt spid="313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3298" name="内容占位符 2"/>
          <p:cNvSpPr>
            <a:spLocks noGrp="1"/>
          </p:cNvSpPr>
          <p:nvPr>
            <p:ph idx="4294967295"/>
          </p:nvPr>
        </p:nvSpPr>
        <p:spPr>
          <a:xfrm>
            <a:off x="642910" y="785794"/>
            <a:ext cx="8032778" cy="5451494"/>
          </a:xfrm>
        </p:spPr>
        <p:txBody>
          <a:bodyPr/>
          <a:lstStyle/>
          <a:p>
            <a:pPr>
              <a:lnSpc>
                <a:spcPts val="3500"/>
              </a:lnSpc>
              <a:buNone/>
            </a:pPr>
            <a:r>
              <a:rPr lang="en-US" sz="2400" b="1" dirty="0" smtClean="0">
                <a:latin typeface="+mn-ea"/>
              </a:rPr>
              <a:t>(</a:t>
            </a:r>
            <a:r>
              <a:rPr lang="en-US" sz="2400" b="1" dirty="0" smtClean="0">
                <a:latin typeface="宋体" pitchFamily="2" charset="-122"/>
                <a:ea typeface="宋体" pitchFamily="2" charset="-122"/>
              </a:rPr>
              <a:t>1</a:t>
            </a:r>
            <a:r>
              <a:rPr lang="en-US" sz="2400" b="1" dirty="0" smtClean="0">
                <a:latin typeface="+mn-ea"/>
              </a:rPr>
              <a:t>)</a:t>
            </a:r>
            <a:r>
              <a:rPr lang="zh-CN" altLang="en-US" sz="2400" b="1" dirty="0" smtClean="0">
                <a:latin typeface="+mn-ea"/>
              </a:rPr>
              <a:t>给漫画拟出标题。要求：切合漫画含意，不得用</a:t>
            </a:r>
            <a:r>
              <a:rPr lang="en-US" sz="2400" b="1" dirty="0" smtClean="0">
                <a:latin typeface="+mn-ea"/>
              </a:rPr>
              <a:t>“</a:t>
            </a:r>
            <a:r>
              <a:rPr lang="zh-CN" altLang="en-US" sz="2400" b="1" dirty="0" smtClean="0">
                <a:latin typeface="+mn-ea"/>
              </a:rPr>
              <a:t>无题</a:t>
            </a:r>
            <a:r>
              <a:rPr lang="en-US" sz="2400" b="1" dirty="0" smtClean="0">
                <a:latin typeface="+mn-ea"/>
              </a:rPr>
              <a:t>”</a:t>
            </a:r>
            <a:r>
              <a:rPr lang="zh-CN" altLang="en-US" sz="2400" b="1" dirty="0" smtClean="0">
                <a:latin typeface="+mn-ea"/>
              </a:rPr>
              <a:t>做标题。</a:t>
            </a:r>
          </a:p>
          <a:p>
            <a:pPr>
              <a:lnSpc>
                <a:spcPts val="3500"/>
              </a:lnSpc>
              <a:buNone/>
            </a:pPr>
            <a:r>
              <a:rPr lang="zh-CN" altLang="en-US" sz="2400" b="1" u="dotted" dirty="0" smtClean="0">
                <a:latin typeface="+mn-ea"/>
              </a:rPr>
              <a:t>　　　　　　　　　　　　　　　　　　　　　　　　　　　　　　　　　　　　</a:t>
            </a:r>
            <a:endParaRPr lang="zh-CN" altLang="en-US" sz="2400" b="1" dirty="0" smtClean="0">
              <a:latin typeface="+mn-ea"/>
            </a:endParaRPr>
          </a:p>
          <a:p>
            <a:pPr>
              <a:lnSpc>
                <a:spcPts val="3500"/>
              </a:lnSpc>
              <a:buNone/>
            </a:pPr>
            <a:r>
              <a:rPr lang="en-US" sz="2400" b="1" dirty="0" smtClean="0">
                <a:latin typeface="+mn-ea"/>
              </a:rPr>
              <a:t>(</a:t>
            </a:r>
            <a:r>
              <a:rPr lang="en-US" sz="2400" b="1" dirty="0" smtClean="0">
                <a:latin typeface="宋体" pitchFamily="2" charset="-122"/>
                <a:ea typeface="宋体" pitchFamily="2" charset="-122"/>
              </a:rPr>
              <a:t>2</a:t>
            </a:r>
            <a:r>
              <a:rPr lang="en-US" sz="2400" b="1" dirty="0" smtClean="0">
                <a:latin typeface="+mn-ea"/>
              </a:rPr>
              <a:t>)</a:t>
            </a:r>
            <a:r>
              <a:rPr lang="zh-CN" altLang="en-US" sz="2400" b="1" dirty="0" smtClean="0">
                <a:latin typeface="+mn-ea"/>
              </a:rPr>
              <a:t>用一句话说明漫画给你的启示。要求：与标题有内在联系，不超过</a:t>
            </a:r>
            <a:r>
              <a:rPr lang="en-US" sz="2400" b="1" dirty="0" smtClean="0">
                <a:latin typeface="宋体" pitchFamily="2" charset="-122"/>
                <a:ea typeface="宋体" pitchFamily="2" charset="-122"/>
              </a:rPr>
              <a:t>15</a:t>
            </a:r>
            <a:r>
              <a:rPr lang="zh-CN" altLang="en-US" sz="2400" b="1" dirty="0" smtClean="0">
                <a:latin typeface="+mn-ea"/>
              </a:rPr>
              <a:t>个字。</a:t>
            </a:r>
            <a:endParaRPr lang="zh-CN" altLang="en-US" sz="2400" b="1" dirty="0">
              <a:latin typeface="+mn-ea"/>
            </a:endParaRPr>
          </a:p>
        </p:txBody>
      </p:sp>
      <p:sp>
        <p:nvSpPr>
          <p:cNvPr id="1463300"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6330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63303"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63298">
                                            <p:txEl>
                                              <p:pRg st="0" end="0"/>
                                            </p:txEl>
                                          </p:spTgt>
                                        </p:tgtEl>
                                        <p:attrNameLst>
                                          <p:attrName>style.visibility</p:attrName>
                                        </p:attrNameLst>
                                      </p:cBhvr>
                                      <p:to>
                                        <p:strVal val="visible"/>
                                      </p:to>
                                    </p:set>
                                    <p:anim calcmode="lin" valueType="num">
                                      <p:cBhvr additive="base">
                                        <p:cTn id="7" dur="500" fill="hold"/>
                                        <p:tgtEl>
                                          <p:spTgt spid="146329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6329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63298">
                                            <p:txEl>
                                              <p:pRg st="1" end="1"/>
                                            </p:txEl>
                                          </p:spTgt>
                                        </p:tgtEl>
                                        <p:attrNameLst>
                                          <p:attrName>style.visibility</p:attrName>
                                        </p:attrNameLst>
                                      </p:cBhvr>
                                      <p:to>
                                        <p:strVal val="visible"/>
                                      </p:to>
                                    </p:set>
                                    <p:anim calcmode="lin" valueType="num">
                                      <p:cBhvr additive="base">
                                        <p:cTn id="13" dur="500" fill="hold"/>
                                        <p:tgtEl>
                                          <p:spTgt spid="146329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6329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63298">
                                            <p:txEl>
                                              <p:pRg st="2" end="2"/>
                                            </p:txEl>
                                          </p:spTgt>
                                        </p:tgtEl>
                                        <p:attrNameLst>
                                          <p:attrName>style.visibility</p:attrName>
                                        </p:attrNameLst>
                                      </p:cBhvr>
                                      <p:to>
                                        <p:strVal val="visible"/>
                                      </p:to>
                                    </p:set>
                                    <p:anim calcmode="lin" valueType="num">
                                      <p:cBhvr additive="base">
                                        <p:cTn id="19" dur="500" fill="hold"/>
                                        <p:tgtEl>
                                          <p:spTgt spid="146329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6329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3298" name="内容占位符 2"/>
          <p:cNvSpPr>
            <a:spLocks noGrp="1"/>
          </p:cNvSpPr>
          <p:nvPr>
            <p:ph idx="4294967295"/>
          </p:nvPr>
        </p:nvSpPr>
        <p:spPr>
          <a:xfrm>
            <a:off x="714348" y="857232"/>
            <a:ext cx="8072494" cy="5380056"/>
          </a:xfrm>
        </p:spPr>
        <p:txBody>
          <a:bodyPr/>
          <a:lstStyle/>
          <a:p>
            <a:pPr marL="0" indent="0">
              <a:lnSpc>
                <a:spcPts val="3500"/>
              </a:lnSpc>
              <a:buNone/>
            </a:pPr>
            <a:r>
              <a:rPr lang="zh-CN" altLang="en-US" sz="2400" b="1" dirty="0" smtClean="0">
                <a:solidFill>
                  <a:srgbClr val="990033"/>
                </a:solidFill>
                <a:latin typeface="宋体" pitchFamily="2" charset="-122"/>
                <a:cs typeface="Times New Roman" pitchFamily="18" charset="0"/>
              </a:rPr>
              <a:t>示例：</a:t>
            </a:r>
            <a:r>
              <a:rPr lang="en-US" altLang="en-US" sz="2400" b="1" dirty="0" smtClean="0">
                <a:solidFill>
                  <a:srgbClr val="990033"/>
                </a:solidFill>
                <a:latin typeface="宋体" pitchFamily="2" charset="-122"/>
                <a:cs typeface="Times New Roman" pitchFamily="18" charset="0"/>
              </a:rPr>
              <a:t>(1)</a:t>
            </a:r>
            <a:r>
              <a:rPr lang="zh-CN" altLang="en-US" sz="2400" b="1" dirty="0" smtClean="0">
                <a:solidFill>
                  <a:srgbClr val="990033"/>
                </a:solidFill>
                <a:latin typeface="宋体" pitchFamily="2" charset="-122"/>
                <a:cs typeface="Times New Roman" pitchFamily="18" charset="0"/>
              </a:rPr>
              <a:t>莫为</a:t>
            </a: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虚影</a:t>
            </a: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遮望眼</a:t>
            </a:r>
          </a:p>
          <a:p>
            <a:pPr marL="0" indent="0">
              <a:lnSpc>
                <a:spcPts val="3500"/>
              </a:lnSpc>
              <a:buNone/>
            </a:pPr>
            <a:r>
              <a:rPr lang="en-US" altLang="en-US" sz="2400" b="1" dirty="0" smtClean="0">
                <a:solidFill>
                  <a:srgbClr val="990033"/>
                </a:solidFill>
                <a:latin typeface="宋体" pitchFamily="2" charset="-122"/>
                <a:cs typeface="Times New Roman" pitchFamily="18" charset="0"/>
              </a:rPr>
              <a:t>(2)</a:t>
            </a:r>
            <a:r>
              <a:rPr lang="zh-CN" altLang="en-US" sz="2400" b="1" dirty="0" smtClean="0">
                <a:solidFill>
                  <a:srgbClr val="990033"/>
                </a:solidFill>
                <a:latin typeface="宋体" pitchFamily="2" charset="-122"/>
                <a:cs typeface="Times New Roman" pitchFamily="18" charset="0"/>
              </a:rPr>
              <a:t>徒具伞影，不具伞实，看问题做事情要抓实。</a:t>
            </a:r>
          </a:p>
          <a:p>
            <a:pPr marL="0" indent="0">
              <a:lnSpc>
                <a:spcPts val="3500"/>
              </a:lnSpc>
              <a:buNone/>
            </a:pP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解析</a:t>
            </a:r>
            <a:r>
              <a:rPr lang="en-US" altLang="en-US" sz="2400" b="1" dirty="0" smtClean="0">
                <a:solidFill>
                  <a:srgbClr val="990033"/>
                </a:solidFill>
                <a:latin typeface="宋体" pitchFamily="2" charset="-122"/>
                <a:cs typeface="Times New Roman" pitchFamily="18" charset="0"/>
              </a:rPr>
              <a:t>]  </a:t>
            </a:r>
            <a:r>
              <a:rPr lang="zh-CN" altLang="en-US" sz="2400" b="1" dirty="0" smtClean="0">
                <a:solidFill>
                  <a:srgbClr val="990033"/>
                </a:solidFill>
                <a:latin typeface="宋体" pitchFamily="2" charset="-122"/>
                <a:cs typeface="Times New Roman" pitchFamily="18" charset="0"/>
              </a:rPr>
              <a:t>漫画常用简单而又夸张的手法，勾画出幽默、诙谐的画面，用来说明某种观点。画面上的每一个细节对表达漫画的寓意都有提示作用。解读漫画时要注意分析漫画的夸张之处。夸张之处往往就是漫画的弦外之音，即漫画的寓意所在。这幅漫画主要由一只猫、一把伞及“伞影”组成。可联想到生活中的人和事，进而得出相应的答案。</a:t>
            </a:r>
          </a:p>
        </p:txBody>
      </p:sp>
      <p:sp>
        <p:nvSpPr>
          <p:cNvPr id="1463300"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6330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63303"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63298">
                                            <p:txEl>
                                              <p:pRg st="0" end="0"/>
                                            </p:txEl>
                                          </p:spTgt>
                                        </p:tgtEl>
                                        <p:attrNameLst>
                                          <p:attrName>style.visibility</p:attrName>
                                        </p:attrNameLst>
                                      </p:cBhvr>
                                      <p:to>
                                        <p:strVal val="visible"/>
                                      </p:to>
                                    </p:set>
                                    <p:anim calcmode="lin" valueType="num">
                                      <p:cBhvr additive="base">
                                        <p:cTn id="7" dur="500" fill="hold"/>
                                        <p:tgtEl>
                                          <p:spTgt spid="146329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6329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63298">
                                            <p:txEl>
                                              <p:pRg st="1" end="1"/>
                                            </p:txEl>
                                          </p:spTgt>
                                        </p:tgtEl>
                                        <p:attrNameLst>
                                          <p:attrName>style.visibility</p:attrName>
                                        </p:attrNameLst>
                                      </p:cBhvr>
                                      <p:to>
                                        <p:strVal val="visible"/>
                                      </p:to>
                                    </p:set>
                                    <p:anim calcmode="lin" valueType="num">
                                      <p:cBhvr additive="base">
                                        <p:cTn id="13" dur="500" fill="hold"/>
                                        <p:tgtEl>
                                          <p:spTgt spid="146329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6329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63298">
                                            <p:txEl>
                                              <p:pRg st="2" end="2"/>
                                            </p:txEl>
                                          </p:spTgt>
                                        </p:tgtEl>
                                        <p:attrNameLst>
                                          <p:attrName>style.visibility</p:attrName>
                                        </p:attrNameLst>
                                      </p:cBhvr>
                                      <p:to>
                                        <p:strVal val="visible"/>
                                      </p:to>
                                    </p:set>
                                    <p:anim calcmode="lin" valueType="num">
                                      <p:cBhvr additive="base">
                                        <p:cTn id="19" dur="500" fill="hold"/>
                                        <p:tgtEl>
                                          <p:spTgt spid="146329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6329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84213" y="765175"/>
            <a:ext cx="7991475" cy="5616575"/>
          </a:xfrm>
        </p:spPr>
        <p:txBody>
          <a:bodyPr/>
          <a:lstStyle/>
          <a:p>
            <a:pPr marL="0" indent="0" algn="just">
              <a:lnSpc>
                <a:spcPct val="122000"/>
              </a:lnSpc>
              <a:spcBef>
                <a:spcPct val="0"/>
              </a:spcBef>
              <a:buNone/>
            </a:pPr>
            <a:r>
              <a:rPr lang="en-US" altLang="zh-CN" sz="2400" b="1" dirty="0" smtClean="0">
                <a:solidFill>
                  <a:srgbClr val="990033"/>
                </a:solidFill>
                <a:latin typeface="宋体" pitchFamily="2" charset="-122"/>
              </a:rPr>
              <a:t>12. </a:t>
            </a:r>
            <a:r>
              <a:rPr lang="en-US" altLang="zh-CN" sz="2400" b="1" dirty="0" smtClean="0">
                <a:solidFill>
                  <a:srgbClr val="990033"/>
                </a:solidFill>
                <a:latin typeface="Times New Roman" pitchFamily="18" charset="0"/>
                <a:cs typeface="Times New Roman" pitchFamily="18" charset="0"/>
              </a:rPr>
              <a:t>C　[</a:t>
            </a:r>
            <a:r>
              <a:rPr lang="en-US" altLang="zh-CN" sz="2400" b="1" dirty="0" err="1" smtClean="0">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t>
            </a:r>
            <a:r>
              <a:rPr lang="zh-CN" altLang="en-US" sz="2400" b="1" dirty="0" smtClean="0">
                <a:solidFill>
                  <a:srgbClr val="990033"/>
                </a:solidFill>
                <a:latin typeface="Times New Roman" pitchFamily="18" charset="0"/>
                <a:cs typeface="Times New Roman" pitchFamily="18" charset="0"/>
              </a:rPr>
              <a:t>本题重点辨析错用熟语类型中的褒贬误用。</a:t>
            </a:r>
            <a:r>
              <a:rPr lang="en-US" altLang="zh-CN" sz="2400" b="1" dirty="0" smtClean="0">
                <a:solidFill>
                  <a:srgbClr val="990033"/>
                </a:solidFill>
                <a:latin typeface="Times New Roman" pitchFamily="18" charset="0"/>
                <a:cs typeface="Times New Roman" pitchFamily="18" charset="0"/>
              </a:rPr>
              <a:t>A</a:t>
            </a:r>
            <a:r>
              <a:rPr lang="zh-CN" altLang="en-US" sz="2400" b="1" dirty="0" smtClean="0">
                <a:solidFill>
                  <a:srgbClr val="990033"/>
                </a:solidFill>
                <a:latin typeface="Times New Roman" pitchFamily="18" charset="0"/>
                <a:cs typeface="Times New Roman" pitchFamily="18" charset="0"/>
              </a:rPr>
              <a:t>项，“指日可待”指为期不远，不久就可以实现</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多指事情、希望等</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。一般指好的事情，是褒义词，此处用在“全球性大灾难”上，感情色彩不当。</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项，“蔚为大观”形容事物美好繁多，形成盛大壮丽的景象，给人以美不胜收的观感。褒义词，此处用来形容“污水形成的水塘”，感情色彩不当。</a:t>
            </a: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Times New Roman" pitchFamily="18" charset="0"/>
                <a:cs typeface="Times New Roman" pitchFamily="18" charset="0"/>
              </a:rPr>
              <a:t>项，“息息相关”形容关系密切，使用正确。</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项，“耳提面命”指不仅是当面告诉他，而且贴近耳朵向他讲，形容恳切地教导。是褒义词，这里属于感情色彩误用。</a:t>
            </a:r>
          </a:p>
          <a:p>
            <a:pPr marL="0" indent="0" algn="just">
              <a:lnSpc>
                <a:spcPct val="122000"/>
              </a:lnSpc>
              <a:spcBef>
                <a:spcPct val="0"/>
              </a:spcBef>
              <a:buNone/>
            </a:pPr>
            <a:endParaRPr lang="zh-CN" altLang="en-US" sz="2400" b="1" dirty="0" smtClean="0">
              <a:solidFill>
                <a:srgbClr val="990033"/>
              </a:solidFill>
              <a:latin typeface="宋体" charset="-122"/>
            </a:endParaRPr>
          </a:p>
          <a:p>
            <a:pPr marL="0" indent="0" algn="just" eaLnBrk="1" hangingPunct="1">
              <a:lnSpc>
                <a:spcPct val="122000"/>
              </a:lnSpc>
              <a:spcBef>
                <a:spcPct val="0"/>
              </a:spcBef>
              <a:buNone/>
            </a:pPr>
            <a:endParaRPr lang="zh-CN" altLang="en-US" sz="2400" b="1" dirty="0" smtClean="0">
              <a:solidFill>
                <a:srgbClr val="990033"/>
              </a:solidFill>
              <a:latin typeface="宋体" pitchFamily="2" charset="-122"/>
            </a:endParaRPr>
          </a:p>
        </p:txBody>
      </p:sp>
      <p:grpSp>
        <p:nvGrpSpPr>
          <p:cNvPr id="2" name="Group 5"/>
          <p:cNvGrpSpPr>
            <a:grpSpLocks/>
          </p:cNvGrpSpPr>
          <p:nvPr/>
        </p:nvGrpSpPr>
        <p:grpSpPr bwMode="auto">
          <a:xfrm>
            <a:off x="1588" y="2674938"/>
            <a:ext cx="609600" cy="1978025"/>
            <a:chOff x="1" y="1685"/>
            <a:chExt cx="384" cy="1246"/>
          </a:xfrm>
        </p:grpSpPr>
        <p:pic>
          <p:nvPicPr>
            <p:cNvPr id="954373"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54374"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62" name="内容占位符 2"/>
          <p:cNvSpPr>
            <a:spLocks noGrp="1"/>
          </p:cNvSpPr>
          <p:nvPr>
            <p:ph idx="4294967295"/>
          </p:nvPr>
        </p:nvSpPr>
        <p:spPr>
          <a:xfrm>
            <a:off x="642910" y="785794"/>
            <a:ext cx="8286808" cy="5572164"/>
          </a:xfrm>
        </p:spPr>
        <p:txBody>
          <a:bodyPr/>
          <a:lstStyle/>
          <a:p>
            <a:pPr marL="0" indent="0" eaLnBrk="1" hangingPunct="1">
              <a:lnSpc>
                <a:spcPts val="3500"/>
              </a:lnSpc>
              <a:spcBef>
                <a:spcPct val="0"/>
              </a:spcBef>
              <a:buNone/>
            </a:pPr>
            <a:r>
              <a:rPr lang="zh-CN" altLang="zh-CN" sz="2400" dirty="0" smtClean="0">
                <a:latin typeface="黑体" pitchFamily="2" charset="-122"/>
                <a:ea typeface="黑体" pitchFamily="2" charset="-122"/>
              </a:rPr>
              <a:t>►　</a:t>
            </a:r>
            <a:r>
              <a:rPr lang="zh-CN" altLang="en-US" sz="2400" dirty="0" smtClean="0">
                <a:latin typeface="黑体" pitchFamily="2" charset="-122"/>
                <a:ea typeface="黑体" pitchFamily="2" charset="-122"/>
              </a:rPr>
              <a:t>类型四  图片类</a:t>
            </a:r>
            <a:endParaRPr lang="en-US" altLang="zh-CN" sz="2400" dirty="0" smtClean="0">
              <a:latin typeface="黑体" pitchFamily="2" charset="-122"/>
              <a:ea typeface="黑体" pitchFamily="2" charset="-122"/>
            </a:endParaRPr>
          </a:p>
          <a:p>
            <a:pPr marL="0" indent="0">
              <a:lnSpc>
                <a:spcPts val="3500"/>
              </a:lnSpc>
              <a:buNone/>
            </a:pPr>
            <a:r>
              <a:rPr lang="zh-CN" altLang="en-US" sz="2400" b="1" dirty="0" smtClean="0"/>
              <a:t>         这里的图片主要是指绘画、摄影、剪纸、地图等一些非讽刺类的图片。这类题的解题思路为：</a:t>
            </a:r>
          </a:p>
          <a:p>
            <a:pPr marL="0" indent="0">
              <a:lnSpc>
                <a:spcPts val="3500"/>
              </a:lnSpc>
              <a:buNone/>
            </a:pPr>
            <a:r>
              <a:rPr lang="zh-CN" altLang="en-US" sz="2400" b="1" dirty="0" smtClean="0"/>
              <a:t>         第一步，要细致观察画面的整体内容，搜索并提取有效信息，看图画表现了什么样的主题。</a:t>
            </a:r>
          </a:p>
          <a:p>
            <a:pPr marL="0" indent="0">
              <a:lnSpc>
                <a:spcPts val="3500"/>
              </a:lnSpc>
              <a:buNone/>
            </a:pPr>
            <a:r>
              <a:rPr lang="zh-CN" altLang="en-US" sz="2400" b="1" dirty="0" smtClean="0"/>
              <a:t>         第二步，要仔细观察画面的背景和人物，看画面的背景反映了什么，背景和人物有什么联系。</a:t>
            </a:r>
          </a:p>
          <a:p>
            <a:pPr marL="0" indent="0">
              <a:lnSpc>
                <a:spcPts val="3500"/>
              </a:lnSpc>
              <a:buNone/>
            </a:pPr>
            <a:r>
              <a:rPr lang="zh-CN" altLang="en-US" sz="2400" b="1" dirty="0" smtClean="0"/>
              <a:t>         第三步，要观察画面中的细节，如人物的表情和动作，要与画面进行心灵的对话。</a:t>
            </a:r>
          </a:p>
          <a:p>
            <a:pPr marL="0" indent="0" eaLnBrk="1" hangingPunct="1">
              <a:lnSpc>
                <a:spcPts val="3500"/>
              </a:lnSpc>
              <a:spcBef>
                <a:spcPct val="0"/>
              </a:spcBef>
              <a:buNone/>
            </a:pPr>
            <a:endParaRPr lang="en-US" altLang="zh-CN" sz="2400" b="1" dirty="0" smtClean="0">
              <a:latin typeface="黑体" pitchFamily="2" charset="-122"/>
              <a:ea typeface="黑体" pitchFamily="2" charset="-122"/>
            </a:endParaRPr>
          </a:p>
        </p:txBody>
      </p:sp>
      <p:sp>
        <p:nvSpPr>
          <p:cNvPr id="1474564"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74566"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74567"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74562">
                                            <p:txEl>
                                              <p:pRg st="0" end="0"/>
                                            </p:txEl>
                                          </p:spTgt>
                                        </p:tgtEl>
                                        <p:attrNameLst>
                                          <p:attrName>style.visibility</p:attrName>
                                        </p:attrNameLst>
                                      </p:cBhvr>
                                      <p:to>
                                        <p:strVal val="visible"/>
                                      </p:to>
                                    </p:set>
                                    <p:animEffect transition="in" filter="blinds(horizontal)">
                                      <p:cBhvr>
                                        <p:cTn id="7" dur="500"/>
                                        <p:tgtEl>
                                          <p:spTgt spid="14745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74562">
                                            <p:txEl>
                                              <p:pRg st="1" end="1"/>
                                            </p:txEl>
                                          </p:spTgt>
                                        </p:tgtEl>
                                        <p:attrNameLst>
                                          <p:attrName>style.visibility</p:attrName>
                                        </p:attrNameLst>
                                      </p:cBhvr>
                                      <p:to>
                                        <p:strVal val="visible"/>
                                      </p:to>
                                    </p:set>
                                    <p:animEffect transition="in" filter="blinds(horizontal)">
                                      <p:cBhvr>
                                        <p:cTn id="12" dur="500"/>
                                        <p:tgtEl>
                                          <p:spTgt spid="14745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74562">
                                            <p:txEl>
                                              <p:pRg st="2" end="2"/>
                                            </p:txEl>
                                          </p:spTgt>
                                        </p:tgtEl>
                                        <p:attrNameLst>
                                          <p:attrName>style.visibility</p:attrName>
                                        </p:attrNameLst>
                                      </p:cBhvr>
                                      <p:to>
                                        <p:strVal val="visible"/>
                                      </p:to>
                                    </p:set>
                                    <p:animEffect transition="in" filter="blinds(horizontal)">
                                      <p:cBhvr>
                                        <p:cTn id="17" dur="500"/>
                                        <p:tgtEl>
                                          <p:spTgt spid="147456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474562">
                                            <p:txEl>
                                              <p:pRg st="3" end="3"/>
                                            </p:txEl>
                                          </p:spTgt>
                                        </p:tgtEl>
                                        <p:attrNameLst>
                                          <p:attrName>style.visibility</p:attrName>
                                        </p:attrNameLst>
                                      </p:cBhvr>
                                      <p:to>
                                        <p:strVal val="visible"/>
                                      </p:to>
                                    </p:set>
                                    <p:animEffect transition="in" filter="blinds(horizontal)">
                                      <p:cBhvr>
                                        <p:cTn id="22" dur="500"/>
                                        <p:tgtEl>
                                          <p:spTgt spid="147456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74562">
                                            <p:txEl>
                                              <p:pRg st="4" end="4"/>
                                            </p:txEl>
                                          </p:spTgt>
                                        </p:tgtEl>
                                        <p:attrNameLst>
                                          <p:attrName>style.visibility</p:attrName>
                                        </p:attrNameLst>
                                      </p:cBhvr>
                                      <p:to>
                                        <p:strVal val="visible"/>
                                      </p:to>
                                    </p:set>
                                    <p:animEffect transition="in" filter="blinds(horizontal)">
                                      <p:cBhvr>
                                        <p:cTn id="27" dur="500"/>
                                        <p:tgtEl>
                                          <p:spTgt spid="147456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5586" name="内容占位符 2"/>
          <p:cNvSpPr>
            <a:spLocks noGrp="1"/>
          </p:cNvSpPr>
          <p:nvPr>
            <p:ph idx="4294967295"/>
          </p:nvPr>
        </p:nvSpPr>
        <p:spPr>
          <a:xfrm>
            <a:off x="357158" y="857232"/>
            <a:ext cx="8429683" cy="5478481"/>
          </a:xfrm>
        </p:spPr>
        <p:txBody>
          <a:bodyPr/>
          <a:lstStyle/>
          <a:p>
            <a:pPr>
              <a:lnSpc>
                <a:spcPts val="3500"/>
              </a:lnSpc>
              <a:buNone/>
            </a:pPr>
            <a:r>
              <a:rPr lang="zh-CN" altLang="en-US" sz="2400" b="1" dirty="0" smtClean="0"/>
              <a:t>              第四步，合理想象，丰富画面。无论是单幅图还是多幅图，画面上的内容总是有限的。观看图画要充分发挥自己的想象力，丰富画面内容，从而有助于揭示画面蕴含的主题精神。</a:t>
            </a:r>
          </a:p>
        </p:txBody>
      </p:sp>
      <p:sp>
        <p:nvSpPr>
          <p:cNvPr id="1475588"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75590"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75591"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75586">
                                            <p:txEl>
                                              <p:pRg st="0" end="0"/>
                                            </p:txEl>
                                          </p:spTgt>
                                        </p:tgtEl>
                                        <p:attrNameLst>
                                          <p:attrName>style.visibility</p:attrName>
                                        </p:attrNameLst>
                                      </p:cBhvr>
                                      <p:to>
                                        <p:strVal val="visible"/>
                                      </p:to>
                                    </p:set>
                                    <p:animEffect transition="in" filter="blinds(horizontal)">
                                      <p:cBhvr>
                                        <p:cTn id="7" dur="500"/>
                                        <p:tgtEl>
                                          <p:spTgt spid="14755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6610" name="内容占位符 2"/>
          <p:cNvSpPr>
            <a:spLocks noGrp="1"/>
          </p:cNvSpPr>
          <p:nvPr>
            <p:ph idx="4294967295"/>
          </p:nvPr>
        </p:nvSpPr>
        <p:spPr>
          <a:xfrm>
            <a:off x="642909" y="857232"/>
            <a:ext cx="8069291" cy="5478481"/>
          </a:xfrm>
        </p:spPr>
        <p:txBody>
          <a:bodyPr/>
          <a:lstStyle/>
          <a:p>
            <a:pPr marL="0" indent="0" eaLnBrk="1" hangingPunct="1">
              <a:lnSpc>
                <a:spcPts val="3500"/>
              </a:lnSpc>
              <a:spcBef>
                <a:spcPct val="0"/>
              </a:spcBef>
              <a:buNone/>
            </a:pPr>
            <a:r>
              <a:rPr lang="en-US" altLang="zh-CN" sz="2400" b="1" dirty="0" smtClean="0">
                <a:latin typeface="宋体" pitchFamily="2" charset="-122"/>
              </a:rPr>
              <a:t>【</a:t>
            </a:r>
            <a:r>
              <a:rPr lang="zh-CN" altLang="en-US" sz="2400" dirty="0" smtClean="0">
                <a:latin typeface="黑体" pitchFamily="2" charset="-122"/>
                <a:ea typeface="黑体" pitchFamily="2" charset="-122"/>
              </a:rPr>
              <a:t>对点训练</a:t>
            </a:r>
            <a:r>
              <a:rPr lang="en-US" altLang="zh-CN" sz="2400" b="1" dirty="0" smtClean="0">
                <a:latin typeface="宋体" pitchFamily="2" charset="-122"/>
              </a:rPr>
              <a:t>】</a:t>
            </a:r>
          </a:p>
          <a:p>
            <a:pPr marL="0" indent="0">
              <a:lnSpc>
                <a:spcPts val="3500"/>
              </a:lnSpc>
              <a:buNone/>
            </a:pPr>
            <a:r>
              <a:rPr lang="en-US" altLang="zh-CN" sz="2400" b="1" dirty="0" smtClean="0">
                <a:latin typeface="宋体" pitchFamily="2" charset="-122"/>
              </a:rPr>
              <a:t> 9</a:t>
            </a:r>
            <a:r>
              <a:rPr lang="zh-CN" altLang="en-US" sz="2400" b="1" dirty="0" smtClean="0">
                <a:latin typeface="宋体" pitchFamily="2" charset="-122"/>
              </a:rPr>
              <a:t>．</a:t>
            </a:r>
            <a:r>
              <a:rPr lang="en-US" altLang="zh-CN" sz="2400" b="1" dirty="0" smtClean="0">
                <a:latin typeface="+mn-ea"/>
              </a:rPr>
              <a:t>[</a:t>
            </a:r>
            <a:r>
              <a:rPr lang="en-US" altLang="zh-CN" sz="2400" b="1" dirty="0" smtClean="0">
                <a:solidFill>
                  <a:srgbClr val="000000"/>
                </a:solidFill>
                <a:latin typeface="宋体" pitchFamily="2" charset="-122"/>
                <a:ea typeface="宋体" pitchFamily="2" charset="-122"/>
                <a:cs typeface="Times New Roman" pitchFamily="18" charset="0"/>
              </a:rPr>
              <a:t>2015·</a:t>
            </a:r>
            <a:r>
              <a:rPr lang="zh-CN" altLang="en-US" sz="2400" b="1" dirty="0" smtClean="0">
                <a:solidFill>
                  <a:srgbClr val="000000"/>
                </a:solidFill>
                <a:latin typeface="Courier New"/>
                <a:cs typeface="Times New Roman" pitchFamily="18" charset="0"/>
              </a:rPr>
              <a:t>湖北</a:t>
            </a:r>
            <a:r>
              <a:rPr lang="zh-CN" altLang="en-US" sz="2400" b="1" dirty="0" smtClean="0">
                <a:solidFill>
                  <a:srgbClr val="000000"/>
                </a:solidFill>
                <a:latin typeface="Times New Roman" pitchFamily="18" charset="0"/>
                <a:cs typeface="Times New Roman" pitchFamily="18" charset="0"/>
              </a:rPr>
              <a:t>卷</a:t>
            </a:r>
            <a:r>
              <a:rPr lang="en-US" altLang="zh-CN" sz="2400" b="1" dirty="0" smtClean="0">
                <a:latin typeface="宋体" pitchFamily="2" charset="-122"/>
              </a:rPr>
              <a:t>]</a:t>
            </a:r>
            <a:r>
              <a:rPr lang="zh-CN" altLang="en-US" sz="2400" b="1" dirty="0" smtClean="0">
                <a:solidFill>
                  <a:srgbClr val="000000"/>
                </a:solidFill>
                <a:latin typeface="Times New Roman" pitchFamily="18" charset="0"/>
                <a:cs typeface="Times New Roman" pitchFamily="18" charset="0"/>
              </a:rPr>
              <a:t>南水北调中线干线工程输水路线，源起湖北丹江口水库，终至北京、天津。请依据下图，用一段文字描述该干线工程的输水路线。要求：</a:t>
            </a:r>
            <a:r>
              <a:rPr lang="en-US" altLang="zh-CN" sz="2400" b="1" dirty="0" smtClean="0">
                <a:solidFill>
                  <a:srgbClr val="000000"/>
                </a:solidFill>
                <a:latin typeface="Times New Roman" pitchFamily="18" charset="0"/>
                <a:cs typeface="Times New Roman" pitchFamily="18" charset="0"/>
              </a:rPr>
              <a:t>①</a:t>
            </a:r>
            <a:r>
              <a:rPr lang="zh-CN" altLang="en-US" sz="2400" b="1" dirty="0" smtClean="0">
                <a:solidFill>
                  <a:srgbClr val="000000"/>
                </a:solidFill>
                <a:latin typeface="Times New Roman" pitchFamily="18" charset="0"/>
                <a:cs typeface="Times New Roman" pitchFamily="18" charset="0"/>
              </a:rPr>
              <a:t>包含图示总干渠经过地；</a:t>
            </a:r>
            <a:r>
              <a:rPr lang="en-US" altLang="zh-CN" sz="2400" b="1" dirty="0" smtClean="0">
                <a:solidFill>
                  <a:srgbClr val="000000"/>
                </a:solidFill>
                <a:latin typeface="Times New Roman" pitchFamily="18" charset="0"/>
                <a:cs typeface="Times New Roman" pitchFamily="18" charset="0"/>
              </a:rPr>
              <a:t>②</a:t>
            </a:r>
            <a:r>
              <a:rPr lang="zh-CN" altLang="en-US" sz="2400" b="1" dirty="0" smtClean="0">
                <a:solidFill>
                  <a:srgbClr val="000000"/>
                </a:solidFill>
                <a:latin typeface="Times New Roman" pitchFamily="18" charset="0"/>
                <a:cs typeface="Times New Roman" pitchFamily="18" charset="0"/>
              </a:rPr>
              <a:t>不少于</a:t>
            </a:r>
            <a:r>
              <a:rPr lang="en-US" altLang="zh-CN" sz="2400" b="1" dirty="0" smtClean="0">
                <a:solidFill>
                  <a:srgbClr val="000000"/>
                </a:solidFill>
                <a:latin typeface="宋体" pitchFamily="2" charset="-122"/>
                <a:ea typeface="宋体" pitchFamily="2" charset="-122"/>
                <a:cs typeface="Times New Roman" pitchFamily="18" charset="0"/>
              </a:rPr>
              <a:t>5</a:t>
            </a:r>
            <a:r>
              <a:rPr lang="en-US" altLang="zh-CN" sz="2400" b="1" dirty="0" smtClean="0">
                <a:solidFill>
                  <a:srgbClr val="000000"/>
                </a:solidFill>
                <a:latin typeface="Times New Roman" pitchFamily="18" charset="0"/>
                <a:cs typeface="Times New Roman" pitchFamily="18" charset="0"/>
              </a:rPr>
              <a:t> </a:t>
            </a:r>
            <a:r>
              <a:rPr lang="zh-CN" altLang="en-US" sz="2400" b="1" dirty="0" smtClean="0">
                <a:solidFill>
                  <a:srgbClr val="000000"/>
                </a:solidFill>
                <a:latin typeface="Times New Roman" pitchFamily="18" charset="0"/>
                <a:cs typeface="Times New Roman" pitchFamily="18" charset="0"/>
              </a:rPr>
              <a:t>个动词；③语言表达准确、简明、连贯；④不超过</a:t>
            </a:r>
            <a:r>
              <a:rPr lang="en-US" altLang="zh-CN" sz="2400" b="1" dirty="0" smtClean="0">
                <a:solidFill>
                  <a:srgbClr val="000000"/>
                </a:solidFill>
                <a:latin typeface="宋体" pitchFamily="2" charset="-122"/>
                <a:ea typeface="宋体" pitchFamily="2" charset="-122"/>
                <a:cs typeface="Times New Roman" pitchFamily="18" charset="0"/>
              </a:rPr>
              <a:t>80</a:t>
            </a:r>
            <a:r>
              <a:rPr lang="en-US" altLang="zh-CN" sz="2400" b="1" dirty="0" smtClean="0">
                <a:solidFill>
                  <a:srgbClr val="000000"/>
                </a:solidFill>
                <a:latin typeface="Times New Roman" pitchFamily="18" charset="0"/>
                <a:cs typeface="Times New Roman" pitchFamily="18" charset="0"/>
              </a:rPr>
              <a:t> </a:t>
            </a:r>
            <a:r>
              <a:rPr lang="zh-CN" altLang="en-US" sz="2400" b="1" dirty="0" smtClean="0">
                <a:solidFill>
                  <a:srgbClr val="000000"/>
                </a:solidFill>
                <a:latin typeface="Times New Roman" pitchFamily="18" charset="0"/>
                <a:cs typeface="Times New Roman" pitchFamily="18" charset="0"/>
              </a:rPr>
              <a:t>字。</a:t>
            </a:r>
            <a:r>
              <a:rPr lang="en-US" altLang="zh-CN" sz="2400" b="1" dirty="0" smtClean="0">
                <a:solidFill>
                  <a:srgbClr val="000000"/>
                </a:solidFill>
                <a:latin typeface="Times New Roman" pitchFamily="18" charset="0"/>
                <a:cs typeface="Times New Roman" pitchFamily="18" charset="0"/>
              </a:rPr>
              <a:t>(</a:t>
            </a:r>
            <a:r>
              <a:rPr lang="en-US" altLang="zh-CN" sz="2400" b="1" dirty="0" smtClean="0">
                <a:solidFill>
                  <a:srgbClr val="000000"/>
                </a:solidFill>
                <a:latin typeface="宋体" pitchFamily="2" charset="-122"/>
                <a:ea typeface="宋体" pitchFamily="2" charset="-122"/>
                <a:cs typeface="Times New Roman" pitchFamily="18" charset="0"/>
              </a:rPr>
              <a:t>4</a:t>
            </a:r>
            <a:r>
              <a:rPr lang="zh-CN" altLang="en-US" sz="2400" b="1" dirty="0" smtClean="0">
                <a:solidFill>
                  <a:srgbClr val="000000"/>
                </a:solidFill>
                <a:latin typeface="Times New Roman" pitchFamily="18" charset="0"/>
                <a:cs typeface="Times New Roman" pitchFamily="18" charset="0"/>
              </a:rPr>
              <a:t>分</a:t>
            </a:r>
            <a:r>
              <a:rPr lang="en-US" altLang="zh-CN" sz="2400" b="1" dirty="0" smtClean="0">
                <a:solidFill>
                  <a:srgbClr val="000000"/>
                </a:solidFill>
                <a:latin typeface="Times New Roman" pitchFamily="18" charset="0"/>
                <a:cs typeface="Times New Roman" pitchFamily="18" charset="0"/>
              </a:rPr>
              <a:t>)</a:t>
            </a:r>
            <a:endParaRPr lang="zh-CN" altLang="en-US" sz="2400" b="1" dirty="0" smtClean="0">
              <a:solidFill>
                <a:srgbClr val="000000"/>
              </a:solidFill>
              <a:latin typeface="Times New Roman" pitchFamily="18" charset="0"/>
              <a:cs typeface="Times New Roman" pitchFamily="18" charset="0"/>
            </a:endParaRPr>
          </a:p>
        </p:txBody>
      </p:sp>
      <p:sp>
        <p:nvSpPr>
          <p:cNvPr id="1476612"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7661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76615"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76610">
                                            <p:txEl>
                                              <p:pRg st="0" end="0"/>
                                            </p:txEl>
                                          </p:spTgt>
                                        </p:tgtEl>
                                        <p:attrNameLst>
                                          <p:attrName>style.visibility</p:attrName>
                                        </p:attrNameLst>
                                      </p:cBhvr>
                                      <p:to>
                                        <p:strVal val="visible"/>
                                      </p:to>
                                    </p:set>
                                    <p:anim calcmode="lin" valueType="num">
                                      <p:cBhvr additive="base">
                                        <p:cTn id="7" dur="500" fill="hold"/>
                                        <p:tgtEl>
                                          <p:spTgt spid="14766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766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76610">
                                            <p:txEl>
                                              <p:pRg st="1" end="1"/>
                                            </p:txEl>
                                          </p:spTgt>
                                        </p:tgtEl>
                                        <p:attrNameLst>
                                          <p:attrName>style.visibility</p:attrName>
                                        </p:attrNameLst>
                                      </p:cBhvr>
                                      <p:to>
                                        <p:strVal val="visible"/>
                                      </p:to>
                                    </p:set>
                                    <p:anim calcmode="lin" valueType="num">
                                      <p:cBhvr additive="base">
                                        <p:cTn id="13" dur="500" fill="hold"/>
                                        <p:tgtEl>
                                          <p:spTgt spid="14766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7661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6610" name="内容占位符 2"/>
          <p:cNvSpPr>
            <a:spLocks noGrp="1"/>
          </p:cNvSpPr>
          <p:nvPr>
            <p:ph idx="4294967295"/>
          </p:nvPr>
        </p:nvSpPr>
        <p:spPr>
          <a:xfrm>
            <a:off x="714349" y="857232"/>
            <a:ext cx="7997852" cy="5478481"/>
          </a:xfrm>
        </p:spPr>
        <p:txBody>
          <a:bodyPr/>
          <a:lstStyle/>
          <a:p>
            <a:pPr marL="0" indent="0" eaLnBrk="1" hangingPunct="1">
              <a:lnSpc>
                <a:spcPct val="122000"/>
              </a:lnSpc>
              <a:spcBef>
                <a:spcPct val="0"/>
              </a:spcBef>
              <a:buNone/>
            </a:pPr>
            <a:r>
              <a:rPr lang="en-US" altLang="zh-CN" sz="2400" b="1" dirty="0" smtClean="0">
                <a:latin typeface="宋体" pitchFamily="2" charset="-122"/>
              </a:rPr>
              <a:t>    </a:t>
            </a:r>
            <a:endParaRPr lang="zh-CN" altLang="en-US" sz="2400" b="1" dirty="0" smtClean="0">
              <a:solidFill>
                <a:srgbClr val="000000"/>
              </a:solidFill>
              <a:latin typeface="Times New Roman" pitchFamily="18" charset="0"/>
              <a:cs typeface="Times New Roman" pitchFamily="18" charset="0"/>
            </a:endParaRPr>
          </a:p>
        </p:txBody>
      </p:sp>
      <p:sp>
        <p:nvSpPr>
          <p:cNvPr id="1476612"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76614"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76615"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pic>
        <p:nvPicPr>
          <p:cNvPr id="347138" name="Picture 2" descr="5HBYW1"/>
          <p:cNvPicPr>
            <a:picLocks noChangeAspect="1" noChangeArrowheads="1"/>
          </p:cNvPicPr>
          <p:nvPr/>
        </p:nvPicPr>
        <p:blipFill>
          <a:blip r:embed="rId4" cstate="print"/>
          <a:srcRect/>
          <a:stretch>
            <a:fillRect/>
          </a:stretch>
        </p:blipFill>
        <p:spPr bwMode="auto">
          <a:xfrm>
            <a:off x="2214546" y="838757"/>
            <a:ext cx="4214842" cy="5304887"/>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47138"/>
                                        </p:tgtEl>
                                        <p:attrNameLst>
                                          <p:attrName>style.visibility</p:attrName>
                                        </p:attrNameLst>
                                      </p:cBhvr>
                                      <p:to>
                                        <p:strVal val="visible"/>
                                      </p:to>
                                    </p:set>
                                    <p:animEffect transition="in" filter="diamond(in)">
                                      <p:cBhvr>
                                        <p:cTn id="7" dur="500"/>
                                        <p:tgtEl>
                                          <p:spTgt spid="347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85794"/>
            <a:ext cx="8069291" cy="5549919"/>
          </a:xfrm>
        </p:spPr>
        <p:txBody>
          <a:bodyPr>
            <a:noAutofit/>
          </a:bodyPr>
          <a:lstStyle/>
          <a:p>
            <a:pPr marL="0" indent="0">
              <a:lnSpc>
                <a:spcPts val="3500"/>
              </a:lnSpc>
              <a:buNone/>
            </a:pPr>
            <a:r>
              <a:rPr lang="zh-CN" altLang="en-US" sz="2400" b="1" dirty="0" smtClean="0">
                <a:solidFill>
                  <a:srgbClr val="990033"/>
                </a:solidFill>
                <a:latin typeface="+mn-ea"/>
                <a:cs typeface="Times New Roman" pitchFamily="18" charset="0"/>
              </a:rPr>
              <a:t>示例：一渠清泉，源自丹江口水库，从南阳上郑州，穿越黄河，过焦作，出安阳，入河北邯郸，经邢台，走石家庄，分流东至天津，北达北京。源源南水北流去，绵绵千里饮甘泉。</a:t>
            </a:r>
          </a:p>
          <a:p>
            <a:pPr marL="0" indent="0">
              <a:lnSpc>
                <a:spcPts val="3500"/>
              </a:lnSpc>
              <a:buNone/>
            </a:pP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解析</a:t>
            </a:r>
            <a:r>
              <a:rPr lang="en-US" altLang="zh-CN" sz="2400" b="1" dirty="0" smtClean="0">
                <a:solidFill>
                  <a:srgbClr val="990033"/>
                </a:solidFill>
                <a:latin typeface="+mn-ea"/>
                <a:cs typeface="Times New Roman" pitchFamily="18" charset="0"/>
              </a:rPr>
              <a:t>]  </a:t>
            </a:r>
            <a:r>
              <a:rPr lang="zh-CN" altLang="en-US" sz="2400" b="1" dirty="0" smtClean="0">
                <a:solidFill>
                  <a:srgbClr val="990033"/>
                </a:solidFill>
                <a:latin typeface="+mn-ea"/>
                <a:cs typeface="Times New Roman" pitchFamily="18" charset="0"/>
              </a:rPr>
              <a:t>本题考查语言表达的准确、简明、连贯。根据图示，先抓住陈述的主体</a:t>
            </a: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丹江水</a:t>
            </a: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，然后按照从源头、流经地区到终点的顺序组织语言即可。</a:t>
            </a:r>
          </a:p>
        </p:txBody>
      </p:sp>
      <p:sp>
        <p:nvSpPr>
          <p:cNvPr id="1477636"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7763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77639"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71472" y="785794"/>
            <a:ext cx="8140729" cy="5549919"/>
          </a:xfrm>
        </p:spPr>
        <p:txBody>
          <a:bodyPr>
            <a:noAutofit/>
          </a:bodyPr>
          <a:lstStyle/>
          <a:p>
            <a:pPr marL="0" indent="0">
              <a:lnSpc>
                <a:spcPts val="3500"/>
              </a:lnSpc>
              <a:buNone/>
            </a:pPr>
            <a:r>
              <a:rPr lang="en-US" altLang="zh-CN" sz="2400" b="1" dirty="0" smtClean="0">
                <a:latin typeface="宋体" pitchFamily="2" charset="-122"/>
              </a:rPr>
              <a:t>10</a:t>
            </a:r>
            <a:r>
              <a:rPr lang="zh-CN" altLang="en-US" sz="2400" b="1" dirty="0" smtClean="0">
                <a:latin typeface="宋体" pitchFamily="2" charset="-122"/>
              </a:rPr>
              <a:t>．</a:t>
            </a:r>
            <a:r>
              <a:rPr lang="en-US" altLang="zh-CN" sz="2400" b="1" dirty="0" smtClean="0">
                <a:latin typeface="宋体" pitchFamily="2" charset="-122"/>
              </a:rPr>
              <a:t>[</a:t>
            </a:r>
            <a:r>
              <a:rPr lang="en-US" altLang="zh-CN" sz="2400" b="1" dirty="0" smtClean="0">
                <a:solidFill>
                  <a:srgbClr val="000000"/>
                </a:solidFill>
                <a:latin typeface="宋体" pitchFamily="2" charset="-122"/>
                <a:ea typeface="宋体" pitchFamily="2" charset="-122"/>
                <a:cs typeface="Times New Roman" pitchFamily="18" charset="0"/>
              </a:rPr>
              <a:t>2014·</a:t>
            </a:r>
            <a:r>
              <a:rPr lang="zh-CN" altLang="en-US" sz="2400" b="1" dirty="0" smtClean="0">
                <a:solidFill>
                  <a:srgbClr val="000000"/>
                </a:solidFill>
                <a:latin typeface="Courier New"/>
                <a:cs typeface="Times New Roman" pitchFamily="18" charset="0"/>
              </a:rPr>
              <a:t>山东</a:t>
            </a:r>
            <a:r>
              <a:rPr lang="zh-CN" altLang="en-US" sz="2400" b="1" dirty="0" smtClean="0">
                <a:solidFill>
                  <a:srgbClr val="000000"/>
                </a:solidFill>
                <a:latin typeface="Times New Roman" pitchFamily="18" charset="0"/>
                <a:cs typeface="Times New Roman" pitchFamily="18" charset="0"/>
              </a:rPr>
              <a:t>卷</a:t>
            </a:r>
            <a:r>
              <a:rPr lang="en-US" altLang="zh-CN" sz="2400" b="1" dirty="0" smtClean="0">
                <a:latin typeface="宋体" pitchFamily="2" charset="-122"/>
              </a:rPr>
              <a:t>]</a:t>
            </a:r>
            <a:r>
              <a:rPr lang="zh-CN" altLang="en-US" sz="2400" b="1" dirty="0" smtClean="0">
                <a:solidFill>
                  <a:srgbClr val="000000"/>
                </a:solidFill>
                <a:latin typeface="Courier New"/>
                <a:cs typeface="Times New Roman" pitchFamily="18" charset="0"/>
              </a:rPr>
              <a:t>下图是俄罗斯女摄影师艾琳娜</a:t>
            </a:r>
            <a:r>
              <a:rPr lang="en-US" altLang="en-US" sz="2400" b="1" dirty="0" smtClean="0">
                <a:solidFill>
                  <a:srgbClr val="000000"/>
                </a:solidFill>
                <a:latin typeface="Courier New"/>
                <a:cs typeface="Times New Roman" pitchFamily="18" charset="0"/>
              </a:rPr>
              <a:t>·</a:t>
            </a:r>
            <a:r>
              <a:rPr lang="zh-CN" altLang="en-US" sz="2400" b="1" dirty="0" smtClean="0">
                <a:solidFill>
                  <a:srgbClr val="000000"/>
                </a:solidFill>
                <a:latin typeface="Courier New"/>
                <a:cs typeface="Times New Roman" pitchFamily="18" charset="0"/>
              </a:rPr>
              <a:t>舒米洛娃拍摄的儿子与小兔子在一起的画面。请仔细观察，对画面进行准确、生动的描写。要求：使用比喻或比拟的修辞手法，不超过</a:t>
            </a:r>
            <a:r>
              <a:rPr lang="en-US" altLang="en-US" sz="2400" b="1" dirty="0" smtClean="0">
                <a:solidFill>
                  <a:srgbClr val="000000"/>
                </a:solidFill>
                <a:latin typeface="宋体" pitchFamily="2" charset="-122"/>
                <a:ea typeface="宋体" pitchFamily="2" charset="-122"/>
                <a:cs typeface="Times New Roman" pitchFamily="18" charset="0"/>
              </a:rPr>
              <a:t>80</a:t>
            </a:r>
            <a:r>
              <a:rPr lang="zh-CN" altLang="en-US" sz="2400" b="1" dirty="0" smtClean="0">
                <a:solidFill>
                  <a:srgbClr val="000000"/>
                </a:solidFill>
                <a:latin typeface="Courier New"/>
                <a:cs typeface="Times New Roman" pitchFamily="18" charset="0"/>
              </a:rPr>
              <a:t>字。</a:t>
            </a:r>
            <a:r>
              <a:rPr lang="en-US" altLang="en-US" sz="2400" b="1" dirty="0" smtClean="0">
                <a:solidFill>
                  <a:srgbClr val="000000"/>
                </a:solidFill>
                <a:latin typeface="Courier New"/>
                <a:cs typeface="Times New Roman" pitchFamily="18" charset="0"/>
              </a:rPr>
              <a:t>(</a:t>
            </a:r>
            <a:r>
              <a:rPr lang="en-US" altLang="en-US" sz="2400" b="1" dirty="0" smtClean="0">
                <a:solidFill>
                  <a:srgbClr val="000000"/>
                </a:solidFill>
                <a:latin typeface="宋体" pitchFamily="2" charset="-122"/>
                <a:ea typeface="宋体" pitchFamily="2" charset="-122"/>
                <a:cs typeface="Times New Roman" pitchFamily="18" charset="0"/>
              </a:rPr>
              <a:t>4</a:t>
            </a:r>
            <a:r>
              <a:rPr lang="zh-CN" altLang="en-US" sz="2400" b="1" dirty="0" smtClean="0">
                <a:solidFill>
                  <a:srgbClr val="000000"/>
                </a:solidFill>
                <a:latin typeface="Courier New"/>
                <a:cs typeface="Times New Roman" pitchFamily="18" charset="0"/>
              </a:rPr>
              <a:t>分</a:t>
            </a:r>
            <a:r>
              <a:rPr lang="en-US" altLang="en-US" sz="2400" b="1" dirty="0" smtClean="0">
                <a:solidFill>
                  <a:srgbClr val="000000"/>
                </a:solidFill>
                <a:latin typeface="Courier New"/>
                <a:cs typeface="Times New Roman" pitchFamily="18" charset="0"/>
              </a:rPr>
              <a:t>)</a:t>
            </a:r>
            <a:endParaRPr lang="zh-CN" altLang="en-US" sz="2400" b="1" dirty="0" smtClean="0">
              <a:solidFill>
                <a:srgbClr val="000000"/>
              </a:solidFill>
              <a:latin typeface="Courier New"/>
              <a:cs typeface="Times New Roman" pitchFamily="18" charset="0"/>
            </a:endParaRPr>
          </a:p>
        </p:txBody>
      </p:sp>
      <p:sp>
        <p:nvSpPr>
          <p:cNvPr id="1477636"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7763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77639"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pic>
        <p:nvPicPr>
          <p:cNvPr id="348162" name="Picture 2" descr="yw1"/>
          <p:cNvPicPr>
            <a:picLocks noChangeAspect="1" noChangeArrowheads="1"/>
          </p:cNvPicPr>
          <p:nvPr/>
        </p:nvPicPr>
        <p:blipFill>
          <a:blip r:embed="rId4" cstate="print"/>
          <a:srcRect/>
          <a:stretch>
            <a:fillRect/>
          </a:stretch>
        </p:blipFill>
        <p:spPr bwMode="auto">
          <a:xfrm>
            <a:off x="2396791" y="2928934"/>
            <a:ext cx="4150184" cy="3000396"/>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348162"/>
                                        </p:tgtEl>
                                        <p:attrNameLst>
                                          <p:attrName>style.visibility</p:attrName>
                                        </p:attrNameLst>
                                      </p:cBhvr>
                                      <p:to>
                                        <p:strVal val="visible"/>
                                      </p:to>
                                    </p:set>
                                    <p:animEffect transition="in" filter="diamond(in)">
                                      <p:cBhvr>
                                        <p:cTn id="12" dur="500"/>
                                        <p:tgtEl>
                                          <p:spTgt spid="348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0" y="785794"/>
            <a:ext cx="8069291" cy="5549919"/>
          </a:xfrm>
        </p:spPr>
        <p:txBody>
          <a:bodyPr>
            <a:noAutofit/>
          </a:bodyPr>
          <a:lstStyle/>
          <a:p>
            <a:pPr marL="0" indent="0">
              <a:lnSpc>
                <a:spcPts val="3500"/>
              </a:lnSpc>
              <a:buNone/>
            </a:pPr>
            <a:r>
              <a:rPr lang="zh-CN" altLang="en-US" sz="2400" b="1" dirty="0" smtClean="0">
                <a:solidFill>
                  <a:srgbClr val="990033"/>
                </a:solidFill>
                <a:latin typeface="宋体" pitchFamily="2" charset="-122"/>
                <a:cs typeface="Times New Roman" pitchFamily="18" charset="0"/>
              </a:rPr>
              <a:t>示例：微风抚摸着孩子的面庞，阳光洒下一片和谐，不远处，草地、树木闪着翠绿。孩子甜甜的笑靥像一朵安静绽放的花朵，他快乐地托起温顺的小兔子，轻闭双眼，用鼻尖触碰它那毛茸茸的嘴巴。</a:t>
            </a:r>
          </a:p>
          <a:p>
            <a:pPr marL="0" indent="0">
              <a:lnSpc>
                <a:spcPts val="3500"/>
              </a:lnSpc>
              <a:buNone/>
            </a:pP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解析</a:t>
            </a:r>
            <a:r>
              <a:rPr lang="en-US" altLang="zh-CN" sz="2400" b="1" dirty="0" smtClean="0">
                <a:solidFill>
                  <a:srgbClr val="990033"/>
                </a:solidFill>
                <a:latin typeface="宋体" pitchFamily="2" charset="-122"/>
                <a:cs typeface="Times New Roman" pitchFamily="18" charset="0"/>
              </a:rPr>
              <a:t>]  </a:t>
            </a:r>
            <a:r>
              <a:rPr lang="zh-CN" altLang="en-US" sz="2400" b="1" dirty="0" smtClean="0">
                <a:solidFill>
                  <a:srgbClr val="990033"/>
                </a:solidFill>
                <a:latin typeface="宋体" pitchFamily="2" charset="-122"/>
                <a:cs typeface="Times New Roman" pitchFamily="18" charset="0"/>
              </a:rPr>
              <a:t>本题考查图文转换的能力。仔细观察画面是描写的前提，所给画面涉及小孩、兔子，描写的重点是小孩的表情、动作，体现的中心意思应该是童心、孩子对动物的爱护及人与动物的和谐相处。同时还需要注意运用比喻或比拟的修辞手法。</a:t>
            </a:r>
            <a:endParaRPr lang="zh-CN" altLang="en-US" sz="2400" b="1" dirty="0">
              <a:solidFill>
                <a:srgbClr val="990033"/>
              </a:solidFill>
              <a:latin typeface="宋体" pitchFamily="2" charset="-122"/>
              <a:cs typeface="Times New Roman" pitchFamily="18" charset="0"/>
            </a:endParaRPr>
          </a:p>
        </p:txBody>
      </p:sp>
      <p:sp>
        <p:nvSpPr>
          <p:cNvPr id="1477636"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7763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77639"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42911" y="928670"/>
            <a:ext cx="8069290" cy="5407043"/>
          </a:xfrm>
        </p:spPr>
        <p:txBody>
          <a:bodyPr>
            <a:noAutofit/>
          </a:bodyPr>
          <a:lstStyle/>
          <a:p>
            <a:pPr marL="0" indent="622300" algn="ctr" eaLnBrk="1" hangingPunct="1">
              <a:lnSpc>
                <a:spcPts val="3500"/>
              </a:lnSpc>
              <a:spcBef>
                <a:spcPct val="0"/>
              </a:spcBef>
              <a:buFont typeface="Arial" charset="0"/>
              <a:buNone/>
            </a:pPr>
            <a:r>
              <a:rPr lang="en-US" altLang="zh-CN" sz="2400" b="1" dirty="0" smtClean="0">
                <a:solidFill>
                  <a:srgbClr val="0033CC"/>
                </a:solidFill>
                <a:effectLst>
                  <a:outerShdw blurRad="38100" dist="38100" dir="2700000" algn="tl">
                    <a:srgbClr val="C0C0C0"/>
                  </a:outerShdw>
                </a:effectLst>
                <a:latin typeface="+mn-ea"/>
              </a:rPr>
              <a:t>—— </a:t>
            </a:r>
            <a:r>
              <a:rPr lang="zh-CN" altLang="en-US" sz="2400" b="1" dirty="0" smtClean="0">
                <a:solidFill>
                  <a:srgbClr val="0033CC"/>
                </a:solidFill>
                <a:effectLst>
                  <a:outerShdw blurRad="38100" dist="38100" dir="2700000" algn="tl">
                    <a:srgbClr val="C0C0C0"/>
                  </a:outerShdw>
                </a:effectLst>
                <a:latin typeface="+mn-ea"/>
              </a:rPr>
              <a:t>技法点拨 </a:t>
            </a:r>
            <a:r>
              <a:rPr lang="en-US" altLang="zh-CN" sz="2400" b="1" dirty="0" smtClean="0">
                <a:solidFill>
                  <a:srgbClr val="0033CC"/>
                </a:solidFill>
                <a:effectLst>
                  <a:outerShdw blurRad="38100" dist="38100" dir="2700000" algn="tl">
                    <a:srgbClr val="C0C0C0"/>
                  </a:outerShdw>
                </a:effectLst>
                <a:latin typeface="+mn-ea"/>
              </a:rPr>
              <a:t>——</a:t>
            </a:r>
          </a:p>
          <a:p>
            <a:pPr marL="0" indent="0" eaLnBrk="1" hangingPunct="1">
              <a:lnSpc>
                <a:spcPts val="3500"/>
              </a:lnSpc>
              <a:spcBef>
                <a:spcPct val="0"/>
              </a:spcBef>
              <a:buFont typeface="Arial" charset="0"/>
              <a:buNone/>
            </a:pPr>
            <a:r>
              <a:rPr lang="zh-CN" altLang="en-US" sz="2400" dirty="0" smtClean="0">
                <a:latin typeface="黑体" pitchFamily="2" charset="-122"/>
                <a:ea typeface="黑体" pitchFamily="2" charset="-122"/>
              </a:rPr>
              <a:t>技法</a:t>
            </a:r>
            <a:r>
              <a:rPr lang="en-US" altLang="zh-CN" sz="2400" dirty="0" smtClean="0">
                <a:latin typeface="黑体" pitchFamily="2" charset="-122"/>
                <a:ea typeface="黑体" pitchFamily="2" charset="-122"/>
              </a:rPr>
              <a:t>8</a:t>
            </a:r>
            <a:r>
              <a:rPr lang="zh-CN" altLang="en-US" sz="2400" dirty="0" smtClean="0">
                <a:latin typeface="黑体" pitchFamily="2" charset="-122"/>
                <a:ea typeface="黑体" pitchFamily="2" charset="-122"/>
              </a:rPr>
              <a:t>　图文转换轻松过</a:t>
            </a:r>
            <a:r>
              <a:rPr lang="zh-CN" altLang="en-US" sz="2400" b="1" dirty="0" smtClean="0">
                <a:latin typeface="黑体" pitchFamily="2" charset="-122"/>
                <a:ea typeface="黑体" pitchFamily="2" charset="-122"/>
              </a:rPr>
              <a:t>　</a:t>
            </a:r>
          </a:p>
          <a:p>
            <a:pPr marL="0" indent="0" eaLnBrk="1" hangingPunct="1">
              <a:lnSpc>
                <a:spcPts val="3500"/>
              </a:lnSpc>
              <a:spcBef>
                <a:spcPct val="0"/>
              </a:spcBef>
              <a:buNone/>
            </a:pPr>
            <a:r>
              <a:rPr lang="en-US" altLang="zh-CN" sz="2400" b="1" dirty="0" smtClean="0">
                <a:solidFill>
                  <a:srgbClr val="000000"/>
                </a:solidFill>
                <a:latin typeface="Times New Roman" pitchFamily="18" charset="0"/>
                <a:cs typeface="Times New Roman" pitchFamily="18" charset="0"/>
              </a:rPr>
              <a:t>1. </a:t>
            </a:r>
            <a:r>
              <a:rPr lang="zh-CN" altLang="en-US" sz="2400" b="1" dirty="0" smtClean="0">
                <a:latin typeface="+mn-ea"/>
              </a:rPr>
              <a:t>注意题干关键词。如：在表达方式转换题的题干中往往有这样一些标志性的词语：</a:t>
            </a:r>
            <a:r>
              <a:rPr lang="en-US" sz="2400" b="1" dirty="0" smtClean="0">
                <a:latin typeface="+mn-ea"/>
              </a:rPr>
              <a:t>“</a:t>
            </a:r>
            <a:r>
              <a:rPr lang="zh-CN" altLang="en-US" sz="2400" b="1" dirty="0" smtClean="0">
                <a:latin typeface="+mn-ea"/>
              </a:rPr>
              <a:t>上图显示</a:t>
            </a:r>
            <a:r>
              <a:rPr lang="en-US" sz="2400" b="1" dirty="0" smtClean="0">
                <a:latin typeface="+mn-ea"/>
              </a:rPr>
              <a:t>”“</a:t>
            </a:r>
            <a:r>
              <a:rPr lang="zh-CN" altLang="en-US" sz="2400" b="1" dirty="0" smtClean="0">
                <a:latin typeface="+mn-ea"/>
              </a:rPr>
              <a:t>用文字表述出来</a:t>
            </a:r>
            <a:r>
              <a:rPr lang="en-US" sz="2400" b="1" dirty="0" smtClean="0">
                <a:latin typeface="+mn-ea"/>
              </a:rPr>
              <a:t>”“</a:t>
            </a:r>
            <a:r>
              <a:rPr lang="zh-CN" altLang="en-US" sz="2400" b="1" dirty="0" smtClean="0">
                <a:latin typeface="+mn-ea"/>
              </a:rPr>
              <a:t>确切表述图表的内容</a:t>
            </a:r>
            <a:r>
              <a:rPr lang="en-US" sz="2400" b="1" dirty="0" smtClean="0">
                <a:latin typeface="+mn-ea"/>
              </a:rPr>
              <a:t>”</a:t>
            </a:r>
            <a:r>
              <a:rPr lang="zh-CN" altLang="en-US" sz="2400" b="1" dirty="0" smtClean="0">
                <a:latin typeface="+mn-ea"/>
              </a:rPr>
              <a:t>等。在表述时要有具体的数据比较、分析，要直接客观地反映图表包含的信息。在信息推断题的题干中往往有这样一些标志性的词语：</a:t>
            </a:r>
            <a:r>
              <a:rPr lang="en-US" sz="2400" b="1" dirty="0" smtClean="0">
                <a:latin typeface="+mn-ea"/>
              </a:rPr>
              <a:t>“</a:t>
            </a:r>
            <a:r>
              <a:rPr lang="zh-CN" altLang="en-US" sz="2400" b="1" dirty="0" smtClean="0">
                <a:latin typeface="+mn-ea"/>
              </a:rPr>
              <a:t>该图表明</a:t>
            </a:r>
            <a:r>
              <a:rPr lang="en-US" sz="2400" b="1" dirty="0" smtClean="0">
                <a:latin typeface="+mn-ea"/>
              </a:rPr>
              <a:t>(</a:t>
            </a:r>
            <a:r>
              <a:rPr lang="zh-CN" altLang="en-US" sz="2400" b="1" dirty="0" smtClean="0">
                <a:latin typeface="+mn-ea"/>
              </a:rPr>
              <a:t>说明、证明</a:t>
            </a:r>
            <a:r>
              <a:rPr lang="en-US" sz="2400" b="1" dirty="0" smtClean="0">
                <a:latin typeface="+mn-ea"/>
              </a:rPr>
              <a:t>)</a:t>
            </a:r>
            <a:r>
              <a:rPr lang="zh-CN" altLang="en-US" sz="2400" b="1" dirty="0" smtClean="0">
                <a:latin typeface="+mn-ea"/>
              </a:rPr>
              <a:t>了</a:t>
            </a:r>
            <a:r>
              <a:rPr lang="en-US" sz="2400" b="1" dirty="0" smtClean="0">
                <a:latin typeface="+mn-ea"/>
              </a:rPr>
              <a:t>”“</a:t>
            </a:r>
            <a:r>
              <a:rPr lang="zh-CN" altLang="en-US" sz="2400" b="1" dirty="0" smtClean="0">
                <a:latin typeface="+mn-ea"/>
              </a:rPr>
              <a:t>用一句话概括为</a:t>
            </a:r>
            <a:r>
              <a:rPr lang="en-US" sz="2400" b="1" dirty="0" smtClean="0">
                <a:latin typeface="+mn-ea"/>
              </a:rPr>
              <a:t>”“</a:t>
            </a:r>
            <a:r>
              <a:rPr lang="zh-CN" altLang="en-US" sz="2400" b="1" dirty="0" smtClean="0">
                <a:latin typeface="+mn-ea"/>
              </a:rPr>
              <a:t>所揭示的问题是</a:t>
            </a:r>
            <a:r>
              <a:rPr lang="en-US" sz="2400" b="1" dirty="0" smtClean="0">
                <a:latin typeface="+mn-ea"/>
              </a:rPr>
              <a:t>”“</a:t>
            </a:r>
            <a:r>
              <a:rPr lang="zh-CN" altLang="en-US" sz="2400" b="1" dirty="0" smtClean="0">
                <a:latin typeface="+mn-ea"/>
              </a:rPr>
              <a:t>从中可以看出</a:t>
            </a:r>
            <a:r>
              <a:rPr lang="en-US" sz="2400" b="1" dirty="0" smtClean="0">
                <a:latin typeface="+mn-ea"/>
              </a:rPr>
              <a:t>(</a:t>
            </a:r>
            <a:r>
              <a:rPr lang="zh-CN" altLang="en-US" sz="2400" b="1" dirty="0" smtClean="0">
                <a:latin typeface="+mn-ea"/>
              </a:rPr>
              <a:t>得出</a:t>
            </a:r>
            <a:r>
              <a:rPr lang="en-US" sz="2400" b="1" dirty="0" smtClean="0">
                <a:latin typeface="+mn-ea"/>
              </a:rPr>
              <a:t>)</a:t>
            </a:r>
            <a:r>
              <a:rPr lang="zh-CN" altLang="en-US" sz="2400" b="1" dirty="0" smtClean="0">
                <a:latin typeface="+mn-ea"/>
              </a:rPr>
              <a:t>”等。</a:t>
            </a:r>
            <a:endParaRPr lang="zh-CN" altLang="en-US" sz="2400" b="1" dirty="0" smtClean="0">
              <a:solidFill>
                <a:srgbClr val="000000"/>
              </a:solidFill>
              <a:latin typeface="+mn-ea"/>
              <a:cs typeface="Times New Roman" pitchFamily="18" charset="0"/>
            </a:endParaRPr>
          </a:p>
        </p:txBody>
      </p:sp>
      <p:sp>
        <p:nvSpPr>
          <p:cNvPr id="1477636"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77638"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77639"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500"/>
                                        <p:tgtEl>
                                          <p:spTgt spid="3">
                                            <p:txEl>
                                              <p:pRg st="1" end="1"/>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8658" name="内容占位符 2"/>
          <p:cNvSpPr>
            <a:spLocks noGrp="1"/>
          </p:cNvSpPr>
          <p:nvPr>
            <p:ph idx="4294967295"/>
          </p:nvPr>
        </p:nvSpPr>
        <p:spPr>
          <a:xfrm>
            <a:off x="642910" y="714356"/>
            <a:ext cx="8069291" cy="5621357"/>
          </a:xfrm>
        </p:spPr>
        <p:txBody>
          <a:bodyPr/>
          <a:lstStyle/>
          <a:p>
            <a:pPr marL="0" indent="0">
              <a:lnSpc>
                <a:spcPts val="3500"/>
              </a:lnSpc>
              <a:buNone/>
            </a:pPr>
            <a:r>
              <a:rPr lang="en-US" altLang="en-US" sz="2400" b="1" dirty="0" smtClean="0">
                <a:latin typeface="宋体" pitchFamily="2" charset="-122"/>
                <a:ea typeface="宋体" pitchFamily="2" charset="-122"/>
              </a:rPr>
              <a:t>2</a:t>
            </a:r>
            <a:r>
              <a:rPr lang="en-US" altLang="en-US" sz="2400" b="1" dirty="0" smtClean="0">
                <a:latin typeface="+mn-ea"/>
              </a:rPr>
              <a:t>. </a:t>
            </a:r>
            <a:r>
              <a:rPr lang="zh-CN" altLang="en-US" sz="2400" b="1" dirty="0" smtClean="0">
                <a:latin typeface="+mn-ea"/>
              </a:rPr>
              <a:t>注意题目特殊限制。一是句式的限制，用单句表达只能含有一组主谓宾成分，用复句要标明句间的逻辑关系；二是字数的限制，在表达时尽量不要超出字数限制的范围。</a:t>
            </a:r>
          </a:p>
          <a:p>
            <a:pPr marL="0" indent="0">
              <a:lnSpc>
                <a:spcPts val="3500"/>
              </a:lnSpc>
              <a:buNone/>
            </a:pPr>
            <a:r>
              <a:rPr lang="en-US" altLang="en-US" sz="2400" b="1" dirty="0" smtClean="0">
                <a:latin typeface="宋体" pitchFamily="2" charset="-122"/>
                <a:ea typeface="宋体" pitchFamily="2" charset="-122"/>
              </a:rPr>
              <a:t>3</a:t>
            </a:r>
            <a:r>
              <a:rPr lang="en-US" altLang="en-US" sz="2400" b="1" dirty="0" smtClean="0">
                <a:latin typeface="+mn-ea"/>
              </a:rPr>
              <a:t>. </a:t>
            </a:r>
            <a:r>
              <a:rPr lang="zh-CN" altLang="en-US" sz="2400" b="1" dirty="0" smtClean="0">
                <a:latin typeface="+mn-ea"/>
              </a:rPr>
              <a:t>注意表述语言正确。表述中不能出现语病，特别是在反映事物的变化或规律时，选用的词语要准确。</a:t>
            </a:r>
          </a:p>
        </p:txBody>
      </p:sp>
      <p:sp>
        <p:nvSpPr>
          <p:cNvPr id="1478660"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7866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78663"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78658">
                                            <p:txEl>
                                              <p:pRg st="0" end="0"/>
                                            </p:txEl>
                                          </p:spTgt>
                                        </p:tgtEl>
                                        <p:attrNameLst>
                                          <p:attrName>style.visibility</p:attrName>
                                        </p:attrNameLst>
                                      </p:cBhvr>
                                      <p:to>
                                        <p:strVal val="visible"/>
                                      </p:to>
                                    </p:set>
                                    <p:animEffect transition="in" filter="blinds(horizontal)">
                                      <p:cBhvr>
                                        <p:cTn id="7" dur="500"/>
                                        <p:tgtEl>
                                          <p:spTgt spid="14786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78658">
                                            <p:txEl>
                                              <p:pRg st="1" end="1"/>
                                            </p:txEl>
                                          </p:spTgt>
                                        </p:tgtEl>
                                        <p:attrNameLst>
                                          <p:attrName>style.visibility</p:attrName>
                                        </p:attrNameLst>
                                      </p:cBhvr>
                                      <p:to>
                                        <p:strVal val="visible"/>
                                      </p:to>
                                    </p:set>
                                    <p:animEffect transition="in" filter="blinds(horizontal)">
                                      <p:cBhvr>
                                        <p:cTn id="12" dur="500"/>
                                        <p:tgtEl>
                                          <p:spTgt spid="147865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8658" name="内容占位符 2"/>
          <p:cNvSpPr>
            <a:spLocks noGrp="1"/>
          </p:cNvSpPr>
          <p:nvPr>
            <p:ph idx="4294967295"/>
          </p:nvPr>
        </p:nvSpPr>
        <p:spPr>
          <a:xfrm>
            <a:off x="642910" y="785794"/>
            <a:ext cx="8069291" cy="5549919"/>
          </a:xfrm>
        </p:spPr>
        <p:txBody>
          <a:bodyPr/>
          <a:lstStyle/>
          <a:p>
            <a:pPr marL="0" indent="0">
              <a:lnSpc>
                <a:spcPts val="3500"/>
              </a:lnSpc>
              <a:buNone/>
            </a:pPr>
            <a:r>
              <a:rPr lang="en-US" altLang="zh-CN" sz="2400" b="1" dirty="0" smtClean="0">
                <a:latin typeface="+mn-ea"/>
              </a:rPr>
              <a:t>【</a:t>
            </a:r>
            <a:r>
              <a:rPr lang="zh-CN" altLang="en-US" sz="2400" dirty="0" smtClean="0">
                <a:latin typeface="黑体" pitchFamily="2" charset="-122"/>
                <a:ea typeface="黑体" pitchFamily="2" charset="-122"/>
              </a:rPr>
              <a:t>技法小练</a:t>
            </a:r>
            <a:r>
              <a:rPr lang="en-US" altLang="zh-CN" sz="2400" b="1" dirty="0" smtClean="0">
                <a:latin typeface="+mn-ea"/>
              </a:rPr>
              <a:t>】</a:t>
            </a:r>
          </a:p>
          <a:p>
            <a:pPr marL="0" indent="0">
              <a:lnSpc>
                <a:spcPts val="3500"/>
              </a:lnSpc>
              <a:buNone/>
            </a:pPr>
            <a:r>
              <a:rPr lang="en-US" altLang="zh-CN" sz="2400" b="1" dirty="0" smtClean="0">
                <a:latin typeface="宋体" pitchFamily="2" charset="-122"/>
              </a:rPr>
              <a:t> 1</a:t>
            </a:r>
            <a:r>
              <a:rPr lang="zh-CN" altLang="en-US" sz="2400" b="1" dirty="0" smtClean="0">
                <a:latin typeface="宋体" pitchFamily="2" charset="-122"/>
              </a:rPr>
              <a:t>．</a:t>
            </a:r>
            <a:r>
              <a:rPr lang="en-US" altLang="zh-CN" sz="2400" b="1" dirty="0" smtClean="0">
                <a:latin typeface="宋体" pitchFamily="2" charset="-122"/>
              </a:rPr>
              <a:t>[</a:t>
            </a:r>
            <a:r>
              <a:rPr lang="en-US" altLang="zh-CN" sz="2400" b="1" dirty="0" smtClean="0">
                <a:solidFill>
                  <a:srgbClr val="000000"/>
                </a:solidFill>
                <a:latin typeface="宋体" pitchFamily="2" charset="-122"/>
                <a:ea typeface="宋体" pitchFamily="2" charset="-122"/>
                <a:cs typeface="Times New Roman" pitchFamily="18" charset="0"/>
              </a:rPr>
              <a:t>2012·</a:t>
            </a:r>
            <a:r>
              <a:rPr lang="zh-CN" altLang="en-US" sz="2400" b="1" dirty="0" smtClean="0">
                <a:solidFill>
                  <a:srgbClr val="000000"/>
                </a:solidFill>
                <a:latin typeface="Courier New"/>
                <a:cs typeface="Times New Roman" pitchFamily="18" charset="0"/>
              </a:rPr>
              <a:t>江苏</a:t>
            </a:r>
            <a:r>
              <a:rPr lang="zh-CN" altLang="en-US" sz="2400" b="1" dirty="0" smtClean="0">
                <a:solidFill>
                  <a:srgbClr val="000000"/>
                </a:solidFill>
                <a:latin typeface="Times New Roman" pitchFamily="18" charset="0"/>
                <a:cs typeface="Times New Roman" pitchFamily="18" charset="0"/>
              </a:rPr>
              <a:t>卷</a:t>
            </a:r>
            <a:r>
              <a:rPr lang="en-US" altLang="zh-CN" sz="2400" b="1" dirty="0" smtClean="0">
                <a:latin typeface="宋体" pitchFamily="2" charset="-122"/>
              </a:rPr>
              <a:t>]</a:t>
            </a:r>
            <a:r>
              <a:rPr lang="zh-CN" altLang="en-US" sz="2400" b="1" dirty="0" smtClean="0">
                <a:latin typeface="+mn-ea"/>
              </a:rPr>
              <a:t>阅读漫画，在横线上写出合适的一句话。</a:t>
            </a:r>
            <a:r>
              <a:rPr lang="en-US" sz="2400" b="1" dirty="0" smtClean="0">
                <a:latin typeface="+mn-ea"/>
              </a:rPr>
              <a:t>(</a:t>
            </a:r>
            <a:r>
              <a:rPr lang="en-US" sz="2400" b="1" dirty="0" smtClean="0">
                <a:latin typeface="宋体" pitchFamily="2" charset="-122"/>
                <a:ea typeface="宋体" pitchFamily="2" charset="-122"/>
              </a:rPr>
              <a:t>5</a:t>
            </a:r>
            <a:r>
              <a:rPr lang="zh-CN" altLang="en-US" sz="2400" b="1" dirty="0" smtClean="0">
                <a:latin typeface="+mn-ea"/>
              </a:rPr>
              <a:t>分</a:t>
            </a:r>
            <a:r>
              <a:rPr lang="en-US" sz="2400" b="1" dirty="0" smtClean="0">
                <a:latin typeface="+mn-ea"/>
              </a:rPr>
              <a:t>)</a:t>
            </a:r>
            <a:endParaRPr lang="zh-CN" altLang="en-US" sz="2400" b="1" dirty="0">
              <a:latin typeface="+mn-ea"/>
            </a:endParaRPr>
          </a:p>
        </p:txBody>
      </p:sp>
      <p:sp>
        <p:nvSpPr>
          <p:cNvPr id="1478660"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7866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78663"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pic>
        <p:nvPicPr>
          <p:cNvPr id="349186" name="Picture 2" descr="JS1"/>
          <p:cNvPicPr>
            <a:picLocks noChangeAspect="1" noChangeArrowheads="1"/>
          </p:cNvPicPr>
          <p:nvPr/>
        </p:nvPicPr>
        <p:blipFill>
          <a:blip r:embed="rId4" cstate="print"/>
          <a:srcRect/>
          <a:stretch>
            <a:fillRect/>
          </a:stretch>
        </p:blipFill>
        <p:spPr bwMode="auto">
          <a:xfrm>
            <a:off x="2714612" y="2143116"/>
            <a:ext cx="3765992" cy="2959553"/>
          </a:xfrm>
          <a:prstGeom prst="rect">
            <a:avLst/>
          </a:prstGeom>
          <a:noFill/>
          <a:ln w="9525">
            <a:noFill/>
            <a:miter lim="800000"/>
            <a:headEnd/>
            <a:tailEnd/>
          </a:ln>
        </p:spPr>
      </p:pic>
      <p:sp>
        <p:nvSpPr>
          <p:cNvPr id="9" name="矩形 8"/>
          <p:cNvSpPr/>
          <p:nvPr/>
        </p:nvSpPr>
        <p:spPr>
          <a:xfrm>
            <a:off x="1285852" y="5429264"/>
            <a:ext cx="4572032" cy="461665"/>
          </a:xfrm>
          <a:prstGeom prst="rect">
            <a:avLst/>
          </a:prstGeom>
        </p:spPr>
        <p:txBody>
          <a:bodyPr wrap="square">
            <a:spAutoFit/>
          </a:bodyPr>
          <a:lstStyle/>
          <a:p>
            <a:r>
              <a:rPr lang="zh-CN" altLang="en-US" sz="2400" b="1" dirty="0" smtClean="0"/>
              <a:t>      这幅漫画形象地提醒人们：</a:t>
            </a:r>
            <a:endParaRPr lang="zh-CN" altLang="en-US" sz="2400" b="1"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78658">
                                            <p:txEl>
                                              <p:pRg st="0" end="0"/>
                                            </p:txEl>
                                          </p:spTgt>
                                        </p:tgtEl>
                                        <p:attrNameLst>
                                          <p:attrName>style.visibility</p:attrName>
                                        </p:attrNameLst>
                                      </p:cBhvr>
                                      <p:to>
                                        <p:strVal val="visible"/>
                                      </p:to>
                                    </p:set>
                                    <p:animEffect transition="in" filter="blinds(horizontal)">
                                      <p:cBhvr>
                                        <p:cTn id="7" dur="500"/>
                                        <p:tgtEl>
                                          <p:spTgt spid="14786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78658">
                                            <p:txEl>
                                              <p:pRg st="1" end="1"/>
                                            </p:txEl>
                                          </p:spTgt>
                                        </p:tgtEl>
                                        <p:attrNameLst>
                                          <p:attrName>style.visibility</p:attrName>
                                        </p:attrNameLst>
                                      </p:cBhvr>
                                      <p:to>
                                        <p:strVal val="visible"/>
                                      </p:to>
                                    </p:set>
                                    <p:animEffect transition="in" filter="blinds(horizontal)">
                                      <p:cBhvr>
                                        <p:cTn id="12" dur="500"/>
                                        <p:tgtEl>
                                          <p:spTgt spid="14786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349186"/>
                                        </p:tgtEl>
                                        <p:attrNameLst>
                                          <p:attrName>style.visibility</p:attrName>
                                        </p:attrNameLst>
                                      </p:cBhvr>
                                      <p:to>
                                        <p:strVal val="visible"/>
                                      </p:to>
                                    </p:set>
                                    <p:animEffect transition="in" filter="diamond(in)">
                                      <p:cBhvr>
                                        <p:cTn id="17" dur="500"/>
                                        <p:tgtEl>
                                          <p:spTgt spid="34918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 calcmode="lin" valueType="num">
                                      <p:cBhvr additive="base">
                                        <p:cTn id="22"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620713"/>
            <a:ext cx="8208962" cy="5761037"/>
          </a:xfrm>
        </p:spPr>
        <p:txBody>
          <a:bodyPr/>
          <a:lstStyle/>
          <a:p>
            <a:pPr marL="0" indent="0" eaLnBrk="1" hangingPunct="1">
              <a:lnSpc>
                <a:spcPct val="122000"/>
              </a:lnSpc>
              <a:spcBef>
                <a:spcPct val="0"/>
              </a:spcBef>
              <a:buFont typeface="Arial" charset="0"/>
              <a:buNone/>
            </a:pPr>
            <a:r>
              <a:rPr lang="en-US" altLang="zh-CN" sz="2400" b="1" dirty="0" smtClean="0">
                <a:ea typeface="黑体" pitchFamily="2" charset="-122"/>
              </a:rPr>
              <a:t>【</a:t>
            </a:r>
            <a:r>
              <a:rPr lang="zh-CN" altLang="en-US" sz="2400" b="1" dirty="0" smtClean="0">
                <a:ea typeface="黑体" pitchFamily="2" charset="-122"/>
              </a:rPr>
              <a:t>成语小贴士</a:t>
            </a:r>
            <a:r>
              <a:rPr lang="en-US" altLang="zh-CN" sz="2400" b="1" dirty="0" smtClean="0">
                <a:ea typeface="黑体" pitchFamily="2" charset="-122"/>
              </a:rPr>
              <a:t>】</a:t>
            </a:r>
          </a:p>
          <a:p>
            <a:pPr marL="0" indent="0" eaLnBrk="1" hangingPunct="1">
              <a:lnSpc>
                <a:spcPct val="122000"/>
              </a:lnSpc>
              <a:spcBef>
                <a:spcPct val="0"/>
              </a:spcBef>
              <a:buFont typeface="Arial" charset="0"/>
              <a:buNone/>
            </a:pPr>
            <a:r>
              <a:rPr lang="zh-CN" altLang="en-US" sz="2400" b="1" dirty="0" smtClean="0">
                <a:ea typeface="黑体" pitchFamily="2" charset="-122"/>
              </a:rPr>
              <a:t>                           常见易褒贬误用的成语集锦</a:t>
            </a:r>
          </a:p>
          <a:p>
            <a:pPr marL="0" indent="0" eaLnBrk="1" hangingPunct="1">
              <a:lnSpc>
                <a:spcPct val="122000"/>
              </a:lnSpc>
              <a:spcBef>
                <a:spcPct val="0"/>
              </a:spcBef>
              <a:buFont typeface="Arial" charset="0"/>
              <a:buNone/>
            </a:pPr>
            <a:r>
              <a:rPr lang="en-US" altLang="zh-CN" sz="2400" b="1" dirty="0" smtClean="0">
                <a:ea typeface="黑体" pitchFamily="2" charset="-122"/>
              </a:rPr>
              <a:t>                                     (</a:t>
            </a:r>
            <a:r>
              <a:rPr lang="zh-CN" altLang="en-US" sz="2400" b="1" dirty="0" smtClean="0">
                <a:ea typeface="黑体" pitchFamily="2" charset="-122"/>
              </a:rPr>
              <a:t>一</a:t>
            </a:r>
            <a:r>
              <a:rPr lang="en-US" altLang="zh-CN" sz="2400" b="1" dirty="0" smtClean="0">
                <a:ea typeface="黑体" pitchFamily="2" charset="-122"/>
              </a:rPr>
              <a:t>)</a:t>
            </a:r>
            <a:r>
              <a:rPr lang="zh-CN" altLang="en-US" sz="2400" b="1" dirty="0" smtClean="0">
                <a:ea typeface="黑体" pitchFamily="2" charset="-122"/>
              </a:rPr>
              <a:t>贬义成语</a:t>
            </a:r>
          </a:p>
          <a:p>
            <a:pPr marL="0" indent="0" algn="just" eaLnBrk="1" hangingPunct="1">
              <a:lnSpc>
                <a:spcPct val="122000"/>
              </a:lnSpc>
              <a:spcBef>
                <a:spcPct val="0"/>
              </a:spcBef>
              <a:buFont typeface="Arial" charset="0"/>
              <a:buNone/>
            </a:pPr>
            <a:r>
              <a:rPr lang="en-US" altLang="zh-CN" sz="2400" b="1" dirty="0" smtClean="0">
                <a:latin typeface="宋体" pitchFamily="2" charset="-122"/>
              </a:rPr>
              <a:t>    1. </a:t>
            </a:r>
            <a:r>
              <a:rPr lang="zh-CN" altLang="en-US" sz="2400" b="1" dirty="0" smtClean="0">
                <a:latin typeface="宋体" pitchFamily="2" charset="-122"/>
              </a:rPr>
              <a:t>蠢蠢欲动：指敌人准备进行攻击或坏人策划破坏活动。</a:t>
            </a:r>
          </a:p>
          <a:p>
            <a:pPr marL="0" indent="0" algn="just" eaLnBrk="1" hangingPunct="1">
              <a:lnSpc>
                <a:spcPct val="122000"/>
              </a:lnSpc>
              <a:spcBef>
                <a:spcPct val="0"/>
              </a:spcBef>
              <a:buFont typeface="Arial" charset="0"/>
              <a:buNone/>
            </a:pPr>
            <a:r>
              <a:rPr lang="en-US" altLang="zh-CN" sz="2400" b="1" dirty="0" smtClean="0">
                <a:latin typeface="宋体" pitchFamily="2" charset="-122"/>
              </a:rPr>
              <a:t>    2. </a:t>
            </a:r>
            <a:r>
              <a:rPr lang="zh-CN" altLang="en-US" sz="2400" b="1" dirty="0" smtClean="0">
                <a:latin typeface="宋体" pitchFamily="2" charset="-122"/>
              </a:rPr>
              <a:t>巧舌如簧：舌头灵巧得就像乐器里的簧片一样，形容能说会道，善于狡辩。含贬义，不能用来赞美选手们的辩论技巧。</a:t>
            </a:r>
          </a:p>
          <a:p>
            <a:pPr marL="0" indent="0" algn="just" eaLnBrk="1" hangingPunct="1">
              <a:lnSpc>
                <a:spcPct val="122000"/>
              </a:lnSpc>
              <a:spcBef>
                <a:spcPct val="0"/>
              </a:spcBef>
              <a:buNone/>
            </a:pPr>
            <a:r>
              <a:rPr lang="en-US" altLang="zh-CN" sz="2400" b="1" dirty="0" smtClean="0">
                <a:latin typeface="宋体" pitchFamily="2" charset="-122"/>
              </a:rPr>
              <a:t>    3. </a:t>
            </a:r>
            <a:r>
              <a:rPr lang="zh-CN" altLang="en-US" sz="2400" b="1" dirty="0" smtClean="0">
                <a:latin typeface="宋体" pitchFamily="2" charset="-122"/>
              </a:rPr>
              <a:t>巧言令色：指用花言巧语和假装和善来讨好别人，也指讨好别人的花言巧语和伪善态度。巧言：花言巧语。令色：讨好的表情。</a:t>
            </a:r>
          </a:p>
          <a:p>
            <a:pPr marL="0" indent="0" algn="just" eaLnBrk="1" hangingPunct="1">
              <a:lnSpc>
                <a:spcPct val="122000"/>
              </a:lnSpc>
              <a:spcBef>
                <a:spcPct val="0"/>
              </a:spcBef>
              <a:buFont typeface="Arial" charset="0"/>
              <a:buNone/>
            </a:pPr>
            <a:r>
              <a:rPr lang="en-US" altLang="zh-CN" sz="2400" b="1" dirty="0" smtClean="0">
                <a:latin typeface="宋体" pitchFamily="2" charset="-122"/>
              </a:rPr>
              <a:t>    4. </a:t>
            </a:r>
            <a:r>
              <a:rPr lang="zh-CN" altLang="en-US" sz="2400" b="1" dirty="0" smtClean="0">
                <a:latin typeface="宋体" pitchFamily="2" charset="-122"/>
              </a:rPr>
              <a:t>负隅顽抗：指</a:t>
            </a:r>
            <a:r>
              <a:rPr lang="en-US" altLang="zh-CN" sz="2400" b="1" dirty="0" smtClean="0">
                <a:latin typeface="宋体" pitchFamily="2" charset="-122"/>
              </a:rPr>
              <a:t>(</a:t>
            </a:r>
            <a:r>
              <a:rPr lang="zh-CN" altLang="en-US" sz="2400" b="1" dirty="0" smtClean="0">
                <a:latin typeface="宋体" pitchFamily="2" charset="-122"/>
              </a:rPr>
              <a:t>坏人</a:t>
            </a:r>
            <a:r>
              <a:rPr lang="en-US" altLang="zh-CN" sz="2400" b="1" dirty="0" smtClean="0">
                <a:latin typeface="宋体" pitchFamily="2" charset="-122"/>
              </a:rPr>
              <a:t>)</a:t>
            </a:r>
            <a:r>
              <a:rPr lang="zh-CN" altLang="en-US" sz="2400" b="1" dirty="0" smtClean="0">
                <a:latin typeface="宋体" pitchFamily="2" charset="-122"/>
              </a:rPr>
              <a:t>凭借险要的地势等条件进行顽固抵抗。负：依靠。隅：山势弯曲险要的地方。</a:t>
            </a:r>
          </a:p>
        </p:txBody>
      </p:sp>
      <p:grpSp>
        <p:nvGrpSpPr>
          <p:cNvPr id="2" name="Group 5"/>
          <p:cNvGrpSpPr>
            <a:grpSpLocks/>
          </p:cNvGrpSpPr>
          <p:nvPr/>
        </p:nvGrpSpPr>
        <p:grpSpPr bwMode="auto">
          <a:xfrm>
            <a:off x="1588" y="2674938"/>
            <a:ext cx="609600" cy="1978025"/>
            <a:chOff x="1" y="1685"/>
            <a:chExt cx="384" cy="1246"/>
          </a:xfrm>
        </p:grpSpPr>
        <p:pic>
          <p:nvPicPr>
            <p:cNvPr id="957445"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57446"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arn(inVertical)">
                                      <p:cBhvr>
                                        <p:cTn id="11" dur="500"/>
                                        <p:tgtEl>
                                          <p:spTgt spid="3">
                                            <p:txEl>
                                              <p:pRg st="1" end="1"/>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8658" name="内容占位符 2"/>
          <p:cNvSpPr>
            <a:spLocks noGrp="1"/>
          </p:cNvSpPr>
          <p:nvPr>
            <p:ph idx="4294967295"/>
          </p:nvPr>
        </p:nvSpPr>
        <p:spPr>
          <a:xfrm>
            <a:off x="642910" y="714356"/>
            <a:ext cx="8069291" cy="5621357"/>
          </a:xfrm>
        </p:spPr>
        <p:txBody>
          <a:bodyPr/>
          <a:lstStyle/>
          <a:p>
            <a:pPr marL="0" indent="0">
              <a:lnSpc>
                <a:spcPts val="3500"/>
              </a:lnSpc>
              <a:buNone/>
            </a:pPr>
            <a:r>
              <a:rPr lang="zh-CN" altLang="en-US" sz="2400" b="1" dirty="0" smtClean="0">
                <a:solidFill>
                  <a:srgbClr val="990033"/>
                </a:solidFill>
                <a:latin typeface="宋体" pitchFamily="2" charset="-122"/>
                <a:cs typeface="Times New Roman" pitchFamily="18" charset="0"/>
              </a:rPr>
              <a:t>家长在满足孩子的要求时，不能越过是非的底线。</a:t>
            </a:r>
          </a:p>
          <a:p>
            <a:pPr marL="0" indent="0">
              <a:lnSpc>
                <a:spcPts val="3500"/>
              </a:lnSpc>
              <a:buNone/>
            </a:pP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解析</a:t>
            </a:r>
            <a:r>
              <a:rPr lang="en-US" altLang="zh-CN" sz="2400" b="1" dirty="0" smtClean="0">
                <a:solidFill>
                  <a:srgbClr val="990033"/>
                </a:solidFill>
                <a:latin typeface="宋体" pitchFamily="2" charset="-122"/>
                <a:cs typeface="Times New Roman" pitchFamily="18" charset="0"/>
              </a:rPr>
              <a:t>]  </a:t>
            </a:r>
            <a:r>
              <a:rPr lang="zh-CN" altLang="en-US" sz="2400" b="1" dirty="0" smtClean="0">
                <a:solidFill>
                  <a:srgbClr val="990033"/>
                </a:solidFill>
                <a:latin typeface="宋体" pitchFamily="2" charset="-122"/>
                <a:cs typeface="Times New Roman" pitchFamily="18" charset="0"/>
              </a:rPr>
              <a:t>本题考查图文转换及语言综合运用的能力。首先要读懂图画，这幅图中共有三个要素：父、子及脚下黑白两分的圆。结合每个要素的特点、要素之间的关系及相应的文字提示，很容易理解画面内容。答题时还应注意题目中</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提醒</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二字给出的答题角度。</a:t>
            </a:r>
            <a:endParaRPr lang="zh-CN" altLang="en-US" sz="2400" b="1" dirty="0">
              <a:solidFill>
                <a:srgbClr val="990033"/>
              </a:solidFill>
              <a:latin typeface="宋体" pitchFamily="2" charset="-122"/>
              <a:cs typeface="Times New Roman" pitchFamily="18" charset="0"/>
            </a:endParaRPr>
          </a:p>
        </p:txBody>
      </p:sp>
      <p:sp>
        <p:nvSpPr>
          <p:cNvPr id="1478660"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2674938"/>
            <a:ext cx="609600" cy="1978025"/>
            <a:chOff x="1" y="1685"/>
            <a:chExt cx="384" cy="1246"/>
          </a:xfrm>
        </p:grpSpPr>
        <p:pic>
          <p:nvPicPr>
            <p:cNvPr id="1478662"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1478663"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78658">
                                            <p:txEl>
                                              <p:pRg st="0" end="0"/>
                                            </p:txEl>
                                          </p:spTgt>
                                        </p:tgtEl>
                                        <p:attrNameLst>
                                          <p:attrName>style.visibility</p:attrName>
                                        </p:attrNameLst>
                                      </p:cBhvr>
                                      <p:to>
                                        <p:strVal val="visible"/>
                                      </p:to>
                                    </p:set>
                                    <p:animEffect transition="in" filter="blinds(horizontal)">
                                      <p:cBhvr>
                                        <p:cTn id="7" dur="500"/>
                                        <p:tgtEl>
                                          <p:spTgt spid="14786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78658">
                                            <p:txEl>
                                              <p:pRg st="1" end="1"/>
                                            </p:txEl>
                                          </p:spTgt>
                                        </p:tgtEl>
                                        <p:attrNameLst>
                                          <p:attrName>style.visibility</p:attrName>
                                        </p:attrNameLst>
                                      </p:cBhvr>
                                      <p:to>
                                        <p:strVal val="visible"/>
                                      </p:to>
                                    </p:set>
                                    <p:animEffect transition="in" filter="blinds(horizontal)">
                                      <p:cBhvr>
                                        <p:cTn id="12" dur="500"/>
                                        <p:tgtEl>
                                          <p:spTgt spid="147865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0707"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4"/>
          <p:cNvGrpSpPr>
            <a:grpSpLocks/>
          </p:cNvGrpSpPr>
          <p:nvPr/>
        </p:nvGrpSpPr>
        <p:grpSpPr bwMode="auto">
          <a:xfrm>
            <a:off x="1588" y="4581525"/>
            <a:ext cx="609600" cy="2028825"/>
            <a:chOff x="1" y="2886"/>
            <a:chExt cx="384" cy="1278"/>
          </a:xfrm>
        </p:grpSpPr>
        <p:pic>
          <p:nvPicPr>
            <p:cNvPr id="1480709"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80710"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1480711" name="内容占位符 2"/>
          <p:cNvSpPr>
            <a:spLocks/>
          </p:cNvSpPr>
          <p:nvPr/>
        </p:nvSpPr>
        <p:spPr bwMode="auto">
          <a:xfrm>
            <a:off x="792163" y="838200"/>
            <a:ext cx="7920037" cy="5399088"/>
          </a:xfrm>
          <a:prstGeom prst="rect">
            <a:avLst/>
          </a:prstGeom>
          <a:noFill/>
          <a:ln w="9525">
            <a:noFill/>
            <a:miter lim="800000"/>
            <a:headEnd/>
            <a:tailEnd/>
          </a:ln>
        </p:spPr>
        <p:txBody>
          <a:bodyPr/>
          <a:lstStyle/>
          <a:p>
            <a:pPr>
              <a:lnSpc>
                <a:spcPts val="3500"/>
              </a:lnSpc>
              <a:spcBef>
                <a:spcPct val="0"/>
              </a:spcBef>
            </a:pPr>
            <a:r>
              <a:rPr lang="en-US" altLang="zh-CN" sz="2400" b="1" dirty="0" smtClean="0">
                <a:latin typeface="+mn-ea"/>
              </a:rPr>
              <a:t>1．</a:t>
            </a:r>
            <a:r>
              <a:rPr lang="zh-CN" altLang="en-US" sz="2400" b="1" dirty="0" smtClean="0">
                <a:latin typeface="+mn-ea"/>
              </a:rPr>
              <a:t>根据下面的图表提供的信息，将九年来中国电影票房收入和增长率的整体形势写成一段话。要求内容完整，语言连贯，不超过</a:t>
            </a:r>
            <a:r>
              <a:rPr lang="en-US" sz="2400" b="1" dirty="0" smtClean="0">
                <a:latin typeface="宋体" pitchFamily="2" charset="-122"/>
                <a:ea typeface="宋体" pitchFamily="2" charset="-122"/>
              </a:rPr>
              <a:t>80</a:t>
            </a:r>
            <a:r>
              <a:rPr lang="zh-CN" altLang="en-US" sz="2400" b="1" dirty="0" smtClean="0">
                <a:latin typeface="+mn-ea"/>
              </a:rPr>
              <a:t>个字。</a:t>
            </a:r>
            <a:r>
              <a:rPr lang="en-US" sz="2400" b="1" dirty="0" smtClean="0">
                <a:latin typeface="+mn-ea"/>
              </a:rPr>
              <a:t>(</a:t>
            </a:r>
            <a:r>
              <a:rPr lang="en-US" sz="2400" b="1" dirty="0" smtClean="0">
                <a:latin typeface="宋体" pitchFamily="2" charset="-122"/>
                <a:ea typeface="宋体" pitchFamily="2" charset="-122"/>
              </a:rPr>
              <a:t>5</a:t>
            </a:r>
            <a:r>
              <a:rPr lang="zh-CN" altLang="en-US" sz="2400" b="1" dirty="0" smtClean="0">
                <a:latin typeface="+mn-ea"/>
              </a:rPr>
              <a:t>分</a:t>
            </a:r>
            <a:r>
              <a:rPr lang="en-US" sz="2400" b="1" dirty="0" smtClean="0">
                <a:latin typeface="+mn-ea"/>
              </a:rPr>
              <a:t>)</a:t>
            </a:r>
            <a:endParaRPr lang="zh-CN" altLang="en-US" sz="2400" b="1" dirty="0" smtClean="0">
              <a:latin typeface="+mn-ea"/>
            </a:endParaRPr>
          </a:p>
          <a:p>
            <a:pPr algn="l" eaLnBrk="1" hangingPunct="1">
              <a:lnSpc>
                <a:spcPts val="3300"/>
              </a:lnSpc>
              <a:spcBef>
                <a:spcPct val="0"/>
              </a:spcBef>
            </a:pPr>
            <a:endParaRPr lang="en-US" altLang="zh-CN" b="1" dirty="0">
              <a:solidFill>
                <a:srgbClr val="000000"/>
              </a:solidFill>
              <a:latin typeface="Times New Roman" pitchFamily="18" charset="0"/>
              <a:ea typeface="仿宋_GB2312" pitchFamily="49" charset="-122"/>
              <a:cs typeface="Times New Roman" pitchFamily="18" charset="0"/>
            </a:endParaRPr>
          </a:p>
          <a:p>
            <a:pPr algn="l" eaLnBrk="1" hangingPunct="1">
              <a:lnSpc>
                <a:spcPts val="3300"/>
              </a:lnSpc>
              <a:spcBef>
                <a:spcPct val="0"/>
              </a:spcBef>
            </a:pPr>
            <a:endParaRPr lang="zh-CN" altLang="en-US" b="1" dirty="0">
              <a:solidFill>
                <a:srgbClr val="000000"/>
              </a:solidFill>
              <a:latin typeface="Times New Roman" pitchFamily="18" charset="0"/>
              <a:ea typeface="仿宋_GB2312" pitchFamily="49" charset="-122"/>
              <a:cs typeface="Times New Roman" pitchFamily="18" charset="0"/>
            </a:endParaRPr>
          </a:p>
          <a:p>
            <a:pPr algn="l" eaLnBrk="1" hangingPunct="1">
              <a:lnSpc>
                <a:spcPts val="3300"/>
              </a:lnSpc>
              <a:spcBef>
                <a:spcPct val="0"/>
              </a:spcBef>
            </a:pPr>
            <a:endParaRPr lang="zh-CN" altLang="en-US" b="1" dirty="0">
              <a:solidFill>
                <a:srgbClr val="000000"/>
              </a:solidFill>
              <a:latin typeface="Times New Roman" pitchFamily="18" charset="0"/>
              <a:ea typeface="仿宋_GB2312" pitchFamily="49" charset="-122"/>
              <a:cs typeface="Times New Roman" pitchFamily="18" charset="0"/>
            </a:endParaRPr>
          </a:p>
          <a:p>
            <a:pPr algn="l" eaLnBrk="1" hangingPunct="1">
              <a:lnSpc>
                <a:spcPts val="3300"/>
              </a:lnSpc>
              <a:spcBef>
                <a:spcPct val="0"/>
              </a:spcBef>
            </a:pPr>
            <a:endParaRPr lang="zh-CN" altLang="en-US" b="1" dirty="0">
              <a:solidFill>
                <a:srgbClr val="000000"/>
              </a:solidFill>
              <a:latin typeface="Times New Roman" pitchFamily="18" charset="0"/>
              <a:ea typeface="仿宋_GB2312" pitchFamily="49" charset="-122"/>
              <a:cs typeface="Times New Roman" pitchFamily="18" charset="0"/>
            </a:endParaRPr>
          </a:p>
          <a:p>
            <a:pPr algn="l" eaLnBrk="1" hangingPunct="1">
              <a:lnSpc>
                <a:spcPts val="3300"/>
              </a:lnSpc>
              <a:spcBef>
                <a:spcPct val="0"/>
              </a:spcBef>
            </a:pPr>
            <a:endParaRPr lang="zh-CN" altLang="en-US" b="1" dirty="0">
              <a:solidFill>
                <a:srgbClr val="000000"/>
              </a:solidFill>
              <a:latin typeface="Times New Roman" pitchFamily="18" charset="0"/>
              <a:ea typeface="仿宋_GB2312" pitchFamily="49" charset="-122"/>
              <a:cs typeface="Times New Roman" pitchFamily="18" charset="0"/>
            </a:endParaRPr>
          </a:p>
          <a:p>
            <a:pPr algn="l" eaLnBrk="1" hangingPunct="1">
              <a:lnSpc>
                <a:spcPts val="3300"/>
              </a:lnSpc>
              <a:spcBef>
                <a:spcPct val="0"/>
              </a:spcBef>
            </a:pPr>
            <a:endParaRPr lang="zh-CN" altLang="en-US" b="1" dirty="0">
              <a:solidFill>
                <a:srgbClr val="000000"/>
              </a:solidFill>
              <a:latin typeface="Times New Roman" pitchFamily="18" charset="0"/>
              <a:ea typeface="仿宋_GB2312" pitchFamily="49" charset="-122"/>
              <a:cs typeface="Times New Roman" pitchFamily="18" charset="0"/>
            </a:endParaRPr>
          </a:p>
          <a:p>
            <a:pPr algn="l" eaLnBrk="1" hangingPunct="1">
              <a:lnSpc>
                <a:spcPts val="3300"/>
              </a:lnSpc>
              <a:spcBef>
                <a:spcPct val="0"/>
              </a:spcBef>
            </a:pPr>
            <a:endParaRPr lang="zh-CN" altLang="en-US" b="1" dirty="0">
              <a:solidFill>
                <a:srgbClr val="000000"/>
              </a:solidFill>
              <a:latin typeface="Times New Roman" pitchFamily="18" charset="0"/>
              <a:ea typeface="仿宋_GB2312" pitchFamily="49" charset="-122"/>
              <a:cs typeface="Times New Roman" pitchFamily="18" charset="0"/>
            </a:endParaRPr>
          </a:p>
          <a:p>
            <a:pPr algn="l" eaLnBrk="1" hangingPunct="1">
              <a:lnSpc>
                <a:spcPts val="3300"/>
              </a:lnSpc>
              <a:spcBef>
                <a:spcPct val="0"/>
              </a:spcBef>
            </a:pPr>
            <a:endParaRPr lang="zh-CN" altLang="en-US" b="1" dirty="0">
              <a:solidFill>
                <a:srgbClr val="000000"/>
              </a:solidFill>
              <a:latin typeface="Times New Roman" pitchFamily="18" charset="0"/>
              <a:ea typeface="仿宋_GB2312" pitchFamily="49" charset="-122"/>
              <a:cs typeface="Times New Roman" pitchFamily="18" charset="0"/>
            </a:endParaRPr>
          </a:p>
          <a:p>
            <a:pPr algn="l" eaLnBrk="1" hangingPunct="1">
              <a:lnSpc>
                <a:spcPts val="3300"/>
              </a:lnSpc>
              <a:spcBef>
                <a:spcPct val="0"/>
              </a:spcBef>
            </a:pPr>
            <a:endParaRPr lang="zh-CN" altLang="en-US" b="1" dirty="0">
              <a:solidFill>
                <a:srgbClr val="000000"/>
              </a:solidFill>
              <a:latin typeface="Times New Roman" pitchFamily="18" charset="0"/>
              <a:ea typeface="仿宋_GB2312" pitchFamily="49" charset="-122"/>
              <a:cs typeface="Times New Roman" pitchFamily="18" charset="0"/>
            </a:endParaRPr>
          </a:p>
          <a:p>
            <a:pPr algn="l" eaLnBrk="1" hangingPunct="1">
              <a:lnSpc>
                <a:spcPts val="3300"/>
              </a:lnSpc>
              <a:spcBef>
                <a:spcPct val="0"/>
              </a:spcBef>
            </a:pPr>
            <a:endParaRPr lang="zh-CN" altLang="en-US" b="1" dirty="0">
              <a:solidFill>
                <a:srgbClr val="000000"/>
              </a:solidFill>
              <a:latin typeface="Times New Roman" pitchFamily="18" charset="0"/>
              <a:ea typeface="仿宋_GB2312" pitchFamily="49" charset="-122"/>
              <a:cs typeface="Times New Roman" pitchFamily="18" charset="0"/>
            </a:endParaRPr>
          </a:p>
          <a:p>
            <a:pPr algn="l" eaLnBrk="1" hangingPunct="1">
              <a:lnSpc>
                <a:spcPts val="3300"/>
              </a:lnSpc>
              <a:spcBef>
                <a:spcPct val="0"/>
              </a:spcBef>
            </a:pPr>
            <a:endParaRPr lang="en-US" altLang="zh-CN" b="1" dirty="0">
              <a:latin typeface="Times New Roman" pitchFamily="18" charset="0"/>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pic>
        <p:nvPicPr>
          <p:cNvPr id="68611" name="Picture 3" descr="zt5"/>
          <p:cNvPicPr>
            <a:picLocks noChangeAspect="1" noChangeArrowheads="1"/>
          </p:cNvPicPr>
          <p:nvPr/>
        </p:nvPicPr>
        <p:blipFill>
          <a:blip r:embed="rId4" cstate="print"/>
          <a:srcRect/>
          <a:stretch>
            <a:fillRect/>
          </a:stretch>
        </p:blipFill>
        <p:spPr bwMode="auto">
          <a:xfrm>
            <a:off x="1071538" y="2357430"/>
            <a:ext cx="7170663" cy="3790298"/>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80711">
                                            <p:txEl>
                                              <p:pRg st="0" end="0"/>
                                            </p:txEl>
                                          </p:spTgt>
                                        </p:tgtEl>
                                        <p:attrNameLst>
                                          <p:attrName>style.visibility</p:attrName>
                                        </p:attrNameLst>
                                      </p:cBhvr>
                                      <p:to>
                                        <p:strVal val="visible"/>
                                      </p:to>
                                    </p:set>
                                    <p:anim calcmode="lin" valueType="num">
                                      <p:cBhvr additive="base">
                                        <p:cTn id="13" dur="500" fill="hold"/>
                                        <p:tgtEl>
                                          <p:spTgt spid="14807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807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nodeType="clickEffect">
                                  <p:stCondLst>
                                    <p:cond delay="0"/>
                                  </p:stCondLst>
                                  <p:childTnLst>
                                    <p:set>
                                      <p:cBhvr>
                                        <p:cTn id="18" dur="1" fill="hold">
                                          <p:stCondLst>
                                            <p:cond delay="0"/>
                                          </p:stCondLst>
                                        </p:cTn>
                                        <p:tgtEl>
                                          <p:spTgt spid="68611"/>
                                        </p:tgtEl>
                                        <p:attrNameLst>
                                          <p:attrName>style.visibility</p:attrName>
                                        </p:attrNameLst>
                                      </p:cBhvr>
                                      <p:to>
                                        <p:strVal val="visible"/>
                                      </p:to>
                                    </p:set>
                                    <p:animEffect transition="in" filter="diamond(in)">
                                      <p:cBhvr>
                                        <p:cTn id="19" dur="500"/>
                                        <p:tgtEl>
                                          <p:spTgt spid="68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85786" y="928670"/>
            <a:ext cx="7924827" cy="5143536"/>
          </a:xfrm>
          <a:prstGeom prst="rect">
            <a:avLst/>
          </a:prstGeom>
          <a:noFill/>
          <a:ln w="9525">
            <a:noFill/>
            <a:miter lim="800000"/>
            <a:headEnd/>
            <a:tailEnd/>
          </a:ln>
        </p:spPr>
        <p:txBody>
          <a:bodyPr/>
          <a:lstStyle/>
          <a:p>
            <a:pPr>
              <a:lnSpc>
                <a:spcPts val="3500"/>
              </a:lnSpc>
            </a:pPr>
            <a:r>
              <a:rPr lang="zh-CN" altLang="en-US" sz="2400" b="1" dirty="0" smtClean="0">
                <a:solidFill>
                  <a:srgbClr val="990033"/>
                </a:solidFill>
                <a:latin typeface="宋体" pitchFamily="2" charset="-122"/>
                <a:cs typeface="Times New Roman" pitchFamily="18" charset="0"/>
              </a:rPr>
              <a:t>九年来中国电影票房收入金额保持着持续增长的态势。</a:t>
            </a:r>
            <a:r>
              <a:rPr lang="en-US" altLang="en-US" sz="2400" b="1" dirty="0" smtClean="0">
                <a:solidFill>
                  <a:srgbClr val="990033"/>
                </a:solidFill>
                <a:latin typeface="宋体" pitchFamily="2" charset="-122"/>
                <a:ea typeface="宋体" pitchFamily="2" charset="-122"/>
                <a:cs typeface="Times New Roman" pitchFamily="18" charset="0"/>
              </a:rPr>
              <a:t>2010</a:t>
            </a:r>
            <a:r>
              <a:rPr lang="zh-CN" altLang="en-US" sz="2400" b="1" dirty="0" smtClean="0">
                <a:solidFill>
                  <a:srgbClr val="990033"/>
                </a:solidFill>
                <a:latin typeface="宋体" pitchFamily="2" charset="-122"/>
                <a:cs typeface="Times New Roman" pitchFamily="18" charset="0"/>
              </a:rPr>
              <a:t>年之前呈现出快速的增长趋势，</a:t>
            </a:r>
            <a:r>
              <a:rPr lang="en-US" altLang="en-US" sz="2400" b="1" dirty="0" smtClean="0">
                <a:solidFill>
                  <a:srgbClr val="990033"/>
                </a:solidFill>
                <a:latin typeface="宋体" pitchFamily="2" charset="-122"/>
                <a:ea typeface="宋体" pitchFamily="2" charset="-122"/>
                <a:cs typeface="Times New Roman" pitchFamily="18" charset="0"/>
              </a:rPr>
              <a:t>2010</a:t>
            </a:r>
            <a:r>
              <a:rPr lang="zh-CN" altLang="en-US" sz="2400" b="1" dirty="0" smtClean="0">
                <a:solidFill>
                  <a:srgbClr val="990033"/>
                </a:solidFill>
                <a:latin typeface="宋体" pitchFamily="2" charset="-122"/>
                <a:cs typeface="Times New Roman" pitchFamily="18" charset="0"/>
              </a:rPr>
              <a:t>年至</a:t>
            </a:r>
            <a:r>
              <a:rPr lang="en-US" altLang="en-US" sz="2400" b="1" dirty="0" smtClean="0">
                <a:solidFill>
                  <a:srgbClr val="990033"/>
                </a:solidFill>
                <a:latin typeface="宋体" pitchFamily="2" charset="-122"/>
                <a:ea typeface="宋体" pitchFamily="2" charset="-122"/>
                <a:cs typeface="Times New Roman" pitchFamily="18" charset="0"/>
              </a:rPr>
              <a:t>2011</a:t>
            </a:r>
            <a:r>
              <a:rPr lang="zh-CN" altLang="en-US" sz="2400" b="1" dirty="0" smtClean="0">
                <a:solidFill>
                  <a:srgbClr val="990033"/>
                </a:solidFill>
                <a:latin typeface="宋体" pitchFamily="2" charset="-122"/>
                <a:cs typeface="Times New Roman" pitchFamily="18" charset="0"/>
              </a:rPr>
              <a:t>年增长率快速下降，</a:t>
            </a:r>
            <a:r>
              <a:rPr lang="en-US" altLang="en-US" sz="2400" b="1" dirty="0" smtClean="0">
                <a:solidFill>
                  <a:srgbClr val="990033"/>
                </a:solidFill>
                <a:latin typeface="宋体" pitchFamily="2" charset="-122"/>
                <a:ea typeface="宋体" pitchFamily="2" charset="-122"/>
                <a:cs typeface="Times New Roman" pitchFamily="18" charset="0"/>
              </a:rPr>
              <a:t>2011</a:t>
            </a:r>
            <a:r>
              <a:rPr lang="zh-CN" altLang="en-US" sz="2400" b="1" dirty="0" smtClean="0">
                <a:solidFill>
                  <a:srgbClr val="990033"/>
                </a:solidFill>
                <a:latin typeface="宋体" pitchFamily="2" charset="-122"/>
                <a:cs typeface="Times New Roman" pitchFamily="18" charset="0"/>
              </a:rPr>
              <a:t>年后呈现出平缓稳定的增长趋势。</a:t>
            </a: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内容完整，</a:t>
            </a:r>
            <a:r>
              <a:rPr lang="en-US" altLang="en-US" sz="2400" b="1" dirty="0" smtClean="0">
                <a:solidFill>
                  <a:srgbClr val="990033"/>
                </a:solidFill>
                <a:latin typeface="宋体" pitchFamily="2" charset="-122"/>
                <a:ea typeface="宋体" pitchFamily="2" charset="-122"/>
                <a:cs typeface="Times New Roman" pitchFamily="18" charset="0"/>
              </a:rPr>
              <a:t>1</a:t>
            </a:r>
            <a:r>
              <a:rPr lang="zh-CN" altLang="en-US" sz="2400" b="1" dirty="0" smtClean="0">
                <a:solidFill>
                  <a:srgbClr val="990033"/>
                </a:solidFill>
                <a:latin typeface="宋体" pitchFamily="2" charset="-122"/>
                <a:cs typeface="Times New Roman" pitchFamily="18" charset="0"/>
              </a:rPr>
              <a:t>分；特点概括恰当，</a:t>
            </a:r>
            <a:r>
              <a:rPr lang="en-US" altLang="en-US" sz="2400" b="1" dirty="0" smtClean="0">
                <a:solidFill>
                  <a:srgbClr val="990033"/>
                </a:solidFill>
                <a:latin typeface="宋体" pitchFamily="2" charset="-122"/>
                <a:ea typeface="宋体" pitchFamily="2" charset="-122"/>
                <a:cs typeface="Times New Roman" pitchFamily="18" charset="0"/>
              </a:rPr>
              <a:t>1</a:t>
            </a:r>
            <a:r>
              <a:rPr lang="zh-CN" altLang="en-US" sz="2400" b="1" dirty="0" smtClean="0">
                <a:solidFill>
                  <a:srgbClr val="990033"/>
                </a:solidFill>
                <a:latin typeface="宋体" pitchFamily="2" charset="-122"/>
                <a:cs typeface="Times New Roman" pitchFamily="18" charset="0"/>
              </a:rPr>
              <a:t>分；表述准确，</a:t>
            </a:r>
            <a:r>
              <a:rPr lang="en-US" altLang="en-US" sz="2400" b="1" dirty="0" smtClean="0">
                <a:solidFill>
                  <a:srgbClr val="990033"/>
                </a:solidFill>
                <a:latin typeface="宋体" pitchFamily="2" charset="-122"/>
                <a:ea typeface="宋体" pitchFamily="2" charset="-122"/>
                <a:cs typeface="Times New Roman" pitchFamily="18" charset="0"/>
              </a:rPr>
              <a:t>2</a:t>
            </a:r>
            <a:r>
              <a:rPr lang="zh-CN" altLang="en-US" sz="2400" b="1" dirty="0" smtClean="0">
                <a:solidFill>
                  <a:srgbClr val="990033"/>
                </a:solidFill>
                <a:latin typeface="宋体" pitchFamily="2" charset="-122"/>
                <a:cs typeface="Times New Roman" pitchFamily="18" charset="0"/>
              </a:rPr>
              <a:t>分；语言连贯，</a:t>
            </a:r>
            <a:r>
              <a:rPr lang="en-US" altLang="en-US" sz="2400" b="1" dirty="0" smtClean="0">
                <a:solidFill>
                  <a:srgbClr val="990033"/>
                </a:solidFill>
                <a:latin typeface="宋体" pitchFamily="2" charset="-122"/>
                <a:ea typeface="宋体" pitchFamily="2" charset="-122"/>
                <a:cs typeface="Times New Roman" pitchFamily="18" charset="0"/>
              </a:rPr>
              <a:t>1</a:t>
            </a:r>
            <a:r>
              <a:rPr lang="zh-CN" altLang="en-US" sz="2400" b="1" dirty="0" smtClean="0">
                <a:solidFill>
                  <a:srgbClr val="990033"/>
                </a:solidFill>
                <a:latin typeface="宋体" pitchFamily="2" charset="-122"/>
                <a:cs typeface="Times New Roman" pitchFamily="18" charset="0"/>
              </a:rPr>
              <a:t>分。字数超出要求可酌情扣分</a:t>
            </a:r>
            <a:endParaRPr lang="en-US" altLang="zh-CN" sz="2400" b="1" dirty="0" smtClean="0">
              <a:solidFill>
                <a:srgbClr val="990033"/>
              </a:solidFill>
              <a:latin typeface="宋体" pitchFamily="2" charset="-122"/>
              <a:cs typeface="Times New Roman" pitchFamily="18" charset="0"/>
            </a:endParaRPr>
          </a:p>
          <a:p>
            <a:pPr>
              <a:lnSpc>
                <a:spcPts val="3500"/>
              </a:lnSpc>
            </a:pP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解析</a:t>
            </a:r>
            <a:r>
              <a:rPr lang="en-US" altLang="en-US" sz="2400" b="1" dirty="0" smtClean="0">
                <a:solidFill>
                  <a:srgbClr val="990033"/>
                </a:solidFill>
                <a:latin typeface="宋体" pitchFamily="2" charset="-122"/>
                <a:cs typeface="Times New Roman" pitchFamily="18" charset="0"/>
              </a:rPr>
              <a:t>] </a:t>
            </a:r>
            <a:r>
              <a:rPr lang="zh-CN" altLang="en-US" sz="2400" b="1" dirty="0" smtClean="0">
                <a:solidFill>
                  <a:srgbClr val="990033"/>
                </a:solidFill>
                <a:latin typeface="宋体" pitchFamily="2" charset="-122"/>
                <a:cs typeface="Times New Roman" pitchFamily="18" charset="0"/>
              </a:rPr>
              <a:t>本题考查图文转换的能力。题目要求将所给图表的内容写成一段话，而且不能超过</a:t>
            </a:r>
            <a:r>
              <a:rPr lang="en-US" altLang="en-US" sz="2400" b="1" dirty="0" smtClean="0">
                <a:solidFill>
                  <a:srgbClr val="990033"/>
                </a:solidFill>
                <a:latin typeface="宋体" pitchFamily="2" charset="-122"/>
                <a:ea typeface="宋体" pitchFamily="2" charset="-122"/>
                <a:cs typeface="Times New Roman" pitchFamily="18" charset="0"/>
              </a:rPr>
              <a:t>80</a:t>
            </a:r>
            <a:r>
              <a:rPr lang="zh-CN" altLang="en-US" sz="2400" b="1" dirty="0" smtClean="0">
                <a:solidFill>
                  <a:srgbClr val="990033"/>
                </a:solidFill>
                <a:latin typeface="宋体" pitchFamily="2" charset="-122"/>
                <a:cs typeface="Times New Roman" pitchFamily="18" charset="0"/>
              </a:rPr>
              <a:t>个字。整个图表的信息是</a:t>
            </a:r>
            <a:r>
              <a:rPr lang="en-US" altLang="en-US" sz="2400" b="1" dirty="0" smtClean="0">
                <a:solidFill>
                  <a:srgbClr val="990033"/>
                </a:solidFill>
                <a:latin typeface="宋体" pitchFamily="2" charset="-122"/>
                <a:ea typeface="宋体" pitchFamily="2" charset="-122"/>
                <a:cs typeface="Times New Roman" pitchFamily="18" charset="0"/>
              </a:rPr>
              <a:t>2006</a:t>
            </a:r>
            <a:r>
              <a:rPr lang="en-US" altLang="en-US" sz="2400" b="1" dirty="0" smtClean="0">
                <a:solidFill>
                  <a:srgbClr val="990033"/>
                </a:solidFill>
                <a:latin typeface="宋体" pitchFamily="2" charset="-122"/>
                <a:cs typeface="Times New Roman" pitchFamily="18" charset="0"/>
              </a:rPr>
              <a:t>—</a:t>
            </a:r>
            <a:r>
              <a:rPr lang="en-US" altLang="en-US" sz="2400" b="1" dirty="0" smtClean="0">
                <a:solidFill>
                  <a:srgbClr val="990033"/>
                </a:solidFill>
                <a:latin typeface="宋体" pitchFamily="2" charset="-122"/>
                <a:ea typeface="宋体" pitchFamily="2" charset="-122"/>
                <a:cs typeface="Times New Roman" pitchFamily="18" charset="0"/>
              </a:rPr>
              <a:t>2014</a:t>
            </a:r>
            <a:r>
              <a:rPr lang="zh-CN" altLang="en-US" sz="2400" b="1" dirty="0" smtClean="0">
                <a:solidFill>
                  <a:srgbClr val="990033"/>
                </a:solidFill>
                <a:latin typeface="宋体" pitchFamily="2" charset="-122"/>
                <a:cs typeface="Times New Roman" pitchFamily="18" charset="0"/>
              </a:rPr>
              <a:t>年中国电影票房收入和增长率的整体形势，按照</a:t>
            </a: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抓大放小、求同存异</a:t>
            </a:r>
            <a:r>
              <a:rPr lang="en-US" altLang="en-US"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的原则，先概括出票房收入的整体形势，然后再根据增长率形势图分阶段作答。</a:t>
            </a:r>
            <a:endParaRPr lang="zh-CN" altLang="en-US" sz="2400" b="1" dirty="0">
              <a:solidFill>
                <a:srgbClr val="990033"/>
              </a:solidFill>
              <a:latin typeface="宋体" pitchFamily="2" charset="-122"/>
              <a:cs typeface="Times New Roman" pitchFamily="18" charset="0"/>
            </a:endParaRPr>
          </a:p>
        </p:txBody>
      </p:sp>
      <p:sp>
        <p:nvSpPr>
          <p:cNvPr id="1481732"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4581525"/>
            <a:ext cx="609600" cy="2028825"/>
            <a:chOff x="1" y="2886"/>
            <a:chExt cx="384" cy="1278"/>
          </a:xfrm>
        </p:grpSpPr>
        <p:pic>
          <p:nvPicPr>
            <p:cNvPr id="1481734" name="Picture 6"/>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81735"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anim calcmode="lin" valueType="num">
                                      <p:cBhvr>
                                        <p:cTn id="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500"/>
                                        <p:tgtEl>
                                          <p:spTgt spid="5">
                                            <p:txEl>
                                              <p:pRg st="1" end="1"/>
                                            </p:txEl>
                                          </p:spTgt>
                                        </p:tgtEl>
                                      </p:cBhvr>
                                    </p:animEffect>
                                    <p:anim calcmode="lin" valueType="num">
                                      <p:cBhvr>
                                        <p:cTn id="1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2755"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专题六　图文转换</a:t>
            </a:r>
            <a:endParaRPr lang="en-US" altLang="zh-CN" sz="2200" b="1" dirty="0">
              <a:solidFill>
                <a:srgbClr val="C00000"/>
              </a:solidFill>
              <a:latin typeface="幼圆" pitchFamily="49" charset="-122"/>
              <a:ea typeface="幼圆" pitchFamily="49" charset="-122"/>
            </a:endParaRPr>
          </a:p>
        </p:txBody>
      </p:sp>
      <p:grpSp>
        <p:nvGrpSpPr>
          <p:cNvPr id="2" name="Group 4"/>
          <p:cNvGrpSpPr>
            <a:grpSpLocks/>
          </p:cNvGrpSpPr>
          <p:nvPr/>
        </p:nvGrpSpPr>
        <p:grpSpPr bwMode="auto">
          <a:xfrm>
            <a:off x="1588" y="4581525"/>
            <a:ext cx="609600" cy="2028825"/>
            <a:chOff x="1" y="2886"/>
            <a:chExt cx="384" cy="1278"/>
          </a:xfrm>
        </p:grpSpPr>
        <p:pic>
          <p:nvPicPr>
            <p:cNvPr id="1482757"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82758"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1482759" name="内容占位符 2"/>
          <p:cNvSpPr>
            <a:spLocks/>
          </p:cNvSpPr>
          <p:nvPr/>
        </p:nvSpPr>
        <p:spPr bwMode="auto">
          <a:xfrm>
            <a:off x="571473" y="838200"/>
            <a:ext cx="8104216" cy="5662634"/>
          </a:xfrm>
          <a:prstGeom prst="rect">
            <a:avLst/>
          </a:prstGeom>
          <a:noFill/>
          <a:ln w="9525">
            <a:noFill/>
            <a:miter lim="800000"/>
            <a:headEnd/>
            <a:tailEnd/>
          </a:ln>
        </p:spPr>
        <p:txBody>
          <a:bodyPr/>
          <a:lstStyle/>
          <a:p>
            <a:pPr>
              <a:lnSpc>
                <a:spcPts val="3500"/>
              </a:lnSpc>
              <a:spcBef>
                <a:spcPct val="0"/>
              </a:spcBef>
            </a:pPr>
            <a:r>
              <a:rPr lang="en-US" altLang="zh-CN" sz="2400" b="1" dirty="0" smtClean="0">
                <a:latin typeface="+mn-ea"/>
              </a:rPr>
              <a:t>2．</a:t>
            </a:r>
            <a:r>
              <a:rPr lang="zh-CN" altLang="en-US" sz="2400" b="1" dirty="0" smtClean="0">
                <a:latin typeface="+mn-ea"/>
              </a:rPr>
              <a:t>阅读下面的调查统计表，根据其中反映的情况，回答下面的问题。</a:t>
            </a:r>
            <a:r>
              <a:rPr lang="en-US" sz="2400" b="1" dirty="0" smtClean="0">
                <a:latin typeface="+mn-ea"/>
              </a:rPr>
              <a:t>(</a:t>
            </a:r>
            <a:r>
              <a:rPr lang="zh-CN" altLang="en-US" sz="2400" b="1" dirty="0" smtClean="0">
                <a:latin typeface="+mn-ea"/>
              </a:rPr>
              <a:t>不得出现数字</a:t>
            </a:r>
            <a:r>
              <a:rPr lang="en-US" sz="2400" b="1" dirty="0" smtClean="0">
                <a:latin typeface="+mn-ea"/>
              </a:rPr>
              <a:t>)(</a:t>
            </a:r>
            <a:r>
              <a:rPr lang="en-US" sz="2400" b="1" dirty="0" smtClean="0">
                <a:latin typeface="宋体" pitchFamily="2" charset="-122"/>
                <a:ea typeface="宋体" pitchFamily="2" charset="-122"/>
              </a:rPr>
              <a:t>6</a:t>
            </a:r>
            <a:r>
              <a:rPr lang="zh-CN" altLang="en-US" sz="2400" b="1" dirty="0" smtClean="0">
                <a:latin typeface="+mn-ea"/>
              </a:rPr>
              <a:t>分</a:t>
            </a:r>
            <a:r>
              <a:rPr lang="en-US" sz="2400" b="1" dirty="0" smtClean="0">
                <a:latin typeface="+mn-ea"/>
              </a:rPr>
              <a:t>)</a:t>
            </a:r>
            <a:endParaRPr lang="en-US" altLang="zh-CN" sz="2400" b="1" dirty="0" smtClean="0">
              <a:latin typeface="+mn-ea"/>
            </a:endParaRPr>
          </a:p>
          <a:p>
            <a:pPr algn="l" eaLnBrk="1" hangingPunct="1">
              <a:lnSpc>
                <a:spcPts val="3500"/>
              </a:lnSpc>
              <a:spcBef>
                <a:spcPct val="0"/>
              </a:spcBef>
            </a:pPr>
            <a:endParaRPr lang="zh-CN" altLang="en-US" b="1" dirty="0">
              <a:solidFill>
                <a:srgbClr val="000000"/>
              </a:solidFill>
              <a:latin typeface="Times New Roman" pitchFamily="18" charset="0"/>
              <a:ea typeface="仿宋_GB2312" pitchFamily="49" charset="-122"/>
              <a:cs typeface="Times New Roman" pitchFamily="18" charset="0"/>
            </a:endParaRPr>
          </a:p>
          <a:p>
            <a:pPr algn="l" eaLnBrk="1" hangingPunct="1">
              <a:lnSpc>
                <a:spcPts val="3300"/>
              </a:lnSpc>
              <a:spcBef>
                <a:spcPct val="0"/>
              </a:spcBef>
            </a:pPr>
            <a:endParaRPr lang="zh-CN" altLang="en-US" b="1" dirty="0">
              <a:solidFill>
                <a:srgbClr val="000000"/>
              </a:solidFill>
              <a:latin typeface="Times New Roman" pitchFamily="18" charset="0"/>
              <a:ea typeface="仿宋_GB2312" pitchFamily="49" charset="-122"/>
              <a:cs typeface="Times New Roman" pitchFamily="18" charset="0"/>
            </a:endParaRPr>
          </a:p>
          <a:p>
            <a:pPr algn="l" eaLnBrk="1" hangingPunct="1">
              <a:lnSpc>
                <a:spcPts val="3300"/>
              </a:lnSpc>
              <a:spcBef>
                <a:spcPct val="0"/>
              </a:spcBef>
            </a:pPr>
            <a:endParaRPr lang="zh-CN" altLang="en-US" b="1" dirty="0">
              <a:solidFill>
                <a:srgbClr val="000000"/>
              </a:solidFill>
              <a:latin typeface="Times New Roman" pitchFamily="18" charset="0"/>
              <a:ea typeface="仿宋_GB2312" pitchFamily="49" charset="-122"/>
              <a:cs typeface="Times New Roman" pitchFamily="18" charset="0"/>
            </a:endParaRPr>
          </a:p>
          <a:p>
            <a:pPr algn="l" eaLnBrk="1" hangingPunct="1">
              <a:lnSpc>
                <a:spcPts val="3300"/>
              </a:lnSpc>
              <a:spcBef>
                <a:spcPct val="0"/>
              </a:spcBef>
            </a:pPr>
            <a:endParaRPr lang="zh-CN" altLang="en-US" b="1" dirty="0">
              <a:solidFill>
                <a:srgbClr val="000000"/>
              </a:solidFill>
              <a:latin typeface="Times New Roman" pitchFamily="18" charset="0"/>
              <a:ea typeface="仿宋_GB2312" pitchFamily="49" charset="-122"/>
              <a:cs typeface="Times New Roman" pitchFamily="18" charset="0"/>
            </a:endParaRPr>
          </a:p>
          <a:p>
            <a:pPr algn="l" eaLnBrk="1" hangingPunct="1">
              <a:lnSpc>
                <a:spcPts val="3300"/>
              </a:lnSpc>
              <a:spcBef>
                <a:spcPct val="0"/>
              </a:spcBef>
            </a:pPr>
            <a:endParaRPr lang="zh-CN" altLang="en-US" b="1" dirty="0">
              <a:solidFill>
                <a:srgbClr val="000000"/>
              </a:solidFill>
              <a:latin typeface="Times New Roman" pitchFamily="18" charset="0"/>
              <a:ea typeface="仿宋_GB2312" pitchFamily="49" charset="-122"/>
              <a:cs typeface="Times New Roman" pitchFamily="18" charset="0"/>
            </a:endParaRPr>
          </a:p>
          <a:p>
            <a:pPr algn="l" eaLnBrk="1" hangingPunct="1">
              <a:lnSpc>
                <a:spcPts val="3300"/>
              </a:lnSpc>
              <a:spcBef>
                <a:spcPct val="0"/>
              </a:spcBef>
            </a:pPr>
            <a:endParaRPr lang="zh-CN" altLang="en-US" b="1" dirty="0">
              <a:solidFill>
                <a:srgbClr val="000000"/>
              </a:solidFill>
              <a:latin typeface="Times New Roman" pitchFamily="18" charset="0"/>
              <a:ea typeface="仿宋_GB2312" pitchFamily="49" charset="-122"/>
              <a:cs typeface="Times New Roman" pitchFamily="18" charset="0"/>
            </a:endParaRPr>
          </a:p>
          <a:p>
            <a:pPr algn="l" eaLnBrk="1" hangingPunct="1">
              <a:lnSpc>
                <a:spcPts val="3300"/>
              </a:lnSpc>
              <a:spcBef>
                <a:spcPct val="0"/>
              </a:spcBef>
            </a:pPr>
            <a:endParaRPr lang="zh-CN" altLang="en-US" b="1" dirty="0">
              <a:solidFill>
                <a:srgbClr val="000000"/>
              </a:solidFill>
              <a:latin typeface="Times New Roman" pitchFamily="18" charset="0"/>
              <a:ea typeface="仿宋_GB2312" pitchFamily="49" charset="-122"/>
              <a:cs typeface="Times New Roman" pitchFamily="18" charset="0"/>
            </a:endParaRPr>
          </a:p>
          <a:p>
            <a:pPr algn="l" eaLnBrk="1" hangingPunct="1">
              <a:lnSpc>
                <a:spcPts val="3300"/>
              </a:lnSpc>
              <a:spcBef>
                <a:spcPct val="0"/>
              </a:spcBef>
            </a:pPr>
            <a:endParaRPr lang="zh-CN" altLang="en-US" b="1" dirty="0">
              <a:solidFill>
                <a:srgbClr val="000000"/>
              </a:solidFill>
              <a:latin typeface="Times New Roman" pitchFamily="18" charset="0"/>
              <a:ea typeface="仿宋_GB2312" pitchFamily="49" charset="-122"/>
              <a:cs typeface="Times New Roman" pitchFamily="18" charset="0"/>
            </a:endParaRPr>
          </a:p>
          <a:p>
            <a:pPr algn="l" eaLnBrk="1" hangingPunct="1">
              <a:lnSpc>
                <a:spcPts val="3300"/>
              </a:lnSpc>
              <a:spcBef>
                <a:spcPct val="0"/>
              </a:spcBef>
            </a:pPr>
            <a:endParaRPr lang="zh-CN" altLang="en-US" b="1" dirty="0">
              <a:solidFill>
                <a:srgbClr val="000000"/>
              </a:solidFill>
              <a:latin typeface="Times New Roman" pitchFamily="18" charset="0"/>
              <a:ea typeface="仿宋_GB2312" pitchFamily="49" charset="-122"/>
              <a:cs typeface="Times New Roman" pitchFamily="18" charset="0"/>
            </a:endParaRPr>
          </a:p>
          <a:p>
            <a:pPr algn="l" eaLnBrk="1" hangingPunct="1">
              <a:lnSpc>
                <a:spcPts val="3300"/>
              </a:lnSpc>
              <a:spcBef>
                <a:spcPct val="0"/>
              </a:spcBef>
            </a:pPr>
            <a:endParaRPr lang="zh-CN" altLang="en-US" b="1" dirty="0">
              <a:solidFill>
                <a:srgbClr val="000000"/>
              </a:solidFill>
              <a:latin typeface="Times New Roman" pitchFamily="18" charset="0"/>
              <a:ea typeface="仿宋_GB2312" pitchFamily="49" charset="-122"/>
              <a:cs typeface="Times New Roman" pitchFamily="18" charset="0"/>
            </a:endParaRPr>
          </a:p>
          <a:p>
            <a:pPr algn="l" eaLnBrk="1" hangingPunct="1">
              <a:lnSpc>
                <a:spcPts val="3300"/>
              </a:lnSpc>
              <a:spcBef>
                <a:spcPct val="0"/>
              </a:spcBef>
            </a:pPr>
            <a:endParaRPr lang="en-US" altLang="zh-CN" b="1" dirty="0">
              <a:latin typeface="Times New Roman" pitchFamily="18" charset="0"/>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69635" name="Rectangle 3"/>
          <p:cNvSpPr>
            <a:spLocks noChangeArrowheads="1"/>
          </p:cNvSpPr>
          <p:nvPr/>
        </p:nvSpPr>
        <p:spPr bwMode="auto">
          <a:xfrm>
            <a:off x="714348" y="1928802"/>
            <a:ext cx="7500990"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ctr" defTabSz="914400" rtl="0" eaLnBrk="1" fontAlgn="base" latinLnBrk="0" hangingPunct="1">
              <a:lnSpc>
                <a:spcPct val="100000"/>
              </a:lnSpc>
              <a:spcBef>
                <a:spcPct val="0"/>
              </a:spcBef>
              <a:spcAft>
                <a:spcPct val="0"/>
              </a:spcAft>
              <a:buClrTx/>
              <a:buSzTx/>
              <a:buFontTx/>
              <a:buNone/>
              <a:tabLst/>
            </a:pPr>
            <a:r>
              <a:rPr kumimoji="0" lang="zh-CN" sz="2400" b="1" i="0" u="none" strike="noStrike" cap="none" normalizeH="0" baseline="0" dirty="0" smtClean="0">
                <a:ln>
                  <a:noFill/>
                </a:ln>
                <a:solidFill>
                  <a:schemeClr val="tx1"/>
                </a:solidFill>
                <a:effectLst/>
                <a:latin typeface="+mn-ea"/>
                <a:cs typeface="Times New Roman" pitchFamily="18" charset="0"/>
              </a:rPr>
              <a:t>晚间</a:t>
            </a:r>
            <a:r>
              <a:rPr kumimoji="0" lang="en-US" altLang="zh-CN" sz="24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10</a:t>
            </a:r>
            <a:r>
              <a:rPr kumimoji="0" lang="zh-CN" altLang="en-US" sz="2400" b="1" i="0" u="none" strike="noStrike" cap="none" normalizeH="0" baseline="0" dirty="0" smtClean="0">
                <a:ln>
                  <a:noFill/>
                </a:ln>
                <a:solidFill>
                  <a:schemeClr val="tx1"/>
                </a:solidFill>
                <a:effectLst/>
                <a:latin typeface="+mn-ea"/>
                <a:cs typeface="Times New Roman" pitchFamily="18" charset="0"/>
              </a:rPr>
              <a:t>点档最受欢迎的五类电视节目数据统计表</a:t>
            </a:r>
            <a:endParaRPr kumimoji="0" lang="zh-CN" altLang="en-US" sz="2400" b="1" i="0" u="none" strike="noStrike" cap="none" normalizeH="0" baseline="0" dirty="0" smtClean="0">
              <a:ln>
                <a:noFill/>
              </a:ln>
              <a:solidFill>
                <a:schemeClr val="tx1"/>
              </a:solidFill>
              <a:effectLst/>
              <a:latin typeface="+mn-ea"/>
            </a:endParaRPr>
          </a:p>
        </p:txBody>
      </p:sp>
      <p:graphicFrame>
        <p:nvGraphicFramePr>
          <p:cNvPr id="10" name="表格 9"/>
          <p:cNvGraphicFramePr>
            <a:graphicFrameLocks noGrp="1"/>
          </p:cNvGraphicFramePr>
          <p:nvPr/>
        </p:nvGraphicFramePr>
        <p:xfrm>
          <a:off x="1357290" y="2786058"/>
          <a:ext cx="6929486" cy="1223015"/>
        </p:xfrm>
        <a:graphic>
          <a:graphicData uri="http://schemas.openxmlformats.org/drawingml/2006/table">
            <a:tbl>
              <a:tblPr firstRow="1" bandRow="1">
                <a:tableStyleId>{5940675A-B579-460E-94D1-54222C63F5DA}</a:tableStyleId>
              </a:tblPr>
              <a:tblGrid>
                <a:gridCol w="1526987"/>
                <a:gridCol w="1116219"/>
                <a:gridCol w="1071570"/>
                <a:gridCol w="1071570"/>
                <a:gridCol w="1071570"/>
                <a:gridCol w="1071570"/>
              </a:tblGrid>
              <a:tr h="449340">
                <a:tc>
                  <a:txBody>
                    <a:bodyPr/>
                    <a:lstStyle/>
                    <a:p>
                      <a:endParaRPr lang="zh-CN" altLang="en-US" dirty="0"/>
                    </a:p>
                  </a:txBody>
                  <a:tcPr/>
                </a:tc>
                <a:tc>
                  <a:txBody>
                    <a:bodyPr/>
                    <a:lstStyle/>
                    <a:p>
                      <a:pPr algn="ctr">
                        <a:spcAft>
                          <a:spcPts val="0"/>
                        </a:spcAft>
                      </a:pPr>
                      <a:r>
                        <a:rPr lang="zh-CN" sz="2400" b="1" kern="100" dirty="0">
                          <a:latin typeface="+mn-ea"/>
                          <a:ea typeface="+mn-ea"/>
                          <a:cs typeface="Times New Roman"/>
                        </a:rPr>
                        <a:t>影视</a:t>
                      </a:r>
                      <a:endParaRPr lang="zh-CN" sz="2400" b="1" kern="100" dirty="0">
                        <a:latin typeface="+mn-ea"/>
                        <a:ea typeface="+mn-ea"/>
                        <a:cs typeface="Courier New"/>
                      </a:endParaRPr>
                    </a:p>
                  </a:txBody>
                  <a:tcPr marL="68580" marR="68580" marT="0" marB="0" anchor="ctr"/>
                </a:tc>
                <a:tc>
                  <a:txBody>
                    <a:bodyPr/>
                    <a:lstStyle/>
                    <a:p>
                      <a:pPr algn="ctr">
                        <a:spcAft>
                          <a:spcPts val="0"/>
                        </a:spcAft>
                      </a:pPr>
                      <a:r>
                        <a:rPr lang="zh-CN" sz="2400" b="1" kern="100">
                          <a:latin typeface="+mn-ea"/>
                          <a:ea typeface="+mn-ea"/>
                          <a:cs typeface="Times New Roman"/>
                        </a:rPr>
                        <a:t>科普</a:t>
                      </a:r>
                      <a:endParaRPr lang="zh-CN" sz="2400" b="1" kern="100">
                        <a:latin typeface="+mn-ea"/>
                        <a:ea typeface="+mn-ea"/>
                        <a:cs typeface="Courier New"/>
                      </a:endParaRPr>
                    </a:p>
                  </a:txBody>
                  <a:tcPr marL="68580" marR="68580" marT="0" marB="0" anchor="ctr"/>
                </a:tc>
                <a:tc>
                  <a:txBody>
                    <a:bodyPr/>
                    <a:lstStyle/>
                    <a:p>
                      <a:pPr algn="ctr">
                        <a:spcAft>
                          <a:spcPts val="0"/>
                        </a:spcAft>
                      </a:pPr>
                      <a:r>
                        <a:rPr lang="zh-CN" sz="2400" b="1" kern="100">
                          <a:latin typeface="+mn-ea"/>
                          <a:ea typeface="+mn-ea"/>
                          <a:cs typeface="Times New Roman"/>
                        </a:rPr>
                        <a:t>体育</a:t>
                      </a:r>
                      <a:endParaRPr lang="zh-CN" sz="2400" b="1" kern="100">
                        <a:latin typeface="+mn-ea"/>
                        <a:ea typeface="+mn-ea"/>
                        <a:cs typeface="Courier New"/>
                      </a:endParaRPr>
                    </a:p>
                  </a:txBody>
                  <a:tcPr marL="68580" marR="68580" marT="0" marB="0" anchor="ctr"/>
                </a:tc>
                <a:tc>
                  <a:txBody>
                    <a:bodyPr/>
                    <a:lstStyle/>
                    <a:p>
                      <a:pPr algn="ctr">
                        <a:spcAft>
                          <a:spcPts val="0"/>
                        </a:spcAft>
                      </a:pPr>
                      <a:r>
                        <a:rPr lang="zh-CN" sz="2400" b="1" kern="100">
                          <a:latin typeface="+mn-ea"/>
                          <a:ea typeface="+mn-ea"/>
                          <a:cs typeface="Times New Roman"/>
                        </a:rPr>
                        <a:t>新闻</a:t>
                      </a:r>
                      <a:endParaRPr lang="zh-CN" sz="2400" b="1" kern="100">
                        <a:latin typeface="+mn-ea"/>
                        <a:ea typeface="+mn-ea"/>
                        <a:cs typeface="Courier New"/>
                      </a:endParaRPr>
                    </a:p>
                  </a:txBody>
                  <a:tcPr marL="68580" marR="68580" marT="0" marB="0" anchor="ctr"/>
                </a:tc>
                <a:tc>
                  <a:txBody>
                    <a:bodyPr/>
                    <a:lstStyle/>
                    <a:p>
                      <a:pPr algn="ctr">
                        <a:spcAft>
                          <a:spcPts val="0"/>
                        </a:spcAft>
                      </a:pPr>
                      <a:r>
                        <a:rPr lang="zh-CN" sz="2400" b="1" kern="100">
                          <a:latin typeface="+mn-ea"/>
                          <a:ea typeface="+mn-ea"/>
                          <a:cs typeface="Times New Roman"/>
                        </a:rPr>
                        <a:t>综艺</a:t>
                      </a:r>
                      <a:endParaRPr lang="zh-CN" sz="2400" b="1" kern="100">
                        <a:latin typeface="+mn-ea"/>
                        <a:ea typeface="+mn-ea"/>
                        <a:cs typeface="Courier New"/>
                      </a:endParaRPr>
                    </a:p>
                  </a:txBody>
                  <a:tcPr marL="68580" marR="68580" marT="0" marB="0" anchor="ctr"/>
                </a:tc>
              </a:tr>
              <a:tr h="407915">
                <a:tc>
                  <a:txBody>
                    <a:bodyPr/>
                    <a:lstStyle/>
                    <a:p>
                      <a:pPr algn="ctr">
                        <a:spcAft>
                          <a:spcPts val="0"/>
                        </a:spcAft>
                      </a:pPr>
                      <a:r>
                        <a:rPr lang="zh-CN" sz="2400" b="1" kern="100" dirty="0">
                          <a:latin typeface="Times New Roman"/>
                          <a:cs typeface="Times New Roman"/>
                        </a:rPr>
                        <a:t>播出比重</a:t>
                      </a:r>
                      <a:endParaRPr lang="zh-CN" sz="2400" b="1" kern="100" dirty="0">
                        <a:latin typeface="宋体"/>
                        <a:cs typeface="Courier New"/>
                      </a:endParaRPr>
                    </a:p>
                  </a:txBody>
                  <a:tcPr marL="68580" marR="68580" marT="0" marB="0" anchor="ctr"/>
                </a:tc>
                <a:tc>
                  <a:txBody>
                    <a:bodyPr/>
                    <a:lstStyle/>
                    <a:p>
                      <a:pPr algn="ctr">
                        <a:spcAft>
                          <a:spcPts val="0"/>
                        </a:spcAft>
                      </a:pPr>
                      <a:r>
                        <a:rPr lang="en-US" sz="2400" b="1" kern="100" dirty="0">
                          <a:latin typeface="宋体" pitchFamily="2" charset="-122"/>
                          <a:ea typeface="宋体" pitchFamily="2" charset="-122"/>
                          <a:cs typeface="Courier New"/>
                        </a:rPr>
                        <a:t>19.5%</a:t>
                      </a:r>
                      <a:endParaRPr lang="zh-CN" sz="2400" b="1" kern="100" dirty="0">
                        <a:latin typeface="宋体" pitchFamily="2" charset="-122"/>
                        <a:ea typeface="宋体" pitchFamily="2" charset="-122"/>
                        <a:cs typeface="Courier New"/>
                      </a:endParaRPr>
                    </a:p>
                  </a:txBody>
                  <a:tcPr marL="68580" marR="68580" marT="0" marB="0" anchor="ctr"/>
                </a:tc>
                <a:tc>
                  <a:txBody>
                    <a:bodyPr/>
                    <a:lstStyle/>
                    <a:p>
                      <a:pPr algn="ctr">
                        <a:spcAft>
                          <a:spcPts val="0"/>
                        </a:spcAft>
                      </a:pPr>
                      <a:r>
                        <a:rPr lang="en-US" sz="2400" b="1" kern="100" dirty="0">
                          <a:latin typeface="宋体" pitchFamily="2" charset="-122"/>
                          <a:ea typeface="宋体" pitchFamily="2" charset="-122"/>
                          <a:cs typeface="Courier New"/>
                        </a:rPr>
                        <a:t>14.6%</a:t>
                      </a:r>
                      <a:endParaRPr lang="zh-CN" sz="2400" b="1" kern="100" dirty="0">
                        <a:latin typeface="宋体" pitchFamily="2" charset="-122"/>
                        <a:ea typeface="宋体" pitchFamily="2" charset="-122"/>
                        <a:cs typeface="Courier New"/>
                      </a:endParaRPr>
                    </a:p>
                  </a:txBody>
                  <a:tcPr marL="68580" marR="68580" marT="0" marB="0" anchor="ctr"/>
                </a:tc>
                <a:tc>
                  <a:txBody>
                    <a:bodyPr/>
                    <a:lstStyle/>
                    <a:p>
                      <a:pPr algn="ctr">
                        <a:spcAft>
                          <a:spcPts val="0"/>
                        </a:spcAft>
                      </a:pPr>
                      <a:r>
                        <a:rPr lang="en-US" sz="2400" b="1" kern="100" dirty="0">
                          <a:latin typeface="宋体" pitchFamily="2" charset="-122"/>
                          <a:ea typeface="宋体" pitchFamily="2" charset="-122"/>
                          <a:cs typeface="Courier New"/>
                        </a:rPr>
                        <a:t>13.7%</a:t>
                      </a:r>
                      <a:endParaRPr lang="zh-CN" sz="2400" b="1" kern="100" dirty="0">
                        <a:latin typeface="宋体" pitchFamily="2" charset="-122"/>
                        <a:ea typeface="宋体" pitchFamily="2" charset="-122"/>
                        <a:cs typeface="Courier New"/>
                      </a:endParaRPr>
                    </a:p>
                  </a:txBody>
                  <a:tcPr marL="68580" marR="68580" marT="0" marB="0" anchor="ctr"/>
                </a:tc>
                <a:tc>
                  <a:txBody>
                    <a:bodyPr/>
                    <a:lstStyle/>
                    <a:p>
                      <a:pPr algn="ctr">
                        <a:spcAft>
                          <a:spcPts val="0"/>
                        </a:spcAft>
                      </a:pPr>
                      <a:r>
                        <a:rPr lang="en-US" sz="2400" b="1" kern="100" dirty="0">
                          <a:latin typeface="宋体" pitchFamily="2" charset="-122"/>
                          <a:ea typeface="宋体" pitchFamily="2" charset="-122"/>
                          <a:cs typeface="Courier New"/>
                        </a:rPr>
                        <a:t>15.5%</a:t>
                      </a:r>
                      <a:endParaRPr lang="zh-CN" sz="2400" b="1" kern="100" dirty="0">
                        <a:latin typeface="宋体" pitchFamily="2" charset="-122"/>
                        <a:ea typeface="宋体" pitchFamily="2" charset="-122"/>
                        <a:cs typeface="Courier New"/>
                      </a:endParaRPr>
                    </a:p>
                  </a:txBody>
                  <a:tcPr marL="68580" marR="68580" marT="0" marB="0" anchor="ctr"/>
                </a:tc>
                <a:tc>
                  <a:txBody>
                    <a:bodyPr/>
                    <a:lstStyle/>
                    <a:p>
                      <a:pPr algn="ctr">
                        <a:spcAft>
                          <a:spcPts val="0"/>
                        </a:spcAft>
                      </a:pPr>
                      <a:r>
                        <a:rPr lang="en-US" sz="2400" b="1" kern="100" dirty="0">
                          <a:latin typeface="宋体" pitchFamily="2" charset="-122"/>
                          <a:ea typeface="宋体" pitchFamily="2" charset="-122"/>
                          <a:cs typeface="Courier New"/>
                        </a:rPr>
                        <a:t>9.7%</a:t>
                      </a:r>
                      <a:endParaRPr lang="zh-CN" sz="2400" b="1" kern="100" dirty="0">
                        <a:latin typeface="宋体" pitchFamily="2" charset="-122"/>
                        <a:ea typeface="宋体" pitchFamily="2" charset="-122"/>
                        <a:cs typeface="Courier New"/>
                      </a:endParaRPr>
                    </a:p>
                  </a:txBody>
                  <a:tcPr marL="68580" marR="68580" marT="0" marB="0" anchor="ctr"/>
                </a:tc>
              </a:tr>
              <a:tr h="285752">
                <a:tc>
                  <a:txBody>
                    <a:bodyPr/>
                    <a:lstStyle/>
                    <a:p>
                      <a:pPr algn="ctr">
                        <a:spcAft>
                          <a:spcPts val="0"/>
                        </a:spcAft>
                      </a:pPr>
                      <a:r>
                        <a:rPr lang="zh-CN" sz="2400" b="1" kern="100" dirty="0">
                          <a:latin typeface="Times New Roman"/>
                          <a:cs typeface="Times New Roman"/>
                        </a:rPr>
                        <a:t>收视比重</a:t>
                      </a:r>
                      <a:endParaRPr lang="zh-CN" sz="2400" b="1" kern="100" dirty="0">
                        <a:latin typeface="宋体"/>
                        <a:cs typeface="Courier New"/>
                      </a:endParaRPr>
                    </a:p>
                  </a:txBody>
                  <a:tcPr marL="68580" marR="68580" marT="0" marB="0" anchor="ctr"/>
                </a:tc>
                <a:tc>
                  <a:txBody>
                    <a:bodyPr/>
                    <a:lstStyle/>
                    <a:p>
                      <a:pPr algn="ctr">
                        <a:spcAft>
                          <a:spcPts val="0"/>
                        </a:spcAft>
                      </a:pPr>
                      <a:r>
                        <a:rPr lang="en-US" sz="2400" b="1" kern="100" dirty="0">
                          <a:latin typeface="宋体" pitchFamily="2" charset="-122"/>
                          <a:ea typeface="宋体" pitchFamily="2" charset="-122"/>
                          <a:cs typeface="Courier New"/>
                        </a:rPr>
                        <a:t>21.5%</a:t>
                      </a:r>
                      <a:endParaRPr lang="zh-CN" sz="2400" b="1" kern="100" dirty="0">
                        <a:latin typeface="宋体" pitchFamily="2" charset="-122"/>
                        <a:ea typeface="宋体" pitchFamily="2" charset="-122"/>
                        <a:cs typeface="Courier New"/>
                      </a:endParaRPr>
                    </a:p>
                  </a:txBody>
                  <a:tcPr marL="68580" marR="68580" marT="0" marB="0" anchor="ctr"/>
                </a:tc>
                <a:tc>
                  <a:txBody>
                    <a:bodyPr/>
                    <a:lstStyle/>
                    <a:p>
                      <a:pPr algn="ctr">
                        <a:spcAft>
                          <a:spcPts val="0"/>
                        </a:spcAft>
                      </a:pPr>
                      <a:r>
                        <a:rPr lang="en-US" sz="2400" b="1" kern="100" dirty="0">
                          <a:latin typeface="宋体" pitchFamily="2" charset="-122"/>
                          <a:ea typeface="宋体" pitchFamily="2" charset="-122"/>
                          <a:cs typeface="Courier New"/>
                        </a:rPr>
                        <a:t>8.5%</a:t>
                      </a:r>
                      <a:endParaRPr lang="zh-CN" sz="2400" b="1" kern="100" dirty="0">
                        <a:latin typeface="宋体" pitchFamily="2" charset="-122"/>
                        <a:ea typeface="宋体" pitchFamily="2" charset="-122"/>
                        <a:cs typeface="Courier New"/>
                      </a:endParaRPr>
                    </a:p>
                  </a:txBody>
                  <a:tcPr marL="68580" marR="68580" marT="0" marB="0" anchor="ctr"/>
                </a:tc>
                <a:tc>
                  <a:txBody>
                    <a:bodyPr/>
                    <a:lstStyle/>
                    <a:p>
                      <a:pPr algn="ctr">
                        <a:spcAft>
                          <a:spcPts val="0"/>
                        </a:spcAft>
                      </a:pPr>
                      <a:r>
                        <a:rPr lang="en-US" sz="2400" b="1" kern="100">
                          <a:latin typeface="宋体" pitchFamily="2" charset="-122"/>
                          <a:ea typeface="宋体" pitchFamily="2" charset="-122"/>
                          <a:cs typeface="Courier New"/>
                        </a:rPr>
                        <a:t>15.1%</a:t>
                      </a:r>
                      <a:endParaRPr lang="zh-CN" sz="2400" b="1" kern="100">
                        <a:latin typeface="宋体" pitchFamily="2" charset="-122"/>
                        <a:ea typeface="宋体" pitchFamily="2" charset="-122"/>
                        <a:cs typeface="Courier New"/>
                      </a:endParaRPr>
                    </a:p>
                  </a:txBody>
                  <a:tcPr marL="68580" marR="68580" marT="0" marB="0" anchor="ctr"/>
                </a:tc>
                <a:tc>
                  <a:txBody>
                    <a:bodyPr/>
                    <a:lstStyle/>
                    <a:p>
                      <a:pPr algn="ctr">
                        <a:spcAft>
                          <a:spcPts val="0"/>
                        </a:spcAft>
                      </a:pPr>
                      <a:r>
                        <a:rPr lang="en-US" sz="2400" b="1" kern="100">
                          <a:latin typeface="宋体" pitchFamily="2" charset="-122"/>
                          <a:ea typeface="宋体" pitchFamily="2" charset="-122"/>
                          <a:cs typeface="Courier New"/>
                        </a:rPr>
                        <a:t>19.7%</a:t>
                      </a:r>
                      <a:endParaRPr lang="zh-CN" sz="2400" b="1" kern="100">
                        <a:latin typeface="宋体" pitchFamily="2" charset="-122"/>
                        <a:ea typeface="宋体" pitchFamily="2" charset="-122"/>
                        <a:cs typeface="Courier New"/>
                      </a:endParaRPr>
                    </a:p>
                  </a:txBody>
                  <a:tcPr marL="68580" marR="68580" marT="0" marB="0" anchor="ctr"/>
                </a:tc>
                <a:tc>
                  <a:txBody>
                    <a:bodyPr/>
                    <a:lstStyle/>
                    <a:p>
                      <a:pPr algn="ctr">
                        <a:spcAft>
                          <a:spcPts val="0"/>
                        </a:spcAft>
                      </a:pPr>
                      <a:r>
                        <a:rPr lang="en-US" sz="2400" b="1" kern="100" dirty="0">
                          <a:latin typeface="宋体" pitchFamily="2" charset="-122"/>
                          <a:ea typeface="宋体" pitchFamily="2" charset="-122"/>
                          <a:cs typeface="Courier New"/>
                        </a:rPr>
                        <a:t>23.4%</a:t>
                      </a:r>
                      <a:endParaRPr lang="zh-CN" sz="2400" b="1" kern="100" dirty="0">
                        <a:latin typeface="宋体" pitchFamily="2" charset="-122"/>
                        <a:ea typeface="宋体" pitchFamily="2" charset="-122"/>
                        <a:cs typeface="Courier New"/>
                      </a:endParaRPr>
                    </a:p>
                  </a:txBody>
                  <a:tcPr marL="68580" marR="68580" marT="0" marB="0" anchor="ctr"/>
                </a:tc>
              </a:tr>
            </a:tbl>
          </a:graphicData>
        </a:graphic>
      </p:graphicFrame>
      <p:sp>
        <p:nvSpPr>
          <p:cNvPr id="69636" name="Rectangle 4"/>
          <p:cNvSpPr>
            <a:spLocks noChangeArrowheads="1"/>
          </p:cNvSpPr>
          <p:nvPr/>
        </p:nvSpPr>
        <p:spPr bwMode="auto">
          <a:xfrm>
            <a:off x="642910" y="4357694"/>
            <a:ext cx="8215370" cy="17158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algn="l" defTabSz="914400" rtl="0" eaLnBrk="1" fontAlgn="base" latinLnBrk="0" hangingPunct="1">
              <a:lnSpc>
                <a:spcPts val="35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mn-ea"/>
                <a:cs typeface="Times New Roman" pitchFamily="18" charset="0"/>
              </a:rPr>
              <a:t>(1)</a:t>
            </a:r>
            <a:r>
              <a:rPr kumimoji="0" lang="zh-CN" altLang="en-US" sz="2400" b="1" i="0" u="none" strike="noStrike" cap="none" normalizeH="0" baseline="0" dirty="0" smtClean="0">
                <a:ln>
                  <a:noFill/>
                </a:ln>
                <a:solidFill>
                  <a:schemeClr val="tx1"/>
                </a:solidFill>
                <a:effectLst/>
                <a:latin typeface="+mn-ea"/>
                <a:cs typeface="Times New Roman" pitchFamily="18" charset="0"/>
              </a:rPr>
              <a:t>比较五类电视节目的播出比重和收视比重数据，你可以得出什么结论？</a:t>
            </a:r>
            <a:r>
              <a:rPr kumimoji="0" lang="en-US" altLang="zh-CN" sz="2400" b="1" i="0" u="none" strike="noStrike" cap="none" normalizeH="0" baseline="0" dirty="0" smtClean="0">
                <a:ln>
                  <a:noFill/>
                </a:ln>
                <a:solidFill>
                  <a:schemeClr val="tx1"/>
                </a:solidFill>
                <a:effectLst/>
                <a:latin typeface="+mn-ea"/>
                <a:cs typeface="Times New Roman" pitchFamily="18" charset="0"/>
              </a:rPr>
              <a:t>(</a:t>
            </a:r>
            <a:r>
              <a:rPr kumimoji="0" lang="zh-CN" altLang="en-US" sz="2400" b="1" i="0" u="none" strike="noStrike" cap="none" normalizeH="0" baseline="0" dirty="0" smtClean="0">
                <a:ln>
                  <a:noFill/>
                </a:ln>
                <a:solidFill>
                  <a:schemeClr val="tx1"/>
                </a:solidFill>
                <a:effectLst/>
                <a:latin typeface="+mn-ea"/>
                <a:cs typeface="Times New Roman" pitchFamily="18" charset="0"/>
              </a:rPr>
              <a:t>不超过</a:t>
            </a:r>
            <a:r>
              <a:rPr kumimoji="0" lang="en-US" altLang="zh-CN" sz="24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25</a:t>
            </a:r>
            <a:r>
              <a:rPr kumimoji="0" lang="zh-CN" altLang="en-US" sz="2400" b="1" i="0" u="none" strike="noStrike" cap="none" normalizeH="0" baseline="0" dirty="0" smtClean="0">
                <a:ln>
                  <a:noFill/>
                </a:ln>
                <a:solidFill>
                  <a:schemeClr val="tx1"/>
                </a:solidFill>
                <a:effectLst/>
                <a:latin typeface="+mn-ea"/>
                <a:cs typeface="Times New Roman" pitchFamily="18" charset="0"/>
              </a:rPr>
              <a:t>个字</a:t>
            </a:r>
            <a:r>
              <a:rPr kumimoji="0" lang="en-US" altLang="zh-CN" sz="2400" b="1" i="0" u="none" strike="noStrike" cap="none" normalizeH="0" baseline="0" dirty="0" smtClean="0">
                <a:ln>
                  <a:noFill/>
                </a:ln>
                <a:solidFill>
                  <a:schemeClr val="tx1"/>
                </a:solidFill>
                <a:effectLst/>
                <a:latin typeface="+mn-ea"/>
                <a:cs typeface="Times New Roman" pitchFamily="18" charset="0"/>
              </a:rPr>
              <a:t>)(</a:t>
            </a:r>
            <a:r>
              <a:rPr kumimoji="0" lang="en-US" altLang="zh-CN" sz="24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2</a:t>
            </a:r>
            <a:r>
              <a:rPr kumimoji="0" lang="zh-CN" altLang="en-US" sz="2400" b="1" i="0" u="none" strike="noStrike" cap="none" normalizeH="0" baseline="0" dirty="0" smtClean="0">
                <a:ln>
                  <a:noFill/>
                </a:ln>
                <a:solidFill>
                  <a:schemeClr val="tx1"/>
                </a:solidFill>
                <a:effectLst/>
                <a:latin typeface="+mn-ea"/>
                <a:cs typeface="Times New Roman" pitchFamily="18" charset="0"/>
              </a:rPr>
              <a:t>分</a:t>
            </a:r>
            <a:r>
              <a:rPr kumimoji="0" lang="en-US" altLang="zh-CN" sz="2400" b="1" i="0" u="none" strike="noStrike" cap="none" normalizeH="0" baseline="0" dirty="0" smtClean="0">
                <a:ln>
                  <a:noFill/>
                </a:ln>
                <a:solidFill>
                  <a:schemeClr val="tx1"/>
                </a:solidFill>
                <a:effectLst/>
                <a:latin typeface="+mn-ea"/>
                <a:cs typeface="Times New Roman" pitchFamily="18" charset="0"/>
              </a:rPr>
              <a:t>)</a:t>
            </a:r>
            <a:endParaRPr lang="en-US" altLang="zh-CN" sz="2400" b="1" dirty="0" smtClean="0">
              <a:latin typeface="+mn-ea"/>
              <a:cs typeface="Times New Roman" pitchFamily="18" charset="0"/>
            </a:endParaRPr>
          </a:p>
          <a:p>
            <a:pPr marL="0" marR="0" lvl="0" algn="l" defTabSz="914400" rtl="0" eaLnBrk="1" fontAlgn="base" latinLnBrk="0" hangingPunct="1">
              <a:lnSpc>
                <a:spcPts val="35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mn-ea"/>
                <a:cs typeface="Times New Roman" pitchFamily="18" charset="0"/>
              </a:rPr>
              <a:t>(2)</a:t>
            </a:r>
            <a:r>
              <a:rPr kumimoji="0" lang="zh-CN" altLang="en-US" sz="2400" b="1" i="0" u="none" strike="noStrike" cap="none" normalizeH="0" baseline="0" dirty="0" smtClean="0">
                <a:ln>
                  <a:noFill/>
                </a:ln>
                <a:solidFill>
                  <a:schemeClr val="tx1"/>
                </a:solidFill>
                <a:effectLst/>
                <a:latin typeface="+mn-ea"/>
                <a:cs typeface="Times New Roman" pitchFamily="18" charset="0"/>
              </a:rPr>
              <a:t>对此结论你有何看法？请简要阐述。</a:t>
            </a:r>
            <a:r>
              <a:rPr kumimoji="0" lang="en-US" altLang="zh-CN" sz="2400" b="1" i="0" u="none" strike="noStrike" cap="none" normalizeH="0" baseline="0" dirty="0" smtClean="0">
                <a:ln>
                  <a:noFill/>
                </a:ln>
                <a:solidFill>
                  <a:schemeClr val="tx1"/>
                </a:solidFill>
                <a:effectLst/>
                <a:latin typeface="+mn-ea"/>
                <a:cs typeface="Times New Roman" pitchFamily="18" charset="0"/>
              </a:rPr>
              <a:t>(</a:t>
            </a:r>
            <a:r>
              <a:rPr kumimoji="0" lang="zh-CN" altLang="en-US" sz="2400" b="1" i="0" u="none" strike="noStrike" cap="none" normalizeH="0" baseline="0" dirty="0" smtClean="0">
                <a:ln>
                  <a:noFill/>
                </a:ln>
                <a:solidFill>
                  <a:schemeClr val="tx1"/>
                </a:solidFill>
                <a:effectLst/>
                <a:latin typeface="+mn-ea"/>
                <a:cs typeface="Times New Roman" pitchFamily="18" charset="0"/>
              </a:rPr>
              <a:t>不超过</a:t>
            </a:r>
            <a:r>
              <a:rPr kumimoji="0" lang="en-US" altLang="zh-CN" sz="24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50</a:t>
            </a:r>
            <a:r>
              <a:rPr kumimoji="0" lang="zh-CN" altLang="en-US" sz="2400" b="1" i="0" u="none" strike="noStrike" cap="none" normalizeH="0" baseline="0" dirty="0" smtClean="0">
                <a:ln>
                  <a:noFill/>
                </a:ln>
                <a:solidFill>
                  <a:schemeClr val="tx1"/>
                </a:solidFill>
                <a:effectLst/>
                <a:latin typeface="+mn-ea"/>
                <a:cs typeface="Times New Roman" pitchFamily="18" charset="0"/>
              </a:rPr>
              <a:t>个</a:t>
            </a:r>
            <a:r>
              <a:rPr kumimoji="0" lang="en-US" altLang="zh-CN" sz="2400" b="1" i="0" u="none" strike="noStrike" cap="none" normalizeH="0" baseline="0" dirty="0" smtClean="0">
                <a:ln>
                  <a:noFill/>
                </a:ln>
                <a:solidFill>
                  <a:schemeClr val="tx1"/>
                </a:solidFill>
                <a:effectLst/>
                <a:latin typeface="+mn-ea"/>
                <a:cs typeface="Times New Roman" pitchFamily="18" charset="0"/>
              </a:rPr>
              <a:t>)(</a:t>
            </a:r>
            <a:r>
              <a:rPr kumimoji="0" lang="en-US" altLang="zh-CN" sz="24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4</a:t>
            </a:r>
            <a:r>
              <a:rPr kumimoji="0" lang="zh-CN" altLang="en-US" sz="2400" b="1" i="0" u="none" strike="noStrike" cap="none" normalizeH="0" baseline="0" dirty="0" smtClean="0">
                <a:ln>
                  <a:noFill/>
                </a:ln>
                <a:solidFill>
                  <a:schemeClr val="tx1"/>
                </a:solidFill>
                <a:effectLst/>
                <a:latin typeface="+mn-ea"/>
                <a:cs typeface="Times New Roman" pitchFamily="18" charset="0"/>
              </a:rPr>
              <a:t>分</a:t>
            </a:r>
            <a:r>
              <a:rPr kumimoji="0" lang="en-US" altLang="zh-CN" sz="2400" b="1" i="0" u="none" strike="noStrike" cap="none" normalizeH="0" baseline="0" dirty="0" smtClean="0">
                <a:ln>
                  <a:noFill/>
                </a:ln>
                <a:solidFill>
                  <a:schemeClr val="tx1"/>
                </a:solidFill>
                <a:effectLst/>
                <a:latin typeface="+mn-ea"/>
                <a:cs typeface="Times New Roman" pitchFamily="18" charset="0"/>
              </a:rPr>
              <a:t>)</a:t>
            </a:r>
            <a:endParaRPr kumimoji="0" lang="en-US" altLang="zh-CN" sz="2400" b="1" i="0" u="none" strike="noStrike" cap="none" normalizeH="0" baseline="0" dirty="0" smtClean="0">
              <a:ln>
                <a:noFill/>
              </a:ln>
              <a:solidFill>
                <a:schemeClr val="tx1"/>
              </a:solidFill>
              <a:effectLst/>
              <a:latin typeface="+mn-ea"/>
            </a:endParaRPr>
          </a:p>
          <a:p>
            <a:pPr marL="0" marR="0" lvl="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82759">
                                            <p:txEl>
                                              <p:pRg st="0" end="0"/>
                                            </p:txEl>
                                          </p:spTgt>
                                        </p:tgtEl>
                                        <p:attrNameLst>
                                          <p:attrName>style.visibility</p:attrName>
                                        </p:attrNameLst>
                                      </p:cBhvr>
                                      <p:to>
                                        <p:strVal val="visible"/>
                                      </p:to>
                                    </p:set>
                                    <p:anim calcmode="lin" valueType="num">
                                      <p:cBhvr additive="base">
                                        <p:cTn id="7" dur="500" fill="hold"/>
                                        <p:tgtEl>
                                          <p:spTgt spid="14827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827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9635"/>
                                        </p:tgtEl>
                                        <p:attrNameLst>
                                          <p:attrName>style.visibility</p:attrName>
                                        </p:attrNameLst>
                                      </p:cBhvr>
                                      <p:to>
                                        <p:strVal val="visible"/>
                                      </p:to>
                                    </p:set>
                                    <p:anim calcmode="lin" valueType="num">
                                      <p:cBhvr additive="base">
                                        <p:cTn id="13" dur="500" fill="hold"/>
                                        <p:tgtEl>
                                          <p:spTgt spid="69635"/>
                                        </p:tgtEl>
                                        <p:attrNameLst>
                                          <p:attrName>ppt_x</p:attrName>
                                        </p:attrNameLst>
                                      </p:cBhvr>
                                      <p:tavLst>
                                        <p:tav tm="0">
                                          <p:val>
                                            <p:strVal val="#ppt_x"/>
                                          </p:val>
                                        </p:tav>
                                        <p:tav tm="100000">
                                          <p:val>
                                            <p:strVal val="#ppt_x"/>
                                          </p:val>
                                        </p:tav>
                                      </p:tavLst>
                                    </p:anim>
                                    <p:anim calcmode="lin" valueType="num">
                                      <p:cBhvr additive="base">
                                        <p:cTn id="14" dur="500" fill="hold"/>
                                        <p:tgtEl>
                                          <p:spTgt spid="6963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amond(in)">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9636">
                                            <p:txEl>
                                              <p:pRg st="0" end="0"/>
                                            </p:txEl>
                                          </p:spTgt>
                                        </p:tgtEl>
                                        <p:attrNameLst>
                                          <p:attrName>style.visibility</p:attrName>
                                        </p:attrNameLst>
                                      </p:cBhvr>
                                      <p:to>
                                        <p:strVal val="visible"/>
                                      </p:to>
                                    </p:set>
                                    <p:anim calcmode="lin" valueType="num">
                                      <p:cBhvr additive="base">
                                        <p:cTn id="24" dur="500" fill="hold"/>
                                        <p:tgtEl>
                                          <p:spTgt spid="69636">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9636">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69636">
                                            <p:txEl>
                                              <p:pRg st="1" end="1"/>
                                            </p:txEl>
                                          </p:spTgt>
                                        </p:tgtEl>
                                        <p:attrNameLst>
                                          <p:attrName>style.visibility</p:attrName>
                                        </p:attrNameLst>
                                      </p:cBhvr>
                                      <p:to>
                                        <p:strVal val="visible"/>
                                      </p:to>
                                    </p:set>
                                    <p:anim calcmode="lin" valueType="num">
                                      <p:cBhvr additive="base">
                                        <p:cTn id="28" dur="500" fill="hold"/>
                                        <p:tgtEl>
                                          <p:spTgt spid="69636">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6963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p:bldLst>
  </p:timing>
</p:sld>
</file>

<file path=ppt/slides/slide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90575" y="857232"/>
            <a:ext cx="7920038" cy="5478481"/>
          </a:xfrm>
          <a:prstGeom prst="rect">
            <a:avLst/>
          </a:prstGeom>
          <a:noFill/>
          <a:ln w="9525">
            <a:noFill/>
            <a:miter lim="800000"/>
            <a:headEnd/>
            <a:tailEnd/>
          </a:ln>
        </p:spPr>
        <p:txBody>
          <a:bodyPr/>
          <a:lstStyle/>
          <a:p>
            <a:pPr>
              <a:lnSpc>
                <a:spcPts val="3500"/>
              </a:lnSpc>
            </a:pPr>
            <a:r>
              <a:rPr lang="en-US" altLang="en-US" sz="2400" b="1" dirty="0" smtClean="0">
                <a:solidFill>
                  <a:srgbClr val="990033"/>
                </a:solidFill>
                <a:latin typeface="+mn-ea"/>
                <a:cs typeface="Times New Roman" pitchFamily="18" charset="0"/>
              </a:rPr>
              <a:t>(1)</a:t>
            </a:r>
            <a:r>
              <a:rPr lang="zh-CN" altLang="en-US" sz="2400" b="1" dirty="0" smtClean="0">
                <a:solidFill>
                  <a:srgbClr val="990033"/>
                </a:solidFill>
                <a:latin typeface="+mn-ea"/>
                <a:cs typeface="Times New Roman" pitchFamily="18" charset="0"/>
              </a:rPr>
              <a:t>节目的播出比重与收视比重不完全成正比。</a:t>
            </a:r>
            <a:r>
              <a:rPr lang="en-US" altLang="en-US"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科普、综艺类节目的播出比重与收视比重悬殊，影视、体育、新闻类节目的播出比重与收视比重相对均衡</a:t>
            </a:r>
            <a:r>
              <a:rPr lang="en-US" altLang="en-US" sz="2400" b="1" dirty="0" smtClean="0">
                <a:solidFill>
                  <a:srgbClr val="990033"/>
                </a:solidFill>
                <a:latin typeface="+mn-ea"/>
                <a:cs typeface="Times New Roman" pitchFamily="18" charset="0"/>
              </a:rPr>
              <a:t>)(</a:t>
            </a:r>
            <a:r>
              <a:rPr lang="en-US" altLang="en-US" sz="2400" b="1" dirty="0" smtClean="0">
                <a:solidFill>
                  <a:srgbClr val="990033"/>
                </a:solidFill>
                <a:latin typeface="宋体" pitchFamily="2" charset="-122"/>
                <a:ea typeface="宋体" pitchFamily="2" charset="-122"/>
                <a:cs typeface="Times New Roman" pitchFamily="18" charset="0"/>
              </a:rPr>
              <a:t>2</a:t>
            </a:r>
            <a:r>
              <a:rPr lang="zh-CN" altLang="en-US" sz="2400" b="1" dirty="0" smtClean="0">
                <a:solidFill>
                  <a:srgbClr val="990033"/>
                </a:solidFill>
                <a:latin typeface="+mn-ea"/>
                <a:cs typeface="Times New Roman" pitchFamily="18" charset="0"/>
              </a:rPr>
              <a:t>分</a:t>
            </a:r>
            <a:r>
              <a:rPr lang="en-US" altLang="en-US" sz="2400" b="1" dirty="0" smtClean="0">
                <a:solidFill>
                  <a:srgbClr val="990033"/>
                </a:solidFill>
                <a:latin typeface="+mn-ea"/>
                <a:cs typeface="Times New Roman" pitchFamily="18" charset="0"/>
              </a:rPr>
              <a:t>)</a:t>
            </a:r>
            <a:endParaRPr lang="zh-CN" altLang="en-US" sz="2400" b="1" dirty="0" smtClean="0">
              <a:solidFill>
                <a:srgbClr val="990033"/>
              </a:solidFill>
              <a:latin typeface="+mn-ea"/>
              <a:cs typeface="Times New Roman" pitchFamily="18" charset="0"/>
            </a:endParaRPr>
          </a:p>
          <a:p>
            <a:pPr>
              <a:lnSpc>
                <a:spcPts val="3500"/>
              </a:lnSpc>
            </a:pPr>
            <a:r>
              <a:rPr lang="en-US" altLang="en-US" sz="2400" b="1" dirty="0" smtClean="0">
                <a:solidFill>
                  <a:srgbClr val="990033"/>
                </a:solidFill>
                <a:latin typeface="+mn-ea"/>
                <a:cs typeface="Times New Roman" pitchFamily="18" charset="0"/>
              </a:rPr>
              <a:t>(2)</a:t>
            </a:r>
            <a:r>
              <a:rPr lang="zh-CN" altLang="en-US" sz="2400" b="1" dirty="0" smtClean="0">
                <a:solidFill>
                  <a:srgbClr val="990033"/>
                </a:solidFill>
                <a:latin typeface="+mn-ea"/>
                <a:cs typeface="Times New Roman" pitchFamily="18" charset="0"/>
              </a:rPr>
              <a:t>开放性题目。针对以上结论，有自己的观点，言之成理即可。</a:t>
            </a:r>
            <a:r>
              <a:rPr lang="en-US" altLang="en-US" sz="2400" b="1" dirty="0" smtClean="0">
                <a:solidFill>
                  <a:srgbClr val="990033"/>
                </a:solidFill>
                <a:latin typeface="+mn-ea"/>
                <a:cs typeface="Times New Roman" pitchFamily="18" charset="0"/>
              </a:rPr>
              <a:t>(</a:t>
            </a:r>
            <a:r>
              <a:rPr lang="en-US" altLang="en-US" sz="2400" b="1" dirty="0" smtClean="0">
                <a:solidFill>
                  <a:srgbClr val="990033"/>
                </a:solidFill>
                <a:latin typeface="宋体" pitchFamily="2" charset="-122"/>
                <a:ea typeface="宋体" pitchFamily="2" charset="-122"/>
                <a:cs typeface="Times New Roman" pitchFamily="18" charset="0"/>
              </a:rPr>
              <a:t>4</a:t>
            </a:r>
            <a:r>
              <a:rPr lang="zh-CN" altLang="en-US" sz="2400" b="1" dirty="0" smtClean="0">
                <a:solidFill>
                  <a:srgbClr val="990033"/>
                </a:solidFill>
                <a:latin typeface="+mn-ea"/>
                <a:cs typeface="Times New Roman" pitchFamily="18" charset="0"/>
              </a:rPr>
              <a:t>分</a:t>
            </a:r>
            <a:r>
              <a:rPr lang="en-US" altLang="en-US" sz="2400" b="1" dirty="0" smtClean="0">
                <a:solidFill>
                  <a:srgbClr val="990033"/>
                </a:solidFill>
                <a:latin typeface="+mn-ea"/>
                <a:cs typeface="Times New Roman" pitchFamily="18" charset="0"/>
              </a:rPr>
              <a:t>)</a:t>
            </a:r>
            <a:endParaRPr lang="zh-CN" altLang="en-US" sz="2400" b="1" dirty="0" smtClean="0">
              <a:solidFill>
                <a:srgbClr val="990033"/>
              </a:solidFill>
              <a:latin typeface="+mn-ea"/>
              <a:cs typeface="Times New Roman" pitchFamily="18" charset="0"/>
            </a:endParaRPr>
          </a:p>
          <a:p>
            <a:pPr>
              <a:lnSpc>
                <a:spcPts val="3500"/>
              </a:lnSpc>
            </a:pPr>
            <a:r>
              <a:rPr lang="en-US" altLang="en-US"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解析</a:t>
            </a:r>
            <a:r>
              <a:rPr lang="en-US" altLang="en-US" sz="2400" b="1" dirty="0" smtClean="0">
                <a:solidFill>
                  <a:srgbClr val="990033"/>
                </a:solidFill>
                <a:latin typeface="+mn-ea"/>
                <a:cs typeface="Times New Roman" pitchFamily="18" charset="0"/>
              </a:rPr>
              <a:t>] </a:t>
            </a:r>
            <a:r>
              <a:rPr lang="zh-CN" altLang="en-US" sz="2400" b="1" dirty="0" smtClean="0">
                <a:solidFill>
                  <a:srgbClr val="990033"/>
                </a:solidFill>
                <a:latin typeface="+mn-ea"/>
                <a:cs typeface="Times New Roman" pitchFamily="18" charset="0"/>
              </a:rPr>
              <a:t>本题考查图文转换的能力。解答此题，要注意观察图表的特点。比如五类节目中，综艺节目是播出比重最小的，但其收视比重是最大的；而科普节目播出比重为第三，收视比重却是最小的。由此可以得出</a:t>
            </a:r>
            <a:r>
              <a:rPr lang="en-US" altLang="en-US"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节目的播出比重与收视比重不完全成正比</a:t>
            </a:r>
            <a:r>
              <a:rPr lang="en-US" altLang="en-US"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的结论。对结论的看法，可以抓住“收视比重”和“播出比重”的关系讨论。</a:t>
            </a:r>
          </a:p>
        </p:txBody>
      </p:sp>
      <p:sp>
        <p:nvSpPr>
          <p:cNvPr id="1483780"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4581525"/>
            <a:ext cx="609600" cy="2028825"/>
            <a:chOff x="1" y="2886"/>
            <a:chExt cx="384" cy="1278"/>
          </a:xfrm>
        </p:grpSpPr>
        <p:pic>
          <p:nvPicPr>
            <p:cNvPr id="1483782" name="Picture 6"/>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83783"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03"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4"/>
          <p:cNvGrpSpPr>
            <a:grpSpLocks/>
          </p:cNvGrpSpPr>
          <p:nvPr/>
        </p:nvGrpSpPr>
        <p:grpSpPr bwMode="auto">
          <a:xfrm>
            <a:off x="1588" y="4581525"/>
            <a:ext cx="609600" cy="2028825"/>
            <a:chOff x="1" y="2886"/>
            <a:chExt cx="384" cy="1278"/>
          </a:xfrm>
        </p:grpSpPr>
        <p:pic>
          <p:nvPicPr>
            <p:cNvPr id="1484805"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84806"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1484807"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spcBef>
                <a:spcPct val="0"/>
              </a:spcBef>
            </a:pPr>
            <a:r>
              <a:rPr lang="en-US" altLang="zh-CN" sz="2400" b="1" dirty="0">
                <a:latin typeface="+mn-ea"/>
              </a:rPr>
              <a:t>3</a:t>
            </a:r>
            <a:r>
              <a:rPr lang="zh-CN" altLang="en-US" sz="2400" b="1" dirty="0" smtClean="0">
                <a:latin typeface="+mn-ea"/>
              </a:rPr>
              <a:t>．下面是北京申办</a:t>
            </a:r>
            <a:r>
              <a:rPr lang="en-US" sz="2400" b="1" dirty="0" smtClean="0">
                <a:latin typeface="+mn-ea"/>
              </a:rPr>
              <a:t>“</a:t>
            </a:r>
            <a:r>
              <a:rPr lang="en-US" sz="2400" b="1" dirty="0" smtClean="0">
                <a:latin typeface="宋体" pitchFamily="2" charset="-122"/>
                <a:ea typeface="宋体" pitchFamily="2" charset="-122"/>
              </a:rPr>
              <a:t>2022</a:t>
            </a:r>
            <a:r>
              <a:rPr lang="zh-CN" altLang="en-US" sz="2400" b="1" dirty="0" smtClean="0">
                <a:latin typeface="+mn-ea"/>
              </a:rPr>
              <a:t>年北京冬奥会</a:t>
            </a:r>
            <a:r>
              <a:rPr lang="en-US" sz="2400" b="1" dirty="0" smtClean="0">
                <a:latin typeface="+mn-ea"/>
              </a:rPr>
              <a:t>”</a:t>
            </a:r>
            <a:r>
              <a:rPr lang="zh-CN" altLang="en-US" sz="2400" b="1" dirty="0" smtClean="0">
                <a:latin typeface="+mn-ea"/>
              </a:rPr>
              <a:t>的标志，请写出该标志的构图要素</a:t>
            </a:r>
            <a:r>
              <a:rPr lang="en-US" sz="2400" b="1" dirty="0" smtClean="0">
                <a:latin typeface="+mn-ea"/>
              </a:rPr>
              <a:t>(</a:t>
            </a:r>
            <a:r>
              <a:rPr lang="zh-CN" altLang="en-US" sz="2400" b="1" dirty="0" smtClean="0">
                <a:latin typeface="+mn-ea"/>
              </a:rPr>
              <a:t>英文与五环除外</a:t>
            </a:r>
            <a:r>
              <a:rPr lang="en-US" sz="2400" b="1" dirty="0" smtClean="0">
                <a:latin typeface="+mn-ea"/>
              </a:rPr>
              <a:t>)</a:t>
            </a:r>
            <a:r>
              <a:rPr lang="zh-CN" altLang="en-US" sz="2400" b="1" dirty="0" smtClean="0">
                <a:latin typeface="+mn-ea"/>
              </a:rPr>
              <a:t>及其寓意，要求内容完整，语意简明，句子通顺，不超过</a:t>
            </a:r>
            <a:r>
              <a:rPr lang="en-US" sz="2400" b="1" dirty="0" smtClean="0">
                <a:latin typeface="宋体" pitchFamily="2" charset="-122"/>
                <a:ea typeface="宋体" pitchFamily="2" charset="-122"/>
              </a:rPr>
              <a:t>85</a:t>
            </a:r>
            <a:r>
              <a:rPr lang="zh-CN" altLang="en-US" sz="2400" b="1" dirty="0" smtClean="0">
                <a:latin typeface="+mn-ea"/>
              </a:rPr>
              <a:t>个字。</a:t>
            </a:r>
            <a:r>
              <a:rPr lang="en-US" sz="2400" b="1" dirty="0" smtClean="0">
                <a:latin typeface="+mn-ea"/>
              </a:rPr>
              <a:t>(</a:t>
            </a:r>
            <a:r>
              <a:rPr lang="en-US" sz="2400" b="1" dirty="0" smtClean="0">
                <a:latin typeface="宋体" pitchFamily="2" charset="-122"/>
                <a:ea typeface="宋体" pitchFamily="2" charset="-122"/>
              </a:rPr>
              <a:t>6</a:t>
            </a:r>
            <a:r>
              <a:rPr lang="zh-CN" altLang="en-US" sz="2400" b="1" dirty="0" smtClean="0">
                <a:latin typeface="+mn-ea"/>
              </a:rPr>
              <a:t>分</a:t>
            </a:r>
            <a:r>
              <a:rPr lang="en-US" sz="2400" b="1" dirty="0" smtClean="0">
                <a:latin typeface="+mn-ea"/>
              </a:rPr>
              <a:t>)</a:t>
            </a:r>
            <a:endParaRPr lang="zh-CN" altLang="en-US" sz="2400" b="1" dirty="0" smtClean="0">
              <a:latin typeface="+mn-ea"/>
            </a:endParaRPr>
          </a:p>
          <a:p>
            <a:pPr indent="622300">
              <a:lnSpc>
                <a:spcPts val="3500"/>
              </a:lnSpc>
              <a:spcBef>
                <a:spcPct val="0"/>
              </a:spcBef>
            </a:pPr>
            <a:endParaRPr lang="zh-CN" altLang="en-US" dirty="0" smtClean="0"/>
          </a:p>
          <a:p>
            <a:pPr indent="622300" algn="l" eaLnBrk="1" hangingPunct="1">
              <a:lnSpc>
                <a:spcPts val="3500"/>
              </a:lnSpc>
              <a:spcBef>
                <a:spcPct val="0"/>
              </a:spcBef>
            </a:pPr>
            <a:endParaRPr lang="en-US" altLang="zh-CN" b="1" dirty="0">
              <a:solidFill>
                <a:srgbClr val="000000"/>
              </a:solidFill>
              <a:latin typeface="Times New Roman" pitchFamily="18" charset="0"/>
              <a:ea typeface="黑体" pitchFamily="2" charset="-122"/>
              <a:cs typeface="Times New Roman" pitchFamily="18" charset="0"/>
            </a:endParaRPr>
          </a:p>
          <a:p>
            <a:pPr indent="622300" algn="l" eaLnBrk="1" hangingPunct="1">
              <a:lnSpc>
                <a:spcPts val="3500"/>
              </a:lnSpc>
              <a:spcBef>
                <a:spcPct val="0"/>
              </a:spcBef>
            </a:pPr>
            <a:r>
              <a:rPr lang="zh-CN" altLang="en-US" b="1" dirty="0" smtClean="0">
                <a:latin typeface="宋体" pitchFamily="2" charset="-122"/>
              </a:rPr>
              <a:t> </a:t>
            </a:r>
            <a:endParaRPr lang="zh-CN" altLang="en-US" b="1" dirty="0">
              <a:latin typeface="宋体" pitchFamily="2" charset="-122"/>
            </a:endParaRPr>
          </a:p>
          <a:p>
            <a:pPr indent="622300" algn="l" eaLnBrk="1" hangingPunct="1">
              <a:lnSpc>
                <a:spcPts val="3500"/>
              </a:lnSpc>
              <a:spcBef>
                <a:spcPct val="0"/>
              </a:spcBef>
            </a:pPr>
            <a:endParaRPr lang="zh-CN" altLang="en-US" b="1" dirty="0">
              <a:latin typeface="宋体" pitchFamily="2" charset="-122"/>
            </a:endParaRPr>
          </a:p>
          <a:p>
            <a:pPr indent="622300" algn="l" eaLnBrk="1" hangingPunct="1">
              <a:lnSpc>
                <a:spcPts val="3500"/>
              </a:lnSpc>
              <a:spcBef>
                <a:spcPct val="0"/>
              </a:spcBef>
            </a:pPr>
            <a:endParaRPr lang="zh-CN" altLang="en-US" b="1" dirty="0">
              <a:latin typeface="宋体" pitchFamily="2" charset="-122"/>
            </a:endParaRPr>
          </a:p>
          <a:p>
            <a:pPr indent="622300" algn="l" eaLnBrk="1" hangingPunct="1">
              <a:lnSpc>
                <a:spcPts val="3500"/>
              </a:lnSpc>
              <a:spcBef>
                <a:spcPct val="0"/>
              </a:spcBef>
            </a:pPr>
            <a:endParaRPr lang="zh-CN" altLang="en-US" b="1" dirty="0">
              <a:latin typeface="宋体" pitchFamily="2" charset="-122"/>
            </a:endParaRPr>
          </a:p>
          <a:p>
            <a:pPr indent="622300" algn="l" eaLnBrk="1" hangingPunct="1">
              <a:lnSpc>
                <a:spcPts val="3500"/>
              </a:lnSpc>
              <a:spcBef>
                <a:spcPct val="0"/>
              </a:spcBef>
            </a:pPr>
            <a:endParaRPr lang="zh-CN" altLang="en-US" b="1" dirty="0">
              <a:latin typeface="宋体" pitchFamily="2" charset="-122"/>
            </a:endParaRPr>
          </a:p>
          <a:p>
            <a:pPr indent="622300" algn="l" eaLnBrk="1" hangingPunct="1">
              <a:lnSpc>
                <a:spcPts val="3500"/>
              </a:lnSpc>
              <a:spcBef>
                <a:spcPct val="0"/>
              </a:spcBef>
            </a:pPr>
            <a:endParaRPr lang="zh-CN" altLang="en-US" b="1" dirty="0">
              <a:latin typeface="宋体" pitchFamily="2" charset="-122"/>
            </a:endParaRPr>
          </a:p>
          <a:p>
            <a:pPr indent="622300" eaLnBrk="1" hangingPunct="1">
              <a:lnSpc>
                <a:spcPts val="3500"/>
              </a:lnSpc>
              <a:spcBef>
                <a:spcPct val="0"/>
              </a:spcBef>
            </a:pPr>
            <a:endParaRPr lang="en-US" altLang="zh-CN" b="1" dirty="0">
              <a:latin typeface="Times New Roman" pitchFamily="18" charset="0"/>
            </a:endParaRPr>
          </a:p>
        </p:txBody>
      </p:sp>
      <p:sp>
        <p:nvSpPr>
          <p:cNvPr id="1484808" name="Rectangle 11"/>
          <p:cNvSpPr>
            <a:spLocks noChangeArrowheads="1"/>
          </p:cNvSpPr>
          <p:nvPr/>
        </p:nvSpPr>
        <p:spPr bwMode="auto">
          <a:xfrm>
            <a:off x="685800" y="3005138"/>
            <a:ext cx="184150" cy="366712"/>
          </a:xfrm>
          <a:prstGeom prst="rect">
            <a:avLst/>
          </a:prstGeom>
          <a:noFill/>
          <a:ln w="9525">
            <a:noFill/>
            <a:miter lim="800000"/>
            <a:headEnd/>
            <a:tailEnd/>
          </a:ln>
        </p:spPr>
        <p:txBody>
          <a:bodyPr wrap="none" anchor="ctr">
            <a:spAutoFit/>
          </a:bodyPr>
          <a:lstStyle/>
          <a:p>
            <a:pPr algn="l" eaLnBrk="1" hangingPunct="1">
              <a:lnSpc>
                <a:spcPct val="100000"/>
              </a:lnSpc>
              <a:spcBef>
                <a:spcPct val="0"/>
              </a:spcBef>
              <a:buFontTx/>
              <a:buNone/>
            </a:pPr>
            <a:endParaRPr lang="zh-CN" altLang="en-US" sz="18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pic>
        <p:nvPicPr>
          <p:cNvPr id="323585" name="Picture 1" descr="zt6"/>
          <p:cNvPicPr>
            <a:picLocks noChangeAspect="1" noChangeArrowheads="1"/>
          </p:cNvPicPr>
          <p:nvPr/>
        </p:nvPicPr>
        <p:blipFill>
          <a:blip r:embed="rId4" cstate="print"/>
          <a:srcRect/>
          <a:stretch>
            <a:fillRect/>
          </a:stretch>
        </p:blipFill>
        <p:spPr bwMode="auto">
          <a:xfrm>
            <a:off x="2857488" y="2714620"/>
            <a:ext cx="3445150" cy="3369098"/>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84807">
                                            <p:txEl>
                                              <p:pRg st="0" end="0"/>
                                            </p:txEl>
                                          </p:spTgt>
                                        </p:tgtEl>
                                        <p:attrNameLst>
                                          <p:attrName>style.visibility</p:attrName>
                                        </p:attrNameLst>
                                      </p:cBhvr>
                                      <p:to>
                                        <p:strVal val="visible"/>
                                      </p:to>
                                    </p:set>
                                    <p:anim calcmode="lin" valueType="num">
                                      <p:cBhvr additive="base">
                                        <p:cTn id="7" dur="500" fill="hold"/>
                                        <p:tgtEl>
                                          <p:spTgt spid="14848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848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323585"/>
                                        </p:tgtEl>
                                        <p:attrNameLst>
                                          <p:attrName>style.visibility</p:attrName>
                                        </p:attrNameLst>
                                      </p:cBhvr>
                                      <p:to>
                                        <p:strVal val="visible"/>
                                      </p:to>
                                    </p:set>
                                    <p:animEffect transition="in" filter="diamond(in)">
                                      <p:cBhvr>
                                        <p:cTn id="13" dur="500"/>
                                        <p:tgtEl>
                                          <p:spTgt spid="3235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6851"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4"/>
          <p:cNvGrpSpPr>
            <a:grpSpLocks/>
          </p:cNvGrpSpPr>
          <p:nvPr/>
        </p:nvGrpSpPr>
        <p:grpSpPr bwMode="auto">
          <a:xfrm>
            <a:off x="1588" y="4581525"/>
            <a:ext cx="609600" cy="2028825"/>
            <a:chOff x="1" y="2886"/>
            <a:chExt cx="384" cy="1278"/>
          </a:xfrm>
        </p:grpSpPr>
        <p:pic>
          <p:nvPicPr>
            <p:cNvPr id="1486853"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86854"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spcBef>
                <a:spcPct val="0"/>
              </a:spcBef>
            </a:pPr>
            <a:r>
              <a:rPr lang="zh-CN" altLang="en-US" sz="2400" b="1" dirty="0" smtClean="0">
                <a:solidFill>
                  <a:srgbClr val="990033"/>
                </a:solidFill>
                <a:latin typeface="+mn-ea"/>
                <a:cs typeface="Times New Roman" pitchFamily="18" charset="0"/>
              </a:rPr>
              <a:t>该标志以</a:t>
            </a:r>
            <a:r>
              <a:rPr lang="en-US" altLang="en-US"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冬</a:t>
            </a:r>
            <a:r>
              <a:rPr lang="en-US" altLang="en-US"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字为创作主体，将抽象的滑道、冰雪运动形态与书法结合，人字一体；</a:t>
            </a:r>
            <a:r>
              <a:rPr lang="en-US" altLang="en-US" sz="2400" b="1" dirty="0" smtClean="0">
                <a:solidFill>
                  <a:srgbClr val="990033"/>
                </a:solidFill>
                <a:latin typeface="+mn-ea"/>
                <a:cs typeface="Times New Roman" pitchFamily="18" charset="0"/>
              </a:rPr>
              <a:t>(</a:t>
            </a:r>
            <a:r>
              <a:rPr lang="en-US" altLang="en-US" sz="2400" b="1" dirty="0" smtClean="0">
                <a:solidFill>
                  <a:srgbClr val="990033"/>
                </a:solidFill>
                <a:latin typeface="宋体" pitchFamily="2" charset="-122"/>
                <a:ea typeface="宋体" pitchFamily="2" charset="-122"/>
                <a:cs typeface="Times New Roman" pitchFamily="18" charset="0"/>
              </a:rPr>
              <a:t>3</a:t>
            </a:r>
            <a:r>
              <a:rPr lang="zh-CN" altLang="en-US" sz="2400" b="1" dirty="0" smtClean="0">
                <a:solidFill>
                  <a:srgbClr val="990033"/>
                </a:solidFill>
                <a:latin typeface="+mn-ea"/>
                <a:cs typeface="Times New Roman" pitchFamily="18" charset="0"/>
              </a:rPr>
              <a:t>分</a:t>
            </a:r>
            <a:r>
              <a:rPr lang="en-US" altLang="en-US"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冬</a:t>
            </a:r>
            <a:r>
              <a:rPr lang="en-US" altLang="en-US"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字下方的两点融于</a:t>
            </a:r>
            <a:r>
              <a:rPr lang="en-US" altLang="en-US" sz="2400" b="1" dirty="0" smtClean="0">
                <a:solidFill>
                  <a:srgbClr val="990033"/>
                </a:solidFill>
                <a:latin typeface="宋体" pitchFamily="2" charset="-122"/>
                <a:ea typeface="宋体" pitchFamily="2" charset="-122"/>
                <a:cs typeface="Times New Roman" pitchFamily="18" charset="0"/>
              </a:rPr>
              <a:t>2022</a:t>
            </a:r>
            <a:r>
              <a:rPr lang="zh-CN" altLang="en-US" sz="2400" b="1" dirty="0" smtClean="0">
                <a:solidFill>
                  <a:srgbClr val="990033"/>
                </a:solidFill>
                <a:latin typeface="+mn-ea"/>
                <a:cs typeface="Times New Roman" pitchFamily="18" charset="0"/>
              </a:rPr>
              <a:t>，生动自然，展现了活力与激情，更传递出中国文化的独特魅力。</a:t>
            </a:r>
            <a:r>
              <a:rPr lang="en-US" altLang="en-US" sz="2400" b="1" dirty="0" smtClean="0">
                <a:solidFill>
                  <a:srgbClr val="990033"/>
                </a:solidFill>
                <a:latin typeface="+mn-ea"/>
                <a:cs typeface="Times New Roman" pitchFamily="18" charset="0"/>
              </a:rPr>
              <a:t>(</a:t>
            </a:r>
            <a:r>
              <a:rPr lang="en-US" altLang="en-US" sz="2400" b="1" dirty="0" smtClean="0">
                <a:solidFill>
                  <a:srgbClr val="990033"/>
                </a:solidFill>
                <a:latin typeface="宋体" pitchFamily="2" charset="-122"/>
                <a:ea typeface="宋体" pitchFamily="2" charset="-122"/>
                <a:cs typeface="Times New Roman" pitchFamily="18" charset="0"/>
              </a:rPr>
              <a:t>3</a:t>
            </a:r>
            <a:r>
              <a:rPr lang="zh-CN" altLang="en-US" sz="2400" b="1" dirty="0" smtClean="0">
                <a:solidFill>
                  <a:srgbClr val="990033"/>
                </a:solidFill>
                <a:latin typeface="+mn-ea"/>
                <a:cs typeface="Times New Roman" pitchFamily="18" charset="0"/>
              </a:rPr>
              <a:t>分</a:t>
            </a:r>
            <a:r>
              <a:rPr lang="en-US" altLang="en-US" sz="2400" b="1" dirty="0" smtClean="0">
                <a:solidFill>
                  <a:srgbClr val="990033"/>
                </a:solidFill>
                <a:latin typeface="+mn-ea"/>
                <a:cs typeface="Times New Roman" pitchFamily="18" charset="0"/>
              </a:rPr>
              <a:t>)</a:t>
            </a:r>
            <a:endParaRPr lang="zh-CN" altLang="en-US" sz="2400" b="1" dirty="0" smtClean="0">
              <a:solidFill>
                <a:srgbClr val="990033"/>
              </a:solidFill>
              <a:latin typeface="+mn-ea"/>
              <a:cs typeface="Times New Roman" pitchFamily="18" charset="0"/>
            </a:endParaRPr>
          </a:p>
          <a:p>
            <a:pPr>
              <a:lnSpc>
                <a:spcPts val="3500"/>
              </a:lnSpc>
              <a:spcBef>
                <a:spcPct val="0"/>
              </a:spcBef>
            </a:pPr>
            <a:r>
              <a:rPr lang="en-US" altLang="en-US"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解析</a:t>
            </a:r>
            <a:r>
              <a:rPr lang="en-US" altLang="en-US" sz="2400" b="1" dirty="0" smtClean="0">
                <a:solidFill>
                  <a:srgbClr val="990033"/>
                </a:solidFill>
                <a:latin typeface="+mn-ea"/>
                <a:cs typeface="Times New Roman" pitchFamily="18" charset="0"/>
              </a:rPr>
              <a:t>] </a:t>
            </a:r>
            <a:r>
              <a:rPr lang="zh-CN" altLang="en-US" sz="2400" b="1" dirty="0" smtClean="0">
                <a:solidFill>
                  <a:srgbClr val="990033"/>
                </a:solidFill>
                <a:latin typeface="+mn-ea"/>
                <a:cs typeface="Times New Roman" pitchFamily="18" charset="0"/>
              </a:rPr>
              <a:t>本题考查图文转换的能力。作答本题，首先要认真观察图画，看清画面的主要内容。该画面除去规定的不需要说明的内容，主体是一个变形的</a:t>
            </a:r>
            <a:r>
              <a:rPr lang="en-US" altLang="en-US"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冬</a:t>
            </a:r>
            <a:r>
              <a:rPr lang="en-US" altLang="en-US"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字，另外还</a:t>
            </a:r>
            <a:r>
              <a:rPr lang="en-US" altLang="en-US" sz="2400" b="1" dirty="0" smtClean="0">
                <a:solidFill>
                  <a:srgbClr val="990033"/>
                </a:solidFill>
                <a:latin typeface="+mn-ea"/>
                <a:cs typeface="Times New Roman" pitchFamily="18" charset="0"/>
              </a:rPr>
              <a:t>“</a:t>
            </a:r>
            <a:r>
              <a:rPr lang="en-US" altLang="en-US" sz="2400" b="1" dirty="0" smtClean="0">
                <a:solidFill>
                  <a:srgbClr val="990033"/>
                </a:solidFill>
                <a:latin typeface="宋体" pitchFamily="2" charset="-122"/>
                <a:ea typeface="宋体" pitchFamily="2" charset="-122"/>
                <a:cs typeface="Times New Roman" pitchFamily="18" charset="0"/>
              </a:rPr>
              <a:t>2022</a:t>
            </a:r>
            <a:r>
              <a:rPr lang="en-US" altLang="en-US"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一组数字。在作答时，不但要说明这些内容，还要考虑图形的特点，说明变形的含义：“冬”字将抽象的滑道、冰雪运动形态与书法结合，是活力与激情的体现，传达出中国文化特有的魅力。</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7875"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4"/>
          <p:cNvGrpSpPr>
            <a:grpSpLocks/>
          </p:cNvGrpSpPr>
          <p:nvPr/>
        </p:nvGrpSpPr>
        <p:grpSpPr bwMode="auto">
          <a:xfrm>
            <a:off x="1588" y="4581525"/>
            <a:ext cx="609600" cy="2028825"/>
            <a:chOff x="1" y="2886"/>
            <a:chExt cx="384" cy="1278"/>
          </a:xfrm>
        </p:grpSpPr>
        <p:pic>
          <p:nvPicPr>
            <p:cNvPr id="1487877"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87878"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1487879" name="内容占位符 2"/>
          <p:cNvSpPr>
            <a:spLocks/>
          </p:cNvSpPr>
          <p:nvPr/>
        </p:nvSpPr>
        <p:spPr bwMode="auto">
          <a:xfrm>
            <a:off x="755650" y="908050"/>
            <a:ext cx="7920038" cy="4608513"/>
          </a:xfrm>
          <a:prstGeom prst="rect">
            <a:avLst/>
          </a:prstGeom>
          <a:noFill/>
          <a:ln w="9525">
            <a:noFill/>
            <a:miter lim="800000"/>
            <a:headEnd/>
            <a:tailEnd/>
          </a:ln>
        </p:spPr>
        <p:txBody>
          <a:bodyPr/>
          <a:lstStyle/>
          <a:p>
            <a:pPr>
              <a:lnSpc>
                <a:spcPts val="3500"/>
              </a:lnSpc>
              <a:spcBef>
                <a:spcPct val="0"/>
              </a:spcBef>
            </a:pPr>
            <a:r>
              <a:rPr lang="en-US" altLang="zh-CN" sz="2400" b="1" dirty="0">
                <a:latin typeface="+mn-ea"/>
              </a:rPr>
              <a:t>4． </a:t>
            </a:r>
            <a:r>
              <a:rPr lang="zh-CN" altLang="en-US" sz="2400" b="1" dirty="0" smtClean="0">
                <a:latin typeface="+mn-ea"/>
              </a:rPr>
              <a:t>下面是中央文明办发布的</a:t>
            </a:r>
            <a:r>
              <a:rPr lang="en-US" sz="2400" b="1" dirty="0" smtClean="0">
                <a:latin typeface="+mn-ea"/>
              </a:rPr>
              <a:t>“</a:t>
            </a:r>
            <a:r>
              <a:rPr lang="zh-CN" altLang="en-US" sz="2400" b="1" dirty="0" smtClean="0">
                <a:latin typeface="+mn-ea"/>
              </a:rPr>
              <a:t>中国志愿服务</a:t>
            </a:r>
            <a:r>
              <a:rPr lang="en-US" sz="2400" b="1" dirty="0" smtClean="0">
                <a:latin typeface="+mn-ea"/>
              </a:rPr>
              <a:t>”</a:t>
            </a:r>
            <a:r>
              <a:rPr lang="zh-CN" altLang="en-US" sz="2400" b="1" dirty="0" smtClean="0">
                <a:latin typeface="+mn-ea"/>
              </a:rPr>
              <a:t>标志。请写出该标志中除汉字和字母以外的构图要素及其寓意，要求语意简明，句子通顺，不超过</a:t>
            </a:r>
            <a:r>
              <a:rPr lang="en-US" sz="2400" b="1" dirty="0" smtClean="0">
                <a:latin typeface="宋体" pitchFamily="2" charset="-122"/>
                <a:ea typeface="宋体" pitchFamily="2" charset="-122"/>
              </a:rPr>
              <a:t>70</a:t>
            </a:r>
            <a:r>
              <a:rPr lang="zh-CN" altLang="en-US" sz="2400" b="1" dirty="0" smtClean="0">
                <a:latin typeface="+mn-ea"/>
              </a:rPr>
              <a:t>个字。</a:t>
            </a:r>
            <a:r>
              <a:rPr lang="en-US" sz="2400" b="1" dirty="0" smtClean="0">
                <a:latin typeface="+mn-ea"/>
              </a:rPr>
              <a:t>(</a:t>
            </a:r>
            <a:r>
              <a:rPr lang="en-US" sz="2400" b="1" dirty="0" smtClean="0">
                <a:latin typeface="宋体" pitchFamily="2" charset="-122"/>
                <a:ea typeface="宋体" pitchFamily="2" charset="-122"/>
              </a:rPr>
              <a:t>5</a:t>
            </a:r>
            <a:r>
              <a:rPr lang="zh-CN" altLang="en-US" sz="2400" b="1" dirty="0" smtClean="0">
                <a:latin typeface="+mn-ea"/>
              </a:rPr>
              <a:t>分</a:t>
            </a:r>
            <a:r>
              <a:rPr lang="en-US" sz="2400" b="1" dirty="0" smtClean="0">
                <a:latin typeface="+mn-ea"/>
              </a:rPr>
              <a:t>)</a:t>
            </a:r>
          </a:p>
          <a:p>
            <a:pPr indent="533400">
              <a:lnSpc>
                <a:spcPts val="3500"/>
              </a:lnSpc>
              <a:spcBef>
                <a:spcPct val="0"/>
              </a:spcBef>
            </a:pPr>
            <a:endParaRPr lang="en-US" sz="2400" b="1" dirty="0" smtClean="0">
              <a:latin typeface="+mn-ea"/>
            </a:endParaRPr>
          </a:p>
          <a:p>
            <a:pPr indent="533400">
              <a:lnSpc>
                <a:spcPts val="3500"/>
              </a:lnSpc>
              <a:spcBef>
                <a:spcPct val="0"/>
              </a:spcBef>
            </a:pPr>
            <a:endParaRPr lang="zh-CN" altLang="en-US" sz="2400" b="1" dirty="0" smtClean="0">
              <a:latin typeface="+mn-ea"/>
            </a:endParaRPr>
          </a:p>
          <a:p>
            <a:pPr indent="533400" algn="l" eaLnBrk="1" hangingPunct="1">
              <a:lnSpc>
                <a:spcPts val="3500"/>
              </a:lnSpc>
              <a:spcBef>
                <a:spcPct val="0"/>
              </a:spcBef>
            </a:pPr>
            <a:endParaRPr lang="en-US" altLang="zh-CN" b="1" dirty="0">
              <a:latin typeface="宋体" pitchFamily="2" charset="-122"/>
            </a:endParaRPr>
          </a:p>
          <a:p>
            <a:pPr indent="533400" algn="l" eaLnBrk="1" hangingPunct="1">
              <a:lnSpc>
                <a:spcPts val="3500"/>
              </a:lnSpc>
              <a:spcBef>
                <a:spcPct val="0"/>
              </a:spcBef>
            </a:pPr>
            <a:endParaRPr lang="en-US" altLang="zh-CN" b="1" dirty="0">
              <a:latin typeface="宋体" pitchFamily="2" charset="-122"/>
            </a:endParaRPr>
          </a:p>
          <a:p>
            <a:pPr indent="533400" algn="l" eaLnBrk="1" hangingPunct="1">
              <a:lnSpc>
                <a:spcPts val="3500"/>
              </a:lnSpc>
              <a:spcBef>
                <a:spcPct val="0"/>
              </a:spcBef>
            </a:pPr>
            <a:endParaRPr lang="en-US" altLang="zh-CN" b="1" dirty="0">
              <a:latin typeface="宋体" pitchFamily="2" charset="-122"/>
            </a:endParaRPr>
          </a:p>
          <a:p>
            <a:pPr indent="533400" algn="l" eaLnBrk="1" hangingPunct="1">
              <a:lnSpc>
                <a:spcPts val="3500"/>
              </a:lnSpc>
              <a:spcBef>
                <a:spcPct val="0"/>
              </a:spcBef>
            </a:pPr>
            <a:endParaRPr lang="en-US" altLang="zh-CN" b="1" dirty="0">
              <a:latin typeface="宋体" pitchFamily="2" charset="-122"/>
            </a:endParaRPr>
          </a:p>
          <a:p>
            <a:pPr indent="533400" algn="l" eaLnBrk="1" hangingPunct="1">
              <a:lnSpc>
                <a:spcPts val="3500"/>
              </a:lnSpc>
              <a:spcBef>
                <a:spcPct val="0"/>
              </a:spcBef>
            </a:pPr>
            <a:endParaRPr lang="en-US" altLang="zh-CN" b="1" dirty="0">
              <a:latin typeface="宋体" pitchFamily="2" charset="-122"/>
            </a:endParaRPr>
          </a:p>
          <a:p>
            <a:pPr indent="533400" algn="l" eaLnBrk="1" hangingPunct="1">
              <a:lnSpc>
                <a:spcPts val="3500"/>
              </a:lnSpc>
              <a:spcBef>
                <a:spcPct val="0"/>
              </a:spcBef>
            </a:pPr>
            <a:endParaRPr lang="en-US" altLang="zh-CN" b="1" dirty="0">
              <a:latin typeface="宋体" pitchFamily="2" charset="-122"/>
            </a:endParaRPr>
          </a:p>
          <a:p>
            <a:pPr indent="533400" algn="l" eaLnBrk="1" hangingPunct="1">
              <a:lnSpc>
                <a:spcPts val="3500"/>
              </a:lnSpc>
              <a:spcBef>
                <a:spcPct val="0"/>
              </a:spcBef>
            </a:pPr>
            <a:endParaRPr lang="en-US" altLang="zh-CN" b="1" dirty="0">
              <a:latin typeface="宋体" pitchFamily="2" charset="-122"/>
            </a:endParaRPr>
          </a:p>
          <a:p>
            <a:pPr indent="533400" algn="l" eaLnBrk="1" hangingPunct="1">
              <a:lnSpc>
                <a:spcPts val="3500"/>
              </a:lnSpc>
              <a:spcBef>
                <a:spcPct val="0"/>
              </a:spcBef>
            </a:pPr>
            <a:endParaRPr lang="en-US" altLang="zh-CN" b="1" dirty="0">
              <a:latin typeface="宋体" pitchFamily="2" charset="-122"/>
            </a:endParaRPr>
          </a:p>
          <a:p>
            <a:pPr indent="533400" algn="l" eaLnBrk="1" hangingPunct="1">
              <a:lnSpc>
                <a:spcPts val="3500"/>
              </a:lnSpc>
              <a:spcBef>
                <a:spcPct val="0"/>
              </a:spcBef>
            </a:pPr>
            <a:endParaRPr lang="en-US" altLang="zh-CN" b="1" dirty="0">
              <a:latin typeface="宋体" pitchFamily="2" charset="-122"/>
            </a:endParaRPr>
          </a:p>
        </p:txBody>
      </p:sp>
      <p:sp>
        <p:nvSpPr>
          <p:cNvPr id="1487880" name="Rectangle 11"/>
          <p:cNvSpPr>
            <a:spLocks noChangeArrowheads="1"/>
          </p:cNvSpPr>
          <p:nvPr/>
        </p:nvSpPr>
        <p:spPr bwMode="auto">
          <a:xfrm>
            <a:off x="3111500" y="2954338"/>
            <a:ext cx="184150" cy="366712"/>
          </a:xfrm>
          <a:prstGeom prst="rect">
            <a:avLst/>
          </a:prstGeom>
          <a:noFill/>
          <a:ln w="9525">
            <a:noFill/>
            <a:miter lim="800000"/>
            <a:headEnd/>
            <a:tailEnd/>
          </a:ln>
        </p:spPr>
        <p:txBody>
          <a:bodyPr wrap="none" anchor="ctr">
            <a:spAutoFit/>
          </a:bodyPr>
          <a:lstStyle/>
          <a:p>
            <a:pPr algn="l" eaLnBrk="1" hangingPunct="1">
              <a:lnSpc>
                <a:spcPct val="100000"/>
              </a:lnSpc>
              <a:spcBef>
                <a:spcPct val="0"/>
              </a:spcBef>
              <a:buFontTx/>
              <a:buNone/>
            </a:pPr>
            <a:endParaRPr lang="zh-CN" altLang="en-US" sz="1800"/>
          </a:p>
        </p:txBody>
      </p:sp>
      <p:sp>
        <p:nvSpPr>
          <p:cNvPr id="1487881" name="Rectangle 13"/>
          <p:cNvSpPr>
            <a:spLocks noChangeArrowheads="1"/>
          </p:cNvSpPr>
          <p:nvPr/>
        </p:nvSpPr>
        <p:spPr bwMode="auto">
          <a:xfrm>
            <a:off x="6400800" y="3005138"/>
            <a:ext cx="184150" cy="366712"/>
          </a:xfrm>
          <a:prstGeom prst="rect">
            <a:avLst/>
          </a:prstGeom>
          <a:noFill/>
          <a:ln w="9525">
            <a:noFill/>
            <a:miter lim="800000"/>
            <a:headEnd/>
            <a:tailEnd/>
          </a:ln>
        </p:spPr>
        <p:txBody>
          <a:bodyPr wrap="none" anchor="ctr">
            <a:spAutoFit/>
          </a:bodyPr>
          <a:lstStyle/>
          <a:p>
            <a:pPr algn="l" eaLnBrk="1" hangingPunct="1">
              <a:lnSpc>
                <a:spcPct val="100000"/>
              </a:lnSpc>
              <a:spcBef>
                <a:spcPct val="0"/>
              </a:spcBef>
              <a:buFontTx/>
              <a:buNone/>
            </a:pPr>
            <a:endParaRPr lang="zh-CN" altLang="en-US" sz="18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pic>
        <p:nvPicPr>
          <p:cNvPr id="70659" name="Picture 3" descr="33页"/>
          <p:cNvPicPr>
            <a:picLocks noChangeAspect="1" noChangeArrowheads="1"/>
          </p:cNvPicPr>
          <p:nvPr/>
        </p:nvPicPr>
        <p:blipFill>
          <a:blip r:embed="rId4" cstate="print"/>
          <a:srcRect/>
          <a:stretch>
            <a:fillRect/>
          </a:stretch>
        </p:blipFill>
        <p:spPr bwMode="auto">
          <a:xfrm>
            <a:off x="2786050" y="2285992"/>
            <a:ext cx="3429024" cy="3368441"/>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87879">
                                            <p:txEl>
                                              <p:pRg st="0" end="0"/>
                                            </p:txEl>
                                          </p:spTgt>
                                        </p:tgtEl>
                                        <p:attrNameLst>
                                          <p:attrName>style.visibility</p:attrName>
                                        </p:attrNameLst>
                                      </p:cBhvr>
                                      <p:to>
                                        <p:strVal val="visible"/>
                                      </p:to>
                                    </p:set>
                                    <p:anim calcmode="lin" valueType="num">
                                      <p:cBhvr additive="base">
                                        <p:cTn id="7" dur="500" fill="hold"/>
                                        <p:tgtEl>
                                          <p:spTgt spid="14878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878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70659"/>
                                        </p:tgtEl>
                                        <p:attrNameLst>
                                          <p:attrName>style.visibility</p:attrName>
                                        </p:attrNameLst>
                                      </p:cBhvr>
                                      <p:to>
                                        <p:strVal val="visible"/>
                                      </p:to>
                                    </p:set>
                                    <p:animEffect transition="in" filter="diamond(in)">
                                      <p:cBhvr>
                                        <p:cTn id="13" dur="500"/>
                                        <p:tgtEl>
                                          <p:spTgt spid="70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9923"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4"/>
          <p:cNvGrpSpPr>
            <a:grpSpLocks/>
          </p:cNvGrpSpPr>
          <p:nvPr/>
        </p:nvGrpSpPr>
        <p:grpSpPr bwMode="auto">
          <a:xfrm>
            <a:off x="1588" y="4581525"/>
            <a:ext cx="609600" cy="2028825"/>
            <a:chOff x="1" y="2886"/>
            <a:chExt cx="384" cy="1278"/>
          </a:xfrm>
        </p:grpSpPr>
        <p:pic>
          <p:nvPicPr>
            <p:cNvPr id="1489925"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89926"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zh-CN" altLang="en-US" sz="2400" b="1" dirty="0" smtClean="0">
                <a:solidFill>
                  <a:srgbClr val="990033"/>
                </a:solidFill>
                <a:latin typeface="宋体" pitchFamily="2" charset="-122"/>
                <a:cs typeface="Times New Roman" pitchFamily="18" charset="0"/>
              </a:rPr>
              <a:t>标志是汉字</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志</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的变形：上面是展翅高飞的鸽子，象征和平、和谐与追求梦想；下面是中国书法中草书的</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心</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字，象征志愿者的爱心。蕴含奉献、友爱、互助进步的精神。</a:t>
            </a: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答出构图要素，给</a:t>
            </a:r>
            <a:r>
              <a:rPr lang="en-US" altLang="zh-CN" sz="2400" b="1" dirty="0" smtClean="0">
                <a:solidFill>
                  <a:srgbClr val="990033"/>
                </a:solidFill>
                <a:latin typeface="宋体" pitchFamily="2" charset="-122"/>
                <a:cs typeface="Times New Roman" pitchFamily="18" charset="0"/>
              </a:rPr>
              <a:t>3</a:t>
            </a:r>
            <a:r>
              <a:rPr lang="zh-CN" altLang="en-US" sz="2400" b="1" dirty="0" smtClean="0">
                <a:solidFill>
                  <a:srgbClr val="990033"/>
                </a:solidFill>
                <a:latin typeface="宋体" pitchFamily="2" charset="-122"/>
                <a:cs typeface="Times New Roman" pitchFamily="18" charset="0"/>
              </a:rPr>
              <a:t>分；答出寓意，给</a:t>
            </a:r>
            <a:r>
              <a:rPr lang="en-US" altLang="zh-CN" sz="2400" b="1" dirty="0" smtClean="0">
                <a:solidFill>
                  <a:srgbClr val="990033"/>
                </a:solidFill>
                <a:latin typeface="宋体" pitchFamily="2" charset="-122"/>
                <a:cs typeface="Times New Roman" pitchFamily="18" charset="0"/>
              </a:rPr>
              <a:t>2</a:t>
            </a:r>
            <a:r>
              <a:rPr lang="zh-CN" altLang="en-US" sz="2400" b="1" dirty="0" smtClean="0">
                <a:solidFill>
                  <a:srgbClr val="990033"/>
                </a:solidFill>
                <a:latin typeface="宋体" pitchFamily="2" charset="-122"/>
                <a:cs typeface="Times New Roman" pitchFamily="18" charset="0"/>
              </a:rPr>
              <a:t>分</a:t>
            </a:r>
            <a:r>
              <a:rPr lang="en-US" altLang="zh-CN" sz="2400" b="1" dirty="0" smtClean="0">
                <a:solidFill>
                  <a:srgbClr val="990033"/>
                </a:solidFill>
                <a:latin typeface="宋体" pitchFamily="2" charset="-122"/>
                <a:cs typeface="Times New Roman" pitchFamily="18" charset="0"/>
              </a:rPr>
              <a:t>)</a:t>
            </a:r>
            <a:endParaRPr lang="zh-CN" altLang="en-US" sz="2400" b="1" dirty="0" smtClean="0">
              <a:solidFill>
                <a:srgbClr val="990033"/>
              </a:solidFill>
              <a:latin typeface="宋体" pitchFamily="2" charset="-122"/>
              <a:cs typeface="Times New Roman" pitchFamily="18" charset="0"/>
            </a:endParaRPr>
          </a:p>
          <a:p>
            <a:pPr>
              <a:lnSpc>
                <a:spcPts val="3500"/>
              </a:lnSpc>
            </a:pPr>
            <a:r>
              <a:rPr lang="en-US" altLang="zh-CN" sz="2400" b="1" dirty="0" smtClean="0">
                <a:solidFill>
                  <a:srgbClr val="990033"/>
                </a:solidFill>
                <a:latin typeface="宋体" pitchFamily="2" charset="-122"/>
                <a:cs typeface="Times New Roman" pitchFamily="18" charset="0"/>
              </a:rPr>
              <a:t>[</a:t>
            </a:r>
            <a:r>
              <a:rPr lang="zh-CN" altLang="en-US" sz="2400" b="1" dirty="0" smtClean="0">
                <a:solidFill>
                  <a:srgbClr val="990033"/>
                </a:solidFill>
                <a:latin typeface="宋体" pitchFamily="2" charset="-122"/>
                <a:cs typeface="Times New Roman" pitchFamily="18" charset="0"/>
              </a:rPr>
              <a:t>解析</a:t>
            </a:r>
            <a:r>
              <a:rPr lang="en-US" altLang="zh-CN" sz="2400" b="1" dirty="0" smtClean="0">
                <a:solidFill>
                  <a:srgbClr val="990033"/>
                </a:solidFill>
                <a:latin typeface="宋体" pitchFamily="2" charset="-122"/>
                <a:cs typeface="Times New Roman" pitchFamily="18" charset="0"/>
              </a:rPr>
              <a:t>] </a:t>
            </a:r>
            <a:r>
              <a:rPr lang="zh-CN" altLang="en-US" sz="2400" b="1" dirty="0" smtClean="0">
                <a:solidFill>
                  <a:srgbClr val="990033"/>
                </a:solidFill>
                <a:latin typeface="宋体" pitchFamily="2" charset="-122"/>
                <a:cs typeface="Times New Roman" pitchFamily="18" charset="0"/>
              </a:rPr>
              <a:t>本题考查图文转换的能力。根据题干要求可知，解答本题主要是把标志中的要素找出来。除文字外，该标志是“志”字的变形，上面是一只展翅高飞的鸽子，下面则是一个“心”字，根据“中国志愿服务”标志分析各要素的寓意，如鸽子象征和平，“心”则象征志愿者的爱心等。标志蕴含着奉献、友爱、互助的精神。</a:t>
            </a:r>
            <a:endParaRPr lang="zh-CN" altLang="en-US" sz="2400" b="1" dirty="0">
              <a:solidFill>
                <a:srgbClr val="990033"/>
              </a:solidFill>
              <a:latin typeface="宋体" pitchFamily="2" charset="-122"/>
              <a:cs typeface="Times New Roman" pitchFamily="18" charset="0"/>
            </a:endParaRPr>
          </a:p>
        </p:txBody>
      </p:sp>
      <p:sp>
        <p:nvSpPr>
          <p:cNvPr id="1489928" name="Rectangle 8"/>
          <p:cNvSpPr>
            <a:spLocks noChangeArrowheads="1"/>
          </p:cNvSpPr>
          <p:nvPr/>
        </p:nvSpPr>
        <p:spPr bwMode="auto">
          <a:xfrm>
            <a:off x="0" y="2593975"/>
            <a:ext cx="450850" cy="366713"/>
          </a:xfrm>
          <a:prstGeom prst="rect">
            <a:avLst/>
          </a:prstGeom>
          <a:noFill/>
          <a:ln w="9525">
            <a:noFill/>
            <a:miter lim="800000"/>
            <a:headEnd/>
            <a:tailEnd/>
          </a:ln>
        </p:spPr>
        <p:txBody>
          <a:bodyPr wrap="none" anchor="ctr">
            <a:spAutoFit/>
          </a:bodyPr>
          <a:lstStyle/>
          <a:p>
            <a:pPr indent="266700" algn="l" eaLnBrk="1" hangingPunct="1">
              <a:lnSpc>
                <a:spcPct val="100000"/>
              </a:lnSpc>
              <a:spcBef>
                <a:spcPct val="0"/>
              </a:spcBef>
              <a:buFontTx/>
              <a:buNone/>
            </a:pPr>
            <a:endParaRPr lang="zh-CN" altLang="en-US" sz="18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0947"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4"/>
          <p:cNvGrpSpPr>
            <a:grpSpLocks/>
          </p:cNvGrpSpPr>
          <p:nvPr/>
        </p:nvGrpSpPr>
        <p:grpSpPr bwMode="auto">
          <a:xfrm>
            <a:off x="1588" y="4581525"/>
            <a:ext cx="609600" cy="2028825"/>
            <a:chOff x="1" y="2886"/>
            <a:chExt cx="384" cy="1278"/>
          </a:xfrm>
        </p:grpSpPr>
        <p:pic>
          <p:nvPicPr>
            <p:cNvPr id="1490949"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90950"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1490951" name="内容占位符 2"/>
          <p:cNvSpPr>
            <a:spLocks/>
          </p:cNvSpPr>
          <p:nvPr/>
        </p:nvSpPr>
        <p:spPr bwMode="auto">
          <a:xfrm>
            <a:off x="642911" y="936625"/>
            <a:ext cx="8069290" cy="5399088"/>
          </a:xfrm>
          <a:prstGeom prst="rect">
            <a:avLst/>
          </a:prstGeom>
          <a:noFill/>
          <a:ln w="9525">
            <a:noFill/>
            <a:miter lim="800000"/>
            <a:headEnd/>
            <a:tailEnd/>
          </a:ln>
        </p:spPr>
        <p:txBody>
          <a:bodyPr/>
          <a:lstStyle/>
          <a:p>
            <a:r>
              <a:rPr lang="en-US" altLang="zh-CN" sz="2400" b="1" dirty="0">
                <a:latin typeface="+mn-ea"/>
              </a:rPr>
              <a:t>5</a:t>
            </a:r>
            <a:r>
              <a:rPr lang="zh-CN" altLang="en-US" sz="2400" b="1" dirty="0" smtClean="0">
                <a:latin typeface="+mn-ea"/>
              </a:rPr>
              <a:t>．阅读右面这幅漫画，完成题目。</a:t>
            </a:r>
            <a:r>
              <a:rPr lang="en-US" sz="2400" b="1" dirty="0" smtClean="0">
                <a:latin typeface="+mn-ea"/>
              </a:rPr>
              <a:t>(</a:t>
            </a:r>
            <a:r>
              <a:rPr lang="en-US" sz="2400" b="1" dirty="0" smtClean="0">
                <a:latin typeface="宋体" pitchFamily="2" charset="-122"/>
                <a:ea typeface="宋体" pitchFamily="2" charset="-122"/>
              </a:rPr>
              <a:t>6</a:t>
            </a:r>
            <a:r>
              <a:rPr lang="zh-CN" altLang="en-US" sz="2400" b="1" dirty="0" smtClean="0">
                <a:latin typeface="+mn-ea"/>
              </a:rPr>
              <a:t>分</a:t>
            </a:r>
            <a:r>
              <a:rPr lang="en-US" sz="2400" b="1" dirty="0" smtClean="0">
                <a:latin typeface="+mn-ea"/>
              </a:rPr>
              <a:t>)</a:t>
            </a:r>
            <a:endParaRPr lang="zh-CN" altLang="en-US" sz="2400" b="1" dirty="0" smtClean="0">
              <a:latin typeface="+mn-ea"/>
            </a:endParaRPr>
          </a:p>
          <a:p>
            <a:pPr indent="622300" algn="l" eaLnBrk="1" hangingPunct="1">
              <a:lnSpc>
                <a:spcPts val="3500"/>
              </a:lnSpc>
              <a:spcBef>
                <a:spcPct val="0"/>
              </a:spcBef>
            </a:pPr>
            <a:endParaRPr lang="zh-CN" altLang="en-US" b="1" dirty="0">
              <a:latin typeface="宋体" pitchFamily="2" charset="-122"/>
            </a:endParaRPr>
          </a:p>
          <a:p>
            <a:pPr indent="622300" algn="l" eaLnBrk="1" hangingPunct="1">
              <a:lnSpc>
                <a:spcPts val="3500"/>
              </a:lnSpc>
              <a:spcBef>
                <a:spcPct val="0"/>
              </a:spcBef>
            </a:pPr>
            <a:endParaRPr lang="zh-CN" altLang="en-US" b="1" dirty="0">
              <a:latin typeface="宋体" pitchFamily="2" charset="-122"/>
            </a:endParaRPr>
          </a:p>
          <a:p>
            <a:pPr indent="622300" algn="l" eaLnBrk="1" hangingPunct="1">
              <a:lnSpc>
                <a:spcPts val="3500"/>
              </a:lnSpc>
              <a:spcBef>
                <a:spcPct val="0"/>
              </a:spcBef>
            </a:pPr>
            <a:endParaRPr lang="zh-CN" altLang="en-US" b="1" dirty="0">
              <a:latin typeface="宋体" pitchFamily="2" charset="-122"/>
            </a:endParaRPr>
          </a:p>
          <a:p>
            <a:pPr indent="622300" algn="l" eaLnBrk="1" hangingPunct="1">
              <a:lnSpc>
                <a:spcPts val="3500"/>
              </a:lnSpc>
              <a:spcBef>
                <a:spcPct val="0"/>
              </a:spcBef>
            </a:pPr>
            <a:endParaRPr lang="zh-CN" altLang="en-US" b="1" dirty="0">
              <a:latin typeface="宋体" pitchFamily="2" charset="-122"/>
            </a:endParaRPr>
          </a:p>
          <a:p>
            <a:pPr indent="622300" algn="l" eaLnBrk="1" hangingPunct="1">
              <a:lnSpc>
                <a:spcPts val="3500"/>
              </a:lnSpc>
              <a:spcBef>
                <a:spcPct val="0"/>
              </a:spcBef>
            </a:pPr>
            <a:endParaRPr lang="zh-CN" altLang="en-US" b="1" dirty="0">
              <a:latin typeface="宋体" pitchFamily="2" charset="-122"/>
            </a:endParaRPr>
          </a:p>
          <a:p>
            <a:pPr indent="622300" algn="l" eaLnBrk="1" hangingPunct="1">
              <a:lnSpc>
                <a:spcPts val="3500"/>
              </a:lnSpc>
              <a:spcBef>
                <a:spcPct val="0"/>
              </a:spcBef>
            </a:pPr>
            <a:endParaRPr lang="zh-CN" altLang="en-US" b="1" dirty="0">
              <a:latin typeface="宋体" pitchFamily="2" charset="-122"/>
            </a:endParaRPr>
          </a:p>
          <a:p>
            <a:pPr indent="622300" algn="l" eaLnBrk="1" hangingPunct="1">
              <a:lnSpc>
                <a:spcPts val="3500"/>
              </a:lnSpc>
              <a:spcBef>
                <a:spcPct val="0"/>
              </a:spcBef>
            </a:pPr>
            <a:endParaRPr lang="zh-CN" altLang="en-US" b="1" dirty="0">
              <a:latin typeface="宋体" pitchFamily="2" charset="-122"/>
            </a:endParaRPr>
          </a:p>
          <a:p>
            <a:pPr indent="622300" algn="l" eaLnBrk="1" hangingPunct="1">
              <a:lnSpc>
                <a:spcPts val="3500"/>
              </a:lnSpc>
              <a:spcBef>
                <a:spcPct val="0"/>
              </a:spcBef>
            </a:pPr>
            <a:endParaRPr lang="zh-CN" altLang="en-US" b="1" dirty="0">
              <a:latin typeface="宋体" pitchFamily="2" charset="-122"/>
            </a:endParaRPr>
          </a:p>
          <a:p>
            <a:pPr indent="622300" algn="l" eaLnBrk="1" hangingPunct="1">
              <a:lnSpc>
                <a:spcPts val="3500"/>
              </a:lnSpc>
              <a:spcBef>
                <a:spcPct val="0"/>
              </a:spcBef>
            </a:pPr>
            <a:endParaRPr lang="en-US" altLang="zh-CN" b="1" dirty="0">
              <a:latin typeface="Times New Roman" pitchFamily="18" charset="0"/>
            </a:endParaRPr>
          </a:p>
        </p:txBody>
      </p:sp>
      <p:sp>
        <p:nvSpPr>
          <p:cNvPr id="1490952" name="Rectangle 8"/>
          <p:cNvSpPr>
            <a:spLocks noChangeArrowheads="1"/>
          </p:cNvSpPr>
          <p:nvPr/>
        </p:nvSpPr>
        <p:spPr bwMode="auto">
          <a:xfrm>
            <a:off x="0" y="2593975"/>
            <a:ext cx="450850" cy="366713"/>
          </a:xfrm>
          <a:prstGeom prst="rect">
            <a:avLst/>
          </a:prstGeom>
          <a:noFill/>
          <a:ln w="9525">
            <a:noFill/>
            <a:miter lim="800000"/>
            <a:headEnd/>
            <a:tailEnd/>
          </a:ln>
        </p:spPr>
        <p:txBody>
          <a:bodyPr wrap="none" anchor="ctr">
            <a:spAutoFit/>
          </a:bodyPr>
          <a:lstStyle/>
          <a:p>
            <a:pPr indent="266700" algn="l" eaLnBrk="1" hangingPunct="1">
              <a:lnSpc>
                <a:spcPct val="100000"/>
              </a:lnSpc>
              <a:spcBef>
                <a:spcPct val="0"/>
              </a:spcBef>
              <a:buFontTx/>
              <a:buNone/>
            </a:pPr>
            <a:endParaRPr lang="zh-CN" altLang="en-US" sz="1800"/>
          </a:p>
        </p:txBody>
      </p:sp>
      <p:sp>
        <p:nvSpPr>
          <p:cNvPr id="1490953" name="Rectangle 11"/>
          <p:cNvSpPr>
            <a:spLocks noChangeArrowheads="1"/>
          </p:cNvSpPr>
          <p:nvPr/>
        </p:nvSpPr>
        <p:spPr bwMode="auto">
          <a:xfrm>
            <a:off x="3771900" y="3703638"/>
            <a:ext cx="184150" cy="366712"/>
          </a:xfrm>
          <a:prstGeom prst="rect">
            <a:avLst/>
          </a:prstGeom>
          <a:noFill/>
          <a:ln w="9525">
            <a:noFill/>
            <a:miter lim="800000"/>
            <a:headEnd/>
            <a:tailEnd/>
          </a:ln>
        </p:spPr>
        <p:txBody>
          <a:bodyPr wrap="none" anchor="ctr">
            <a:spAutoFit/>
          </a:bodyPr>
          <a:lstStyle/>
          <a:p>
            <a:pPr algn="l" eaLnBrk="1" hangingPunct="1">
              <a:lnSpc>
                <a:spcPct val="100000"/>
              </a:lnSpc>
              <a:spcBef>
                <a:spcPct val="0"/>
              </a:spcBef>
              <a:buFontTx/>
              <a:buNone/>
            </a:pPr>
            <a:endParaRPr lang="zh-CN" altLang="en-US" sz="18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pic>
        <p:nvPicPr>
          <p:cNvPr id="328705" name="Picture 1" descr="zt4"/>
          <p:cNvPicPr>
            <a:picLocks noChangeAspect="1" noChangeArrowheads="1"/>
          </p:cNvPicPr>
          <p:nvPr/>
        </p:nvPicPr>
        <p:blipFill>
          <a:blip r:embed="rId4" cstate="print"/>
          <a:srcRect/>
          <a:stretch>
            <a:fillRect/>
          </a:stretch>
        </p:blipFill>
        <p:spPr bwMode="auto">
          <a:xfrm>
            <a:off x="4572000" y="1428736"/>
            <a:ext cx="3971235" cy="3117512"/>
          </a:xfrm>
          <a:prstGeom prst="rect">
            <a:avLst/>
          </a:prstGeom>
          <a:noFill/>
          <a:ln w="9525">
            <a:noFill/>
            <a:miter lim="800000"/>
            <a:headEnd/>
            <a:tailEnd/>
          </a:ln>
        </p:spPr>
      </p:pic>
      <p:sp>
        <p:nvSpPr>
          <p:cNvPr id="328706" name="Rectangle 2"/>
          <p:cNvSpPr>
            <a:spLocks noChangeArrowheads="1"/>
          </p:cNvSpPr>
          <p:nvPr/>
        </p:nvSpPr>
        <p:spPr bwMode="auto">
          <a:xfrm>
            <a:off x="571472" y="4572008"/>
            <a:ext cx="8215371" cy="188769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algn="l" defTabSz="914400" rtl="0" eaLnBrk="1" fontAlgn="base" latinLnBrk="0" hangingPunct="1">
              <a:lnSpc>
                <a:spcPts val="35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mn-ea"/>
                <a:cs typeface="Times New Roman" pitchFamily="18" charset="0"/>
              </a:rPr>
              <a:t>(1)</a:t>
            </a:r>
            <a:r>
              <a:rPr kumimoji="0" lang="zh-CN" altLang="en-US" sz="2400" b="1" i="0" u="none" strike="noStrike" cap="none" normalizeH="0" baseline="0" dirty="0" smtClean="0">
                <a:ln>
                  <a:noFill/>
                </a:ln>
                <a:solidFill>
                  <a:schemeClr val="tx1"/>
                </a:solidFill>
                <a:effectLst/>
                <a:latin typeface="+mn-ea"/>
                <a:cs typeface="Times New Roman" pitchFamily="18" charset="0"/>
              </a:rPr>
              <a:t>请为这幅漫画拟个恰当的标题。</a:t>
            </a:r>
            <a:r>
              <a:rPr kumimoji="0" lang="en-US" altLang="zh-CN" sz="2400" b="1" i="0" u="none" strike="noStrike" cap="none" normalizeH="0" baseline="0" dirty="0" smtClean="0">
                <a:ln>
                  <a:noFill/>
                </a:ln>
                <a:solidFill>
                  <a:schemeClr val="tx1"/>
                </a:solidFill>
                <a:effectLst/>
                <a:latin typeface="+mn-ea"/>
                <a:cs typeface="Times New Roman" pitchFamily="18" charset="0"/>
              </a:rPr>
              <a:t>(</a:t>
            </a:r>
            <a:r>
              <a:rPr kumimoji="0" lang="zh-CN" altLang="en-US" sz="2400" b="1" i="0" u="none" strike="noStrike" cap="none" normalizeH="0" baseline="0" dirty="0" smtClean="0">
                <a:ln>
                  <a:noFill/>
                </a:ln>
                <a:solidFill>
                  <a:schemeClr val="tx1"/>
                </a:solidFill>
                <a:effectLst/>
                <a:latin typeface="+mn-ea"/>
                <a:cs typeface="Times New Roman" pitchFamily="18" charset="0"/>
              </a:rPr>
              <a:t>不得以“无题”为题</a:t>
            </a:r>
            <a:r>
              <a:rPr kumimoji="0" lang="en-US" altLang="zh-CN" sz="2400" b="1" i="0" u="none" strike="noStrike" cap="none" normalizeH="0" baseline="0" dirty="0" smtClean="0">
                <a:ln>
                  <a:noFill/>
                </a:ln>
                <a:solidFill>
                  <a:schemeClr val="tx1"/>
                </a:solidFill>
                <a:effectLst/>
                <a:latin typeface="+mn-ea"/>
                <a:cs typeface="Times New Roman" pitchFamily="18" charset="0"/>
              </a:rPr>
              <a:t>)(</a:t>
            </a:r>
            <a:r>
              <a:rPr kumimoji="0" lang="en-US" altLang="zh-CN" sz="24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2</a:t>
            </a:r>
            <a:r>
              <a:rPr kumimoji="0" lang="zh-CN" altLang="en-US" sz="2400" b="1" i="0" u="none" strike="noStrike" cap="none" normalizeH="0" baseline="0" dirty="0" smtClean="0">
                <a:ln>
                  <a:noFill/>
                </a:ln>
                <a:solidFill>
                  <a:schemeClr val="tx1"/>
                </a:solidFill>
                <a:effectLst/>
                <a:latin typeface="+mn-ea"/>
                <a:cs typeface="Times New Roman" pitchFamily="18" charset="0"/>
              </a:rPr>
              <a:t>分</a:t>
            </a:r>
            <a:r>
              <a:rPr kumimoji="0" lang="en-US" altLang="zh-CN" sz="2400" b="1" i="0" u="none" strike="noStrike" cap="none" normalizeH="0" baseline="0" dirty="0" smtClean="0">
                <a:ln>
                  <a:noFill/>
                </a:ln>
                <a:solidFill>
                  <a:schemeClr val="tx1"/>
                </a:solidFill>
                <a:effectLst/>
                <a:latin typeface="+mn-ea"/>
                <a:cs typeface="Times New Roman" pitchFamily="18" charset="0"/>
              </a:rPr>
              <a:t>)</a:t>
            </a:r>
            <a:endParaRPr kumimoji="0" lang="en-US" altLang="zh-CN" sz="2400" b="1" i="0" u="none" strike="noStrike" cap="none" normalizeH="0" baseline="0" dirty="0" smtClean="0">
              <a:ln>
                <a:noFill/>
              </a:ln>
              <a:solidFill>
                <a:schemeClr val="tx1"/>
              </a:solidFill>
              <a:effectLst/>
              <a:latin typeface="+mn-ea"/>
            </a:endParaRPr>
          </a:p>
          <a:p>
            <a:pPr marL="0" marR="0" lvl="0" algn="l" defTabSz="914400" rtl="0" eaLnBrk="0" fontAlgn="base" latinLnBrk="0" hangingPunct="0">
              <a:lnSpc>
                <a:spcPts val="35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mn-ea"/>
                <a:cs typeface="Times New Roman" pitchFamily="18" charset="0"/>
              </a:rPr>
              <a:t>(2)</a:t>
            </a:r>
            <a:r>
              <a:rPr kumimoji="0" lang="zh-CN" altLang="en-US" sz="2400" b="1" i="0" u="none" strike="noStrike" cap="none" normalizeH="0" baseline="0" dirty="0" smtClean="0">
                <a:ln>
                  <a:noFill/>
                </a:ln>
                <a:solidFill>
                  <a:schemeClr val="tx1"/>
                </a:solidFill>
                <a:effectLst/>
                <a:latin typeface="+mn-ea"/>
                <a:cs typeface="Times New Roman" pitchFamily="18" charset="0"/>
              </a:rPr>
              <a:t>漫画反映了什么问题？请对此加以评论，不超过</a:t>
            </a:r>
            <a:r>
              <a:rPr kumimoji="0" lang="en-US" altLang="zh-CN" sz="24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70</a:t>
            </a:r>
            <a:r>
              <a:rPr kumimoji="0" lang="zh-CN" altLang="en-US" sz="2400" b="1" i="0" u="none" strike="noStrike" cap="none" normalizeH="0" baseline="0" dirty="0" smtClean="0">
                <a:ln>
                  <a:noFill/>
                </a:ln>
                <a:solidFill>
                  <a:schemeClr val="tx1"/>
                </a:solidFill>
                <a:effectLst/>
                <a:latin typeface="+mn-ea"/>
                <a:cs typeface="Times New Roman" pitchFamily="18" charset="0"/>
              </a:rPr>
              <a:t>个字。</a:t>
            </a:r>
            <a:r>
              <a:rPr kumimoji="0" lang="en-US" altLang="zh-CN" sz="2400" b="1" i="0" u="none" strike="noStrike" cap="none" normalizeH="0" baseline="0" dirty="0" smtClean="0">
                <a:ln>
                  <a:noFill/>
                </a:ln>
                <a:solidFill>
                  <a:schemeClr val="tx1"/>
                </a:solidFill>
                <a:effectLst/>
                <a:latin typeface="+mn-ea"/>
                <a:cs typeface="Times New Roman" pitchFamily="18" charset="0"/>
              </a:rPr>
              <a:t>(</a:t>
            </a:r>
            <a:r>
              <a:rPr kumimoji="0" lang="en-US" altLang="zh-CN" sz="24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4</a:t>
            </a:r>
            <a:r>
              <a:rPr kumimoji="0" lang="zh-CN" altLang="en-US" sz="2400" b="1" i="0" u="none" strike="noStrike" cap="none" normalizeH="0" baseline="0" dirty="0" smtClean="0">
                <a:ln>
                  <a:noFill/>
                </a:ln>
                <a:solidFill>
                  <a:schemeClr val="tx1"/>
                </a:solidFill>
                <a:effectLst/>
                <a:latin typeface="+mn-ea"/>
                <a:cs typeface="Times New Roman" pitchFamily="18" charset="0"/>
              </a:rPr>
              <a:t>分</a:t>
            </a:r>
            <a:r>
              <a:rPr kumimoji="0" lang="en-US" altLang="zh-CN" sz="2400" b="1" i="0" u="none" strike="noStrike" cap="none" normalizeH="0" baseline="0" dirty="0" smtClean="0">
                <a:ln>
                  <a:noFill/>
                </a:ln>
                <a:solidFill>
                  <a:schemeClr val="tx1"/>
                </a:solidFill>
                <a:effectLst/>
                <a:latin typeface="+mn-ea"/>
                <a:cs typeface="Times New Roman" pitchFamily="18" charset="0"/>
              </a:rPr>
              <a:t>)</a:t>
            </a:r>
            <a:endParaRPr kumimoji="0" lang="en-US" altLang="zh-CN" sz="2400" b="1" i="0" u="none" strike="noStrike" cap="none" normalizeH="0" baseline="0" dirty="0" smtClean="0">
              <a:ln>
                <a:noFill/>
              </a:ln>
              <a:solidFill>
                <a:schemeClr val="tx1"/>
              </a:solidFill>
              <a:effectLst/>
              <a:latin typeface="+mn-ea"/>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90951">
                                            <p:txEl>
                                              <p:pRg st="0" end="0"/>
                                            </p:txEl>
                                          </p:spTgt>
                                        </p:tgtEl>
                                        <p:attrNameLst>
                                          <p:attrName>style.visibility</p:attrName>
                                        </p:attrNameLst>
                                      </p:cBhvr>
                                      <p:to>
                                        <p:strVal val="visible"/>
                                      </p:to>
                                    </p:set>
                                    <p:anim calcmode="lin" valueType="num">
                                      <p:cBhvr additive="base">
                                        <p:cTn id="7" dur="500" fill="hold"/>
                                        <p:tgtEl>
                                          <p:spTgt spid="14909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909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328705"/>
                                        </p:tgtEl>
                                        <p:attrNameLst>
                                          <p:attrName>style.visibility</p:attrName>
                                        </p:attrNameLst>
                                      </p:cBhvr>
                                      <p:to>
                                        <p:strVal val="visible"/>
                                      </p:to>
                                    </p:set>
                                    <p:animEffect transition="in" filter="diamond(in)">
                                      <p:cBhvr>
                                        <p:cTn id="13" dur="500"/>
                                        <p:tgtEl>
                                          <p:spTgt spid="32870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28706">
                                            <p:txEl>
                                              <p:pRg st="0" end="0"/>
                                            </p:txEl>
                                          </p:spTgt>
                                        </p:tgtEl>
                                        <p:attrNameLst>
                                          <p:attrName>style.visibility</p:attrName>
                                        </p:attrNameLst>
                                      </p:cBhvr>
                                      <p:to>
                                        <p:strVal val="visible"/>
                                      </p:to>
                                    </p:set>
                                    <p:anim calcmode="lin" valueType="num">
                                      <p:cBhvr additive="base">
                                        <p:cTn id="18" dur="500" fill="hold"/>
                                        <p:tgtEl>
                                          <p:spTgt spid="328706">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28706">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28706">
                                            <p:txEl>
                                              <p:pRg st="1" end="1"/>
                                            </p:txEl>
                                          </p:spTgt>
                                        </p:tgtEl>
                                        <p:attrNameLst>
                                          <p:attrName>style.visibility</p:attrName>
                                        </p:attrNameLst>
                                      </p:cBhvr>
                                      <p:to>
                                        <p:strVal val="visible"/>
                                      </p:to>
                                    </p:set>
                                    <p:anim calcmode="lin" valueType="num">
                                      <p:cBhvr additive="base">
                                        <p:cTn id="22" dur="500" fill="hold"/>
                                        <p:tgtEl>
                                          <p:spTgt spid="328706">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2870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836613"/>
            <a:ext cx="8208962" cy="5545137"/>
          </a:xfrm>
        </p:spPr>
        <p:txBody>
          <a:bodyPr/>
          <a:lstStyle/>
          <a:p>
            <a:pPr marL="0" indent="0" algn="just" eaLnBrk="1" hangingPunct="1">
              <a:lnSpc>
                <a:spcPct val="122000"/>
              </a:lnSpc>
              <a:spcBef>
                <a:spcPct val="0"/>
              </a:spcBef>
              <a:buNone/>
            </a:pPr>
            <a:r>
              <a:rPr lang="en-US" altLang="zh-CN" sz="2400" b="1" dirty="0" smtClean="0">
                <a:latin typeface="宋体" pitchFamily="2" charset="-122"/>
              </a:rPr>
              <a:t>    5.附庸风雅：指缺乏文化修养的人为了装点门面而结交文人，参加有关文化活动，装出自己很有修养的样子。</a:t>
            </a:r>
          </a:p>
          <a:p>
            <a:pPr marL="0" indent="0" algn="just" eaLnBrk="1" hangingPunct="1">
              <a:lnSpc>
                <a:spcPct val="122000"/>
              </a:lnSpc>
              <a:spcBef>
                <a:spcPct val="0"/>
              </a:spcBef>
              <a:buNone/>
            </a:pPr>
            <a:r>
              <a:rPr lang="en-US" altLang="zh-CN" sz="2400" b="1" dirty="0" smtClean="0">
                <a:latin typeface="宋体" pitchFamily="2" charset="-122"/>
              </a:rPr>
              <a:t>    6. </a:t>
            </a:r>
            <a:r>
              <a:rPr lang="en-US" altLang="zh-CN" sz="2400" b="1" dirty="0" err="1" smtClean="0">
                <a:latin typeface="宋体" pitchFamily="2" charset="-122"/>
              </a:rPr>
              <a:t>藏头露尾</a:t>
            </a:r>
            <a:r>
              <a:rPr lang="en-US" altLang="zh-CN" sz="2400" b="1" dirty="0" smtClean="0">
                <a:latin typeface="宋体" pitchFamily="2" charset="-122"/>
              </a:rPr>
              <a:t>：</a:t>
            </a:r>
            <a:r>
              <a:rPr lang="zh-CN" altLang="en-US" sz="2400" b="1" dirty="0" smtClean="0">
                <a:latin typeface="宋体" pitchFamily="2" charset="-122"/>
              </a:rPr>
              <a:t>形容说话办事露一点儿藏一点儿，不完全表露出来。</a:t>
            </a:r>
            <a:endParaRPr lang="en-US" altLang="zh-CN" sz="2400" b="1" dirty="0" smtClean="0">
              <a:latin typeface="宋体" pitchFamily="2" charset="-122"/>
            </a:endParaRPr>
          </a:p>
          <a:p>
            <a:pPr marL="0" indent="0" algn="just" eaLnBrk="1" hangingPunct="1">
              <a:lnSpc>
                <a:spcPct val="122000"/>
              </a:lnSpc>
              <a:spcBef>
                <a:spcPct val="0"/>
              </a:spcBef>
              <a:buFont typeface="Arial" charset="0"/>
              <a:buNone/>
            </a:pPr>
            <a:r>
              <a:rPr lang="en-US" altLang="zh-CN" sz="2400" b="1" dirty="0" smtClean="0">
                <a:latin typeface="宋体" pitchFamily="2" charset="-122"/>
              </a:rPr>
              <a:t>    7. </a:t>
            </a:r>
            <a:r>
              <a:rPr lang="en-US" altLang="zh-CN" sz="2400" b="1" dirty="0" err="1" smtClean="0">
                <a:latin typeface="宋体" pitchFamily="2" charset="-122"/>
              </a:rPr>
              <a:t>沽名钓誉：用某种不正当的手段</a:t>
            </a:r>
            <a:r>
              <a:rPr lang="zh-CN" altLang="en-US" sz="2400" b="1" dirty="0" smtClean="0">
                <a:latin typeface="宋体" pitchFamily="2" charset="-122"/>
              </a:rPr>
              <a:t>谋取</a:t>
            </a:r>
            <a:r>
              <a:rPr lang="en-US" altLang="zh-CN" sz="2400" b="1" dirty="0" err="1" smtClean="0">
                <a:latin typeface="宋体" pitchFamily="2" charset="-122"/>
              </a:rPr>
              <a:t>名誉</a:t>
            </a:r>
            <a:r>
              <a:rPr lang="en-US" altLang="zh-CN" sz="2400" b="1" dirty="0" smtClean="0">
                <a:latin typeface="宋体" pitchFamily="2" charset="-122"/>
              </a:rPr>
              <a:t>。</a:t>
            </a:r>
            <a:r>
              <a:rPr lang="en-US" altLang="zh-CN" sz="2400" b="1" dirty="0" err="1" smtClean="0">
                <a:latin typeface="宋体" pitchFamily="2" charset="-122"/>
              </a:rPr>
              <a:t>沽：买</a:t>
            </a:r>
            <a:r>
              <a:rPr lang="en-US" altLang="zh-CN" sz="2400" b="1" dirty="0" smtClean="0">
                <a:latin typeface="宋体" pitchFamily="2" charset="-122"/>
              </a:rPr>
              <a:t>。</a:t>
            </a:r>
            <a:r>
              <a:rPr lang="en-US" altLang="zh-CN" sz="2400" b="1" dirty="0" err="1" smtClean="0">
                <a:latin typeface="宋体" pitchFamily="2" charset="-122"/>
              </a:rPr>
              <a:t>钓：用饵引鱼上钩，比喻骗取</a:t>
            </a:r>
            <a:r>
              <a:rPr lang="en-US" altLang="zh-CN" sz="2400" b="1" dirty="0" smtClean="0">
                <a:latin typeface="宋体" pitchFamily="2" charset="-122"/>
              </a:rPr>
              <a:t>。</a:t>
            </a:r>
          </a:p>
          <a:p>
            <a:pPr marL="0" indent="0" algn="just" eaLnBrk="1" hangingPunct="1">
              <a:lnSpc>
                <a:spcPct val="122000"/>
              </a:lnSpc>
              <a:spcBef>
                <a:spcPct val="0"/>
              </a:spcBef>
              <a:buFont typeface="Arial" charset="0"/>
              <a:buNone/>
            </a:pPr>
            <a:r>
              <a:rPr lang="en-US" altLang="zh-CN" sz="2400" b="1" dirty="0" smtClean="0">
                <a:latin typeface="宋体" pitchFamily="2" charset="-122"/>
              </a:rPr>
              <a:t>    8. </a:t>
            </a:r>
            <a:r>
              <a:rPr lang="en-US" altLang="zh-CN" sz="2400" b="1" dirty="0" err="1" smtClean="0">
                <a:latin typeface="宋体" pitchFamily="2" charset="-122"/>
              </a:rPr>
              <a:t>煊赫一时：在一个时期内名声威势很盛</a:t>
            </a:r>
            <a:r>
              <a:rPr lang="en-US" altLang="zh-CN" sz="2400" b="1" dirty="0" smtClean="0">
                <a:latin typeface="宋体" pitchFamily="2" charset="-122"/>
              </a:rPr>
              <a:t>。</a:t>
            </a:r>
            <a:r>
              <a:rPr lang="en-US" altLang="zh-CN" sz="2400" b="1" dirty="0" err="1" smtClean="0">
                <a:latin typeface="宋体" pitchFamily="2" charset="-122"/>
              </a:rPr>
              <a:t>含贬义</a:t>
            </a:r>
            <a:r>
              <a:rPr lang="en-US" altLang="zh-CN" sz="2400" b="1" dirty="0" smtClean="0">
                <a:latin typeface="宋体" pitchFamily="2" charset="-122"/>
              </a:rPr>
              <a:t>。</a:t>
            </a:r>
          </a:p>
          <a:p>
            <a:pPr marL="0" indent="0" algn="just" eaLnBrk="1" hangingPunct="1">
              <a:lnSpc>
                <a:spcPct val="122000"/>
              </a:lnSpc>
              <a:spcBef>
                <a:spcPct val="0"/>
              </a:spcBef>
              <a:buFont typeface="Arial" charset="0"/>
              <a:buNone/>
            </a:pPr>
            <a:r>
              <a:rPr lang="en-US" altLang="zh-CN" sz="2400" b="1" dirty="0" smtClean="0">
                <a:latin typeface="宋体" pitchFamily="2" charset="-122"/>
              </a:rPr>
              <a:t>    9.舞文弄墨：原指歪曲法律条文作弊。</a:t>
            </a:r>
            <a:r>
              <a:rPr lang="en-US" altLang="zh-CN" sz="2400" b="1" dirty="0" err="1" smtClean="0">
                <a:latin typeface="宋体" pitchFamily="2" charset="-122"/>
              </a:rPr>
              <a:t>现在常指玩弄文字技巧</a:t>
            </a:r>
            <a:r>
              <a:rPr lang="en-US" altLang="zh-CN" sz="2400" b="1" dirty="0" smtClean="0">
                <a:latin typeface="宋体" pitchFamily="2" charset="-122"/>
              </a:rPr>
              <a:t>。</a:t>
            </a:r>
            <a:r>
              <a:rPr lang="en-US" altLang="zh-CN" sz="2400" b="1" dirty="0" err="1" smtClean="0">
                <a:latin typeface="宋体" pitchFamily="2" charset="-122"/>
              </a:rPr>
              <a:t>舞、弄：玩弄</a:t>
            </a:r>
            <a:r>
              <a:rPr lang="en-US" altLang="zh-CN" sz="2400" b="1" dirty="0" smtClean="0">
                <a:latin typeface="宋体" pitchFamily="2" charset="-122"/>
              </a:rPr>
              <a:t>。</a:t>
            </a:r>
            <a:r>
              <a:rPr lang="en-US" altLang="zh-CN" sz="2400" b="1" dirty="0" err="1" smtClean="0">
                <a:latin typeface="宋体" pitchFamily="2" charset="-122"/>
              </a:rPr>
              <a:t>文、墨：文笔</a:t>
            </a:r>
            <a:r>
              <a:rPr lang="en-US" altLang="zh-CN" sz="2400" b="1" dirty="0" smtClean="0">
                <a:latin typeface="宋体" pitchFamily="2" charset="-122"/>
              </a:rPr>
              <a:t>。</a:t>
            </a:r>
          </a:p>
          <a:p>
            <a:pPr marL="0" indent="0" algn="just" eaLnBrk="1" hangingPunct="1">
              <a:lnSpc>
                <a:spcPct val="122000"/>
              </a:lnSpc>
              <a:spcBef>
                <a:spcPct val="0"/>
              </a:spcBef>
              <a:buNone/>
            </a:pPr>
            <a:r>
              <a:rPr lang="en-US" altLang="zh-CN" sz="2400" b="1" dirty="0" smtClean="0">
                <a:latin typeface="宋体" pitchFamily="2" charset="-122"/>
              </a:rPr>
              <a:t>   10. </a:t>
            </a:r>
            <a:r>
              <a:rPr lang="zh-CN" altLang="en-US" sz="2400" b="1" dirty="0" smtClean="0">
                <a:latin typeface="宋体" pitchFamily="2" charset="-122"/>
              </a:rPr>
              <a:t>罄竹难书：形容事实</a:t>
            </a:r>
            <a:r>
              <a:rPr lang="en-US" altLang="zh-CN" sz="2400" b="1" dirty="0" smtClean="0">
                <a:latin typeface="宋体" pitchFamily="2" charset="-122"/>
              </a:rPr>
              <a:t>(</a:t>
            </a:r>
            <a:r>
              <a:rPr lang="zh-CN" altLang="en-US" sz="2400" b="1" dirty="0" smtClean="0">
                <a:latin typeface="宋体" pitchFamily="2" charset="-122"/>
              </a:rPr>
              <a:t>多指罪行</a:t>
            </a:r>
            <a:r>
              <a:rPr lang="en-US" altLang="zh-CN" sz="2400" b="1" dirty="0" smtClean="0">
                <a:latin typeface="宋体" pitchFamily="2" charset="-122"/>
              </a:rPr>
              <a:t>)</a:t>
            </a:r>
            <a:r>
              <a:rPr lang="zh-CN" altLang="en-US" sz="2400" b="1" dirty="0" smtClean="0">
                <a:latin typeface="宋体" pitchFamily="2" charset="-122"/>
              </a:rPr>
              <a:t>多得写不完。罄：尽，完。竹：古时用来写字的竹简。</a:t>
            </a:r>
          </a:p>
          <a:p>
            <a:pPr marL="0" indent="0" algn="just" eaLnBrk="1" hangingPunct="1">
              <a:lnSpc>
                <a:spcPct val="122000"/>
              </a:lnSpc>
              <a:spcBef>
                <a:spcPct val="0"/>
              </a:spcBef>
              <a:buFont typeface="Arial" charset="0"/>
              <a:buNone/>
            </a:pPr>
            <a:r>
              <a:rPr lang="en-US" altLang="zh-CN" sz="2400" b="1" dirty="0" smtClean="0">
                <a:latin typeface="宋体" pitchFamily="2" charset="-122"/>
              </a:rPr>
              <a:t>   11.</a:t>
            </a:r>
            <a:r>
              <a:rPr lang="zh-CN" altLang="en-US" sz="2400" b="1" dirty="0" smtClean="0">
                <a:latin typeface="宋体" pitchFamily="2" charset="-122"/>
              </a:rPr>
              <a:t>移天易日：比喻野心家篡夺政权。易：更换。</a:t>
            </a:r>
            <a:endParaRPr lang="en-US" altLang="zh-CN" sz="2400" b="1" dirty="0" smtClean="0">
              <a:latin typeface="宋体" pitchFamily="2" charset="-122"/>
            </a:endParaRPr>
          </a:p>
        </p:txBody>
      </p:sp>
      <p:grpSp>
        <p:nvGrpSpPr>
          <p:cNvPr id="2" name="Group 5"/>
          <p:cNvGrpSpPr>
            <a:grpSpLocks/>
          </p:cNvGrpSpPr>
          <p:nvPr/>
        </p:nvGrpSpPr>
        <p:grpSpPr bwMode="auto">
          <a:xfrm>
            <a:off x="1588" y="2674938"/>
            <a:ext cx="609600" cy="1978025"/>
            <a:chOff x="1" y="1685"/>
            <a:chExt cx="384" cy="1246"/>
          </a:xfrm>
        </p:grpSpPr>
        <p:pic>
          <p:nvPicPr>
            <p:cNvPr id="958469" name="Picture 6"/>
            <p:cNvPicPr>
              <a:picLocks noChangeAspect="1" noChangeArrowheads="1"/>
            </p:cNvPicPr>
            <p:nvPr/>
          </p:nvPicPr>
          <p:blipFill>
            <a:blip r:embed="rId2" cstate="print"/>
            <a:srcRect/>
            <a:stretch>
              <a:fillRect/>
            </a:stretch>
          </p:blipFill>
          <p:spPr bwMode="auto">
            <a:xfrm>
              <a:off x="1" y="1685"/>
              <a:ext cx="384" cy="1171"/>
            </a:xfrm>
            <a:prstGeom prst="rect">
              <a:avLst/>
            </a:prstGeom>
            <a:noFill/>
            <a:ln w="9525">
              <a:noFill/>
              <a:miter lim="800000"/>
              <a:headEnd/>
              <a:tailEnd/>
            </a:ln>
          </p:spPr>
        </p:pic>
        <p:sp>
          <p:nvSpPr>
            <p:cNvPr id="958470" name="内容占位符 2"/>
            <p:cNvSpPr>
              <a:spLocks/>
            </p:cNvSpPr>
            <p:nvPr/>
          </p:nvSpPr>
          <p:spPr bwMode="auto">
            <a:xfrm>
              <a:off x="68" y="1752"/>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考点</a:t>
              </a:r>
            </a:p>
            <a:p>
              <a:pPr algn="l" eaLnBrk="1" hangingPunct="1">
                <a:lnSpc>
                  <a:spcPts val="2300"/>
                </a:lnSpc>
                <a:spcBef>
                  <a:spcPct val="0"/>
                </a:spcBef>
              </a:pP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技法</a:t>
              </a:r>
            </a:p>
          </p:txBody>
        </p:sp>
      </p:gr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p:cNvSpPr>
          <p:nvPr/>
        </p:nvSpPr>
        <p:spPr bwMode="auto">
          <a:xfrm>
            <a:off x="827088" y="215900"/>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dirty="0">
                <a:solidFill>
                  <a:srgbClr val="C00000"/>
                </a:solidFill>
                <a:latin typeface="幼圆" pitchFamily="49" charset="-122"/>
                <a:ea typeface="幼圆" pitchFamily="49" charset="-122"/>
              </a:rPr>
              <a:t>专题一　正确使用词语</a:t>
            </a:r>
            <a:r>
              <a:rPr lang="en-US" altLang="zh-CN" sz="2200" b="1" dirty="0">
                <a:solidFill>
                  <a:srgbClr val="C00000"/>
                </a:solidFill>
                <a:latin typeface="幼圆" pitchFamily="49" charset="-122"/>
                <a:ea typeface="幼圆" pitchFamily="49" charset="-122"/>
              </a:rPr>
              <a:t>(</a:t>
            </a:r>
            <a:r>
              <a:rPr lang="zh-CN" altLang="en-US" sz="2200" b="1" dirty="0">
                <a:solidFill>
                  <a:srgbClr val="C00000"/>
                </a:solidFill>
                <a:latin typeface="幼圆" pitchFamily="49" charset="-122"/>
                <a:ea typeface="幼圆" pitchFamily="49" charset="-122"/>
              </a:rPr>
              <a:t>包括熟语</a:t>
            </a:r>
            <a:r>
              <a:rPr lang="en-US" altLang="zh-CN" sz="2200" b="1" dirty="0">
                <a:solidFill>
                  <a:srgbClr val="C00000"/>
                </a:solidFill>
                <a:latin typeface="幼圆" pitchFamily="49" charset="-122"/>
                <a:ea typeface="幼圆" pitchFamily="49"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2994" name="Rectangle 2"/>
          <p:cNvSpPr>
            <a:spLocks noChangeArrowheads="1"/>
          </p:cNvSpPr>
          <p:nvPr/>
        </p:nvSpPr>
        <p:spPr bwMode="auto">
          <a:xfrm>
            <a:off x="790575" y="936625"/>
            <a:ext cx="7920038"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mn-ea"/>
                <a:cs typeface="Times New Roman" pitchFamily="18" charset="0"/>
              </a:rPr>
              <a:t>(1)</a:t>
            </a:r>
            <a:r>
              <a:rPr lang="zh-CN" altLang="en-US" sz="2400" b="1" dirty="0" smtClean="0">
                <a:solidFill>
                  <a:srgbClr val="990033"/>
                </a:solidFill>
                <a:latin typeface="+mn-ea"/>
                <a:cs typeface="Times New Roman" pitchFamily="18" charset="0"/>
              </a:rPr>
              <a:t>数字上的腐败</a:t>
            </a: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或：</a:t>
            </a: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独木成林</a:t>
            </a: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数字牛皮</a:t>
            </a:r>
            <a:r>
              <a:rPr lang="en-US" altLang="zh-CN" sz="2400" b="1" dirty="0" smtClean="0">
                <a:solidFill>
                  <a:srgbClr val="990033"/>
                </a:solidFill>
                <a:latin typeface="+mn-ea"/>
                <a:cs typeface="Times New Roman" pitchFamily="18" charset="0"/>
              </a:rPr>
              <a:t>”)(</a:t>
            </a:r>
            <a:r>
              <a:rPr lang="en-US" altLang="zh-CN" sz="2400" b="1" dirty="0" smtClean="0">
                <a:solidFill>
                  <a:srgbClr val="990033"/>
                </a:solidFill>
                <a:latin typeface="宋体" pitchFamily="2" charset="-122"/>
                <a:ea typeface="宋体" pitchFamily="2" charset="-122"/>
                <a:cs typeface="Times New Roman" pitchFamily="18" charset="0"/>
              </a:rPr>
              <a:t>2</a:t>
            </a:r>
            <a:r>
              <a:rPr lang="zh-CN" altLang="en-US" sz="2400" b="1" dirty="0" smtClean="0">
                <a:solidFill>
                  <a:srgbClr val="990033"/>
                </a:solidFill>
                <a:latin typeface="+mn-ea"/>
                <a:cs typeface="Times New Roman" pitchFamily="18" charset="0"/>
              </a:rPr>
              <a:t>分</a:t>
            </a:r>
            <a:r>
              <a:rPr lang="en-US" altLang="zh-CN" sz="2400" b="1" dirty="0" smtClean="0">
                <a:solidFill>
                  <a:srgbClr val="990033"/>
                </a:solidFill>
                <a:latin typeface="+mn-ea"/>
                <a:cs typeface="Times New Roman" pitchFamily="18" charset="0"/>
              </a:rPr>
              <a:t>)</a:t>
            </a:r>
            <a:endParaRPr lang="zh-CN" altLang="en-US" sz="2400" b="1" dirty="0" smtClean="0">
              <a:solidFill>
                <a:srgbClr val="990033"/>
              </a:solidFill>
              <a:latin typeface="+mn-ea"/>
              <a:cs typeface="Times New Roman" pitchFamily="18" charset="0"/>
            </a:endParaRPr>
          </a:p>
          <a:p>
            <a:pPr>
              <a:lnSpc>
                <a:spcPts val="3500"/>
              </a:lnSpc>
            </a:pPr>
            <a:r>
              <a:rPr lang="en-US" altLang="zh-CN" sz="2400" b="1" dirty="0" smtClean="0">
                <a:solidFill>
                  <a:srgbClr val="990033"/>
                </a:solidFill>
                <a:latin typeface="+mn-ea"/>
                <a:cs typeface="Times New Roman" pitchFamily="18" charset="0"/>
              </a:rPr>
              <a:t>(2)</a:t>
            </a:r>
            <a:r>
              <a:rPr lang="zh-CN" altLang="en-US" sz="2400" b="1" dirty="0" smtClean="0">
                <a:solidFill>
                  <a:srgbClr val="990033"/>
                </a:solidFill>
                <a:latin typeface="+mn-ea"/>
                <a:cs typeface="Times New Roman" pitchFamily="18" charset="0"/>
              </a:rPr>
              <a:t>漫画反映了统计领域在经济数据上弄虚作假的腐败问题。政府应加强监管，出台政策，坚决打击</a:t>
            </a: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数字上的腐败</a:t>
            </a: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，制伏</a:t>
            </a: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数字老虎</a:t>
            </a: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，让干部吹不起“数字牛皮”。</a:t>
            </a:r>
            <a:r>
              <a:rPr lang="en-US" altLang="zh-CN" sz="2400" b="1" dirty="0" smtClean="0">
                <a:solidFill>
                  <a:srgbClr val="990033"/>
                </a:solidFill>
                <a:latin typeface="+mn-ea"/>
                <a:cs typeface="Times New Roman" pitchFamily="18" charset="0"/>
              </a:rPr>
              <a:t>(</a:t>
            </a:r>
            <a:r>
              <a:rPr lang="en-US" altLang="zh-CN" sz="2400" b="1" dirty="0" smtClean="0">
                <a:solidFill>
                  <a:srgbClr val="990033"/>
                </a:solidFill>
                <a:latin typeface="宋体" pitchFamily="2" charset="-122"/>
                <a:ea typeface="宋体" pitchFamily="2" charset="-122"/>
                <a:cs typeface="Times New Roman" pitchFamily="18" charset="0"/>
              </a:rPr>
              <a:t>4</a:t>
            </a:r>
            <a:r>
              <a:rPr lang="zh-CN" altLang="en-US" sz="2400" b="1" dirty="0" smtClean="0">
                <a:solidFill>
                  <a:srgbClr val="990033"/>
                </a:solidFill>
                <a:latin typeface="+mn-ea"/>
                <a:cs typeface="Times New Roman" pitchFamily="18" charset="0"/>
              </a:rPr>
              <a:t>分</a:t>
            </a:r>
            <a:r>
              <a:rPr lang="en-US" altLang="zh-CN" sz="2400" b="1" dirty="0" smtClean="0">
                <a:solidFill>
                  <a:srgbClr val="990033"/>
                </a:solidFill>
                <a:latin typeface="+mn-ea"/>
                <a:cs typeface="Times New Roman" pitchFamily="18" charset="0"/>
              </a:rPr>
              <a:t>)</a:t>
            </a:r>
            <a:endParaRPr lang="zh-CN" altLang="en-US" sz="2400" b="1" dirty="0" smtClean="0">
              <a:solidFill>
                <a:srgbClr val="990033"/>
              </a:solidFill>
              <a:latin typeface="+mn-ea"/>
              <a:cs typeface="Times New Roman" pitchFamily="18" charset="0"/>
            </a:endParaRPr>
          </a:p>
          <a:p>
            <a:pPr>
              <a:lnSpc>
                <a:spcPts val="3500"/>
              </a:lnSpc>
            </a:pP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解析</a:t>
            </a:r>
            <a:r>
              <a:rPr lang="en-US" altLang="zh-CN" sz="2400" b="1" dirty="0" smtClean="0">
                <a:solidFill>
                  <a:srgbClr val="990033"/>
                </a:solidFill>
                <a:latin typeface="+mn-ea"/>
                <a:cs typeface="Times New Roman" pitchFamily="18" charset="0"/>
              </a:rPr>
              <a:t>] </a:t>
            </a:r>
            <a:r>
              <a:rPr lang="zh-CN" altLang="en-US" sz="2400" b="1" dirty="0" smtClean="0">
                <a:solidFill>
                  <a:srgbClr val="990033"/>
                </a:solidFill>
                <a:latin typeface="+mn-ea"/>
                <a:cs typeface="Times New Roman" pitchFamily="18" charset="0"/>
              </a:rPr>
              <a:t>本题考查图文转换的能力。解答图文转换题，首先要读懂漫画，仔细观察漫画中的图形和文字，不放过任何一个细节，整体理解漫画的内涵。给漫画拟标题实则考查对漫画寓意的理解。</a:t>
            </a:r>
            <a:endParaRPr lang="zh-CN" altLang="en-US" sz="2400" b="1" dirty="0">
              <a:solidFill>
                <a:srgbClr val="990033"/>
              </a:solidFill>
              <a:latin typeface="+mn-ea"/>
              <a:cs typeface="Times New Roman" pitchFamily="18" charset="0"/>
            </a:endParaRPr>
          </a:p>
        </p:txBody>
      </p:sp>
      <p:sp>
        <p:nvSpPr>
          <p:cNvPr id="1492996"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4581525"/>
            <a:ext cx="609600" cy="2028825"/>
            <a:chOff x="1" y="2886"/>
            <a:chExt cx="384" cy="1278"/>
          </a:xfrm>
        </p:grpSpPr>
        <p:pic>
          <p:nvPicPr>
            <p:cNvPr id="1492998" name="Picture 6"/>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92999"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92994">
                                            <p:txEl>
                                              <p:pRg st="0" end="0"/>
                                            </p:txEl>
                                          </p:spTgt>
                                        </p:tgtEl>
                                        <p:attrNameLst>
                                          <p:attrName>style.visibility</p:attrName>
                                        </p:attrNameLst>
                                      </p:cBhvr>
                                      <p:to>
                                        <p:strVal val="visible"/>
                                      </p:to>
                                    </p:set>
                                    <p:anim calcmode="lin" valueType="num">
                                      <p:cBhvr additive="base">
                                        <p:cTn id="7" dur="500" fill="hold"/>
                                        <p:tgtEl>
                                          <p:spTgt spid="149299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9299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92994">
                                            <p:txEl>
                                              <p:pRg st="1" end="1"/>
                                            </p:txEl>
                                          </p:spTgt>
                                        </p:tgtEl>
                                        <p:attrNameLst>
                                          <p:attrName>style.visibility</p:attrName>
                                        </p:attrNameLst>
                                      </p:cBhvr>
                                      <p:to>
                                        <p:strVal val="visible"/>
                                      </p:to>
                                    </p:set>
                                    <p:anim calcmode="lin" valueType="num">
                                      <p:cBhvr additive="base">
                                        <p:cTn id="13" dur="500" fill="hold"/>
                                        <p:tgtEl>
                                          <p:spTgt spid="149299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9299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92994">
                                            <p:txEl>
                                              <p:pRg st="2" end="2"/>
                                            </p:txEl>
                                          </p:spTgt>
                                        </p:tgtEl>
                                        <p:attrNameLst>
                                          <p:attrName>style.visibility</p:attrName>
                                        </p:attrNameLst>
                                      </p:cBhvr>
                                      <p:to>
                                        <p:strVal val="visible"/>
                                      </p:to>
                                    </p:set>
                                    <p:anim calcmode="lin" valueType="num">
                                      <p:cBhvr additive="base">
                                        <p:cTn id="19" dur="500" fill="hold"/>
                                        <p:tgtEl>
                                          <p:spTgt spid="149299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9299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2994" name="Rectangle 2"/>
          <p:cNvSpPr>
            <a:spLocks noChangeArrowheads="1"/>
          </p:cNvSpPr>
          <p:nvPr/>
        </p:nvSpPr>
        <p:spPr bwMode="auto">
          <a:xfrm>
            <a:off x="790575" y="936625"/>
            <a:ext cx="7920038" cy="5399088"/>
          </a:xfrm>
          <a:prstGeom prst="rect">
            <a:avLst/>
          </a:prstGeom>
          <a:noFill/>
          <a:ln w="9525">
            <a:noFill/>
            <a:miter lim="800000"/>
            <a:headEnd/>
            <a:tailEnd/>
          </a:ln>
        </p:spPr>
        <p:txBody>
          <a:bodyPr/>
          <a:lstStyle/>
          <a:p>
            <a:pPr>
              <a:lnSpc>
                <a:spcPts val="3500"/>
              </a:lnSpc>
            </a:pPr>
            <a:r>
              <a:rPr lang="zh-CN" altLang="en-US" sz="2400" b="1" dirty="0" smtClean="0">
                <a:solidFill>
                  <a:srgbClr val="990033"/>
                </a:solidFill>
                <a:latin typeface="+mn-ea"/>
                <a:cs typeface="Times New Roman" pitchFamily="18" charset="0"/>
              </a:rPr>
              <a:t>在这幅漫画中，左边是一棵树，右边的作画者却在画板上画了一片树林，下面配的文字为</a:t>
            </a: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统计数据</a:t>
            </a: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，这显然是在揭示统计领域在数据上弄虚作假的现象，因此，标题可以拟为</a:t>
            </a: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独木成林</a:t>
            </a: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数字上的腐败</a:t>
            </a: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等。评论就是针对漫画反映的现象，提出自己的看法，可以谈如何解决和处理这些问题。评论要有针对性，观点要明确。</a:t>
            </a:r>
            <a:endParaRPr lang="zh-CN" altLang="en-US" sz="2400" b="1" dirty="0">
              <a:solidFill>
                <a:srgbClr val="990033"/>
              </a:solidFill>
              <a:latin typeface="+mn-ea"/>
              <a:cs typeface="Times New Roman" pitchFamily="18" charset="0"/>
            </a:endParaRPr>
          </a:p>
        </p:txBody>
      </p:sp>
      <p:sp>
        <p:nvSpPr>
          <p:cNvPr id="1492996"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4581525"/>
            <a:ext cx="609600" cy="2028825"/>
            <a:chOff x="1" y="2886"/>
            <a:chExt cx="384" cy="1278"/>
          </a:xfrm>
        </p:grpSpPr>
        <p:pic>
          <p:nvPicPr>
            <p:cNvPr id="1492998" name="Picture 6"/>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92999"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92994">
                                            <p:txEl>
                                              <p:pRg st="0" end="0"/>
                                            </p:txEl>
                                          </p:spTgt>
                                        </p:tgtEl>
                                        <p:attrNameLst>
                                          <p:attrName>style.visibility</p:attrName>
                                        </p:attrNameLst>
                                      </p:cBhvr>
                                      <p:to>
                                        <p:strVal val="visible"/>
                                      </p:to>
                                    </p:set>
                                    <p:anim calcmode="lin" valueType="num">
                                      <p:cBhvr additive="base">
                                        <p:cTn id="7" dur="500" fill="hold"/>
                                        <p:tgtEl>
                                          <p:spTgt spid="149299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9299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019"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4"/>
          <p:cNvGrpSpPr>
            <a:grpSpLocks/>
          </p:cNvGrpSpPr>
          <p:nvPr/>
        </p:nvGrpSpPr>
        <p:grpSpPr bwMode="auto">
          <a:xfrm>
            <a:off x="1588" y="4581525"/>
            <a:ext cx="609600" cy="2028825"/>
            <a:chOff x="1" y="2886"/>
            <a:chExt cx="384" cy="1278"/>
          </a:xfrm>
        </p:grpSpPr>
        <p:pic>
          <p:nvPicPr>
            <p:cNvPr id="1494021"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94022"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1494023"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pPr>
            <a:r>
              <a:rPr lang="en-US" altLang="zh-CN" sz="2400" b="1" dirty="0">
                <a:latin typeface="+mn-ea"/>
              </a:rPr>
              <a:t>6</a:t>
            </a:r>
            <a:r>
              <a:rPr lang="zh-CN" altLang="en-US" sz="2400" b="1" dirty="0" smtClean="0">
                <a:latin typeface="+mn-ea"/>
              </a:rPr>
              <a:t>． 观察下面这幅关于手机的漫画，请以生动形象的语言为其题诗或配文。要求：①符合画面情景；②表达画面内涵；③不超过</a:t>
            </a:r>
            <a:r>
              <a:rPr lang="en-US" sz="2400" b="1" dirty="0" smtClean="0">
                <a:latin typeface="宋体" pitchFamily="2" charset="-122"/>
                <a:ea typeface="宋体" pitchFamily="2" charset="-122"/>
              </a:rPr>
              <a:t>40</a:t>
            </a:r>
            <a:r>
              <a:rPr lang="zh-CN" altLang="en-US" sz="2400" b="1" dirty="0" smtClean="0">
                <a:latin typeface="+mn-ea"/>
              </a:rPr>
              <a:t>个字。</a:t>
            </a:r>
            <a:r>
              <a:rPr lang="en-US" sz="2400" b="1" dirty="0" smtClean="0">
                <a:latin typeface="+mn-ea"/>
              </a:rPr>
              <a:t>(</a:t>
            </a:r>
            <a:r>
              <a:rPr lang="en-US" sz="2400" b="1" dirty="0" smtClean="0">
                <a:latin typeface="宋体" pitchFamily="2" charset="-122"/>
                <a:ea typeface="宋体" pitchFamily="2" charset="-122"/>
              </a:rPr>
              <a:t>5</a:t>
            </a:r>
            <a:r>
              <a:rPr lang="zh-CN" altLang="en-US" sz="2400" b="1" dirty="0" smtClean="0">
                <a:latin typeface="+mn-ea"/>
              </a:rPr>
              <a:t>分</a:t>
            </a:r>
            <a:r>
              <a:rPr lang="en-US" sz="2400" b="1" dirty="0" smtClean="0">
                <a:latin typeface="+mn-ea"/>
              </a:rPr>
              <a:t>)</a:t>
            </a:r>
            <a:endParaRPr lang="zh-CN" altLang="en-US" sz="2400" b="1" dirty="0" smtClean="0">
              <a:latin typeface="+mn-ea"/>
            </a:endParaRPr>
          </a:p>
          <a:p>
            <a:pPr indent="622300" algn="l" eaLnBrk="1" hangingPunct="1">
              <a:lnSpc>
                <a:spcPts val="3500"/>
              </a:lnSpc>
              <a:spcBef>
                <a:spcPct val="0"/>
              </a:spcBef>
            </a:pPr>
            <a:endParaRPr lang="zh-CN" altLang="en-US" b="1" dirty="0">
              <a:latin typeface="宋体" pitchFamily="2" charset="-122"/>
            </a:endParaRPr>
          </a:p>
          <a:p>
            <a:pPr indent="622300" algn="l" eaLnBrk="1" hangingPunct="1">
              <a:lnSpc>
                <a:spcPts val="3500"/>
              </a:lnSpc>
              <a:spcBef>
                <a:spcPct val="0"/>
              </a:spcBef>
            </a:pPr>
            <a:endParaRPr lang="zh-CN" altLang="en-US" b="1" dirty="0">
              <a:latin typeface="宋体" pitchFamily="2" charset="-122"/>
            </a:endParaRPr>
          </a:p>
          <a:p>
            <a:pPr indent="622300" algn="l" eaLnBrk="1" hangingPunct="1">
              <a:lnSpc>
                <a:spcPts val="3500"/>
              </a:lnSpc>
              <a:spcBef>
                <a:spcPct val="0"/>
              </a:spcBef>
            </a:pPr>
            <a:endParaRPr lang="zh-CN" altLang="en-US" b="1" dirty="0">
              <a:latin typeface="宋体" pitchFamily="2" charset="-122"/>
            </a:endParaRPr>
          </a:p>
          <a:p>
            <a:pPr indent="622300" algn="l" eaLnBrk="1" hangingPunct="1">
              <a:lnSpc>
                <a:spcPts val="3500"/>
              </a:lnSpc>
              <a:spcBef>
                <a:spcPct val="0"/>
              </a:spcBef>
            </a:pPr>
            <a:endParaRPr lang="zh-CN" altLang="en-US" b="1" dirty="0">
              <a:latin typeface="宋体" pitchFamily="2" charset="-122"/>
            </a:endParaRPr>
          </a:p>
          <a:p>
            <a:pPr indent="622300" algn="l" eaLnBrk="1" hangingPunct="1">
              <a:lnSpc>
                <a:spcPts val="3500"/>
              </a:lnSpc>
              <a:spcBef>
                <a:spcPct val="0"/>
              </a:spcBef>
            </a:pPr>
            <a:endParaRPr lang="zh-CN" altLang="en-US" b="1" dirty="0">
              <a:latin typeface="宋体" pitchFamily="2" charset="-122"/>
            </a:endParaRPr>
          </a:p>
          <a:p>
            <a:pPr indent="622300" algn="l" eaLnBrk="1" hangingPunct="1">
              <a:lnSpc>
                <a:spcPts val="3500"/>
              </a:lnSpc>
              <a:spcBef>
                <a:spcPct val="0"/>
              </a:spcBef>
            </a:pPr>
            <a:endParaRPr lang="zh-CN" altLang="en-US" b="1" dirty="0">
              <a:latin typeface="宋体" pitchFamily="2" charset="-122"/>
            </a:endParaRPr>
          </a:p>
          <a:p>
            <a:pPr indent="622300" algn="l" eaLnBrk="1" hangingPunct="1">
              <a:lnSpc>
                <a:spcPts val="3500"/>
              </a:lnSpc>
              <a:spcBef>
                <a:spcPct val="0"/>
              </a:spcBef>
            </a:pPr>
            <a:endParaRPr lang="zh-CN" altLang="en-US" b="1" dirty="0">
              <a:latin typeface="宋体" pitchFamily="2" charset="-122"/>
            </a:endParaRPr>
          </a:p>
          <a:p>
            <a:pPr indent="622300" algn="l" eaLnBrk="1" hangingPunct="1">
              <a:lnSpc>
                <a:spcPts val="3500"/>
              </a:lnSpc>
              <a:spcBef>
                <a:spcPct val="0"/>
              </a:spcBef>
            </a:pPr>
            <a:endParaRPr lang="zh-CN" altLang="en-US" b="1" dirty="0">
              <a:latin typeface="宋体" pitchFamily="2" charset="-122"/>
            </a:endParaRPr>
          </a:p>
        </p:txBody>
      </p:sp>
      <p:sp>
        <p:nvSpPr>
          <p:cNvPr id="1494024" name="Rectangle 8"/>
          <p:cNvSpPr>
            <a:spLocks noChangeArrowheads="1"/>
          </p:cNvSpPr>
          <p:nvPr/>
        </p:nvSpPr>
        <p:spPr bwMode="auto">
          <a:xfrm>
            <a:off x="0" y="2593975"/>
            <a:ext cx="450850" cy="366713"/>
          </a:xfrm>
          <a:prstGeom prst="rect">
            <a:avLst/>
          </a:prstGeom>
          <a:noFill/>
          <a:ln w="9525">
            <a:noFill/>
            <a:miter lim="800000"/>
            <a:headEnd/>
            <a:tailEnd/>
          </a:ln>
        </p:spPr>
        <p:txBody>
          <a:bodyPr wrap="none" anchor="ctr">
            <a:spAutoFit/>
          </a:bodyPr>
          <a:lstStyle/>
          <a:p>
            <a:pPr indent="266700" algn="l" eaLnBrk="1" hangingPunct="1">
              <a:lnSpc>
                <a:spcPct val="100000"/>
              </a:lnSpc>
              <a:spcBef>
                <a:spcPct val="0"/>
              </a:spcBef>
              <a:buFontTx/>
              <a:buNone/>
            </a:pPr>
            <a:endParaRPr lang="zh-CN" altLang="en-US" sz="1800"/>
          </a:p>
        </p:txBody>
      </p:sp>
      <p:sp>
        <p:nvSpPr>
          <p:cNvPr id="1494025" name="Rectangle 12"/>
          <p:cNvSpPr>
            <a:spLocks noChangeArrowheads="1"/>
          </p:cNvSpPr>
          <p:nvPr/>
        </p:nvSpPr>
        <p:spPr bwMode="auto">
          <a:xfrm>
            <a:off x="520700" y="3195638"/>
            <a:ext cx="184150" cy="366712"/>
          </a:xfrm>
          <a:prstGeom prst="rect">
            <a:avLst/>
          </a:prstGeom>
          <a:noFill/>
          <a:ln w="9525">
            <a:noFill/>
            <a:miter lim="800000"/>
            <a:headEnd/>
            <a:tailEnd/>
          </a:ln>
        </p:spPr>
        <p:txBody>
          <a:bodyPr wrap="none" anchor="ctr">
            <a:spAutoFit/>
          </a:bodyPr>
          <a:lstStyle/>
          <a:p>
            <a:pPr algn="l" eaLnBrk="1" hangingPunct="1">
              <a:lnSpc>
                <a:spcPct val="100000"/>
              </a:lnSpc>
              <a:spcBef>
                <a:spcPct val="0"/>
              </a:spcBef>
              <a:buFontTx/>
              <a:buNone/>
            </a:pPr>
            <a:endParaRPr lang="zh-CN" altLang="en-US" sz="18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pic>
        <p:nvPicPr>
          <p:cNvPr id="71683" name="Picture 3" descr="T3"/>
          <p:cNvPicPr>
            <a:picLocks noChangeAspect="1" noChangeArrowheads="1"/>
          </p:cNvPicPr>
          <p:nvPr/>
        </p:nvPicPr>
        <p:blipFill>
          <a:blip r:embed="rId4" cstate="print"/>
          <a:srcRect/>
          <a:stretch>
            <a:fillRect/>
          </a:stretch>
        </p:blipFill>
        <p:spPr bwMode="auto">
          <a:xfrm>
            <a:off x="2714612" y="2643181"/>
            <a:ext cx="3143272" cy="3458988"/>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94023">
                                            <p:txEl>
                                              <p:pRg st="0" end="0"/>
                                            </p:txEl>
                                          </p:spTgt>
                                        </p:tgtEl>
                                        <p:attrNameLst>
                                          <p:attrName>style.visibility</p:attrName>
                                        </p:attrNameLst>
                                      </p:cBhvr>
                                      <p:to>
                                        <p:strVal val="visible"/>
                                      </p:to>
                                    </p:set>
                                    <p:anim calcmode="lin" valueType="num">
                                      <p:cBhvr additive="base">
                                        <p:cTn id="7" dur="500" fill="hold"/>
                                        <p:tgtEl>
                                          <p:spTgt spid="14940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940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71683"/>
                                        </p:tgtEl>
                                        <p:attrNameLst>
                                          <p:attrName>style.visibility</p:attrName>
                                        </p:attrNameLst>
                                      </p:cBhvr>
                                      <p:to>
                                        <p:strVal val="visible"/>
                                      </p:to>
                                    </p:set>
                                    <p:animEffect transition="in" filter="diamond(in)">
                                      <p:cBhvr>
                                        <p:cTn id="13" dur="500"/>
                                        <p:tgtEl>
                                          <p:spTgt spid="71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90575" y="936625"/>
            <a:ext cx="7920038" cy="5399088"/>
          </a:xfrm>
          <a:prstGeom prst="rect">
            <a:avLst/>
          </a:prstGeom>
          <a:noFill/>
          <a:ln w="9525">
            <a:noFill/>
            <a:miter lim="800000"/>
            <a:headEnd/>
            <a:tailEnd/>
          </a:ln>
        </p:spPr>
        <p:txBody>
          <a:bodyPr/>
          <a:lstStyle/>
          <a:p>
            <a:pPr>
              <a:lnSpc>
                <a:spcPts val="3500"/>
              </a:lnSpc>
            </a:pPr>
            <a:r>
              <a:rPr lang="zh-CN" altLang="en-US" sz="2400" b="1" dirty="0" smtClean="0">
                <a:solidFill>
                  <a:srgbClr val="990033"/>
                </a:solidFill>
                <a:latin typeface="+mn-ea"/>
                <a:cs typeface="Times New Roman" pitchFamily="18" charset="0"/>
              </a:rPr>
              <a:t>示例一：手机似美女，梦中亦共舞。心醉意迷间，已无自我在。</a:t>
            </a:r>
          </a:p>
          <a:p>
            <a:pPr>
              <a:lnSpc>
                <a:spcPts val="3500"/>
              </a:lnSpc>
            </a:pPr>
            <a:r>
              <a:rPr lang="zh-CN" altLang="en-US" sz="2400" b="1" dirty="0" smtClean="0">
                <a:solidFill>
                  <a:srgbClr val="990033"/>
                </a:solidFill>
                <a:latin typeface="+mn-ea"/>
                <a:cs typeface="Times New Roman" pitchFamily="18" charset="0"/>
              </a:rPr>
              <a:t>示例二：手机奴役了人，共舞成为痛苦。总被手机牵制而行，人的自我何处寻找？</a:t>
            </a:r>
            <a:endParaRPr lang="en-US" altLang="zh-CN" sz="2400" b="1" dirty="0" smtClean="0">
              <a:solidFill>
                <a:srgbClr val="990033"/>
              </a:solidFill>
              <a:latin typeface="+mn-ea"/>
              <a:cs typeface="Times New Roman" pitchFamily="18" charset="0"/>
            </a:endParaRPr>
          </a:p>
          <a:p>
            <a:pPr>
              <a:lnSpc>
                <a:spcPts val="3500"/>
              </a:lnSpc>
            </a:pP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解析</a:t>
            </a:r>
            <a:r>
              <a:rPr lang="en-US" altLang="zh-CN" sz="2400" b="1" dirty="0" smtClean="0">
                <a:solidFill>
                  <a:srgbClr val="990033"/>
                </a:solidFill>
                <a:latin typeface="+mn-ea"/>
                <a:cs typeface="Times New Roman" pitchFamily="18" charset="0"/>
              </a:rPr>
              <a:t>] </a:t>
            </a:r>
            <a:r>
              <a:rPr lang="zh-CN" altLang="en-US" sz="2400" b="1" dirty="0" smtClean="0">
                <a:solidFill>
                  <a:srgbClr val="990033"/>
                </a:solidFill>
                <a:latin typeface="+mn-ea"/>
                <a:cs typeface="Times New Roman" pitchFamily="18" charset="0"/>
              </a:rPr>
              <a:t>本题属于图文转换题。难度不大，材料的关键之处是</a:t>
            </a: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手机美女牵引着一位男士跳舞</a:t>
            </a: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，由此可看出人对手机的依赖和痴迷。据此作答即可。</a:t>
            </a:r>
            <a:endParaRPr lang="zh-CN" altLang="en-US" sz="2400" b="1" dirty="0">
              <a:solidFill>
                <a:srgbClr val="990033"/>
              </a:solidFill>
              <a:latin typeface="+mn-ea"/>
              <a:cs typeface="Times New Roman" pitchFamily="18" charset="0"/>
            </a:endParaRPr>
          </a:p>
        </p:txBody>
      </p:sp>
      <p:sp>
        <p:nvSpPr>
          <p:cNvPr id="1495044"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4581525"/>
            <a:ext cx="609600" cy="2028825"/>
            <a:chOff x="1" y="2886"/>
            <a:chExt cx="384" cy="1278"/>
          </a:xfrm>
        </p:grpSpPr>
        <p:pic>
          <p:nvPicPr>
            <p:cNvPr id="1495046" name="Picture 6"/>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95047"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anim calcmode="lin" valueType="num">
                                      <p:cBhvr>
                                        <p:cTn id="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500"/>
                                        <p:tgtEl>
                                          <p:spTgt spid="5">
                                            <p:txEl>
                                              <p:pRg st="1" end="1"/>
                                            </p:txEl>
                                          </p:spTgt>
                                        </p:tgtEl>
                                      </p:cBhvr>
                                    </p:animEffect>
                                    <p:anim calcmode="lin" valueType="num">
                                      <p:cBhvr>
                                        <p:cTn id="1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500"/>
                                        <p:tgtEl>
                                          <p:spTgt spid="5">
                                            <p:txEl>
                                              <p:pRg st="2" end="2"/>
                                            </p:txEl>
                                          </p:spTgt>
                                        </p:tgtEl>
                                      </p:cBhvr>
                                    </p:animEffect>
                                    <p:anim calcmode="lin" valueType="num">
                                      <p:cBhvr>
                                        <p:cTn id="22"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067"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4"/>
          <p:cNvGrpSpPr>
            <a:grpSpLocks/>
          </p:cNvGrpSpPr>
          <p:nvPr/>
        </p:nvGrpSpPr>
        <p:grpSpPr bwMode="auto">
          <a:xfrm>
            <a:off x="1588" y="4581525"/>
            <a:ext cx="609600" cy="2028825"/>
            <a:chOff x="1" y="2886"/>
            <a:chExt cx="384" cy="1278"/>
          </a:xfrm>
        </p:grpSpPr>
        <p:pic>
          <p:nvPicPr>
            <p:cNvPr id="1496069"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96070"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1496071" name="内容占位符 2"/>
          <p:cNvSpPr>
            <a:spLocks/>
          </p:cNvSpPr>
          <p:nvPr/>
        </p:nvSpPr>
        <p:spPr bwMode="auto">
          <a:xfrm>
            <a:off x="714349" y="936624"/>
            <a:ext cx="7997852" cy="1349368"/>
          </a:xfrm>
          <a:prstGeom prst="rect">
            <a:avLst/>
          </a:prstGeom>
          <a:noFill/>
          <a:ln w="9525">
            <a:noFill/>
            <a:miter lim="800000"/>
            <a:headEnd/>
            <a:tailEnd/>
          </a:ln>
        </p:spPr>
        <p:txBody>
          <a:bodyPr/>
          <a:lstStyle/>
          <a:p>
            <a:pPr>
              <a:lnSpc>
                <a:spcPts val="3500"/>
              </a:lnSpc>
              <a:spcBef>
                <a:spcPct val="0"/>
              </a:spcBef>
            </a:pPr>
            <a:r>
              <a:rPr lang="en-US" altLang="zh-CN" sz="2400" b="1" dirty="0">
                <a:latin typeface="+mn-ea"/>
              </a:rPr>
              <a:t>7</a:t>
            </a:r>
            <a:r>
              <a:rPr lang="zh-CN" altLang="en-US" sz="2400" b="1" dirty="0">
                <a:latin typeface="+mn-ea"/>
              </a:rPr>
              <a:t>． </a:t>
            </a:r>
            <a:r>
              <a:rPr lang="en-US" sz="2400" b="1" dirty="0" smtClean="0">
                <a:latin typeface="+mn-ea"/>
              </a:rPr>
              <a:t>[</a:t>
            </a:r>
            <a:r>
              <a:rPr lang="en-US" sz="2400" b="1" dirty="0" smtClean="0">
                <a:latin typeface="宋体" pitchFamily="2" charset="-122"/>
                <a:ea typeface="宋体" pitchFamily="2" charset="-122"/>
              </a:rPr>
              <a:t>2015·</a:t>
            </a:r>
            <a:r>
              <a:rPr lang="zh-CN" altLang="en-US" sz="2400" b="1" dirty="0" smtClean="0">
                <a:latin typeface="+mn-ea"/>
              </a:rPr>
              <a:t>天津卷</a:t>
            </a:r>
            <a:r>
              <a:rPr lang="en-US" sz="2400" b="1" dirty="0" smtClean="0">
                <a:latin typeface="+mn-ea"/>
              </a:rPr>
              <a:t>] </a:t>
            </a:r>
            <a:r>
              <a:rPr lang="zh-CN" altLang="en-US" sz="2400" b="1" dirty="0" smtClean="0">
                <a:latin typeface="+mn-ea"/>
              </a:rPr>
              <a:t>下列三幅劝阻吸烟的手势图，你认为哪一幅最好？请结合图像说明理由。要求</a:t>
            </a:r>
            <a:r>
              <a:rPr lang="en-US" sz="2400" b="1" dirty="0" smtClean="0">
                <a:latin typeface="宋体" pitchFamily="2" charset="-122"/>
                <a:ea typeface="宋体" pitchFamily="2" charset="-122"/>
              </a:rPr>
              <a:t>70</a:t>
            </a:r>
            <a:r>
              <a:rPr lang="zh-CN" altLang="en-US" sz="2400" b="1" dirty="0" smtClean="0">
                <a:latin typeface="+mn-ea"/>
              </a:rPr>
              <a:t>字左右。</a:t>
            </a:r>
            <a:r>
              <a:rPr lang="en-US" sz="2400" b="1" dirty="0" smtClean="0">
                <a:latin typeface="+mn-ea"/>
              </a:rPr>
              <a:t>(</a:t>
            </a:r>
            <a:r>
              <a:rPr lang="en-US" sz="2400" b="1" dirty="0" smtClean="0">
                <a:latin typeface="宋体" pitchFamily="2" charset="-122"/>
                <a:ea typeface="宋体" pitchFamily="2" charset="-122"/>
              </a:rPr>
              <a:t>5</a:t>
            </a:r>
            <a:r>
              <a:rPr lang="zh-CN" altLang="en-US" sz="2400" b="1" dirty="0" smtClean="0">
                <a:latin typeface="+mn-ea"/>
              </a:rPr>
              <a:t>分</a:t>
            </a:r>
            <a:r>
              <a:rPr lang="en-US" sz="2400" b="1" dirty="0" smtClean="0">
                <a:latin typeface="+mn-ea"/>
              </a:rPr>
              <a:t>)</a:t>
            </a:r>
            <a:endParaRPr lang="en-US" altLang="zh-CN" sz="2400" b="1" dirty="0">
              <a:latin typeface="+mn-ea"/>
            </a:endParaRPr>
          </a:p>
        </p:txBody>
      </p:sp>
      <p:sp>
        <p:nvSpPr>
          <p:cNvPr id="1496072" name="Rectangle 8"/>
          <p:cNvSpPr>
            <a:spLocks noChangeArrowheads="1"/>
          </p:cNvSpPr>
          <p:nvPr/>
        </p:nvSpPr>
        <p:spPr bwMode="auto">
          <a:xfrm>
            <a:off x="0" y="2593975"/>
            <a:ext cx="450850" cy="366713"/>
          </a:xfrm>
          <a:prstGeom prst="rect">
            <a:avLst/>
          </a:prstGeom>
          <a:noFill/>
          <a:ln w="9525">
            <a:noFill/>
            <a:miter lim="800000"/>
            <a:headEnd/>
            <a:tailEnd/>
          </a:ln>
        </p:spPr>
        <p:txBody>
          <a:bodyPr wrap="none" anchor="ctr">
            <a:spAutoFit/>
          </a:bodyPr>
          <a:lstStyle/>
          <a:p>
            <a:pPr indent="266700" algn="l" eaLnBrk="1" hangingPunct="1">
              <a:lnSpc>
                <a:spcPct val="100000"/>
              </a:lnSpc>
              <a:spcBef>
                <a:spcPct val="0"/>
              </a:spcBef>
              <a:buFontTx/>
              <a:buNone/>
            </a:pPr>
            <a:endParaRPr lang="zh-CN" altLang="en-US" sz="1800"/>
          </a:p>
        </p:txBody>
      </p:sp>
      <p:sp>
        <p:nvSpPr>
          <p:cNvPr id="1496073" name="Rectangle 9"/>
          <p:cNvSpPr>
            <a:spLocks noChangeArrowheads="1"/>
          </p:cNvSpPr>
          <p:nvPr/>
        </p:nvSpPr>
        <p:spPr bwMode="auto">
          <a:xfrm>
            <a:off x="3771900" y="3703638"/>
            <a:ext cx="184150" cy="366712"/>
          </a:xfrm>
          <a:prstGeom prst="rect">
            <a:avLst/>
          </a:prstGeom>
          <a:noFill/>
          <a:ln w="9525">
            <a:noFill/>
            <a:miter lim="800000"/>
            <a:headEnd/>
            <a:tailEnd/>
          </a:ln>
        </p:spPr>
        <p:txBody>
          <a:bodyPr wrap="none" anchor="ctr">
            <a:spAutoFit/>
          </a:bodyPr>
          <a:lstStyle/>
          <a:p>
            <a:pPr algn="l" eaLnBrk="1" hangingPunct="1">
              <a:lnSpc>
                <a:spcPct val="100000"/>
              </a:lnSpc>
              <a:spcBef>
                <a:spcPct val="0"/>
              </a:spcBef>
              <a:buFontTx/>
              <a:buNone/>
            </a:pPr>
            <a:endParaRPr lang="zh-CN" altLang="en-US" sz="1800"/>
          </a:p>
        </p:txBody>
      </p:sp>
      <p:sp>
        <p:nvSpPr>
          <p:cNvPr id="1496074" name="Rectangle 10"/>
          <p:cNvSpPr>
            <a:spLocks noChangeArrowheads="1"/>
          </p:cNvSpPr>
          <p:nvPr/>
        </p:nvSpPr>
        <p:spPr bwMode="auto">
          <a:xfrm>
            <a:off x="520700" y="3195638"/>
            <a:ext cx="184150" cy="366712"/>
          </a:xfrm>
          <a:prstGeom prst="rect">
            <a:avLst/>
          </a:prstGeom>
          <a:noFill/>
          <a:ln w="9525">
            <a:noFill/>
            <a:miter lim="800000"/>
            <a:headEnd/>
            <a:tailEnd/>
          </a:ln>
        </p:spPr>
        <p:txBody>
          <a:bodyPr wrap="none" anchor="ctr">
            <a:spAutoFit/>
          </a:bodyPr>
          <a:lstStyle/>
          <a:p>
            <a:pPr algn="l" eaLnBrk="1" hangingPunct="1">
              <a:lnSpc>
                <a:spcPct val="100000"/>
              </a:lnSpc>
              <a:spcBef>
                <a:spcPct val="0"/>
              </a:spcBef>
              <a:buFontTx/>
              <a:buNone/>
            </a:pPr>
            <a:endParaRPr lang="zh-CN" altLang="en-US" sz="1800"/>
          </a:p>
        </p:txBody>
      </p:sp>
      <p:sp>
        <p:nvSpPr>
          <p:cNvPr id="1496075" name="Rectangle 13"/>
          <p:cNvSpPr>
            <a:spLocks noChangeArrowheads="1"/>
          </p:cNvSpPr>
          <p:nvPr/>
        </p:nvSpPr>
        <p:spPr bwMode="auto">
          <a:xfrm>
            <a:off x="508000" y="3589338"/>
            <a:ext cx="184150" cy="366712"/>
          </a:xfrm>
          <a:prstGeom prst="rect">
            <a:avLst/>
          </a:prstGeom>
          <a:noFill/>
          <a:ln w="9525">
            <a:noFill/>
            <a:miter lim="800000"/>
            <a:headEnd/>
            <a:tailEnd/>
          </a:ln>
        </p:spPr>
        <p:txBody>
          <a:bodyPr wrap="none" anchor="ctr">
            <a:spAutoFit/>
          </a:bodyPr>
          <a:lstStyle/>
          <a:p>
            <a:pPr algn="l" eaLnBrk="1" hangingPunct="1">
              <a:lnSpc>
                <a:spcPct val="100000"/>
              </a:lnSpc>
              <a:spcBef>
                <a:spcPct val="0"/>
              </a:spcBef>
              <a:buFontTx/>
              <a:buNone/>
            </a:pPr>
            <a:endParaRPr lang="zh-CN" altLang="en-US" sz="1800"/>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pic>
        <p:nvPicPr>
          <p:cNvPr id="72707" name="Picture 3" descr="05TJYW1"/>
          <p:cNvPicPr>
            <a:picLocks noChangeAspect="1" noChangeArrowheads="1"/>
          </p:cNvPicPr>
          <p:nvPr/>
        </p:nvPicPr>
        <p:blipFill>
          <a:blip r:embed="rId4" cstate="print"/>
          <a:srcRect/>
          <a:stretch>
            <a:fillRect/>
          </a:stretch>
        </p:blipFill>
        <p:spPr bwMode="auto">
          <a:xfrm>
            <a:off x="1214414" y="2621506"/>
            <a:ext cx="6528925" cy="2273956"/>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96071">
                                            <p:txEl>
                                              <p:pRg st="0" end="0"/>
                                            </p:txEl>
                                          </p:spTgt>
                                        </p:tgtEl>
                                        <p:attrNameLst>
                                          <p:attrName>style.visibility</p:attrName>
                                        </p:attrNameLst>
                                      </p:cBhvr>
                                      <p:to>
                                        <p:strVal val="visible"/>
                                      </p:to>
                                    </p:set>
                                    <p:anim calcmode="lin" valueType="num">
                                      <p:cBhvr additive="base">
                                        <p:cTn id="7" dur="500" fill="hold"/>
                                        <p:tgtEl>
                                          <p:spTgt spid="14960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960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72707"/>
                                        </p:tgtEl>
                                        <p:attrNameLst>
                                          <p:attrName>style.visibility</p:attrName>
                                        </p:attrNameLst>
                                      </p:cBhvr>
                                      <p:to>
                                        <p:strVal val="visible"/>
                                      </p:to>
                                    </p:set>
                                    <p:animEffect transition="in" filter="diamond(in)">
                                      <p:cBhvr>
                                        <p:cTn id="13" dur="500"/>
                                        <p:tgtEl>
                                          <p:spTgt spid="72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90575" y="936625"/>
            <a:ext cx="7920038" cy="5399088"/>
          </a:xfrm>
          <a:prstGeom prst="rect">
            <a:avLst/>
          </a:prstGeom>
          <a:noFill/>
          <a:ln w="9525">
            <a:noFill/>
            <a:miter lim="800000"/>
            <a:headEnd/>
            <a:tailEnd/>
          </a:ln>
        </p:spPr>
        <p:txBody>
          <a:bodyPr/>
          <a:lstStyle/>
          <a:p>
            <a:pPr>
              <a:lnSpc>
                <a:spcPts val="3500"/>
              </a:lnSpc>
            </a:pPr>
            <a:r>
              <a:rPr lang="en-US" altLang="zh-CN" sz="2400" b="1" dirty="0">
                <a:solidFill>
                  <a:srgbClr val="990033"/>
                </a:solidFill>
                <a:latin typeface="+mn-ea"/>
                <a:cs typeface="Times New Roman" pitchFamily="18" charset="0"/>
              </a:rPr>
              <a:t>(1)</a:t>
            </a:r>
            <a:r>
              <a:rPr lang="zh-CN" altLang="en-US" sz="2400" b="1" dirty="0">
                <a:solidFill>
                  <a:srgbClr val="990033"/>
                </a:solidFill>
                <a:latin typeface="+mn-ea"/>
                <a:cs typeface="Times New Roman" pitchFamily="18" charset="0"/>
              </a:rPr>
              <a:t>围坐</a:t>
            </a:r>
            <a:r>
              <a:rPr lang="zh-CN" altLang="en-US" sz="2400" b="1" dirty="0" smtClean="0">
                <a:solidFill>
                  <a:srgbClr val="990033"/>
                </a:solidFill>
                <a:latin typeface="+mn-ea"/>
                <a:cs typeface="Times New Roman" pitchFamily="18" charset="0"/>
              </a:rPr>
              <a:t>在</a:t>
            </a: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示例</a:t>
            </a: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第一幅好。因为后两幅都是直接阻止对方的行为，显得生硬而粗暴，容易引起逆反心理。而第一幅意在提醒吸烟者侵犯了他人的健康权益，方式委婉温和，容易让人接受。</a:t>
            </a:r>
          </a:p>
          <a:p>
            <a:pPr>
              <a:lnSpc>
                <a:spcPts val="3500"/>
              </a:lnSpc>
            </a:pP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解析</a:t>
            </a:r>
            <a:r>
              <a:rPr lang="en-US" altLang="zh-CN" sz="2400" b="1" dirty="0" smtClean="0">
                <a:solidFill>
                  <a:srgbClr val="990033"/>
                </a:solidFill>
                <a:latin typeface="+mn-ea"/>
                <a:cs typeface="Times New Roman" pitchFamily="18" charset="0"/>
              </a:rPr>
              <a:t>] </a:t>
            </a:r>
            <a:r>
              <a:rPr lang="zh-CN" altLang="en-US" sz="2400" b="1" dirty="0" smtClean="0">
                <a:solidFill>
                  <a:srgbClr val="990033"/>
                </a:solidFill>
                <a:latin typeface="+mn-ea"/>
                <a:cs typeface="Times New Roman" pitchFamily="18" charset="0"/>
              </a:rPr>
              <a:t>本题考查语言表达简明、连贯、得体、准确、鲜明、生动。形式上是一道图文转换题，其实</a:t>
            </a: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转换</a:t>
            </a: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的意味非常淡，图像只是起到表明题意、增强形象感的作用。考查重点则是比较分析这三幅图像的内涵及其差别，进而用简明、准确的语言来表达自己的观点。此题和一般的语言表达得体之类的题完全相通，只是把以文字的形式呈现改为以图像的形式呈现，重点从</a:t>
            </a: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得体</a:t>
            </a:r>
            <a:r>
              <a:rPr lang="en-US" altLang="zh-CN" sz="2400" b="1" dirty="0" smtClean="0">
                <a:solidFill>
                  <a:srgbClr val="990033"/>
                </a:solidFill>
                <a:latin typeface="+mn-ea"/>
                <a:cs typeface="Times New Roman" pitchFamily="18" charset="0"/>
              </a:rPr>
              <a:t>”</a:t>
            </a:r>
            <a:r>
              <a:rPr lang="zh-CN" altLang="en-US" sz="2400" b="1" dirty="0" smtClean="0">
                <a:solidFill>
                  <a:srgbClr val="990033"/>
                </a:solidFill>
                <a:latin typeface="+mn-ea"/>
                <a:cs typeface="Times New Roman" pitchFamily="18" charset="0"/>
              </a:rPr>
              <a:t>的角度去思考。</a:t>
            </a:r>
            <a:endParaRPr lang="zh-CN" altLang="en-US" sz="2400" b="1" dirty="0">
              <a:solidFill>
                <a:srgbClr val="990033"/>
              </a:solidFill>
              <a:latin typeface="+mn-ea"/>
              <a:cs typeface="Times New Roman" pitchFamily="18" charset="0"/>
            </a:endParaRPr>
          </a:p>
        </p:txBody>
      </p:sp>
      <p:sp>
        <p:nvSpPr>
          <p:cNvPr id="1498116"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en-US"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4581525"/>
            <a:ext cx="609600" cy="2028825"/>
            <a:chOff x="1" y="2886"/>
            <a:chExt cx="384" cy="1278"/>
          </a:xfrm>
        </p:grpSpPr>
        <p:pic>
          <p:nvPicPr>
            <p:cNvPr id="1498118" name="Picture 6"/>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98119"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anim calcmode="lin" valueType="num">
                                      <p:cBhvr>
                                        <p:cTn id="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500"/>
                                        <p:tgtEl>
                                          <p:spTgt spid="5">
                                            <p:txEl>
                                              <p:pRg st="1" end="1"/>
                                            </p:txEl>
                                          </p:spTgt>
                                        </p:tgtEl>
                                      </p:cBhvr>
                                    </p:animEffect>
                                    <p:anim calcmode="lin" valueType="num">
                                      <p:cBhvr>
                                        <p:cTn id="1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588" y="4581525"/>
            <a:ext cx="609600" cy="2028825"/>
            <a:chOff x="1" y="2886"/>
            <a:chExt cx="384" cy="1278"/>
          </a:xfrm>
        </p:grpSpPr>
        <p:pic>
          <p:nvPicPr>
            <p:cNvPr id="1499140" name="Picture 5"/>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499141"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1499142" name="内容占位符 2"/>
          <p:cNvSpPr>
            <a:spLocks/>
          </p:cNvSpPr>
          <p:nvPr/>
        </p:nvSpPr>
        <p:spPr bwMode="auto">
          <a:xfrm>
            <a:off x="792163" y="936625"/>
            <a:ext cx="7920037" cy="5399088"/>
          </a:xfrm>
          <a:prstGeom prst="rect">
            <a:avLst/>
          </a:prstGeom>
          <a:noFill/>
          <a:ln w="9525">
            <a:noFill/>
            <a:miter lim="800000"/>
            <a:headEnd/>
            <a:tailEnd/>
          </a:ln>
        </p:spPr>
        <p:txBody>
          <a:bodyPr/>
          <a:lstStyle/>
          <a:p>
            <a:pPr>
              <a:lnSpc>
                <a:spcPts val="3500"/>
              </a:lnSpc>
              <a:spcBef>
                <a:spcPct val="0"/>
              </a:spcBef>
            </a:pPr>
            <a:r>
              <a:rPr lang="en-US" altLang="zh-CN" sz="2400" b="1" dirty="0">
                <a:latin typeface="+mn-ea"/>
              </a:rPr>
              <a:t>8</a:t>
            </a:r>
            <a:r>
              <a:rPr lang="en-US" altLang="zh-CN" sz="2400" dirty="0" smtClean="0">
                <a:latin typeface="+mn-ea"/>
              </a:rPr>
              <a:t>．</a:t>
            </a:r>
            <a:r>
              <a:rPr lang="en-US" sz="2400" dirty="0" smtClean="0">
                <a:latin typeface="+mn-ea"/>
              </a:rPr>
              <a:t> [</a:t>
            </a:r>
            <a:r>
              <a:rPr lang="en-US" sz="2400" b="1" dirty="0" smtClean="0">
                <a:latin typeface="宋体" pitchFamily="2" charset="-122"/>
                <a:ea typeface="宋体" pitchFamily="2" charset="-122"/>
              </a:rPr>
              <a:t>2014·</a:t>
            </a:r>
            <a:r>
              <a:rPr lang="zh-CN" altLang="en-US" sz="2400" b="1" dirty="0" smtClean="0">
                <a:latin typeface="+mn-ea"/>
              </a:rPr>
              <a:t>湖北卷</a:t>
            </a:r>
            <a:r>
              <a:rPr lang="en-US" sz="2400" b="1" dirty="0" smtClean="0">
                <a:latin typeface="+mn-ea"/>
              </a:rPr>
              <a:t>] </a:t>
            </a:r>
            <a:r>
              <a:rPr lang="zh-CN" altLang="en-US" sz="2400" b="1" dirty="0" smtClean="0">
                <a:latin typeface="+mn-ea"/>
              </a:rPr>
              <a:t>下边的绘画和书法作品，展现了画家和书法家心中的奔马的神韵。请用诗或文的形式描绘你心中的奔马。要求：</a:t>
            </a:r>
            <a:r>
              <a:rPr lang="en-US" sz="2400" b="1" dirty="0" smtClean="0">
                <a:latin typeface="+mn-ea"/>
              </a:rPr>
              <a:t>①</a:t>
            </a:r>
            <a:r>
              <a:rPr lang="zh-CN" altLang="en-US" sz="2400" b="1" dirty="0" smtClean="0">
                <a:latin typeface="+mn-ea"/>
              </a:rPr>
              <a:t>必须原创； </a:t>
            </a:r>
            <a:r>
              <a:rPr lang="en-US" sz="2400" b="1" dirty="0" smtClean="0">
                <a:latin typeface="+mn-ea"/>
              </a:rPr>
              <a:t>②</a:t>
            </a:r>
            <a:r>
              <a:rPr lang="zh-CN" altLang="en-US" sz="2400" b="1" dirty="0" smtClean="0">
                <a:latin typeface="+mn-ea"/>
              </a:rPr>
              <a:t>运用比喻、比拟两种修辞手法；</a:t>
            </a:r>
            <a:r>
              <a:rPr lang="en-US" sz="2400" b="1" dirty="0" smtClean="0">
                <a:latin typeface="+mn-ea"/>
              </a:rPr>
              <a:t>③</a:t>
            </a:r>
            <a:r>
              <a:rPr lang="zh-CN" altLang="en-US" sz="2400" b="1" dirty="0" smtClean="0">
                <a:latin typeface="+mn-ea"/>
              </a:rPr>
              <a:t>不超过</a:t>
            </a:r>
            <a:r>
              <a:rPr lang="en-US" sz="2400" b="1" dirty="0" smtClean="0">
                <a:latin typeface="宋体" pitchFamily="2" charset="-122"/>
                <a:ea typeface="宋体" pitchFamily="2" charset="-122"/>
              </a:rPr>
              <a:t>60</a:t>
            </a:r>
            <a:r>
              <a:rPr lang="zh-CN" altLang="en-US" sz="2400" b="1" dirty="0" smtClean="0">
                <a:latin typeface="+mn-ea"/>
              </a:rPr>
              <a:t>字。</a:t>
            </a:r>
            <a:r>
              <a:rPr lang="en-US" sz="2400" b="1" dirty="0" smtClean="0">
                <a:latin typeface="+mn-ea"/>
              </a:rPr>
              <a:t>(</a:t>
            </a:r>
            <a:r>
              <a:rPr lang="en-US" sz="2400" b="1" dirty="0" smtClean="0">
                <a:latin typeface="宋体" pitchFamily="2" charset="-122"/>
                <a:ea typeface="宋体" pitchFamily="2" charset="-122"/>
              </a:rPr>
              <a:t>4</a:t>
            </a:r>
            <a:r>
              <a:rPr lang="zh-CN" altLang="en-US" sz="2400" b="1" dirty="0" smtClean="0">
                <a:latin typeface="+mn-ea"/>
              </a:rPr>
              <a:t>分</a:t>
            </a:r>
            <a:r>
              <a:rPr lang="en-US" sz="2400" b="1" dirty="0" smtClean="0">
                <a:latin typeface="+mn-ea"/>
              </a:rPr>
              <a:t>)</a:t>
            </a:r>
            <a:endParaRPr lang="zh-CN" altLang="en-US" sz="2400" b="1" dirty="0" smtClean="0">
              <a:latin typeface="+mn-ea"/>
            </a:endParaRPr>
          </a:p>
          <a:p>
            <a:pPr indent="622300" algn="l" eaLnBrk="1" hangingPunct="1">
              <a:lnSpc>
                <a:spcPts val="3300"/>
              </a:lnSpc>
              <a:spcBef>
                <a:spcPct val="0"/>
              </a:spcBef>
            </a:pPr>
            <a:endParaRPr lang="en-US" altLang="zh-CN" b="1" dirty="0">
              <a:solidFill>
                <a:srgbClr val="000000"/>
              </a:solidFill>
              <a:latin typeface="Times New Roman" pitchFamily="18" charset="0"/>
              <a:ea typeface="仿宋_GB2312" pitchFamily="49" charset="-122"/>
              <a:cs typeface="Times New Roman" pitchFamily="18" charset="0"/>
            </a:endParaRPr>
          </a:p>
          <a:p>
            <a:pPr indent="622300" algn="l" eaLnBrk="1" hangingPunct="1">
              <a:lnSpc>
                <a:spcPts val="3300"/>
              </a:lnSpc>
              <a:spcBef>
                <a:spcPct val="0"/>
              </a:spcBef>
            </a:pPr>
            <a:endParaRPr lang="en-US" altLang="zh-CN" b="1" dirty="0">
              <a:solidFill>
                <a:srgbClr val="000000"/>
              </a:solidFill>
              <a:latin typeface="Times New Roman" pitchFamily="18" charset="0"/>
              <a:ea typeface="仿宋_GB2312" pitchFamily="49" charset="-122"/>
              <a:cs typeface="Times New Roman" pitchFamily="18" charset="0"/>
            </a:endParaRPr>
          </a:p>
          <a:p>
            <a:pPr indent="622300" algn="l" eaLnBrk="1" hangingPunct="1">
              <a:lnSpc>
                <a:spcPts val="3300"/>
              </a:lnSpc>
              <a:spcBef>
                <a:spcPct val="0"/>
              </a:spcBef>
            </a:pPr>
            <a:endParaRPr lang="en-US" altLang="zh-CN" b="1" dirty="0">
              <a:solidFill>
                <a:srgbClr val="000000"/>
              </a:solidFill>
              <a:latin typeface="Times New Roman" pitchFamily="18" charset="0"/>
              <a:ea typeface="仿宋_GB2312" pitchFamily="49" charset="-122"/>
              <a:cs typeface="Times New Roman" pitchFamily="18" charset="0"/>
            </a:endParaRPr>
          </a:p>
          <a:p>
            <a:pPr indent="622300" algn="l" eaLnBrk="1" hangingPunct="1">
              <a:lnSpc>
                <a:spcPts val="3300"/>
              </a:lnSpc>
              <a:spcBef>
                <a:spcPct val="0"/>
              </a:spcBef>
            </a:pPr>
            <a:endParaRPr lang="en-US" altLang="zh-CN" b="1" dirty="0">
              <a:solidFill>
                <a:srgbClr val="000000"/>
              </a:solidFill>
              <a:latin typeface="Times New Roman" pitchFamily="18" charset="0"/>
              <a:ea typeface="仿宋_GB2312" pitchFamily="49" charset="-122"/>
              <a:cs typeface="Times New Roman" pitchFamily="18" charset="0"/>
            </a:endParaRPr>
          </a:p>
          <a:p>
            <a:pPr indent="622300" algn="l" eaLnBrk="1" hangingPunct="1">
              <a:lnSpc>
                <a:spcPts val="3300"/>
              </a:lnSpc>
              <a:spcBef>
                <a:spcPct val="0"/>
              </a:spcBef>
            </a:pPr>
            <a:endParaRPr lang="en-US" altLang="zh-CN" b="1" dirty="0">
              <a:solidFill>
                <a:srgbClr val="000000"/>
              </a:solidFill>
              <a:latin typeface="Times New Roman" pitchFamily="18" charset="0"/>
              <a:ea typeface="仿宋_GB2312" pitchFamily="49" charset="-122"/>
              <a:cs typeface="Times New Roman" pitchFamily="18" charset="0"/>
            </a:endParaRPr>
          </a:p>
          <a:p>
            <a:pPr indent="622300" algn="l" eaLnBrk="1" hangingPunct="1">
              <a:lnSpc>
                <a:spcPts val="3300"/>
              </a:lnSpc>
              <a:spcBef>
                <a:spcPct val="0"/>
              </a:spcBef>
            </a:pPr>
            <a:endParaRPr lang="en-US" altLang="zh-CN" b="1" dirty="0">
              <a:solidFill>
                <a:srgbClr val="000000"/>
              </a:solidFill>
              <a:latin typeface="Times New Roman" pitchFamily="18" charset="0"/>
              <a:ea typeface="仿宋_GB2312" pitchFamily="49" charset="-122"/>
              <a:cs typeface="Times New Roman" pitchFamily="18" charset="0"/>
            </a:endParaRPr>
          </a:p>
          <a:p>
            <a:pPr indent="622300" algn="l" eaLnBrk="1" hangingPunct="1">
              <a:lnSpc>
                <a:spcPts val="3300"/>
              </a:lnSpc>
              <a:spcBef>
                <a:spcPct val="0"/>
              </a:spcBef>
            </a:pPr>
            <a:endParaRPr lang="en-US" altLang="zh-CN" b="1" dirty="0">
              <a:solidFill>
                <a:srgbClr val="000000"/>
              </a:solidFill>
              <a:latin typeface="Times New Roman" pitchFamily="18" charset="0"/>
              <a:ea typeface="仿宋_GB2312" pitchFamily="49" charset="-122"/>
              <a:cs typeface="Times New Roman" pitchFamily="18" charset="0"/>
            </a:endParaRPr>
          </a:p>
          <a:p>
            <a:pPr indent="622300" algn="l" eaLnBrk="1" hangingPunct="1">
              <a:lnSpc>
                <a:spcPts val="3300"/>
              </a:lnSpc>
              <a:spcBef>
                <a:spcPct val="0"/>
              </a:spcBef>
            </a:pPr>
            <a:endParaRPr lang="en-US" altLang="zh-CN" b="1" dirty="0">
              <a:solidFill>
                <a:srgbClr val="000000"/>
              </a:solidFill>
              <a:latin typeface="Times New Roman" pitchFamily="18" charset="0"/>
              <a:ea typeface="仿宋_GB2312" pitchFamily="49" charset="-122"/>
              <a:cs typeface="Times New Roman" pitchFamily="18" charset="0"/>
            </a:endParaRPr>
          </a:p>
        </p:txBody>
      </p:sp>
      <p:sp>
        <p:nvSpPr>
          <p:cNvPr id="1499143" name="Rectangle 8"/>
          <p:cNvSpPr>
            <a:spLocks noChangeArrowheads="1"/>
          </p:cNvSpPr>
          <p:nvPr/>
        </p:nvSpPr>
        <p:spPr bwMode="auto">
          <a:xfrm>
            <a:off x="0" y="2870200"/>
            <a:ext cx="450850" cy="366713"/>
          </a:xfrm>
          <a:prstGeom prst="rect">
            <a:avLst/>
          </a:prstGeom>
          <a:noFill/>
          <a:ln w="9525">
            <a:noFill/>
            <a:miter lim="800000"/>
            <a:headEnd/>
            <a:tailEnd/>
          </a:ln>
        </p:spPr>
        <p:txBody>
          <a:bodyPr wrap="none" anchor="ctr">
            <a:spAutoFit/>
          </a:bodyPr>
          <a:lstStyle/>
          <a:p>
            <a:pPr indent="266700" algn="l" eaLnBrk="1" hangingPunct="1">
              <a:lnSpc>
                <a:spcPct val="100000"/>
              </a:lnSpc>
              <a:spcBef>
                <a:spcPct val="0"/>
              </a:spcBef>
              <a:buFontTx/>
              <a:buNone/>
            </a:pPr>
            <a:endParaRPr lang="zh-CN" altLang="en-US" sz="1800"/>
          </a:p>
        </p:txBody>
      </p:sp>
      <p:sp>
        <p:nvSpPr>
          <p:cNvPr id="1499144" name="Rectangle 11"/>
          <p:cNvSpPr>
            <a:spLocks noChangeArrowheads="1"/>
          </p:cNvSpPr>
          <p:nvPr/>
        </p:nvSpPr>
        <p:spPr bwMode="auto">
          <a:xfrm>
            <a:off x="381000" y="2662238"/>
            <a:ext cx="184150" cy="366712"/>
          </a:xfrm>
          <a:prstGeom prst="rect">
            <a:avLst/>
          </a:prstGeom>
          <a:noFill/>
          <a:ln w="9525">
            <a:noFill/>
            <a:miter lim="800000"/>
            <a:headEnd/>
            <a:tailEnd/>
          </a:ln>
        </p:spPr>
        <p:txBody>
          <a:bodyPr wrap="none" anchor="ctr">
            <a:spAutoFit/>
          </a:bodyPr>
          <a:lstStyle/>
          <a:p>
            <a:pPr algn="l" eaLnBrk="1" hangingPunct="1">
              <a:lnSpc>
                <a:spcPct val="100000"/>
              </a:lnSpc>
              <a:spcBef>
                <a:spcPct val="0"/>
              </a:spcBef>
              <a:buFontTx/>
              <a:buNone/>
            </a:pPr>
            <a:endParaRPr lang="zh-CN" altLang="en-US" sz="1800"/>
          </a:p>
        </p:txBody>
      </p:sp>
      <p:sp>
        <p:nvSpPr>
          <p:cNvPr id="1499145"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pic>
        <p:nvPicPr>
          <p:cNvPr id="73731" name="Picture 3" descr="HB4"/>
          <p:cNvPicPr>
            <a:picLocks noChangeAspect="1" noChangeArrowheads="1"/>
          </p:cNvPicPr>
          <p:nvPr/>
        </p:nvPicPr>
        <p:blipFill>
          <a:blip r:embed="rId4" cstate="print"/>
          <a:srcRect/>
          <a:stretch>
            <a:fillRect/>
          </a:stretch>
        </p:blipFill>
        <p:spPr bwMode="auto">
          <a:xfrm>
            <a:off x="1714480" y="2786058"/>
            <a:ext cx="5715040" cy="3143272"/>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99142">
                                            <p:txEl>
                                              <p:pRg st="0" end="0"/>
                                            </p:txEl>
                                          </p:spTgt>
                                        </p:tgtEl>
                                        <p:attrNameLst>
                                          <p:attrName>style.visibility</p:attrName>
                                        </p:attrNameLst>
                                      </p:cBhvr>
                                      <p:to>
                                        <p:strVal val="visible"/>
                                      </p:to>
                                    </p:set>
                                    <p:anim calcmode="lin" valueType="num">
                                      <p:cBhvr additive="base">
                                        <p:cTn id="7" dur="500" fill="hold"/>
                                        <p:tgtEl>
                                          <p:spTgt spid="149914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9914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73731"/>
                                        </p:tgtEl>
                                        <p:attrNameLst>
                                          <p:attrName>style.visibility</p:attrName>
                                        </p:attrNameLst>
                                      </p:cBhvr>
                                      <p:to>
                                        <p:strVal val="visible"/>
                                      </p:to>
                                    </p:set>
                                    <p:animEffect transition="in" filter="diamond(in)">
                                      <p:cBhvr>
                                        <p:cTn id="13" dur="500"/>
                                        <p:tgtEl>
                                          <p:spTgt spid="73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0162" name="Rectangle 2"/>
          <p:cNvSpPr>
            <a:spLocks noChangeArrowheads="1"/>
          </p:cNvSpPr>
          <p:nvPr/>
        </p:nvSpPr>
        <p:spPr bwMode="auto">
          <a:xfrm>
            <a:off x="790575" y="936625"/>
            <a:ext cx="7920038" cy="5399088"/>
          </a:xfrm>
          <a:prstGeom prst="rect">
            <a:avLst/>
          </a:prstGeom>
          <a:noFill/>
          <a:ln w="9525">
            <a:noFill/>
            <a:miter lim="800000"/>
            <a:headEnd/>
            <a:tailEnd/>
          </a:ln>
        </p:spPr>
        <p:txBody>
          <a:bodyPr/>
          <a:lstStyle/>
          <a:p>
            <a:pPr>
              <a:lnSpc>
                <a:spcPts val="3500"/>
              </a:lnSpc>
            </a:pPr>
            <a:r>
              <a:rPr lang="en-US" altLang="en-US" sz="2400" b="1" dirty="0" smtClean="0">
                <a:solidFill>
                  <a:srgbClr val="990033"/>
                </a:solidFill>
                <a:latin typeface="+mn-ea"/>
              </a:rPr>
              <a:t>①</a:t>
            </a:r>
            <a:r>
              <a:rPr lang="zh-CN" altLang="en-US" sz="2400" b="1" dirty="0" smtClean="0">
                <a:solidFill>
                  <a:srgbClr val="990033"/>
                </a:solidFill>
                <a:latin typeface="+mn-ea"/>
              </a:rPr>
              <a:t>奔跃气如虹，昂首啸长空。龙马抖精神，奋蹄疾如风。</a:t>
            </a:r>
          </a:p>
          <a:p>
            <a:pPr>
              <a:lnSpc>
                <a:spcPts val="3500"/>
              </a:lnSpc>
            </a:pPr>
            <a:r>
              <a:rPr lang="zh-CN" altLang="en-US" sz="2400" b="1" dirty="0" smtClean="0">
                <a:solidFill>
                  <a:srgbClr val="990033"/>
                </a:solidFill>
                <a:latin typeface="+mn-ea"/>
              </a:rPr>
              <a:t>②哒哒哒哒，蹄声敲醒草原；啸啸长嘶，鸣声激荡群山！啊，草原的精灵，大地的骄子，迅疾如风，快似闪电！骏马奔驰，一往无前。</a:t>
            </a:r>
          </a:p>
          <a:p>
            <a:pPr>
              <a:lnSpc>
                <a:spcPts val="3500"/>
              </a:lnSpc>
            </a:pPr>
            <a:r>
              <a:rPr lang="en-US" altLang="en-US" sz="2400" b="1" dirty="0" smtClean="0">
                <a:solidFill>
                  <a:srgbClr val="990033"/>
                </a:solidFill>
                <a:latin typeface="+mn-ea"/>
              </a:rPr>
              <a:t>[</a:t>
            </a:r>
            <a:r>
              <a:rPr lang="zh-CN" altLang="en-US" sz="2400" b="1" dirty="0" smtClean="0">
                <a:solidFill>
                  <a:srgbClr val="990033"/>
                </a:solidFill>
                <a:latin typeface="+mn-ea"/>
              </a:rPr>
              <a:t>解析</a:t>
            </a:r>
            <a:r>
              <a:rPr lang="en-US" altLang="en-US" sz="2400" b="1" dirty="0" smtClean="0">
                <a:solidFill>
                  <a:srgbClr val="990033"/>
                </a:solidFill>
                <a:latin typeface="+mn-ea"/>
              </a:rPr>
              <a:t>] </a:t>
            </a:r>
            <a:r>
              <a:rPr lang="zh-CN" altLang="en-US" sz="2400" b="1" dirty="0" smtClean="0">
                <a:solidFill>
                  <a:srgbClr val="990033"/>
                </a:solidFill>
                <a:latin typeface="+mn-ea"/>
              </a:rPr>
              <a:t>本题引中国传统书画入卷，解答时不仅可用文，还可用诗。</a:t>
            </a:r>
            <a:r>
              <a:rPr lang="en-US" altLang="en-US" sz="2400" b="1" dirty="0" smtClean="0">
                <a:solidFill>
                  <a:srgbClr val="990033"/>
                </a:solidFill>
                <a:latin typeface="+mn-ea"/>
              </a:rPr>
              <a:t>“</a:t>
            </a:r>
            <a:r>
              <a:rPr lang="zh-CN" altLang="en-US" sz="2400" b="1" dirty="0" smtClean="0">
                <a:solidFill>
                  <a:srgbClr val="990033"/>
                </a:solidFill>
                <a:latin typeface="+mn-ea"/>
              </a:rPr>
              <a:t>你心中的奔马</a:t>
            </a:r>
            <a:r>
              <a:rPr lang="en-US" altLang="en-US" sz="2400" b="1" dirty="0" smtClean="0">
                <a:solidFill>
                  <a:srgbClr val="990033"/>
                </a:solidFill>
                <a:latin typeface="+mn-ea"/>
              </a:rPr>
              <a:t>”</a:t>
            </a:r>
            <a:r>
              <a:rPr lang="zh-CN" altLang="en-US" sz="2400" b="1" dirty="0" smtClean="0">
                <a:solidFill>
                  <a:srgbClr val="990033"/>
                </a:solidFill>
                <a:latin typeface="+mn-ea"/>
              </a:rPr>
              <a:t>可以是草原上奔驰的骏马，也可以是人们心中的神驹，关键是要有奔腾的气势。</a:t>
            </a:r>
          </a:p>
          <a:p>
            <a:pPr>
              <a:lnSpc>
                <a:spcPts val="3500"/>
              </a:lnSpc>
            </a:pPr>
            <a:r>
              <a:rPr lang="en-US" dirty="0" smtClean="0"/>
              <a:t/>
            </a:r>
            <a:br>
              <a:rPr lang="en-US" dirty="0" smtClean="0"/>
            </a:br>
            <a:endParaRPr lang="en-US" altLang="zh-CN" b="1" dirty="0">
              <a:solidFill>
                <a:srgbClr val="990033"/>
              </a:solidFill>
              <a:latin typeface="宋体" pitchFamily="2" charset="-122"/>
              <a:cs typeface="Times New Roman" pitchFamily="18" charset="0"/>
            </a:endParaRPr>
          </a:p>
        </p:txBody>
      </p:sp>
      <p:sp>
        <p:nvSpPr>
          <p:cNvPr id="1500164" name="标题 1"/>
          <p:cNvSpPr>
            <a:spLocks/>
          </p:cNvSpPr>
          <p:nvPr/>
        </p:nvSpPr>
        <p:spPr bwMode="auto">
          <a:xfrm>
            <a:off x="611188" y="166688"/>
            <a:ext cx="6697662" cy="476250"/>
          </a:xfrm>
          <a:prstGeom prst="rect">
            <a:avLst/>
          </a:prstGeom>
          <a:noFill/>
          <a:ln w="9525">
            <a:noFill/>
            <a:miter lim="800000"/>
            <a:headEnd/>
            <a:tailEnd/>
          </a:ln>
        </p:spPr>
        <p:txBody>
          <a:bodyPr anchor="ctr"/>
          <a:lstStyle/>
          <a:p>
            <a:pPr algn="l" eaLnBrk="1" hangingPunct="1">
              <a:lnSpc>
                <a:spcPct val="100000"/>
              </a:lnSpc>
              <a:spcBef>
                <a:spcPct val="0"/>
              </a:spcBef>
              <a:buFontTx/>
              <a:buNone/>
            </a:pPr>
            <a:r>
              <a:rPr lang="zh-CN" altLang="zh-CN" sz="2200" b="1">
                <a:solidFill>
                  <a:srgbClr val="C00000"/>
                </a:solidFill>
                <a:latin typeface="幼圆" pitchFamily="49" charset="-122"/>
                <a:ea typeface="幼圆" pitchFamily="49" charset="-122"/>
              </a:rPr>
              <a:t>专题六　图文转换</a:t>
            </a:r>
            <a:endParaRPr lang="en-US" altLang="zh-CN" sz="2200" b="1">
              <a:solidFill>
                <a:srgbClr val="C00000"/>
              </a:solidFill>
              <a:latin typeface="幼圆" pitchFamily="49" charset="-122"/>
              <a:ea typeface="幼圆" pitchFamily="49" charset="-122"/>
            </a:endParaRPr>
          </a:p>
        </p:txBody>
      </p:sp>
      <p:grpSp>
        <p:nvGrpSpPr>
          <p:cNvPr id="2" name="Group 5"/>
          <p:cNvGrpSpPr>
            <a:grpSpLocks/>
          </p:cNvGrpSpPr>
          <p:nvPr/>
        </p:nvGrpSpPr>
        <p:grpSpPr bwMode="auto">
          <a:xfrm>
            <a:off x="1588" y="4581525"/>
            <a:ext cx="609600" cy="2028825"/>
            <a:chOff x="1" y="2886"/>
            <a:chExt cx="384" cy="1278"/>
          </a:xfrm>
        </p:grpSpPr>
        <p:pic>
          <p:nvPicPr>
            <p:cNvPr id="1500166" name="Picture 6"/>
            <p:cNvPicPr>
              <a:picLocks noChangeAspect="1" noChangeArrowheads="1"/>
            </p:cNvPicPr>
            <p:nvPr/>
          </p:nvPicPr>
          <p:blipFill>
            <a:blip r:embed="rId2" cstate="print"/>
            <a:srcRect/>
            <a:stretch>
              <a:fillRect/>
            </a:stretch>
          </p:blipFill>
          <p:spPr bwMode="auto">
            <a:xfrm>
              <a:off x="1" y="2886"/>
              <a:ext cx="384" cy="1171"/>
            </a:xfrm>
            <a:prstGeom prst="rect">
              <a:avLst/>
            </a:prstGeom>
            <a:noFill/>
            <a:ln w="9525">
              <a:noFill/>
              <a:miter lim="800000"/>
              <a:headEnd/>
              <a:tailEnd/>
            </a:ln>
          </p:spPr>
        </p:pic>
        <p:sp>
          <p:nvSpPr>
            <p:cNvPr id="1500167" name="内容占位符 2"/>
            <p:cNvSpPr>
              <a:spLocks/>
            </p:cNvSpPr>
            <p:nvPr/>
          </p:nvSpPr>
          <p:spPr bwMode="auto">
            <a:xfrm>
              <a:off x="50" y="2985"/>
              <a:ext cx="272" cy="1179"/>
            </a:xfrm>
            <a:prstGeom prst="rect">
              <a:avLst/>
            </a:prstGeom>
            <a:noFill/>
            <a:ln w="9525">
              <a:noFill/>
              <a:miter lim="800000"/>
              <a:headEnd/>
              <a:tailEnd/>
            </a:ln>
          </p:spPr>
          <p:txBody>
            <a:bodyPr/>
            <a:lstStyle/>
            <a:p>
              <a:pPr algn="l" eaLnBrk="1" hangingPunct="1">
                <a:lnSpc>
                  <a:spcPts val="2300"/>
                </a:lnSpc>
                <a:spcBef>
                  <a:spcPct val="0"/>
                </a:spcBef>
              </a:pPr>
              <a:r>
                <a:rPr lang="zh-CN" altLang="en-US" sz="2000" b="1">
                  <a:solidFill>
                    <a:schemeClr val="bg1"/>
                  </a:solidFill>
                  <a:ea typeface="幼圆" pitchFamily="49" charset="-122"/>
                </a:rPr>
                <a:t>训练</a:t>
              </a:r>
              <a:r>
                <a:rPr lang="en-US" altLang="zh-CN" sz="2000" b="1">
                  <a:solidFill>
                    <a:schemeClr val="bg1"/>
                  </a:solidFill>
                  <a:ea typeface="幼圆" pitchFamily="49" charset="-122"/>
                </a:rPr>
                <a:t>  ·</a:t>
              </a:r>
            </a:p>
            <a:p>
              <a:pPr algn="l" eaLnBrk="1" hangingPunct="1">
                <a:lnSpc>
                  <a:spcPts val="2300"/>
                </a:lnSpc>
                <a:spcBef>
                  <a:spcPct val="0"/>
                </a:spcBef>
              </a:pPr>
              <a:r>
                <a:rPr lang="zh-CN" altLang="en-US" sz="2000" b="1">
                  <a:solidFill>
                    <a:schemeClr val="bg1"/>
                  </a:solidFill>
                  <a:ea typeface="幼圆" pitchFamily="49" charset="-122"/>
                </a:rPr>
                <a:t>检测</a:t>
              </a:r>
            </a:p>
          </p:txBody>
        </p:sp>
      </p:gr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lnSpc>
                <a:spcPts val="1600"/>
              </a:lnSpc>
              <a:spcBef>
                <a:spcPts val="0"/>
              </a:spcBef>
              <a:spcAft>
                <a:spcPts val="0"/>
              </a:spcAft>
              <a:buFontTx/>
              <a:buNone/>
              <a:defRPr/>
            </a:pPr>
            <a:r>
              <a:rPr lang="zh-CN" altLang="en-US" sz="1600" b="1" dirty="0">
                <a:solidFill>
                  <a:schemeClr val="bg1"/>
                </a:solidFill>
                <a:latin typeface="幼圆" pitchFamily="49" charset="-122"/>
                <a:ea typeface="幼圆" pitchFamily="49" charset="-122"/>
              </a:rPr>
              <a:t>返回目录</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00162">
                                            <p:txEl>
                                              <p:pRg st="0" end="0"/>
                                            </p:txEl>
                                          </p:spTgt>
                                        </p:tgtEl>
                                        <p:attrNameLst>
                                          <p:attrName>style.visibility</p:attrName>
                                        </p:attrNameLst>
                                      </p:cBhvr>
                                      <p:to>
                                        <p:strVal val="visible"/>
                                      </p:to>
                                    </p:set>
                                    <p:anim calcmode="lin" valueType="num">
                                      <p:cBhvr additive="base">
                                        <p:cTn id="7" dur="500" fill="hold"/>
                                        <p:tgtEl>
                                          <p:spTgt spid="150016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0016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00162">
                                            <p:txEl>
                                              <p:pRg st="1" end="1"/>
                                            </p:txEl>
                                          </p:spTgt>
                                        </p:tgtEl>
                                        <p:attrNameLst>
                                          <p:attrName>style.visibility</p:attrName>
                                        </p:attrNameLst>
                                      </p:cBhvr>
                                      <p:to>
                                        <p:strVal val="visible"/>
                                      </p:to>
                                    </p:set>
                                    <p:anim calcmode="lin" valueType="num">
                                      <p:cBhvr additive="base">
                                        <p:cTn id="13" dur="500" fill="hold"/>
                                        <p:tgtEl>
                                          <p:spTgt spid="150016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0016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00162">
                                            <p:txEl>
                                              <p:pRg st="2" end="2"/>
                                            </p:txEl>
                                          </p:spTgt>
                                        </p:tgtEl>
                                        <p:attrNameLst>
                                          <p:attrName>style.visibility</p:attrName>
                                        </p:attrNameLst>
                                      </p:cBhvr>
                                      <p:to>
                                        <p:strVal val="visible"/>
                                      </p:to>
                                    </p:set>
                                    <p:anim calcmode="lin" valueType="num">
                                      <p:cBhvr additive="base">
                                        <p:cTn id="19" dur="500" fill="hold"/>
                                        <p:tgtEl>
                                          <p:spTgt spid="150016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0016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3137</TotalTime>
  <Words>114861</Words>
  <Application>Microsoft Office PowerPoint</Application>
  <PresentationFormat>全屏显示(4:3)</PresentationFormat>
  <Paragraphs>9060</Paragraphs>
  <Slides>997</Slides>
  <Notes>5</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997</vt:i4>
      </vt:variant>
    </vt:vector>
  </HeadingPairs>
  <TitlesOfParts>
    <vt:vector size="999" baseType="lpstr">
      <vt:lpstr>Office 主题​​</vt:lpstr>
      <vt:lpstr>Microsoft 公式 3.0</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幻灯片 122</vt:lpstr>
      <vt:lpstr>幻灯片 123</vt:lpstr>
      <vt:lpstr>幻灯片 124</vt:lpstr>
      <vt:lpstr>幻灯片 125</vt:lpstr>
      <vt:lpstr>幻灯片 126</vt:lpstr>
      <vt:lpstr>幻灯片 127</vt:lpstr>
      <vt:lpstr>幻灯片 128</vt:lpstr>
      <vt:lpstr>幻灯片 129</vt:lpstr>
      <vt:lpstr>幻灯片 130</vt:lpstr>
      <vt:lpstr>幻灯片 131</vt:lpstr>
      <vt:lpstr>幻灯片 132</vt:lpstr>
      <vt:lpstr>幻灯片 133</vt:lpstr>
      <vt:lpstr>幻灯片 134</vt:lpstr>
      <vt:lpstr>幻灯片 135</vt:lpstr>
      <vt:lpstr>幻灯片 136</vt:lpstr>
      <vt:lpstr>幻灯片 137</vt:lpstr>
      <vt:lpstr>幻灯片 138</vt:lpstr>
      <vt:lpstr>幻灯片 139</vt:lpstr>
      <vt:lpstr>幻灯片 140</vt:lpstr>
      <vt:lpstr>幻灯片 141</vt:lpstr>
      <vt:lpstr>幻灯片 142</vt:lpstr>
      <vt:lpstr>幻灯片 143</vt:lpstr>
      <vt:lpstr>幻灯片 144</vt:lpstr>
      <vt:lpstr>幻灯片 145</vt:lpstr>
      <vt:lpstr>幻灯片 146</vt:lpstr>
      <vt:lpstr>幻灯片 147</vt:lpstr>
      <vt:lpstr>幻灯片 148</vt:lpstr>
      <vt:lpstr>幻灯片 149</vt:lpstr>
      <vt:lpstr>幻灯片 150</vt:lpstr>
      <vt:lpstr>幻灯片 151</vt:lpstr>
      <vt:lpstr>幻灯片 152</vt:lpstr>
      <vt:lpstr>幻灯片 153</vt:lpstr>
      <vt:lpstr>幻灯片 154</vt:lpstr>
      <vt:lpstr>幻灯片 155</vt:lpstr>
      <vt:lpstr>幻灯片 156</vt:lpstr>
      <vt:lpstr>幻灯片 157</vt:lpstr>
      <vt:lpstr>幻灯片 158</vt:lpstr>
      <vt:lpstr>幻灯片 159</vt:lpstr>
      <vt:lpstr>幻灯片 160</vt:lpstr>
      <vt:lpstr>幻灯片 161</vt:lpstr>
      <vt:lpstr>幻灯片 162</vt:lpstr>
      <vt:lpstr>幻灯片 163</vt:lpstr>
      <vt:lpstr>幻灯片 164</vt:lpstr>
      <vt:lpstr>幻灯片 165</vt:lpstr>
      <vt:lpstr>幻灯片 166</vt:lpstr>
      <vt:lpstr>幻灯片 167</vt:lpstr>
      <vt:lpstr>幻灯片 168</vt:lpstr>
      <vt:lpstr>幻灯片 169</vt:lpstr>
      <vt:lpstr>幻灯片 170</vt:lpstr>
      <vt:lpstr>幻灯片 171</vt:lpstr>
      <vt:lpstr>幻灯片 172</vt:lpstr>
      <vt:lpstr>幻灯片 173</vt:lpstr>
      <vt:lpstr>幻灯片 174</vt:lpstr>
      <vt:lpstr>幻灯片 175</vt:lpstr>
      <vt:lpstr>幻灯片 176</vt:lpstr>
      <vt:lpstr>幻灯片 177</vt:lpstr>
      <vt:lpstr>幻灯片 178</vt:lpstr>
      <vt:lpstr>幻灯片 179</vt:lpstr>
      <vt:lpstr>幻灯片 180</vt:lpstr>
      <vt:lpstr>幻灯片 181</vt:lpstr>
      <vt:lpstr>幻灯片 182</vt:lpstr>
      <vt:lpstr>幻灯片 183</vt:lpstr>
      <vt:lpstr>幻灯片 184</vt:lpstr>
      <vt:lpstr>幻灯片 185</vt:lpstr>
      <vt:lpstr>幻灯片 186</vt:lpstr>
      <vt:lpstr>幻灯片 187</vt:lpstr>
      <vt:lpstr>幻灯片 188</vt:lpstr>
      <vt:lpstr>幻灯片 189</vt:lpstr>
      <vt:lpstr>幻灯片 190</vt:lpstr>
      <vt:lpstr>幻灯片 191</vt:lpstr>
      <vt:lpstr>幻灯片 192</vt:lpstr>
      <vt:lpstr>幻灯片 193</vt:lpstr>
      <vt:lpstr>幻灯片 194</vt:lpstr>
      <vt:lpstr>幻灯片 195</vt:lpstr>
      <vt:lpstr>幻灯片 196</vt:lpstr>
      <vt:lpstr>幻灯片 197</vt:lpstr>
      <vt:lpstr>幻灯片 198</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专题二　辨析并修改病句 </vt:lpstr>
      <vt:lpstr>幻灯片 370</vt:lpstr>
      <vt:lpstr>幻灯片 371</vt:lpstr>
      <vt:lpstr>幻灯片 372</vt:lpstr>
      <vt:lpstr>幻灯片 373</vt:lpstr>
      <vt:lpstr>幻灯片 374</vt:lpstr>
      <vt:lpstr>幻灯片 375</vt:lpstr>
      <vt:lpstr>幻灯片 376</vt:lpstr>
      <vt:lpstr>幻灯片 377</vt:lpstr>
      <vt:lpstr>幻灯片 378</vt:lpstr>
      <vt:lpstr>幻灯片 379</vt:lpstr>
      <vt:lpstr>幻灯片 380</vt:lpstr>
      <vt:lpstr>幻灯片 381</vt:lpstr>
      <vt:lpstr>幻灯片 382</vt:lpstr>
      <vt:lpstr>幻灯片 383</vt:lpstr>
      <vt:lpstr>幻灯片 384</vt:lpstr>
      <vt:lpstr>幻灯片 385</vt:lpstr>
      <vt:lpstr>幻灯片 386</vt:lpstr>
      <vt:lpstr>幻灯片 387</vt:lpstr>
      <vt:lpstr>幻灯片 388</vt:lpstr>
      <vt:lpstr>幻灯片 389</vt:lpstr>
      <vt:lpstr>幻灯片 390</vt:lpstr>
      <vt:lpstr>幻灯片 391</vt:lpstr>
      <vt:lpstr>幻灯片 392</vt:lpstr>
      <vt:lpstr>幻灯片 393</vt:lpstr>
      <vt:lpstr>幻灯片 394</vt:lpstr>
      <vt:lpstr>幻灯片 395</vt:lpstr>
      <vt:lpstr>幻灯片 396</vt:lpstr>
      <vt:lpstr>幻灯片 397</vt:lpstr>
      <vt:lpstr>幻灯片 398</vt:lpstr>
      <vt:lpstr>幻灯片 399</vt:lpstr>
      <vt:lpstr>幻灯片 400</vt:lpstr>
      <vt:lpstr>幻灯片 401</vt:lpstr>
      <vt:lpstr>幻灯片 402</vt:lpstr>
      <vt:lpstr>幻灯片 403</vt:lpstr>
      <vt:lpstr>幻灯片 404</vt:lpstr>
      <vt:lpstr>幻灯片 405</vt:lpstr>
      <vt:lpstr>幻灯片 406</vt:lpstr>
      <vt:lpstr>幻灯片 407</vt:lpstr>
      <vt:lpstr>幻灯片 408</vt:lpstr>
      <vt:lpstr>幻灯片 409</vt:lpstr>
      <vt:lpstr>幻灯片 410</vt:lpstr>
      <vt:lpstr>幻灯片 411</vt:lpstr>
      <vt:lpstr>幻灯片 412</vt:lpstr>
      <vt:lpstr>幻灯片 413</vt:lpstr>
      <vt:lpstr>幻灯片 414</vt:lpstr>
      <vt:lpstr>幻灯片 415</vt:lpstr>
      <vt:lpstr>幻灯片 416</vt:lpstr>
      <vt:lpstr>幻灯片 417</vt:lpstr>
      <vt:lpstr>幻灯片 418</vt:lpstr>
      <vt:lpstr>幻灯片 419</vt:lpstr>
      <vt:lpstr>幻灯片 420</vt:lpstr>
      <vt:lpstr>幻灯片 421</vt:lpstr>
      <vt:lpstr>幻灯片 422</vt:lpstr>
      <vt:lpstr>幻灯片 423</vt:lpstr>
      <vt:lpstr>幻灯片 424</vt:lpstr>
      <vt:lpstr>幻灯片 425</vt:lpstr>
      <vt:lpstr>幻灯片 426</vt:lpstr>
      <vt:lpstr>幻灯片 427</vt:lpstr>
      <vt:lpstr>幻灯片 428</vt:lpstr>
      <vt:lpstr>幻灯片 429</vt:lpstr>
      <vt:lpstr>幻灯片 430</vt:lpstr>
      <vt:lpstr>幻灯片 431</vt:lpstr>
      <vt:lpstr>幻灯片 432</vt:lpstr>
      <vt:lpstr>幻灯片 433</vt:lpstr>
      <vt:lpstr>幻灯片 434</vt:lpstr>
      <vt:lpstr>幻灯片 435</vt:lpstr>
      <vt:lpstr>幻灯片 436</vt:lpstr>
      <vt:lpstr>幻灯片 437</vt:lpstr>
      <vt:lpstr>幻灯片 438</vt:lpstr>
      <vt:lpstr>幻灯片 439</vt:lpstr>
      <vt:lpstr>幻灯片 440</vt:lpstr>
      <vt:lpstr>幻灯片 441</vt:lpstr>
      <vt:lpstr>幻灯片 442</vt:lpstr>
      <vt:lpstr>幻灯片 443</vt:lpstr>
      <vt:lpstr>幻灯片 444</vt:lpstr>
      <vt:lpstr>幻灯片 445</vt:lpstr>
      <vt:lpstr>幻灯片 446</vt:lpstr>
      <vt:lpstr>幻灯片 447</vt:lpstr>
      <vt:lpstr>幻灯片 448</vt:lpstr>
      <vt:lpstr>幻灯片 449</vt:lpstr>
      <vt:lpstr>幻灯片 450</vt:lpstr>
      <vt:lpstr>幻灯片 451</vt:lpstr>
      <vt:lpstr>幻灯片 452</vt:lpstr>
      <vt:lpstr>幻灯片 453</vt:lpstr>
      <vt:lpstr>幻灯片 454</vt:lpstr>
      <vt:lpstr>幻灯片 455</vt:lpstr>
      <vt:lpstr>幻灯片 456</vt:lpstr>
      <vt:lpstr>幻灯片 457</vt:lpstr>
      <vt:lpstr>幻灯片 458</vt:lpstr>
      <vt:lpstr>幻灯片 459</vt:lpstr>
      <vt:lpstr>幻灯片 460</vt:lpstr>
      <vt:lpstr>幻灯片 461</vt:lpstr>
      <vt:lpstr>幻灯片 462</vt:lpstr>
      <vt:lpstr>幻灯片 463</vt:lpstr>
      <vt:lpstr>幻灯片 464</vt:lpstr>
      <vt:lpstr>幻灯片 465</vt:lpstr>
      <vt:lpstr>幻灯片 466</vt:lpstr>
      <vt:lpstr>幻灯片 467</vt:lpstr>
      <vt:lpstr>幻灯片 468</vt:lpstr>
      <vt:lpstr>幻灯片 469</vt:lpstr>
      <vt:lpstr>幻灯片 470</vt:lpstr>
      <vt:lpstr>幻灯片 471</vt:lpstr>
      <vt:lpstr>幻灯片 472</vt:lpstr>
      <vt:lpstr>幻灯片 473</vt:lpstr>
      <vt:lpstr>幻灯片 474</vt:lpstr>
      <vt:lpstr>幻灯片 475</vt:lpstr>
      <vt:lpstr>幻灯片 476</vt:lpstr>
      <vt:lpstr>幻灯片 477</vt:lpstr>
      <vt:lpstr>幻灯片 478</vt:lpstr>
      <vt:lpstr>幻灯片 479</vt:lpstr>
      <vt:lpstr>幻灯片 480</vt:lpstr>
      <vt:lpstr>幻灯片 481</vt:lpstr>
      <vt:lpstr>幻灯片 482</vt:lpstr>
      <vt:lpstr>幻灯片 483</vt:lpstr>
      <vt:lpstr>幻灯片 484</vt:lpstr>
      <vt:lpstr>幻灯片 485</vt:lpstr>
      <vt:lpstr>幻灯片 486</vt:lpstr>
      <vt:lpstr>幻灯片 487</vt:lpstr>
      <vt:lpstr>幻灯片 488</vt:lpstr>
      <vt:lpstr>幻灯片 489</vt:lpstr>
      <vt:lpstr>幻灯片 490</vt:lpstr>
      <vt:lpstr>幻灯片 491</vt:lpstr>
      <vt:lpstr>幻灯片 492</vt:lpstr>
      <vt:lpstr>幻灯片 493</vt:lpstr>
      <vt:lpstr>幻灯片 494</vt:lpstr>
      <vt:lpstr>幻灯片 495</vt:lpstr>
      <vt:lpstr>幻灯片 496</vt:lpstr>
      <vt:lpstr>幻灯片 497</vt:lpstr>
      <vt:lpstr>幻灯片 498</vt:lpstr>
      <vt:lpstr>幻灯片 499</vt:lpstr>
      <vt:lpstr>幻灯片 500</vt:lpstr>
      <vt:lpstr>幻灯片 501</vt:lpstr>
      <vt:lpstr>幻灯片 502</vt:lpstr>
      <vt:lpstr>幻灯片 503</vt:lpstr>
      <vt:lpstr>幻灯片 504</vt:lpstr>
      <vt:lpstr>幻灯片 505</vt:lpstr>
      <vt:lpstr>幻灯片 506</vt:lpstr>
      <vt:lpstr>幻灯片 507</vt:lpstr>
      <vt:lpstr>幻灯片 508</vt:lpstr>
      <vt:lpstr>幻灯片 509</vt:lpstr>
      <vt:lpstr>幻灯片 510</vt:lpstr>
      <vt:lpstr>幻灯片 511</vt:lpstr>
      <vt:lpstr>幻灯片 512</vt:lpstr>
      <vt:lpstr>幻灯片 513</vt:lpstr>
      <vt:lpstr>幻灯片 514</vt:lpstr>
      <vt:lpstr>幻灯片 515</vt:lpstr>
      <vt:lpstr>第1讲　选用、变换句式</vt:lpstr>
      <vt:lpstr>第1讲　选用、变换句式</vt:lpstr>
      <vt:lpstr>第1讲　选用、变换句式</vt:lpstr>
      <vt:lpstr>第1讲　选用、变换句式</vt:lpstr>
      <vt:lpstr>第1讲　选用、变换句式</vt:lpstr>
      <vt:lpstr>第1讲　选用、变换句式</vt:lpstr>
      <vt:lpstr>第1讲　选用、变换句式</vt:lpstr>
      <vt:lpstr>第1讲　选用、变换句式</vt:lpstr>
      <vt:lpstr>第1讲　选用、变换句式</vt:lpstr>
      <vt:lpstr>幻灯片 525</vt:lpstr>
      <vt:lpstr>幻灯片 526</vt:lpstr>
      <vt:lpstr>幻灯片 527</vt:lpstr>
      <vt:lpstr>幻灯片 528</vt:lpstr>
      <vt:lpstr>幻灯片 529</vt:lpstr>
      <vt:lpstr>幻灯片 530</vt:lpstr>
      <vt:lpstr>幻灯片 531</vt:lpstr>
      <vt:lpstr>幻灯片 532</vt:lpstr>
      <vt:lpstr>幻灯片 533</vt:lpstr>
      <vt:lpstr>幻灯片 534</vt:lpstr>
      <vt:lpstr>幻灯片 535</vt:lpstr>
      <vt:lpstr>幻灯片 536</vt:lpstr>
      <vt:lpstr>幻灯片 537</vt:lpstr>
      <vt:lpstr>幻灯片 538</vt:lpstr>
      <vt:lpstr>幻灯片 539</vt:lpstr>
      <vt:lpstr>幻灯片 540</vt:lpstr>
      <vt:lpstr>幻灯片 541</vt:lpstr>
      <vt:lpstr>幻灯片 542</vt:lpstr>
      <vt:lpstr>幻灯片 543</vt:lpstr>
      <vt:lpstr>幻灯片 544</vt:lpstr>
      <vt:lpstr>幻灯片 545</vt:lpstr>
      <vt:lpstr>幻灯片 546</vt:lpstr>
      <vt:lpstr>幻灯片 547</vt:lpstr>
      <vt:lpstr>幻灯片 548</vt:lpstr>
      <vt:lpstr>幻灯片 549</vt:lpstr>
      <vt:lpstr>幻灯片 550</vt:lpstr>
      <vt:lpstr>幻灯片 551</vt:lpstr>
      <vt:lpstr>幻灯片 552</vt:lpstr>
      <vt:lpstr>幻灯片 553</vt:lpstr>
      <vt:lpstr>幻灯片 554</vt:lpstr>
      <vt:lpstr>幻灯片 555</vt:lpstr>
      <vt:lpstr>幻灯片 556</vt:lpstr>
      <vt:lpstr>幻灯片 557</vt:lpstr>
      <vt:lpstr>幻灯片 558</vt:lpstr>
      <vt:lpstr>幻灯片 559</vt:lpstr>
      <vt:lpstr>幻灯片 560</vt:lpstr>
      <vt:lpstr>幻灯片 561</vt:lpstr>
      <vt:lpstr>幻灯片 562</vt:lpstr>
      <vt:lpstr>幻灯片 563</vt:lpstr>
      <vt:lpstr>幻灯片 564</vt:lpstr>
      <vt:lpstr>幻灯片 565</vt:lpstr>
      <vt:lpstr>幻灯片 566</vt:lpstr>
      <vt:lpstr>幻灯片 567</vt:lpstr>
      <vt:lpstr>幻灯片 568</vt:lpstr>
      <vt:lpstr>幻灯片 569</vt:lpstr>
      <vt:lpstr>幻灯片 570</vt:lpstr>
      <vt:lpstr>幻灯片 571</vt:lpstr>
      <vt:lpstr>幻灯片 572</vt:lpstr>
      <vt:lpstr>幻灯片 573</vt:lpstr>
      <vt:lpstr>幻灯片 574</vt:lpstr>
      <vt:lpstr>幻灯片 575</vt:lpstr>
      <vt:lpstr>幻灯片 576</vt:lpstr>
      <vt:lpstr>幻灯片 577</vt:lpstr>
      <vt:lpstr>幻灯片 578</vt:lpstr>
      <vt:lpstr>幻灯片 579</vt:lpstr>
      <vt:lpstr>幻灯片 580</vt:lpstr>
      <vt:lpstr>幻灯片 581</vt:lpstr>
      <vt:lpstr>幻灯片 582</vt:lpstr>
      <vt:lpstr>幻灯片 583</vt:lpstr>
      <vt:lpstr>幻灯片 584</vt:lpstr>
      <vt:lpstr>幻灯片 585</vt:lpstr>
      <vt:lpstr>幻灯片 586</vt:lpstr>
      <vt:lpstr>幻灯片 587</vt:lpstr>
      <vt:lpstr>幻灯片 588</vt:lpstr>
      <vt:lpstr>幻灯片 589</vt:lpstr>
      <vt:lpstr>幻灯片 590</vt:lpstr>
      <vt:lpstr>幻灯片 591</vt:lpstr>
      <vt:lpstr>幻灯片 592</vt:lpstr>
      <vt:lpstr>幻灯片 593</vt:lpstr>
      <vt:lpstr>幻灯片 594</vt:lpstr>
      <vt:lpstr>幻灯片 595</vt:lpstr>
      <vt:lpstr>幻灯片 596</vt:lpstr>
      <vt:lpstr>幻灯片 597</vt:lpstr>
      <vt:lpstr>幻灯片 598</vt:lpstr>
      <vt:lpstr>幻灯片 599</vt:lpstr>
      <vt:lpstr>幻灯片 600</vt:lpstr>
      <vt:lpstr>幻灯片 601</vt:lpstr>
      <vt:lpstr>幻灯片 602</vt:lpstr>
      <vt:lpstr>幻灯片 603</vt:lpstr>
      <vt:lpstr>幻灯片 604</vt:lpstr>
      <vt:lpstr>幻灯片 605</vt:lpstr>
      <vt:lpstr>幻灯片 606</vt:lpstr>
      <vt:lpstr>幻灯片 607</vt:lpstr>
      <vt:lpstr>幻灯片 608</vt:lpstr>
      <vt:lpstr>幻灯片 609</vt:lpstr>
      <vt:lpstr>幻灯片 610</vt:lpstr>
      <vt:lpstr>幻灯片 611</vt:lpstr>
      <vt:lpstr>幻灯片 612</vt:lpstr>
      <vt:lpstr>幻灯片 613</vt:lpstr>
      <vt:lpstr>幻灯片 614</vt:lpstr>
      <vt:lpstr>幻灯片 615</vt:lpstr>
      <vt:lpstr>幻灯片 616</vt:lpstr>
      <vt:lpstr>幻灯片 617</vt:lpstr>
      <vt:lpstr>幻灯片 618</vt:lpstr>
      <vt:lpstr>幻灯片 619</vt:lpstr>
      <vt:lpstr>幻灯片 620</vt:lpstr>
      <vt:lpstr>幻灯片 621</vt:lpstr>
      <vt:lpstr>幻灯片 622</vt:lpstr>
      <vt:lpstr>幻灯片 623</vt:lpstr>
      <vt:lpstr>幻灯片 624</vt:lpstr>
      <vt:lpstr>第2讲　仿用句式和修辞手法</vt:lpstr>
      <vt:lpstr>第2讲　仿用句式和修辞手法</vt:lpstr>
      <vt:lpstr>第2讲　仿用句式和修辞手法</vt:lpstr>
      <vt:lpstr>第2讲　仿用句式和修辞手法</vt:lpstr>
      <vt:lpstr>第2讲　仿用句式和修辞手法</vt:lpstr>
      <vt:lpstr>第2讲　仿用句式和修辞手法</vt:lpstr>
      <vt:lpstr>第2讲　仿用句式和修辞手法</vt:lpstr>
      <vt:lpstr>第2讲　仿用句式和修辞手法</vt:lpstr>
      <vt:lpstr>第2讲　仿用句式和修辞手法</vt:lpstr>
      <vt:lpstr>第2讲　仿用句式和修辞手法</vt:lpstr>
      <vt:lpstr>幻灯片 635</vt:lpstr>
      <vt:lpstr>幻灯片 636</vt:lpstr>
      <vt:lpstr>幻灯片 637</vt:lpstr>
      <vt:lpstr>幻灯片 638</vt:lpstr>
      <vt:lpstr>幻灯片 639</vt:lpstr>
      <vt:lpstr>幻灯片 640</vt:lpstr>
      <vt:lpstr>幻灯片 641</vt:lpstr>
      <vt:lpstr>幻灯片 642</vt:lpstr>
      <vt:lpstr>幻灯片 643</vt:lpstr>
      <vt:lpstr>幻灯片 644</vt:lpstr>
      <vt:lpstr>第2讲　仿用句式和修辞手法</vt:lpstr>
      <vt:lpstr>幻灯片 646</vt:lpstr>
      <vt:lpstr>幻灯片 647</vt:lpstr>
      <vt:lpstr>幻灯片 648</vt:lpstr>
      <vt:lpstr>幻灯片 649</vt:lpstr>
      <vt:lpstr>幻灯片 650</vt:lpstr>
      <vt:lpstr>幻灯片 651</vt:lpstr>
      <vt:lpstr>幻灯片 652</vt:lpstr>
      <vt:lpstr>幻灯片 653</vt:lpstr>
      <vt:lpstr>幻灯片 654</vt:lpstr>
      <vt:lpstr>幻灯片 655</vt:lpstr>
      <vt:lpstr>幻灯片 656</vt:lpstr>
      <vt:lpstr>幻灯片 657</vt:lpstr>
      <vt:lpstr>幻灯片 658</vt:lpstr>
      <vt:lpstr>幻灯片 659</vt:lpstr>
      <vt:lpstr>幻灯片 660</vt:lpstr>
      <vt:lpstr>幻灯片 661</vt:lpstr>
      <vt:lpstr>幻灯片 662</vt:lpstr>
      <vt:lpstr>幻灯片 663</vt:lpstr>
      <vt:lpstr>幻灯片 664</vt:lpstr>
      <vt:lpstr>幻灯片 665</vt:lpstr>
      <vt:lpstr>幻灯片 666</vt:lpstr>
      <vt:lpstr>幻灯片 667</vt:lpstr>
      <vt:lpstr>幻灯片 668</vt:lpstr>
      <vt:lpstr>幻灯片 669</vt:lpstr>
      <vt:lpstr>幻灯片 670</vt:lpstr>
      <vt:lpstr>幻灯片 671</vt:lpstr>
      <vt:lpstr>幻灯片 672</vt:lpstr>
      <vt:lpstr>幻灯片 673</vt:lpstr>
      <vt:lpstr>幻灯片 674</vt:lpstr>
      <vt:lpstr>幻灯片 675</vt:lpstr>
      <vt:lpstr>幻灯片 676</vt:lpstr>
      <vt:lpstr>幻灯片 677</vt:lpstr>
      <vt:lpstr>幻灯片 678</vt:lpstr>
      <vt:lpstr>幻灯片 679</vt:lpstr>
      <vt:lpstr>幻灯片 680</vt:lpstr>
      <vt:lpstr>幻灯片 681</vt:lpstr>
      <vt:lpstr>幻灯片 682</vt:lpstr>
      <vt:lpstr>幻灯片 683</vt:lpstr>
      <vt:lpstr>幻灯片 684</vt:lpstr>
      <vt:lpstr>幻灯片 685</vt:lpstr>
      <vt:lpstr>幻灯片 686</vt:lpstr>
      <vt:lpstr>幻灯片 687</vt:lpstr>
      <vt:lpstr>幻灯片 688</vt:lpstr>
      <vt:lpstr>幻灯片 689</vt:lpstr>
      <vt:lpstr>幻灯片 690</vt:lpstr>
      <vt:lpstr>幻灯片 691</vt:lpstr>
      <vt:lpstr>幻灯片 692</vt:lpstr>
      <vt:lpstr>幻灯片 693</vt:lpstr>
      <vt:lpstr>幻灯片 694</vt:lpstr>
      <vt:lpstr>幻灯片 695</vt:lpstr>
      <vt:lpstr>幻灯片 696</vt:lpstr>
      <vt:lpstr>幻灯片 697</vt:lpstr>
      <vt:lpstr>幻灯片 698</vt:lpstr>
      <vt:lpstr>幻灯片 699</vt:lpstr>
      <vt:lpstr>幻灯片 700</vt:lpstr>
      <vt:lpstr>幻灯片 701</vt:lpstr>
      <vt:lpstr>幻灯片 702</vt:lpstr>
      <vt:lpstr>幻灯片 703</vt:lpstr>
      <vt:lpstr>幻灯片 704</vt:lpstr>
      <vt:lpstr>幻灯片 705</vt:lpstr>
      <vt:lpstr>幻灯片 706</vt:lpstr>
      <vt:lpstr>幻灯片 707</vt:lpstr>
      <vt:lpstr>幻灯片 708</vt:lpstr>
      <vt:lpstr>幻灯片 709</vt:lpstr>
      <vt:lpstr>幻灯片 710</vt:lpstr>
      <vt:lpstr>幻灯片 711</vt:lpstr>
      <vt:lpstr>幻灯片 712</vt:lpstr>
      <vt:lpstr>幻灯片 713</vt:lpstr>
      <vt:lpstr>幻灯片 714</vt:lpstr>
      <vt:lpstr>幻灯片 715</vt:lpstr>
      <vt:lpstr>幻灯片 716</vt:lpstr>
      <vt:lpstr>幻灯片 717</vt:lpstr>
      <vt:lpstr>幻灯片 718</vt:lpstr>
      <vt:lpstr>幻灯片 719</vt:lpstr>
      <vt:lpstr>幻灯片 720</vt:lpstr>
      <vt:lpstr>幻灯片 721</vt:lpstr>
      <vt:lpstr>幻灯片 722</vt:lpstr>
      <vt:lpstr>幻灯片 723</vt:lpstr>
      <vt:lpstr>幻灯片 724</vt:lpstr>
      <vt:lpstr>幻灯片 725</vt:lpstr>
      <vt:lpstr>幻灯片 726</vt:lpstr>
      <vt:lpstr>幻灯片 727</vt:lpstr>
      <vt:lpstr>幻灯片 728</vt:lpstr>
      <vt:lpstr>幻灯片 729</vt:lpstr>
      <vt:lpstr>幻灯片 730</vt:lpstr>
      <vt:lpstr>幻灯片 731</vt:lpstr>
      <vt:lpstr>幻灯片 732</vt:lpstr>
      <vt:lpstr>幻灯片 733</vt:lpstr>
      <vt:lpstr>幻灯片 734</vt:lpstr>
      <vt:lpstr>幻灯片 735</vt:lpstr>
      <vt:lpstr>幻灯片 736</vt:lpstr>
      <vt:lpstr>幻灯片 737</vt:lpstr>
      <vt:lpstr>幻灯片 738</vt:lpstr>
      <vt:lpstr>幻灯片 739</vt:lpstr>
      <vt:lpstr>幻灯片 740</vt:lpstr>
      <vt:lpstr>幻灯片 741</vt:lpstr>
      <vt:lpstr>幻灯片 742</vt:lpstr>
      <vt:lpstr>幻灯片 743</vt:lpstr>
      <vt:lpstr>幻灯片 744</vt:lpstr>
      <vt:lpstr>幻灯片 745</vt:lpstr>
      <vt:lpstr>幻灯片 746</vt:lpstr>
      <vt:lpstr>幻灯片 747</vt:lpstr>
      <vt:lpstr>幻灯片 748</vt:lpstr>
      <vt:lpstr>幻灯片 749</vt:lpstr>
      <vt:lpstr>幻灯片 750</vt:lpstr>
      <vt:lpstr>幻灯片 751</vt:lpstr>
      <vt:lpstr>幻灯片 752</vt:lpstr>
      <vt:lpstr>幻灯片 753</vt:lpstr>
      <vt:lpstr>幻灯片 754</vt:lpstr>
      <vt:lpstr>幻灯片 755</vt:lpstr>
      <vt:lpstr>幻灯片 756</vt:lpstr>
      <vt:lpstr>幻灯片 757</vt:lpstr>
      <vt:lpstr>幻灯片 758</vt:lpstr>
      <vt:lpstr>幻灯片 759</vt:lpstr>
      <vt:lpstr>幻灯片 760</vt:lpstr>
      <vt:lpstr>幻灯片 761</vt:lpstr>
      <vt:lpstr>幻灯片 762</vt:lpstr>
      <vt:lpstr>幻灯片 763</vt:lpstr>
      <vt:lpstr>幻灯片 764</vt:lpstr>
      <vt:lpstr>幻灯片 765</vt:lpstr>
      <vt:lpstr>幻灯片 766</vt:lpstr>
      <vt:lpstr>幻灯片 767</vt:lpstr>
      <vt:lpstr>幻灯片 768</vt:lpstr>
      <vt:lpstr>幻灯片 769</vt:lpstr>
      <vt:lpstr>幻灯片 770</vt:lpstr>
      <vt:lpstr>幻灯片 771</vt:lpstr>
      <vt:lpstr>幻灯片 772</vt:lpstr>
      <vt:lpstr>幻灯片 773</vt:lpstr>
      <vt:lpstr>幻灯片 774</vt:lpstr>
      <vt:lpstr>幻灯片 775</vt:lpstr>
      <vt:lpstr>幻灯片 776</vt:lpstr>
      <vt:lpstr>幻灯片 777</vt:lpstr>
      <vt:lpstr>幻灯片 778</vt:lpstr>
      <vt:lpstr>幻灯片 779</vt:lpstr>
      <vt:lpstr>幻灯片 780</vt:lpstr>
      <vt:lpstr>幻灯片 781</vt:lpstr>
      <vt:lpstr>幻灯片 782</vt:lpstr>
      <vt:lpstr>幻灯片 783</vt:lpstr>
      <vt:lpstr>幻灯片 784</vt:lpstr>
      <vt:lpstr>幻灯片 785</vt:lpstr>
      <vt:lpstr>幻灯片 786</vt:lpstr>
      <vt:lpstr>幻灯片 787</vt:lpstr>
      <vt:lpstr>幻灯片 788</vt:lpstr>
      <vt:lpstr>幻灯片 789</vt:lpstr>
      <vt:lpstr>幻灯片 790</vt:lpstr>
      <vt:lpstr>幻灯片 791</vt:lpstr>
      <vt:lpstr>幻灯片 792</vt:lpstr>
      <vt:lpstr>幻灯片 793</vt:lpstr>
      <vt:lpstr>幻灯片 794</vt:lpstr>
      <vt:lpstr>幻灯片 795</vt:lpstr>
      <vt:lpstr>幻灯片 796</vt:lpstr>
      <vt:lpstr>幻灯片 797</vt:lpstr>
      <vt:lpstr>幻灯片 798</vt:lpstr>
      <vt:lpstr>幻灯片 799</vt:lpstr>
      <vt:lpstr>幻灯片 800</vt:lpstr>
      <vt:lpstr>幻灯片 801</vt:lpstr>
      <vt:lpstr>幻灯片 802</vt:lpstr>
      <vt:lpstr>幻灯片 803</vt:lpstr>
      <vt:lpstr>幻灯片 804</vt:lpstr>
      <vt:lpstr>幻灯片 805</vt:lpstr>
      <vt:lpstr>幻灯片 806</vt:lpstr>
      <vt:lpstr>幻灯片 807</vt:lpstr>
      <vt:lpstr>幻灯片 808</vt:lpstr>
      <vt:lpstr>幻灯片 809</vt:lpstr>
      <vt:lpstr>幻灯片 810</vt:lpstr>
      <vt:lpstr>幻灯片 811</vt:lpstr>
      <vt:lpstr>幻灯片 812</vt:lpstr>
      <vt:lpstr>幻灯片 813</vt:lpstr>
      <vt:lpstr>幻灯片 814</vt:lpstr>
      <vt:lpstr>幻灯片 815</vt:lpstr>
      <vt:lpstr>幻灯片 816</vt:lpstr>
      <vt:lpstr>幻灯片 817</vt:lpstr>
      <vt:lpstr>幻灯片 818</vt:lpstr>
      <vt:lpstr>幻灯片 819</vt:lpstr>
      <vt:lpstr>幻灯片 820</vt:lpstr>
      <vt:lpstr>幻灯片 821</vt:lpstr>
      <vt:lpstr>幻灯片 822</vt:lpstr>
      <vt:lpstr>幻灯片 823</vt:lpstr>
      <vt:lpstr>幻灯片 824</vt:lpstr>
      <vt:lpstr>幻灯片 825</vt:lpstr>
      <vt:lpstr>幻灯片 826</vt:lpstr>
      <vt:lpstr>幻灯片 827</vt:lpstr>
      <vt:lpstr>幻灯片 828</vt:lpstr>
      <vt:lpstr>幻灯片 829</vt:lpstr>
      <vt:lpstr>幻灯片 830</vt:lpstr>
      <vt:lpstr>幻灯片 831</vt:lpstr>
      <vt:lpstr>幻灯片 832</vt:lpstr>
      <vt:lpstr>幻灯片 833</vt:lpstr>
      <vt:lpstr>幻灯片 834</vt:lpstr>
      <vt:lpstr>幻灯片 835</vt:lpstr>
      <vt:lpstr>幻灯片 836</vt:lpstr>
      <vt:lpstr>幻灯片 837</vt:lpstr>
      <vt:lpstr>幻灯片 838</vt:lpstr>
      <vt:lpstr>幻灯片 839</vt:lpstr>
      <vt:lpstr>幻灯片 840</vt:lpstr>
      <vt:lpstr>幻灯片 841</vt:lpstr>
      <vt:lpstr>幻灯片 842</vt:lpstr>
      <vt:lpstr>幻灯片 843</vt:lpstr>
      <vt:lpstr>幻灯片 844</vt:lpstr>
      <vt:lpstr>幻灯片 845</vt:lpstr>
      <vt:lpstr>幻灯片 846</vt:lpstr>
      <vt:lpstr>幻灯片 847</vt:lpstr>
      <vt:lpstr>幻灯片 848</vt:lpstr>
      <vt:lpstr>幻灯片 849</vt:lpstr>
      <vt:lpstr>幻灯片 850</vt:lpstr>
      <vt:lpstr>幻灯片 851</vt:lpstr>
      <vt:lpstr>幻灯片 852</vt:lpstr>
      <vt:lpstr>幻灯片 853</vt:lpstr>
      <vt:lpstr>幻灯片 854</vt:lpstr>
      <vt:lpstr>幻灯片 855</vt:lpstr>
      <vt:lpstr>幻灯片 856</vt:lpstr>
      <vt:lpstr>幻灯片 857</vt:lpstr>
      <vt:lpstr>幻灯片 858</vt:lpstr>
      <vt:lpstr>幻灯片 859</vt:lpstr>
      <vt:lpstr>幻灯片 860</vt:lpstr>
      <vt:lpstr>幻灯片 861</vt:lpstr>
      <vt:lpstr>幻灯片 862</vt:lpstr>
      <vt:lpstr>幻灯片 863</vt:lpstr>
      <vt:lpstr>幻灯片 864</vt:lpstr>
      <vt:lpstr>幻灯片 865</vt:lpstr>
      <vt:lpstr>幻灯片 866</vt:lpstr>
      <vt:lpstr>幻灯片 867</vt:lpstr>
      <vt:lpstr>幻灯片 868</vt:lpstr>
      <vt:lpstr>幻灯片 869</vt:lpstr>
      <vt:lpstr>幻灯片 870</vt:lpstr>
      <vt:lpstr>幻灯片 871</vt:lpstr>
      <vt:lpstr>幻灯片 872</vt:lpstr>
      <vt:lpstr>幻灯片 873</vt:lpstr>
      <vt:lpstr>幻灯片 874</vt:lpstr>
      <vt:lpstr>幻灯片 875</vt:lpstr>
      <vt:lpstr>幻灯片 876</vt:lpstr>
      <vt:lpstr>幻灯片 877</vt:lpstr>
      <vt:lpstr>幻灯片 878</vt:lpstr>
      <vt:lpstr>幻灯片 879</vt:lpstr>
      <vt:lpstr>幻灯片 880</vt:lpstr>
      <vt:lpstr>幻灯片 881</vt:lpstr>
      <vt:lpstr>幻灯片 882</vt:lpstr>
      <vt:lpstr>幻灯片 883</vt:lpstr>
      <vt:lpstr>幻灯片 884</vt:lpstr>
      <vt:lpstr>幻灯片 885</vt:lpstr>
      <vt:lpstr>幻灯片 886</vt:lpstr>
      <vt:lpstr>幻灯片 887</vt:lpstr>
      <vt:lpstr>幻灯片 888</vt:lpstr>
      <vt:lpstr>幻灯片 889</vt:lpstr>
      <vt:lpstr>幻灯片 890</vt:lpstr>
      <vt:lpstr>幻灯片 891</vt:lpstr>
      <vt:lpstr>幻灯片 892</vt:lpstr>
      <vt:lpstr>幻灯片 893</vt:lpstr>
      <vt:lpstr>幻灯片 894</vt:lpstr>
      <vt:lpstr>幻灯片 895</vt:lpstr>
      <vt:lpstr>幻灯片 896</vt:lpstr>
      <vt:lpstr>幻灯片 897</vt:lpstr>
      <vt:lpstr>幻灯片 898</vt:lpstr>
      <vt:lpstr>幻灯片 899</vt:lpstr>
      <vt:lpstr>幻灯片 900</vt:lpstr>
      <vt:lpstr>幻灯片 901</vt:lpstr>
      <vt:lpstr>幻灯片 902</vt:lpstr>
      <vt:lpstr>幻灯片 903</vt:lpstr>
      <vt:lpstr>幻灯片 904</vt:lpstr>
      <vt:lpstr>幻灯片 905</vt:lpstr>
      <vt:lpstr>幻灯片 906</vt:lpstr>
      <vt:lpstr>幻灯片 907</vt:lpstr>
      <vt:lpstr>幻灯片 908</vt:lpstr>
      <vt:lpstr>幻灯片 909</vt:lpstr>
      <vt:lpstr>幻灯片 910</vt:lpstr>
      <vt:lpstr>幻灯片 911</vt:lpstr>
      <vt:lpstr>幻灯片 912</vt:lpstr>
      <vt:lpstr>幻灯片 913</vt:lpstr>
      <vt:lpstr>幻灯片 914</vt:lpstr>
      <vt:lpstr>幻灯片 915</vt:lpstr>
      <vt:lpstr>幻灯片 916</vt:lpstr>
      <vt:lpstr>幻灯片 917</vt:lpstr>
      <vt:lpstr>幻灯片 918</vt:lpstr>
      <vt:lpstr>幻灯片 919</vt:lpstr>
      <vt:lpstr>幻灯片 920</vt:lpstr>
      <vt:lpstr>专题六　图文转换</vt:lpstr>
      <vt:lpstr>专题六　图文转换</vt:lpstr>
      <vt:lpstr>专题六　图文转换</vt:lpstr>
      <vt:lpstr>专题六　图文转换</vt:lpstr>
      <vt:lpstr>幻灯片 925</vt:lpstr>
      <vt:lpstr>专题六　图文转换</vt:lpstr>
      <vt:lpstr>专题六　图文转换</vt:lpstr>
      <vt:lpstr>专题六　图文转换</vt:lpstr>
      <vt:lpstr>专题六　图文转换</vt:lpstr>
      <vt:lpstr>专题六　图文转换</vt:lpstr>
      <vt:lpstr>专题六　图文转换</vt:lpstr>
      <vt:lpstr>幻灯片 932</vt:lpstr>
      <vt:lpstr>幻灯片 933</vt:lpstr>
      <vt:lpstr>幻灯片 934</vt:lpstr>
      <vt:lpstr>幻灯片 935</vt:lpstr>
      <vt:lpstr>幻灯片 936</vt:lpstr>
      <vt:lpstr>幻灯片 937</vt:lpstr>
      <vt:lpstr>幻灯片 938</vt:lpstr>
      <vt:lpstr>幻灯片 939</vt:lpstr>
      <vt:lpstr>幻灯片 940</vt:lpstr>
      <vt:lpstr>幻灯片 941</vt:lpstr>
      <vt:lpstr>幻灯片 942</vt:lpstr>
      <vt:lpstr>幻灯片 943</vt:lpstr>
      <vt:lpstr>幻灯片 944</vt:lpstr>
      <vt:lpstr>幻灯片 945</vt:lpstr>
      <vt:lpstr>幻灯片 946</vt:lpstr>
      <vt:lpstr>幻灯片 947</vt:lpstr>
      <vt:lpstr>幻灯片 948</vt:lpstr>
      <vt:lpstr>幻灯片 949</vt:lpstr>
      <vt:lpstr>幻灯片 950</vt:lpstr>
      <vt:lpstr>幻灯片 951</vt:lpstr>
      <vt:lpstr>幻灯片 952</vt:lpstr>
      <vt:lpstr>幻灯片 953</vt:lpstr>
      <vt:lpstr>幻灯片 954</vt:lpstr>
      <vt:lpstr>幻灯片 955</vt:lpstr>
      <vt:lpstr>幻灯片 956</vt:lpstr>
      <vt:lpstr>幻灯片 957</vt:lpstr>
      <vt:lpstr>幻灯片 958</vt:lpstr>
      <vt:lpstr>幻灯片 959</vt:lpstr>
      <vt:lpstr>幻灯片 960</vt:lpstr>
      <vt:lpstr>幻灯片 961</vt:lpstr>
      <vt:lpstr>幻灯片 962</vt:lpstr>
      <vt:lpstr>幻灯片 963</vt:lpstr>
      <vt:lpstr>幻灯片 964</vt:lpstr>
      <vt:lpstr>幻灯片 965</vt:lpstr>
      <vt:lpstr>幻灯片 966</vt:lpstr>
      <vt:lpstr>幻灯片 967</vt:lpstr>
      <vt:lpstr>幻灯片 968</vt:lpstr>
      <vt:lpstr>幻灯片 969</vt:lpstr>
      <vt:lpstr>幻灯片 970</vt:lpstr>
      <vt:lpstr>幻灯片 971</vt:lpstr>
      <vt:lpstr>幻灯片 972</vt:lpstr>
      <vt:lpstr>幻灯片 973</vt:lpstr>
      <vt:lpstr>幻灯片 974</vt:lpstr>
      <vt:lpstr>幻灯片 975</vt:lpstr>
      <vt:lpstr>幻灯片 976</vt:lpstr>
      <vt:lpstr>幻灯片 977</vt:lpstr>
      <vt:lpstr>幻灯片 978</vt:lpstr>
      <vt:lpstr>幻灯片 979</vt:lpstr>
      <vt:lpstr>幻灯片 980</vt:lpstr>
      <vt:lpstr>幻灯片 981</vt:lpstr>
      <vt:lpstr>幻灯片 982</vt:lpstr>
      <vt:lpstr>幻灯片 983</vt:lpstr>
      <vt:lpstr>幻灯片 984</vt:lpstr>
      <vt:lpstr>幻灯片 985</vt:lpstr>
      <vt:lpstr>幻灯片 986</vt:lpstr>
      <vt:lpstr>幻灯片 987</vt:lpstr>
      <vt:lpstr>幻灯片 988</vt:lpstr>
      <vt:lpstr>幻灯片 989</vt:lpstr>
      <vt:lpstr>幻灯片 990</vt:lpstr>
      <vt:lpstr>幻灯片 991</vt:lpstr>
      <vt:lpstr>幻灯片 992</vt:lpstr>
      <vt:lpstr>幻灯片 993</vt:lpstr>
      <vt:lpstr>幻灯片 994</vt:lpstr>
      <vt:lpstr>幻灯片 995</vt:lpstr>
      <vt:lpstr>幻灯片 996</vt:lpstr>
      <vt:lpstr>幻灯片 997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cp:lastModifiedBy>Sky123.Org</cp:lastModifiedBy>
  <cp:revision>1169</cp:revision>
  <dcterms:modified xsi:type="dcterms:W3CDTF">2016-02-16T08:07:53Z</dcterms:modified>
</cp:coreProperties>
</file>